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73" r:id="rId3"/>
    <p:sldId id="283" r:id="rId4"/>
    <p:sldId id="282" r:id="rId5"/>
    <p:sldId id="257" r:id="rId6"/>
    <p:sldId id="280" r:id="rId7"/>
    <p:sldId id="258" r:id="rId8"/>
    <p:sldId id="284" r:id="rId9"/>
    <p:sldId id="272" r:id="rId10"/>
    <p:sldId id="285" r:id="rId11"/>
    <p:sldId id="274" r:id="rId12"/>
    <p:sldId id="275" r:id="rId13"/>
    <p:sldId id="276" r:id="rId14"/>
    <p:sldId id="277" r:id="rId15"/>
    <p:sldId id="278" r:id="rId16"/>
    <p:sldId id="271" r:id="rId17"/>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2664" y="-89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dLbl>
              <c:idx val="0"/>
              <c:layout>
                <c:manualLayout>
                  <c:x val="-1.1389982502187227E-2"/>
                  <c:y val="3.0823126275882181E-2"/>
                </c:manualLayout>
              </c:layout>
              <c:tx>
                <c:rich>
                  <a:bodyPr/>
                  <a:lstStyle/>
                  <a:p>
                    <a:r>
                      <a:rPr lang="lv-LV" sz="1800" dirty="0" smtClean="0"/>
                      <a:t>P</a:t>
                    </a:r>
                    <a:r>
                      <a:rPr lang="en-US" sz="1800" dirty="0" err="1" smtClean="0"/>
                      <a:t>iekrītu</a:t>
                    </a:r>
                    <a:r>
                      <a:rPr lang="en-US" sz="1800" dirty="0" smtClean="0"/>
                      <a:t> </a:t>
                    </a:r>
                    <a:r>
                      <a:rPr lang="en-US" sz="1800" dirty="0"/>
                      <a:t>40</a:t>
                    </a:r>
                  </a:p>
                </c:rich>
              </c:tx>
              <c:showLegendKey val="0"/>
              <c:showVal val="1"/>
              <c:showCatName val="1"/>
              <c:showSerName val="0"/>
              <c:showPercent val="0"/>
              <c:showBubbleSize val="0"/>
            </c:dLbl>
            <c:dLbl>
              <c:idx val="1"/>
              <c:layout>
                <c:manualLayout>
                  <c:x val="1.2461832895888014E-2"/>
                  <c:y val="-2.8355934674832314E-2"/>
                </c:manualLayout>
              </c:layout>
              <c:tx>
                <c:rich>
                  <a:bodyPr/>
                  <a:lstStyle/>
                  <a:p>
                    <a:pPr>
                      <a:defRPr sz="1800"/>
                    </a:pPr>
                    <a:r>
                      <a:rPr lang="en-US" sz="1800" dirty="0" smtClean="0"/>
                      <a:t>Nepiekrītu35</a:t>
                    </a:r>
                    <a:endParaRPr lang="en-US" sz="1800" dirty="0"/>
                  </a:p>
                </c:rich>
              </c:tx>
              <c:spPr/>
              <c:showLegendKey val="0"/>
              <c:showVal val="1"/>
              <c:showCatName val="1"/>
              <c:showSerName val="0"/>
              <c:showPercent val="0"/>
              <c:showBubbleSize val="0"/>
            </c:dLbl>
            <c:dLbl>
              <c:idx val="2"/>
              <c:layout>
                <c:manualLayout>
                  <c:x val="1.4993219597550332E-2"/>
                  <c:y val="4.6598133566637501E-2"/>
                </c:manualLayout>
              </c:layout>
              <c:tx>
                <c:rich>
                  <a:bodyPr/>
                  <a:lstStyle/>
                  <a:p>
                    <a:r>
                      <a:rPr lang="lv-LV" sz="1800" dirty="0" smtClean="0"/>
                      <a:t>G</a:t>
                    </a:r>
                    <a:r>
                      <a:rPr lang="en-US" sz="1800" dirty="0" err="1" smtClean="0"/>
                      <a:t>rūti</a:t>
                    </a:r>
                    <a:r>
                      <a:rPr lang="en-US" sz="1800" dirty="0" smtClean="0"/>
                      <a:t> </a:t>
                    </a:r>
                    <a:r>
                      <a:rPr lang="en-US" sz="1800" dirty="0" err="1" smtClean="0"/>
                      <a:t>pateikt</a:t>
                    </a:r>
                    <a:endParaRPr lang="lv-LV" sz="1800" dirty="0" smtClean="0"/>
                  </a:p>
                  <a:p>
                    <a:r>
                      <a:rPr lang="en-US" sz="1800" dirty="0" smtClean="0"/>
                      <a:t> </a:t>
                    </a:r>
                    <a:r>
                      <a:rPr lang="en-US" sz="1800" dirty="0"/>
                      <a:t>25</a:t>
                    </a:r>
                  </a:p>
                </c:rich>
              </c:tx>
              <c:showLegendKey val="0"/>
              <c:showVal val="1"/>
              <c:showCatName val="1"/>
              <c:showSerName val="0"/>
              <c:showPercent val="0"/>
              <c:showBubbleSize val="0"/>
            </c:dLbl>
            <c:txPr>
              <a:bodyPr/>
              <a:lstStyle/>
              <a:p>
                <a:pPr>
                  <a:defRPr sz="2000"/>
                </a:pPr>
                <a:endParaRPr lang="lv-LV"/>
              </a:p>
            </c:txPr>
            <c:showLegendKey val="0"/>
            <c:showVal val="1"/>
            <c:showCatName val="1"/>
            <c:showSerName val="0"/>
            <c:showPercent val="0"/>
            <c:showBubbleSize val="0"/>
            <c:showLeaderLines val="0"/>
          </c:dLbls>
          <c:cat>
            <c:strRef>
              <c:f>Sheet1!$H$5:$H$7</c:f>
              <c:strCache>
                <c:ptCount val="3"/>
                <c:pt idx="0">
                  <c:v>Piekrītu</c:v>
                </c:pt>
                <c:pt idx="1">
                  <c:v>Nepiekrītu</c:v>
                </c:pt>
                <c:pt idx="2">
                  <c:v>Grūti pateikt</c:v>
                </c:pt>
              </c:strCache>
            </c:strRef>
          </c:cat>
          <c:val>
            <c:numRef>
              <c:f>Sheet1!$I$5:$I$7</c:f>
              <c:numCache>
                <c:formatCode>General</c:formatCode>
                <c:ptCount val="3"/>
                <c:pt idx="0">
                  <c:v>40</c:v>
                </c:pt>
                <c:pt idx="1">
                  <c:v>35</c:v>
                </c:pt>
                <c:pt idx="2">
                  <c:v>25</c:v>
                </c:pt>
              </c:numCache>
            </c:numRef>
          </c:val>
        </c:ser>
        <c:dLbls>
          <c:showLegendKey val="0"/>
          <c:showVal val="0"/>
          <c:showCatName val="0"/>
          <c:showSerName val="0"/>
          <c:showPercent val="0"/>
          <c:showBubbleSize val="0"/>
          <c:showLeaderLines val="0"/>
        </c:dLbls>
        <c:firstSliceAng val="0"/>
      </c:pieChart>
    </c:plotArea>
    <c:plotVisOnly val="1"/>
    <c:dispBlanksAs val="gap"/>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023B2A2E-ADBB-4FD5-96EE-9CD53D3999C1}" type="datetimeFigureOut">
              <a:rPr lang="lv-LV" smtClean="0"/>
              <a:t>11.11.2013.</a:t>
            </a:fld>
            <a:endParaRPr lang="lv-LV"/>
          </a:p>
        </p:txBody>
      </p:sp>
      <p:sp>
        <p:nvSpPr>
          <p:cNvPr id="4" name="Footer Placeholder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8D9EF2E6-1E97-4466-B142-47DD109785F0}" type="slidenum">
              <a:rPr lang="lv-LV" smtClean="0"/>
              <a:t>‹#›</a:t>
            </a:fld>
            <a:endParaRPr lang="lv-LV"/>
          </a:p>
        </p:txBody>
      </p:sp>
    </p:spTree>
    <p:extLst>
      <p:ext uri="{BB962C8B-B14F-4D97-AF65-F5344CB8AC3E}">
        <p14:creationId xmlns:p14="http://schemas.microsoft.com/office/powerpoint/2010/main" val="2173355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EA6639CB-61F8-40E6-891A-6EF372BCE605}" type="datetimeFigureOut">
              <a:rPr lang="lv-LV" smtClean="0"/>
              <a:t>11.11.2013.</a:t>
            </a:fld>
            <a:endParaRPr lang="lv-LV"/>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FF2F59EE-D437-4EED-A7B4-14000BA30EFF}" type="slidenum">
              <a:rPr lang="lv-LV" smtClean="0"/>
              <a:t>‹#›</a:t>
            </a:fld>
            <a:endParaRPr lang="lv-LV"/>
          </a:p>
        </p:txBody>
      </p:sp>
    </p:spTree>
    <p:extLst>
      <p:ext uri="{BB962C8B-B14F-4D97-AF65-F5344CB8AC3E}">
        <p14:creationId xmlns:p14="http://schemas.microsoft.com/office/powerpoint/2010/main" val="2408559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B43DB5-9CFF-4196-A30D-1F8C0EA2AB89}" type="datetime1">
              <a:rPr lang="en-US" smtClean="0"/>
              <a:t>11/11/2013</a:t>
            </a:fld>
            <a:endParaRPr lang="en-US"/>
          </a:p>
        </p:txBody>
      </p:sp>
      <p:sp>
        <p:nvSpPr>
          <p:cNvPr id="5" name="Footer Placeholder 4"/>
          <p:cNvSpPr>
            <a:spLocks noGrp="1"/>
          </p:cNvSpPr>
          <p:nvPr>
            <p:ph type="ftr" sz="quarter" idx="11"/>
          </p:nvPr>
        </p:nvSpPr>
        <p:spPr/>
        <p:txBody>
          <a:bodyPr/>
          <a:lstStyle/>
          <a:p>
            <a:r>
              <a:rPr lang="en-US" smtClean="0"/>
              <a:t>Rīga, 8.11.2013.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BDCF32-2FA2-485F-B185-7EA87281F88C}" type="datetime1">
              <a:rPr lang="en-US" smtClean="0"/>
              <a:t>11/11/2013</a:t>
            </a:fld>
            <a:endParaRPr lang="en-US"/>
          </a:p>
        </p:txBody>
      </p:sp>
      <p:sp>
        <p:nvSpPr>
          <p:cNvPr id="5" name="Footer Placeholder 4"/>
          <p:cNvSpPr>
            <a:spLocks noGrp="1"/>
          </p:cNvSpPr>
          <p:nvPr>
            <p:ph type="ftr" sz="quarter" idx="11"/>
          </p:nvPr>
        </p:nvSpPr>
        <p:spPr/>
        <p:txBody>
          <a:bodyPr/>
          <a:lstStyle/>
          <a:p>
            <a:r>
              <a:rPr lang="en-US" smtClean="0"/>
              <a:t>Rīga, 8.11.2013.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4F6EA5-7638-4265-BD7A-1501C1732F9F}" type="datetime1">
              <a:rPr lang="en-US" smtClean="0"/>
              <a:t>11/11/2013</a:t>
            </a:fld>
            <a:endParaRPr lang="en-US"/>
          </a:p>
        </p:txBody>
      </p:sp>
      <p:sp>
        <p:nvSpPr>
          <p:cNvPr id="5" name="Footer Placeholder 4"/>
          <p:cNvSpPr>
            <a:spLocks noGrp="1"/>
          </p:cNvSpPr>
          <p:nvPr>
            <p:ph type="ftr" sz="quarter" idx="11"/>
          </p:nvPr>
        </p:nvSpPr>
        <p:spPr/>
        <p:txBody>
          <a:bodyPr/>
          <a:lstStyle/>
          <a:p>
            <a:r>
              <a:rPr lang="en-US" smtClean="0"/>
              <a:t>Rīga, 8.11.2013.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9ADBA3-7F62-4477-974F-ED9AB44A9776}" type="datetime1">
              <a:rPr lang="en-US" smtClean="0"/>
              <a:t>11/11/2013</a:t>
            </a:fld>
            <a:endParaRPr lang="en-US"/>
          </a:p>
        </p:txBody>
      </p:sp>
      <p:sp>
        <p:nvSpPr>
          <p:cNvPr id="6" name="Footer Placeholder 5"/>
          <p:cNvSpPr>
            <a:spLocks noGrp="1"/>
          </p:cNvSpPr>
          <p:nvPr>
            <p:ph type="ftr" sz="quarter" idx="11"/>
          </p:nvPr>
        </p:nvSpPr>
        <p:spPr/>
        <p:txBody>
          <a:bodyPr/>
          <a:lstStyle/>
          <a:p>
            <a:r>
              <a:rPr lang="en-US" smtClean="0"/>
              <a:t>Rīga, 8.11.2013.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D7AAE3-0197-48F8-AE8C-504186F3B926}" type="datetime1">
              <a:rPr lang="en-US" smtClean="0"/>
              <a:t>11/11/2013</a:t>
            </a:fld>
            <a:endParaRPr lang="en-US"/>
          </a:p>
        </p:txBody>
      </p:sp>
      <p:sp>
        <p:nvSpPr>
          <p:cNvPr id="8" name="Footer Placeholder 7"/>
          <p:cNvSpPr>
            <a:spLocks noGrp="1"/>
          </p:cNvSpPr>
          <p:nvPr>
            <p:ph type="ftr" sz="quarter" idx="11"/>
          </p:nvPr>
        </p:nvSpPr>
        <p:spPr/>
        <p:txBody>
          <a:bodyPr/>
          <a:lstStyle/>
          <a:p>
            <a:r>
              <a:rPr lang="en-US" smtClean="0"/>
              <a:t>Rīga, 8.11.2013.</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3A5F50-C6B1-45A4-804D-809EFC0CD876}" type="datetime1">
              <a:rPr lang="en-US" smtClean="0"/>
              <a:t>11/11/2013</a:t>
            </a:fld>
            <a:endParaRPr lang="en-US"/>
          </a:p>
        </p:txBody>
      </p:sp>
      <p:sp>
        <p:nvSpPr>
          <p:cNvPr id="4" name="Footer Placeholder 3"/>
          <p:cNvSpPr>
            <a:spLocks noGrp="1"/>
          </p:cNvSpPr>
          <p:nvPr>
            <p:ph type="ftr" sz="quarter" idx="11"/>
          </p:nvPr>
        </p:nvSpPr>
        <p:spPr/>
        <p:txBody>
          <a:bodyPr/>
          <a:lstStyle/>
          <a:p>
            <a:r>
              <a:rPr lang="en-US" smtClean="0"/>
              <a:t>Rīga, 8.11.2013.</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3651B7-EBDD-4A2C-B955-2E3ECB49E36B}" type="datetime1">
              <a:rPr lang="en-US" smtClean="0"/>
              <a:t>11/11/2013</a:t>
            </a:fld>
            <a:endParaRPr lang="en-US"/>
          </a:p>
        </p:txBody>
      </p:sp>
      <p:sp>
        <p:nvSpPr>
          <p:cNvPr id="3" name="Footer Placeholder 2"/>
          <p:cNvSpPr>
            <a:spLocks noGrp="1"/>
          </p:cNvSpPr>
          <p:nvPr>
            <p:ph type="ftr" sz="quarter" idx="11"/>
          </p:nvPr>
        </p:nvSpPr>
        <p:spPr/>
        <p:txBody>
          <a:bodyPr/>
          <a:lstStyle/>
          <a:p>
            <a:r>
              <a:rPr lang="en-US" smtClean="0"/>
              <a:t>Rīga, 8.11.2013.</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386802-B7CE-4BAA-8CDA-B4474A40CCEC}" type="datetime1">
              <a:rPr lang="en-US" smtClean="0"/>
              <a:t>11/11/2013</a:t>
            </a:fld>
            <a:endParaRPr lang="en-US"/>
          </a:p>
        </p:txBody>
      </p:sp>
      <p:sp>
        <p:nvSpPr>
          <p:cNvPr id="6" name="Footer Placeholder 5"/>
          <p:cNvSpPr>
            <a:spLocks noGrp="1"/>
          </p:cNvSpPr>
          <p:nvPr>
            <p:ph type="ftr" sz="quarter" idx="11"/>
          </p:nvPr>
        </p:nvSpPr>
        <p:spPr/>
        <p:txBody>
          <a:bodyPr/>
          <a:lstStyle/>
          <a:p>
            <a:r>
              <a:rPr lang="en-US" smtClean="0"/>
              <a:t>Rīga, 8.11.2013.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289A08-3705-4759-85EB-37720DC40C3D}" type="datetime1">
              <a:rPr lang="en-US" smtClean="0"/>
              <a:t>11/11/2013</a:t>
            </a:fld>
            <a:endParaRPr lang="en-US"/>
          </a:p>
        </p:txBody>
      </p:sp>
      <p:sp>
        <p:nvSpPr>
          <p:cNvPr id="6" name="Footer Placeholder 5"/>
          <p:cNvSpPr>
            <a:spLocks noGrp="1"/>
          </p:cNvSpPr>
          <p:nvPr>
            <p:ph type="ftr" sz="quarter" idx="11"/>
          </p:nvPr>
        </p:nvSpPr>
        <p:spPr/>
        <p:txBody>
          <a:bodyPr/>
          <a:lstStyle/>
          <a:p>
            <a:r>
              <a:rPr lang="en-US" smtClean="0"/>
              <a:t>Rīga, 8.11.2013.</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44A7FA-C805-4EAA-AC1A-18A3058AEE96}" type="datetime1">
              <a:rPr lang="en-US" smtClean="0"/>
              <a:t>11/11/2013</a:t>
            </a:fld>
            <a:endParaRPr lang="en-US"/>
          </a:p>
        </p:txBody>
      </p:sp>
      <p:sp>
        <p:nvSpPr>
          <p:cNvPr id="5" name="Footer Placeholder 4"/>
          <p:cNvSpPr>
            <a:spLocks noGrp="1"/>
          </p:cNvSpPr>
          <p:nvPr>
            <p:ph type="ftr" sz="quarter" idx="11"/>
          </p:nvPr>
        </p:nvSpPr>
        <p:spPr/>
        <p:txBody>
          <a:bodyPr/>
          <a:lstStyle/>
          <a:p>
            <a:r>
              <a:rPr lang="en-US" smtClean="0"/>
              <a:t>Rīga, 8.11.2013.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579C38-4718-4D9D-B8B7-A93C9C965BA8}" type="datetime1">
              <a:rPr lang="en-US" smtClean="0"/>
              <a:t>11/11/2013</a:t>
            </a:fld>
            <a:endParaRPr lang="en-US"/>
          </a:p>
        </p:txBody>
      </p:sp>
      <p:sp>
        <p:nvSpPr>
          <p:cNvPr id="5" name="Footer Placeholder 4"/>
          <p:cNvSpPr>
            <a:spLocks noGrp="1"/>
          </p:cNvSpPr>
          <p:nvPr>
            <p:ph type="ftr" sz="quarter" idx="11"/>
          </p:nvPr>
        </p:nvSpPr>
        <p:spPr/>
        <p:txBody>
          <a:bodyPr/>
          <a:lstStyle/>
          <a:p>
            <a:r>
              <a:rPr lang="en-US" smtClean="0"/>
              <a:t>Rīga, 8.11.2013.</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A1BC4-DAD3-4E1F-98A5-4B3A904163E4}" type="datetime1">
              <a:rPr lang="en-US" smtClean="0"/>
              <a:t>11/11/2013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Rīga, 8.11.2013.</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president.lv/images/modules/items/PDF/Pasvaldibas_EGPP_FINAL.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Inga.vilka@lu.lv"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v-LV" b="1" dirty="0">
                <a:solidFill>
                  <a:schemeClr val="tx2">
                    <a:lumMod val="75000"/>
                  </a:schemeClr>
                </a:solidFill>
              </a:rPr>
              <a:t>Pašvaldību </a:t>
            </a:r>
            <a:r>
              <a:rPr lang="lv-LV" b="1" dirty="0" smtClean="0">
                <a:solidFill>
                  <a:schemeClr val="tx2">
                    <a:lumMod val="75000"/>
                  </a:schemeClr>
                </a:solidFill>
              </a:rPr>
              <a:t>sistēmas pilnveidošanas iespējas</a:t>
            </a:r>
            <a:endParaRPr lang="lv-LV" b="1" dirty="0">
              <a:solidFill>
                <a:schemeClr val="tx2">
                  <a:lumMod val="75000"/>
                </a:schemeClr>
              </a:solidFill>
            </a:endParaRPr>
          </a:p>
        </p:txBody>
      </p:sp>
      <p:sp>
        <p:nvSpPr>
          <p:cNvPr id="3" name="Subtitle 2"/>
          <p:cNvSpPr>
            <a:spLocks noGrp="1"/>
          </p:cNvSpPr>
          <p:nvPr>
            <p:ph type="subTitle" idx="1"/>
          </p:nvPr>
        </p:nvSpPr>
        <p:spPr>
          <a:xfrm>
            <a:off x="685800" y="3886200"/>
            <a:ext cx="8001000" cy="1752600"/>
          </a:xfrm>
        </p:spPr>
        <p:txBody>
          <a:bodyPr>
            <a:normAutofit fontScale="92500" lnSpcReduction="10000"/>
          </a:bodyPr>
          <a:lstStyle/>
          <a:p>
            <a:r>
              <a:rPr lang="en-GB" altLang="lv-LV" b="1" dirty="0"/>
              <a:t>Inga </a:t>
            </a:r>
            <a:r>
              <a:rPr lang="en-GB" altLang="lv-LV" b="1" dirty="0" err="1" smtClean="0"/>
              <a:t>Vilka</a:t>
            </a:r>
            <a:endParaRPr lang="lv-LV" altLang="lv-LV" b="1" dirty="0"/>
          </a:p>
          <a:p>
            <a:r>
              <a:rPr lang="lv-LV" altLang="lv-LV" sz="2800" b="1" dirty="0"/>
              <a:t>Latvijas </a:t>
            </a:r>
            <a:r>
              <a:rPr lang="lv-LV" altLang="lv-LV" sz="2800" b="1" dirty="0" smtClean="0"/>
              <a:t>Universitātes Ekonomikas </a:t>
            </a:r>
            <a:r>
              <a:rPr lang="lv-LV" altLang="lv-LV" sz="2800" b="1" dirty="0"/>
              <a:t>un vadības </a:t>
            </a:r>
            <a:r>
              <a:rPr lang="lv-LV" altLang="lv-LV" sz="2800" b="1" dirty="0" smtClean="0"/>
              <a:t>fakultātes asoc.prof.,</a:t>
            </a:r>
          </a:p>
          <a:p>
            <a:r>
              <a:rPr lang="lv-LV" altLang="lv-LV" sz="2800" b="1" dirty="0" smtClean="0"/>
              <a:t>EGPP locekle</a:t>
            </a:r>
            <a:endParaRPr lang="lv-LV" altLang="lv-LV" sz="2800" dirty="0"/>
          </a:p>
        </p:txBody>
      </p:sp>
      <p:pic>
        <p:nvPicPr>
          <p:cNvPr id="4" name="Picture 2" descr="http://www.lu.lv/fileadmin/user_upload/lu_portal/par/vesture-tradicijas-un-simbolika/logotipi/LU-logo-anno-1-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1" y="228601"/>
            <a:ext cx="2667000" cy="803609"/>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39758904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lv-LV" altLang="lv-LV" sz="3200" b="1" dirty="0" smtClean="0">
                <a:solidFill>
                  <a:schemeClr val="tx2">
                    <a:lumMod val="75000"/>
                  </a:schemeClr>
                </a:solidFill>
                <a:latin typeface="Calibri" pitchFamily="34" charset="0"/>
              </a:rPr>
              <a:t>Valsts prezidenta izveidotas</a:t>
            </a:r>
            <a:br>
              <a:rPr lang="lv-LV" altLang="lv-LV" sz="3200" b="1" dirty="0" smtClean="0">
                <a:solidFill>
                  <a:schemeClr val="tx2">
                    <a:lumMod val="75000"/>
                  </a:schemeClr>
                </a:solidFill>
                <a:latin typeface="Calibri" pitchFamily="34" charset="0"/>
              </a:rPr>
            </a:br>
            <a:r>
              <a:rPr lang="lv-LV" altLang="lv-LV" sz="3200" b="1" dirty="0" smtClean="0">
                <a:solidFill>
                  <a:schemeClr val="tx2">
                    <a:lumMod val="75000"/>
                  </a:schemeClr>
                </a:solidFill>
                <a:latin typeface="Calibri" pitchFamily="34" charset="0"/>
              </a:rPr>
              <a:t>Ekspertu grupas pārvaldības pilnveidei </a:t>
            </a:r>
            <a:br>
              <a:rPr lang="lv-LV" altLang="lv-LV" sz="3200" b="1" dirty="0" smtClean="0">
                <a:solidFill>
                  <a:schemeClr val="tx2">
                    <a:lumMod val="75000"/>
                  </a:schemeClr>
                </a:solidFill>
                <a:latin typeface="Calibri" pitchFamily="34" charset="0"/>
              </a:rPr>
            </a:br>
            <a:r>
              <a:rPr lang="lv-LV" altLang="lv-LV" sz="3200" b="1" dirty="0" smtClean="0">
                <a:solidFill>
                  <a:schemeClr val="tx2">
                    <a:lumMod val="75000"/>
                  </a:schemeClr>
                </a:solidFill>
                <a:latin typeface="Calibri" pitchFamily="34" charset="0"/>
              </a:rPr>
              <a:t>ziņojums</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marL="0" lvl="0" indent="0" algn="ctr">
              <a:buNone/>
              <a:defRPr/>
            </a:pPr>
            <a:r>
              <a:rPr lang="lv-LV" sz="3600" b="1" dirty="0" smtClean="0"/>
              <a:t>Pašvaldību sistēmas pilnveidošanas iespējas</a:t>
            </a:r>
          </a:p>
          <a:p>
            <a:pPr marL="457200" lvl="0" indent="-457200">
              <a:defRPr/>
            </a:pPr>
            <a:endParaRPr lang="lv-LV" dirty="0"/>
          </a:p>
          <a:p>
            <a:pPr marL="0" lvl="0" indent="0" algn="ctr">
              <a:buNone/>
              <a:defRPr/>
            </a:pPr>
            <a:r>
              <a:rPr lang="lv-LV" dirty="0" smtClean="0"/>
              <a:t>2013.g.feb.</a:t>
            </a:r>
          </a:p>
          <a:p>
            <a:pPr marL="0" lvl="0" indent="0" algn="ctr">
              <a:buNone/>
              <a:defRPr/>
            </a:pPr>
            <a:r>
              <a:rPr lang="lv-LV" sz="2800" dirty="0">
                <a:hlinkClick r:id="rId2"/>
              </a:rPr>
              <a:t>http://</a:t>
            </a:r>
            <a:r>
              <a:rPr lang="lv-LV" sz="2800" dirty="0" smtClean="0">
                <a:hlinkClick r:id="rId2"/>
              </a:rPr>
              <a:t>www.president.lv/images/modules/items/PDF/Pasvaldibas_EGPP_FINAL.pdf</a:t>
            </a:r>
            <a:endParaRPr lang="lv-LV" sz="2800" dirty="0" smtClean="0"/>
          </a:p>
          <a:p>
            <a:pPr marL="0" lvl="0" indent="0" algn="ctr">
              <a:buNone/>
              <a:defRPr/>
            </a:pPr>
            <a:endParaRPr lang="lv-LV" sz="2800" dirty="0" smtClean="0"/>
          </a:p>
          <a:p>
            <a:pPr marL="0" lvl="0" indent="0" algn="ctr">
              <a:buNone/>
              <a:defRPr/>
            </a:pPr>
            <a:endParaRPr lang="lv-LV" dirty="0"/>
          </a:p>
          <a:p>
            <a:pPr marL="457200" indent="-457200">
              <a:defRPr/>
            </a:pPr>
            <a:endParaRPr lang="lv-LV" altLang="lv-LV" dirty="0" smtClean="0">
              <a:latin typeface="Calibri" pitchFamily="34" charset="0"/>
            </a:endParaRP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3419090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marL="457200" lvl="0" indent="-457200">
              <a:defRPr/>
            </a:pPr>
            <a:r>
              <a:rPr lang="lv-LV" sz="2800" dirty="0" smtClean="0"/>
              <a:t>Lai </a:t>
            </a:r>
            <a:r>
              <a:rPr lang="lv-LV" sz="2800" dirty="0"/>
              <a:t>palielinātu vietējo pašvaldību ietekmi uz valstī pieņemamajiem lēmumiem un stiprinātu vietējo pašvaldību kopdarbību ar valsts varu, vajadzētu apsvērt iespēju noteiktam skaitam pašvaldību piešķirt noteiktas konstitucionālās pilnvaras vai iesaistīt vietējo pašvaldību delegātus atsevišķu lēmumu </a:t>
            </a:r>
            <a:r>
              <a:rPr lang="lv-LV" sz="2800" dirty="0" smtClean="0"/>
              <a:t>pieņemšanā.</a:t>
            </a:r>
            <a:endParaRPr lang="lv-LV" altLang="lv-LV" dirty="0" smtClean="0">
              <a:latin typeface="Calibri" pitchFamily="34" charset="0"/>
            </a:endParaRP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839274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Valsts un pašvaldību attiecības</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marL="457200" lvl="0" indent="-457200">
              <a:defRPr/>
            </a:pPr>
            <a:r>
              <a:rPr lang="lv-LV" sz="2800" dirty="0" smtClean="0"/>
              <a:t>Tiesiskais pamats</a:t>
            </a:r>
          </a:p>
          <a:p>
            <a:pPr marL="457200" lvl="0" indent="-457200">
              <a:defRPr/>
            </a:pPr>
            <a:r>
              <a:rPr lang="lv-LV" altLang="lv-LV" sz="2800" dirty="0" smtClean="0">
                <a:latin typeface="Calibri" pitchFamily="34" charset="0"/>
              </a:rPr>
              <a:t>Tradīcijas</a:t>
            </a:r>
          </a:p>
          <a:p>
            <a:pPr marL="457200" lvl="0" indent="-457200">
              <a:defRPr/>
            </a:pPr>
            <a:endParaRPr lang="lv-LV" altLang="lv-LV" sz="2800" dirty="0">
              <a:latin typeface="Calibri" pitchFamily="34" charset="0"/>
            </a:endParaRPr>
          </a:p>
          <a:p>
            <a:pPr marL="457200" lvl="0" indent="-457200">
              <a:defRPr/>
            </a:pPr>
            <a:r>
              <a:rPr lang="lv-LV" altLang="lv-LV" sz="2800" dirty="0" smtClean="0">
                <a:latin typeface="Calibri" pitchFamily="34" charset="0"/>
              </a:rPr>
              <a:t>Esošā situācija</a:t>
            </a:r>
          </a:p>
          <a:p>
            <a:pPr marL="457200" lvl="0" indent="-457200">
              <a:defRPr/>
            </a:pPr>
            <a:r>
              <a:rPr lang="lv-LV" altLang="lv-LV" sz="2800" dirty="0" smtClean="0">
                <a:latin typeface="Calibri" pitchFamily="34" charset="0"/>
              </a:rPr>
              <a:t>Vai nav laiks pārskatīt?</a:t>
            </a:r>
            <a:endParaRPr lang="lv-LV" altLang="lv-LV" dirty="0" smtClean="0">
              <a:latin typeface="Calibri" pitchFamily="34" charset="0"/>
            </a:endParaRP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1810431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marL="457200" lvl="0" indent="-457200">
              <a:defRPr/>
            </a:pPr>
            <a:r>
              <a:rPr lang="lv-LV" sz="2800" dirty="0"/>
              <a:t>J</a:t>
            </a:r>
            <a:r>
              <a:rPr lang="lv-LV" sz="2800" dirty="0" smtClean="0"/>
              <a:t>āpieļauj </a:t>
            </a:r>
            <a:r>
              <a:rPr lang="lv-LV" sz="2800" dirty="0"/>
              <a:t>vietējo pašvaldību darbības tiesiskajā regulējumā </a:t>
            </a:r>
            <a:r>
              <a:rPr lang="lv-LV" sz="2800" dirty="0" smtClean="0"/>
              <a:t>lielāka </a:t>
            </a:r>
            <a:r>
              <a:rPr lang="lv-LV" sz="2800" dirty="0"/>
              <a:t>vietējo pašvaldību pašiniciatīva vietējo kopienu lietu kārtošanā (brīvprātīgās funkcijas), kā arī </a:t>
            </a:r>
            <a:r>
              <a:rPr lang="lv-LV" sz="2800" b="1" dirty="0"/>
              <a:t>jāparedz dažādas pieejas dažādām pašvaldībām</a:t>
            </a:r>
            <a:r>
              <a:rPr lang="lv-LV" sz="2800" dirty="0"/>
              <a:t>, atsakoties no liekas </a:t>
            </a:r>
            <a:r>
              <a:rPr lang="lv-LV" sz="2800" dirty="0" smtClean="0"/>
              <a:t>centralizācijas.</a:t>
            </a:r>
            <a:endParaRPr lang="lv-LV" sz="2800" dirty="0"/>
          </a:p>
          <a:p>
            <a:pPr marL="457200" indent="-457200">
              <a:defRPr/>
            </a:pPr>
            <a:endParaRPr lang="lv-LV" altLang="lv-LV" dirty="0" smtClean="0">
              <a:latin typeface="Calibri" pitchFamily="34" charset="0"/>
            </a:endParaRP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1268864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marL="457200" lvl="0" indent="-457200">
              <a:defRPr/>
            </a:pPr>
            <a:r>
              <a:rPr lang="lv-LV" sz="2800" dirty="0" smtClean="0"/>
              <a:t>Vajadzētu </a:t>
            </a:r>
            <a:r>
              <a:rPr lang="lv-LV" sz="2800" dirty="0"/>
              <a:t>atcelt kā obligātu pagasta vai pilsētas pārvaldes nosaukuma lietošanu, kā arī atcelt obligāto prasību, ka pagasta vai pilsētas pārvaldēs jābūt vadītāja amatam. Pagasta vai pilsētas pārvaldes darba organizācijas jautājumus lietderīgāk atstāt katras pašvaldības </a:t>
            </a:r>
            <a:r>
              <a:rPr lang="lv-LV" sz="2800" dirty="0" smtClean="0"/>
              <a:t>ziņā.</a:t>
            </a:r>
            <a:endParaRPr lang="lv-LV" altLang="lv-LV" dirty="0" smtClean="0">
              <a:latin typeface="Calibri" pitchFamily="34" charset="0"/>
            </a:endParaRP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705626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marL="457200" lvl="0" indent="-457200">
              <a:defRPr/>
            </a:pPr>
            <a:r>
              <a:rPr lang="lv-LV" sz="2800" dirty="0" smtClean="0"/>
              <a:t>Jānodrošina </a:t>
            </a:r>
            <a:r>
              <a:rPr lang="lv-LV" sz="2800" dirty="0"/>
              <a:t>vietējo pašvaldību spēja kārtot vietējās lietas, </a:t>
            </a:r>
            <a:r>
              <a:rPr lang="lv-LV" sz="2800" b="1" dirty="0"/>
              <a:t>stiprinot to savstarpējo kopdarbību jeb sadarbību</a:t>
            </a:r>
            <a:r>
              <a:rPr lang="lv-LV" sz="2800" dirty="0"/>
              <a:t>, kā arī paredzot atbalstu lielāku un administratīvi spēcīgāku vietējo pašvaldību </a:t>
            </a:r>
            <a:r>
              <a:rPr lang="lv-LV" sz="2800" dirty="0" smtClean="0"/>
              <a:t>veidošanai.</a:t>
            </a:r>
            <a:endParaRPr lang="lv-LV" sz="2800" dirty="0"/>
          </a:p>
          <a:p>
            <a:pPr marL="0" indent="0">
              <a:buNone/>
            </a:pPr>
            <a:endParaRPr lang="lv-LV"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3118334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lvl="0"/>
            <a:r>
              <a:rPr lang="lv-LV" sz="2800" dirty="0" smtClean="0"/>
              <a:t>Vajadzētu </a:t>
            </a:r>
            <a:r>
              <a:rPr lang="lv-LV" sz="2800" dirty="0"/>
              <a:t>pilnveidot administratīvo procesu pašvaldībās, tostarp atbrīvojot pašvaldības domi no administratīvo aktu izdošanas un izvērtējot iespējas izveidot pašvaldībās apstrīdēšanas institūcijas pašvaldību iestāžu izdotajiem administratīvajiem </a:t>
            </a:r>
            <a:r>
              <a:rPr lang="lv-LV" sz="2800" dirty="0" smtClean="0"/>
              <a:t>aktiem.</a:t>
            </a:r>
            <a:endParaRPr lang="lv-LV" sz="2800"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22505607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normAutofit fontScale="85000" lnSpcReduction="10000"/>
          </a:bodyPr>
          <a:lstStyle/>
          <a:p>
            <a:pPr lvl="0"/>
            <a:r>
              <a:rPr lang="lv-LV" sz="3300" dirty="0"/>
              <a:t>V</a:t>
            </a:r>
            <a:r>
              <a:rPr lang="lv-LV" sz="3300" dirty="0" smtClean="0"/>
              <a:t>ietējās </a:t>
            </a:r>
            <a:r>
              <a:rPr lang="lv-LV" sz="3300" dirty="0"/>
              <a:t>pašvaldības būtu izmantojamas demokrātijas procedūru nostiprināšanai un pilnveidošanai. Atbalstāmi būtu dažādi iedzīvotāju līdzdalības sekmēšanas eksperimenti – pilotprojekti, uz kuru bāzes attiecīgās iniciatīvas varētu tikt ieviestas plašāk. </a:t>
            </a:r>
            <a:endParaRPr lang="lv-LV" sz="3300" dirty="0" smtClean="0"/>
          </a:p>
          <a:p>
            <a:pPr lvl="0"/>
            <a:endParaRPr lang="lv-LV" dirty="0"/>
          </a:p>
          <a:p>
            <a:pPr marL="0" lvl="0" indent="0">
              <a:buNone/>
            </a:pPr>
            <a:r>
              <a:rPr lang="lv-LV" sz="2800" dirty="0" smtClean="0"/>
              <a:t>Piemēram,</a:t>
            </a:r>
            <a:r>
              <a:rPr lang="lv-LV" sz="2800" dirty="0"/>
              <a:t> (dažās pašvaldībās) </a:t>
            </a:r>
            <a:endParaRPr lang="lv-LV" sz="2800" dirty="0" smtClean="0"/>
          </a:p>
          <a:p>
            <a:r>
              <a:rPr lang="lv-LV" sz="2800" dirty="0" smtClean="0"/>
              <a:t>iedzīvotāju </a:t>
            </a:r>
            <a:r>
              <a:rPr lang="lv-LV" sz="2800" dirty="0"/>
              <a:t>tieši </a:t>
            </a:r>
            <a:r>
              <a:rPr lang="lv-LV" sz="2800" dirty="0" smtClean="0"/>
              <a:t>ievēlēts pašvaldības vadītājs, </a:t>
            </a:r>
          </a:p>
          <a:p>
            <a:r>
              <a:rPr lang="lv-LV" sz="2800" dirty="0" smtClean="0"/>
              <a:t>iedzīvotāju </a:t>
            </a:r>
            <a:r>
              <a:rPr lang="lv-LV" sz="2800" dirty="0"/>
              <a:t>iesaistīšanu deputātu skaita noteikšanā, </a:t>
            </a:r>
            <a:endParaRPr lang="lv-LV" sz="2800" dirty="0" smtClean="0"/>
          </a:p>
          <a:p>
            <a:r>
              <a:rPr lang="lv-LV" sz="2800" dirty="0" smtClean="0"/>
              <a:t>mehānismi, </a:t>
            </a:r>
            <a:r>
              <a:rPr lang="lv-LV" sz="2800" dirty="0"/>
              <a:t>kas nodrošina pašvaldības iedzīvotāju līdzdalību budžeta </a:t>
            </a:r>
            <a:r>
              <a:rPr lang="lv-LV" sz="2800" dirty="0" smtClean="0"/>
              <a:t>veidošanā</a:t>
            </a:r>
            <a:r>
              <a:rPr lang="lv-LV" sz="2800" dirty="0"/>
              <a:t>.</a:t>
            </a: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2258357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lv-LV" altLang="lv-LV" sz="3200" dirty="0" smtClean="0">
                <a:solidFill>
                  <a:schemeClr val="tx2">
                    <a:lumMod val="50000"/>
                  </a:schemeClr>
                </a:solidFill>
                <a:latin typeface="Calibri" pitchFamily="34" charset="0"/>
              </a:rPr>
              <a:t>Pašvaldību pašvērtējuma apsekojuma dati </a:t>
            </a:r>
            <a:br>
              <a:rPr lang="lv-LV" altLang="lv-LV" sz="3200" dirty="0" smtClean="0">
                <a:solidFill>
                  <a:schemeClr val="tx2">
                    <a:lumMod val="50000"/>
                  </a:schemeClr>
                </a:solidFill>
                <a:latin typeface="Calibri" pitchFamily="34" charset="0"/>
              </a:rPr>
            </a:br>
            <a:r>
              <a:rPr lang="lv-LV" altLang="lv-LV" sz="2400" dirty="0" smtClean="0">
                <a:solidFill>
                  <a:schemeClr val="tx2">
                    <a:lumMod val="50000"/>
                  </a:schemeClr>
                </a:solidFill>
                <a:latin typeface="Calibri" pitchFamily="34" charset="0"/>
              </a:rPr>
              <a:t>(CSP, 2013)</a:t>
            </a:r>
          </a:p>
        </p:txBody>
      </p:sp>
      <p:sp>
        <p:nvSpPr>
          <p:cNvPr id="9219" name="Footer Placeholder 2"/>
          <p:cNvSpPr>
            <a:spLocks noGrp="1"/>
          </p:cNvSpPr>
          <p:nvPr>
            <p:ph type="ftr" sz="quarter" idx="11"/>
          </p:nvPr>
        </p:nvSpPr>
        <p:spPr>
          <a:xfrm>
            <a:off x="0" y="6622648"/>
            <a:ext cx="9144000" cy="235353"/>
          </a:xfrm>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lv-LV" smtClean="0">
                <a:solidFill>
                  <a:schemeClr val="bg1"/>
                </a:solidFill>
              </a:rPr>
              <a:t>Rīga, 8.11.2013.</a:t>
            </a:r>
            <a:endParaRPr lang="lv-LV" altLang="lv-LV" smtClean="0">
              <a:solidFill>
                <a:schemeClr val="bg1"/>
              </a:solidFill>
            </a:endParaRPr>
          </a:p>
        </p:txBody>
      </p:sp>
      <p:sp>
        <p:nvSpPr>
          <p:cNvPr id="9221" name="TextBox 1"/>
          <p:cNvSpPr txBox="1">
            <a:spLocks noChangeArrowheads="1"/>
          </p:cNvSpPr>
          <p:nvPr/>
        </p:nvSpPr>
        <p:spPr bwMode="auto">
          <a:xfrm>
            <a:off x="250825" y="1334659"/>
            <a:ext cx="8713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lv-LV" altLang="lv-LV" sz="2400" b="1" dirty="0" smtClean="0">
                <a:solidFill>
                  <a:schemeClr val="tx2">
                    <a:lumMod val="50000"/>
                  </a:schemeClr>
                </a:solidFill>
                <a:latin typeface="+mn-lt"/>
              </a:rPr>
              <a:t>Vai iedzīvotājiem vajadzētu ievēlēt pašvaldības vadītāju?</a:t>
            </a:r>
            <a:endParaRPr lang="lv-LV" altLang="lv-LV" sz="2400" b="1" dirty="0">
              <a:solidFill>
                <a:schemeClr val="tx2">
                  <a:lumMod val="50000"/>
                </a:schemeClr>
              </a:solidFill>
              <a:latin typeface="+mn-lt"/>
            </a:endParaRPr>
          </a:p>
        </p:txBody>
      </p:sp>
      <p:graphicFrame>
        <p:nvGraphicFramePr>
          <p:cNvPr id="6" name="Chart 5"/>
          <p:cNvGraphicFramePr>
            <a:graphicFrameLocks/>
          </p:cNvGraphicFramePr>
          <p:nvPr>
            <p:extLst>
              <p:ext uri="{D42A27DB-BD31-4B8C-83A1-F6EECF244321}">
                <p14:modId xmlns:p14="http://schemas.microsoft.com/office/powerpoint/2010/main" val="1154190914"/>
              </p:ext>
            </p:extLst>
          </p:nvPr>
        </p:nvGraphicFramePr>
        <p:xfrm>
          <a:off x="1524000" y="2057400"/>
          <a:ext cx="5334000"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2044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lvl="0"/>
            <a:r>
              <a:rPr lang="lv-LV" sz="2800" dirty="0" smtClean="0"/>
              <a:t>Nepieciešams </a:t>
            </a:r>
            <a:r>
              <a:rPr lang="lv-LV" sz="2800" dirty="0"/>
              <a:t>ratificēt Eiropas Vietējo pašvaldību hartas Papildprotokolu, tādējādi uzņemties arī starptautiskās saistības attiecībā uz iedzīvotāju līdzdalības sekmēšanu </a:t>
            </a:r>
            <a:r>
              <a:rPr lang="lv-LV" sz="2800" dirty="0" smtClean="0"/>
              <a:t>pašvaldībās.</a:t>
            </a:r>
            <a:endParaRPr lang="lv-LV" sz="2800"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7118128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normAutofit/>
          </a:bodyPr>
          <a:lstStyle/>
          <a:p>
            <a:pPr lvl="0"/>
            <a:r>
              <a:rPr lang="lv-LV" sz="2800" dirty="0"/>
              <a:t>J</a:t>
            </a:r>
            <a:r>
              <a:rPr lang="lv-LV" sz="2800" dirty="0" smtClean="0"/>
              <a:t>ādrošina </a:t>
            </a:r>
            <a:r>
              <a:rPr lang="lv-LV" sz="2800" dirty="0"/>
              <a:t>valsts institūciju, visupirms VARAM, metodisku un juridisku atbalstu vietējām pašvaldībām dažādu to kompetencē esošo jautājumu labākai pārvaldībai, īpaši sekmējot pašvaldību sadarbību dažādu funkciju kopīgai īstenošanai, kā arī iedzīvotāju izglītošanu un iesaistīšanu pašvaldības darbībā. </a:t>
            </a:r>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711812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marL="457200" indent="-457200">
              <a:defRPr/>
            </a:pPr>
            <a:r>
              <a:rPr lang="lv-LV" sz="2800" dirty="0"/>
              <a:t>V</a:t>
            </a:r>
            <a:r>
              <a:rPr lang="lv-LV" sz="2800" dirty="0" smtClean="0"/>
              <a:t>ajadzētu </a:t>
            </a:r>
            <a:r>
              <a:rPr lang="lv-LV" sz="2800" dirty="0"/>
              <a:t>palielināt pašvaldību finanšu atbildību, palielinot ieņēmumu autonomiju un izdevumu izvērtējumu. Lemšanā par pašvaldību finanšu jautājumiem, balstīties ne tikai uz sektora kopīgo un vidējo situāciju, bet arī uz individuālu pašvaldību </a:t>
            </a:r>
            <a:r>
              <a:rPr lang="lv-LV" sz="2800" dirty="0" smtClean="0"/>
              <a:t>analīzi.</a:t>
            </a:r>
            <a:endParaRPr lang="lv-LV"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40132522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lvl="0"/>
            <a:r>
              <a:rPr lang="lv-LV" sz="2800" dirty="0" smtClean="0"/>
              <a:t>Nevajadzētu </a:t>
            </a:r>
            <a:r>
              <a:rPr lang="lv-LV" sz="2800" dirty="0"/>
              <a:t>kārtējo reizi atlikt jauna finanšu izlīdzināšanas likuma </a:t>
            </a:r>
            <a:r>
              <a:rPr lang="lv-LV" sz="2800" dirty="0" smtClean="0"/>
              <a:t>pieņemšanu.</a:t>
            </a:r>
            <a:endParaRPr lang="lv-LV" sz="2800"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3998405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sz="3200" b="1" dirty="0" smtClean="0">
                <a:solidFill>
                  <a:schemeClr val="tx2">
                    <a:lumMod val="75000"/>
                  </a:schemeClr>
                </a:solidFill>
                <a:latin typeface="Calibri" pitchFamily="34" charset="0"/>
              </a:rPr>
              <a:t>Priekšlikumi</a:t>
            </a:r>
            <a:endParaRPr lang="lv-LV" sz="3200" b="1" dirty="0">
              <a:solidFill>
                <a:schemeClr val="tx2">
                  <a:lumMod val="75000"/>
                </a:schemeClr>
              </a:solidFill>
            </a:endParaRPr>
          </a:p>
        </p:txBody>
      </p:sp>
      <p:sp>
        <p:nvSpPr>
          <p:cNvPr id="3" name="Content Placeholder 2"/>
          <p:cNvSpPr>
            <a:spLocks noGrp="1"/>
          </p:cNvSpPr>
          <p:nvPr>
            <p:ph idx="1"/>
          </p:nvPr>
        </p:nvSpPr>
        <p:spPr/>
        <p:txBody>
          <a:bodyPr/>
          <a:lstStyle/>
          <a:p>
            <a:pPr lvl="0"/>
            <a:r>
              <a:rPr lang="lv-LV" sz="2800" dirty="0" smtClean="0"/>
              <a:t>Ieteicams </a:t>
            </a:r>
            <a:r>
              <a:rPr lang="lv-LV" sz="2800" dirty="0"/>
              <a:t>izstrādāt un pieņemt speciālu likumu par Rīgu kā Latvijas valsts galvaspilsētu, kurā varētu tikt ietverti speciāli noteikumi par iedzīvotāju pārstāvniecību Rīgas domē, specifiska pilsētas pārvaldes organizācija, kā arī speciāla galvaspilsētas funkciju un finansējuma </a:t>
            </a:r>
            <a:r>
              <a:rPr lang="lv-LV" sz="2800" dirty="0" smtClean="0"/>
              <a:t>noregulējumi.</a:t>
            </a:r>
            <a:endParaRPr lang="lv-LV" sz="2800"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1655356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dirty="0" smtClean="0"/>
              <a:t>Paldies par uzmanību!</a:t>
            </a:r>
            <a:endParaRPr lang="lv-LV" sz="3600" dirty="0"/>
          </a:p>
        </p:txBody>
      </p:sp>
      <p:sp>
        <p:nvSpPr>
          <p:cNvPr id="3" name="Text Placeholder 2"/>
          <p:cNvSpPr>
            <a:spLocks noGrp="1"/>
          </p:cNvSpPr>
          <p:nvPr>
            <p:ph type="body" idx="1"/>
          </p:nvPr>
        </p:nvSpPr>
        <p:spPr/>
        <p:txBody>
          <a:bodyPr/>
          <a:lstStyle/>
          <a:p>
            <a:r>
              <a:rPr lang="lv-LV" dirty="0" smtClean="0">
                <a:hlinkClick r:id="rId2"/>
              </a:rPr>
              <a:t>Inga.vilka@lu.lv</a:t>
            </a:r>
            <a:endParaRPr lang="lv-LV" dirty="0" smtClean="0"/>
          </a:p>
          <a:p>
            <a:endParaRPr lang="lv-LV" dirty="0"/>
          </a:p>
        </p:txBody>
      </p:sp>
      <p:sp>
        <p:nvSpPr>
          <p:cNvPr id="4" name="Footer Placeholder 3"/>
          <p:cNvSpPr>
            <a:spLocks noGrp="1"/>
          </p:cNvSpPr>
          <p:nvPr>
            <p:ph type="ftr" sz="quarter" idx="11"/>
          </p:nvPr>
        </p:nvSpPr>
        <p:spPr/>
        <p:txBody>
          <a:bodyPr/>
          <a:lstStyle/>
          <a:p>
            <a:r>
              <a:rPr lang="en-US" smtClean="0"/>
              <a:t>Rīga, 8.11.2013.</a:t>
            </a:r>
            <a:endParaRPr lang="en-US"/>
          </a:p>
        </p:txBody>
      </p:sp>
    </p:spTree>
    <p:extLst>
      <p:ext uri="{BB962C8B-B14F-4D97-AF65-F5344CB8AC3E}">
        <p14:creationId xmlns:p14="http://schemas.microsoft.com/office/powerpoint/2010/main" val="1340605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882</TotalTime>
  <Words>505</Words>
  <Application>Microsoft Office PowerPoint</Application>
  <PresentationFormat>On-screen Show (4:3)</PresentationFormat>
  <Paragraphs>67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Pašvaldību sistēmas pilnveidošanas iespējas</vt:lpstr>
      <vt:lpstr>Valsts prezidenta izveidotas Ekspertu grupas pārvaldības pilnveidei  ziņojums</vt:lpstr>
      <vt:lpstr>Priekšlikumi</vt:lpstr>
      <vt:lpstr>Valsts un pašvaldību attiecības</vt:lpstr>
      <vt:lpstr>Priekšlikumi</vt:lpstr>
      <vt:lpstr>Priekšlikumi</vt:lpstr>
      <vt:lpstr>Priekšlikumi</vt:lpstr>
      <vt:lpstr>Priekšlikumi</vt:lpstr>
      <vt:lpstr>Priekšlikumi</vt:lpstr>
      <vt:lpstr>Pašvaldību pašvērtējuma apsekojuma dati  (CSP, 2013)</vt:lpstr>
      <vt:lpstr>Priekšlikumi</vt:lpstr>
      <vt:lpstr>Priekšlikumi</vt:lpstr>
      <vt:lpstr>Priekšlikumi</vt:lpstr>
      <vt:lpstr>Priekšlikumi</vt:lpstr>
      <vt:lpstr>Priekšlikumi</vt:lpstr>
      <vt:lpstr>Paldies par uzmanību!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Pašvaldību institucionālā uzbūve</dc:title>
  <dc:creator>Inga Vilka</dc:creator>
  <cp:lastModifiedBy>Laipa_D</cp:lastModifiedBy>
  <cp:revision>33</cp:revision>
  <cp:lastPrinted>2013-11-08T06:48:03Z</cp:lastPrinted>
  <dcterms:created xsi:type="dcterms:W3CDTF">2006-08-16T00:00:00Z</dcterms:created>
  <dcterms:modified xsi:type="dcterms:W3CDTF">2013-11-11T08:26:35Z</dcterms:modified>
</cp:coreProperties>
</file>