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7" r:id="rId2"/>
  </p:sldIdLst>
  <p:sldSz cx="18288000" cy="10287000"/>
  <p:notesSz cx="6858000" cy="9144000"/>
  <p:embeddedFontLst>
    <p:embeddedFont>
      <p:font typeface="Calibri (MS) Bold" panose="020B0604020202020204" charset="0"/>
      <p:regular r:id="rId3"/>
    </p:embeddedFont>
    <p:embeddedFont>
      <p:font typeface="TT Hoves" panose="020B0604020202020204" charset="0"/>
      <p:regular r:id="rId4"/>
    </p:embeddedFont>
    <p:embeddedFont>
      <p:font typeface="TT Hoves Bold" panose="020B0604020202020204" charset="0"/>
      <p:regular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7" d="100"/>
          <a:sy n="47" d="100"/>
        </p:scale>
        <p:origin x="500" y="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1.fntdata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3.fntdata"/><Relationship Id="rId4" Type="http://schemas.openxmlformats.org/officeDocument/2006/relationships/font" Target="fonts/font2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992894" y="291798"/>
            <a:ext cx="1841002" cy="1981714"/>
            <a:chOff x="0" y="0"/>
            <a:chExt cx="2454669" cy="2642286"/>
          </a:xfrm>
        </p:grpSpPr>
        <p:sp>
          <p:nvSpPr>
            <p:cNvPr id="3" name="Freeform 3" descr="Attēls, kurā ir emblēma, zīmotne, simbols, logotips  Apraksts ģenerēts automātiski"/>
            <p:cNvSpPr/>
            <p:nvPr/>
          </p:nvSpPr>
          <p:spPr>
            <a:xfrm>
              <a:off x="0" y="0"/>
              <a:ext cx="2454656" cy="2642235"/>
            </a:xfrm>
            <a:custGeom>
              <a:avLst/>
              <a:gdLst/>
              <a:ahLst/>
              <a:cxnLst/>
              <a:rect l="l" t="t" r="r" b="b"/>
              <a:pathLst>
                <a:path w="2454656" h="2642235">
                  <a:moveTo>
                    <a:pt x="0" y="0"/>
                  </a:moveTo>
                  <a:lnTo>
                    <a:pt x="2454656" y="0"/>
                  </a:lnTo>
                  <a:lnTo>
                    <a:pt x="2454656" y="2642235"/>
                  </a:lnTo>
                  <a:lnTo>
                    <a:pt x="0" y="26422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b="-1"/>
              </a:stretch>
            </a:blipFill>
          </p:spPr>
          <p:txBody>
            <a:bodyPr/>
            <a:lstStyle/>
            <a:p>
              <a:endParaRPr lang="lv-LV"/>
            </a:p>
          </p:txBody>
        </p:sp>
      </p:grpSp>
      <p:sp>
        <p:nvSpPr>
          <p:cNvPr id="4" name="Freeform 4"/>
          <p:cNvSpPr/>
          <p:nvPr/>
        </p:nvSpPr>
        <p:spPr>
          <a:xfrm>
            <a:off x="8610600" y="4229099"/>
            <a:ext cx="9312586" cy="5587123"/>
          </a:xfrm>
          <a:custGeom>
            <a:avLst/>
            <a:gdLst/>
            <a:ahLst/>
            <a:cxnLst/>
            <a:rect l="l" t="t" r="r" b="b"/>
            <a:pathLst>
              <a:path w="10053756" h="5655238">
                <a:moveTo>
                  <a:pt x="0" y="0"/>
                </a:moveTo>
                <a:lnTo>
                  <a:pt x="10053757" y="0"/>
                </a:lnTo>
                <a:lnTo>
                  <a:pt x="10053757" y="5655238"/>
                </a:lnTo>
                <a:lnTo>
                  <a:pt x="0" y="565523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81000"/>
            </a:blip>
            <a:stretch>
              <a:fillRect/>
            </a:stretch>
          </a:blipFill>
        </p:spPr>
        <p:txBody>
          <a:bodyPr/>
          <a:lstStyle/>
          <a:p>
            <a:endParaRPr lang="lv-LV"/>
          </a:p>
        </p:txBody>
      </p:sp>
      <p:sp>
        <p:nvSpPr>
          <p:cNvPr id="5" name="TextBox 5"/>
          <p:cNvSpPr txBox="1"/>
          <p:nvPr/>
        </p:nvSpPr>
        <p:spPr>
          <a:xfrm>
            <a:off x="798274" y="387306"/>
            <a:ext cx="13258134" cy="1685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49"/>
              </a:lnSpc>
            </a:pPr>
            <a:r>
              <a:rPr lang="en-US" sz="5207" b="1" dirty="0" err="1">
                <a:solidFill>
                  <a:srgbClr val="0060A5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Komandcentra</a:t>
            </a:r>
            <a:r>
              <a:rPr lang="en-US" sz="5207" b="1" dirty="0">
                <a:solidFill>
                  <a:srgbClr val="0060A5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5207" b="1" dirty="0" err="1">
                <a:solidFill>
                  <a:srgbClr val="0060A5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darbība</a:t>
            </a:r>
            <a:r>
              <a:rPr lang="en-US" sz="5207" b="1" dirty="0">
                <a:solidFill>
                  <a:srgbClr val="0060A5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5207" b="1" dirty="0" err="1">
                <a:solidFill>
                  <a:srgbClr val="0060A5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vēlēšanu</a:t>
            </a:r>
            <a:r>
              <a:rPr lang="en-US" sz="5207" b="1" dirty="0">
                <a:solidFill>
                  <a:srgbClr val="0060A5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5207" b="1" dirty="0" err="1">
                <a:solidFill>
                  <a:srgbClr val="0060A5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nedēļā</a:t>
            </a:r>
            <a:r>
              <a:rPr lang="en-US" sz="5207" b="1" dirty="0">
                <a:solidFill>
                  <a:srgbClr val="0060A5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- </a:t>
            </a:r>
            <a:r>
              <a:rPr lang="en-US" sz="5207" b="1" dirty="0" err="1">
                <a:solidFill>
                  <a:srgbClr val="0060A5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visi</a:t>
            </a:r>
            <a:r>
              <a:rPr lang="en-US" sz="5207" b="1" dirty="0">
                <a:solidFill>
                  <a:srgbClr val="0060A5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5207" b="1" dirty="0" err="1">
                <a:solidFill>
                  <a:srgbClr val="0060A5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eksperti</a:t>
            </a:r>
            <a:r>
              <a:rPr lang="en-US" sz="5207" b="1" dirty="0">
                <a:solidFill>
                  <a:srgbClr val="0060A5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5207" b="1" dirty="0" err="1">
                <a:solidFill>
                  <a:srgbClr val="0060A5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vienkopus</a:t>
            </a:r>
            <a:endParaRPr lang="en-US" sz="5207" b="1" dirty="0">
              <a:solidFill>
                <a:srgbClr val="0060A5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560601" y="2304011"/>
            <a:ext cx="17166799" cy="15535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74979" lvl="1" indent="-237490" algn="l">
              <a:lnSpc>
                <a:spcPts val="3079"/>
              </a:lnSpc>
              <a:buFont typeface="Arial"/>
              <a:buChar char="•"/>
            </a:pPr>
            <a:r>
              <a:rPr lang="en-US" sz="2199" b="1" dirty="0" err="1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Vēlēšanu</a:t>
            </a:r>
            <a:r>
              <a:rPr lang="en-US" sz="2199" b="1" dirty="0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 </a:t>
            </a:r>
            <a:r>
              <a:rPr lang="en-US" sz="2199" b="1" dirty="0" err="1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laikā</a:t>
            </a:r>
            <a:r>
              <a:rPr lang="en-US" sz="2199" b="1" dirty="0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 </a:t>
            </a:r>
            <a:r>
              <a:rPr lang="en-US" sz="2199" b="1" dirty="0" err="1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komandcentrā</a:t>
            </a:r>
            <a:r>
              <a:rPr lang="en-US" sz="2199" b="1" dirty="0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 VDAA, </a:t>
            </a:r>
            <a:r>
              <a:rPr lang="en-US" sz="2199" b="1" dirty="0" err="1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izstrādātāji</a:t>
            </a:r>
            <a:r>
              <a:rPr lang="en-US" sz="2199" b="1" dirty="0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 un </a:t>
            </a:r>
            <a:r>
              <a:rPr lang="en-US" sz="2199" b="1" dirty="0" err="1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iesaistītās</a:t>
            </a:r>
            <a:r>
              <a:rPr lang="en-US" sz="2199" b="1" dirty="0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 </a:t>
            </a:r>
            <a:r>
              <a:rPr lang="en-US" sz="2199" b="1" dirty="0" err="1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institūcijas</a:t>
            </a:r>
            <a:r>
              <a:rPr lang="en-US" sz="2199" b="1" dirty="0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 </a:t>
            </a:r>
            <a:r>
              <a:rPr lang="en-US" sz="2199" b="1" dirty="0" err="1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nodrošināja</a:t>
            </a:r>
            <a:r>
              <a:rPr lang="en-US" sz="2199" b="1" dirty="0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 </a:t>
            </a:r>
            <a:r>
              <a:rPr lang="en-US" sz="2199" b="1" dirty="0" err="1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nepārtrauktu</a:t>
            </a:r>
            <a:r>
              <a:rPr lang="en-US" sz="2199" b="1" dirty="0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 </a:t>
            </a:r>
            <a:r>
              <a:rPr lang="en-US" sz="2199" b="1" dirty="0" err="1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sistēmu</a:t>
            </a:r>
            <a:r>
              <a:rPr lang="en-US" sz="2199" b="1" dirty="0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 </a:t>
            </a:r>
            <a:r>
              <a:rPr lang="en-US" sz="2199" b="1" dirty="0" err="1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uzraudzību</a:t>
            </a:r>
            <a:r>
              <a:rPr lang="en-US" sz="2199" b="1" dirty="0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, </a:t>
            </a:r>
            <a:r>
              <a:rPr lang="en-US" sz="2199" b="1" dirty="0" err="1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operatīvu</a:t>
            </a:r>
            <a:r>
              <a:rPr lang="en-US" sz="2199" b="1" dirty="0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 </a:t>
            </a:r>
            <a:r>
              <a:rPr lang="en-US" sz="2199" b="1" dirty="0" err="1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pieteikumu</a:t>
            </a:r>
            <a:r>
              <a:rPr lang="en-US" sz="2199" b="1" dirty="0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 un </a:t>
            </a:r>
            <a:r>
              <a:rPr lang="en-US" sz="2199" b="1" dirty="0" err="1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tehnisko</a:t>
            </a:r>
            <a:r>
              <a:rPr lang="en-US" sz="2199" b="1" dirty="0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 </a:t>
            </a:r>
            <a:r>
              <a:rPr lang="en-US" sz="2199" b="1" dirty="0" err="1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jautājumu</a:t>
            </a:r>
            <a:r>
              <a:rPr lang="en-US" sz="2199" b="1" dirty="0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 </a:t>
            </a:r>
            <a:r>
              <a:rPr lang="en-US" sz="2199" b="1" dirty="0" err="1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risināšanu</a:t>
            </a:r>
            <a:r>
              <a:rPr lang="en-US" sz="2199" b="1" dirty="0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, </a:t>
            </a:r>
            <a:r>
              <a:rPr lang="en-US" sz="2199" b="1" dirty="0" err="1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kā</a:t>
            </a:r>
            <a:r>
              <a:rPr lang="en-US" sz="2199" b="1" dirty="0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 </a:t>
            </a:r>
            <a:r>
              <a:rPr lang="en-US" sz="2199" b="1" dirty="0" err="1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arī</a:t>
            </a:r>
            <a:r>
              <a:rPr lang="en-US" sz="2199" b="1" dirty="0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 </a:t>
            </a:r>
            <a:r>
              <a:rPr lang="en-US" sz="2199" b="1" dirty="0" err="1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atbalstu</a:t>
            </a:r>
            <a:r>
              <a:rPr lang="en-US" sz="2199" b="1" dirty="0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 </a:t>
            </a:r>
            <a:r>
              <a:rPr lang="en-US" sz="2199" b="1" dirty="0" err="1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vēlēšanu</a:t>
            </a:r>
            <a:r>
              <a:rPr lang="en-US" sz="2199" b="1" dirty="0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 </a:t>
            </a:r>
            <a:r>
              <a:rPr lang="en-US" sz="2199" b="1" dirty="0" err="1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komisijām</a:t>
            </a:r>
            <a:r>
              <a:rPr lang="en-US" sz="2199" b="1" dirty="0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 un </a:t>
            </a:r>
            <a:r>
              <a:rPr lang="en-US" sz="2199" b="1" dirty="0" err="1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iecirkņu</a:t>
            </a:r>
            <a:r>
              <a:rPr lang="en-US" sz="2199" b="1" dirty="0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 </a:t>
            </a:r>
            <a:r>
              <a:rPr lang="en-US" sz="2199" b="1" dirty="0" err="1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darbiniekiem</a:t>
            </a:r>
            <a:r>
              <a:rPr lang="en-US" sz="2199" b="1" dirty="0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.</a:t>
            </a:r>
          </a:p>
          <a:p>
            <a:pPr marL="474979" lvl="1" indent="-237490" algn="l">
              <a:lnSpc>
                <a:spcPts val="3079"/>
              </a:lnSpc>
              <a:buFont typeface="Arial"/>
              <a:buChar char="•"/>
            </a:pPr>
            <a:r>
              <a:rPr lang="en-US" sz="2199" b="1" dirty="0" err="1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Komandcentrs</a:t>
            </a:r>
            <a:r>
              <a:rPr lang="en-US" sz="2199" b="1" dirty="0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 </a:t>
            </a:r>
            <a:r>
              <a:rPr lang="en-US" sz="2199" b="1" dirty="0" err="1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darbojās</a:t>
            </a:r>
            <a:r>
              <a:rPr lang="en-US" sz="2199" b="1" dirty="0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 </a:t>
            </a:r>
            <a:r>
              <a:rPr lang="en-US" sz="2199" b="1" dirty="0" err="1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visā</a:t>
            </a:r>
            <a:r>
              <a:rPr lang="en-US" sz="2199" b="1" dirty="0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 </a:t>
            </a:r>
            <a:r>
              <a:rPr lang="en-US" sz="2199" b="1" dirty="0" err="1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vēlēšanu</a:t>
            </a:r>
            <a:r>
              <a:rPr lang="en-US" sz="2199" b="1" dirty="0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 </a:t>
            </a:r>
            <a:r>
              <a:rPr lang="en-US" sz="2199" b="1" dirty="0" err="1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nedēļā</a:t>
            </a:r>
            <a:r>
              <a:rPr lang="en-US" sz="2199" b="1" dirty="0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: 28.09.–04.10.</a:t>
            </a:r>
          </a:p>
          <a:p>
            <a:pPr algn="l">
              <a:lnSpc>
                <a:spcPts val="3079"/>
              </a:lnSpc>
            </a:pPr>
            <a:endParaRPr lang="en-US" sz="2199" b="1" dirty="0">
              <a:solidFill>
                <a:srgbClr val="000000"/>
              </a:solidFill>
              <a:latin typeface="TT Hoves Bold"/>
              <a:ea typeface="TT Hoves Bold"/>
              <a:cs typeface="TT Hoves Bold"/>
              <a:sym typeface="TT Hoves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98274" y="3677401"/>
            <a:ext cx="9732377" cy="56432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77"/>
              </a:lnSpc>
            </a:pPr>
            <a:r>
              <a:rPr lang="en-US" sz="1841" b="1" dirty="0" err="1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Vēlēšanu</a:t>
            </a:r>
            <a:r>
              <a:rPr lang="en-US" sz="1841" b="1" dirty="0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 </a:t>
            </a:r>
            <a:r>
              <a:rPr lang="en-US" sz="1841" b="1" dirty="0" err="1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norises</a:t>
            </a:r>
            <a:r>
              <a:rPr lang="en-US" sz="1841" b="1" dirty="0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 </a:t>
            </a:r>
            <a:r>
              <a:rPr lang="en-US" sz="1841" b="1" dirty="0" err="1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uzraudzībā</a:t>
            </a:r>
            <a:r>
              <a:rPr lang="en-US" sz="1841" b="1" dirty="0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 un </a:t>
            </a:r>
            <a:r>
              <a:rPr lang="en-US" sz="1841" b="1" dirty="0" err="1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komandcentra</a:t>
            </a:r>
            <a:r>
              <a:rPr lang="en-US" sz="1841" b="1" dirty="0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 </a:t>
            </a:r>
            <a:r>
              <a:rPr lang="en-US" sz="1841" b="1" dirty="0" err="1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darbā</a:t>
            </a:r>
            <a:r>
              <a:rPr lang="en-US" sz="1841" b="1" dirty="0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 </a:t>
            </a:r>
            <a:r>
              <a:rPr lang="en-US" sz="1841" b="1" dirty="0" err="1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bija</a:t>
            </a:r>
            <a:r>
              <a:rPr lang="en-US" sz="1841" b="1" dirty="0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 </a:t>
            </a:r>
            <a:r>
              <a:rPr lang="en-US" sz="1841" b="1" dirty="0" err="1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iesaistīti</a:t>
            </a:r>
            <a:r>
              <a:rPr lang="en-US" sz="1841" b="1" dirty="0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 </a:t>
            </a:r>
            <a:r>
              <a:rPr lang="en-US" sz="1841" b="1" dirty="0" err="1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pārstāvji</a:t>
            </a:r>
            <a:r>
              <a:rPr lang="en-US" sz="1841" b="1" dirty="0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 no </a:t>
            </a:r>
          </a:p>
          <a:p>
            <a:pPr algn="l">
              <a:lnSpc>
                <a:spcPts val="2577"/>
              </a:lnSpc>
            </a:pPr>
            <a:r>
              <a:rPr lang="en-US" sz="1841" b="1" dirty="0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1</a:t>
            </a:r>
            <a:r>
              <a:rPr lang="lv-LV" sz="1841" b="1" dirty="0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5</a:t>
            </a:r>
            <a:r>
              <a:rPr lang="en-US" sz="1841" b="1" dirty="0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 </a:t>
            </a:r>
            <a:r>
              <a:rPr lang="en-US" sz="1841" b="1" dirty="0" err="1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institūcijām</a:t>
            </a:r>
            <a:r>
              <a:rPr lang="en-US" sz="1841" b="1" dirty="0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 un </a:t>
            </a:r>
            <a:r>
              <a:rPr lang="en-US" sz="1841" b="1" dirty="0" err="1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organizācijām</a:t>
            </a:r>
            <a:r>
              <a:rPr lang="lv-LV" sz="1841" b="1" dirty="0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 (kopumā aptuveni 85 darbinieki)</a:t>
            </a:r>
            <a:r>
              <a:rPr lang="en-US" sz="1841" b="1" dirty="0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:</a:t>
            </a:r>
          </a:p>
          <a:p>
            <a:pPr marL="655962" lvl="1" indent="-457200" algn="l">
              <a:lnSpc>
                <a:spcPts val="2577"/>
              </a:lnSpc>
              <a:buFont typeface="+mj-lt"/>
              <a:buAutoNum type="arabicPeriod"/>
            </a:pPr>
            <a:r>
              <a:rPr lang="en-US" sz="1841" dirty="0" err="1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Valsts</a:t>
            </a:r>
            <a:r>
              <a:rPr lang="en-US" sz="1841" dirty="0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 </a:t>
            </a:r>
            <a:r>
              <a:rPr lang="en-US" sz="1841" dirty="0" err="1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digitālās</a:t>
            </a:r>
            <a:r>
              <a:rPr lang="en-US" sz="1841" dirty="0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 </a:t>
            </a:r>
            <a:r>
              <a:rPr lang="en-US" sz="1841" dirty="0" err="1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attīstības</a:t>
            </a:r>
            <a:r>
              <a:rPr lang="en-US" sz="1841" dirty="0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 </a:t>
            </a:r>
            <a:r>
              <a:rPr lang="en-US" sz="1841" dirty="0" err="1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aģentūra</a:t>
            </a:r>
            <a:endParaRPr lang="en-US" sz="1841" dirty="0">
              <a:solidFill>
                <a:srgbClr val="000000"/>
              </a:solidFill>
              <a:latin typeface="TT Hoves"/>
              <a:ea typeface="TT Hoves"/>
              <a:cs typeface="TT Hoves"/>
              <a:sym typeface="TT Hoves"/>
            </a:endParaRPr>
          </a:p>
          <a:p>
            <a:pPr marL="655962" lvl="1" indent="-457200" algn="l">
              <a:lnSpc>
                <a:spcPts val="2577"/>
              </a:lnSpc>
              <a:buFont typeface="+mj-lt"/>
              <a:buAutoNum type="arabicPeriod"/>
            </a:pPr>
            <a:r>
              <a:rPr lang="en-US" sz="1841" dirty="0" err="1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Centrālā</a:t>
            </a:r>
            <a:r>
              <a:rPr lang="en-US" sz="1841" dirty="0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 </a:t>
            </a:r>
            <a:r>
              <a:rPr lang="en-US" sz="1841" dirty="0" err="1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vēlēšanu</a:t>
            </a:r>
            <a:r>
              <a:rPr lang="en-US" sz="1841" dirty="0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 </a:t>
            </a:r>
            <a:r>
              <a:rPr lang="en-US" sz="1841" dirty="0" err="1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komisija</a:t>
            </a:r>
            <a:endParaRPr lang="en-US" sz="1841" dirty="0">
              <a:solidFill>
                <a:srgbClr val="000000"/>
              </a:solidFill>
              <a:latin typeface="TT Hoves"/>
              <a:ea typeface="TT Hoves"/>
              <a:cs typeface="TT Hoves"/>
              <a:sym typeface="TT Hoves"/>
            </a:endParaRPr>
          </a:p>
          <a:p>
            <a:pPr marL="655962" lvl="1" indent="-457200" algn="l">
              <a:lnSpc>
                <a:spcPts val="2577"/>
              </a:lnSpc>
              <a:buFont typeface="+mj-lt"/>
              <a:buAutoNum type="arabicPeriod"/>
            </a:pPr>
            <a:r>
              <a:rPr lang="en-US" sz="1841" dirty="0" err="1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Kiberincidentu</a:t>
            </a:r>
            <a:r>
              <a:rPr lang="en-US" sz="1841" dirty="0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 </a:t>
            </a:r>
            <a:r>
              <a:rPr lang="en-US" sz="1841" dirty="0" err="1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novēršanas</a:t>
            </a:r>
            <a:r>
              <a:rPr lang="en-US" sz="1841" dirty="0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 </a:t>
            </a:r>
            <a:r>
              <a:rPr lang="en-US" sz="1841" dirty="0" err="1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institūcija</a:t>
            </a:r>
            <a:r>
              <a:rPr lang="en-US" sz="1841" dirty="0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 CERT.LV</a:t>
            </a:r>
          </a:p>
          <a:p>
            <a:pPr marL="655962" lvl="1" indent="-457200" algn="l">
              <a:lnSpc>
                <a:spcPts val="2577"/>
              </a:lnSpc>
              <a:buFont typeface="+mj-lt"/>
              <a:buAutoNum type="arabicPeriod"/>
            </a:pPr>
            <a:r>
              <a:rPr lang="en-US" sz="1841" dirty="0" err="1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Satversmes</a:t>
            </a:r>
            <a:r>
              <a:rPr lang="en-US" sz="1841" dirty="0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 </a:t>
            </a:r>
            <a:r>
              <a:rPr lang="en-US" sz="1841" dirty="0" err="1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aizsardzības</a:t>
            </a:r>
            <a:r>
              <a:rPr lang="en-US" sz="1841" dirty="0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 </a:t>
            </a:r>
            <a:r>
              <a:rPr lang="en-US" sz="1841" dirty="0" err="1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birojs</a:t>
            </a:r>
            <a:endParaRPr lang="en-US" sz="1841" dirty="0">
              <a:solidFill>
                <a:srgbClr val="000000"/>
              </a:solidFill>
              <a:latin typeface="TT Hoves"/>
              <a:ea typeface="TT Hoves"/>
              <a:cs typeface="TT Hoves"/>
              <a:sym typeface="TT Hoves"/>
            </a:endParaRPr>
          </a:p>
          <a:p>
            <a:pPr marL="655962" lvl="1" indent="-457200" algn="l">
              <a:lnSpc>
                <a:spcPts val="2577"/>
              </a:lnSpc>
              <a:buFont typeface="+mj-lt"/>
              <a:buAutoNum type="arabicPeriod"/>
            </a:pPr>
            <a:r>
              <a:rPr lang="en-US" sz="1841" dirty="0" err="1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Valsts</a:t>
            </a:r>
            <a:r>
              <a:rPr lang="en-US" sz="1841" dirty="0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 </a:t>
            </a:r>
            <a:r>
              <a:rPr lang="en-US" sz="1841" dirty="0" err="1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drošības</a:t>
            </a:r>
            <a:r>
              <a:rPr lang="en-US" sz="1841" dirty="0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 </a:t>
            </a:r>
            <a:r>
              <a:rPr lang="en-US" sz="1841" dirty="0" err="1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dienests</a:t>
            </a:r>
            <a:endParaRPr lang="en-US" sz="1841" dirty="0">
              <a:solidFill>
                <a:srgbClr val="000000"/>
              </a:solidFill>
              <a:latin typeface="TT Hoves"/>
              <a:ea typeface="TT Hoves"/>
              <a:cs typeface="TT Hoves"/>
              <a:sym typeface="TT Hoves"/>
            </a:endParaRPr>
          </a:p>
          <a:p>
            <a:pPr marL="655962" lvl="1" indent="-457200" algn="l">
              <a:lnSpc>
                <a:spcPts val="2577"/>
              </a:lnSpc>
              <a:buFont typeface="+mj-lt"/>
              <a:buAutoNum type="arabicPeriod"/>
            </a:pPr>
            <a:r>
              <a:rPr lang="en-US" sz="1841" dirty="0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AS “</a:t>
            </a:r>
            <a:r>
              <a:rPr lang="en-US" sz="1841" dirty="0" err="1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Latvijas</a:t>
            </a:r>
            <a:r>
              <a:rPr lang="en-US" sz="1841" dirty="0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 </a:t>
            </a:r>
            <a:r>
              <a:rPr lang="en-US" sz="1841" dirty="0" err="1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valsts</a:t>
            </a:r>
            <a:r>
              <a:rPr lang="en-US" sz="1841" dirty="0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 </a:t>
            </a:r>
            <a:r>
              <a:rPr lang="en-US" sz="1841" dirty="0" err="1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meži</a:t>
            </a:r>
            <a:r>
              <a:rPr lang="en-US" sz="1841" dirty="0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”</a:t>
            </a:r>
          </a:p>
          <a:p>
            <a:pPr marL="655962" lvl="1" indent="-457200" algn="l">
              <a:lnSpc>
                <a:spcPts val="2577"/>
              </a:lnSpc>
              <a:buFont typeface="+mj-lt"/>
              <a:buAutoNum type="arabicPeriod"/>
            </a:pPr>
            <a:r>
              <a:rPr lang="en-US" sz="1841" dirty="0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SIA “</a:t>
            </a:r>
            <a:r>
              <a:rPr lang="en-US" sz="1841" dirty="0" err="1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Latvijas</a:t>
            </a:r>
            <a:r>
              <a:rPr lang="en-US" sz="1841" dirty="0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 </a:t>
            </a:r>
            <a:r>
              <a:rPr lang="en-US" sz="1841" dirty="0" err="1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Mobilais</a:t>
            </a:r>
            <a:r>
              <a:rPr lang="en-US" sz="1841" dirty="0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 </a:t>
            </a:r>
            <a:r>
              <a:rPr lang="en-US" sz="1841" dirty="0" err="1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Telefons</a:t>
            </a:r>
            <a:r>
              <a:rPr lang="en-US" sz="1841" dirty="0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”</a:t>
            </a:r>
          </a:p>
          <a:p>
            <a:pPr marL="655962" lvl="1" indent="-457200" algn="l">
              <a:lnSpc>
                <a:spcPts val="2577"/>
              </a:lnSpc>
              <a:buFont typeface="+mj-lt"/>
              <a:buAutoNum type="arabicPeriod"/>
            </a:pPr>
            <a:r>
              <a:rPr lang="en-US" sz="1841" dirty="0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SIA “Tet”</a:t>
            </a:r>
          </a:p>
          <a:p>
            <a:pPr marL="655962" lvl="1" indent="-457200" algn="l">
              <a:lnSpc>
                <a:spcPts val="2577"/>
              </a:lnSpc>
              <a:buFont typeface="+mj-lt"/>
              <a:buAutoNum type="arabicPeriod"/>
            </a:pPr>
            <a:r>
              <a:rPr lang="en-US" sz="1841" dirty="0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SIA “</a:t>
            </a:r>
            <a:r>
              <a:rPr lang="en-US" sz="1841" dirty="0" err="1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Dativa</a:t>
            </a:r>
            <a:r>
              <a:rPr lang="en-US" sz="1841" dirty="0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”</a:t>
            </a:r>
          </a:p>
          <a:p>
            <a:pPr marL="655962" lvl="1" indent="-457200" algn="l">
              <a:lnSpc>
                <a:spcPts val="2577"/>
              </a:lnSpc>
              <a:buFont typeface="+mj-lt"/>
              <a:buAutoNum type="arabicPeriod"/>
            </a:pPr>
            <a:r>
              <a:rPr lang="en-US" sz="1841" dirty="0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AS “</a:t>
            </a:r>
            <a:r>
              <a:rPr lang="en-US" sz="1841" dirty="0" err="1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Latvijas</a:t>
            </a:r>
            <a:r>
              <a:rPr lang="en-US" sz="1841" dirty="0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 </a:t>
            </a:r>
            <a:r>
              <a:rPr lang="en-US" sz="1841" dirty="0" err="1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Valsts</a:t>
            </a:r>
            <a:r>
              <a:rPr lang="en-US" sz="1841" dirty="0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 radio un </a:t>
            </a:r>
            <a:r>
              <a:rPr lang="en-US" sz="1841" dirty="0" err="1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televīzijas</a:t>
            </a:r>
            <a:r>
              <a:rPr lang="en-US" sz="1841" dirty="0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 </a:t>
            </a:r>
            <a:r>
              <a:rPr lang="en-US" sz="1841" dirty="0" err="1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centrs</a:t>
            </a:r>
            <a:r>
              <a:rPr lang="en-US" sz="1841" dirty="0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”</a:t>
            </a:r>
          </a:p>
          <a:p>
            <a:pPr marL="655962" lvl="1" indent="-457200" algn="l">
              <a:lnSpc>
                <a:spcPts val="2577"/>
              </a:lnSpc>
              <a:buFont typeface="+mj-lt"/>
              <a:buAutoNum type="arabicPeriod"/>
            </a:pPr>
            <a:r>
              <a:rPr lang="en-US" sz="1841" dirty="0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SIA “</a:t>
            </a:r>
            <a:r>
              <a:rPr lang="en-US" sz="1841" dirty="0" err="1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Datakom</a:t>
            </a:r>
            <a:r>
              <a:rPr lang="en-US" sz="1841" dirty="0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”</a:t>
            </a:r>
          </a:p>
          <a:p>
            <a:pPr marL="655962" lvl="1" indent="-457200" algn="l">
              <a:lnSpc>
                <a:spcPts val="2577"/>
              </a:lnSpc>
              <a:buFont typeface="+mj-lt"/>
              <a:buAutoNum type="arabicPeriod"/>
            </a:pPr>
            <a:r>
              <a:rPr lang="en-US" sz="1841" dirty="0" err="1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Krīzes</a:t>
            </a:r>
            <a:r>
              <a:rPr lang="en-US" sz="1841" dirty="0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 </a:t>
            </a:r>
            <a:r>
              <a:rPr lang="en-US" sz="1841" dirty="0" err="1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vadības</a:t>
            </a:r>
            <a:r>
              <a:rPr lang="en-US" sz="1841" dirty="0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 </a:t>
            </a:r>
            <a:r>
              <a:rPr lang="en-US" sz="1841" dirty="0" err="1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centrs</a:t>
            </a:r>
            <a:endParaRPr lang="en-US" sz="1841" dirty="0">
              <a:solidFill>
                <a:srgbClr val="000000"/>
              </a:solidFill>
              <a:latin typeface="TT Hoves"/>
              <a:ea typeface="TT Hoves"/>
              <a:cs typeface="TT Hoves"/>
              <a:sym typeface="TT Hoves"/>
            </a:endParaRPr>
          </a:p>
          <a:p>
            <a:pPr marL="655962" lvl="1" indent="-457200" algn="l">
              <a:lnSpc>
                <a:spcPts val="2577"/>
              </a:lnSpc>
              <a:buFont typeface="+mj-lt"/>
              <a:buAutoNum type="arabicPeriod"/>
            </a:pPr>
            <a:r>
              <a:rPr lang="en-US" sz="1841" dirty="0" err="1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Valsts</a:t>
            </a:r>
            <a:r>
              <a:rPr lang="en-US" sz="1841" dirty="0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 </a:t>
            </a:r>
            <a:r>
              <a:rPr lang="en-US" sz="1841" dirty="0" err="1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kanceleja</a:t>
            </a:r>
            <a:endParaRPr lang="en-US" sz="1841" dirty="0">
              <a:solidFill>
                <a:srgbClr val="000000"/>
              </a:solidFill>
              <a:latin typeface="TT Hoves"/>
              <a:ea typeface="TT Hoves"/>
              <a:cs typeface="TT Hoves"/>
              <a:sym typeface="TT Hoves"/>
            </a:endParaRPr>
          </a:p>
          <a:p>
            <a:pPr marL="655962" lvl="1" indent="-457200" algn="l">
              <a:lnSpc>
                <a:spcPts val="2577"/>
              </a:lnSpc>
              <a:buFont typeface="+mj-lt"/>
              <a:buAutoNum type="arabicPeriod"/>
            </a:pPr>
            <a:r>
              <a:rPr lang="en-US" sz="1841" u="none" strike="noStrike" dirty="0" err="1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Aizsardzības</a:t>
            </a:r>
            <a:r>
              <a:rPr lang="en-US" sz="1841" u="none" strike="noStrike" dirty="0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 </a:t>
            </a:r>
            <a:r>
              <a:rPr lang="en-US" sz="1841" u="none" strike="noStrike" dirty="0" err="1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ministrija</a:t>
            </a:r>
            <a:endParaRPr lang="en-US" sz="1841" u="none" strike="noStrike" dirty="0">
              <a:solidFill>
                <a:srgbClr val="000000"/>
              </a:solidFill>
              <a:latin typeface="TT Hoves"/>
              <a:ea typeface="TT Hoves"/>
              <a:cs typeface="TT Hoves"/>
              <a:sym typeface="TT Hoves"/>
            </a:endParaRPr>
          </a:p>
          <a:p>
            <a:pPr marL="655962" lvl="1" indent="-457200" algn="l">
              <a:lnSpc>
                <a:spcPts val="2577"/>
              </a:lnSpc>
              <a:buFont typeface="+mj-lt"/>
              <a:buAutoNum type="arabicPeriod"/>
            </a:pPr>
            <a:r>
              <a:rPr lang="en-US" sz="1841" u="none" strike="noStrike" dirty="0" err="1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Viedās</a:t>
            </a:r>
            <a:r>
              <a:rPr lang="en-US" sz="1841" u="none" strike="noStrike" dirty="0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 </a:t>
            </a:r>
            <a:r>
              <a:rPr lang="en-US" sz="1841" u="none" strike="noStrike" dirty="0" err="1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administrācijas</a:t>
            </a:r>
            <a:r>
              <a:rPr lang="en-US" sz="1841" u="none" strike="noStrike" dirty="0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 un </a:t>
            </a:r>
            <a:r>
              <a:rPr lang="en-US" sz="1841" u="none" strike="noStrike" dirty="0" err="1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reģionālās</a:t>
            </a:r>
            <a:r>
              <a:rPr lang="en-US" sz="1841" u="none" strike="noStrike" dirty="0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 </a:t>
            </a:r>
            <a:r>
              <a:rPr lang="en-US" sz="1841" u="none" strike="noStrike" dirty="0" err="1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attīstības</a:t>
            </a:r>
            <a:r>
              <a:rPr lang="en-US" sz="1841" u="none" strike="noStrike" dirty="0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 </a:t>
            </a:r>
            <a:r>
              <a:rPr lang="en-US" sz="1841" u="none" strike="noStrike" dirty="0" err="1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ministrija</a:t>
            </a:r>
            <a:endParaRPr lang="en-US" sz="1841" u="none" strike="noStrike" dirty="0">
              <a:solidFill>
                <a:srgbClr val="000000"/>
              </a:solidFill>
              <a:latin typeface="TT Hoves"/>
              <a:ea typeface="TT Hoves"/>
              <a:cs typeface="TT Hoves"/>
              <a:sym typeface="TT Hove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135</Words>
  <Application>Microsoft Office PowerPoint</Application>
  <PresentationFormat>Custom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 (MS) Bold</vt:lpstr>
      <vt:lpstr>TT Hoves Bold</vt:lpstr>
      <vt:lpstr>Calibri</vt:lpstr>
      <vt:lpstr>TT Hoves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Vēlēšanu platforma_prezentacija_Saeimas Valsts pārvaldes un pašvaldības komisijas sēdei_06.10.2026</dc:title>
  <cp:lastModifiedBy>Egita Rudzīte</cp:lastModifiedBy>
  <cp:revision>3</cp:revision>
  <dcterms:created xsi:type="dcterms:W3CDTF">2006-08-16T00:00:00Z</dcterms:created>
  <dcterms:modified xsi:type="dcterms:W3CDTF">2026-10-27T15:13:59Z</dcterms:modified>
  <dc:identifier>DAHXI3Uz43M</dc:identifier>
</cp:coreProperties>
</file>