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handoutMasterIdLst>
    <p:handoutMasterId r:id="rId8"/>
  </p:handoutMasterIdLst>
  <p:sldIdLst>
    <p:sldId id="256" r:id="rId2"/>
    <p:sldId id="257" r:id="rId3"/>
    <p:sldId id="258" r:id="rId4"/>
    <p:sldId id="259" r:id="rId5"/>
    <p:sldId id="260" r:id="rId6"/>
    <p:sldId id="261" r:id="rId7"/>
  </p:sldIdLst>
  <p:sldSz cx="9144000" cy="6858000" type="screen4x3"/>
  <p:notesSz cx="6797675" cy="9928225"/>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47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AE32D276-5B4A-4864-87A2-D04FF407FF30}" type="datetimeFigureOut">
              <a:rPr lang="lv-LV" smtClean="0"/>
              <a:t>18.06.2014.</a:t>
            </a:fld>
            <a:endParaRPr lang="lv-LV"/>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F74193F3-543E-4353-9A0F-A4BD6ABC8DA9}" type="slidenum">
              <a:rPr lang="lv-LV" smtClean="0"/>
              <a:t>‹#›</a:t>
            </a:fld>
            <a:endParaRPr lang="lv-LV"/>
          </a:p>
        </p:txBody>
      </p:sp>
    </p:spTree>
    <p:extLst>
      <p:ext uri="{BB962C8B-B14F-4D97-AF65-F5344CB8AC3E}">
        <p14:creationId xmlns:p14="http://schemas.microsoft.com/office/powerpoint/2010/main" val="370825467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p>
            <a:fld id="{3E336576-FE7F-4A0F-B636-009FBC112D54}" type="datetimeFigureOut">
              <a:rPr lang="lv-LV" smtClean="0"/>
              <a:t>18.06.2014.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E30D2D5-10FA-4C40-BDC3-25840C10D30D}" type="slidenum">
              <a:rPr lang="lv-LV" smtClean="0"/>
              <a:t>‹#›</a:t>
            </a:fld>
            <a:endParaRPr lang="lv-LV"/>
          </a:p>
        </p:txBody>
      </p:sp>
    </p:spTree>
    <p:extLst>
      <p:ext uri="{BB962C8B-B14F-4D97-AF65-F5344CB8AC3E}">
        <p14:creationId xmlns:p14="http://schemas.microsoft.com/office/powerpoint/2010/main" val="3070675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3E336576-FE7F-4A0F-B636-009FBC112D54}" type="datetimeFigureOut">
              <a:rPr lang="lv-LV" smtClean="0"/>
              <a:t>18.06.2014.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E30D2D5-10FA-4C40-BDC3-25840C10D30D}" type="slidenum">
              <a:rPr lang="lv-LV" smtClean="0"/>
              <a:t>‹#›</a:t>
            </a:fld>
            <a:endParaRPr lang="lv-LV"/>
          </a:p>
        </p:txBody>
      </p:sp>
    </p:spTree>
    <p:extLst>
      <p:ext uri="{BB962C8B-B14F-4D97-AF65-F5344CB8AC3E}">
        <p14:creationId xmlns:p14="http://schemas.microsoft.com/office/powerpoint/2010/main" val="65878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336576-FE7F-4A0F-B636-009FBC112D54}" type="datetimeFigureOut">
              <a:rPr lang="lv-LV" smtClean="0"/>
              <a:t>18.06.2014.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E30D2D5-10FA-4C40-BDC3-25840C10D30D}" type="slidenum">
              <a:rPr lang="lv-LV" smtClean="0"/>
              <a:t>‹#›</a:t>
            </a:fld>
            <a:endParaRPr lang="lv-LV"/>
          </a:p>
        </p:txBody>
      </p:sp>
    </p:spTree>
    <p:extLst>
      <p:ext uri="{BB962C8B-B14F-4D97-AF65-F5344CB8AC3E}">
        <p14:creationId xmlns:p14="http://schemas.microsoft.com/office/powerpoint/2010/main" val="2757961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p:txBody>
          <a:bodyPr/>
          <a:lstStyle/>
          <a:p>
            <a:fld id="{3E336576-FE7F-4A0F-B636-009FBC112D54}" type="datetimeFigureOut">
              <a:rPr lang="lv-LV" smtClean="0"/>
              <a:t>18.06.2014.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DE30D2D5-10FA-4C40-BDC3-25840C10D30D}" type="slidenum">
              <a:rPr lang="lv-LV" smtClean="0"/>
              <a:t>‹#›</a:t>
            </a:fld>
            <a:endParaRPr lang="lv-LV"/>
          </a:p>
        </p:txBody>
      </p:sp>
    </p:spTree>
    <p:extLst>
      <p:ext uri="{BB962C8B-B14F-4D97-AF65-F5344CB8AC3E}">
        <p14:creationId xmlns:p14="http://schemas.microsoft.com/office/powerpoint/2010/main" val="3174775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sz="half" idx="10"/>
          </p:nvPr>
        </p:nvSpPr>
        <p:spPr/>
        <p:txBody>
          <a:bodyPr/>
          <a:lstStyle/>
          <a:p>
            <a:fld id="{3E336576-FE7F-4A0F-B636-009FBC112D54}" type="datetimeFigureOut">
              <a:rPr lang="lv-LV" smtClean="0"/>
              <a:t>18.06.2014.</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DE30D2D5-10FA-4C40-BDC3-25840C10D30D}" type="slidenum">
              <a:rPr lang="lv-LV" smtClean="0"/>
              <a:t>‹#›</a:t>
            </a:fld>
            <a:endParaRPr lang="lv-LV"/>
          </a:p>
        </p:txBody>
      </p:sp>
    </p:spTree>
    <p:extLst>
      <p:ext uri="{BB962C8B-B14F-4D97-AF65-F5344CB8AC3E}">
        <p14:creationId xmlns:p14="http://schemas.microsoft.com/office/powerpoint/2010/main" val="1222552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p>
            <a:fld id="{3E336576-FE7F-4A0F-B636-009FBC112D54}" type="datetimeFigureOut">
              <a:rPr lang="lv-LV" smtClean="0"/>
              <a:t>18.06.2014.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DE30D2D5-10FA-4C40-BDC3-25840C10D30D}" type="slidenum">
              <a:rPr lang="lv-LV" smtClean="0"/>
              <a:t>‹#›</a:t>
            </a:fld>
            <a:endParaRPr lang="lv-LV"/>
          </a:p>
        </p:txBody>
      </p:sp>
    </p:spTree>
    <p:extLst>
      <p:ext uri="{BB962C8B-B14F-4D97-AF65-F5344CB8AC3E}">
        <p14:creationId xmlns:p14="http://schemas.microsoft.com/office/powerpoint/2010/main" val="1179706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336576-FE7F-4A0F-B636-009FBC112D54}" type="datetimeFigureOut">
              <a:rPr lang="lv-LV" smtClean="0"/>
              <a:t>18.06.2014.</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DE30D2D5-10FA-4C40-BDC3-25840C10D30D}" type="slidenum">
              <a:rPr lang="lv-LV" smtClean="0"/>
              <a:t>‹#›</a:t>
            </a:fld>
            <a:endParaRPr lang="lv-LV"/>
          </a:p>
        </p:txBody>
      </p:sp>
    </p:spTree>
    <p:extLst>
      <p:ext uri="{BB962C8B-B14F-4D97-AF65-F5344CB8AC3E}">
        <p14:creationId xmlns:p14="http://schemas.microsoft.com/office/powerpoint/2010/main" val="384251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336576-FE7F-4A0F-B636-009FBC112D54}" type="datetimeFigureOut">
              <a:rPr lang="lv-LV" smtClean="0"/>
              <a:t>18.06.2014.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DE30D2D5-10FA-4C40-BDC3-25840C10D30D}" type="slidenum">
              <a:rPr lang="lv-LV" smtClean="0"/>
              <a:t>‹#›</a:t>
            </a:fld>
            <a:endParaRPr lang="lv-LV"/>
          </a:p>
        </p:txBody>
      </p:sp>
    </p:spTree>
    <p:extLst>
      <p:ext uri="{BB962C8B-B14F-4D97-AF65-F5344CB8AC3E}">
        <p14:creationId xmlns:p14="http://schemas.microsoft.com/office/powerpoint/2010/main" val="722859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336576-FE7F-4A0F-B636-009FBC112D54}" type="datetimeFigureOut">
              <a:rPr lang="lv-LV" smtClean="0"/>
              <a:t>18.06.2014.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DE30D2D5-10FA-4C40-BDC3-25840C10D30D}" type="slidenum">
              <a:rPr lang="lv-LV" smtClean="0"/>
              <a:t>‹#›</a:t>
            </a:fld>
            <a:endParaRPr lang="lv-LV"/>
          </a:p>
        </p:txBody>
      </p:sp>
    </p:spTree>
    <p:extLst>
      <p:ext uri="{BB962C8B-B14F-4D97-AF65-F5344CB8AC3E}">
        <p14:creationId xmlns:p14="http://schemas.microsoft.com/office/powerpoint/2010/main" val="20309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3E336576-FE7F-4A0F-B636-009FBC112D54}" type="datetimeFigureOut">
              <a:rPr lang="lv-LV" smtClean="0"/>
              <a:t>18.06.2014.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E30D2D5-10FA-4C40-BDC3-25840C10D30D}" type="slidenum">
              <a:rPr lang="lv-LV" smtClean="0"/>
              <a:t>‹#›</a:t>
            </a:fld>
            <a:endParaRPr lang="lv-LV"/>
          </a:p>
        </p:txBody>
      </p:sp>
    </p:spTree>
    <p:extLst>
      <p:ext uri="{BB962C8B-B14F-4D97-AF65-F5344CB8AC3E}">
        <p14:creationId xmlns:p14="http://schemas.microsoft.com/office/powerpoint/2010/main" val="3029783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3E336576-FE7F-4A0F-B636-009FBC112D54}" type="datetimeFigureOut">
              <a:rPr lang="lv-LV" smtClean="0"/>
              <a:t>18.06.2014.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DE30D2D5-10FA-4C40-BDC3-25840C10D30D}" type="slidenum">
              <a:rPr lang="lv-LV" smtClean="0"/>
              <a:t>‹#›</a:t>
            </a:fld>
            <a:endParaRPr lang="lv-LV"/>
          </a:p>
        </p:txBody>
      </p:sp>
    </p:spTree>
    <p:extLst>
      <p:ext uri="{BB962C8B-B14F-4D97-AF65-F5344CB8AC3E}">
        <p14:creationId xmlns:p14="http://schemas.microsoft.com/office/powerpoint/2010/main" val="2362861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v-LV"/>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336576-FE7F-4A0F-B636-009FBC112D54}" type="datetimeFigureOut">
              <a:rPr lang="lv-LV" smtClean="0"/>
              <a:t>18.06.2014.</a:t>
            </a:fld>
            <a:endParaRPr 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0D2D5-10FA-4C40-BDC3-25840C10D30D}" type="slidenum">
              <a:rPr lang="lv-LV" smtClean="0"/>
              <a:t>‹#›</a:t>
            </a:fld>
            <a:endParaRPr lang="lv-LV"/>
          </a:p>
        </p:txBody>
      </p:sp>
    </p:spTree>
    <p:extLst>
      <p:ext uri="{BB962C8B-B14F-4D97-AF65-F5344CB8AC3E}">
        <p14:creationId xmlns:p14="http://schemas.microsoft.com/office/powerpoint/2010/main" val="82972265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4704"/>
            <a:ext cx="7772400" cy="3456383"/>
          </a:xfrm>
        </p:spPr>
        <p:txBody>
          <a:bodyPr>
            <a:normAutofit/>
          </a:bodyPr>
          <a:lstStyle/>
          <a:p>
            <a:r>
              <a:rPr lang="lv-LV" sz="2800" dirty="0" smtClean="0">
                <a:latin typeface="Times New Roman" panose="02020603050405020304" pitchFamily="18" charset="0"/>
                <a:cs typeface="Times New Roman" panose="02020603050405020304" pitchFamily="18" charset="0"/>
              </a:rPr>
              <a:t>SABIEDRĪBAS VEIKSMĪGAS NOVECOŠANĀS IZAICINĀJUMI LATVIJĀ</a:t>
            </a:r>
            <a:br>
              <a:rPr lang="lv-LV" sz="2800" dirty="0" smtClean="0">
                <a:latin typeface="Times New Roman" panose="02020603050405020304" pitchFamily="18" charset="0"/>
                <a:cs typeface="Times New Roman" panose="02020603050405020304" pitchFamily="18" charset="0"/>
              </a:rPr>
            </a:br>
            <a:r>
              <a:rPr lang="lv-LV" sz="2800" b="1" dirty="0" smtClean="0">
                <a:latin typeface="Times New Roman" panose="02020603050405020304" pitchFamily="18" charset="0"/>
                <a:cs typeface="Times New Roman" panose="02020603050405020304" pitchFamily="18" charset="0"/>
              </a:rPr>
              <a:t>Darba grupas</a:t>
            </a:r>
            <a:r>
              <a:rPr lang="lv-LV" sz="2800" dirty="0">
                <a:latin typeface="Times New Roman" panose="02020603050405020304" pitchFamily="18" charset="0"/>
                <a:cs typeface="Times New Roman" panose="02020603050405020304" pitchFamily="18" charset="0"/>
              </a:rPr>
              <a:t/>
            </a:r>
            <a:br>
              <a:rPr lang="lv-LV" sz="2800" dirty="0">
                <a:latin typeface="Times New Roman" panose="02020603050405020304" pitchFamily="18" charset="0"/>
                <a:cs typeface="Times New Roman" panose="02020603050405020304" pitchFamily="18" charset="0"/>
              </a:rPr>
            </a:br>
            <a:r>
              <a:rPr lang="lv-LV" sz="3600" b="1" dirty="0">
                <a:solidFill>
                  <a:prstClr val="black"/>
                </a:solidFill>
                <a:latin typeface="Times New Roman" panose="02020603050405020304" pitchFamily="18" charset="0"/>
                <a:cs typeface="Times New Roman" panose="02020603050405020304" pitchFamily="18" charset="0"/>
              </a:rPr>
              <a:t>„Starppaaudžu attiecības un sociālās aktivitātes</a:t>
            </a:r>
            <a:r>
              <a:rPr lang="lv-LV" sz="3600" b="1" dirty="0" smtClean="0">
                <a:solidFill>
                  <a:prstClr val="black"/>
                </a:solidFill>
                <a:latin typeface="Times New Roman" panose="02020603050405020304" pitchFamily="18" charset="0"/>
                <a:cs typeface="Times New Roman" panose="02020603050405020304" pitchFamily="18" charset="0"/>
              </a:rPr>
              <a:t>”</a:t>
            </a:r>
            <a:br>
              <a:rPr lang="lv-LV" sz="3600" b="1" dirty="0" smtClean="0">
                <a:solidFill>
                  <a:prstClr val="black"/>
                </a:solidFill>
                <a:latin typeface="Times New Roman" panose="02020603050405020304" pitchFamily="18" charset="0"/>
                <a:cs typeface="Times New Roman" panose="02020603050405020304" pitchFamily="18" charset="0"/>
              </a:rPr>
            </a:br>
            <a:r>
              <a:rPr lang="lv-LV" sz="3600" b="1" dirty="0" smtClean="0">
                <a:solidFill>
                  <a:prstClr val="black"/>
                </a:solidFill>
                <a:latin typeface="Times New Roman" panose="02020603050405020304" pitchFamily="18" charset="0"/>
                <a:cs typeface="Times New Roman" panose="02020603050405020304" pitchFamily="18" charset="0"/>
              </a:rPr>
              <a:t>ZIŅOJUMS</a:t>
            </a:r>
            <a:endParaRPr lang="lv-LV"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371600" y="4797152"/>
            <a:ext cx="6400800" cy="841648"/>
          </a:xfrm>
        </p:spPr>
        <p:txBody>
          <a:bodyPr>
            <a:normAutofit/>
          </a:bodyPr>
          <a:lstStyle/>
          <a:p>
            <a:r>
              <a:rPr lang="lv-LV" sz="2000" dirty="0" smtClean="0">
                <a:latin typeface="Times New Roman" panose="02020603050405020304" pitchFamily="18" charset="0"/>
                <a:cs typeface="Times New Roman" panose="02020603050405020304" pitchFamily="18" charset="0"/>
              </a:rPr>
              <a:t>KONFERENCE</a:t>
            </a:r>
          </a:p>
          <a:p>
            <a:r>
              <a:rPr lang="lv-LV" sz="2000" dirty="0" smtClean="0">
                <a:latin typeface="Times New Roman" panose="02020603050405020304" pitchFamily="18" charset="0"/>
                <a:cs typeface="Times New Roman" panose="02020603050405020304" pitchFamily="18" charset="0"/>
              </a:rPr>
              <a:t>2014.gada 9.jūnijs, Saeima</a:t>
            </a:r>
            <a:endParaRPr lang="lv-LV"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7905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4704"/>
            <a:ext cx="7772400" cy="3744415"/>
          </a:xfrm>
        </p:spPr>
        <p:txBody>
          <a:bodyPr>
            <a:noAutofit/>
          </a:bodyPr>
          <a:lstStyle/>
          <a:p>
            <a:r>
              <a:rPr lang="lv-LV" sz="1800" dirty="0" smtClean="0">
                <a:latin typeface="Times New Roman" panose="02020603050405020304" pitchFamily="18" charset="0"/>
                <a:cs typeface="Times New Roman" panose="02020603050405020304" pitchFamily="18" charset="0"/>
              </a:rPr>
              <a:t>	</a:t>
            </a:r>
            <a:r>
              <a:rPr lang="lv-LV" sz="2000" dirty="0" smtClean="0">
                <a:latin typeface="Times New Roman" panose="02020603050405020304" pitchFamily="18" charset="0"/>
                <a:cs typeface="Times New Roman" panose="02020603050405020304" pitchFamily="18" charset="0"/>
              </a:rPr>
              <a:t>2014.gada </a:t>
            </a:r>
            <a:r>
              <a:rPr lang="lv-LV" sz="2000" dirty="0">
                <a:latin typeface="Times New Roman" panose="02020603050405020304" pitchFamily="18" charset="0"/>
                <a:cs typeface="Times New Roman" panose="02020603050405020304" pitchFamily="18" charset="0"/>
              </a:rPr>
              <a:t>9.maija Latvijas Republikas Saeimā notikušās konferences „Sabiedrības veiksmīgas novecošanās izaicinājumi </a:t>
            </a:r>
            <a:r>
              <a:rPr lang="lv-LV" sz="2000" dirty="0" smtClean="0">
                <a:latin typeface="Times New Roman" panose="02020603050405020304" pitchFamily="18" charset="0"/>
                <a:cs typeface="Times New Roman" panose="02020603050405020304" pitchFamily="18" charset="0"/>
              </a:rPr>
              <a:t>Latvijā„ </a:t>
            </a:r>
            <a:br>
              <a:rPr lang="lv-LV" sz="2000" dirty="0" smtClean="0">
                <a:latin typeface="Times New Roman" panose="02020603050405020304" pitchFamily="18" charset="0"/>
                <a:cs typeface="Times New Roman" panose="02020603050405020304" pitchFamily="18" charset="0"/>
              </a:rPr>
            </a:br>
            <a:r>
              <a:rPr lang="lv-LV" sz="2000" dirty="0" smtClean="0">
                <a:latin typeface="Times New Roman" panose="02020603050405020304" pitchFamily="18" charset="0"/>
                <a:cs typeface="Times New Roman" panose="02020603050405020304" pitchFamily="18" charset="0"/>
              </a:rPr>
              <a:t>deputātes </a:t>
            </a:r>
            <a:r>
              <a:rPr lang="lv-LV" sz="2000" b="1" dirty="0">
                <a:latin typeface="Times New Roman" panose="02020603050405020304" pitchFamily="18" charset="0"/>
                <a:cs typeface="Times New Roman" panose="02020603050405020304" pitchFamily="18" charset="0"/>
              </a:rPr>
              <a:t>Ingas Bites</a:t>
            </a:r>
            <a:r>
              <a:rPr lang="lv-LV" sz="2000" dirty="0">
                <a:latin typeface="Times New Roman" panose="02020603050405020304" pitchFamily="18" charset="0"/>
                <a:cs typeface="Times New Roman" panose="02020603050405020304" pitchFamily="18" charset="0"/>
              </a:rPr>
              <a:t> vadītā darba </a:t>
            </a:r>
            <a:r>
              <a:rPr lang="lv-LV" sz="2000" dirty="0" smtClean="0">
                <a:latin typeface="Times New Roman" panose="02020603050405020304" pitchFamily="18" charset="0"/>
                <a:cs typeface="Times New Roman" panose="02020603050405020304" pitchFamily="18" charset="0"/>
              </a:rPr>
              <a:t>grupā</a:t>
            </a:r>
            <a:br>
              <a:rPr lang="lv-LV" sz="2000" dirty="0" smtClean="0">
                <a:latin typeface="Times New Roman" panose="02020603050405020304" pitchFamily="18" charset="0"/>
                <a:cs typeface="Times New Roman" panose="02020603050405020304" pitchFamily="18" charset="0"/>
              </a:rPr>
            </a:br>
            <a:r>
              <a:rPr lang="lv-LV" sz="2000" dirty="0" smtClean="0">
                <a:latin typeface="Times New Roman" panose="02020603050405020304" pitchFamily="18" charset="0"/>
                <a:cs typeface="Times New Roman" panose="02020603050405020304" pitchFamily="18" charset="0"/>
              </a:rPr>
              <a:t> </a:t>
            </a:r>
            <a:r>
              <a:rPr lang="lv-LV" sz="2000" b="1" dirty="0">
                <a:latin typeface="Times New Roman" panose="02020603050405020304" pitchFamily="18" charset="0"/>
                <a:cs typeface="Times New Roman" panose="02020603050405020304" pitchFamily="18" charset="0"/>
              </a:rPr>
              <a:t>„Starppaaudžu attiecības un sociālās aktivitātes”</a:t>
            </a:r>
            <a:r>
              <a:rPr lang="lv-LV" sz="2000" dirty="0">
                <a:latin typeface="Times New Roman" panose="02020603050405020304" pitchFamily="18" charset="0"/>
                <a:cs typeface="Times New Roman" panose="02020603050405020304" pitchFamily="18" charset="0"/>
              </a:rPr>
              <a:t> </a:t>
            </a:r>
            <a:r>
              <a:rPr lang="lv-LV" sz="2000" dirty="0" smtClean="0">
                <a:latin typeface="Times New Roman" panose="02020603050405020304" pitchFamily="18" charset="0"/>
                <a:cs typeface="Times New Roman" panose="02020603050405020304" pitchFamily="18" charset="0"/>
              </a:rPr>
              <a:t/>
            </a:r>
            <a:br>
              <a:rPr lang="lv-LV" sz="2000" dirty="0" smtClean="0">
                <a:latin typeface="Times New Roman" panose="02020603050405020304" pitchFamily="18" charset="0"/>
                <a:cs typeface="Times New Roman" panose="02020603050405020304" pitchFamily="18" charset="0"/>
              </a:rPr>
            </a:br>
            <a:r>
              <a:rPr lang="lv-LV" sz="2000" dirty="0" smtClean="0">
                <a:latin typeface="Times New Roman" panose="02020603050405020304" pitchFamily="18" charset="0"/>
                <a:cs typeface="Times New Roman" panose="02020603050405020304" pitchFamily="18" charset="0"/>
              </a:rPr>
              <a:t/>
            </a:r>
            <a:br>
              <a:rPr lang="lv-LV" sz="2000" dirty="0" smtClean="0">
                <a:latin typeface="Times New Roman" panose="02020603050405020304" pitchFamily="18" charset="0"/>
                <a:cs typeface="Times New Roman" panose="02020603050405020304" pitchFamily="18" charset="0"/>
              </a:rPr>
            </a:br>
            <a:r>
              <a:rPr lang="lv-LV" sz="2000" dirty="0" smtClean="0">
                <a:latin typeface="Times New Roman" panose="02020603050405020304" pitchFamily="18" charset="0"/>
                <a:cs typeface="Times New Roman" panose="02020603050405020304" pitchFamily="18" charset="0"/>
              </a:rPr>
              <a:t>tika </a:t>
            </a:r>
            <a:r>
              <a:rPr lang="lv-LV" sz="2000" dirty="0">
                <a:latin typeface="Times New Roman" panose="02020603050405020304" pitchFamily="18" charset="0"/>
                <a:cs typeface="Times New Roman" panose="02020603050405020304" pitchFamily="18" charset="0"/>
              </a:rPr>
              <a:t>izvirzīti četri izaicinājumi. </a:t>
            </a:r>
            <a:r>
              <a:rPr lang="lv-LV" sz="2000" dirty="0" smtClean="0">
                <a:latin typeface="Times New Roman" panose="02020603050405020304" pitchFamily="18" charset="0"/>
                <a:cs typeface="Times New Roman" panose="02020603050405020304" pitchFamily="18" charset="0"/>
              </a:rPr>
              <a:t/>
            </a:r>
            <a:br>
              <a:rPr lang="lv-LV" sz="2000" dirty="0" smtClean="0">
                <a:latin typeface="Times New Roman" panose="02020603050405020304" pitchFamily="18" charset="0"/>
                <a:cs typeface="Times New Roman" panose="02020603050405020304" pitchFamily="18" charset="0"/>
              </a:rPr>
            </a:br>
            <a:r>
              <a:rPr lang="lv-LV" sz="2000" dirty="0" smtClean="0">
                <a:latin typeface="Times New Roman" panose="02020603050405020304" pitchFamily="18" charset="0"/>
                <a:cs typeface="Times New Roman" panose="02020603050405020304" pitchFamily="18" charset="0"/>
              </a:rPr>
              <a:t>Darba grupa* </a:t>
            </a:r>
            <a:r>
              <a:rPr lang="lv-LV" sz="2000" dirty="0">
                <a:latin typeface="Times New Roman" panose="02020603050405020304" pitchFamily="18" charset="0"/>
                <a:cs typeface="Times New Roman" panose="02020603050405020304" pitchFamily="18" charset="0"/>
              </a:rPr>
              <a:t>pārrunu procesā nonāca pie </a:t>
            </a:r>
            <a:r>
              <a:rPr lang="lv-LV" sz="2000" dirty="0" smtClean="0">
                <a:latin typeface="Times New Roman" panose="02020603050405020304" pitchFamily="18" charset="0"/>
                <a:cs typeface="Times New Roman" panose="02020603050405020304" pitchFamily="18" charset="0"/>
              </a:rPr>
              <a:t>sekojošiem </a:t>
            </a:r>
            <a:r>
              <a:rPr lang="lv-LV" sz="2000" dirty="0">
                <a:latin typeface="Times New Roman" panose="02020603050405020304" pitchFamily="18" charset="0"/>
                <a:cs typeface="Times New Roman" panose="02020603050405020304" pitchFamily="18" charset="0"/>
              </a:rPr>
              <a:t>iespējamiem </a:t>
            </a:r>
            <a:r>
              <a:rPr lang="lv-LV" sz="2000" dirty="0" smtClean="0">
                <a:latin typeface="Times New Roman" panose="02020603050405020304" pitchFamily="18" charset="0"/>
                <a:cs typeface="Times New Roman" panose="02020603050405020304" pitchFamily="18" charset="0"/>
              </a:rPr>
              <a:t>risinājumiem.</a:t>
            </a:r>
            <a:r>
              <a:rPr lang="lv-LV" sz="2000" dirty="0">
                <a:latin typeface="Times New Roman" panose="02020603050405020304" pitchFamily="18" charset="0"/>
                <a:cs typeface="Times New Roman" panose="02020603050405020304" pitchFamily="18" charset="0"/>
              </a:rPr>
              <a:t/>
            </a:r>
            <a:br>
              <a:rPr lang="lv-LV" sz="2000" dirty="0">
                <a:latin typeface="Times New Roman" panose="02020603050405020304" pitchFamily="18" charset="0"/>
                <a:cs typeface="Times New Roman" panose="02020603050405020304" pitchFamily="18" charset="0"/>
              </a:rPr>
            </a:br>
            <a:endParaRPr lang="lv-LV" sz="2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lnSpcReduction="10000"/>
          </a:bodyPr>
          <a:lstStyle/>
          <a:p>
            <a:pPr algn="l"/>
            <a:endParaRPr lang="lv-LV" sz="1400" dirty="0" smtClean="0">
              <a:latin typeface="Times New Roman" panose="02020603050405020304" pitchFamily="18" charset="0"/>
              <a:cs typeface="Times New Roman" panose="02020603050405020304" pitchFamily="18" charset="0"/>
            </a:endParaRPr>
          </a:p>
          <a:p>
            <a:pPr algn="l"/>
            <a:endParaRPr lang="lv-LV" sz="1400" dirty="0">
              <a:latin typeface="Times New Roman" panose="02020603050405020304" pitchFamily="18" charset="0"/>
              <a:cs typeface="Times New Roman" panose="02020603050405020304" pitchFamily="18" charset="0"/>
            </a:endParaRPr>
          </a:p>
          <a:p>
            <a:pPr algn="l"/>
            <a:endParaRPr lang="lv-LV" sz="1400" dirty="0" smtClean="0">
              <a:latin typeface="Times New Roman" panose="02020603050405020304" pitchFamily="18" charset="0"/>
              <a:cs typeface="Times New Roman" panose="02020603050405020304" pitchFamily="18" charset="0"/>
            </a:endParaRPr>
          </a:p>
          <a:p>
            <a:pPr algn="l"/>
            <a:endParaRPr lang="lv-LV" sz="1400" dirty="0">
              <a:latin typeface="Times New Roman" panose="02020603050405020304" pitchFamily="18" charset="0"/>
              <a:cs typeface="Times New Roman" panose="02020603050405020304" pitchFamily="18" charset="0"/>
            </a:endParaRPr>
          </a:p>
          <a:p>
            <a:pPr algn="l"/>
            <a:endParaRPr lang="lv-LV" sz="1400" dirty="0" smtClean="0">
              <a:latin typeface="Times New Roman" panose="02020603050405020304" pitchFamily="18" charset="0"/>
              <a:cs typeface="Times New Roman" panose="02020603050405020304" pitchFamily="18" charset="0"/>
            </a:endParaRPr>
          </a:p>
          <a:p>
            <a:pPr algn="l"/>
            <a:endParaRPr lang="lv-LV" sz="1400" dirty="0">
              <a:latin typeface="Times New Roman" panose="02020603050405020304" pitchFamily="18" charset="0"/>
              <a:cs typeface="Times New Roman" panose="02020603050405020304" pitchFamily="18" charset="0"/>
            </a:endParaRPr>
          </a:p>
          <a:p>
            <a:pPr algn="l"/>
            <a:r>
              <a:rPr lang="lv-LV" sz="1400" i="1" dirty="0" smtClean="0">
                <a:latin typeface="Times New Roman" panose="02020603050405020304" pitchFamily="18" charset="0"/>
                <a:cs typeface="Times New Roman" panose="02020603050405020304" pitchFamily="18" charset="0"/>
              </a:rPr>
              <a:t>*Darba </a:t>
            </a:r>
            <a:r>
              <a:rPr lang="lv-LV" sz="1400" i="1" dirty="0">
                <a:latin typeface="Times New Roman" panose="02020603050405020304" pitchFamily="18" charset="0"/>
                <a:cs typeface="Times New Roman" panose="02020603050405020304" pitchFamily="18" charset="0"/>
              </a:rPr>
              <a:t>grupā piedalījās 17 dalībnieki no 14 dažādām organizācijām</a:t>
            </a:r>
          </a:p>
        </p:txBody>
      </p:sp>
    </p:spTree>
    <p:extLst>
      <p:ext uri="{BB962C8B-B14F-4D97-AF65-F5344CB8AC3E}">
        <p14:creationId xmlns:p14="http://schemas.microsoft.com/office/powerpoint/2010/main" val="4004714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a:bodyPr>
          <a:lstStyle/>
          <a:p>
            <a:pPr marL="342900" lvl="0" indent="-342900" algn="just">
              <a:lnSpc>
                <a:spcPct val="115000"/>
              </a:lnSpc>
              <a:spcAft>
                <a:spcPts val="1000"/>
              </a:spcAft>
              <a:buFont typeface="+mj-lt"/>
              <a:buAutoNum type="arabicPeriod"/>
            </a:pPr>
            <a:r>
              <a:rPr lang="lv-LV" sz="1800" b="1" dirty="0" smtClean="0">
                <a:effectLst/>
                <a:latin typeface="Times New Roman"/>
                <a:ea typeface="Calibri"/>
                <a:cs typeface="Times New Roman"/>
              </a:rPr>
              <a:t>Izaicinājums: Starppaaudžu attiecības. „Viņi mūs nesaprot” un „Kad mēs augām, tā nebija”.</a:t>
            </a:r>
            <a:endParaRPr lang="lv-LV" sz="1800" dirty="0"/>
          </a:p>
        </p:txBody>
      </p:sp>
      <p:sp>
        <p:nvSpPr>
          <p:cNvPr id="3" name="Content Placeholder 2"/>
          <p:cNvSpPr>
            <a:spLocks noGrp="1"/>
          </p:cNvSpPr>
          <p:nvPr>
            <p:ph idx="1"/>
          </p:nvPr>
        </p:nvSpPr>
        <p:spPr/>
        <p:txBody>
          <a:bodyPr>
            <a:normAutofit fontScale="85000" lnSpcReduction="20000"/>
          </a:bodyPr>
          <a:lstStyle/>
          <a:p>
            <a:pPr marL="0" indent="0" algn="just">
              <a:lnSpc>
                <a:spcPct val="115000"/>
              </a:lnSpc>
              <a:spcAft>
                <a:spcPts val="1000"/>
              </a:spcAft>
              <a:buNone/>
            </a:pPr>
            <a:r>
              <a:rPr lang="lv-LV" sz="1800" u="sng" dirty="0" smtClean="0">
                <a:effectLst/>
                <a:latin typeface="Times New Roman"/>
                <a:ea typeface="Calibri"/>
                <a:cs typeface="Times New Roman"/>
              </a:rPr>
              <a:t>Darba grupa sniedz šādus priekšlikumus:</a:t>
            </a:r>
          </a:p>
          <a:p>
            <a:pPr algn="just">
              <a:lnSpc>
                <a:spcPct val="115000"/>
              </a:lnSpc>
              <a:spcAft>
                <a:spcPts val="1000"/>
              </a:spcAft>
              <a:buFont typeface="Wingdings" panose="05000000000000000000" pitchFamily="2" charset="2"/>
              <a:buChar char="Ø"/>
            </a:pPr>
            <a:r>
              <a:rPr lang="lv-LV" sz="1800" dirty="0" smtClean="0">
                <a:effectLst/>
                <a:latin typeface="Times New Roman"/>
                <a:ea typeface="Calibri"/>
                <a:cs typeface="Times New Roman"/>
              </a:rPr>
              <a:t>Jāiesaista skolas paaudžu saliedēšanas pasākumā;</a:t>
            </a:r>
          </a:p>
          <a:p>
            <a:pPr algn="just">
              <a:lnSpc>
                <a:spcPct val="115000"/>
              </a:lnSpc>
              <a:spcAft>
                <a:spcPts val="1000"/>
              </a:spcAft>
              <a:buFont typeface="Wingdings" panose="05000000000000000000" pitchFamily="2" charset="2"/>
              <a:buChar char="Ø"/>
            </a:pPr>
            <a:r>
              <a:rPr lang="lv-LV" sz="1800" dirty="0">
                <a:latin typeface="Times New Roman"/>
                <a:ea typeface="Calibri"/>
                <a:cs typeface="Times New Roman"/>
              </a:rPr>
              <a:t>J</a:t>
            </a:r>
            <a:r>
              <a:rPr lang="lv-LV" sz="1800" dirty="0" smtClean="0">
                <a:effectLst/>
                <a:latin typeface="Times New Roman"/>
                <a:ea typeface="Calibri"/>
                <a:cs typeface="Times New Roman"/>
              </a:rPr>
              <a:t>aunieši jāiesaista senioru apmācībā, piemēram, apgūstot tehnoloģijas;</a:t>
            </a:r>
          </a:p>
          <a:p>
            <a:pPr algn="just">
              <a:lnSpc>
                <a:spcPct val="115000"/>
              </a:lnSpc>
              <a:spcAft>
                <a:spcPts val="1000"/>
              </a:spcAft>
              <a:buFont typeface="Wingdings" panose="05000000000000000000" pitchFamily="2" charset="2"/>
              <a:buChar char="Ø"/>
            </a:pPr>
            <a:r>
              <a:rPr lang="lv-LV" sz="1800" dirty="0" smtClean="0">
                <a:effectLst/>
                <a:latin typeface="Times New Roman"/>
                <a:ea typeface="Calibri"/>
                <a:cs typeface="Times New Roman"/>
              </a:rPr>
              <a:t>Pašvaldībā strādājošajiem jākoordinē jauniešu un organizāciju sadarbība;</a:t>
            </a:r>
          </a:p>
          <a:p>
            <a:pPr algn="just">
              <a:lnSpc>
                <a:spcPct val="115000"/>
              </a:lnSpc>
              <a:spcAft>
                <a:spcPts val="1000"/>
              </a:spcAft>
              <a:buFont typeface="Wingdings" panose="05000000000000000000" pitchFamily="2" charset="2"/>
              <a:buChar char="Ø"/>
            </a:pPr>
            <a:r>
              <a:rPr lang="lv-LV" sz="1800" dirty="0">
                <a:latin typeface="Times New Roman"/>
                <a:ea typeface="Calibri"/>
                <a:cs typeface="Times New Roman"/>
              </a:rPr>
              <a:t>J</a:t>
            </a:r>
            <a:r>
              <a:rPr lang="lv-LV" sz="1800" dirty="0" smtClean="0">
                <a:effectLst/>
                <a:latin typeface="Times New Roman"/>
                <a:ea typeface="Calibri"/>
                <a:cs typeface="Times New Roman"/>
              </a:rPr>
              <a:t>auniešu organizācijas rīko pasākumus senioriem, savukārt seniori rīko pasākumus jauniešiem - „Darām kopā”;</a:t>
            </a:r>
          </a:p>
          <a:p>
            <a:pPr algn="just">
              <a:lnSpc>
                <a:spcPct val="115000"/>
              </a:lnSpc>
              <a:spcAft>
                <a:spcPts val="1000"/>
              </a:spcAft>
              <a:buFont typeface="Wingdings" panose="05000000000000000000" pitchFamily="2" charset="2"/>
              <a:buChar char="Ø"/>
            </a:pPr>
            <a:r>
              <a:rPr lang="lv-LV" sz="1800" dirty="0" smtClean="0">
                <a:effectLst/>
                <a:latin typeface="Times New Roman"/>
                <a:ea typeface="Calibri"/>
                <a:cs typeface="Times New Roman"/>
              </a:rPr>
              <a:t>Vecākajai paaudzei vairāk jādalās pieredzē ar jaunāko paaudzi un otrādi, lai veidotos savstarpēja sapratne;</a:t>
            </a:r>
          </a:p>
          <a:p>
            <a:pPr algn="just">
              <a:lnSpc>
                <a:spcPct val="115000"/>
              </a:lnSpc>
              <a:spcAft>
                <a:spcPts val="1000"/>
              </a:spcAft>
              <a:buFont typeface="Wingdings" panose="05000000000000000000" pitchFamily="2" charset="2"/>
              <a:buChar char="Ø"/>
            </a:pPr>
            <a:r>
              <a:rPr lang="lv-LV" sz="1800" dirty="0" smtClean="0">
                <a:effectLst/>
                <a:latin typeface="Times New Roman"/>
                <a:ea typeface="Calibri"/>
                <a:cs typeface="Times New Roman"/>
              </a:rPr>
              <a:t>Paaudžu kopā veidoti dārzi „Dzīves telpa”.</a:t>
            </a:r>
          </a:p>
          <a:p>
            <a:pPr marL="0" indent="0" algn="just">
              <a:lnSpc>
                <a:spcPct val="115000"/>
              </a:lnSpc>
              <a:spcAft>
                <a:spcPts val="1000"/>
              </a:spcAft>
              <a:buNone/>
            </a:pPr>
            <a:r>
              <a:rPr lang="lv-LV" sz="1800" dirty="0">
                <a:latin typeface="Times New Roman"/>
                <a:ea typeface="Calibri"/>
                <a:cs typeface="Times New Roman"/>
              </a:rPr>
              <a:t>	</a:t>
            </a:r>
            <a:r>
              <a:rPr lang="lv-LV" sz="1800" dirty="0" smtClean="0">
                <a:effectLst/>
                <a:latin typeface="Times New Roman"/>
                <a:ea typeface="Calibri"/>
                <a:cs typeface="Times New Roman"/>
              </a:rPr>
              <a:t>Darba grupas dalībnieki uzskata, ka senioriem un jaunākajai paaudzei būtu vairāk jākomunicē savā starpā. Katra paaudze var dalīties ar savu personīgo pieredzi, bet lai to panāktu ir jāmeklē veidi kā paaudzes „savest kopā”. Vai tās būtu skolas, kur seniori mācītu bērniem rokdarbus, vai kopīgi pasākumi, vai arī tās būtu kopīgas telpas, kur pie tējas tases tiktu runāts par visu, kas ir uz sirds. </a:t>
            </a:r>
            <a:endParaRPr lang="lv-LV" sz="2800" dirty="0" smtClean="0">
              <a:effectLst/>
              <a:latin typeface="Times New Roman"/>
              <a:ea typeface="Calibri"/>
              <a:cs typeface="Times New Roman"/>
            </a:endParaRPr>
          </a:p>
          <a:p>
            <a:pPr marL="0" indent="0">
              <a:buNone/>
            </a:pPr>
            <a:endParaRPr lang="lv-LV" sz="1800" dirty="0"/>
          </a:p>
        </p:txBody>
      </p:sp>
    </p:spTree>
    <p:extLst>
      <p:ext uri="{BB962C8B-B14F-4D97-AF65-F5344CB8AC3E}">
        <p14:creationId xmlns:p14="http://schemas.microsoft.com/office/powerpoint/2010/main" val="454102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just">
              <a:lnSpc>
                <a:spcPct val="115000"/>
              </a:lnSpc>
              <a:spcAft>
                <a:spcPts val="1000"/>
              </a:spcAft>
            </a:pPr>
            <a:r>
              <a:rPr lang="lv-LV" sz="1800" b="1" dirty="0" smtClean="0">
                <a:effectLst/>
                <a:latin typeface="Times New Roman"/>
                <a:ea typeface="Calibri"/>
                <a:cs typeface="Times New Roman"/>
              </a:rPr>
              <a:t>2. Izaicinājums: Nepieciešamība justies vajadzīgam. Lietderīga laika pavadīšana. </a:t>
            </a:r>
            <a:r>
              <a:rPr lang="lv-LV" sz="1800" dirty="0" smtClean="0">
                <a:effectLst/>
                <a:latin typeface="Times New Roman"/>
                <a:ea typeface="Calibri"/>
                <a:cs typeface="Times New Roman"/>
              </a:rPr>
              <a:t/>
            </a:r>
            <a:br>
              <a:rPr lang="lv-LV" sz="1800" dirty="0" smtClean="0">
                <a:effectLst/>
                <a:latin typeface="Times New Roman"/>
                <a:ea typeface="Calibri"/>
                <a:cs typeface="Times New Roman"/>
              </a:rPr>
            </a:br>
            <a:endParaRPr lang="lv-LV" sz="1800" dirty="0"/>
          </a:p>
        </p:txBody>
      </p:sp>
      <p:sp>
        <p:nvSpPr>
          <p:cNvPr id="3" name="Content Placeholder 2"/>
          <p:cNvSpPr>
            <a:spLocks noGrp="1"/>
          </p:cNvSpPr>
          <p:nvPr>
            <p:ph idx="1"/>
          </p:nvPr>
        </p:nvSpPr>
        <p:spPr/>
        <p:txBody>
          <a:bodyPr>
            <a:normAutofit fontScale="47500" lnSpcReduction="20000"/>
          </a:bodyPr>
          <a:lstStyle/>
          <a:p>
            <a:pPr marL="0" indent="0" algn="just">
              <a:lnSpc>
                <a:spcPct val="115000"/>
              </a:lnSpc>
              <a:spcAft>
                <a:spcPts val="1000"/>
              </a:spcAft>
              <a:buNone/>
            </a:pPr>
            <a:r>
              <a:rPr lang="lv-LV" u="sng" dirty="0" smtClean="0">
                <a:effectLst/>
                <a:latin typeface="Times New Roman"/>
                <a:ea typeface="Calibri"/>
                <a:cs typeface="Times New Roman"/>
              </a:rPr>
              <a:t>Darba grupa sniedz šādus priekšlikumus:</a:t>
            </a:r>
            <a:endParaRPr lang="lv-LV" sz="4400" u="sng"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Mudināt bērnudārzus, mūzikas skolas u.tml. aicināt seniorus piedalīties pasākumos;</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Iesaistīt jauniešus praktiskā palīdzības sniegšanā senioriem, piemēram, sanesot malku, notīrot ziemā sniegu utt.;</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„Kafija ar senioriem” jaunieši ar senioriem (arī ar vecākiem) dalās pieredzē, praktiskajās zināšanās, kā arī vienkārši dalās ar informāciju;</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Aicināt kolektīvus uzstāties dažādos kopīgu svētku svinēšanas pasākumos;</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Integrācija darba tirgū caur sociālo uzņēmējdarbību.</a:t>
            </a:r>
            <a:endParaRPr lang="lv-LV" sz="4400" dirty="0">
              <a:latin typeface="Times New Roman"/>
              <a:ea typeface="Calibri"/>
              <a:cs typeface="Times New Roman"/>
            </a:endParaRPr>
          </a:p>
          <a:p>
            <a:pPr marL="0" lvl="0" indent="0" algn="just">
              <a:lnSpc>
                <a:spcPct val="115000"/>
              </a:lnSpc>
              <a:spcAft>
                <a:spcPts val="1000"/>
              </a:spcAft>
              <a:buNone/>
            </a:pPr>
            <a:r>
              <a:rPr lang="lv-LV" sz="4400" dirty="0" smtClean="0">
                <a:effectLst/>
                <a:latin typeface="Times New Roman"/>
                <a:ea typeface="Calibri"/>
                <a:cs typeface="Times New Roman"/>
              </a:rPr>
              <a:t>	</a:t>
            </a:r>
            <a:r>
              <a:rPr lang="lv-LV" dirty="0" smtClean="0">
                <a:effectLst/>
                <a:latin typeface="Times New Roman"/>
                <a:ea typeface="Calibri"/>
                <a:cs typeface="Times New Roman"/>
              </a:rPr>
              <a:t>Darba grupas dalībnieki uzskata, ka seniors jūtas nevajadzīgs gadījumā ja to ir skārušas veselības problēmas, ja attiecības ar ģimeni nav sakārtojušās un ja senioram vienkārši trūkst nepieciešamā informācija. Nereti pašvaldībā notiek, piemēram, dejas apmācība senioriem, bet šī informācija nenonāk līdz mērķauditorijai, tāpēc informācijas apmaiņa ir ļoti būtiska.</a:t>
            </a:r>
            <a:endParaRPr lang="lv-LV" sz="4400" dirty="0" smtClean="0">
              <a:effectLst/>
              <a:latin typeface="Times New Roman"/>
              <a:ea typeface="Calibri"/>
              <a:cs typeface="Times New Roman"/>
            </a:endParaRPr>
          </a:p>
          <a:p>
            <a:endParaRPr lang="lv-LV" dirty="0"/>
          </a:p>
        </p:txBody>
      </p:sp>
    </p:spTree>
    <p:extLst>
      <p:ext uri="{BB962C8B-B14F-4D97-AF65-F5344CB8AC3E}">
        <p14:creationId xmlns:p14="http://schemas.microsoft.com/office/powerpoint/2010/main" val="2533605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indent="228600" algn="just">
              <a:lnSpc>
                <a:spcPct val="115000"/>
              </a:lnSpc>
              <a:spcAft>
                <a:spcPts val="1000"/>
              </a:spcAft>
            </a:pPr>
            <a:r>
              <a:rPr lang="lv-LV" sz="1800" dirty="0" smtClean="0">
                <a:effectLst/>
                <a:latin typeface="Times New Roman"/>
                <a:ea typeface="Calibri"/>
                <a:cs typeface="Times New Roman"/>
              </a:rPr>
              <a:t> </a:t>
            </a:r>
            <a:br>
              <a:rPr lang="lv-LV" sz="1800" dirty="0" smtClean="0">
                <a:effectLst/>
                <a:latin typeface="Times New Roman"/>
                <a:ea typeface="Calibri"/>
                <a:cs typeface="Times New Roman"/>
              </a:rPr>
            </a:br>
            <a:r>
              <a:rPr lang="lv-LV" sz="1800" b="1" dirty="0" smtClean="0">
                <a:effectLst/>
                <a:latin typeface="Times New Roman"/>
                <a:ea typeface="Calibri"/>
                <a:cs typeface="Times New Roman"/>
              </a:rPr>
              <a:t>3. Izaicinājums: Nepieciešama praktiska palīdzība. No kā to saņemt? </a:t>
            </a:r>
            <a:r>
              <a:rPr lang="lv-LV" sz="1800" dirty="0" smtClean="0">
                <a:effectLst/>
                <a:latin typeface="Times New Roman"/>
                <a:ea typeface="Calibri"/>
                <a:cs typeface="Times New Roman"/>
              </a:rPr>
              <a:t/>
            </a:r>
            <a:br>
              <a:rPr lang="lv-LV" sz="1800" dirty="0" smtClean="0">
                <a:effectLst/>
                <a:latin typeface="Times New Roman"/>
                <a:ea typeface="Calibri"/>
                <a:cs typeface="Times New Roman"/>
              </a:rPr>
            </a:br>
            <a:endParaRPr lang="lv-LV" sz="1800" dirty="0"/>
          </a:p>
        </p:txBody>
      </p:sp>
      <p:sp>
        <p:nvSpPr>
          <p:cNvPr id="3" name="Content Placeholder 2"/>
          <p:cNvSpPr>
            <a:spLocks noGrp="1"/>
          </p:cNvSpPr>
          <p:nvPr>
            <p:ph idx="1"/>
          </p:nvPr>
        </p:nvSpPr>
        <p:spPr/>
        <p:txBody>
          <a:bodyPr>
            <a:normAutofit fontScale="47500" lnSpcReduction="20000"/>
          </a:bodyPr>
          <a:lstStyle/>
          <a:p>
            <a:pPr marL="0" indent="0" algn="just">
              <a:lnSpc>
                <a:spcPct val="115000"/>
              </a:lnSpc>
              <a:spcAft>
                <a:spcPts val="1000"/>
              </a:spcAft>
              <a:buNone/>
            </a:pPr>
            <a:r>
              <a:rPr lang="lv-LV" u="sng" dirty="0" smtClean="0">
                <a:effectLst/>
                <a:latin typeface="Times New Roman"/>
                <a:ea typeface="Calibri"/>
                <a:cs typeface="Times New Roman"/>
              </a:rPr>
              <a:t>Darba grupa sniedz šādus priekšlikumus:</a:t>
            </a:r>
            <a:endParaRPr lang="lv-LV" sz="4400" u="sng"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Iesaistot medijus - raidījums „Runā seniors” televīzijā un radio;</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Reklāmās izmantojot seniorus, ne tikai, kā šobrīd lielākoties, jauniešus.</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Ar projektu palīdzību, piemēram, pārdodot vai dāvinot rokdarbus;</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Pašvaldībām attīstot brīvprātīgo darbu;</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Iespēja NVA (Nodarbinātības valsts aģentūrā) saņemt bezmaksas psihologa un jurista konsultācijas;</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Sadarbojoties ar jauniešiem un NVO projektu veidošanā un rakstīšanā.</a:t>
            </a:r>
            <a:endParaRPr lang="lv-LV" sz="4400" dirty="0">
              <a:latin typeface="Times New Roman"/>
              <a:ea typeface="Calibri"/>
              <a:cs typeface="Times New Roman"/>
            </a:endParaRPr>
          </a:p>
          <a:p>
            <a:pPr marL="0" lvl="0" indent="0" algn="just">
              <a:lnSpc>
                <a:spcPct val="115000"/>
              </a:lnSpc>
              <a:spcAft>
                <a:spcPts val="1000"/>
              </a:spcAft>
              <a:buNone/>
            </a:pPr>
            <a:r>
              <a:rPr lang="lv-LV" sz="4400" dirty="0" smtClean="0">
                <a:effectLst/>
                <a:latin typeface="Times New Roman"/>
                <a:ea typeface="Calibri"/>
                <a:cs typeface="Times New Roman"/>
              </a:rPr>
              <a:t>	</a:t>
            </a:r>
            <a:r>
              <a:rPr lang="lv-LV" dirty="0" smtClean="0">
                <a:effectLst/>
                <a:latin typeface="Times New Roman"/>
                <a:ea typeface="Calibri"/>
                <a:cs typeface="Times New Roman"/>
              </a:rPr>
              <a:t>Darba grupas dalībniece, pensionāre no Madonas, dalībniekus informēja par pozitīvu piemēru, kuru vajadzētu ņemt vērā visiem senioriem. Proti, Madonas sporta halle divas reizes nedēļā visiem senioriem nodrošina bezmaksas pieeju saviem pakalpojumiem kopš kāda </a:t>
            </a:r>
            <a:r>
              <a:rPr lang="lv-LV" dirty="0" err="1" smtClean="0">
                <a:effectLst/>
                <a:latin typeface="Times New Roman"/>
                <a:ea typeface="Calibri"/>
                <a:cs typeface="Times New Roman"/>
              </a:rPr>
              <a:t>seniore</a:t>
            </a:r>
            <a:r>
              <a:rPr lang="lv-LV" dirty="0" smtClean="0">
                <a:effectLst/>
                <a:latin typeface="Times New Roman"/>
                <a:ea typeface="Calibri"/>
                <a:cs typeface="Times New Roman"/>
              </a:rPr>
              <a:t> esot lūgusi šādu iespēju nodrošināt. Galvenais esot „jāiet un jāprasa”.     </a:t>
            </a:r>
            <a:endParaRPr lang="lv-LV" sz="4400" dirty="0" smtClean="0">
              <a:effectLst/>
              <a:latin typeface="Times New Roman"/>
              <a:ea typeface="Calibri"/>
              <a:cs typeface="Times New Roman"/>
            </a:endParaRPr>
          </a:p>
          <a:p>
            <a:endParaRPr lang="lv-LV" dirty="0"/>
          </a:p>
        </p:txBody>
      </p:sp>
    </p:spTree>
    <p:extLst>
      <p:ext uri="{BB962C8B-B14F-4D97-AF65-F5344CB8AC3E}">
        <p14:creationId xmlns:p14="http://schemas.microsoft.com/office/powerpoint/2010/main" val="1686497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just">
              <a:lnSpc>
                <a:spcPct val="115000"/>
              </a:lnSpc>
              <a:spcAft>
                <a:spcPts val="1000"/>
              </a:spcAft>
            </a:pPr>
            <a:r>
              <a:rPr lang="lv-LV" sz="1800" b="1" dirty="0" smtClean="0">
                <a:effectLst/>
                <a:latin typeface="Times New Roman"/>
                <a:ea typeface="Calibri"/>
                <a:cs typeface="Times New Roman"/>
              </a:rPr>
              <a:t>4. Izaicinājums: Stiprināt ģimeni kā vērtību. Kāda ir senioru loma tajā? </a:t>
            </a:r>
            <a:r>
              <a:rPr lang="lv-LV" sz="1800" dirty="0" smtClean="0">
                <a:effectLst/>
                <a:latin typeface="Times New Roman"/>
                <a:ea typeface="Calibri"/>
                <a:cs typeface="Times New Roman"/>
              </a:rPr>
              <a:t/>
            </a:r>
            <a:br>
              <a:rPr lang="lv-LV" sz="1800" dirty="0" smtClean="0">
                <a:effectLst/>
                <a:latin typeface="Times New Roman"/>
                <a:ea typeface="Calibri"/>
                <a:cs typeface="Times New Roman"/>
              </a:rPr>
            </a:br>
            <a:endParaRPr lang="lv-LV" sz="1800" dirty="0"/>
          </a:p>
        </p:txBody>
      </p:sp>
      <p:sp>
        <p:nvSpPr>
          <p:cNvPr id="3" name="Content Placeholder 2"/>
          <p:cNvSpPr>
            <a:spLocks noGrp="1"/>
          </p:cNvSpPr>
          <p:nvPr>
            <p:ph idx="1"/>
          </p:nvPr>
        </p:nvSpPr>
        <p:spPr/>
        <p:txBody>
          <a:bodyPr>
            <a:normAutofit fontScale="40000" lnSpcReduction="20000"/>
          </a:bodyPr>
          <a:lstStyle/>
          <a:p>
            <a:pPr marL="0" indent="0" algn="just">
              <a:lnSpc>
                <a:spcPct val="115000"/>
              </a:lnSpc>
              <a:spcAft>
                <a:spcPts val="1000"/>
              </a:spcAft>
              <a:buNone/>
            </a:pPr>
            <a:r>
              <a:rPr lang="lv-LV" u="sng" dirty="0" smtClean="0">
                <a:effectLst/>
                <a:latin typeface="Times New Roman"/>
                <a:ea typeface="Calibri"/>
                <a:cs typeface="Times New Roman"/>
              </a:rPr>
              <a:t>Darba grupa sniedz šādus priekšlikumus:</a:t>
            </a:r>
            <a:endParaRPr lang="lv-LV" sz="4400" u="sng"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Jāveido ģimenes tradīcijas;</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Jāorganizē ģimenei veltīti pasākumi; </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Jāorganizē kopīgas ekskursijas, pārgājienus;</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Vecvecākiem jāiesaistās mazbērna audzināšanā;</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Jāpopularizē labie piemēri – noturīgākās laulības/kopdzīves u.tml.;</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Bērnudārzos un skolās veidojot projektus „Radu raksti”, „Dzimtas koks”;</a:t>
            </a:r>
            <a:endParaRPr lang="lv-LV" sz="4400" dirty="0" smtClean="0">
              <a:effectLst/>
              <a:latin typeface="Times New Roman"/>
              <a:ea typeface="Calibri"/>
              <a:cs typeface="Times New Roman"/>
            </a:endParaRPr>
          </a:p>
          <a:p>
            <a:pPr lvl="0" algn="just">
              <a:lnSpc>
                <a:spcPct val="115000"/>
              </a:lnSpc>
              <a:spcAft>
                <a:spcPts val="1000"/>
              </a:spcAft>
              <a:buFont typeface="Wingdings" panose="05000000000000000000" pitchFamily="2" charset="2"/>
              <a:buChar char="Ø"/>
            </a:pPr>
            <a:r>
              <a:rPr lang="lv-LV" dirty="0" smtClean="0">
                <a:effectLst/>
                <a:latin typeface="Times New Roman"/>
                <a:ea typeface="Calibri"/>
                <a:cs typeface="Times New Roman"/>
              </a:rPr>
              <a:t>Neformālā mūžizglītības „Jauno vecvecāku kursi”.</a:t>
            </a:r>
            <a:endParaRPr lang="lv-LV" sz="4400" dirty="0">
              <a:latin typeface="Times New Roman"/>
              <a:ea typeface="Calibri"/>
              <a:cs typeface="Times New Roman"/>
            </a:endParaRPr>
          </a:p>
          <a:p>
            <a:pPr marL="0" lvl="0" indent="0" algn="just">
              <a:lnSpc>
                <a:spcPct val="115000"/>
              </a:lnSpc>
              <a:spcAft>
                <a:spcPts val="1000"/>
              </a:spcAft>
              <a:buNone/>
            </a:pPr>
            <a:r>
              <a:rPr lang="lv-LV" sz="4400" dirty="0" smtClean="0">
                <a:effectLst/>
                <a:latin typeface="Times New Roman"/>
                <a:ea typeface="Calibri"/>
                <a:cs typeface="Times New Roman"/>
              </a:rPr>
              <a:t>	</a:t>
            </a:r>
            <a:r>
              <a:rPr lang="lv-LV" dirty="0" smtClean="0">
                <a:effectLst/>
                <a:latin typeface="Times New Roman"/>
                <a:ea typeface="Calibri"/>
                <a:cs typeface="Times New Roman"/>
              </a:rPr>
              <a:t>Darba grupas dalībnieku domas pilnībā sakrita šajā jautājumā. Vecvecākiem </a:t>
            </a:r>
            <a:r>
              <a:rPr lang="lv-LV" u="sng" dirty="0" smtClean="0">
                <a:effectLst/>
                <a:latin typeface="Times New Roman"/>
                <a:ea typeface="Calibri"/>
                <a:cs typeface="Times New Roman"/>
              </a:rPr>
              <a:t>ir</a:t>
            </a:r>
            <a:r>
              <a:rPr lang="lv-LV" dirty="0" smtClean="0">
                <a:effectLst/>
                <a:latin typeface="Times New Roman"/>
                <a:ea typeface="Calibri"/>
                <a:cs typeface="Times New Roman"/>
              </a:rPr>
              <a:t> jāiesaistās mazbērna audzināšanā jau no mazotnes, jo bērns mācās attieksmi pret citiem cilvēkiem no saviem vecākiem un vecvecākiem. Visi atceras savas pavadītās bērnības dienas pie vecvecākiem ar prieku. Tās mūs pavada visu dzīvi. Vecvecāku loma ģimenē ir ļoti būtiska. Tāpēc mūsu seniori pēc iespējas vairāk jāiesaista pasākumos, kur tie varētu justies vajadzīgi, un daloties savā pieredzē stiprināt saites gan ar ģimeni, gan citiem cilvēkiem. </a:t>
            </a:r>
            <a:endParaRPr lang="lv-LV" sz="4400" dirty="0" smtClean="0">
              <a:effectLst/>
              <a:latin typeface="Times New Roman"/>
              <a:ea typeface="Calibri"/>
              <a:cs typeface="Times New Roman"/>
            </a:endParaRPr>
          </a:p>
          <a:p>
            <a:endParaRPr lang="lv-LV" dirty="0"/>
          </a:p>
        </p:txBody>
      </p:sp>
    </p:spTree>
    <p:extLst>
      <p:ext uri="{BB962C8B-B14F-4D97-AF65-F5344CB8AC3E}">
        <p14:creationId xmlns:p14="http://schemas.microsoft.com/office/powerpoint/2010/main" val="27606260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TotalTime>
  <Words>338</Words>
  <Application>Microsoft Office PowerPoint</Application>
  <PresentationFormat>On-screen Show (4:3)</PresentationFormat>
  <Paragraphs>47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SABIEDRĪBAS VEIKSMĪGAS NOVECOŠANĀS IZAICINĀJUMI LATVIJĀ Darba grupas „Starppaaudžu attiecības un sociālās aktivitātes” ZIŅOJUMS</vt:lpstr>
      <vt:lpstr> 2014.gada 9.maija Latvijas Republikas Saeimā notikušās konferences „Sabiedrības veiksmīgas novecošanās izaicinājumi Latvijā„  deputātes Ingas Bites vadītā darba grupā  „Starppaaudžu attiecības un sociālās aktivitātes”   tika izvirzīti četri izaicinājumi.  Darba grupa* pārrunu procesā nonāca pie sekojošiem iespējamiem risinājumiem. </vt:lpstr>
      <vt:lpstr>Izaicinājums: Starppaaudžu attiecības. „Viņi mūs nesaprot” un „Kad mēs augām, tā nebija”.</vt:lpstr>
      <vt:lpstr>2. Izaicinājums: Nepieciešamība justies vajadzīgam. Lietderīga laika pavadīšana.  </vt:lpstr>
      <vt:lpstr>  3. Izaicinājums: Nepieciešama praktiska palīdzība. No kā to saņemt?  </vt:lpstr>
      <vt:lpstr>4. Izaicinājums: Stiprināt ģimeni kā vērtību. Kāda ir senioru loma tajā?  </vt:lpstr>
    </vt:vector>
  </TitlesOfParts>
  <Company>Saeima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SABIEDRĪBAS VEIKSMĪGAS NOVECOŠANĀS IZAICINĀJUMI LATVIJĀ</dc:title>
  <dc:creator>Līga Liepiņa</dc:creator>
  <cp:lastModifiedBy>Laipa_D</cp:lastModifiedBy>
  <cp:revision>8</cp:revision>
  <cp:lastPrinted>2014-06-17T07:40:10Z</cp:lastPrinted>
  <dcterms:created xsi:type="dcterms:W3CDTF">2014-06-10T06:11:00Z</dcterms:created>
  <dcterms:modified xsi:type="dcterms:W3CDTF">2014-06-18T06:16:49Z</dcterms:modified>
</cp:coreProperties>
</file>