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9" r:id="rId2"/>
    <p:sldId id="260" r:id="rId3"/>
    <p:sldId id="297" r:id="rId4"/>
    <p:sldId id="298" r:id="rId5"/>
    <p:sldId id="288" r:id="rId6"/>
    <p:sldId id="289" r:id="rId7"/>
    <p:sldId id="299" r:id="rId8"/>
    <p:sldId id="300" r:id="rId9"/>
    <p:sldId id="262" r:id="rId10"/>
    <p:sldId id="267" r:id="rId11"/>
    <p:sldId id="290" r:id="rId12"/>
    <p:sldId id="284" r:id="rId13"/>
    <p:sldId id="291" r:id="rId14"/>
    <p:sldId id="292" r:id="rId15"/>
    <p:sldId id="294" r:id="rId16"/>
    <p:sldId id="295" r:id="rId17"/>
    <p:sldId id="293" r:id="rId18"/>
    <p:sldId id="296" r:id="rId19"/>
    <p:sldId id="283" r:id="rId20"/>
    <p:sldId id="301" r:id="rId21"/>
  </p:sldIdLst>
  <p:sldSz cx="9144000" cy="6858000" type="screen4x3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9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572" autoAdjust="0"/>
  </p:normalViewPr>
  <p:slideViewPr>
    <p:cSldViewPr>
      <p:cViewPr varScale="1">
        <p:scale>
          <a:sx n="62" d="100"/>
          <a:sy n="62" d="100"/>
        </p:scale>
        <p:origin x="-17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Relationship Id="rId4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186254682075784"/>
          <c:y val="0"/>
          <c:w val="0.63932722481085158"/>
          <c:h val="1"/>
        </c:manualLayout>
      </c:layout>
      <c:pie3DChart>
        <c:varyColors val="1"/>
        <c:ser>
          <c:idx val="0"/>
          <c:order val="0"/>
          <c:explosion val="22"/>
          <c:dPt>
            <c:idx val="0"/>
            <c:bubble3D val="0"/>
            <c:explosion val="4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7.2376488110790477E-2"/>
                  <c:y val="0.108100092053263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436511995492719"/>
                  <c:y val="-0.23451673053172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Sheet1!$C$3:$C$4</c:f>
              <c:strCache>
                <c:ptCount val="2"/>
                <c:pt idx="0">
                  <c:v>Akcīzes nodokļa ieņēmumi</c:v>
                </c:pt>
                <c:pt idx="1">
                  <c:v>Pārējie nodokļu ieņēmumi</c:v>
                </c:pt>
              </c:strCache>
            </c:strRef>
          </c:cat>
          <c:val>
            <c:numRef>
              <c:f>Sheet1!$D$3:$D$4</c:f>
              <c:numCache>
                <c:formatCode>0.0%</c:formatCode>
                <c:ptCount val="2"/>
                <c:pt idx="0">
                  <c:v>0.112</c:v>
                </c:pt>
                <c:pt idx="1">
                  <c:v>0.88800000000000001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79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1864843300239368"/>
          <c:w val="0.91353363882524485"/>
          <c:h val="0.8813515669976063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2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explosion val="28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F8A45E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2.5355898425683931E-4"/>
                  <c:y val="0.1340320772439425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v-LV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589073705943314E-4"/>
                  <c:y val="7.573653432446782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v-LV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288967268456785E-2"/>
                  <c:y val="-0.351350860005453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890492855059786E-2"/>
                  <c:y val="6.395894283351232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0677848520138333E-2"/>
                  <c:y val="-0.1361727484824918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9382878734021597E-2"/>
                  <c:y val="-1.549070305319669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v-LV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Alkohols un spirts</c:v>
                </c:pt>
                <c:pt idx="1">
                  <c:v>Alus</c:v>
                </c:pt>
                <c:pt idx="2">
                  <c:v>Naftas produkti</c:v>
                </c:pt>
                <c:pt idx="3">
                  <c:v>Tabakas izstrādājumi</c:v>
                </c:pt>
                <c:pt idx="4">
                  <c:v>Pārējās akcīzes preces</c:v>
                </c:pt>
                <c:pt idx="5">
                  <c:v>Dabasgāze</c:v>
                </c:pt>
              </c:strCache>
            </c:strRef>
          </c:cat>
          <c:val>
            <c:numRef>
              <c:f>Sheet1!$B$2:$B$7</c:f>
              <c:numCache>
                <c:formatCode>#,###,###.000</c:formatCode>
                <c:ptCount val="6"/>
                <c:pt idx="0">
                  <c:v>123823.46493</c:v>
                </c:pt>
                <c:pt idx="1">
                  <c:v>25144.465690000005</c:v>
                </c:pt>
                <c:pt idx="2">
                  <c:v>399202.87189000001</c:v>
                </c:pt>
                <c:pt idx="3">
                  <c:v>166173.82149999996</c:v>
                </c:pt>
                <c:pt idx="4">
                  <c:v>14837.454589999998</c:v>
                </c:pt>
                <c:pt idx="5">
                  <c:v>19413.527969999999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lv-LV"/>
              <a:t>Akcīzes nodokļa alkoholiskajiem dzērieniem ieņēmumu struktūra 2014.gadā (% no EUR) </a:t>
            </a:r>
          </a:p>
        </c:rich>
      </c:tx>
      <c:layout>
        <c:manualLayout>
          <c:xMode val="edge"/>
          <c:yMode val="edge"/>
          <c:x val="0.10775699912510937"/>
          <c:y val="0.102777829241933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294962277055058E-2"/>
          <c:y val="0.30795076248380343"/>
          <c:w val="0.50121465376173135"/>
          <c:h val="0.64000564802817372"/>
        </c:manualLayout>
      </c:layout>
      <c:pie3DChart>
        <c:varyColors val="1"/>
        <c:ser>
          <c:idx val="0"/>
          <c:order val="0"/>
          <c:explosion val="23"/>
          <c:dLbls>
            <c:dLbl>
              <c:idx val="0"/>
              <c:layout>
                <c:manualLayout>
                  <c:x val="-5.070384951881015E-2"/>
                  <c:y val="-2.36592300962379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360673665791779E-2"/>
                  <c:y val="-6.6954651501895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416010498687663E-2"/>
                  <c:y val="-4.133457276173811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8290682414698165E-2"/>
                  <c:y val="4.21697287839019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5348425196850399E-2"/>
                  <c:y val="-0.1960662729658792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280839895013123E-2"/>
                  <c:y val="-5.5770632837561975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nodoklis!$A$3:$A$8</c:f>
              <c:strCache>
                <c:ptCount val="6"/>
                <c:pt idx="0">
                  <c:v>Vīni</c:v>
                </c:pt>
                <c:pt idx="1">
                  <c:v>Raudzētie dzērieni</c:v>
                </c:pt>
                <c:pt idx="2">
                  <c:v>Starpprodukti līdz 15 tilpumprocentiem</c:v>
                </c:pt>
                <c:pt idx="3">
                  <c:v>Starpprodukti virs 15 līdz 22 tilpumprocentiem</c:v>
                </c:pt>
                <c:pt idx="4">
                  <c:v>Pārējie alkoholiskie dzērieni</c:v>
                </c:pt>
                <c:pt idx="5">
                  <c:v>Alus</c:v>
                </c:pt>
              </c:strCache>
            </c:strRef>
          </c:cat>
          <c:val>
            <c:numRef>
              <c:f>nodoklis!$F$3:$F$8</c:f>
              <c:numCache>
                <c:formatCode>#,##0.00</c:formatCode>
                <c:ptCount val="6"/>
                <c:pt idx="0">
                  <c:v>10070.33</c:v>
                </c:pt>
                <c:pt idx="1">
                  <c:v>3209.23</c:v>
                </c:pt>
                <c:pt idx="2">
                  <c:v>1024.8599999999999</c:v>
                </c:pt>
                <c:pt idx="3">
                  <c:v>1892.3</c:v>
                </c:pt>
                <c:pt idx="4">
                  <c:v>107627.22</c:v>
                </c:pt>
                <c:pt idx="5">
                  <c:v>25144.46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270044007118495"/>
          <c:y val="0.28197249078042463"/>
          <c:w val="0.30634912791426311"/>
          <c:h val="0.6961812684806804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lv-LV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lv-LV"/>
              <a:t>Kopējā alkoholisko dzērienu struktūra 2014.gadā</a:t>
            </a:r>
          </a:p>
          <a:p>
            <a:pPr>
              <a:defRPr/>
            </a:pPr>
            <a:r>
              <a:rPr lang="lv-LV"/>
              <a:t>(% no patēriņam Latvijā nodotā (dal)) </a:t>
            </a:r>
          </a:p>
        </c:rich>
      </c:tx>
      <c:layout>
        <c:manualLayout>
          <c:xMode val="edge"/>
          <c:yMode val="edge"/>
          <c:x val="8.3193137270462028E-2"/>
          <c:y val="8.0286720224260949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014492753623185E-2"/>
          <c:y val="0.25925925925925924"/>
          <c:w val="0.50287059226292363"/>
          <c:h val="0.722222222222222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8.2827890481518229E-2"/>
                  <c:y val="-6.7533414041506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17120882677869E-2"/>
                  <c:y val="-8.5558414910752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198011441599291E-3"/>
                  <c:y val="-5.290118185845243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0208425689416169E-2"/>
                  <c:y val="-5.1705460625866145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67782679980016E-2"/>
                  <c:y val="-1.30007590662356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3622318269998859"/>
                  <c:y val="-0.2048592884222805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apjoms!$A$4:$A$9</c:f>
              <c:strCache>
                <c:ptCount val="6"/>
                <c:pt idx="0">
                  <c:v>Vīni</c:v>
                </c:pt>
                <c:pt idx="1">
                  <c:v>Raudzētie dzērieni</c:v>
                </c:pt>
                <c:pt idx="2">
                  <c:v>Starpprodukti līdz 15 tilpumprocentiem</c:v>
                </c:pt>
                <c:pt idx="3">
                  <c:v>Starpprodukti virs 15 līdz 22 tilpumprocentiem</c:v>
                </c:pt>
                <c:pt idx="4">
                  <c:v>Pārējie alkoholiskie dzērieni</c:v>
                </c:pt>
                <c:pt idx="5">
                  <c:v>Alus</c:v>
                </c:pt>
              </c:strCache>
            </c:strRef>
          </c:cat>
          <c:val>
            <c:numRef>
              <c:f>apjoms!$F$4:$F$9</c:f>
              <c:numCache>
                <c:formatCode>#,##0</c:formatCode>
                <c:ptCount val="6"/>
                <c:pt idx="0">
                  <c:v>1590958</c:v>
                </c:pt>
                <c:pt idx="1">
                  <c:v>483075</c:v>
                </c:pt>
                <c:pt idx="2">
                  <c:v>149643</c:v>
                </c:pt>
                <c:pt idx="3">
                  <c:v>192449</c:v>
                </c:pt>
                <c:pt idx="4">
                  <c:v>2652923</c:v>
                </c:pt>
                <c:pt idx="5">
                  <c:v>15560829.560000001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598653429190911"/>
          <c:y val="0.21467118693496645"/>
          <c:w val="0.31053520483852559"/>
          <c:h val="0.78200021872265968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lv-LV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Strādājošo mēneša vidējā neto darba samaksa</c:v>
                </c:pt>
              </c:strCache>
            </c:strRef>
          </c:tx>
          <c:spPr>
            <a:ln w="412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tx2">
                  <a:lumMod val="75000"/>
                </a:schemeClr>
              </a:solidFill>
              <a:ln w="9525">
                <a:noFill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Sheet1!$B$2:$B$7</c:f>
              <c:numCache>
                <c:formatCode>0.0%</c:formatCode>
                <c:ptCount val="6"/>
                <c:pt idx="0">
                  <c:v>-2.4096385542168641E-2</c:v>
                </c:pt>
                <c:pt idx="1">
                  <c:v>-9.6385542168674676E-2</c:v>
                </c:pt>
                <c:pt idx="2">
                  <c:v>-5.6224899598393607E-2</c:v>
                </c:pt>
                <c:pt idx="3">
                  <c:v>-2.008032128514059E-2</c:v>
                </c:pt>
                <c:pt idx="4">
                  <c:v>3.6144578313253017E-2</c:v>
                </c:pt>
                <c:pt idx="5">
                  <c:v>0.12449799196787148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Alus &lt; 5.5%, par 1 litru</c:v>
                </c:pt>
              </c:strCache>
            </c:strRef>
          </c:tx>
          <c:spPr>
            <a:ln w="412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Sheet1!$C$2:$C$7</c:f>
              <c:numCache>
                <c:formatCode>0.0%</c:formatCode>
                <c:ptCount val="6"/>
                <c:pt idx="0">
                  <c:v>9.6296296296296102E-2</c:v>
                </c:pt>
                <c:pt idx="1">
                  <c:v>8.8888888888888795E-2</c:v>
                </c:pt>
                <c:pt idx="2">
                  <c:v>6.6666666666666652E-2</c:v>
                </c:pt>
                <c:pt idx="3">
                  <c:v>6.6666666666666652E-2</c:v>
                </c:pt>
                <c:pt idx="4">
                  <c:v>0.17037037037037028</c:v>
                </c:pt>
                <c:pt idx="5">
                  <c:v>0.21481481481481457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Degvīns, par 1 litru</c:v>
                </c:pt>
              </c:strCache>
            </c:strRef>
          </c:tx>
          <c:spPr>
            <a:ln w="412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857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Sheet1!$D$2:$D$7</c:f>
              <c:numCache>
                <c:formatCode>0.0%</c:formatCode>
                <c:ptCount val="6"/>
                <c:pt idx="0">
                  <c:v>0.17309697601668406</c:v>
                </c:pt>
                <c:pt idx="1">
                  <c:v>0.20020855057351405</c:v>
                </c:pt>
                <c:pt idx="2">
                  <c:v>0.18143899895724713</c:v>
                </c:pt>
                <c:pt idx="3">
                  <c:v>0.19916579770594378</c:v>
                </c:pt>
                <c:pt idx="4">
                  <c:v>0.2179353493222107</c:v>
                </c:pt>
                <c:pt idx="5">
                  <c:v>0.24191866527632944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490432"/>
        <c:axId val="31492352"/>
      </c:lineChart>
      <c:catAx>
        <c:axId val="3149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1492352"/>
        <c:crosses val="autoZero"/>
        <c:auto val="1"/>
        <c:lblAlgn val="ctr"/>
        <c:lblOffset val="100"/>
        <c:noMultiLvlLbl val="0"/>
      </c:catAx>
      <c:valAx>
        <c:axId val="3149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14904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/>
              <a:t>Akcīzes nodoklis par 1 litru alus, EUR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716626935394543"/>
          <c:y val="0.17171296296296296"/>
          <c:w val="0.69199614150795263"/>
          <c:h val="0.670602435930337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Alus!$B$4</c:f>
              <c:strCache>
                <c:ptCount val="1"/>
                <c:pt idx="0">
                  <c:v>Pašlaik spēkā esošais akcīzes nodoklis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(Alus!$A$5,Alus!$A$7:$A$8)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9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Alus!$A$5:$A$8</c15:sqref>
                  </c15:fullRef>
                </c:ext>
              </c:extLst>
            </c:numRef>
          </c:cat>
          <c:val>
            <c:numRef>
              <c:f>(Alus!$B$5,Alus!$B$7:$B$8)</c:f>
              <c:numCache>
                <c:formatCode>0.00</c:formatCode>
                <c:ptCount val="3"/>
                <c:pt idx="0">
                  <c:v>0.155</c:v>
                </c:pt>
                <c:pt idx="1">
                  <c:v>0.217</c:v>
                </c:pt>
                <c:pt idx="2">
                  <c:v>0.27900000000000003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Alus!$B$5:$B$8</c15:sqref>
                  </c15:fullRef>
                </c:ext>
              </c:extLst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429760"/>
        <c:axId val="3353177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Alus!$C$4</c15:sqref>
                        </c15:formulaRef>
                      </c:ext>
                    </c:extLst>
                    <c:strCache>
                      <c:ptCount val="1"/>
                      <c:pt idx="0">
                        <c:v>Akcīzes nodoklis 01.07.2015.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lv-LV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ullRef>
                          <c15:sqref>Alus!$C$5:$C$8</c15:sqref>
                        </c15:fullRef>
                        <c15:formulaRef>
                          <c15:sqref>(Alus!$C$5,Alus!$C$7:$C$8)</c15:sqref>
                        </c15:formulaRef>
                      </c:ext>
                    </c:extLst>
                    <c:numCache>
                      <c:formatCode>0.00</c:formatCode>
                      <c:ptCount val="3"/>
                      <c:pt idx="0">
                        <c:v>0.18000000000000002</c:v>
                      </c:pt>
                      <c:pt idx="1">
                        <c:v>0.252</c:v>
                      </c:pt>
                      <c:pt idx="2">
                        <c:v>0.32400000000000007</c:v>
                      </c:pt>
                    </c:numCache>
                  </c:numRef>
                </c:val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Alus!$D$4</c15:sqref>
                        </c15:formulaRef>
                      </c:ext>
                    </c:extLst>
                    <c:strCache>
                      <c:ptCount val="1"/>
                      <c:pt idx="0">
                        <c:v>Akcīzes nodoklis 01.04.2016.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lv-LV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Alus!$D$5:$D$8</c15:sqref>
                        </c15:fullRef>
                        <c15:formulaRef>
                          <c15:sqref>(Alus!$D$5,Alus!$D$7:$D$8)</c15:sqref>
                        </c15:formulaRef>
                      </c:ext>
                    </c:extLst>
                    <c:numCache>
                      <c:formatCode>0.00</c:formatCode>
                      <c:ptCount val="3"/>
                      <c:pt idx="0">
                        <c:v>0.2</c:v>
                      </c:pt>
                      <c:pt idx="1">
                        <c:v>0.28000000000000003</c:v>
                      </c:pt>
                      <c:pt idx="2">
                        <c:v>0.36</c:v>
                      </c:pt>
                    </c:numCache>
                  </c:numRef>
                </c:val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Alus!$E$4</c15:sqref>
                        </c15:formulaRef>
                      </c:ext>
                    </c:extLst>
                    <c:strCache>
                      <c:ptCount val="1"/>
                      <c:pt idx="0">
                        <c:v>Akcīzes nodoklis 01.04.2017.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lv-LV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Alus!$E$5:$E$8</c15:sqref>
                        </c15:fullRef>
                        <c15:formulaRef>
                          <c15:sqref>(Alus!$E$5,Alus!$E$7:$E$8)</c15:sqref>
                        </c15:formulaRef>
                      </c:ext>
                    </c:extLst>
                    <c:numCache>
                      <c:formatCode>0.00</c:formatCode>
                      <c:ptCount val="3"/>
                      <c:pt idx="0">
                        <c:v>0.22000000000000003</c:v>
                      </c:pt>
                      <c:pt idx="1">
                        <c:v>0.30800000000000005</c:v>
                      </c:pt>
                      <c:pt idx="2">
                        <c:v>0.39600000000000002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33429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v-LV"/>
                  <a:t>Spirta satura tilpumprocenti</a:t>
                </a:r>
              </a:p>
            </c:rich>
          </c:tx>
          <c:layout>
            <c:manualLayout>
              <c:xMode val="edge"/>
              <c:yMode val="edge"/>
              <c:x val="0.33592211230006508"/>
              <c:y val="0.8937879605192925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3531776"/>
        <c:crosses val="autoZero"/>
        <c:auto val="1"/>
        <c:lblAlgn val="ctr"/>
        <c:lblOffset val="100"/>
        <c:noMultiLvlLbl val="0"/>
      </c:catAx>
      <c:valAx>
        <c:axId val="3353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v-LV"/>
                  <a:t>AAkcīzes nodokļa apjoms, EUR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342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13000874890637"/>
          <c:y val="0.26219844562918931"/>
          <c:w val="0.16642071023173383"/>
          <c:h val="0.430979106558460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0.87037</cdr:x>
      <cdr:y>0.61414</cdr:y>
    </cdr:from>
    <cdr:to>
      <cdr:x>0.98999</cdr:x>
      <cdr:y>1</cdr:y>
    </cdr:to>
    <cdr:sp macro="" textlink="">
      <cdr:nvSpPr>
        <cdr:cNvPr id="2" name="Oval 1"/>
        <cdr:cNvSpPr/>
      </cdr:nvSpPr>
      <cdr:spPr>
        <a:xfrm xmlns:a="http://schemas.openxmlformats.org/drawingml/2006/main">
          <a:off x="7162800" y="2392740"/>
          <a:ext cx="984448" cy="150333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v-LV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9565" cy="495367"/>
          </a:xfrm>
          <a:prstGeom prst="rect">
            <a:avLst/>
          </a:prstGeom>
        </p:spPr>
        <p:txBody>
          <a:bodyPr vert="horz" lIns="90725" tIns="45363" rIns="90725" bIns="45363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628" y="2"/>
            <a:ext cx="2919565" cy="495367"/>
          </a:xfrm>
          <a:prstGeom prst="rect">
            <a:avLst/>
          </a:prstGeom>
        </p:spPr>
        <p:txBody>
          <a:bodyPr vert="horz" lIns="90725" tIns="45363" rIns="90725" bIns="45363" rtlCol="0"/>
          <a:lstStyle>
            <a:lvl1pPr algn="r">
              <a:defRPr sz="1200"/>
            </a:lvl1pPr>
          </a:lstStyle>
          <a:p>
            <a:fld id="{60589AC7-3D85-4D43-B218-95E75D62BAF6}" type="datetimeFigureOut">
              <a:rPr lang="lv-LV" smtClean="0"/>
              <a:t>03.03.2015.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70949"/>
            <a:ext cx="2919565" cy="495367"/>
          </a:xfrm>
          <a:prstGeom prst="rect">
            <a:avLst/>
          </a:prstGeom>
        </p:spPr>
        <p:txBody>
          <a:bodyPr vert="horz" lIns="90725" tIns="45363" rIns="90725" bIns="45363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628" y="9370949"/>
            <a:ext cx="2919565" cy="495367"/>
          </a:xfrm>
          <a:prstGeom prst="rect">
            <a:avLst/>
          </a:prstGeom>
        </p:spPr>
        <p:txBody>
          <a:bodyPr vert="horz" lIns="90725" tIns="45363" rIns="90725" bIns="45363" rtlCol="0" anchor="b"/>
          <a:lstStyle>
            <a:lvl1pPr algn="r">
              <a:defRPr sz="1200"/>
            </a:lvl1pPr>
          </a:lstStyle>
          <a:p>
            <a:fld id="{99FE09B2-E43B-425B-A9D5-83343307E91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238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18830" cy="493315"/>
          </a:xfrm>
          <a:prstGeom prst="rect">
            <a:avLst/>
          </a:prstGeom>
        </p:spPr>
        <p:txBody>
          <a:bodyPr vert="horz" lIns="90725" tIns="45363" rIns="90725" bIns="45363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7" y="3"/>
            <a:ext cx="2918830" cy="493315"/>
          </a:xfrm>
          <a:prstGeom prst="rect">
            <a:avLst/>
          </a:prstGeom>
        </p:spPr>
        <p:txBody>
          <a:bodyPr vert="horz" lIns="90725" tIns="45363" rIns="90725" bIns="45363" rtlCol="0"/>
          <a:lstStyle>
            <a:lvl1pPr algn="r">
              <a:defRPr sz="1200"/>
            </a:lvl1pPr>
          </a:lstStyle>
          <a:p>
            <a:fld id="{30D7EF8A-8F42-45CC-9010-7ECE206F8CD5}" type="datetimeFigureOut">
              <a:rPr lang="lv-LV" smtClean="0"/>
              <a:t>03.03.2015.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5" tIns="45363" rIns="90725" bIns="45363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0725" tIns="45363" rIns="90725" bIns="4536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371288"/>
            <a:ext cx="2918830" cy="493315"/>
          </a:xfrm>
          <a:prstGeom prst="rect">
            <a:avLst/>
          </a:prstGeom>
        </p:spPr>
        <p:txBody>
          <a:bodyPr vert="horz" lIns="90725" tIns="45363" rIns="90725" bIns="45363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7" y="9371288"/>
            <a:ext cx="2918830" cy="493315"/>
          </a:xfrm>
          <a:prstGeom prst="rect">
            <a:avLst/>
          </a:prstGeom>
        </p:spPr>
        <p:txBody>
          <a:bodyPr vert="horz" lIns="90725" tIns="45363" rIns="90725" bIns="45363" rtlCol="0" anchor="b"/>
          <a:lstStyle>
            <a:lvl1pPr algn="r">
              <a:defRPr sz="1200"/>
            </a:lvl1pPr>
          </a:lstStyle>
          <a:p>
            <a:fld id="{56151646-2DFC-4BCA-ABE7-8C058D6330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79822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5244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6186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>
                <a:solidFill>
                  <a:prstClr val="black"/>
                </a:solidFill>
              </a:rPr>
              <a:pPr/>
              <a:t>3</a:t>
            </a:fld>
            <a:endParaRPr lang="lv-LV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719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5182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2227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1239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57372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58659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15751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08144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5305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7606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32105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89115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1357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kern="0" dirty="0" smtClean="0">
                <a:solidFill>
                  <a:srgbClr val="002060"/>
                </a:solidFill>
                <a:latin typeface="Arial"/>
              </a:rPr>
              <a:t>ES minimālais AN līmenis starpproduktiem (par 100 litriem) ir 45 EUR.</a:t>
            </a:r>
            <a:endParaRPr lang="lv-LV" kern="0" baseline="0" dirty="0" smtClean="0">
              <a:solidFill>
                <a:srgbClr val="002060"/>
              </a:solidFill>
              <a:latin typeface="Arial"/>
            </a:endParaRPr>
          </a:p>
          <a:p>
            <a:endParaRPr lang="lv-LV" kern="0" dirty="0" smtClean="0">
              <a:solidFill>
                <a:srgbClr val="002060"/>
              </a:solidFill>
              <a:latin typeface="Arial"/>
            </a:endParaRPr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69856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9108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34288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51646-2DFC-4BCA-ABE7-8C058D6330D0}" type="slidenum">
              <a:rPr lang="lv-LV" smtClean="0"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0209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26F8C-098C-47FE-99E5-9431A5308F95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378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411760" y="4086200"/>
            <a:ext cx="5760640" cy="854968"/>
          </a:xfrm>
        </p:spPr>
        <p:txBody>
          <a:bodyPr/>
          <a:lstStyle>
            <a:lvl1pPr>
              <a:defR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US" dirty="0" smtClean="0"/>
              <a:t>PREZENTĀCIJAS NOSAUKUMS,</a:t>
            </a:r>
            <a:br>
              <a:rPr lang="en-US" dirty="0" smtClean="0"/>
            </a:br>
            <a:r>
              <a:rPr lang="en-US" dirty="0" smtClean="0"/>
              <a:t>JA NEPIECIEŠAMS OTRA RINDA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0" hasCustomPrompt="1"/>
          </p:nvPr>
        </p:nvSpPr>
        <p:spPr>
          <a:xfrm>
            <a:off x="2411759" y="5013176"/>
            <a:ext cx="5760641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pPr lvl="0"/>
            <a:r>
              <a:rPr lang="en-US" dirty="0" smtClean="0"/>
              <a:t>(IZSTRĀDĀTĀJS, GADS, CITA INFORMĀCIJA).</a:t>
            </a:r>
          </a:p>
        </p:txBody>
      </p:sp>
      <p:pic>
        <p:nvPicPr>
          <p:cNvPr id="1026" name="Picture 2" descr="C:\Users\Nauris\Finanšu ministrija\FM (LV)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404077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48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EA77-F9EB-4D3B-9C53-DA17819BC1D1}" type="datetime1">
              <a:rPr lang="lv-LV" smtClean="0"/>
              <a:t>03.03.2015.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67544" y="620736"/>
            <a:ext cx="5688632" cy="432000"/>
          </a:xfrm>
        </p:spPr>
        <p:txBody>
          <a:bodyPr>
            <a:normAutofit/>
          </a:bodyPr>
          <a:lstStyle>
            <a:lvl1pPr algn="l">
              <a:defRPr sz="2200" b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pic>
        <p:nvPicPr>
          <p:cNvPr id="11" name="Picture 2" descr="C:\Users\Nauris\Finanšu ministrija\FM (LV)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169" y="72480"/>
            <a:ext cx="2424467" cy="8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850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63DB1-C3EF-48F3-ADDB-801EFD68C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4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52DFE-4AF1-43F9-BEFC-C56E8A5F6667}" type="datetime1">
              <a:rPr lang="lv-LV" smtClean="0"/>
              <a:t>03.03.2015.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464FB-6FA6-4E80-ACB1-F4B9846AA37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077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5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2600" kern="1200">
          <a:solidFill>
            <a:srgbClr val="D3900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1800" y="3861048"/>
            <a:ext cx="5760640" cy="854968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Alkohola akcīzes nodokļa politika Latvijā</a:t>
            </a:r>
            <a:endParaRPr lang="lv-LV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483768" y="5445224"/>
            <a:ext cx="5760641" cy="360363"/>
          </a:xfrm>
        </p:spPr>
        <p:txBody>
          <a:bodyPr/>
          <a:lstStyle/>
          <a:p>
            <a:r>
              <a:rPr lang="lv-LV" dirty="0" smtClean="0"/>
              <a:t>03.03.2015.</a:t>
            </a:r>
            <a:endParaRPr lang="lv-LV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512968" y="4920222"/>
            <a:ext cx="5760641" cy="360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000" b="1" dirty="0" smtClean="0"/>
              <a:t>Ilmārs Šņucins</a:t>
            </a:r>
            <a:r>
              <a:rPr lang="lv-LV" sz="2000" dirty="0" smtClean="0"/>
              <a:t>, Finanšu ministrija</a:t>
            </a: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157186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92500" lnSpcReduction="10000"/>
          </a:bodyPr>
          <a:lstStyle/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AN būtība un mērķi:</a:t>
            </a:r>
          </a:p>
          <a:p>
            <a:pPr marL="627063" lvl="0" indent="-627063" algn="just" eaLnBrk="0" fontAlgn="base" hangingPunct="0">
              <a:spcBef>
                <a:spcPts val="600"/>
              </a:spcBef>
              <a:buNone/>
            </a:pPr>
            <a:r>
              <a:rPr lang="lv-LV" sz="2400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    - fiskālais mērķis - </a:t>
            </a:r>
            <a:r>
              <a:rPr lang="lv-LV" sz="2400" kern="0" dirty="0">
                <a:solidFill>
                  <a:srgbClr val="002060"/>
                </a:solidFill>
                <a:latin typeface="Arial"/>
              </a:rPr>
              <a:t>nodrošināt ieņēmumus valsts </a:t>
            </a: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budžetā - primārais mērķis;</a:t>
            </a:r>
          </a:p>
          <a:p>
            <a:pPr marL="627063" lvl="0" indent="-627063" algn="just" eaLnBrk="0" fontAlgn="base" hangingPunct="0">
              <a:spcBef>
                <a:spcPts val="600"/>
              </a:spcBef>
              <a:buNone/>
            </a:pP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     - mērķis - ierobežot </a:t>
            </a:r>
            <a:r>
              <a:rPr lang="lv-LV" sz="2400" kern="0" dirty="0">
                <a:solidFill>
                  <a:srgbClr val="002060"/>
                </a:solidFill>
                <a:latin typeface="Arial"/>
              </a:rPr>
              <a:t>to preču patēriņu, kas ir kaitīgas apkārtējai videi vai cilvēkiem. 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endParaRPr lang="lv-LV" sz="2400" kern="0" dirty="0">
              <a:solidFill>
                <a:srgbClr val="002060"/>
              </a:solidFill>
              <a:latin typeface="Arial"/>
            </a:endParaRPr>
          </a:p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AN harmonizācija Eiropas Savienības (ES) līmenī: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r>
              <a:rPr lang="lv-LV" sz="2400" kern="0" dirty="0">
                <a:solidFill>
                  <a:srgbClr val="002060"/>
                </a:solidFill>
                <a:latin typeface="Arial"/>
              </a:rPr>
              <a:t>  </a:t>
            </a: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   - AN objekts: 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r>
              <a:rPr lang="lv-LV" sz="2400" i="1" kern="0" dirty="0" smtClean="0">
                <a:solidFill>
                  <a:srgbClr val="002060"/>
                </a:solidFill>
                <a:latin typeface="Arial"/>
              </a:rPr>
              <a:t>	vīns, raudzētie dzērieni, alus, starpprodukti, spirts un 	pārējie alkoholiskie dzērieni</a:t>
            </a: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;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r>
              <a:rPr lang="lv-LV" sz="2400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    - AN piemērošanas nosacījumi;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r>
              <a:rPr lang="lv-LV" sz="2400" kern="0" dirty="0" smtClean="0">
                <a:solidFill>
                  <a:srgbClr val="002060"/>
                </a:solidFill>
                <a:latin typeface="Arial"/>
              </a:rPr>
              <a:t>     - minimālās AN likmes.</a:t>
            </a:r>
            <a:endParaRPr lang="lv-LV" sz="2400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764704"/>
            <a:ext cx="6984776" cy="504008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Akcīzes nodokļa (AN) mērķis un piemērošanas nosacījumi</a:t>
            </a: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152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5751" y="1628800"/>
            <a:ext cx="6004249" cy="324000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lv-LV" sz="18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Akcīzes nodokļa ieņēmumu īpatsvars kopējos </a:t>
            </a:r>
            <a:br>
              <a:rPr lang="lv-LV" sz="18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lv-LV" sz="18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nodokļu ieņēmumos 2014. gadā, %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lv-LV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406590" y="2400299"/>
          <a:ext cx="6053235" cy="290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613220"/>
              </p:ext>
            </p:extLst>
          </p:nvPr>
        </p:nvGraphicFramePr>
        <p:xfrm>
          <a:off x="411263" y="2060848"/>
          <a:ext cx="822872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9919" y="5949280"/>
            <a:ext cx="77327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*neskaitot iemaksas valsts </a:t>
            </a:r>
            <a:r>
              <a:rPr lang="lv-LV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fondēto</a:t>
            </a:r>
            <a:r>
              <a:rPr lang="lv-LV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pensiju shēmā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179512" y="620688"/>
            <a:ext cx="6984776" cy="504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D3900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Akcīzes nodoklis ir būtisks valsts budžeta ieņēmumu avots</a:t>
            </a: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0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974778"/>
              </p:ext>
            </p:extLst>
          </p:nvPr>
        </p:nvGraphicFramePr>
        <p:xfrm>
          <a:off x="539552" y="1988840"/>
          <a:ext cx="814724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1459707"/>
            <a:ext cx="6264696" cy="324000"/>
          </a:xfrm>
        </p:spPr>
        <p:txBody>
          <a:bodyPr>
            <a:noAutofit/>
          </a:bodyPr>
          <a:lstStyle/>
          <a:p>
            <a:pPr algn="ctr"/>
            <a:r>
              <a:rPr lang="lv-LV" sz="1800" dirty="0">
                <a:solidFill>
                  <a:schemeClr val="tx1"/>
                </a:solidFill>
                <a:effectLst/>
                <a:latin typeface="Arial" charset="0"/>
              </a:rPr>
              <a:t>Akcīzes nodokļa alkoholiskajiem dzērieniem ieņēmumu īpatsvars akcīzes nodokļa ieņēmumos 2014. gadā, %</a:t>
            </a:r>
            <a:endParaRPr lang="lv-LV" sz="1600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524000" y="5921896"/>
            <a:ext cx="6552728" cy="187220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lv-LV" sz="1600" dirty="0" smtClean="0">
                <a:solidFill>
                  <a:schemeClr val="tx1"/>
                </a:solidFill>
              </a:rPr>
              <a:t>2014. gadā akcīzes nodokļa alkoholiskajiem dzērieniem ieņēmumi bija 123,8 milj. </a:t>
            </a:r>
            <a:r>
              <a:rPr lang="lv-LV" sz="1600" i="1" dirty="0" err="1" smtClean="0">
                <a:solidFill>
                  <a:schemeClr val="tx1"/>
                </a:solidFill>
              </a:rPr>
              <a:t>euro</a:t>
            </a:r>
            <a:r>
              <a:rPr lang="lv-LV" sz="1600" dirty="0">
                <a:solidFill>
                  <a:schemeClr val="tx1"/>
                </a:solidFill>
              </a:rPr>
              <a:t> </a:t>
            </a:r>
            <a:r>
              <a:rPr lang="lv-LV" sz="1600" dirty="0" smtClean="0">
                <a:solidFill>
                  <a:schemeClr val="tx1"/>
                </a:solidFill>
              </a:rPr>
              <a:t>un akcīzes nodokļa alum ieņēmumi bija 14,8 milj. </a:t>
            </a:r>
            <a:r>
              <a:rPr lang="lv-LV" sz="1600" i="1" dirty="0" err="1" smtClean="0">
                <a:solidFill>
                  <a:schemeClr val="tx1"/>
                </a:solidFill>
              </a:rPr>
              <a:t>euro</a:t>
            </a:r>
            <a:r>
              <a:rPr lang="lv-LV" sz="1600" dirty="0" smtClean="0">
                <a:solidFill>
                  <a:schemeClr val="tx1"/>
                </a:solidFill>
              </a:rPr>
              <a:t>.</a:t>
            </a:r>
            <a:endParaRPr lang="lv-LV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372771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lv-LV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 alkoholam veido gandrīz 20% no kopējiem AN ieņēmumiem</a:t>
            </a:r>
          </a:p>
        </p:txBody>
      </p:sp>
    </p:spTree>
    <p:extLst>
      <p:ext uri="{BB962C8B-B14F-4D97-AF65-F5344CB8AC3E}">
        <p14:creationId xmlns:p14="http://schemas.microsoft.com/office/powerpoint/2010/main" val="7069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5</a:t>
            </a:fld>
            <a:endParaRPr lang="lv-LV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053034"/>
              </p:ext>
            </p:extLst>
          </p:nvPr>
        </p:nvGraphicFramePr>
        <p:xfrm>
          <a:off x="457200" y="1268413"/>
          <a:ext cx="8229600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251520" y="764704"/>
            <a:ext cx="6984776" cy="504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D3900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AN ieņēmumos dominē stiprais alkohols</a:t>
            </a: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47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6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6776" y="1281249"/>
            <a:ext cx="8229600" cy="4857403"/>
          </a:xfrm>
        </p:spPr>
        <p:txBody>
          <a:bodyPr/>
          <a:lstStyle/>
          <a:p>
            <a:endParaRPr lang="lv-LV" dirty="0" smtClean="0"/>
          </a:p>
          <a:p>
            <a:endParaRPr lang="lv-LV" dirty="0"/>
          </a:p>
          <a:p>
            <a:endParaRPr lang="lv-LV" dirty="0" smtClean="0"/>
          </a:p>
          <a:p>
            <a:endParaRPr lang="lv-LV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042357"/>
              </p:ext>
            </p:extLst>
          </p:nvPr>
        </p:nvGraphicFramePr>
        <p:xfrm>
          <a:off x="755576" y="1412776"/>
          <a:ext cx="727280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/>
          <p:cNvSpPr txBox="1">
            <a:spLocks/>
          </p:cNvSpPr>
          <p:nvPr/>
        </p:nvSpPr>
        <p:spPr>
          <a:xfrm>
            <a:off x="251520" y="764704"/>
            <a:ext cx="6192688" cy="504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D3900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Alkoholisko dzērienu patēriņā dominē alus</a:t>
            </a: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648" y="5370339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Nelegālā alkohola patēriņa īpatsvars </a:t>
            </a:r>
            <a:r>
              <a:rPr lang="lv-LV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veido aptuveni 32</a:t>
            </a:r>
            <a:r>
              <a:rPr lang="lv-LV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stiprā alkohola </a:t>
            </a:r>
            <a:r>
              <a:rPr lang="lv-LV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patēriņa (2012.gada LU pētījums).</a:t>
            </a:r>
            <a:endParaRPr lang="lv-LV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46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2926330"/>
              </p:ext>
            </p:extLst>
          </p:nvPr>
        </p:nvGraphicFramePr>
        <p:xfrm>
          <a:off x="364273" y="2060848"/>
          <a:ext cx="8229600" cy="412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91680" y="1815809"/>
            <a:ext cx="7452320" cy="324000"/>
          </a:xfrm>
        </p:spPr>
        <p:txBody>
          <a:bodyPr>
            <a:noAutofit/>
          </a:bodyPr>
          <a:lstStyle/>
          <a:p>
            <a:pPr algn="ctr"/>
            <a:r>
              <a:rPr lang="lv-LV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Atsevišķu </a:t>
            </a:r>
            <a:r>
              <a:rPr lang="lv-LV" sz="15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alkoholisko</a:t>
            </a:r>
            <a:r>
              <a:rPr lang="lv-LV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dzērienu vidējās mazumtirdzniecības cenas un strādājošo mēneša vidējās darba samaksas </a:t>
            </a:r>
            <a:r>
              <a:rPr lang="lv-LV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izmaiņas* </a:t>
            </a:r>
            <a:r>
              <a:rPr lang="lv-LV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(% pret </a:t>
            </a:r>
            <a:r>
              <a:rPr lang="lv-LV" sz="16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2008.gadu</a:t>
            </a:r>
            <a:r>
              <a:rPr lang="lv-LV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lv-LV" sz="1600" dirty="0"/>
              <a:t/>
            </a:r>
            <a:br>
              <a:rPr lang="lv-LV" sz="1600" dirty="0"/>
            </a:br>
            <a:endParaRPr lang="lv-LV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928505" y="6284996"/>
            <a:ext cx="77327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*Aprēķini veikti pamatojoties uz Centrālās statistikas pārvaldes datiem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4273" y="2420888"/>
            <a:ext cx="23194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/>
              <a:t>2014. gadā strādājošo mēneša vidējā neto darba samaksa attiecībā pret 2008. gadu pieaugusi par 12,4%, savukārt atsevišķu alkoholisko dzērienu vidējās mazumtirdzniecības cenas pārsniedz 20% pieaugumu.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07504" y="902912"/>
            <a:ext cx="6984776" cy="504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D3900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Vidējās darba samaksas pieaugums atpaliek no alkoholisko dzērienu cenu kāpuma</a:t>
            </a: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6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8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268760"/>
            <a:ext cx="8229600" cy="5256583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lv-LV" sz="1700" kern="0" dirty="0" smtClean="0">
                <a:solidFill>
                  <a:srgbClr val="002060"/>
                </a:solidFill>
                <a:latin typeface="Arial"/>
              </a:rPr>
              <a:t>FM ir </a:t>
            </a:r>
            <a:r>
              <a:rPr lang="lv-LV" sz="1700" kern="0" dirty="0">
                <a:solidFill>
                  <a:srgbClr val="002060"/>
                </a:solidFill>
                <a:latin typeface="Arial"/>
              </a:rPr>
              <a:t>izveidota starpinstitūciju darba grupa, kas atbilstoši Alkoholisko dzērienu patēriņa mazināšanas un alkoholisma ierobežošanas </a:t>
            </a:r>
            <a:r>
              <a:rPr lang="lv-LV" sz="1700" kern="0" dirty="0" smtClean="0">
                <a:solidFill>
                  <a:srgbClr val="002060"/>
                </a:solidFill>
                <a:latin typeface="Arial"/>
              </a:rPr>
              <a:t>plāna </a:t>
            </a:r>
            <a:r>
              <a:rPr lang="lv-LV" sz="1700" kern="0" dirty="0">
                <a:solidFill>
                  <a:srgbClr val="002060"/>
                </a:solidFill>
                <a:latin typeface="Arial"/>
              </a:rPr>
              <a:t>1.3.1.uzdevumam izvērtē nepieciešamību veikt grozījumus normatīvajos aktos, paredzot alkoholisko dzērienu optimālo akcīzes likmi, samērojot valsts fiskālos un veselības aizsardzības </a:t>
            </a:r>
            <a:r>
              <a:rPr lang="lv-LV" sz="1700" kern="0" dirty="0" smtClean="0">
                <a:solidFill>
                  <a:srgbClr val="002060"/>
                </a:solidFill>
                <a:latin typeface="Arial"/>
              </a:rPr>
              <a:t>mērķus.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lv-LV" sz="1700" kern="0" dirty="0" smtClean="0">
                <a:solidFill>
                  <a:srgbClr val="002060"/>
                </a:solidFill>
                <a:latin typeface="Arial"/>
              </a:rPr>
              <a:t>Darba </a:t>
            </a:r>
            <a:r>
              <a:rPr lang="lv-LV" sz="1700" kern="0" dirty="0">
                <a:solidFill>
                  <a:srgbClr val="002060"/>
                </a:solidFill>
                <a:latin typeface="Arial"/>
              </a:rPr>
              <a:t>grupā piedalās pārstāvji no EM, ZM, VM, VID, PKC, SPKC, TAKLNK, LDDK, LPUF, LANA, LADA, LADS un LPTA.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lv-LV" sz="1700" kern="0" dirty="0">
                <a:solidFill>
                  <a:srgbClr val="002060"/>
                </a:solidFill>
                <a:latin typeface="Arial"/>
              </a:rPr>
              <a:t> Darba grupā tiek pārskatītas AN likmes visiem alkoholisko dzērienu veidiem (stiprie alkoholiskie dzērieni, starpprodukti, alus, vīni un raudzētie dzērieni) ar mērķi rast optimālās akcīzes nodokļa likmes alkoholiskajiem dzērieniem.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lv-LV" sz="1700" kern="0" dirty="0">
                <a:solidFill>
                  <a:srgbClr val="002060"/>
                </a:solidFill>
                <a:latin typeface="Arial"/>
              </a:rPr>
              <a:t>Darba grupā līdz šim tika izskatīti vairāki priekšlikumi akcīzes nodokļa alkoholiskajiem dzērieniem pakāpeniskajai paaugstināšanai. 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lv-LV" sz="1700" kern="0" dirty="0">
                <a:solidFill>
                  <a:srgbClr val="002060"/>
                </a:solidFill>
                <a:latin typeface="Arial"/>
              </a:rPr>
              <a:t>Darba grupa vienojās, ka akcīzes nodokļa paaugstināšanu 2015.gadā veic 1.jūlijā</a:t>
            </a:r>
            <a:r>
              <a:rPr lang="lv-LV" sz="1700" kern="0" dirty="0" smtClean="0">
                <a:solidFill>
                  <a:srgbClr val="002060"/>
                </a:solidFill>
                <a:latin typeface="Arial"/>
              </a:rPr>
              <a:t>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332656"/>
            <a:ext cx="7056784" cy="93610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6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Priekšlikumi AN likmju paaugstināšanai </a:t>
            </a:r>
            <a:endParaRPr lang="lv-LV" sz="2600" dirty="0"/>
          </a:p>
        </p:txBody>
      </p:sp>
    </p:spTree>
    <p:extLst>
      <p:ext uri="{BB962C8B-B14F-4D97-AF65-F5344CB8AC3E}">
        <p14:creationId xmlns:p14="http://schemas.microsoft.com/office/powerpoint/2010/main" val="45425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9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268760"/>
            <a:ext cx="8229600" cy="5256583"/>
          </a:xfrm>
        </p:spPr>
        <p:txBody>
          <a:bodyPr>
            <a:normAutofit/>
          </a:bodyPr>
          <a:lstStyle/>
          <a:p>
            <a:pPr algn="just" eaLnBrk="0" fontAlgn="base" hangingPunct="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Piemēro AN pēc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faktiskā spirta tilpumkoncentrācijas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galaproduktā.</a:t>
            </a:r>
          </a:p>
          <a:p>
            <a:pPr algn="just" eaLnBrk="0" fontAlgn="base" hangingPunct="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AN likme  par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100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litriem - 3,1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EUR par katru absolūtā spirta </a:t>
            </a:r>
            <a:r>
              <a:rPr lang="lv-LV" sz="2200" kern="0" dirty="0" err="1" smtClean="0">
                <a:solidFill>
                  <a:srgbClr val="002060"/>
                </a:solidFill>
                <a:latin typeface="Arial"/>
              </a:rPr>
              <a:t>tilp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.%,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bet ne mazāk kā 5,69 EUR par 100 litriem alus. </a:t>
            </a: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Jo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vairāk spirta tilpumkoncentrācija ir alū, t.i., jo tas ir “stiprāks”, jo lielāks ir akcīzes nodoklis par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to. </a:t>
            </a:r>
          </a:p>
          <a:p>
            <a:pPr algn="just" eaLnBrk="0" fontAlgn="base" hangingPunct="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Piemēro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samazinātu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AN likmi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(50% no standarta likmes) patstāvīgajās mazajās alus darītavās saražotajam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alum. </a:t>
            </a:r>
            <a:r>
              <a:rPr lang="lv-LV" sz="2200" i="1" kern="0" dirty="0" smtClean="0">
                <a:solidFill>
                  <a:srgbClr val="002060"/>
                </a:solidFill>
                <a:latin typeface="Arial"/>
              </a:rPr>
              <a:t>(tikai </a:t>
            </a:r>
            <a:r>
              <a:rPr lang="lv-LV" sz="2200" i="1" kern="0" dirty="0">
                <a:solidFill>
                  <a:srgbClr val="002060"/>
                </a:solidFill>
                <a:latin typeface="Arial"/>
              </a:rPr>
              <a:t>tādām alus darītavām, kuru saražotā alus apjoms nepārsniedz 50 000 </a:t>
            </a:r>
            <a:r>
              <a:rPr lang="lv-LV" sz="2200" i="1" kern="0" dirty="0" err="1">
                <a:solidFill>
                  <a:srgbClr val="002060"/>
                </a:solidFill>
                <a:latin typeface="Arial"/>
              </a:rPr>
              <a:t>hl</a:t>
            </a:r>
            <a:r>
              <a:rPr lang="lv-LV" sz="2200" i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lv-LV" sz="2200" i="1" kern="0" dirty="0" smtClean="0">
                <a:solidFill>
                  <a:srgbClr val="002060"/>
                </a:solidFill>
                <a:latin typeface="Arial"/>
              </a:rPr>
              <a:t>gadā un samazināto AN </a:t>
            </a:r>
            <a:r>
              <a:rPr lang="lv-LV" sz="2200" i="1" kern="0" dirty="0">
                <a:solidFill>
                  <a:srgbClr val="002060"/>
                </a:solidFill>
                <a:latin typeface="Arial"/>
              </a:rPr>
              <a:t>likmi piemēro tikai par saražotajiem pirmajiem 10 000 </a:t>
            </a:r>
            <a:r>
              <a:rPr lang="lv-LV" sz="2200" i="1" kern="0" dirty="0" err="1">
                <a:solidFill>
                  <a:srgbClr val="002060"/>
                </a:solidFill>
                <a:latin typeface="Arial"/>
              </a:rPr>
              <a:t>hl</a:t>
            </a:r>
            <a:r>
              <a:rPr lang="lv-LV" sz="2200" i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lv-LV" sz="2200" i="1" kern="0" dirty="0" smtClean="0">
                <a:solidFill>
                  <a:srgbClr val="002060"/>
                </a:solidFill>
                <a:latin typeface="Arial"/>
              </a:rPr>
              <a:t>alus) </a:t>
            </a:r>
            <a:endParaRPr lang="lv-LV" sz="2200" i="1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0465" y="332656"/>
            <a:ext cx="6912768" cy="93610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Alus (1)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3649659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10</a:t>
            </a:fld>
            <a:endParaRPr lang="lv-LV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292745"/>
              </p:ext>
            </p:extLst>
          </p:nvPr>
        </p:nvGraphicFramePr>
        <p:xfrm>
          <a:off x="457200" y="2132856"/>
          <a:ext cx="8229600" cy="39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/>
          <p:cNvSpPr txBox="1">
            <a:spLocks/>
          </p:cNvSpPr>
          <p:nvPr/>
        </p:nvSpPr>
        <p:spPr>
          <a:xfrm>
            <a:off x="389190" y="692485"/>
            <a:ext cx="6408712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D3900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endParaRPr lang="lv-LV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23850" y="476250"/>
            <a:ext cx="6408738" cy="1368574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Alus (2)</a:t>
            </a:r>
            <a:br>
              <a:rPr lang="lv-LV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</a:br>
            <a:r>
              <a:rPr lang="lv-LV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/>
            </a:r>
            <a:br>
              <a:rPr lang="lv-LV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  <a:cs typeface="+mn-cs"/>
              </a:rPr>
            </a:br>
            <a:endParaRPr lang="lv-LV" sz="2800" b="0" i="1" u="sng" dirty="0">
              <a:solidFill>
                <a:srgbClr val="002060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28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23598" y="6258284"/>
            <a:ext cx="8291264" cy="365125"/>
          </a:xfrm>
        </p:spPr>
        <p:txBody>
          <a:bodyPr/>
          <a:lstStyle/>
          <a:p>
            <a:r>
              <a:rPr lang="lv-LV" i="1" dirty="0">
                <a:solidFill>
                  <a:srgbClr val="002060"/>
                </a:solidFill>
                <a:latin typeface="Times New Roman" panose="02020603050405020304" pitchFamily="18" charset="0"/>
              </a:rPr>
              <a:t>* Mazajās alus darītavās saražotajam alum par viena kalendārā gada laikā saražotajiem pirmajiem 10 tūkstošiem hektolitriem alus</a:t>
            </a:r>
            <a:r>
              <a:rPr lang="lv-LV" i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11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268760"/>
            <a:ext cx="8229600" cy="5256583"/>
          </a:xfrm>
        </p:spPr>
        <p:txBody>
          <a:bodyPr>
            <a:normAutofit/>
          </a:bodyPr>
          <a:lstStyle/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10 gadu laikā AN alum tika paaugstināts 3 reizes – kopumā par 78,2%.</a:t>
            </a:r>
          </a:p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reizi tika paaugstināts 2009.gadā.</a:t>
            </a: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i="1" kern="0" dirty="0">
              <a:solidFill>
                <a:srgbClr val="002060"/>
              </a:solidFill>
              <a:latin typeface="Arial"/>
            </a:endParaRP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endParaRPr lang="lv-LV" sz="2200" i="1" kern="0" dirty="0" smtClean="0">
              <a:solidFill>
                <a:srgbClr val="002060"/>
              </a:solidFill>
              <a:latin typeface="Arial"/>
            </a:endParaRPr>
          </a:p>
          <a:p>
            <a:pPr lvl="0"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i="1" kern="0" dirty="0">
              <a:solidFill>
                <a:srgbClr val="002060"/>
              </a:solidFill>
              <a:latin typeface="Arial"/>
            </a:endParaRPr>
          </a:p>
          <a:p>
            <a:pPr marL="0" lvl="0" indent="0" algn="just" eaLnBrk="0" fontAlgn="base" hangingPunct="0">
              <a:spcBef>
                <a:spcPts val="600"/>
              </a:spcBef>
              <a:buNone/>
            </a:pPr>
            <a:endParaRPr lang="lv-LV" sz="2200" i="1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0465" y="332656"/>
            <a:ext cx="6912768" cy="93610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Alus (3)</a:t>
            </a:r>
            <a:endParaRPr lang="lv-LV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043477"/>
              </p:ext>
            </p:extLst>
          </p:nvPr>
        </p:nvGraphicFramePr>
        <p:xfrm>
          <a:off x="395536" y="2492896"/>
          <a:ext cx="5544615" cy="456299"/>
        </p:xfrm>
        <a:graphic>
          <a:graphicData uri="http://schemas.openxmlformats.org/drawingml/2006/table">
            <a:tbl>
              <a:tblPr/>
              <a:tblGrid>
                <a:gridCol w="1440159"/>
                <a:gridCol w="936104"/>
                <a:gridCol w="1080120"/>
                <a:gridCol w="1080120"/>
                <a:gridCol w="1008112"/>
              </a:tblGrid>
              <a:tr h="456299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2004.gada          1.maijs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2006.gada 1.janvāris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2009.gada 1.februāris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2009.gada</a:t>
                      </a:r>
                      <a:b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1.jūlijs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160351"/>
              </p:ext>
            </p:extLst>
          </p:nvPr>
        </p:nvGraphicFramePr>
        <p:xfrm>
          <a:off x="395536" y="2996952"/>
          <a:ext cx="5544616" cy="3078769"/>
        </p:xfrm>
        <a:graphic>
          <a:graphicData uri="http://schemas.openxmlformats.org/drawingml/2006/table">
            <a:tbl>
              <a:tblPr/>
              <a:tblGrid>
                <a:gridCol w="1224136"/>
                <a:gridCol w="216024"/>
                <a:gridCol w="936104"/>
                <a:gridCol w="1080120"/>
                <a:gridCol w="1080120"/>
                <a:gridCol w="1008112"/>
              </a:tblGrid>
              <a:tr h="1377515">
                <a:tc rowSpan="3">
                  <a:txBody>
                    <a:bodyPr/>
                    <a:lstStyle/>
                    <a:p>
                      <a:pPr marL="0" indent="0"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Alus</a:t>
                      </a:r>
                      <a:r>
                        <a:rPr lang="lv-LV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lv-LV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lv-LV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1,74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1,85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lv-LV" sz="1200" b="0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 fontAlgn="ctr"/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2,06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lv-LV" sz="1200" b="0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5,69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5,69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686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Mazajās alus darītavās*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1470568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0,92</a:t>
                      </a:r>
                      <a:endParaRPr lang="lv-LV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2,85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5,69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1,55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katru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tilp</a:t>
                      </a:r>
                      <a:r>
                        <a:rPr lang="lv-LV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</a:t>
                      </a:r>
                      <a:r>
                        <a:rPr lang="fr-FR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mazāk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kā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lv-LV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</a:t>
                      </a:r>
                      <a:r>
                        <a:rPr lang="fr-FR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5,69</a:t>
                      </a:r>
                      <a:r>
                        <a:rPr lang="fr-FR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100 </a:t>
                      </a:r>
                      <a:r>
                        <a:rPr lang="fr-FR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litriem</a:t>
                      </a:r>
                      <a:endParaRPr lang="fr-FR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835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12</a:t>
            </a:fld>
            <a:endParaRPr lang="lv-LV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0465" y="332656"/>
            <a:ext cx="6912768" cy="93610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Alus (4)</a:t>
            </a:r>
            <a:endParaRPr lang="lv-LV" sz="28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876898"/>
              </p:ext>
            </p:extLst>
          </p:nvPr>
        </p:nvGraphicFramePr>
        <p:xfrm>
          <a:off x="611560" y="1340767"/>
          <a:ext cx="8208913" cy="3888433"/>
        </p:xfrm>
        <a:graphic>
          <a:graphicData uri="http://schemas.openxmlformats.org/drawingml/2006/table">
            <a:tbl>
              <a:tblPr/>
              <a:tblGrid>
                <a:gridCol w="1281650"/>
                <a:gridCol w="1200443"/>
                <a:gridCol w="1101583"/>
                <a:gridCol w="988600"/>
                <a:gridCol w="1038030"/>
                <a:gridCol w="1313426"/>
                <a:gridCol w="1285181"/>
              </a:tblGrid>
              <a:tr h="854533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Akcīzes nodokļa likme alum Baltijas valstīs</a:t>
                      </a:r>
                      <a:b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4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(par 100 litriem, par katru absolūtā spirta tilpumprocentu)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97296"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ES minimālais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Igaunija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Lietuva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Latvija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79239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01.03.2015.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Projekts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97296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01.07.2015.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97296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773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2,71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3,6 </a:t>
                      </a:r>
                      <a:b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(4,4 - 01.04.2017.)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4,0 </a:t>
                      </a: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(4,4 - 01.04.2017.)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744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13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268760"/>
            <a:ext cx="8229600" cy="5256583"/>
          </a:xfrm>
        </p:spPr>
        <p:txBody>
          <a:bodyPr>
            <a:normAutofit/>
          </a:bodyPr>
          <a:lstStyle/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10 gadu laikā AN tika paaugstināts 2 reizes - kopumā par 50%. 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reizi AN tika paaugstināts 2010.gadā.</a:t>
            </a:r>
          </a:p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76672"/>
            <a:ext cx="6912768" cy="648072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Vīns un raudzētie dzērieni (1)</a:t>
            </a:r>
            <a:endParaRPr lang="lv-LV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919608"/>
              </p:ext>
            </p:extLst>
          </p:nvPr>
        </p:nvGraphicFramePr>
        <p:xfrm>
          <a:off x="457200" y="2564904"/>
          <a:ext cx="4603716" cy="2263580"/>
        </p:xfrm>
        <a:graphic>
          <a:graphicData uri="http://schemas.openxmlformats.org/drawingml/2006/table">
            <a:tbl>
              <a:tblPr/>
              <a:tblGrid>
                <a:gridCol w="1018456"/>
                <a:gridCol w="576064"/>
                <a:gridCol w="1008112"/>
                <a:gridCol w="1008112"/>
                <a:gridCol w="992972"/>
              </a:tblGrid>
              <a:tr h="8690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2004.gada          1.maijs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2009.gada 1.februāris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2010.gada</a:t>
                      </a:r>
                      <a:b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1.februāris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59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618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Vīns</a:t>
                      </a: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 l)</a:t>
                      </a:r>
                    </a:p>
                  </a:txBody>
                  <a:tcPr marL="7923" marR="7923" marT="7923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42,69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56,91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64,03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618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Raudzētie dzērieni</a:t>
                      </a: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 l)</a:t>
                      </a:r>
                    </a:p>
                  </a:txBody>
                  <a:tcPr marL="7923" marR="7923" marT="7923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42,69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56,91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64,03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128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14</a:t>
            </a:fld>
            <a:endParaRPr lang="lv-LV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76672"/>
            <a:ext cx="6912768" cy="648072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Vīns un raudzētie dzērieni (2)</a:t>
            </a:r>
            <a:endParaRPr lang="lv-LV" sz="28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384790"/>
              </p:ext>
            </p:extLst>
          </p:nvPr>
        </p:nvGraphicFramePr>
        <p:xfrm>
          <a:off x="467544" y="1484782"/>
          <a:ext cx="7004012" cy="4032449"/>
        </p:xfrm>
        <a:graphic>
          <a:graphicData uri="http://schemas.openxmlformats.org/drawingml/2006/table">
            <a:tbl>
              <a:tblPr/>
              <a:tblGrid>
                <a:gridCol w="1201558"/>
                <a:gridCol w="1135118"/>
                <a:gridCol w="1201888"/>
                <a:gridCol w="1111748"/>
                <a:gridCol w="1111748"/>
                <a:gridCol w="1241952"/>
              </a:tblGrid>
              <a:tr h="1184449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Akcīzes nodokļa likme vīnam un raudzētajiem dzērieniem </a:t>
                      </a:r>
                      <a:b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Baltijas valstīs</a:t>
                      </a:r>
                      <a:b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4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(par 100 litriem)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32710"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ES minimālais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Igaunija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Lietuva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Latvija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19402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01.03.2015.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Projekts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2710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01.07.2015.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710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14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97,37 </a:t>
                      </a:r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</a:p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42,22</a:t>
                      </a: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65,16 / </a:t>
                      </a:r>
                      <a:endParaRPr lang="lv-LV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24,62</a:t>
                      </a: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**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72,12/</a:t>
                      </a:r>
                    </a:p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28,67</a:t>
                      </a: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**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64,03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  <a:r>
                        <a:rPr lang="lv-LV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(76 </a:t>
                      </a: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- 01.04.2017.)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7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lv-LV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* samazinātā likme vīnam un raudzētajiem dzērieniem ar alkohola saturu līdz 6,0%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27947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lv-LV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** samazinātā likme vīnam un raudzētajiem dzērieniem ar alkohola saturu līdz 8,5%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586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15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196752"/>
            <a:ext cx="8229600" cy="5328591"/>
          </a:xfrm>
        </p:spPr>
        <p:txBody>
          <a:bodyPr>
            <a:normAutofit lnSpcReduction="10000"/>
          </a:bodyPr>
          <a:lstStyle/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Diferencē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AN starpproduktiem (par 100 litriem), kuru faktiskā spirta tilpumkoncentrācija:</a:t>
            </a:r>
          </a:p>
          <a:p>
            <a:pPr marL="901700" algn="just" eaLnBrk="0" fontAlgn="base" hangingPunct="0">
              <a:spcBef>
                <a:spcPts val="600"/>
              </a:spcBef>
              <a:buFontTx/>
              <a:buChar char="-"/>
            </a:pPr>
            <a:r>
              <a:rPr lang="lv-LV" sz="2200" kern="0" dirty="0">
                <a:solidFill>
                  <a:srgbClr val="002060"/>
                </a:solidFill>
                <a:latin typeface="Arial"/>
              </a:rPr>
              <a:t>līdz 15 </a:t>
            </a:r>
            <a:r>
              <a:rPr lang="lv-LV" sz="2200" kern="0" dirty="0" err="1">
                <a:solidFill>
                  <a:srgbClr val="002060"/>
                </a:solidFill>
                <a:latin typeface="Arial"/>
              </a:rPr>
              <a:t>tilp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.% - 64,03 EUR;</a:t>
            </a:r>
          </a:p>
          <a:p>
            <a:pPr marL="901700" algn="just" eaLnBrk="0" fontAlgn="base" hangingPunct="0">
              <a:spcBef>
                <a:spcPts val="600"/>
              </a:spcBef>
              <a:buFontTx/>
              <a:buChar char="-"/>
            </a:pPr>
            <a:r>
              <a:rPr lang="lv-LV" sz="2200" kern="0" dirty="0">
                <a:solidFill>
                  <a:srgbClr val="002060"/>
                </a:solidFill>
                <a:latin typeface="Arial"/>
              </a:rPr>
              <a:t>virs 15 </a:t>
            </a:r>
            <a:r>
              <a:rPr lang="lv-LV" sz="2200" kern="0" dirty="0" err="1">
                <a:solidFill>
                  <a:srgbClr val="002060"/>
                </a:solidFill>
                <a:latin typeface="Arial"/>
              </a:rPr>
              <a:t>tilp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.% - 99,60 EUR.</a:t>
            </a:r>
          </a:p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>
                <a:solidFill>
                  <a:srgbClr val="002060"/>
                </a:solidFill>
                <a:latin typeface="Arial"/>
              </a:rPr>
              <a:t>AN 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likme starpproduktiem ar spirta tilpumkoncentrāciju līdz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15 </a:t>
            </a:r>
            <a:r>
              <a:rPr lang="lv-LV" sz="2200" kern="0" dirty="0" err="1">
                <a:solidFill>
                  <a:srgbClr val="002060"/>
                </a:solidFill>
                <a:latin typeface="Arial"/>
              </a:rPr>
              <a:t>tilp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.% ir saistīta ar AN likmi vīniem un raudzētajiem dzērieniem.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ES normatīvie akti paredz nosacījumus AN likmes diferenciācijas gadījumā.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10 gadu laikā pēdējo reizi AN starpproduktiem (ar spirta tilpumkoncentrāciju līdz 15 </a:t>
            </a:r>
            <a:r>
              <a:rPr lang="lv-LV" sz="2200" kern="0" dirty="0" err="1" smtClean="0">
                <a:solidFill>
                  <a:srgbClr val="002060"/>
                </a:solidFill>
                <a:latin typeface="Arial"/>
              </a:rPr>
              <a:t>tilp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.%) tika paaugstināts 2010.gadā.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0465" y="260648"/>
            <a:ext cx="6912768" cy="1080120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Starpprodukti (1)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277613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16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196752"/>
            <a:ext cx="8229600" cy="5328591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 smtClean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0465" y="260648"/>
            <a:ext cx="6912768" cy="1080120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Starpprodukti (2)</a:t>
            </a:r>
            <a:endParaRPr lang="lv-LV" sz="28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5499"/>
              </p:ext>
            </p:extLst>
          </p:nvPr>
        </p:nvGraphicFramePr>
        <p:xfrm>
          <a:off x="457200" y="1196754"/>
          <a:ext cx="8229599" cy="5028744"/>
        </p:xfrm>
        <a:graphic>
          <a:graphicData uri="http://schemas.openxmlformats.org/drawingml/2006/table">
            <a:tbl>
              <a:tblPr/>
              <a:tblGrid>
                <a:gridCol w="1187895"/>
                <a:gridCol w="1039408"/>
                <a:gridCol w="970876"/>
                <a:gridCol w="1027986"/>
                <a:gridCol w="950887"/>
                <a:gridCol w="950887"/>
                <a:gridCol w="1062252"/>
                <a:gridCol w="1039408"/>
              </a:tblGrid>
              <a:tr h="814750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Akcīzes nodokļa likme starpproduktiem </a:t>
                      </a:r>
                      <a:b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Baltijas valstīs</a:t>
                      </a:r>
                      <a:br>
                        <a:rPr lang="lv-LV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3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(par 100 litriem)</a:t>
                      </a:r>
                      <a:endParaRPr lang="lv-LV" sz="13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3" marR="8573" marT="857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436657">
                <a:tc>
                  <a:txBody>
                    <a:bodyPr/>
                    <a:lstStyle/>
                    <a:p>
                      <a:pPr algn="l" fontAlgn="b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ES minimālais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Igaunija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Lietuva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Latvija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222952">
                <a:tc>
                  <a:txBody>
                    <a:bodyPr/>
                    <a:lstStyle/>
                    <a:p>
                      <a:pPr algn="l" fontAlgn="b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01.03.2015.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01.01.2015.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Projekts</a:t>
                      </a:r>
                      <a:endParaRPr lang="lv-LV" sz="13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222952">
                <a:tc>
                  <a:txBody>
                    <a:bodyPr/>
                    <a:lstStyle/>
                    <a:p>
                      <a:pPr algn="l" fontAlgn="b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01.07.2015.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222952">
                <a:tc>
                  <a:txBody>
                    <a:bodyPr/>
                    <a:lstStyle/>
                    <a:p>
                      <a:pPr algn="l" fontAlgn="b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lv-LV" sz="13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lv-LV" sz="13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3469">
                <a:tc>
                  <a:txBody>
                    <a:bodyPr/>
                    <a:lstStyle/>
                    <a:p>
                      <a:pPr algn="l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Starpprodukti ar absolūtā spirta saturu līdz 15 tilpumprocentiem par 100 litriem 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207,93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81,38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89,49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64,03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68 </a:t>
                      </a:r>
                      <a:b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(76 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- 01.04.2017.)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(115 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- 01.04.2017.)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3469">
                <a:tc>
                  <a:txBody>
                    <a:bodyPr/>
                    <a:lstStyle/>
                    <a:p>
                      <a:pPr algn="l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Starpprodukti ar absolūtā spirta saturu no 15 līdz 22 tilpumprocentiem par 100 litriem 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207,93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115,85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126,27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99,6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105 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(115 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- 01.04.2017.)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(115 </a:t>
                      </a:r>
                      <a:r>
                        <a:rPr lang="lv-LV" sz="1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- 01.04.2017.)</a:t>
                      </a:r>
                    </a:p>
                  </a:txBody>
                  <a:tcPr marL="8573" marR="8573" marT="85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932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17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0465" y="1196752"/>
            <a:ext cx="8229600" cy="5328591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spcBef>
                <a:spcPts val="600"/>
              </a:spcBef>
              <a:buNone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AN </a:t>
            </a:r>
            <a:r>
              <a:rPr lang="lv-LV" sz="2200" kern="0" dirty="0">
                <a:solidFill>
                  <a:srgbClr val="002060"/>
                </a:solidFill>
                <a:latin typeface="Arial"/>
              </a:rPr>
              <a:t>ir 1337,5 EUR par 100 litriem absolūtā spirta</a:t>
            </a: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.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2200" kern="0" dirty="0" smtClean="0">
                <a:solidFill>
                  <a:srgbClr val="002060"/>
                </a:solidFill>
                <a:latin typeface="Arial"/>
              </a:rPr>
              <a:t>Pēdējo 10 gadu laikā AN tika pārskatīts un paaugstināts 4 reizes – kopumā šajā laika periodā tika paaugstināts par 70,9%.</a:t>
            </a: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  <a:p>
            <a:pPr algn="just" eaLnBrk="0" fontAlgn="base" hangingPunct="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lv-LV" sz="2200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41" y="600796"/>
            <a:ext cx="7611459" cy="595956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Spirts un pārējie alkoholiskie dzērieni (1)</a:t>
            </a:r>
            <a:endParaRPr lang="lv-LV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262450"/>
              </p:ext>
            </p:extLst>
          </p:nvPr>
        </p:nvGraphicFramePr>
        <p:xfrm>
          <a:off x="310465" y="3861048"/>
          <a:ext cx="6781815" cy="808620"/>
        </p:xfrm>
        <a:graphic>
          <a:graphicData uri="http://schemas.openxmlformats.org/drawingml/2006/table">
            <a:tbl>
              <a:tblPr/>
              <a:tblGrid>
                <a:gridCol w="1639678"/>
                <a:gridCol w="524697"/>
                <a:gridCol w="907289"/>
                <a:gridCol w="907289"/>
                <a:gridCol w="907289"/>
                <a:gridCol w="907289"/>
                <a:gridCol w="988284"/>
              </a:tblGrid>
              <a:tr h="52882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2004.gada          1.maijs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2006.gada 1.janvāris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2009.gada 1.februāris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2009.gada</a:t>
                      </a:r>
                      <a:b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1.jūlijs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2011.gada</a:t>
                      </a:r>
                      <a:b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1.jūnijs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792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923" marR="7923" marT="7923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032990"/>
              </p:ext>
            </p:extLst>
          </p:nvPr>
        </p:nvGraphicFramePr>
        <p:xfrm>
          <a:off x="301371" y="4725144"/>
          <a:ext cx="6790909" cy="1008111"/>
        </p:xfrm>
        <a:graphic>
          <a:graphicData uri="http://schemas.openxmlformats.org/drawingml/2006/table">
            <a:tbl>
              <a:tblPr/>
              <a:tblGrid>
                <a:gridCol w="1309206"/>
                <a:gridCol w="843685"/>
                <a:gridCol w="942803"/>
                <a:gridCol w="914387"/>
                <a:gridCol w="914387"/>
                <a:gridCol w="914387"/>
                <a:gridCol w="952054"/>
              </a:tblGrid>
              <a:tr h="1008111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Pārējie alkoholiskie dzērieni</a:t>
                      </a: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 l a/a)</a:t>
                      </a:r>
                    </a:p>
                  </a:txBody>
                  <a:tcPr marL="7923" marR="7923" marT="7923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782,58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896,41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1173,87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1266,36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1337,50</a:t>
                      </a:r>
                      <a:endParaRPr lang="lv-LV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23" marR="7923" marT="7923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94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18</a:t>
            </a:fld>
            <a:endParaRPr lang="lv-LV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67972"/>
            <a:ext cx="7740352" cy="595956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Spirts un pārējie alkoholiskie dzērieni (2)</a:t>
            </a:r>
            <a:endParaRPr lang="lv-LV" sz="2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081719"/>
              </p:ext>
            </p:extLst>
          </p:nvPr>
        </p:nvGraphicFramePr>
        <p:xfrm>
          <a:off x="457197" y="1916831"/>
          <a:ext cx="8229602" cy="3312368"/>
        </p:xfrm>
        <a:graphic>
          <a:graphicData uri="http://schemas.openxmlformats.org/drawingml/2006/table">
            <a:tbl>
              <a:tblPr/>
              <a:tblGrid>
                <a:gridCol w="1211905"/>
                <a:gridCol w="1135118"/>
                <a:gridCol w="1201888"/>
                <a:gridCol w="1111748"/>
                <a:gridCol w="1111748"/>
                <a:gridCol w="1241952"/>
                <a:gridCol w="1215243"/>
              </a:tblGrid>
              <a:tr h="1092885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lv-LV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Akcīzes nodokļa likme spirtam un pārējiem alkoholiskajiem dzērieniem </a:t>
                      </a:r>
                      <a:endParaRPr lang="lv-LV" sz="18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lv-LV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Baltijas </a:t>
                      </a:r>
                      <a:r>
                        <a:rPr lang="lv-LV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valstīs</a:t>
                      </a:r>
                      <a: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lv-LV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lv-LV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(par 100 litriem absolūtā spirta)</a:t>
                      </a:r>
                      <a:endParaRPr lang="lv-LV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09042">
                <a:tc>
                  <a:txBody>
                    <a:bodyPr/>
                    <a:lstStyle/>
                    <a:p>
                      <a:pPr algn="ctr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minimālais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Igaunija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Lietuva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Latvija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294995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01.03.2015.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Projekts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09042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01.07.2015.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</a:tr>
              <a:tr h="309042">
                <a:tc>
                  <a:txBody>
                    <a:bodyPr/>
                    <a:lstStyle/>
                    <a:p>
                      <a:pPr algn="l" fontAlgn="b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lv-LV" sz="14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7362"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1291,71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1320,67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1350</a:t>
                      </a:r>
                      <a:b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(1380 - 01.04.2017.)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1355 </a:t>
                      </a:r>
                      <a:b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lv-LV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(1385 - 01.04.2017.)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769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64FB-6FA6-4E80-ACB1-F4B9846AA373}" type="slidenum">
              <a:rPr lang="lv-LV" smtClean="0"/>
              <a:t>19</a:t>
            </a:fld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vienošanās, ka AN likmju paaugstināšana jāvirza jau 2015.gadā, nosakot likmju kāpumu periodā līdz 2017.gadam.</a:t>
            </a:r>
          </a:p>
          <a:p>
            <a:pPr>
              <a:buFont typeface="Wingdings" panose="05000000000000000000" pitchFamily="2" charset="2"/>
              <a:buChar char="Ø"/>
            </a:pPr>
            <a:endParaRPr lang="lv-LV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likmju paaugstināšana </a:t>
            </a: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alkoholiskajiem </a:t>
            </a:r>
            <a:r>
              <a:rPr lang="lv-LV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dzērieniem vajadzētu būt </a:t>
            </a: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samērīgai un pakāpeniskai</a:t>
            </a:r>
            <a:r>
              <a:rPr lang="lv-LV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samērojot valsts fiskālos un veselības aizsardzības </a:t>
            </a: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mērķus</a:t>
            </a:r>
            <a:r>
              <a:rPr lang="lv-LV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mazinot risku </a:t>
            </a:r>
            <a:r>
              <a:rPr lang="lv-LV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palielināties nelegālā alkohola un kontrabandas </a:t>
            </a:r>
            <a:r>
              <a:rPr lang="lv-LV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apjomiem.</a:t>
            </a:r>
          </a:p>
          <a:p>
            <a:pPr>
              <a:buFont typeface="Wingdings" panose="05000000000000000000" pitchFamily="2" charset="2"/>
              <a:buChar char="Ø"/>
            </a:pPr>
            <a:endParaRPr lang="lv-LV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28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Tālākais darbs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97259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SC_4529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883742"/>
            <a:ext cx="8072494" cy="54726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A0BA8-638E-4566-936C-716B8707929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6858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lv-LV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Paldies par uzmanību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205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3159</TotalTime>
  <Words>1269</Words>
  <Application>Microsoft Office PowerPoint</Application>
  <PresentationFormat>On-screen Show (4:3)</PresentationFormat>
  <Paragraphs>326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1_Custom Design</vt:lpstr>
      <vt:lpstr>Alkohola akcīzes nodokļa politika Latvijā</vt:lpstr>
      <vt:lpstr>Akcīzes nodokļa (AN) mērķis un piemērošanas nosacījumi</vt:lpstr>
      <vt:lpstr>Akcīzes nodokļa ieņēmumu īpatsvars kopējos  nodokļu ieņēmumos 2014. gadā, %</vt:lpstr>
      <vt:lpstr>Akcīzes nodokļa alkoholiskajiem dzērieniem ieņēmumu īpatsvars akcīzes nodokļa ieņēmumos 2014. gadā, %</vt:lpstr>
      <vt:lpstr>PowerPoint Presentation</vt:lpstr>
      <vt:lpstr>PowerPoint Presentation</vt:lpstr>
      <vt:lpstr>Atsevišķu alkoholisko dzērienu vidējās mazumtirdzniecības cenas un strādājošo mēneša vidējās darba samaksas izmaiņas* (% pret 2008.gadu) </vt:lpstr>
      <vt:lpstr>Priekšlikumi AN likmju paaugstināšanai </vt:lpstr>
      <vt:lpstr>Alus (1)</vt:lpstr>
      <vt:lpstr>Alus (2)  </vt:lpstr>
      <vt:lpstr>Alus (3)</vt:lpstr>
      <vt:lpstr>Alus (4)</vt:lpstr>
      <vt:lpstr>Vīns un raudzētie dzērieni (1)</vt:lpstr>
      <vt:lpstr>Vīns un raudzētie dzērieni (2)</vt:lpstr>
      <vt:lpstr>Starpprodukti (1)</vt:lpstr>
      <vt:lpstr>Starpprodukti (2)</vt:lpstr>
      <vt:lpstr>Spirts un pārējie alkoholiskie dzērieni (1)</vt:lpstr>
      <vt:lpstr>Spirts un pārējie alkoholiskie dzērieni (2)</vt:lpstr>
      <vt:lpstr>Tālākais darbs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Nauris Dobelis</dc:creator>
  <cp:lastModifiedBy>Laipa_D</cp:lastModifiedBy>
  <cp:revision>228</cp:revision>
  <cp:lastPrinted>2015-03-02T15:24:29Z</cp:lastPrinted>
  <dcterms:created xsi:type="dcterms:W3CDTF">2014-02-26T10:57:02Z</dcterms:created>
  <dcterms:modified xsi:type="dcterms:W3CDTF">2015-03-03T07:36:55Z</dcterms:modified>
</cp:coreProperties>
</file>