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2.xml" ContentType="application/vnd.openxmlformats-officedocument.drawingml.chartshapes+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3.xml" ContentType="application/vnd.openxmlformats-officedocument.drawingml.chart+xml"/>
  <Override PartName="/ppt/notesSlides/notesSlide5.xml" ContentType="application/vnd.openxmlformats-officedocument.presentationml.notesSlide+xml"/>
  <Override PartName="/ppt/charts/chart4.xml" ContentType="application/vnd.openxmlformats-officedocument.drawingml.chart+xml"/>
  <Override PartName="/ppt/notesSlides/notesSlide6.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1" r:id="rId4"/>
  </p:sldMasterIdLst>
  <p:notesMasterIdLst>
    <p:notesMasterId r:id="rId38"/>
  </p:notesMasterIdLst>
  <p:handoutMasterIdLst>
    <p:handoutMasterId r:id="rId39"/>
  </p:handoutMasterIdLst>
  <p:sldIdLst>
    <p:sldId id="278" r:id="rId5"/>
    <p:sldId id="257" r:id="rId6"/>
    <p:sldId id="1347" r:id="rId7"/>
    <p:sldId id="1342" r:id="rId8"/>
    <p:sldId id="1344" r:id="rId9"/>
    <p:sldId id="1346" r:id="rId10"/>
    <p:sldId id="1343" r:id="rId11"/>
    <p:sldId id="1327" r:id="rId12"/>
    <p:sldId id="1348" r:id="rId13"/>
    <p:sldId id="1333" r:id="rId14"/>
    <p:sldId id="1334" r:id="rId15"/>
    <p:sldId id="1341" r:id="rId16"/>
    <p:sldId id="1335" r:id="rId17"/>
    <p:sldId id="1336" r:id="rId18"/>
    <p:sldId id="1337" r:id="rId19"/>
    <p:sldId id="1338" r:id="rId20"/>
    <p:sldId id="1339" r:id="rId21"/>
    <p:sldId id="1340" r:id="rId22"/>
    <p:sldId id="1349" r:id="rId23"/>
    <p:sldId id="259" r:id="rId24"/>
    <p:sldId id="263" r:id="rId25"/>
    <p:sldId id="260" r:id="rId26"/>
    <p:sldId id="261" r:id="rId27"/>
    <p:sldId id="264" r:id="rId28"/>
    <p:sldId id="1355" r:id="rId29"/>
    <p:sldId id="1356" r:id="rId30"/>
    <p:sldId id="1357" r:id="rId31"/>
    <p:sldId id="1350" r:id="rId32"/>
    <p:sldId id="1351" r:id="rId33"/>
    <p:sldId id="1352" r:id="rId34"/>
    <p:sldId id="1353" r:id="rId35"/>
    <p:sldId id="1354" r:id="rId36"/>
    <p:sldId id="949" r:id="rId37"/>
  </p:sldIdLst>
  <p:sldSz cx="9144000" cy="6858000" type="screen4x3"/>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ndra Kasparenko" initials="SK" lastIdx="1" clrIdx="0">
    <p:extLst>
      <p:ext uri="{19B8F6BF-5375-455C-9EA6-DF929625EA0E}">
        <p15:presenceInfo xmlns:p15="http://schemas.microsoft.com/office/powerpoint/2012/main" userId="S::sandra.kasparenko@vm.gov.lv::5cbcab80-ff1d-4d49-bc06-43cd0548296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FF"/>
    <a:srgbClr val="990099"/>
    <a:srgbClr val="FC7B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E84C5EB-6B8D-4825-9A73-F657B1AE9102}" v="19" dt="2026-10-20T13:15:17.010"/>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3" autoAdjust="0"/>
    <p:restoredTop sz="95669" autoAdjust="0"/>
  </p:normalViewPr>
  <p:slideViewPr>
    <p:cSldViewPr snapToGrid="0">
      <p:cViewPr>
        <p:scale>
          <a:sx n="90" d="100"/>
          <a:sy n="90" d="100"/>
        </p:scale>
        <p:origin x="44" y="12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viewProps" Target="view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commentAuthors" Target="commentAuthors.xml"/><Relationship Id="rId45"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heme" Target="theme/theme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46" Type="http://schemas.microsoft.com/office/2015/10/relationships/revisionInfo" Target="revisionInfo.xml"/><Relationship Id="rId20" Type="http://schemas.openxmlformats.org/officeDocument/2006/relationships/slide" Target="slides/slide16.xml"/><Relationship Id="rId41"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ene Ābola" userId="64d7363c-be25-4739-9eaf-a9ed8cc73f18" providerId="ADAL" clId="{BD91CEBC-E661-460C-BD42-1C71C01AC08C}"/>
    <pc:docChg chg="undo redo custSel addSld delSld modSld">
      <pc:chgData name="Liene Ābola" userId="64d7363c-be25-4739-9eaf-a9ed8cc73f18" providerId="ADAL" clId="{BD91CEBC-E661-460C-BD42-1C71C01AC08C}" dt="2026-10-20T13:58:15.282" v="1017" actId="20577"/>
      <pc:docMkLst>
        <pc:docMk/>
      </pc:docMkLst>
      <pc:sldChg chg="modSp mod">
        <pc:chgData name="Liene Ābola" userId="64d7363c-be25-4739-9eaf-a9ed8cc73f18" providerId="ADAL" clId="{BD91CEBC-E661-460C-BD42-1C71C01AC08C}" dt="2026-10-20T07:47:23.515" v="114" actId="20577"/>
        <pc:sldMkLst>
          <pc:docMk/>
          <pc:sldMk cId="0" sldId="259"/>
        </pc:sldMkLst>
        <pc:spChg chg="mod">
          <ac:chgData name="Liene Ābola" userId="64d7363c-be25-4739-9eaf-a9ed8cc73f18" providerId="ADAL" clId="{BD91CEBC-E661-460C-BD42-1C71C01AC08C}" dt="2026-10-20T07:47:23.515" v="114" actId="20577"/>
          <ac:spMkLst>
            <pc:docMk/>
            <pc:sldMk cId="0" sldId="259"/>
            <ac:spMk id="5" creationId="{00000000-0000-0000-0000-000000000000}"/>
          </ac:spMkLst>
        </pc:spChg>
      </pc:sldChg>
      <pc:sldChg chg="modSp mod">
        <pc:chgData name="Liene Ābola" userId="64d7363c-be25-4739-9eaf-a9ed8cc73f18" providerId="ADAL" clId="{BD91CEBC-E661-460C-BD42-1C71C01AC08C}" dt="2026-10-20T07:47:36.535" v="118" actId="20577"/>
        <pc:sldMkLst>
          <pc:docMk/>
          <pc:sldMk cId="0" sldId="260"/>
        </pc:sldMkLst>
        <pc:spChg chg="mod">
          <ac:chgData name="Liene Ābola" userId="64d7363c-be25-4739-9eaf-a9ed8cc73f18" providerId="ADAL" clId="{BD91CEBC-E661-460C-BD42-1C71C01AC08C}" dt="2026-10-20T07:47:36.535" v="118" actId="20577"/>
          <ac:spMkLst>
            <pc:docMk/>
            <pc:sldMk cId="0" sldId="260"/>
            <ac:spMk id="5" creationId="{00000000-0000-0000-0000-000000000000}"/>
          </ac:spMkLst>
        </pc:spChg>
      </pc:sldChg>
      <pc:sldChg chg="modSp mod">
        <pc:chgData name="Liene Ābola" userId="64d7363c-be25-4739-9eaf-a9ed8cc73f18" providerId="ADAL" clId="{BD91CEBC-E661-460C-BD42-1C71C01AC08C}" dt="2026-10-20T07:47:43.421" v="120" actId="20577"/>
        <pc:sldMkLst>
          <pc:docMk/>
          <pc:sldMk cId="0" sldId="261"/>
        </pc:sldMkLst>
        <pc:spChg chg="mod">
          <ac:chgData name="Liene Ābola" userId="64d7363c-be25-4739-9eaf-a9ed8cc73f18" providerId="ADAL" clId="{BD91CEBC-E661-460C-BD42-1C71C01AC08C}" dt="2026-10-20T07:47:43.421" v="120" actId="20577"/>
          <ac:spMkLst>
            <pc:docMk/>
            <pc:sldMk cId="0" sldId="261"/>
            <ac:spMk id="5" creationId="{00000000-0000-0000-0000-000000000000}"/>
          </ac:spMkLst>
        </pc:spChg>
      </pc:sldChg>
      <pc:sldChg chg="addSp delSp modSp mod">
        <pc:chgData name="Liene Ābola" userId="64d7363c-be25-4739-9eaf-a9ed8cc73f18" providerId="ADAL" clId="{BD91CEBC-E661-460C-BD42-1C71C01AC08C}" dt="2026-10-20T07:47:28.866" v="116" actId="20577"/>
        <pc:sldMkLst>
          <pc:docMk/>
          <pc:sldMk cId="3421022269" sldId="263"/>
        </pc:sldMkLst>
        <pc:spChg chg="add del mod">
          <ac:chgData name="Liene Ābola" userId="64d7363c-be25-4739-9eaf-a9ed8cc73f18" providerId="ADAL" clId="{BD91CEBC-E661-460C-BD42-1C71C01AC08C}" dt="2026-10-20T07:47:28.866" v="116" actId="20577"/>
          <ac:spMkLst>
            <pc:docMk/>
            <pc:sldMk cId="3421022269" sldId="263"/>
            <ac:spMk id="5" creationId="{00000000-0000-0000-0000-000000000000}"/>
          </ac:spMkLst>
        </pc:spChg>
      </pc:sldChg>
      <pc:sldChg chg="modSp mod">
        <pc:chgData name="Liene Ābola" userId="64d7363c-be25-4739-9eaf-a9ed8cc73f18" providerId="ADAL" clId="{BD91CEBC-E661-460C-BD42-1C71C01AC08C}" dt="2026-10-20T07:47:49.427" v="122" actId="20577"/>
        <pc:sldMkLst>
          <pc:docMk/>
          <pc:sldMk cId="0" sldId="264"/>
        </pc:sldMkLst>
        <pc:spChg chg="mod">
          <ac:chgData name="Liene Ābola" userId="64d7363c-be25-4739-9eaf-a9ed8cc73f18" providerId="ADAL" clId="{BD91CEBC-E661-460C-BD42-1C71C01AC08C}" dt="2026-10-20T07:47:49.427" v="122" actId="20577"/>
          <ac:spMkLst>
            <pc:docMk/>
            <pc:sldMk cId="0" sldId="264"/>
            <ac:spMk id="5" creationId="{00000000-0000-0000-0000-000000000000}"/>
          </ac:spMkLst>
        </pc:spChg>
      </pc:sldChg>
      <pc:sldChg chg="modSp mod">
        <pc:chgData name="Liene Ābola" userId="64d7363c-be25-4739-9eaf-a9ed8cc73f18" providerId="ADAL" clId="{BD91CEBC-E661-460C-BD42-1C71C01AC08C}" dt="2026-10-20T12:57:44.699" v="241" actId="20577"/>
        <pc:sldMkLst>
          <pc:docMk/>
          <pc:sldMk cId="369580196" sldId="1350"/>
        </pc:sldMkLst>
        <pc:spChg chg="mod">
          <ac:chgData name="Liene Ābola" userId="64d7363c-be25-4739-9eaf-a9ed8cc73f18" providerId="ADAL" clId="{BD91CEBC-E661-460C-BD42-1C71C01AC08C}" dt="2026-10-20T12:57:44.699" v="241" actId="20577"/>
          <ac:spMkLst>
            <pc:docMk/>
            <pc:sldMk cId="369580196" sldId="1350"/>
            <ac:spMk id="5" creationId="{751CD295-8B86-9D67-6A29-53B64B123228}"/>
          </ac:spMkLst>
        </pc:spChg>
        <pc:picChg chg="mod">
          <ac:chgData name="Liene Ābola" userId="64d7363c-be25-4739-9eaf-a9ed8cc73f18" providerId="ADAL" clId="{BD91CEBC-E661-460C-BD42-1C71C01AC08C}" dt="2026-10-20T07:48:46.584" v="129" actId="1076"/>
          <ac:picMkLst>
            <pc:docMk/>
            <pc:sldMk cId="369580196" sldId="1350"/>
            <ac:picMk id="136" creationId="{7B99B7AF-E0D1-4B66-1549-7757032B6281}"/>
          </ac:picMkLst>
        </pc:picChg>
      </pc:sldChg>
      <pc:sldChg chg="modSp mod">
        <pc:chgData name="Liene Ābola" userId="64d7363c-be25-4739-9eaf-a9ed8cc73f18" providerId="ADAL" clId="{BD91CEBC-E661-460C-BD42-1C71C01AC08C}" dt="2026-10-20T12:57:57.781" v="243" actId="20577"/>
        <pc:sldMkLst>
          <pc:docMk/>
          <pc:sldMk cId="2458751194" sldId="1351"/>
        </pc:sldMkLst>
        <pc:spChg chg="mod">
          <ac:chgData name="Liene Ābola" userId="64d7363c-be25-4739-9eaf-a9ed8cc73f18" providerId="ADAL" clId="{BD91CEBC-E661-460C-BD42-1C71C01AC08C}" dt="2026-10-20T12:57:57.781" v="243" actId="20577"/>
          <ac:spMkLst>
            <pc:docMk/>
            <pc:sldMk cId="2458751194" sldId="1351"/>
            <ac:spMk id="5" creationId="{B49111A5-29DE-2F08-430C-9BDA6030BDB6}"/>
          </ac:spMkLst>
        </pc:spChg>
      </pc:sldChg>
      <pc:sldChg chg="modSp mod">
        <pc:chgData name="Liene Ābola" userId="64d7363c-be25-4739-9eaf-a9ed8cc73f18" providerId="ADAL" clId="{BD91CEBC-E661-460C-BD42-1C71C01AC08C}" dt="2026-10-20T12:58:02.792" v="245" actId="20577"/>
        <pc:sldMkLst>
          <pc:docMk/>
          <pc:sldMk cId="1747879409" sldId="1352"/>
        </pc:sldMkLst>
        <pc:spChg chg="mod">
          <ac:chgData name="Liene Ābola" userId="64d7363c-be25-4739-9eaf-a9ed8cc73f18" providerId="ADAL" clId="{BD91CEBC-E661-460C-BD42-1C71C01AC08C}" dt="2026-10-20T12:58:02.792" v="245" actId="20577"/>
          <ac:spMkLst>
            <pc:docMk/>
            <pc:sldMk cId="1747879409" sldId="1352"/>
            <ac:spMk id="5" creationId="{4295E7AC-CFCA-E27C-54D4-01F2E7F62658}"/>
          </ac:spMkLst>
        </pc:spChg>
      </pc:sldChg>
      <pc:sldChg chg="modSp mod">
        <pc:chgData name="Liene Ābola" userId="64d7363c-be25-4739-9eaf-a9ed8cc73f18" providerId="ADAL" clId="{BD91CEBC-E661-460C-BD42-1C71C01AC08C}" dt="2026-10-20T12:58:10.527" v="247" actId="20577"/>
        <pc:sldMkLst>
          <pc:docMk/>
          <pc:sldMk cId="3838071068" sldId="1353"/>
        </pc:sldMkLst>
        <pc:spChg chg="mod">
          <ac:chgData name="Liene Ābola" userId="64d7363c-be25-4739-9eaf-a9ed8cc73f18" providerId="ADAL" clId="{BD91CEBC-E661-460C-BD42-1C71C01AC08C}" dt="2026-10-20T12:58:10.527" v="247" actId="20577"/>
          <ac:spMkLst>
            <pc:docMk/>
            <pc:sldMk cId="3838071068" sldId="1353"/>
            <ac:spMk id="5" creationId="{D9023E52-6054-77DA-6E37-F80ED5C7D5A5}"/>
          </ac:spMkLst>
        </pc:spChg>
      </pc:sldChg>
      <pc:sldChg chg="modSp mod">
        <pc:chgData name="Liene Ābola" userId="64d7363c-be25-4739-9eaf-a9ed8cc73f18" providerId="ADAL" clId="{BD91CEBC-E661-460C-BD42-1C71C01AC08C}" dt="2026-10-20T12:58:16.046" v="249" actId="20577"/>
        <pc:sldMkLst>
          <pc:docMk/>
          <pc:sldMk cId="2025091561" sldId="1354"/>
        </pc:sldMkLst>
        <pc:spChg chg="mod">
          <ac:chgData name="Liene Ābola" userId="64d7363c-be25-4739-9eaf-a9ed8cc73f18" providerId="ADAL" clId="{BD91CEBC-E661-460C-BD42-1C71C01AC08C}" dt="2026-10-20T12:58:16.046" v="249" actId="20577"/>
          <ac:spMkLst>
            <pc:docMk/>
            <pc:sldMk cId="2025091561" sldId="1354"/>
            <ac:spMk id="5" creationId="{47C88904-6332-D690-5940-B8DB90E0F033}"/>
          </ac:spMkLst>
        </pc:spChg>
      </pc:sldChg>
      <pc:sldChg chg="addSp delSp modSp add mod">
        <pc:chgData name="Liene Ābola" userId="64d7363c-be25-4739-9eaf-a9ed8cc73f18" providerId="ADAL" clId="{BD91CEBC-E661-460C-BD42-1C71C01AC08C}" dt="2026-10-20T13:58:15.282" v="1017" actId="20577"/>
        <pc:sldMkLst>
          <pc:docMk/>
          <pc:sldMk cId="2417706237" sldId="1355"/>
        </pc:sldMkLst>
        <pc:spChg chg="add mod">
          <ac:chgData name="Liene Ābola" userId="64d7363c-be25-4739-9eaf-a9ed8cc73f18" providerId="ADAL" clId="{BD91CEBC-E661-460C-BD42-1C71C01AC08C}" dt="2026-10-20T07:26:07.197" v="8" actId="1076"/>
          <ac:spMkLst>
            <pc:docMk/>
            <pc:sldMk cId="2417706237" sldId="1355"/>
            <ac:spMk id="2" creationId="{F8FA5287-14DC-2882-84FF-0084CB24B9CF}"/>
          </ac:spMkLst>
        </pc:spChg>
        <pc:spChg chg="del">
          <ac:chgData name="Liene Ābola" userId="64d7363c-be25-4739-9eaf-a9ed8cc73f18" providerId="ADAL" clId="{BD91CEBC-E661-460C-BD42-1C71C01AC08C}" dt="2026-10-20T07:25:22.742" v="1" actId="21"/>
          <ac:spMkLst>
            <pc:docMk/>
            <pc:sldMk cId="2417706237" sldId="1355"/>
            <ac:spMk id="3" creationId="{E7698753-646E-B76D-900F-7006FAA4F409}"/>
          </ac:spMkLst>
        </pc:spChg>
        <pc:spChg chg="add mod">
          <ac:chgData name="Liene Ābola" userId="64d7363c-be25-4739-9eaf-a9ed8cc73f18" providerId="ADAL" clId="{BD91CEBC-E661-460C-BD42-1C71C01AC08C}" dt="2026-10-20T13:22:19.257" v="963" actId="255"/>
          <ac:spMkLst>
            <pc:docMk/>
            <pc:sldMk cId="2417706237" sldId="1355"/>
            <ac:spMk id="4" creationId="{14E67420-E67A-983D-341A-7E10FBD41779}"/>
          </ac:spMkLst>
        </pc:spChg>
        <pc:spChg chg="del">
          <ac:chgData name="Liene Ābola" userId="64d7363c-be25-4739-9eaf-a9ed8cc73f18" providerId="ADAL" clId="{BD91CEBC-E661-460C-BD42-1C71C01AC08C}" dt="2026-10-20T07:46:26.621" v="105" actId="21"/>
          <ac:spMkLst>
            <pc:docMk/>
            <pc:sldMk cId="2417706237" sldId="1355"/>
            <ac:spMk id="5" creationId="{C74F8AED-20B1-43FE-AA0D-32EA3852F39D}"/>
          </ac:spMkLst>
        </pc:spChg>
        <pc:spChg chg="add del mod">
          <ac:chgData name="Liene Ābola" userId="64d7363c-be25-4739-9eaf-a9ed8cc73f18" providerId="ADAL" clId="{BD91CEBC-E661-460C-BD42-1C71C01AC08C}" dt="2026-10-20T07:27:03.438" v="12" actId="21"/>
          <ac:spMkLst>
            <pc:docMk/>
            <pc:sldMk cId="2417706237" sldId="1355"/>
            <ac:spMk id="9" creationId="{F8FA5287-14DC-2882-84FF-0084CB24B9CF}"/>
          </ac:spMkLst>
        </pc:spChg>
        <pc:spChg chg="add mod">
          <ac:chgData name="Liene Ābola" userId="64d7363c-be25-4739-9eaf-a9ed8cc73f18" providerId="ADAL" clId="{BD91CEBC-E661-460C-BD42-1C71C01AC08C}" dt="2026-10-20T07:48:08.276" v="125" actId="20577"/>
          <ac:spMkLst>
            <pc:docMk/>
            <pc:sldMk cId="2417706237" sldId="1355"/>
            <ac:spMk id="14" creationId="{85F15790-2DDA-65D5-64E4-B1D47DBBA419}"/>
          </ac:spMkLst>
        </pc:spChg>
        <pc:graphicFrameChg chg="add mod modGraphic">
          <ac:chgData name="Liene Ābola" userId="64d7363c-be25-4739-9eaf-a9ed8cc73f18" providerId="ADAL" clId="{BD91CEBC-E661-460C-BD42-1C71C01AC08C}" dt="2026-10-20T13:58:15.282" v="1017" actId="20577"/>
          <ac:graphicFrameMkLst>
            <pc:docMk/>
            <pc:sldMk cId="2417706237" sldId="1355"/>
            <ac:graphicFrameMk id="12" creationId="{0AF05F33-4346-EC35-1CCB-EF812CB84444}"/>
          </ac:graphicFrameMkLst>
        </pc:graphicFrameChg>
        <pc:picChg chg="del">
          <ac:chgData name="Liene Ābola" userId="64d7363c-be25-4739-9eaf-a9ed8cc73f18" providerId="ADAL" clId="{BD91CEBC-E661-460C-BD42-1C71C01AC08C}" dt="2026-10-20T07:26:11.699" v="9" actId="21"/>
          <ac:picMkLst>
            <pc:docMk/>
            <pc:sldMk cId="2417706237" sldId="1355"/>
            <ac:picMk id="6" creationId="{EFDA5991-A70F-4A17-80FB-BE554CEEA057}"/>
          </ac:picMkLst>
        </pc:picChg>
        <pc:picChg chg="add mod">
          <ac:chgData name="Liene Ābola" userId="64d7363c-be25-4739-9eaf-a9ed8cc73f18" providerId="ADAL" clId="{BD91CEBC-E661-460C-BD42-1C71C01AC08C}" dt="2026-10-20T07:37:11.644" v="37" actId="14100"/>
          <ac:picMkLst>
            <pc:docMk/>
            <pc:sldMk cId="2417706237" sldId="1355"/>
            <ac:picMk id="7" creationId="{ED935F5E-4A72-4CD6-0040-2A2102C00777}"/>
          </ac:picMkLst>
        </pc:picChg>
        <pc:picChg chg="add mod">
          <ac:chgData name="Liene Ābola" userId="64d7363c-be25-4739-9eaf-a9ed8cc73f18" providerId="ADAL" clId="{BD91CEBC-E661-460C-BD42-1C71C01AC08C}" dt="2026-10-20T07:37:28.365" v="43" actId="1076"/>
          <ac:picMkLst>
            <pc:docMk/>
            <pc:sldMk cId="2417706237" sldId="1355"/>
            <ac:picMk id="8" creationId="{8301B7C4-898A-18F1-E816-E91CECA06492}"/>
          </ac:picMkLst>
        </pc:picChg>
        <pc:picChg chg="add mod">
          <ac:chgData name="Liene Ābola" userId="64d7363c-be25-4739-9eaf-a9ed8cc73f18" providerId="ADAL" clId="{BD91CEBC-E661-460C-BD42-1C71C01AC08C}" dt="2026-10-20T07:37:15.686" v="38" actId="1076"/>
          <ac:picMkLst>
            <pc:docMk/>
            <pc:sldMk cId="2417706237" sldId="1355"/>
            <ac:picMk id="11" creationId="{39603EE6-F5E6-C1D3-6EB7-B66947749BAD}"/>
          </ac:picMkLst>
        </pc:picChg>
        <pc:cxnChg chg="add del mod">
          <ac:chgData name="Liene Ābola" userId="64d7363c-be25-4739-9eaf-a9ed8cc73f18" providerId="ADAL" clId="{BD91CEBC-E661-460C-BD42-1C71C01AC08C}" dt="2026-10-20T07:26:54.366" v="11" actId="478"/>
          <ac:cxnSpMkLst>
            <pc:docMk/>
            <pc:sldMk cId="2417706237" sldId="1355"/>
            <ac:cxnSpMk id="10" creationId="{C0CE5203-2BA5-E1DE-1B6A-45B6E42BC363}"/>
          </ac:cxnSpMkLst>
        </pc:cxnChg>
      </pc:sldChg>
      <pc:sldChg chg="addSp delSp modSp add mod">
        <pc:chgData name="Liene Ābola" userId="64d7363c-be25-4739-9eaf-a9ed8cc73f18" providerId="ADAL" clId="{BD91CEBC-E661-460C-BD42-1C71C01AC08C}" dt="2026-10-20T07:48:19.129" v="128" actId="20577"/>
        <pc:sldMkLst>
          <pc:docMk/>
          <pc:sldMk cId="240335323" sldId="1356"/>
        </pc:sldMkLst>
        <pc:spChg chg="add mod">
          <ac:chgData name="Liene Ābola" userId="64d7363c-be25-4739-9eaf-a9ed8cc73f18" providerId="ADAL" clId="{BD91CEBC-E661-460C-BD42-1C71C01AC08C}" dt="2026-10-20T07:41:51.825" v="60" actId="207"/>
          <ac:spMkLst>
            <pc:docMk/>
            <pc:sldMk cId="240335323" sldId="1356"/>
            <ac:spMk id="2" creationId="{123D2187-0C16-5DB2-E451-013FE62D7C13}"/>
          </ac:spMkLst>
        </pc:spChg>
        <pc:spChg chg="del">
          <ac:chgData name="Liene Ābola" userId="64d7363c-be25-4739-9eaf-a9ed8cc73f18" providerId="ADAL" clId="{BD91CEBC-E661-460C-BD42-1C71C01AC08C}" dt="2026-10-20T07:41:13.879" v="51" actId="21"/>
          <ac:spMkLst>
            <pc:docMk/>
            <pc:sldMk cId="240335323" sldId="1356"/>
            <ac:spMk id="3" creationId="{A4BD5263-E490-9811-6514-189884B30386}"/>
          </ac:spMkLst>
        </pc:spChg>
        <pc:spChg chg="add mod">
          <ac:chgData name="Liene Ābola" userId="64d7363c-be25-4739-9eaf-a9ed8cc73f18" providerId="ADAL" clId="{BD91CEBC-E661-460C-BD42-1C71C01AC08C}" dt="2026-10-20T07:42:31.960" v="63"/>
          <ac:spMkLst>
            <pc:docMk/>
            <pc:sldMk cId="240335323" sldId="1356"/>
            <ac:spMk id="4" creationId="{0F98385D-622E-A042-22B3-8DF5617077F7}"/>
          </ac:spMkLst>
        </pc:spChg>
        <pc:spChg chg="mod">
          <ac:chgData name="Liene Ābola" userId="64d7363c-be25-4739-9eaf-a9ed8cc73f18" providerId="ADAL" clId="{BD91CEBC-E661-460C-BD42-1C71C01AC08C}" dt="2026-10-20T07:48:19.129" v="128" actId="20577"/>
          <ac:spMkLst>
            <pc:docMk/>
            <pc:sldMk cId="240335323" sldId="1356"/>
            <ac:spMk id="5" creationId="{2DAF5E47-8116-F8C7-DF7C-BAC1B784D5B2}"/>
          </ac:spMkLst>
        </pc:spChg>
        <pc:spChg chg="add mod">
          <ac:chgData name="Liene Ābola" userId="64d7363c-be25-4739-9eaf-a9ed8cc73f18" providerId="ADAL" clId="{BD91CEBC-E661-460C-BD42-1C71C01AC08C}" dt="2026-10-20T07:42:31.960" v="63"/>
          <ac:spMkLst>
            <pc:docMk/>
            <pc:sldMk cId="240335323" sldId="1356"/>
            <ac:spMk id="8" creationId="{A537B99B-57AE-681C-B73F-1C61349A1330}"/>
          </ac:spMkLst>
        </pc:spChg>
        <pc:spChg chg="add mod">
          <ac:chgData name="Liene Ābola" userId="64d7363c-be25-4739-9eaf-a9ed8cc73f18" providerId="ADAL" clId="{BD91CEBC-E661-460C-BD42-1C71C01AC08C}" dt="2026-10-20T07:42:31.960" v="63"/>
          <ac:spMkLst>
            <pc:docMk/>
            <pc:sldMk cId="240335323" sldId="1356"/>
            <ac:spMk id="11" creationId="{86760FE8-499F-825B-5A04-01FAD2008E10}"/>
          </ac:spMkLst>
        </pc:spChg>
        <pc:spChg chg="add mod">
          <ac:chgData name="Liene Ābola" userId="64d7363c-be25-4739-9eaf-a9ed8cc73f18" providerId="ADAL" clId="{BD91CEBC-E661-460C-BD42-1C71C01AC08C}" dt="2026-10-20T07:42:31.960" v="63"/>
          <ac:spMkLst>
            <pc:docMk/>
            <pc:sldMk cId="240335323" sldId="1356"/>
            <ac:spMk id="12" creationId="{3A97D8D1-7B06-2A3E-3AE7-A35F8CFA80BF}"/>
          </ac:spMkLst>
        </pc:spChg>
        <pc:spChg chg="add mod">
          <ac:chgData name="Liene Ābola" userId="64d7363c-be25-4739-9eaf-a9ed8cc73f18" providerId="ADAL" clId="{BD91CEBC-E661-460C-BD42-1C71C01AC08C}" dt="2026-10-20T07:42:31.960" v="63"/>
          <ac:spMkLst>
            <pc:docMk/>
            <pc:sldMk cId="240335323" sldId="1356"/>
            <ac:spMk id="14" creationId="{F03BEA28-9025-23F7-574A-792F4AEAC13C}"/>
          </ac:spMkLst>
        </pc:spChg>
        <pc:spChg chg="add mod">
          <ac:chgData name="Liene Ābola" userId="64d7363c-be25-4739-9eaf-a9ed8cc73f18" providerId="ADAL" clId="{BD91CEBC-E661-460C-BD42-1C71C01AC08C}" dt="2026-10-20T07:42:31.960" v="63"/>
          <ac:spMkLst>
            <pc:docMk/>
            <pc:sldMk cId="240335323" sldId="1356"/>
            <ac:spMk id="16" creationId="{9802B734-DC69-D734-A38C-4D575C3165BD}"/>
          </ac:spMkLst>
        </pc:spChg>
        <pc:spChg chg="add mod">
          <ac:chgData name="Liene Ābola" userId="64d7363c-be25-4739-9eaf-a9ed8cc73f18" providerId="ADAL" clId="{BD91CEBC-E661-460C-BD42-1C71C01AC08C}" dt="2026-10-20T07:43:04.099" v="79"/>
          <ac:spMkLst>
            <pc:docMk/>
            <pc:sldMk cId="240335323" sldId="1356"/>
            <ac:spMk id="18" creationId="{0F98385D-622E-A042-22B3-8DF5617077F7}"/>
          </ac:spMkLst>
        </pc:spChg>
        <pc:spChg chg="add mod">
          <ac:chgData name="Liene Ābola" userId="64d7363c-be25-4739-9eaf-a9ed8cc73f18" providerId="ADAL" clId="{BD91CEBC-E661-460C-BD42-1C71C01AC08C}" dt="2026-10-20T07:43:04.099" v="79"/>
          <ac:spMkLst>
            <pc:docMk/>
            <pc:sldMk cId="240335323" sldId="1356"/>
            <ac:spMk id="20" creationId="{A537B99B-57AE-681C-B73F-1C61349A1330}"/>
          </ac:spMkLst>
        </pc:spChg>
        <pc:spChg chg="add mod">
          <ac:chgData name="Liene Ābola" userId="64d7363c-be25-4739-9eaf-a9ed8cc73f18" providerId="ADAL" clId="{BD91CEBC-E661-460C-BD42-1C71C01AC08C}" dt="2026-10-20T07:43:04.099" v="79"/>
          <ac:spMkLst>
            <pc:docMk/>
            <pc:sldMk cId="240335323" sldId="1356"/>
            <ac:spMk id="23" creationId="{86760FE8-499F-825B-5A04-01FAD2008E10}"/>
          </ac:spMkLst>
        </pc:spChg>
        <pc:spChg chg="add mod">
          <ac:chgData name="Liene Ābola" userId="64d7363c-be25-4739-9eaf-a9ed8cc73f18" providerId="ADAL" clId="{BD91CEBC-E661-460C-BD42-1C71C01AC08C}" dt="2026-10-20T07:43:04.099" v="79"/>
          <ac:spMkLst>
            <pc:docMk/>
            <pc:sldMk cId="240335323" sldId="1356"/>
            <ac:spMk id="24" creationId="{3A97D8D1-7B06-2A3E-3AE7-A35F8CFA80BF}"/>
          </ac:spMkLst>
        </pc:spChg>
        <pc:spChg chg="add mod">
          <ac:chgData name="Liene Ābola" userId="64d7363c-be25-4739-9eaf-a9ed8cc73f18" providerId="ADAL" clId="{BD91CEBC-E661-460C-BD42-1C71C01AC08C}" dt="2026-10-20T07:43:04.099" v="79"/>
          <ac:spMkLst>
            <pc:docMk/>
            <pc:sldMk cId="240335323" sldId="1356"/>
            <ac:spMk id="26" creationId="{F03BEA28-9025-23F7-574A-792F4AEAC13C}"/>
          </ac:spMkLst>
        </pc:spChg>
        <pc:spChg chg="add mod">
          <ac:chgData name="Liene Ābola" userId="64d7363c-be25-4739-9eaf-a9ed8cc73f18" providerId="ADAL" clId="{BD91CEBC-E661-460C-BD42-1C71C01AC08C}" dt="2026-10-20T07:43:04.099" v="79"/>
          <ac:spMkLst>
            <pc:docMk/>
            <pc:sldMk cId="240335323" sldId="1356"/>
            <ac:spMk id="28" creationId="{9802B734-DC69-D734-A38C-4D575C3165BD}"/>
          </ac:spMkLst>
        </pc:spChg>
        <pc:spChg chg="add mod">
          <ac:chgData name="Liene Ābola" userId="64d7363c-be25-4739-9eaf-a9ed8cc73f18" providerId="ADAL" clId="{BD91CEBC-E661-460C-BD42-1C71C01AC08C}" dt="2026-10-20T07:44:20.541" v="100" actId="14100"/>
          <ac:spMkLst>
            <pc:docMk/>
            <pc:sldMk cId="240335323" sldId="1356"/>
            <ac:spMk id="30" creationId="{0F98385D-622E-A042-22B3-8DF5617077F7}"/>
          </ac:spMkLst>
        </pc:spChg>
        <pc:spChg chg="add mod">
          <ac:chgData name="Liene Ābola" userId="64d7363c-be25-4739-9eaf-a9ed8cc73f18" providerId="ADAL" clId="{BD91CEBC-E661-460C-BD42-1C71C01AC08C}" dt="2026-10-20T07:43:56.803" v="96" actId="1076"/>
          <ac:spMkLst>
            <pc:docMk/>
            <pc:sldMk cId="240335323" sldId="1356"/>
            <ac:spMk id="32" creationId="{A537B99B-57AE-681C-B73F-1C61349A1330}"/>
          </ac:spMkLst>
        </pc:spChg>
        <pc:spChg chg="add mod">
          <ac:chgData name="Liene Ābola" userId="64d7363c-be25-4739-9eaf-a9ed8cc73f18" providerId="ADAL" clId="{BD91CEBC-E661-460C-BD42-1C71C01AC08C}" dt="2026-10-20T07:44:08.574" v="99" actId="5793"/>
          <ac:spMkLst>
            <pc:docMk/>
            <pc:sldMk cId="240335323" sldId="1356"/>
            <ac:spMk id="35" creationId="{86760FE8-499F-825B-5A04-01FAD2008E10}"/>
          </ac:spMkLst>
        </pc:spChg>
        <pc:spChg chg="add mod">
          <ac:chgData name="Liene Ābola" userId="64d7363c-be25-4739-9eaf-a9ed8cc73f18" providerId="ADAL" clId="{BD91CEBC-E661-460C-BD42-1C71C01AC08C}" dt="2026-10-20T07:43:06.866" v="80"/>
          <ac:spMkLst>
            <pc:docMk/>
            <pc:sldMk cId="240335323" sldId="1356"/>
            <ac:spMk id="36" creationId="{3A97D8D1-7B06-2A3E-3AE7-A35F8CFA80BF}"/>
          </ac:spMkLst>
        </pc:spChg>
        <pc:spChg chg="add del mod topLvl">
          <ac:chgData name="Liene Ābola" userId="64d7363c-be25-4739-9eaf-a9ed8cc73f18" providerId="ADAL" clId="{BD91CEBC-E661-460C-BD42-1C71C01AC08C}" dt="2026-10-20T07:43:30.997" v="87" actId="21"/>
          <ac:spMkLst>
            <pc:docMk/>
            <pc:sldMk cId="240335323" sldId="1356"/>
            <ac:spMk id="38" creationId="{F03BEA28-9025-23F7-574A-792F4AEAC13C}"/>
          </ac:spMkLst>
        </pc:spChg>
        <pc:spChg chg="add mod">
          <ac:chgData name="Liene Ābola" userId="64d7363c-be25-4739-9eaf-a9ed8cc73f18" providerId="ADAL" clId="{BD91CEBC-E661-460C-BD42-1C71C01AC08C}" dt="2026-10-20T07:43:06.866" v="80"/>
          <ac:spMkLst>
            <pc:docMk/>
            <pc:sldMk cId="240335323" sldId="1356"/>
            <ac:spMk id="40" creationId="{9802B734-DC69-D734-A38C-4D575C3165BD}"/>
          </ac:spMkLst>
        </pc:spChg>
        <pc:spChg chg="add mod">
          <ac:chgData name="Liene Ābola" userId="64d7363c-be25-4739-9eaf-a9ed8cc73f18" providerId="ADAL" clId="{BD91CEBC-E661-460C-BD42-1C71C01AC08C}" dt="2026-10-20T07:46:00.849" v="103"/>
          <ac:spMkLst>
            <pc:docMk/>
            <pc:sldMk cId="240335323" sldId="1356"/>
            <ac:spMk id="46" creationId="{3A97D8D1-7B06-2A3E-3AE7-A35F8CFA80BF}"/>
          </ac:spMkLst>
        </pc:spChg>
        <pc:spChg chg="add mod">
          <ac:chgData name="Liene Ābola" userId="64d7363c-be25-4739-9eaf-a9ed8cc73f18" providerId="ADAL" clId="{BD91CEBC-E661-460C-BD42-1C71C01AC08C}" dt="2026-10-20T07:46:00.849" v="103"/>
          <ac:spMkLst>
            <pc:docMk/>
            <pc:sldMk cId="240335323" sldId="1356"/>
            <ac:spMk id="48" creationId="{F03BEA28-9025-23F7-574A-792F4AEAC13C}"/>
          </ac:spMkLst>
        </pc:spChg>
        <pc:spChg chg="add mod">
          <ac:chgData name="Liene Ābola" userId="64d7363c-be25-4739-9eaf-a9ed8cc73f18" providerId="ADAL" clId="{BD91CEBC-E661-460C-BD42-1C71C01AC08C}" dt="2026-10-20T07:46:00.849" v="103"/>
          <ac:spMkLst>
            <pc:docMk/>
            <pc:sldMk cId="240335323" sldId="1356"/>
            <ac:spMk id="50" creationId="{9802B734-DC69-D734-A38C-4D575C3165BD}"/>
          </ac:spMkLst>
        </pc:spChg>
        <pc:grpChg chg="add mod">
          <ac:chgData name="Liene Ābola" userId="64d7363c-be25-4739-9eaf-a9ed8cc73f18" providerId="ADAL" clId="{BD91CEBC-E661-460C-BD42-1C71C01AC08C}" dt="2026-10-20T07:42:31.960" v="63"/>
          <ac:grpSpMkLst>
            <pc:docMk/>
            <pc:sldMk cId="240335323" sldId="1356"/>
            <ac:grpSpMk id="9" creationId="{C2AD73FF-3142-6349-158D-EECBA0752295}"/>
          </ac:grpSpMkLst>
        </pc:grpChg>
        <pc:grpChg chg="mod">
          <ac:chgData name="Liene Ābola" userId="64d7363c-be25-4739-9eaf-a9ed8cc73f18" providerId="ADAL" clId="{BD91CEBC-E661-460C-BD42-1C71C01AC08C}" dt="2026-10-20T07:43:03.587" v="78" actId="14100"/>
          <ac:grpSpMkLst>
            <pc:docMk/>
            <pc:sldMk cId="240335323" sldId="1356"/>
            <ac:grpSpMk id="19" creationId="{AC350BE8-74FE-68CA-61C4-FF8621BB5C6B}"/>
          </ac:grpSpMkLst>
        </pc:grpChg>
        <pc:grpChg chg="add mod">
          <ac:chgData name="Liene Ābola" userId="64d7363c-be25-4739-9eaf-a9ed8cc73f18" providerId="ADAL" clId="{BD91CEBC-E661-460C-BD42-1C71C01AC08C}" dt="2026-10-20T07:43:04.099" v="79"/>
          <ac:grpSpMkLst>
            <pc:docMk/>
            <pc:sldMk cId="240335323" sldId="1356"/>
            <ac:grpSpMk id="21" creationId="{C2AD73FF-3142-6349-158D-EECBA0752295}"/>
          </ac:grpSpMkLst>
        </pc:grpChg>
        <pc:grpChg chg="mod">
          <ac:chgData name="Liene Ābola" userId="64d7363c-be25-4739-9eaf-a9ed8cc73f18" providerId="ADAL" clId="{BD91CEBC-E661-460C-BD42-1C71C01AC08C}" dt="2026-10-20T07:43:03.587" v="78" actId="14100"/>
          <ac:grpSpMkLst>
            <pc:docMk/>
            <pc:sldMk cId="240335323" sldId="1356"/>
            <ac:grpSpMk id="22" creationId="{D693FBCF-071C-D61F-10A6-0CCB270C9984}"/>
          </ac:grpSpMkLst>
        </pc:grpChg>
        <pc:grpChg chg="del mod">
          <ac:chgData name="Liene Ābola" userId="64d7363c-be25-4739-9eaf-a9ed8cc73f18" providerId="ADAL" clId="{BD91CEBC-E661-460C-BD42-1C71C01AC08C}" dt="2026-10-20T07:43:23.314" v="86" actId="21"/>
          <ac:grpSpMkLst>
            <pc:docMk/>
            <pc:sldMk cId="240335323" sldId="1356"/>
            <ac:grpSpMk id="31" creationId="{AC350BE8-74FE-68CA-61C4-FF8621BB5C6B}"/>
          </ac:grpSpMkLst>
        </pc:grpChg>
        <pc:grpChg chg="del mod">
          <ac:chgData name="Liene Ābola" userId="64d7363c-be25-4739-9eaf-a9ed8cc73f18" providerId="ADAL" clId="{BD91CEBC-E661-460C-BD42-1C71C01AC08C}" dt="2026-10-20T07:43:30.997" v="87" actId="21"/>
          <ac:grpSpMkLst>
            <pc:docMk/>
            <pc:sldMk cId="240335323" sldId="1356"/>
            <ac:grpSpMk id="33" creationId="{C2AD73FF-3142-6349-158D-EECBA0752295}"/>
          </ac:grpSpMkLst>
        </pc:grpChg>
        <pc:grpChg chg="add del mod">
          <ac:chgData name="Liene Ābola" userId="64d7363c-be25-4739-9eaf-a9ed8cc73f18" providerId="ADAL" clId="{BD91CEBC-E661-460C-BD42-1C71C01AC08C}" dt="2026-10-20T07:43:35.292" v="89" actId="21"/>
          <ac:grpSpMkLst>
            <pc:docMk/>
            <pc:sldMk cId="240335323" sldId="1356"/>
            <ac:grpSpMk id="34" creationId="{D693FBCF-071C-D61F-10A6-0CCB270C9984}"/>
          </ac:grpSpMkLst>
        </pc:grpChg>
        <pc:grpChg chg="add mod">
          <ac:chgData name="Liene Ābola" userId="64d7363c-be25-4739-9eaf-a9ed8cc73f18" providerId="ADAL" clId="{BD91CEBC-E661-460C-BD42-1C71C01AC08C}" dt="2026-10-20T07:46:06.101" v="104" actId="1076"/>
          <ac:grpSpMkLst>
            <pc:docMk/>
            <pc:sldMk cId="240335323" sldId="1356"/>
            <ac:grpSpMk id="43" creationId="{AC350BE8-74FE-68CA-61C4-FF8621BB5C6B}"/>
          </ac:grpSpMkLst>
        </pc:grpChg>
        <pc:grpChg chg="add mod">
          <ac:chgData name="Liene Ābola" userId="64d7363c-be25-4739-9eaf-a9ed8cc73f18" providerId="ADAL" clId="{BD91CEBC-E661-460C-BD42-1C71C01AC08C}" dt="2026-10-20T07:46:06.101" v="104" actId="1076"/>
          <ac:grpSpMkLst>
            <pc:docMk/>
            <pc:sldMk cId="240335323" sldId="1356"/>
            <ac:grpSpMk id="44" creationId="{C2AD73FF-3142-6349-158D-EECBA0752295}"/>
          </ac:grpSpMkLst>
        </pc:grpChg>
        <pc:grpChg chg="add mod">
          <ac:chgData name="Liene Ābola" userId="64d7363c-be25-4739-9eaf-a9ed8cc73f18" providerId="ADAL" clId="{BD91CEBC-E661-460C-BD42-1C71C01AC08C}" dt="2026-10-20T07:46:06.101" v="104" actId="1076"/>
          <ac:grpSpMkLst>
            <pc:docMk/>
            <pc:sldMk cId="240335323" sldId="1356"/>
            <ac:grpSpMk id="45" creationId="{D693FBCF-071C-D61F-10A6-0CCB270C9984}"/>
          </ac:grpSpMkLst>
        </pc:grpChg>
        <pc:picChg chg="del">
          <ac:chgData name="Liene Ābola" userId="64d7363c-be25-4739-9eaf-a9ed8cc73f18" providerId="ADAL" clId="{BD91CEBC-E661-460C-BD42-1C71C01AC08C}" dt="2026-10-20T07:41:55.563" v="61" actId="21"/>
          <ac:picMkLst>
            <pc:docMk/>
            <pc:sldMk cId="240335323" sldId="1356"/>
            <ac:picMk id="6" creationId="{AA0C636A-AF16-7F51-5DDB-C8F2E65EDC27}"/>
          </ac:picMkLst>
        </pc:picChg>
        <pc:picChg chg="add mod">
          <ac:chgData name="Liene Ābola" userId="64d7363c-be25-4739-9eaf-a9ed8cc73f18" providerId="ADAL" clId="{BD91CEBC-E661-460C-BD42-1C71C01AC08C}" dt="2026-10-20T07:42:31.960" v="63"/>
          <ac:picMkLst>
            <pc:docMk/>
            <pc:sldMk cId="240335323" sldId="1356"/>
            <ac:picMk id="13" creationId="{B71C3B28-F018-5463-255C-766C17AEE328}"/>
          </ac:picMkLst>
        </pc:picChg>
        <pc:picChg chg="add mod">
          <ac:chgData name="Liene Ābola" userId="64d7363c-be25-4739-9eaf-a9ed8cc73f18" providerId="ADAL" clId="{BD91CEBC-E661-460C-BD42-1C71C01AC08C}" dt="2026-10-20T07:42:31.960" v="63"/>
          <ac:picMkLst>
            <pc:docMk/>
            <pc:sldMk cId="240335323" sldId="1356"/>
            <ac:picMk id="15" creationId="{4294EDF2-BA08-8946-A9C1-4E71D7828CC1}"/>
          </ac:picMkLst>
        </pc:picChg>
        <pc:picChg chg="add mod">
          <ac:chgData name="Liene Ābola" userId="64d7363c-be25-4739-9eaf-a9ed8cc73f18" providerId="ADAL" clId="{BD91CEBC-E661-460C-BD42-1C71C01AC08C}" dt="2026-10-20T07:42:31.960" v="63"/>
          <ac:picMkLst>
            <pc:docMk/>
            <pc:sldMk cId="240335323" sldId="1356"/>
            <ac:picMk id="17" creationId="{9AE529AE-420C-5DAF-DE90-E58B29BB786B}"/>
          </ac:picMkLst>
        </pc:picChg>
        <pc:picChg chg="add mod">
          <ac:chgData name="Liene Ābola" userId="64d7363c-be25-4739-9eaf-a9ed8cc73f18" providerId="ADAL" clId="{BD91CEBC-E661-460C-BD42-1C71C01AC08C}" dt="2026-10-20T07:43:04.099" v="79"/>
          <ac:picMkLst>
            <pc:docMk/>
            <pc:sldMk cId="240335323" sldId="1356"/>
            <ac:picMk id="25" creationId="{B71C3B28-F018-5463-255C-766C17AEE328}"/>
          </ac:picMkLst>
        </pc:picChg>
        <pc:picChg chg="add mod">
          <ac:chgData name="Liene Ābola" userId="64d7363c-be25-4739-9eaf-a9ed8cc73f18" providerId="ADAL" clId="{BD91CEBC-E661-460C-BD42-1C71C01AC08C}" dt="2026-10-20T07:43:04.099" v="79"/>
          <ac:picMkLst>
            <pc:docMk/>
            <pc:sldMk cId="240335323" sldId="1356"/>
            <ac:picMk id="27" creationId="{4294EDF2-BA08-8946-A9C1-4E71D7828CC1}"/>
          </ac:picMkLst>
        </pc:picChg>
        <pc:picChg chg="add mod">
          <ac:chgData name="Liene Ābola" userId="64d7363c-be25-4739-9eaf-a9ed8cc73f18" providerId="ADAL" clId="{BD91CEBC-E661-460C-BD42-1C71C01AC08C}" dt="2026-10-20T07:43:04.099" v="79"/>
          <ac:picMkLst>
            <pc:docMk/>
            <pc:sldMk cId="240335323" sldId="1356"/>
            <ac:picMk id="29" creationId="{9AE529AE-420C-5DAF-DE90-E58B29BB786B}"/>
          </ac:picMkLst>
        </pc:picChg>
        <pc:picChg chg="add mod">
          <ac:chgData name="Liene Ābola" userId="64d7363c-be25-4739-9eaf-a9ed8cc73f18" providerId="ADAL" clId="{BD91CEBC-E661-460C-BD42-1C71C01AC08C}" dt="2026-10-20T07:43:06.866" v="80"/>
          <ac:picMkLst>
            <pc:docMk/>
            <pc:sldMk cId="240335323" sldId="1356"/>
            <ac:picMk id="37" creationId="{B71C3B28-F018-5463-255C-766C17AEE328}"/>
          </ac:picMkLst>
        </pc:picChg>
        <pc:picChg chg="add del mod topLvl">
          <ac:chgData name="Liene Ābola" userId="64d7363c-be25-4739-9eaf-a9ed8cc73f18" providerId="ADAL" clId="{BD91CEBC-E661-460C-BD42-1C71C01AC08C}" dt="2026-10-20T07:43:33.230" v="88" actId="21"/>
          <ac:picMkLst>
            <pc:docMk/>
            <pc:sldMk cId="240335323" sldId="1356"/>
            <ac:picMk id="39" creationId="{4294EDF2-BA08-8946-A9C1-4E71D7828CC1}"/>
          </ac:picMkLst>
        </pc:picChg>
        <pc:picChg chg="add mod">
          <ac:chgData name="Liene Ābola" userId="64d7363c-be25-4739-9eaf-a9ed8cc73f18" providerId="ADAL" clId="{BD91CEBC-E661-460C-BD42-1C71C01AC08C}" dt="2026-10-20T07:43:06.866" v="80"/>
          <ac:picMkLst>
            <pc:docMk/>
            <pc:sldMk cId="240335323" sldId="1356"/>
            <ac:picMk id="41" creationId="{9AE529AE-420C-5DAF-DE90-E58B29BB786B}"/>
          </ac:picMkLst>
        </pc:picChg>
        <pc:picChg chg="add mod">
          <ac:chgData name="Liene Ābola" userId="64d7363c-be25-4739-9eaf-a9ed8cc73f18" providerId="ADAL" clId="{BD91CEBC-E661-460C-BD42-1C71C01AC08C}" dt="2026-10-20T07:44:42.297" v="102"/>
          <ac:picMkLst>
            <pc:docMk/>
            <pc:sldMk cId="240335323" sldId="1356"/>
            <ac:picMk id="42" creationId="{9AE529AE-420C-5DAF-DE90-E58B29BB786B}"/>
          </ac:picMkLst>
        </pc:picChg>
        <pc:picChg chg="add mod">
          <ac:chgData name="Liene Ābola" userId="64d7363c-be25-4739-9eaf-a9ed8cc73f18" providerId="ADAL" clId="{BD91CEBC-E661-460C-BD42-1C71C01AC08C}" dt="2026-10-20T07:46:00.849" v="103"/>
          <ac:picMkLst>
            <pc:docMk/>
            <pc:sldMk cId="240335323" sldId="1356"/>
            <ac:picMk id="47" creationId="{B71C3B28-F018-5463-255C-766C17AEE328}"/>
          </ac:picMkLst>
        </pc:picChg>
        <pc:picChg chg="add mod">
          <ac:chgData name="Liene Ābola" userId="64d7363c-be25-4739-9eaf-a9ed8cc73f18" providerId="ADAL" clId="{BD91CEBC-E661-460C-BD42-1C71C01AC08C}" dt="2026-10-20T07:46:00.849" v="103"/>
          <ac:picMkLst>
            <pc:docMk/>
            <pc:sldMk cId="240335323" sldId="1356"/>
            <ac:picMk id="49" creationId="{4294EDF2-BA08-8946-A9C1-4E71D7828CC1}"/>
          </ac:picMkLst>
        </pc:picChg>
        <pc:picChg chg="add mod">
          <ac:chgData name="Liene Ābola" userId="64d7363c-be25-4739-9eaf-a9ed8cc73f18" providerId="ADAL" clId="{BD91CEBC-E661-460C-BD42-1C71C01AC08C}" dt="2026-10-20T07:46:00.849" v="103"/>
          <ac:picMkLst>
            <pc:docMk/>
            <pc:sldMk cId="240335323" sldId="1356"/>
            <ac:picMk id="51" creationId="{9AE529AE-420C-5DAF-DE90-E58B29BB786B}"/>
          </ac:picMkLst>
        </pc:picChg>
      </pc:sldChg>
      <pc:sldChg chg="addSp delSp modSp add mod">
        <pc:chgData name="Liene Ābola" userId="64d7363c-be25-4739-9eaf-a9ed8cc73f18" providerId="ADAL" clId="{BD91CEBC-E661-460C-BD42-1C71C01AC08C}" dt="2026-10-20T13:03:15.740" v="538" actId="1076"/>
        <pc:sldMkLst>
          <pc:docMk/>
          <pc:sldMk cId="716658005" sldId="1357"/>
        </pc:sldMkLst>
        <pc:spChg chg="mod">
          <ac:chgData name="Liene Ābola" userId="64d7363c-be25-4739-9eaf-a9ed8cc73f18" providerId="ADAL" clId="{BD91CEBC-E661-460C-BD42-1C71C01AC08C}" dt="2026-10-20T12:55:25.318" v="228" actId="122"/>
          <ac:spMkLst>
            <pc:docMk/>
            <pc:sldMk cId="716658005" sldId="1357"/>
            <ac:spMk id="3" creationId="{65A7E521-E7FF-56AB-56B5-DEBA33247329}"/>
          </ac:spMkLst>
        </pc:spChg>
        <pc:spChg chg="mod">
          <ac:chgData name="Liene Ābola" userId="64d7363c-be25-4739-9eaf-a9ed8cc73f18" providerId="ADAL" clId="{BD91CEBC-E661-460C-BD42-1C71C01AC08C}" dt="2026-10-20T12:56:36.985" v="237" actId="20577"/>
          <ac:spMkLst>
            <pc:docMk/>
            <pc:sldMk cId="716658005" sldId="1357"/>
            <ac:spMk id="5" creationId="{94A2737D-C0D7-7816-01C7-A0229091D704}"/>
          </ac:spMkLst>
        </pc:spChg>
        <pc:spChg chg="add mod">
          <ac:chgData name="Liene Ābola" userId="64d7363c-be25-4739-9eaf-a9ed8cc73f18" providerId="ADAL" clId="{BD91CEBC-E661-460C-BD42-1C71C01AC08C}" dt="2026-10-20T13:03:15.740" v="538" actId="1076"/>
          <ac:spMkLst>
            <pc:docMk/>
            <pc:sldMk cId="716658005" sldId="1357"/>
            <ac:spMk id="9" creationId="{C8DC0680-AA1B-DEFD-0551-4DB5C248BF9F}"/>
          </ac:spMkLst>
        </pc:spChg>
        <pc:picChg chg="add del mod">
          <ac:chgData name="Liene Ābola" userId="64d7363c-be25-4739-9eaf-a9ed8cc73f18" providerId="ADAL" clId="{BD91CEBC-E661-460C-BD42-1C71C01AC08C}" dt="2026-10-20T12:58:42.134" v="250" actId="478"/>
          <ac:picMkLst>
            <pc:docMk/>
            <pc:sldMk cId="716658005" sldId="1357"/>
            <ac:picMk id="4" creationId="{F675C04A-2090-A876-9BBB-88B835FA89C1}"/>
          </ac:picMkLst>
        </pc:picChg>
        <pc:picChg chg="del">
          <ac:chgData name="Liene Ābola" userId="64d7363c-be25-4739-9eaf-a9ed8cc73f18" providerId="ADAL" clId="{BD91CEBC-E661-460C-BD42-1C71C01AC08C}" dt="2026-10-20T12:55:32.119" v="229" actId="21"/>
          <ac:picMkLst>
            <pc:docMk/>
            <pc:sldMk cId="716658005" sldId="1357"/>
            <ac:picMk id="6" creationId="{252A6988-AD86-E26B-4011-FBA6D00263E3}"/>
          </ac:picMkLst>
        </pc:picChg>
        <pc:picChg chg="add mod">
          <ac:chgData name="Liene Ābola" userId="64d7363c-be25-4739-9eaf-a9ed8cc73f18" providerId="ADAL" clId="{BD91CEBC-E661-460C-BD42-1C71C01AC08C}" dt="2026-10-20T12:59:01.004" v="256" actId="14100"/>
          <ac:picMkLst>
            <pc:docMk/>
            <pc:sldMk cId="716658005" sldId="1357"/>
            <ac:picMk id="8" creationId="{4DC3FCBB-0C81-9F0B-DB58-9DF1DF602388}"/>
          </ac:picMkLst>
        </pc:picChg>
      </pc:sldChg>
      <pc:sldChg chg="add del">
        <pc:chgData name="Liene Ābola" userId="64d7363c-be25-4739-9eaf-a9ed8cc73f18" providerId="ADAL" clId="{BD91CEBC-E661-460C-BD42-1C71C01AC08C}" dt="2026-10-20T07:41:08.958" v="50"/>
        <pc:sldMkLst>
          <pc:docMk/>
          <pc:sldMk cId="1810204422" sldId="1357"/>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2.xml"/></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6870608274662772"/>
          <c:y val="9.0571165110756968E-2"/>
          <c:w val="0.46548930314036202"/>
          <c:h val="0.81885766977848606"/>
        </c:manualLayout>
      </c:layout>
      <c:doughnutChart>
        <c:varyColors val="1"/>
        <c:ser>
          <c:idx val="0"/>
          <c:order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Sheet1!$A$6:$A$14</c:f>
              <c:strCache>
                <c:ptCount val="9"/>
                <c:pt idx="0">
                  <c:v>Veselības aprūpes pakalpojumu politika (tai skaitā prioritārie plāni un plānošanas dokumenti)</c:v>
                </c:pt>
                <c:pt idx="1">
                  <c:v>Veselības aprūpes pakalpojumu pieejamības un kvalitātes uzlabošana</c:v>
                </c:pt>
                <c:pt idx="2">
                  <c:v>Kompensējamo medikamentu un materiālu sistēmas uzlabošana</c:v>
                </c:pt>
                <c:pt idx="3">
                  <c:v>Primārās veselības aprūpes pakalpojumu pieejamības uzlabošana (tai skaitā prioritārie plāni un plānošanas dokumenti)</c:v>
                </c:pt>
                <c:pt idx="4">
                  <c:v>Psihiskā veselība un atkarības</c:v>
                </c:pt>
                <c:pt idx="5">
                  <c:v>Sabiedrības veselība, prevencija</c:v>
                </c:pt>
                <c:pt idx="6">
                  <c:v>Digitalizācija</c:v>
                </c:pt>
                <c:pt idx="7">
                  <c:v>Cilvēkresursi (atbalsts veselības jomas un medicīnas izglītības sistēmas kapacitātes stiprināšanā)</c:v>
                </c:pt>
                <c:pt idx="8">
                  <c:v>VM padotības iestāžu prioritārie pasākumi</c:v>
                </c:pt>
              </c:strCache>
            </c:strRef>
          </c:cat>
          <c:val>
            <c:numRef>
              <c:f>Sheet1!$B$6:$B$14</c:f>
            </c:numRef>
          </c:val>
          <c:extLst>
            <c:ext xmlns:c16="http://schemas.microsoft.com/office/drawing/2014/chart" uri="{C3380CC4-5D6E-409C-BE32-E72D297353CC}">
              <c16:uniqueId val="{00000000-B699-4326-A496-283A76457BC7}"/>
            </c:ext>
          </c:extLst>
        </c:ser>
        <c:ser>
          <c:idx val="1"/>
          <c:order val="1"/>
          <c:dPt>
            <c:idx val="0"/>
            <c:bubble3D val="0"/>
            <c:spPr>
              <a:solidFill>
                <a:schemeClr val="accent1">
                  <a:lumMod val="20000"/>
                  <a:lumOff val="80000"/>
                </a:schemeClr>
              </a:solidFill>
              <a:ln w="19050">
                <a:solidFill>
                  <a:schemeClr val="lt1"/>
                </a:solidFill>
              </a:ln>
              <a:effectLst/>
            </c:spPr>
            <c:extLst>
              <c:ext xmlns:c16="http://schemas.microsoft.com/office/drawing/2014/chart" uri="{C3380CC4-5D6E-409C-BE32-E72D297353CC}">
                <c16:uniqueId val="{00000002-B699-4326-A496-283A76457BC7}"/>
              </c:ext>
            </c:extLst>
          </c:dPt>
          <c:dPt>
            <c:idx val="1"/>
            <c:bubble3D val="0"/>
            <c:spPr>
              <a:gradFill>
                <a:gsLst>
                  <a:gs pos="100000">
                    <a:schemeClr val="accent2">
                      <a:lumMod val="60000"/>
                      <a:lumOff val="40000"/>
                    </a:schemeClr>
                  </a:gs>
                  <a:gs pos="0">
                    <a:schemeClr val="accent2"/>
                  </a:gs>
                </a:gsLst>
                <a:lin ang="5400000" scaled="0"/>
              </a:gradFill>
              <a:ln w="19050">
                <a:solidFill>
                  <a:schemeClr val="lt1"/>
                </a:solidFill>
              </a:ln>
              <a:effectLst/>
            </c:spPr>
            <c:extLst>
              <c:ext xmlns:c16="http://schemas.microsoft.com/office/drawing/2014/chart" uri="{C3380CC4-5D6E-409C-BE32-E72D297353CC}">
                <c16:uniqueId val="{00000004-B699-4326-A496-283A76457BC7}"/>
              </c:ext>
            </c:extLst>
          </c:dPt>
          <c:dPt>
            <c:idx val="2"/>
            <c:bubble3D val="0"/>
            <c:spPr>
              <a:solidFill>
                <a:schemeClr val="accent6">
                  <a:lumMod val="60000"/>
                  <a:lumOff val="40000"/>
                </a:schemeClr>
              </a:solidFill>
              <a:ln w="19050">
                <a:solidFill>
                  <a:schemeClr val="lt1"/>
                </a:solidFill>
              </a:ln>
              <a:effectLst/>
            </c:spPr>
            <c:extLst>
              <c:ext xmlns:c16="http://schemas.microsoft.com/office/drawing/2014/chart" uri="{C3380CC4-5D6E-409C-BE32-E72D297353CC}">
                <c16:uniqueId val="{00000006-B699-4326-A496-283A76457BC7}"/>
              </c:ext>
            </c:extLst>
          </c:dPt>
          <c:dPt>
            <c:idx val="3"/>
            <c:bubble3D val="0"/>
            <c:spPr>
              <a:solidFill>
                <a:srgbClr val="6699FF"/>
              </a:solidFill>
              <a:ln w="19050">
                <a:solidFill>
                  <a:schemeClr val="lt1"/>
                </a:solidFill>
              </a:ln>
              <a:effectLst/>
            </c:spPr>
            <c:extLst>
              <c:ext xmlns:c16="http://schemas.microsoft.com/office/drawing/2014/chart" uri="{C3380CC4-5D6E-409C-BE32-E72D297353CC}">
                <c16:uniqueId val="{00000008-B699-4326-A496-283A76457BC7}"/>
              </c:ext>
            </c:extLst>
          </c:dPt>
          <c:dPt>
            <c:idx val="4"/>
            <c:bubble3D val="0"/>
            <c:spPr>
              <a:gradFill>
                <a:gsLst>
                  <a:gs pos="100000">
                    <a:schemeClr val="accent5">
                      <a:lumMod val="60000"/>
                      <a:lumOff val="40000"/>
                    </a:schemeClr>
                  </a:gs>
                  <a:gs pos="0">
                    <a:schemeClr val="accent5"/>
                  </a:gs>
                </a:gsLst>
                <a:lin ang="5400000" scaled="0"/>
              </a:gradFill>
              <a:ln w="19050">
                <a:solidFill>
                  <a:schemeClr val="lt1"/>
                </a:solidFill>
              </a:ln>
              <a:effectLst/>
            </c:spPr>
            <c:extLst>
              <c:ext xmlns:c16="http://schemas.microsoft.com/office/drawing/2014/chart" uri="{C3380CC4-5D6E-409C-BE32-E72D297353CC}">
                <c16:uniqueId val="{0000000A-B699-4326-A496-283A76457BC7}"/>
              </c:ext>
            </c:extLst>
          </c:dPt>
          <c:dPt>
            <c:idx val="5"/>
            <c:bubble3D val="0"/>
            <c:spPr>
              <a:solidFill>
                <a:schemeClr val="bg2">
                  <a:lumMod val="75000"/>
                </a:schemeClr>
              </a:solidFill>
              <a:ln w="19050">
                <a:solidFill>
                  <a:schemeClr val="lt1"/>
                </a:solidFill>
              </a:ln>
              <a:effectLst/>
            </c:spPr>
            <c:extLst>
              <c:ext xmlns:c16="http://schemas.microsoft.com/office/drawing/2014/chart" uri="{C3380CC4-5D6E-409C-BE32-E72D297353CC}">
                <c16:uniqueId val="{0000000C-B699-4326-A496-283A76457BC7}"/>
              </c:ext>
            </c:extLst>
          </c:dPt>
          <c:dPt>
            <c:idx val="6"/>
            <c:bubble3D val="0"/>
            <c:spPr>
              <a:gradFill>
                <a:gsLst>
                  <a:gs pos="100000">
                    <a:schemeClr val="accent1">
                      <a:lumMod val="60000"/>
                      <a:lumMod val="60000"/>
                      <a:lumOff val="40000"/>
                    </a:schemeClr>
                  </a:gs>
                  <a:gs pos="0">
                    <a:schemeClr val="accent1">
                      <a:lumMod val="60000"/>
                    </a:schemeClr>
                  </a:gs>
                </a:gsLst>
                <a:lin ang="5400000" scaled="0"/>
              </a:gradFill>
              <a:ln w="19050">
                <a:solidFill>
                  <a:schemeClr val="lt1"/>
                </a:solidFill>
              </a:ln>
              <a:effectLst/>
            </c:spPr>
            <c:extLst>
              <c:ext xmlns:c16="http://schemas.microsoft.com/office/drawing/2014/chart" uri="{C3380CC4-5D6E-409C-BE32-E72D297353CC}">
                <c16:uniqueId val="{0000000E-B699-4326-A496-283A76457BC7}"/>
              </c:ext>
            </c:extLst>
          </c:dPt>
          <c:dPt>
            <c:idx val="7"/>
            <c:bubble3D val="0"/>
            <c:spPr>
              <a:solidFill>
                <a:schemeClr val="accent2">
                  <a:lumMod val="50000"/>
                </a:schemeClr>
              </a:solidFill>
              <a:ln w="19050">
                <a:solidFill>
                  <a:schemeClr val="lt1"/>
                </a:solidFill>
              </a:ln>
              <a:effectLst/>
            </c:spPr>
            <c:extLst>
              <c:ext xmlns:c16="http://schemas.microsoft.com/office/drawing/2014/chart" uri="{C3380CC4-5D6E-409C-BE32-E72D297353CC}">
                <c16:uniqueId val="{00000010-B699-4326-A496-283A76457BC7}"/>
              </c:ext>
            </c:extLst>
          </c:dPt>
          <c:dPt>
            <c:idx val="8"/>
            <c:bubble3D val="0"/>
            <c:spPr>
              <a:solidFill>
                <a:srgbClr val="FFFFCC"/>
              </a:solidFill>
              <a:ln w="19050">
                <a:solidFill>
                  <a:schemeClr val="lt1"/>
                </a:solidFill>
              </a:ln>
              <a:effectLst/>
            </c:spPr>
            <c:extLst>
              <c:ext xmlns:c16="http://schemas.microsoft.com/office/drawing/2014/chart" uri="{C3380CC4-5D6E-409C-BE32-E72D297353CC}">
                <c16:uniqueId val="{00000012-B699-4326-A496-283A76457BC7}"/>
              </c:ext>
            </c:extLst>
          </c:dPt>
          <c:dLbls>
            <c:dLbl>
              <c:idx val="0"/>
              <c:layout>
                <c:manualLayout>
                  <c:x val="0.26838059418824434"/>
                  <c:y val="0.20898152299041695"/>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r>
                      <a:rPr lang="en-US" dirty="0" err="1"/>
                      <a:t>Veselības</a:t>
                    </a:r>
                    <a:r>
                      <a:rPr lang="en-US" dirty="0"/>
                      <a:t> </a:t>
                    </a:r>
                    <a:r>
                      <a:rPr lang="en-US" dirty="0" err="1"/>
                      <a:t>aprūpes</a:t>
                    </a:r>
                    <a:r>
                      <a:rPr lang="en-US" dirty="0"/>
                      <a:t> </a:t>
                    </a:r>
                    <a:r>
                      <a:rPr lang="en-US" dirty="0" err="1"/>
                      <a:t>pakalpojumu</a:t>
                    </a:r>
                    <a:r>
                      <a:rPr lang="en-US" dirty="0"/>
                      <a:t> </a:t>
                    </a:r>
                    <a:r>
                      <a:rPr lang="en-US" dirty="0" err="1"/>
                      <a:t>politika</a:t>
                    </a:r>
                    <a:r>
                      <a:rPr lang="en-US" dirty="0"/>
                      <a:t> (tai </a:t>
                    </a:r>
                    <a:r>
                      <a:rPr lang="en-US" dirty="0" err="1"/>
                      <a:t>skaitā</a:t>
                    </a:r>
                    <a:r>
                      <a:rPr lang="en-US" dirty="0"/>
                      <a:t> </a:t>
                    </a:r>
                    <a:r>
                      <a:rPr lang="en-US" dirty="0" err="1"/>
                      <a:t>prioritārie</a:t>
                    </a:r>
                    <a:r>
                      <a:rPr lang="en-US" dirty="0"/>
                      <a:t> </a:t>
                    </a:r>
                    <a:r>
                      <a:rPr lang="en-US" dirty="0" err="1"/>
                      <a:t>plāni</a:t>
                    </a:r>
                    <a:r>
                      <a:rPr lang="en-US" dirty="0"/>
                      <a:t> un </a:t>
                    </a:r>
                    <a:r>
                      <a:rPr lang="en-US" dirty="0" err="1"/>
                      <a:t>plānošanas</a:t>
                    </a:r>
                    <a:r>
                      <a:rPr lang="en-US" dirty="0"/>
                      <a:t> </a:t>
                    </a:r>
                    <a:r>
                      <a:rPr lang="en-US" dirty="0" err="1"/>
                      <a:t>dokumenti</a:t>
                    </a:r>
                    <a:r>
                      <a:rPr lang="en-US" dirty="0"/>
                      <a:t>)  </a:t>
                    </a:r>
                  </a:p>
                  <a:p>
                    <a:pPr>
                      <a:defRPr/>
                    </a:pPr>
                    <a:fld id="{5C22D8AC-8184-4FA9-94DE-20AD36C89F35}" type="VALUE">
                      <a:rPr lang="en-US" sz="1000" b="1" smtClean="0"/>
                      <a:pPr>
                        <a:defRPr/>
                      </a:pPr>
                      <a:t>[VALUE]</a:t>
                    </a:fld>
                    <a:endParaRPr lang="en-GB"/>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0.19771051153848082"/>
                      <c:h val="0.17756078074724255"/>
                    </c:manualLayout>
                  </c15:layout>
                  <c15:dlblFieldTable/>
                  <c15:showDataLabelsRange val="0"/>
                </c:ext>
                <c:ext xmlns:c16="http://schemas.microsoft.com/office/drawing/2014/chart" uri="{C3380CC4-5D6E-409C-BE32-E72D297353CC}">
                  <c16:uniqueId val="{00000002-B699-4326-A496-283A76457BC7}"/>
                </c:ext>
              </c:extLst>
            </c:dLbl>
            <c:dLbl>
              <c:idx val="1"/>
              <c:layout>
                <c:manualLayout>
                  <c:x val="0.26942588136064832"/>
                  <c:y val="-0.15838721364332448"/>
                </c:manualLayout>
              </c:layout>
              <c:tx>
                <c:rich>
                  <a:bodyPr rot="0" spcFirstLastPara="1" vertOverflow="ellipsis" vert="horz" wrap="square" lIns="38100" tIns="19050" rIns="38100" bIns="19050" anchor="ctr" anchorCtr="0">
                    <a:noAutofit/>
                  </a:bodyPr>
                  <a:lstStyle/>
                  <a:p>
                    <a:pPr algn="ctr">
                      <a:defRPr sz="900" b="0" i="0" u="none" strike="noStrike" kern="1200" baseline="0">
                        <a:solidFill>
                          <a:schemeClr val="dk1">
                            <a:lumMod val="75000"/>
                            <a:lumOff val="25000"/>
                          </a:schemeClr>
                        </a:solidFill>
                        <a:latin typeface="+mn-lt"/>
                        <a:ea typeface="+mn-ea"/>
                        <a:cs typeface="+mn-cs"/>
                      </a:defRPr>
                    </a:pPr>
                    <a:r>
                      <a:rPr lang="en-US" dirty="0" err="1"/>
                      <a:t>Veselības</a:t>
                    </a:r>
                    <a:r>
                      <a:rPr lang="en-US" dirty="0"/>
                      <a:t> </a:t>
                    </a:r>
                    <a:r>
                      <a:rPr lang="en-US" dirty="0" err="1"/>
                      <a:t>aprūpes</a:t>
                    </a:r>
                    <a:r>
                      <a:rPr lang="en-US" dirty="0"/>
                      <a:t> </a:t>
                    </a:r>
                    <a:r>
                      <a:rPr lang="en-US" dirty="0" err="1"/>
                      <a:t>pakalpojumu</a:t>
                    </a:r>
                    <a:r>
                      <a:rPr lang="en-US" dirty="0"/>
                      <a:t> </a:t>
                    </a:r>
                    <a:r>
                      <a:rPr lang="en-US" dirty="0" err="1"/>
                      <a:t>pieejamības</a:t>
                    </a:r>
                    <a:r>
                      <a:rPr lang="en-US" dirty="0"/>
                      <a:t> un </a:t>
                    </a:r>
                    <a:r>
                      <a:rPr lang="en-US" dirty="0" err="1"/>
                      <a:t>kvalitātes</a:t>
                    </a:r>
                    <a:r>
                      <a:rPr lang="en-US" dirty="0"/>
                      <a:t> </a:t>
                    </a:r>
                    <a:r>
                      <a:rPr lang="en-US" dirty="0" err="1"/>
                      <a:t>uzlabošana</a:t>
                    </a:r>
                    <a:r>
                      <a:rPr lang="en-US" dirty="0"/>
                      <a:t> </a:t>
                    </a:r>
                  </a:p>
                  <a:p>
                    <a:pPr algn="ctr">
                      <a:defRPr/>
                    </a:pPr>
                    <a:fld id="{2C08B46C-7D5B-4C79-BBD7-B388D87CBCE4}" type="VALUE">
                      <a:rPr lang="en-US" sz="1000" b="1" smtClean="0"/>
                      <a:pPr algn="ctr">
                        <a:defRPr/>
                      </a:pPr>
                      <a:t>[VALUE]</a:t>
                    </a:fld>
                    <a:endParaRPr lang="en-GB"/>
                  </a:p>
                </c:rich>
              </c:tx>
              <c:numFmt formatCode="0.0%" sourceLinked="0"/>
              <c:spPr>
                <a:noFill/>
                <a:ln>
                  <a:noFill/>
                </a:ln>
                <a:effectLst/>
              </c:spPr>
              <c:txPr>
                <a:bodyPr rot="0" spcFirstLastPara="1" vertOverflow="ellipsis" vert="horz" wrap="square" lIns="38100" tIns="19050" rIns="38100" bIns="19050" anchor="ctr" anchorCtr="0">
                  <a:noAutofit/>
                </a:bodyPr>
                <a:lstStyle/>
                <a:p>
                  <a:pPr algn="ctr">
                    <a:defRPr sz="900" b="0"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0.18725238539307409"/>
                      <c:h val="0.19538252592072081"/>
                    </c:manualLayout>
                  </c15:layout>
                  <c15:dlblFieldTable/>
                  <c15:showDataLabelsRange val="0"/>
                </c:ext>
                <c:ext xmlns:c16="http://schemas.microsoft.com/office/drawing/2014/chart" uri="{C3380CC4-5D6E-409C-BE32-E72D297353CC}">
                  <c16:uniqueId val="{00000004-B699-4326-A496-283A76457BC7}"/>
                </c:ext>
              </c:extLst>
            </c:dLbl>
            <c:dLbl>
              <c:idx val="2"/>
              <c:layout>
                <c:manualLayout>
                  <c:x val="-0.18924620984879603"/>
                  <c:y val="9.6409669460197467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r>
                      <a:rPr lang="en-US"/>
                      <a:t>Kompensējamo medikamentu un materiālu sistēmas uzlabošana</a:t>
                    </a:r>
                  </a:p>
                  <a:p>
                    <a:pPr>
                      <a:defRPr/>
                    </a:pPr>
                    <a:fld id="{01162365-05B2-4FBD-A9F2-A951C88704C1}" type="VALUE">
                      <a:rPr lang="en-US" sz="1000" b="1"/>
                      <a:pPr>
                        <a:defRPr/>
                      </a:pPr>
                      <a:t>[VALUE]</a:t>
                    </a:fld>
                    <a:endParaRPr lang="en-GB"/>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0.14703595812153963"/>
                      <c:h val="0.23717802145897407"/>
                    </c:manualLayout>
                  </c15:layout>
                  <c15:dlblFieldTable/>
                  <c15:showDataLabelsRange val="0"/>
                </c:ext>
                <c:ext xmlns:c16="http://schemas.microsoft.com/office/drawing/2014/chart" uri="{C3380CC4-5D6E-409C-BE32-E72D297353CC}">
                  <c16:uniqueId val="{00000006-B699-4326-A496-283A76457BC7}"/>
                </c:ext>
              </c:extLst>
            </c:dLbl>
            <c:dLbl>
              <c:idx val="3"/>
              <c:layout>
                <c:manualLayout>
                  <c:x val="-0.18222864454661883"/>
                  <c:y val="8.5749315247687335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r>
                      <a:rPr lang="en-US"/>
                      <a:t>Primārās veselības aprūpes pakalpojumu pieejamības uzlabošana</a:t>
                    </a:r>
                  </a:p>
                  <a:p>
                    <a:pPr>
                      <a:defRPr/>
                    </a:pPr>
                    <a:fld id="{3078658E-4860-4D8D-88E2-E8A504E9A5DF}" type="VALUE">
                      <a:rPr lang="en-US" sz="1000" b="1"/>
                      <a:pPr>
                        <a:defRPr/>
                      </a:pPr>
                      <a:t>[VALUE]</a:t>
                    </a:fld>
                    <a:endParaRPr lang="en-GB"/>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0.1832610356580926"/>
                      <c:h val="0.17991830775754258"/>
                    </c:manualLayout>
                  </c15:layout>
                  <c15:dlblFieldTable/>
                  <c15:showDataLabelsRange val="0"/>
                </c:ext>
                <c:ext xmlns:c16="http://schemas.microsoft.com/office/drawing/2014/chart" uri="{C3380CC4-5D6E-409C-BE32-E72D297353CC}">
                  <c16:uniqueId val="{00000008-B699-4326-A496-283A76457BC7}"/>
                </c:ext>
              </c:extLst>
            </c:dLbl>
            <c:dLbl>
              <c:idx val="4"/>
              <c:layout>
                <c:manualLayout>
                  <c:x val="-0.20833386639057347"/>
                  <c:y val="-4.3732117621267594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r>
                      <a:rPr lang="en-US"/>
                      <a:t>Psihiskā veselība un atkarības</a:t>
                    </a:r>
                  </a:p>
                  <a:p>
                    <a:pPr>
                      <a:defRPr/>
                    </a:pPr>
                    <a:fld id="{05670701-9384-49FB-9586-DA83EB1A42AD}" type="VALUE">
                      <a:rPr lang="en-US" sz="1000" b="1"/>
                      <a:pPr>
                        <a:defRPr/>
                      </a:pPr>
                      <a:t>[VALUE]</a:t>
                    </a:fld>
                    <a:endParaRPr lang="en-GB"/>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0.22933990140908944"/>
                      <c:h val="8.175879855508858E-2"/>
                    </c:manualLayout>
                  </c15:layout>
                  <c15:dlblFieldTable/>
                  <c15:showDataLabelsRange val="0"/>
                </c:ext>
                <c:ext xmlns:c16="http://schemas.microsoft.com/office/drawing/2014/chart" uri="{C3380CC4-5D6E-409C-BE32-E72D297353CC}">
                  <c16:uniqueId val="{0000000A-B699-4326-A496-283A76457BC7}"/>
                </c:ext>
              </c:extLst>
            </c:dLbl>
            <c:dLbl>
              <c:idx val="5"/>
              <c:layout>
                <c:manualLayout>
                  <c:x val="-0.20679741781340605"/>
                  <c:y val="-5.7259845410609501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r>
                      <a:rPr lang="en-US"/>
                      <a:t>Sabiedrības veselība, prevencija</a:t>
                    </a:r>
                  </a:p>
                  <a:p>
                    <a:pPr>
                      <a:defRPr/>
                    </a:pPr>
                    <a:fld id="{47043B97-6DD4-473E-9D24-0A982785803C}" type="VALUE">
                      <a:rPr lang="en-US" sz="1000" b="1"/>
                      <a:pPr>
                        <a:defRPr/>
                      </a:pPr>
                      <a:t>[VALUE]</a:t>
                    </a:fld>
                    <a:endParaRPr lang="en-GB"/>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0.21273221686778912"/>
                      <c:h val="8.7212055900624849E-2"/>
                    </c:manualLayout>
                  </c15:layout>
                  <c15:dlblFieldTable/>
                  <c15:showDataLabelsRange val="0"/>
                </c:ext>
                <c:ext xmlns:c16="http://schemas.microsoft.com/office/drawing/2014/chart" uri="{C3380CC4-5D6E-409C-BE32-E72D297353CC}">
                  <c16:uniqueId val="{0000000C-B699-4326-A496-283A76457BC7}"/>
                </c:ext>
              </c:extLst>
            </c:dLbl>
            <c:dLbl>
              <c:idx val="6"/>
              <c:layout>
                <c:manualLayout>
                  <c:x val="-0.16280540830007068"/>
                  <c:y val="-0.12130170379467461"/>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r>
                      <a:rPr lang="en-US"/>
                      <a:t>Digitalizācija</a:t>
                    </a:r>
                  </a:p>
                  <a:p>
                    <a:pPr>
                      <a:defRPr/>
                    </a:pPr>
                    <a:fld id="{F92324A9-7400-41F0-87BD-332B42878DEE}" type="VALUE">
                      <a:rPr lang="en-US" sz="1000" b="1"/>
                      <a:pPr>
                        <a:defRPr/>
                      </a:pPr>
                      <a:t>[VALUE]</a:t>
                    </a:fld>
                    <a:endParaRPr lang="en-GB"/>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0.13989794086080212"/>
                      <c:h val="8.7212055900624849E-2"/>
                    </c:manualLayout>
                  </c15:layout>
                  <c15:dlblFieldTable/>
                  <c15:showDataLabelsRange val="0"/>
                </c:ext>
                <c:ext xmlns:c16="http://schemas.microsoft.com/office/drawing/2014/chart" uri="{C3380CC4-5D6E-409C-BE32-E72D297353CC}">
                  <c16:uniqueId val="{0000000E-B699-4326-A496-283A76457BC7}"/>
                </c:ext>
              </c:extLst>
            </c:dLbl>
            <c:dLbl>
              <c:idx val="7"/>
              <c:layout>
                <c:manualLayout>
                  <c:x val="-4.4171350336031666E-2"/>
                  <c:y val="-0.11863390331222998"/>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r>
                      <a:rPr lang="en-US" dirty="0" err="1"/>
                      <a:t>Cilvēkresursi</a:t>
                    </a:r>
                    <a:endParaRPr lang="en-US" dirty="0"/>
                  </a:p>
                  <a:p>
                    <a:pPr>
                      <a:defRPr/>
                    </a:pPr>
                    <a:fld id="{AC7B3E52-591A-48A9-A619-5F9DD33E9A4D}" type="VALUE">
                      <a:rPr lang="en-US" sz="1000" b="1"/>
                      <a:pPr>
                        <a:defRPr/>
                      </a:pPr>
                      <a:t>[VALUE]</a:t>
                    </a:fld>
                    <a:endParaRPr lang="en-GB"/>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0.16731065905197828"/>
                      <c:h val="7.9032145521687094E-2"/>
                    </c:manualLayout>
                  </c15:layout>
                  <c15:dlblFieldTable/>
                  <c15:showDataLabelsRange val="0"/>
                </c:ext>
                <c:ext xmlns:c16="http://schemas.microsoft.com/office/drawing/2014/chart" uri="{C3380CC4-5D6E-409C-BE32-E72D297353CC}">
                  <c16:uniqueId val="{00000010-B699-4326-A496-283A76457BC7}"/>
                </c:ext>
              </c:extLst>
            </c:dLbl>
            <c:dLbl>
              <c:idx val="8"/>
              <c:layout>
                <c:manualLayout>
                  <c:x val="0.16216138109952649"/>
                  <c:y val="-9.3816843851958071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r>
                      <a:rPr lang="en-US"/>
                      <a:t>VM padotības iestāžu prioritārie pasākumi</a:t>
                    </a:r>
                  </a:p>
                  <a:p>
                    <a:pPr>
                      <a:defRPr/>
                    </a:pPr>
                    <a:fld id="{E24AA15A-5F38-4133-8D5A-D2D23D1B9A18}" type="VALUE">
                      <a:rPr lang="en-US" sz="1000" b="1"/>
                      <a:pPr>
                        <a:defRPr/>
                      </a:pPr>
                      <a:t>[VALUE]</a:t>
                    </a:fld>
                    <a:endParaRPr lang="en-GB"/>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0.15100338887332868"/>
                      <c:h val="9.6265595684779423E-2"/>
                    </c:manualLayout>
                  </c15:layout>
                  <c15:dlblFieldTable/>
                  <c15:showDataLabelsRange val="0"/>
                </c:ext>
                <c:ext xmlns:c16="http://schemas.microsoft.com/office/drawing/2014/chart" uri="{C3380CC4-5D6E-409C-BE32-E72D297353CC}">
                  <c16:uniqueId val="{00000012-B699-4326-A496-283A76457BC7}"/>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Sheet1!$A$6:$A$14</c:f>
              <c:strCache>
                <c:ptCount val="9"/>
                <c:pt idx="0">
                  <c:v>Veselības aprūpes pakalpojumu politika (tai skaitā prioritārie plāni un plānošanas dokumenti)</c:v>
                </c:pt>
                <c:pt idx="1">
                  <c:v>Veselības aprūpes pakalpojumu pieejamības un kvalitātes uzlabošana</c:v>
                </c:pt>
                <c:pt idx="2">
                  <c:v>Kompensējamo medikamentu un materiālu sistēmas uzlabošana</c:v>
                </c:pt>
                <c:pt idx="3">
                  <c:v>Primārās veselības aprūpes pakalpojumu pieejamības uzlabošana (tai skaitā prioritārie plāni un plānošanas dokumenti)</c:v>
                </c:pt>
                <c:pt idx="4">
                  <c:v>Psihiskā veselība un atkarības</c:v>
                </c:pt>
                <c:pt idx="5">
                  <c:v>Sabiedrības veselība, prevencija</c:v>
                </c:pt>
                <c:pt idx="6">
                  <c:v>Digitalizācija</c:v>
                </c:pt>
                <c:pt idx="7">
                  <c:v>Cilvēkresursi (atbalsts veselības jomas un medicīnas izglītības sistēmas kapacitātes stiprināšanā)</c:v>
                </c:pt>
                <c:pt idx="8">
                  <c:v>VM padotības iestāžu prioritārie pasākumi</c:v>
                </c:pt>
              </c:strCache>
            </c:strRef>
          </c:cat>
          <c:val>
            <c:numRef>
              <c:f>Sheet1!$C$6:$C$14</c:f>
              <c:numCache>
                <c:formatCode>0%</c:formatCode>
                <c:ptCount val="9"/>
                <c:pt idx="0">
                  <c:v>0.2</c:v>
                </c:pt>
                <c:pt idx="1">
                  <c:v>0.4</c:v>
                </c:pt>
                <c:pt idx="2">
                  <c:v>0.2</c:v>
                </c:pt>
                <c:pt idx="3">
                  <c:v>0.05</c:v>
                </c:pt>
                <c:pt idx="4">
                  <c:v>0.03</c:v>
                </c:pt>
                <c:pt idx="5">
                  <c:v>0.05</c:v>
                </c:pt>
                <c:pt idx="6">
                  <c:v>0.02</c:v>
                </c:pt>
                <c:pt idx="7">
                  <c:v>0.04</c:v>
                </c:pt>
                <c:pt idx="8">
                  <c:v>0.01</c:v>
                </c:pt>
              </c:numCache>
            </c:numRef>
          </c:val>
          <c:extLst>
            <c:ext xmlns:c16="http://schemas.microsoft.com/office/drawing/2014/chart" uri="{C3380CC4-5D6E-409C-BE32-E72D297353CC}">
              <c16:uniqueId val="{00000013-B699-4326-A496-283A76457BC7}"/>
            </c:ext>
          </c:extLst>
        </c:ser>
        <c:dLbls>
          <c:showLegendKey val="0"/>
          <c:showVal val="0"/>
          <c:showCatName val="0"/>
          <c:showSerName val="0"/>
          <c:showPercent val="1"/>
          <c:showBubbleSize val="0"/>
          <c:showLeaderLines val="1"/>
        </c:dLbls>
        <c:firstSliceAng val="0"/>
        <c:holeSize val="7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doughnutChart>
        <c:varyColors val="1"/>
        <c:ser>
          <c:idx val="0"/>
          <c:order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Sheet1!$A$6:$A$15</c:f>
              <c:strCache>
                <c:ptCount val="10"/>
                <c:pt idx="0">
                  <c:v>Veselības aprūpes pakalpojumu politika (tai skaitā prioritārie plāni un plānošanas dokumenti)</c:v>
                </c:pt>
                <c:pt idx="1">
                  <c:v>Veselības aprūpes pakalpojumu pieejamības un kvalitātes uzlabošana</c:v>
                </c:pt>
                <c:pt idx="2">
                  <c:v>Kompensējamo medikamentu un materiālu sistēmas uzlabošana</c:v>
                </c:pt>
                <c:pt idx="3">
                  <c:v>Primārās veselības aprūpes pakalpojumu pieejamības uzlabošana (tai skaitā prioritārie plāni un plānošanas dokumenti)</c:v>
                </c:pt>
                <c:pt idx="4">
                  <c:v>Psihiskā veselība un atkarības</c:v>
                </c:pt>
                <c:pt idx="5">
                  <c:v>Sabiedrības veselība, prevencija</c:v>
                </c:pt>
                <c:pt idx="6">
                  <c:v>Digitalizācija</c:v>
                </c:pt>
                <c:pt idx="7">
                  <c:v>Cilvēkresursi (atbalsts veselības jomas un medicīnas izglītības sistēmas kapacitātes stiprināšanā)</c:v>
                </c:pt>
                <c:pt idx="8">
                  <c:v>VM padotības iestāžu prioritārie pasākumi</c:v>
                </c:pt>
                <c:pt idx="9">
                  <c:v>Infrastruktūra</c:v>
                </c:pt>
              </c:strCache>
            </c:strRef>
          </c:cat>
          <c:val>
            <c:numRef>
              <c:f>Sheet1!$B$6:$B$14</c:f>
            </c:numRef>
          </c:val>
          <c:extLst>
            <c:ext xmlns:c16="http://schemas.microsoft.com/office/drawing/2014/chart" uri="{C3380CC4-5D6E-409C-BE32-E72D297353CC}">
              <c16:uniqueId val="{00000000-F1E3-4EE4-988D-DFAB3A156601}"/>
            </c:ext>
          </c:extLst>
        </c:ser>
        <c:ser>
          <c:idx val="1"/>
          <c:order val="1"/>
          <c:dPt>
            <c:idx val="0"/>
            <c:bubble3D val="0"/>
            <c:spPr>
              <a:solidFill>
                <a:schemeClr val="accent1">
                  <a:lumMod val="20000"/>
                  <a:lumOff val="80000"/>
                </a:schemeClr>
              </a:solidFill>
              <a:ln w="19050">
                <a:solidFill>
                  <a:schemeClr val="lt1"/>
                </a:solidFill>
              </a:ln>
              <a:effectLst/>
            </c:spPr>
            <c:extLst>
              <c:ext xmlns:c16="http://schemas.microsoft.com/office/drawing/2014/chart" uri="{C3380CC4-5D6E-409C-BE32-E72D297353CC}">
                <c16:uniqueId val="{00000002-F1E3-4EE4-988D-DFAB3A156601}"/>
              </c:ext>
            </c:extLst>
          </c:dPt>
          <c:dPt>
            <c:idx val="1"/>
            <c:bubble3D val="0"/>
            <c:spPr>
              <a:gradFill>
                <a:gsLst>
                  <a:gs pos="100000">
                    <a:schemeClr val="accent2">
                      <a:lumMod val="60000"/>
                      <a:lumOff val="40000"/>
                    </a:schemeClr>
                  </a:gs>
                  <a:gs pos="0">
                    <a:schemeClr val="accent2"/>
                  </a:gs>
                </a:gsLst>
                <a:lin ang="5400000" scaled="0"/>
              </a:gradFill>
              <a:ln w="19050">
                <a:solidFill>
                  <a:schemeClr val="lt1"/>
                </a:solidFill>
              </a:ln>
              <a:effectLst/>
            </c:spPr>
            <c:extLst>
              <c:ext xmlns:c16="http://schemas.microsoft.com/office/drawing/2014/chart" uri="{C3380CC4-5D6E-409C-BE32-E72D297353CC}">
                <c16:uniqueId val="{00000004-F1E3-4EE4-988D-DFAB3A156601}"/>
              </c:ext>
            </c:extLst>
          </c:dPt>
          <c:dPt>
            <c:idx val="2"/>
            <c:bubble3D val="0"/>
            <c:spPr>
              <a:solidFill>
                <a:schemeClr val="accent6">
                  <a:lumMod val="60000"/>
                  <a:lumOff val="40000"/>
                </a:schemeClr>
              </a:solidFill>
              <a:ln w="19050">
                <a:solidFill>
                  <a:schemeClr val="lt1"/>
                </a:solidFill>
              </a:ln>
              <a:effectLst/>
            </c:spPr>
            <c:extLst>
              <c:ext xmlns:c16="http://schemas.microsoft.com/office/drawing/2014/chart" uri="{C3380CC4-5D6E-409C-BE32-E72D297353CC}">
                <c16:uniqueId val="{00000006-F1E3-4EE4-988D-DFAB3A156601}"/>
              </c:ext>
            </c:extLst>
          </c:dPt>
          <c:dPt>
            <c:idx val="3"/>
            <c:bubble3D val="0"/>
            <c:spPr>
              <a:solidFill>
                <a:srgbClr val="6699FF"/>
              </a:solidFill>
              <a:ln w="19050">
                <a:solidFill>
                  <a:schemeClr val="lt1"/>
                </a:solidFill>
              </a:ln>
              <a:effectLst/>
            </c:spPr>
            <c:extLst>
              <c:ext xmlns:c16="http://schemas.microsoft.com/office/drawing/2014/chart" uri="{C3380CC4-5D6E-409C-BE32-E72D297353CC}">
                <c16:uniqueId val="{00000008-F1E3-4EE4-988D-DFAB3A156601}"/>
              </c:ext>
            </c:extLst>
          </c:dPt>
          <c:dPt>
            <c:idx val="4"/>
            <c:bubble3D val="0"/>
            <c:spPr>
              <a:gradFill>
                <a:gsLst>
                  <a:gs pos="100000">
                    <a:schemeClr val="accent5">
                      <a:lumMod val="60000"/>
                      <a:lumOff val="40000"/>
                    </a:schemeClr>
                  </a:gs>
                  <a:gs pos="0">
                    <a:schemeClr val="accent5"/>
                  </a:gs>
                </a:gsLst>
                <a:lin ang="5400000" scaled="0"/>
              </a:gradFill>
              <a:ln w="19050">
                <a:solidFill>
                  <a:schemeClr val="lt1"/>
                </a:solidFill>
              </a:ln>
              <a:effectLst/>
            </c:spPr>
            <c:extLst>
              <c:ext xmlns:c16="http://schemas.microsoft.com/office/drawing/2014/chart" uri="{C3380CC4-5D6E-409C-BE32-E72D297353CC}">
                <c16:uniqueId val="{0000000A-F1E3-4EE4-988D-DFAB3A156601}"/>
              </c:ext>
            </c:extLst>
          </c:dPt>
          <c:dPt>
            <c:idx val="5"/>
            <c:bubble3D val="0"/>
            <c:spPr>
              <a:solidFill>
                <a:schemeClr val="bg2">
                  <a:lumMod val="75000"/>
                </a:schemeClr>
              </a:solidFill>
              <a:ln w="19050">
                <a:solidFill>
                  <a:schemeClr val="lt1"/>
                </a:solidFill>
              </a:ln>
              <a:effectLst/>
            </c:spPr>
            <c:extLst>
              <c:ext xmlns:c16="http://schemas.microsoft.com/office/drawing/2014/chart" uri="{C3380CC4-5D6E-409C-BE32-E72D297353CC}">
                <c16:uniqueId val="{0000000C-F1E3-4EE4-988D-DFAB3A156601}"/>
              </c:ext>
            </c:extLst>
          </c:dPt>
          <c:dPt>
            <c:idx val="6"/>
            <c:bubble3D val="0"/>
            <c:spPr>
              <a:gradFill>
                <a:gsLst>
                  <a:gs pos="100000">
                    <a:schemeClr val="accent1">
                      <a:lumMod val="60000"/>
                      <a:lumMod val="60000"/>
                      <a:lumOff val="40000"/>
                    </a:schemeClr>
                  </a:gs>
                  <a:gs pos="0">
                    <a:schemeClr val="accent1">
                      <a:lumMod val="60000"/>
                    </a:schemeClr>
                  </a:gs>
                </a:gsLst>
                <a:lin ang="5400000" scaled="0"/>
              </a:gradFill>
              <a:ln w="19050">
                <a:solidFill>
                  <a:schemeClr val="lt1"/>
                </a:solidFill>
              </a:ln>
              <a:effectLst/>
            </c:spPr>
            <c:extLst>
              <c:ext xmlns:c16="http://schemas.microsoft.com/office/drawing/2014/chart" uri="{C3380CC4-5D6E-409C-BE32-E72D297353CC}">
                <c16:uniqueId val="{0000000E-F1E3-4EE4-988D-DFAB3A156601}"/>
              </c:ext>
            </c:extLst>
          </c:dPt>
          <c:dPt>
            <c:idx val="7"/>
            <c:bubble3D val="0"/>
            <c:spPr>
              <a:solidFill>
                <a:schemeClr val="accent2">
                  <a:lumMod val="50000"/>
                </a:schemeClr>
              </a:solidFill>
              <a:ln w="19050">
                <a:solidFill>
                  <a:schemeClr val="lt1"/>
                </a:solidFill>
              </a:ln>
              <a:effectLst/>
            </c:spPr>
            <c:extLst>
              <c:ext xmlns:c16="http://schemas.microsoft.com/office/drawing/2014/chart" uri="{C3380CC4-5D6E-409C-BE32-E72D297353CC}">
                <c16:uniqueId val="{00000010-F1E3-4EE4-988D-DFAB3A156601}"/>
              </c:ext>
            </c:extLst>
          </c:dPt>
          <c:dPt>
            <c:idx val="8"/>
            <c:bubble3D val="0"/>
            <c:spPr>
              <a:solidFill>
                <a:srgbClr val="FFFFCC"/>
              </a:solidFill>
              <a:ln w="19050">
                <a:solidFill>
                  <a:schemeClr val="lt1"/>
                </a:solidFill>
              </a:ln>
              <a:effectLst/>
            </c:spPr>
            <c:extLst>
              <c:ext xmlns:c16="http://schemas.microsoft.com/office/drawing/2014/chart" uri="{C3380CC4-5D6E-409C-BE32-E72D297353CC}">
                <c16:uniqueId val="{00000012-F1E3-4EE4-988D-DFAB3A156601}"/>
              </c:ext>
            </c:extLst>
          </c:dPt>
          <c:dPt>
            <c:idx val="9"/>
            <c:bubble3D val="0"/>
            <c:spPr>
              <a:gradFill>
                <a:gsLst>
                  <a:gs pos="100000">
                    <a:schemeClr val="accent4">
                      <a:lumMod val="60000"/>
                      <a:lumMod val="60000"/>
                      <a:lumOff val="40000"/>
                    </a:schemeClr>
                  </a:gs>
                  <a:gs pos="0">
                    <a:schemeClr val="accent4">
                      <a:lumMod val="60000"/>
                    </a:schemeClr>
                  </a:gs>
                </a:gsLst>
                <a:lin ang="5400000" scaled="0"/>
              </a:gradFill>
              <a:ln w="19050">
                <a:solidFill>
                  <a:schemeClr val="lt1"/>
                </a:solidFill>
              </a:ln>
              <a:effectLst/>
            </c:spPr>
            <c:extLst>
              <c:ext xmlns:c16="http://schemas.microsoft.com/office/drawing/2014/chart" uri="{C3380CC4-5D6E-409C-BE32-E72D297353CC}">
                <c16:uniqueId val="{00000014-F1E3-4EE4-988D-DFAB3A156601}"/>
              </c:ext>
            </c:extLst>
          </c:dPt>
          <c:dLbls>
            <c:dLbl>
              <c:idx val="0"/>
              <c:layout>
                <c:manualLayout>
                  <c:x val="0.24621673952253531"/>
                  <c:y val="-4.3030127369048196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r>
                      <a:rPr lang="en-US"/>
                      <a:t>Veselības aprūpes pakalpojumu politika (tai skaitā prioritārie plāni un plānošanas dokumenti)  </a:t>
                    </a:r>
                    <a:r>
                      <a:rPr lang="en-US" sz="1000" b="1"/>
                      <a:t>16,9%</a:t>
                    </a:r>
                    <a:endParaRPr lang="en-US"/>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0.21656927354616784"/>
                      <c:h val="0.17756071902055184"/>
                    </c:manualLayout>
                  </c15:layout>
                  <c15:showDataLabelsRange val="0"/>
                </c:ext>
                <c:ext xmlns:c16="http://schemas.microsoft.com/office/drawing/2014/chart" uri="{C3380CC4-5D6E-409C-BE32-E72D297353CC}">
                  <c16:uniqueId val="{00000002-F1E3-4EE4-988D-DFAB3A156601}"/>
                </c:ext>
              </c:extLst>
            </c:dLbl>
            <c:dLbl>
              <c:idx val="1"/>
              <c:layout>
                <c:manualLayout>
                  <c:x val="0.27450319042419197"/>
                  <c:y val="-4.8654010273255721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r>
                      <a:rPr lang="en-US"/>
                      <a:t>Veselības aprūpes pakalpojumu pieejamības un kvalitātes uzlabošana </a:t>
                    </a:r>
                    <a:r>
                      <a:rPr lang="en-US" sz="1000" b="1"/>
                      <a:t>49,2%</a:t>
                    </a:r>
                    <a:endParaRPr lang="en-US"/>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0.16259085469876744"/>
                      <c:h val="0.16986318427987912"/>
                    </c:manualLayout>
                  </c15:layout>
                  <c15:showDataLabelsRange val="0"/>
                </c:ext>
                <c:ext xmlns:c16="http://schemas.microsoft.com/office/drawing/2014/chart" uri="{C3380CC4-5D6E-409C-BE32-E72D297353CC}">
                  <c16:uniqueId val="{00000004-F1E3-4EE4-988D-DFAB3A156601}"/>
                </c:ext>
              </c:extLst>
            </c:dLbl>
            <c:dLbl>
              <c:idx val="2"/>
              <c:layout>
                <c:manualLayout>
                  <c:x val="-0.15152857775808595"/>
                  <c:y val="0.1704158145875937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r>
                      <a:rPr lang="en-US"/>
                      <a:t>Kompensējamo medikamentu un materiālu sistēmas uzlabošana</a:t>
                    </a:r>
                  </a:p>
                  <a:p>
                    <a:pPr>
                      <a:defRPr/>
                    </a:pPr>
                    <a:r>
                      <a:rPr lang="en-US" sz="1000" b="1"/>
                      <a:t>16,4%</a:t>
                    </a:r>
                    <a:endParaRPr lang="en-US"/>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0.14703595812153963"/>
                      <c:h val="0.23717802145897407"/>
                    </c:manualLayout>
                  </c15:layout>
                  <c15:showDataLabelsRange val="0"/>
                </c:ext>
                <c:ext xmlns:c16="http://schemas.microsoft.com/office/drawing/2014/chart" uri="{C3380CC4-5D6E-409C-BE32-E72D297353CC}">
                  <c16:uniqueId val="{00000006-F1E3-4EE4-988D-DFAB3A156601}"/>
                </c:ext>
              </c:extLst>
            </c:dLbl>
            <c:dLbl>
              <c:idx val="3"/>
              <c:layout>
                <c:manualLayout>
                  <c:x val="-0.21094289260950227"/>
                  <c:y val="8.5668830242179569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r>
                      <a:rPr lang="en-US"/>
                      <a:t>Primārās veselības aprūpes pakalpojumu pieejamības uzlabošana</a:t>
                    </a:r>
                  </a:p>
                  <a:p>
                    <a:pPr>
                      <a:defRPr/>
                    </a:pPr>
                    <a:r>
                      <a:rPr lang="en-US" sz="1000" b="1"/>
                      <a:t>2,9%</a:t>
                    </a:r>
                    <a:endParaRPr lang="en-US"/>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0.1832610356580926"/>
                      <c:h val="0.17991830775754258"/>
                    </c:manualLayout>
                  </c15:layout>
                  <c15:showDataLabelsRange val="0"/>
                </c:ext>
                <c:ext xmlns:c16="http://schemas.microsoft.com/office/drawing/2014/chart" uri="{C3380CC4-5D6E-409C-BE32-E72D297353CC}">
                  <c16:uniqueId val="{00000008-F1E3-4EE4-988D-DFAB3A156601}"/>
                </c:ext>
              </c:extLst>
            </c:dLbl>
            <c:dLbl>
              <c:idx val="4"/>
              <c:layout>
                <c:manualLayout>
                  <c:x val="-0.22094214518577113"/>
                  <c:y val="-2.8897125506555012E-3"/>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r>
                      <a:rPr lang="en-US"/>
                      <a:t>Psihiskā veselība un atkarības</a:t>
                    </a:r>
                  </a:p>
                  <a:p>
                    <a:pPr>
                      <a:defRPr/>
                    </a:pPr>
                    <a:r>
                      <a:rPr lang="en-US" sz="1000" b="1"/>
                      <a:t>1,5%</a:t>
                    </a:r>
                    <a:endParaRPr lang="en-US"/>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0.22933990140908944"/>
                      <c:h val="8.175879855508858E-2"/>
                    </c:manualLayout>
                  </c15:layout>
                  <c15:showDataLabelsRange val="0"/>
                </c:ext>
                <c:ext xmlns:c16="http://schemas.microsoft.com/office/drawing/2014/chart" uri="{C3380CC4-5D6E-409C-BE32-E72D297353CC}">
                  <c16:uniqueId val="{0000000A-F1E3-4EE4-988D-DFAB3A156601}"/>
                </c:ext>
              </c:extLst>
            </c:dLbl>
            <c:dLbl>
              <c:idx val="5"/>
              <c:layout>
                <c:manualLayout>
                  <c:x val="-0.24138863597277785"/>
                  <c:y val="-4.9569575837065949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r>
                      <a:rPr lang="en-US"/>
                      <a:t>Sabiedrības veselība, prevencija</a:t>
                    </a:r>
                  </a:p>
                  <a:p>
                    <a:pPr>
                      <a:defRPr/>
                    </a:pPr>
                    <a:r>
                      <a:rPr lang="en-US" sz="1000" b="1"/>
                      <a:t>2,6%</a:t>
                    </a:r>
                    <a:endParaRPr lang="en-US"/>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0.2417457498805117"/>
                      <c:h val="8.7212104621891579E-2"/>
                    </c:manualLayout>
                  </c15:layout>
                  <c15:showDataLabelsRange val="0"/>
                </c:ext>
                <c:ext xmlns:c16="http://schemas.microsoft.com/office/drawing/2014/chart" uri="{C3380CC4-5D6E-409C-BE32-E72D297353CC}">
                  <c16:uniqueId val="{0000000C-F1E3-4EE4-988D-DFAB3A156601}"/>
                </c:ext>
              </c:extLst>
            </c:dLbl>
            <c:dLbl>
              <c:idx val="6"/>
              <c:layout>
                <c:manualLayout>
                  <c:x val="-0.25571972453569525"/>
                  <c:y val="-0.10344965049545859"/>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r>
                      <a:rPr lang="en-US"/>
                      <a:t>Digitalizācija</a:t>
                    </a:r>
                  </a:p>
                  <a:p>
                    <a:pPr>
                      <a:defRPr/>
                    </a:pPr>
                    <a:r>
                      <a:rPr lang="en-US" sz="1000" b="1"/>
                      <a:t>0,6%</a:t>
                    </a:r>
                    <a:endParaRPr lang="en-US"/>
                  </a:p>
                </c:rich>
              </c:tx>
              <c:numFmt formatCode="0.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0.12219487656261933"/>
                      <c:h val="8.7212136368838442E-2"/>
                    </c:manualLayout>
                  </c15:layout>
                  <c15:showDataLabelsRange val="0"/>
                </c:ext>
                <c:ext xmlns:c16="http://schemas.microsoft.com/office/drawing/2014/chart" uri="{C3380CC4-5D6E-409C-BE32-E72D297353CC}">
                  <c16:uniqueId val="{0000000E-F1E3-4EE4-988D-DFAB3A156601}"/>
                </c:ext>
              </c:extLst>
            </c:dLbl>
            <c:dLbl>
              <c:idx val="7"/>
              <c:layout>
                <c:manualLayout>
                  <c:x val="-0.28055317088074633"/>
                  <c:y val="-0.14453497861150488"/>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r>
                      <a:rPr lang="en-US"/>
                      <a:t>Cilvēkresursi</a:t>
                    </a:r>
                  </a:p>
                  <a:p>
                    <a:pPr>
                      <a:defRPr/>
                    </a:pPr>
                    <a:r>
                      <a:rPr lang="en-US" sz="1000" b="1"/>
                      <a:t>5,5%</a:t>
                    </a:r>
                    <a:endParaRPr lang="en-US"/>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0.16731065905197828"/>
                      <c:h val="7.9032145521687094E-2"/>
                    </c:manualLayout>
                  </c15:layout>
                  <c15:showDataLabelsRange val="0"/>
                </c:ext>
                <c:ext xmlns:c16="http://schemas.microsoft.com/office/drawing/2014/chart" uri="{C3380CC4-5D6E-409C-BE32-E72D297353CC}">
                  <c16:uniqueId val="{00000010-F1E3-4EE4-988D-DFAB3A156601}"/>
                </c:ext>
              </c:extLst>
            </c:dLbl>
            <c:dLbl>
              <c:idx val="8"/>
              <c:layout>
                <c:manualLayout>
                  <c:x val="-4.5991161187199418E-2"/>
                  <c:y val="-0.11616517291346365"/>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r>
                      <a:rPr lang="en-US"/>
                      <a:t>VM padotības iestāžu prioritārie pasākumi</a:t>
                    </a:r>
                  </a:p>
                  <a:p>
                    <a:pPr>
                      <a:defRPr/>
                    </a:pPr>
                    <a:r>
                      <a:rPr lang="en-US" sz="1000" b="1"/>
                      <a:t>1,3%</a:t>
                    </a:r>
                    <a:endParaRPr lang="en-US"/>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0.26207194761754588"/>
                      <c:h val="9.1081301310235813E-2"/>
                    </c:manualLayout>
                  </c15:layout>
                  <c15:showDataLabelsRange val="0"/>
                </c:ext>
                <c:ext xmlns:c16="http://schemas.microsoft.com/office/drawing/2014/chart" uri="{C3380CC4-5D6E-409C-BE32-E72D297353CC}">
                  <c16:uniqueId val="{00000012-F1E3-4EE4-988D-DFAB3A156601}"/>
                </c:ext>
              </c:extLst>
            </c:dLbl>
            <c:dLbl>
              <c:idx val="9"/>
              <c:layout>
                <c:manualLayout>
                  <c:x val="0.15684536996012405"/>
                  <c:y val="-8.9979550102249492E-2"/>
                </c:manualLayout>
              </c:layout>
              <c:tx>
                <c:rich>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r>
                      <a:rPr lang="en-US"/>
                      <a:t>Infrastruktūra</a:t>
                    </a:r>
                  </a:p>
                  <a:p>
                    <a:pPr>
                      <a:defRPr/>
                    </a:pPr>
                    <a:r>
                      <a:rPr lang="en-US" b="1"/>
                      <a:t>3,1%</a:t>
                    </a:r>
                  </a:p>
                </c:rich>
              </c:tx>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1"/>
              <c:showBubbleSize val="0"/>
              <c:extLst>
                <c:ext xmlns:c15="http://schemas.microsoft.com/office/drawing/2012/chart" uri="{CE6537A1-D6FC-4f65-9D91-7224C49458BB}">
                  <c15:layout>
                    <c:manualLayout>
                      <c:w val="0.1070536807622131"/>
                      <c:h val="7.0852186421482596E-2"/>
                    </c:manualLayout>
                  </c15:layout>
                  <c15:showDataLabelsRange val="0"/>
                </c:ext>
                <c:ext xmlns:c16="http://schemas.microsoft.com/office/drawing/2014/chart" uri="{C3380CC4-5D6E-409C-BE32-E72D297353CC}">
                  <c16:uniqueId val="{00000014-F1E3-4EE4-988D-DFAB3A156601}"/>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dk1">
                        <a:lumMod val="75000"/>
                        <a:lumOff val="25000"/>
                      </a:schemeClr>
                    </a:solidFill>
                    <a:latin typeface="+mn-lt"/>
                    <a:ea typeface="+mn-ea"/>
                    <a:cs typeface="+mn-cs"/>
                  </a:defRPr>
                </a:pPr>
                <a:endParaRPr lang="en-US"/>
              </a:p>
            </c:txPr>
            <c:showLegendKey val="0"/>
            <c:showVal val="0"/>
            <c:showCatName val="0"/>
            <c:showSerName val="0"/>
            <c:showPercent val="1"/>
            <c:showBubbleSize val="0"/>
            <c:showLeaderLines val="1"/>
            <c:leaderLines>
              <c:spPr>
                <a:ln w="9525" cap="flat" cmpd="sng" algn="ctr">
                  <a:solidFill>
                    <a:schemeClr val="dk1">
                      <a:lumMod val="35000"/>
                      <a:lumOff val="65000"/>
                    </a:schemeClr>
                  </a:solidFill>
                  <a:round/>
                </a:ln>
                <a:effectLst/>
              </c:spPr>
            </c:leaderLines>
            <c:extLst>
              <c:ext xmlns:c15="http://schemas.microsoft.com/office/drawing/2012/chart" uri="{CE6537A1-D6FC-4f65-9D91-7224C49458BB}"/>
            </c:extLst>
          </c:dLbls>
          <c:cat>
            <c:strRef>
              <c:f>Sheet1!$A$6:$A$15</c:f>
              <c:strCache>
                <c:ptCount val="10"/>
                <c:pt idx="0">
                  <c:v>Veselības aprūpes pakalpojumu politika (tai skaitā prioritārie plāni un plānošanas dokumenti)</c:v>
                </c:pt>
                <c:pt idx="1">
                  <c:v>Veselības aprūpes pakalpojumu pieejamības un kvalitātes uzlabošana</c:v>
                </c:pt>
                <c:pt idx="2">
                  <c:v>Kompensējamo medikamentu un materiālu sistēmas uzlabošana</c:v>
                </c:pt>
                <c:pt idx="3">
                  <c:v>Primārās veselības aprūpes pakalpojumu pieejamības uzlabošana (tai skaitā prioritārie plāni un plānošanas dokumenti)</c:v>
                </c:pt>
                <c:pt idx="4">
                  <c:v>Psihiskā veselība un atkarības</c:v>
                </c:pt>
                <c:pt idx="5">
                  <c:v>Sabiedrības veselība, prevencija</c:v>
                </c:pt>
                <c:pt idx="6">
                  <c:v>Digitalizācija</c:v>
                </c:pt>
                <c:pt idx="7">
                  <c:v>Cilvēkresursi (atbalsts veselības jomas un medicīnas izglītības sistēmas kapacitātes stiprināšanā)</c:v>
                </c:pt>
                <c:pt idx="8">
                  <c:v>VM padotības iestāžu prioritārie pasākumi</c:v>
                </c:pt>
                <c:pt idx="9">
                  <c:v>Infrastruktūra</c:v>
                </c:pt>
              </c:strCache>
            </c:strRef>
          </c:cat>
          <c:val>
            <c:numRef>
              <c:f>Sheet1!$C$6:$C$15</c:f>
              <c:numCache>
                <c:formatCode>0.0%</c:formatCode>
                <c:ptCount val="10"/>
                <c:pt idx="0">
                  <c:v>0.16900000000000001</c:v>
                </c:pt>
                <c:pt idx="1">
                  <c:v>0.49199999999999999</c:v>
                </c:pt>
                <c:pt idx="2">
                  <c:v>0.16400000000000001</c:v>
                </c:pt>
                <c:pt idx="3">
                  <c:v>2.9000000000000001E-2</c:v>
                </c:pt>
                <c:pt idx="4">
                  <c:v>1.4999999999999999E-2</c:v>
                </c:pt>
                <c:pt idx="5">
                  <c:v>2.5999999999999999E-2</c:v>
                </c:pt>
                <c:pt idx="6">
                  <c:v>6.0000000000000001E-3</c:v>
                </c:pt>
                <c:pt idx="7">
                  <c:v>5.5E-2</c:v>
                </c:pt>
                <c:pt idx="8">
                  <c:v>1.2999999999999999E-2</c:v>
                </c:pt>
                <c:pt idx="9">
                  <c:v>3.1E-2</c:v>
                </c:pt>
              </c:numCache>
            </c:numRef>
          </c:val>
          <c:extLst>
            <c:ext xmlns:c16="http://schemas.microsoft.com/office/drawing/2014/chart" uri="{C3380CC4-5D6E-409C-BE32-E72D297353CC}">
              <c16:uniqueId val="{00000015-F1E3-4EE4-988D-DFAB3A156601}"/>
            </c:ext>
          </c:extLst>
        </c:ser>
        <c:dLbls>
          <c:showLegendKey val="0"/>
          <c:showVal val="0"/>
          <c:showCatName val="0"/>
          <c:showSerName val="0"/>
          <c:showPercent val="1"/>
          <c:showBubbleSize val="0"/>
          <c:showLeaderLines val="1"/>
        </c:dLbls>
        <c:firstSliceAng val="0"/>
        <c:holeSize val="70"/>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pattFill prst="dkDnDiag">
      <a:fgClr>
        <a:schemeClr val="lt1"/>
      </a:fgClr>
      <a:bgClr>
        <a:schemeClr val="dk1">
          <a:lumMod val="10000"/>
          <a:lumOff val="90000"/>
        </a:schemeClr>
      </a:bgClr>
    </a:pattFill>
    <a:ln w="9525" cap="flat" cmpd="sng" algn="ctr">
      <a:solidFill>
        <a:schemeClr val="dk1">
          <a:lumMod val="15000"/>
          <a:lumOff val="85000"/>
        </a:schemeClr>
      </a:solidFill>
      <a:round/>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Vidējā bruto darba samaksa valstī</c:v>
                </c:pt>
              </c:strCache>
            </c:strRef>
          </c:tx>
          <c:spPr>
            <a:ln w="28575" cap="flat">
              <a:solidFill>
                <a:srgbClr val="4472C4"/>
              </a:solidFill>
              <a:prstDash val="solid"/>
              <a:round/>
            </a:ln>
            <a:effectLst/>
          </c:spPr>
          <c:marker>
            <c:symbol val="circle"/>
            <c:size val="7"/>
            <c:spPr>
              <a:solidFill>
                <a:srgbClr val="4472C4"/>
              </a:solidFill>
              <a:ln w="9525" cap="flat">
                <a:solidFill>
                  <a:srgbClr val="4472C4"/>
                </a:solidFill>
                <a:prstDash val="solid"/>
                <a:round/>
              </a:ln>
              <a:effectLst/>
            </c:spPr>
          </c:marker>
          <c:cat>
            <c:strRef>
              <c:f>Sheet1!$A$2:$A$13</c:f>
              <c:strCache>
                <c:ptCount val="12"/>
                <c:pt idx="0">
                  <c:v>2016</c:v>
                </c:pt>
                <c:pt idx="1">
                  <c:v>2017</c:v>
                </c:pt>
                <c:pt idx="2">
                  <c:v>2018</c:v>
                </c:pt>
                <c:pt idx="3">
                  <c:v>2019</c:v>
                </c:pt>
                <c:pt idx="4">
                  <c:v>2020</c:v>
                </c:pt>
                <c:pt idx="5">
                  <c:v>2021</c:v>
                </c:pt>
                <c:pt idx="6">
                  <c:v>2022</c:v>
                </c:pt>
                <c:pt idx="7">
                  <c:v>2023</c:v>
                </c:pt>
                <c:pt idx="8">
                  <c:v>2024</c:v>
                </c:pt>
                <c:pt idx="9">
                  <c:v>2025</c:v>
                </c:pt>
                <c:pt idx="10">
                  <c:v>2026*</c:v>
                </c:pt>
                <c:pt idx="11">
                  <c:v>2027*</c:v>
                </c:pt>
              </c:strCache>
            </c:strRef>
          </c:cat>
          <c:val>
            <c:numRef>
              <c:f>Sheet1!$B$2:$B$13</c:f>
              <c:numCache>
                <c:formatCode>General</c:formatCode>
                <c:ptCount val="12"/>
                <c:pt idx="0">
                  <c:v>859</c:v>
                </c:pt>
                <c:pt idx="1">
                  <c:v>926</c:v>
                </c:pt>
                <c:pt idx="2">
                  <c:v>1004</c:v>
                </c:pt>
                <c:pt idx="3">
                  <c:v>1076</c:v>
                </c:pt>
                <c:pt idx="4">
                  <c:v>1143</c:v>
                </c:pt>
                <c:pt idx="5">
                  <c:v>1277</c:v>
                </c:pt>
                <c:pt idx="6">
                  <c:v>1373</c:v>
                </c:pt>
                <c:pt idx="7">
                  <c:v>1537</c:v>
                </c:pt>
                <c:pt idx="8">
                  <c:v>1685</c:v>
                </c:pt>
                <c:pt idx="9">
                  <c:v>1815</c:v>
                </c:pt>
                <c:pt idx="10">
                  <c:v>1915</c:v>
                </c:pt>
                <c:pt idx="11">
                  <c:v>2020</c:v>
                </c:pt>
              </c:numCache>
            </c:numRef>
          </c:val>
          <c:smooth val="0"/>
          <c:extLst>
            <c:ext xmlns:c16="http://schemas.microsoft.com/office/drawing/2014/chart" uri="{C3380CC4-5D6E-409C-BE32-E72D297353CC}">
              <c16:uniqueId val="{00000000-930F-4D5F-904B-A01620F72F0D}"/>
            </c:ext>
          </c:extLst>
        </c:ser>
        <c:ser>
          <c:idx val="1"/>
          <c:order val="1"/>
          <c:tx>
            <c:strRef>
              <c:f>Sheet1!$C$1</c:f>
              <c:strCache>
                <c:ptCount val="1"/>
                <c:pt idx="0">
                  <c:v>Minimālā alga</c:v>
                </c:pt>
              </c:strCache>
            </c:strRef>
          </c:tx>
          <c:spPr>
            <a:ln w="28575" cap="flat">
              <a:solidFill>
                <a:srgbClr val="ED7D31"/>
              </a:solidFill>
              <a:prstDash val="solid"/>
              <a:round/>
            </a:ln>
            <a:effectLst/>
          </c:spPr>
          <c:marker>
            <c:symbol val="circle"/>
            <c:size val="7"/>
            <c:spPr>
              <a:solidFill>
                <a:srgbClr val="ED7D31"/>
              </a:solidFill>
              <a:ln w="9525" cap="flat">
                <a:solidFill>
                  <a:srgbClr val="ED7D31"/>
                </a:solidFill>
                <a:prstDash val="solid"/>
                <a:round/>
              </a:ln>
              <a:effectLst/>
            </c:spPr>
          </c:marker>
          <c:cat>
            <c:strRef>
              <c:f>Sheet1!$A$2:$A$13</c:f>
              <c:strCache>
                <c:ptCount val="12"/>
                <c:pt idx="0">
                  <c:v>2016</c:v>
                </c:pt>
                <c:pt idx="1">
                  <c:v>2017</c:v>
                </c:pt>
                <c:pt idx="2">
                  <c:v>2018</c:v>
                </c:pt>
                <c:pt idx="3">
                  <c:v>2019</c:v>
                </c:pt>
                <c:pt idx="4">
                  <c:v>2020</c:v>
                </c:pt>
                <c:pt idx="5">
                  <c:v>2021</c:v>
                </c:pt>
                <c:pt idx="6">
                  <c:v>2022</c:v>
                </c:pt>
                <c:pt idx="7">
                  <c:v>2023</c:v>
                </c:pt>
                <c:pt idx="8">
                  <c:v>2024</c:v>
                </c:pt>
                <c:pt idx="9">
                  <c:v>2025</c:v>
                </c:pt>
                <c:pt idx="10">
                  <c:v>2026*</c:v>
                </c:pt>
                <c:pt idx="11">
                  <c:v>2027*</c:v>
                </c:pt>
              </c:strCache>
            </c:strRef>
          </c:cat>
          <c:val>
            <c:numRef>
              <c:f>Sheet1!$C$2:$C$13</c:f>
              <c:numCache>
                <c:formatCode>General</c:formatCode>
                <c:ptCount val="12"/>
                <c:pt idx="0">
                  <c:v>370</c:v>
                </c:pt>
                <c:pt idx="1">
                  <c:v>380</c:v>
                </c:pt>
                <c:pt idx="2">
                  <c:v>430</c:v>
                </c:pt>
                <c:pt idx="3">
                  <c:v>430</c:v>
                </c:pt>
                <c:pt idx="4">
                  <c:v>430</c:v>
                </c:pt>
                <c:pt idx="5">
                  <c:v>500</c:v>
                </c:pt>
                <c:pt idx="6">
                  <c:v>500</c:v>
                </c:pt>
                <c:pt idx="7">
                  <c:v>620</c:v>
                </c:pt>
                <c:pt idx="8">
                  <c:v>700</c:v>
                </c:pt>
                <c:pt idx="9">
                  <c:v>740</c:v>
                </c:pt>
                <c:pt idx="10">
                  <c:v>780</c:v>
                </c:pt>
                <c:pt idx="11">
                  <c:v>820</c:v>
                </c:pt>
              </c:numCache>
            </c:numRef>
          </c:val>
          <c:smooth val="0"/>
          <c:extLst>
            <c:ext xmlns:c16="http://schemas.microsoft.com/office/drawing/2014/chart" uri="{C3380CC4-5D6E-409C-BE32-E72D297353CC}">
              <c16:uniqueId val="{00000001-930F-4D5F-904B-A01620F72F0D}"/>
            </c:ext>
          </c:extLst>
        </c:ser>
        <c:ser>
          <c:idx val="2"/>
          <c:order val="2"/>
          <c:tx>
            <c:strRef>
              <c:f>Sheet1!$D$1</c:f>
              <c:strCache>
                <c:ptCount val="1"/>
                <c:pt idx="0">
                  <c:v>MK 555: ārsti</c:v>
                </c:pt>
              </c:strCache>
            </c:strRef>
          </c:tx>
          <c:spPr>
            <a:ln w="28575" cap="flat">
              <a:solidFill>
                <a:srgbClr val="70AD47"/>
              </a:solidFill>
              <a:prstDash val="solid"/>
              <a:round/>
            </a:ln>
            <a:effectLst/>
          </c:spPr>
          <c:marker>
            <c:symbol val="circle"/>
            <c:size val="7"/>
            <c:spPr>
              <a:solidFill>
                <a:srgbClr val="70AD47"/>
              </a:solidFill>
              <a:ln w="9525" cap="flat">
                <a:solidFill>
                  <a:srgbClr val="70AD47"/>
                </a:solidFill>
                <a:prstDash val="solid"/>
                <a:round/>
              </a:ln>
              <a:effectLst/>
            </c:spPr>
          </c:marker>
          <c:cat>
            <c:strRef>
              <c:f>Sheet1!$A$2:$A$13</c:f>
              <c:strCache>
                <c:ptCount val="12"/>
                <c:pt idx="0">
                  <c:v>2016</c:v>
                </c:pt>
                <c:pt idx="1">
                  <c:v>2017</c:v>
                </c:pt>
                <c:pt idx="2">
                  <c:v>2018</c:v>
                </c:pt>
                <c:pt idx="3">
                  <c:v>2019</c:v>
                </c:pt>
                <c:pt idx="4">
                  <c:v>2020</c:v>
                </c:pt>
                <c:pt idx="5">
                  <c:v>2021</c:v>
                </c:pt>
                <c:pt idx="6">
                  <c:v>2022</c:v>
                </c:pt>
                <c:pt idx="7">
                  <c:v>2023</c:v>
                </c:pt>
                <c:pt idx="8">
                  <c:v>2024</c:v>
                </c:pt>
                <c:pt idx="9">
                  <c:v>2025</c:v>
                </c:pt>
                <c:pt idx="10">
                  <c:v>2026*</c:v>
                </c:pt>
                <c:pt idx="11">
                  <c:v>2027*</c:v>
                </c:pt>
              </c:strCache>
            </c:strRef>
          </c:cat>
          <c:val>
            <c:numRef>
              <c:f>Sheet1!$D$2:$D$13</c:f>
              <c:numCache>
                <c:formatCode>General</c:formatCode>
                <c:ptCount val="12"/>
                <c:pt idx="1">
                  <c:v>859</c:v>
                </c:pt>
                <c:pt idx="2">
                  <c:v>1125</c:v>
                </c:pt>
                <c:pt idx="3">
                  <c:v>1350</c:v>
                </c:pt>
                <c:pt idx="4">
                  <c:v>1485</c:v>
                </c:pt>
                <c:pt idx="5">
                  <c:v>1862</c:v>
                </c:pt>
                <c:pt idx="6">
                  <c:v>1963</c:v>
                </c:pt>
                <c:pt idx="7">
                  <c:v>2083</c:v>
                </c:pt>
                <c:pt idx="8">
                  <c:v>2304</c:v>
                </c:pt>
                <c:pt idx="9">
                  <c:v>2304</c:v>
                </c:pt>
                <c:pt idx="10">
                  <c:v>2304</c:v>
                </c:pt>
                <c:pt idx="11">
                  <c:v>2304</c:v>
                </c:pt>
              </c:numCache>
            </c:numRef>
          </c:val>
          <c:smooth val="0"/>
          <c:extLst>
            <c:ext xmlns:c16="http://schemas.microsoft.com/office/drawing/2014/chart" uri="{C3380CC4-5D6E-409C-BE32-E72D297353CC}">
              <c16:uniqueId val="{00000002-930F-4D5F-904B-A01620F72F0D}"/>
            </c:ext>
          </c:extLst>
        </c:ser>
        <c:ser>
          <c:idx val="3"/>
          <c:order val="3"/>
          <c:tx>
            <c:strRef>
              <c:f>Sheet1!$E$1</c:f>
              <c:strCache>
                <c:ptCount val="1"/>
                <c:pt idx="0">
                  <c:v>MK 555: ārstniecības un pacientu aprūpes personas</c:v>
                </c:pt>
              </c:strCache>
            </c:strRef>
          </c:tx>
          <c:spPr>
            <a:ln w="28575" cap="flat">
              <a:solidFill>
                <a:srgbClr val="7030A0"/>
              </a:solidFill>
              <a:prstDash val="solid"/>
              <a:round/>
            </a:ln>
            <a:effectLst/>
          </c:spPr>
          <c:marker>
            <c:symbol val="circle"/>
            <c:size val="7"/>
            <c:spPr>
              <a:solidFill>
                <a:srgbClr val="7030A0"/>
              </a:solidFill>
              <a:ln w="9525" cap="flat">
                <a:solidFill>
                  <a:srgbClr val="7030A0"/>
                </a:solidFill>
                <a:prstDash val="solid"/>
                <a:round/>
              </a:ln>
              <a:effectLst/>
            </c:spPr>
          </c:marker>
          <c:cat>
            <c:strRef>
              <c:f>Sheet1!$A$2:$A$13</c:f>
              <c:strCache>
                <c:ptCount val="12"/>
                <c:pt idx="0">
                  <c:v>2016</c:v>
                </c:pt>
                <c:pt idx="1">
                  <c:v>2017</c:v>
                </c:pt>
                <c:pt idx="2">
                  <c:v>2018</c:v>
                </c:pt>
                <c:pt idx="3">
                  <c:v>2019</c:v>
                </c:pt>
                <c:pt idx="4">
                  <c:v>2020</c:v>
                </c:pt>
                <c:pt idx="5">
                  <c:v>2021</c:v>
                </c:pt>
                <c:pt idx="6">
                  <c:v>2022</c:v>
                </c:pt>
                <c:pt idx="7">
                  <c:v>2023</c:v>
                </c:pt>
                <c:pt idx="8">
                  <c:v>2024</c:v>
                </c:pt>
                <c:pt idx="9">
                  <c:v>2025</c:v>
                </c:pt>
                <c:pt idx="10">
                  <c:v>2026*</c:v>
                </c:pt>
                <c:pt idx="11">
                  <c:v>2027*</c:v>
                </c:pt>
              </c:strCache>
            </c:strRef>
          </c:cat>
          <c:val>
            <c:numRef>
              <c:f>Sheet1!$E$2:$E$13</c:f>
              <c:numCache>
                <c:formatCode>General</c:formatCode>
                <c:ptCount val="12"/>
                <c:pt idx="1">
                  <c:v>537</c:v>
                </c:pt>
                <c:pt idx="2">
                  <c:v>675</c:v>
                </c:pt>
                <c:pt idx="3">
                  <c:v>810</c:v>
                </c:pt>
                <c:pt idx="4">
                  <c:v>891</c:v>
                </c:pt>
                <c:pt idx="5">
                  <c:v>1117</c:v>
                </c:pt>
                <c:pt idx="6">
                  <c:v>1183</c:v>
                </c:pt>
                <c:pt idx="7">
                  <c:v>1303</c:v>
                </c:pt>
                <c:pt idx="8">
                  <c:v>1388</c:v>
                </c:pt>
                <c:pt idx="9">
                  <c:v>1388</c:v>
                </c:pt>
                <c:pt idx="10">
                  <c:v>1388</c:v>
                </c:pt>
                <c:pt idx="11">
                  <c:v>1388</c:v>
                </c:pt>
              </c:numCache>
            </c:numRef>
          </c:val>
          <c:smooth val="0"/>
          <c:extLst>
            <c:ext xmlns:c16="http://schemas.microsoft.com/office/drawing/2014/chart" uri="{C3380CC4-5D6E-409C-BE32-E72D297353CC}">
              <c16:uniqueId val="{00000003-930F-4D5F-904B-A01620F72F0D}"/>
            </c:ext>
          </c:extLst>
        </c:ser>
        <c:ser>
          <c:idx val="4"/>
          <c:order val="4"/>
          <c:tx>
            <c:strRef>
              <c:f>Sheet1!$F$1</c:f>
              <c:strCache>
                <c:ptCount val="1"/>
                <c:pt idx="0">
                  <c:v>MK 555: atbalsta personas</c:v>
                </c:pt>
              </c:strCache>
            </c:strRef>
          </c:tx>
          <c:spPr>
            <a:ln w="28575" cap="flat">
              <a:solidFill>
                <a:srgbClr val="A5A5A5"/>
              </a:solidFill>
              <a:prstDash val="solid"/>
              <a:round/>
            </a:ln>
            <a:effectLst/>
          </c:spPr>
          <c:marker>
            <c:symbol val="circle"/>
            <c:size val="7"/>
            <c:spPr>
              <a:solidFill>
                <a:srgbClr val="A5A5A5"/>
              </a:solidFill>
              <a:ln w="9525" cap="flat">
                <a:solidFill>
                  <a:srgbClr val="A5A5A5"/>
                </a:solidFill>
                <a:prstDash val="solid"/>
                <a:round/>
              </a:ln>
              <a:effectLst/>
            </c:spPr>
          </c:marker>
          <c:cat>
            <c:strRef>
              <c:f>Sheet1!$A$2:$A$13</c:f>
              <c:strCache>
                <c:ptCount val="12"/>
                <c:pt idx="0">
                  <c:v>2016</c:v>
                </c:pt>
                <c:pt idx="1">
                  <c:v>2017</c:v>
                </c:pt>
                <c:pt idx="2">
                  <c:v>2018</c:v>
                </c:pt>
                <c:pt idx="3">
                  <c:v>2019</c:v>
                </c:pt>
                <c:pt idx="4">
                  <c:v>2020</c:v>
                </c:pt>
                <c:pt idx="5">
                  <c:v>2021</c:v>
                </c:pt>
                <c:pt idx="6">
                  <c:v>2022</c:v>
                </c:pt>
                <c:pt idx="7">
                  <c:v>2023</c:v>
                </c:pt>
                <c:pt idx="8">
                  <c:v>2024</c:v>
                </c:pt>
                <c:pt idx="9">
                  <c:v>2025</c:v>
                </c:pt>
                <c:pt idx="10">
                  <c:v>2026*</c:v>
                </c:pt>
                <c:pt idx="11">
                  <c:v>2027*</c:v>
                </c:pt>
              </c:strCache>
            </c:strRef>
          </c:cat>
          <c:val>
            <c:numRef>
              <c:f>Sheet1!$F$2:$F$13</c:f>
              <c:numCache>
                <c:formatCode>General</c:formatCode>
                <c:ptCount val="12"/>
                <c:pt idx="1">
                  <c:v>400</c:v>
                </c:pt>
                <c:pt idx="2">
                  <c:v>450</c:v>
                </c:pt>
                <c:pt idx="3">
                  <c:v>540</c:v>
                </c:pt>
                <c:pt idx="4">
                  <c:v>594</c:v>
                </c:pt>
                <c:pt idx="5">
                  <c:v>745</c:v>
                </c:pt>
                <c:pt idx="6">
                  <c:v>745</c:v>
                </c:pt>
                <c:pt idx="7">
                  <c:v>865</c:v>
                </c:pt>
                <c:pt idx="8">
                  <c:v>925</c:v>
                </c:pt>
                <c:pt idx="9">
                  <c:v>925</c:v>
                </c:pt>
                <c:pt idx="10">
                  <c:v>925</c:v>
                </c:pt>
                <c:pt idx="11">
                  <c:v>925</c:v>
                </c:pt>
              </c:numCache>
            </c:numRef>
          </c:val>
          <c:smooth val="0"/>
          <c:extLst>
            <c:ext xmlns:c16="http://schemas.microsoft.com/office/drawing/2014/chart" uri="{C3380CC4-5D6E-409C-BE32-E72D297353CC}">
              <c16:uniqueId val="{00000004-930F-4D5F-904B-A01620F72F0D}"/>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850" b="0" i="0" u="none" strike="noStrike">
                <a:solidFill>
                  <a:srgbClr val="000000"/>
                </a:solidFill>
                <a:latin typeface="Verdana"/>
              </a:defRPr>
            </a:pPr>
            <a:endParaRPr lang="en-US"/>
          </a:p>
        </c:txPr>
        <c:crossAx val="2094734552"/>
        <c:crosses val="autoZero"/>
        <c:auto val="1"/>
        <c:lblAlgn val="ctr"/>
        <c:lblOffset val="100"/>
        <c:noMultiLvlLbl val="1"/>
      </c:catAx>
      <c:valAx>
        <c:axId val="2094734552"/>
        <c:scaling>
          <c:orientation val="minMax"/>
          <c:max val="2500"/>
          <c:min val="0"/>
        </c:scaling>
        <c:delete val="0"/>
        <c:axPos val="l"/>
        <c:majorGridlines>
          <c:spPr>
            <a:ln w="6350" cap="flat">
              <a:solidFill>
                <a:srgbClr val="D9D9D9"/>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800" b="0" i="0" u="none" strike="noStrike">
                <a:solidFill>
                  <a:srgbClr val="595959"/>
                </a:solidFill>
                <a:latin typeface="Verdana"/>
              </a:defRPr>
            </a:pPr>
            <a:endParaRPr lang="en-US"/>
          </a:p>
        </c:txPr>
        <c:crossAx val="2094734554"/>
        <c:crosses val="autoZero"/>
        <c:crossBetween val="between"/>
        <c:majorUnit val="500"/>
      </c:valAx>
      <c:spPr>
        <a:noFill/>
        <a:ln>
          <a:noFill/>
        </a:ln>
        <a:effectLst/>
      </c:spPr>
    </c:plotArea>
    <c:legend>
      <c:legendPos val="b"/>
      <c:overlay val="0"/>
      <c:txPr>
        <a:bodyPr/>
        <a:lstStyle/>
        <a:p>
          <a:pPr>
            <a:defRPr sz="700">
              <a:solidFill>
                <a:srgbClr val="000000"/>
              </a:solidFill>
              <a:latin typeface="Verdana"/>
              <a:cs typeface="Verdana"/>
            </a:defRPr>
          </a:pPr>
          <a:endParaRPr lang="en-US"/>
        </a:p>
      </c:txPr>
    </c:legend>
    <c:plotVisOnly val="1"/>
    <c:dispBlanksAs val="span"/>
    <c:showDLblsOverMax val="1"/>
  </c:chart>
  <c:spPr>
    <a:noFill/>
    <a:ln>
      <a:noFill/>
    </a:ln>
    <a:effectLst/>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MK 555: ārstu darba samaksa tarifā / vidējā darba samaksa</c:v>
                </c:pt>
              </c:strCache>
            </c:strRef>
          </c:tx>
          <c:spPr>
            <a:ln w="28575" cap="flat">
              <a:solidFill>
                <a:srgbClr val="70AD47"/>
              </a:solidFill>
              <a:prstDash val="solid"/>
              <a:round/>
            </a:ln>
            <a:effectLst/>
          </c:spPr>
          <c:marker>
            <c:symbol val="circle"/>
            <c:size val="7"/>
            <c:spPr>
              <a:solidFill>
                <a:srgbClr val="70AD47"/>
              </a:solidFill>
              <a:ln w="9525" cap="flat">
                <a:solidFill>
                  <a:srgbClr val="70AD47"/>
                </a:solidFill>
                <a:prstDash val="solid"/>
                <a:round/>
              </a:ln>
              <a:effectLst/>
            </c:spPr>
          </c:marker>
          <c:dLbls>
            <c:numFmt formatCode="0.00" sourceLinked="0"/>
            <c:spPr>
              <a:noFill/>
              <a:ln>
                <a:noFill/>
              </a:ln>
              <a:effectLst/>
            </c:spPr>
            <c:txPr>
              <a:bodyPr/>
              <a:lstStyle/>
              <a:p>
                <a:pPr>
                  <a:defRPr sz="700" b="1" i="0" u="none" strike="noStrike">
                    <a:solidFill>
                      <a:srgbClr val="000000"/>
                    </a:solidFill>
                    <a:latin typeface="Verdana"/>
                  </a:defRPr>
                </a:pPr>
                <a:endParaRPr lang="lv-LV"/>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2018</c:v>
                </c:pt>
                <c:pt idx="1">
                  <c:v>2019</c:v>
                </c:pt>
                <c:pt idx="2">
                  <c:v>2020</c:v>
                </c:pt>
                <c:pt idx="3">
                  <c:v>2021</c:v>
                </c:pt>
                <c:pt idx="4">
                  <c:v>2022</c:v>
                </c:pt>
                <c:pt idx="5">
                  <c:v>2023</c:v>
                </c:pt>
                <c:pt idx="6">
                  <c:v>2024</c:v>
                </c:pt>
                <c:pt idx="7">
                  <c:v>2025</c:v>
                </c:pt>
                <c:pt idx="8">
                  <c:v>2026*</c:v>
                </c:pt>
                <c:pt idx="9">
                  <c:v>2027*</c:v>
                </c:pt>
              </c:strCache>
            </c:strRef>
          </c:cat>
          <c:val>
            <c:numRef>
              <c:f>Sheet1!$B$2:$B$11</c:f>
              <c:numCache>
                <c:formatCode>General</c:formatCode>
                <c:ptCount val="10"/>
                <c:pt idx="0">
                  <c:v>1.1200000000000001</c:v>
                </c:pt>
                <c:pt idx="1">
                  <c:v>1.25</c:v>
                </c:pt>
                <c:pt idx="2">
                  <c:v>1.3</c:v>
                </c:pt>
                <c:pt idx="3">
                  <c:v>1.46</c:v>
                </c:pt>
                <c:pt idx="4">
                  <c:v>1.43</c:v>
                </c:pt>
                <c:pt idx="5">
                  <c:v>1.36</c:v>
                </c:pt>
                <c:pt idx="6">
                  <c:v>1.37</c:v>
                </c:pt>
                <c:pt idx="7">
                  <c:v>1.27</c:v>
                </c:pt>
                <c:pt idx="8">
                  <c:v>1.2</c:v>
                </c:pt>
                <c:pt idx="9">
                  <c:v>1.1399999999999999</c:v>
                </c:pt>
              </c:numCache>
            </c:numRef>
          </c:val>
          <c:smooth val="0"/>
          <c:extLst>
            <c:ext xmlns:c16="http://schemas.microsoft.com/office/drawing/2014/chart" uri="{C3380CC4-5D6E-409C-BE32-E72D297353CC}">
              <c16:uniqueId val="{00000000-BA64-4854-901F-B7A8017EEC96}"/>
            </c:ext>
          </c:extLst>
        </c:ser>
        <c:ser>
          <c:idx val="1"/>
          <c:order val="1"/>
          <c:tx>
            <c:strRef>
              <c:f>Sheet1!$C$1</c:f>
              <c:strCache>
                <c:ptCount val="1"/>
                <c:pt idx="0">
                  <c:v>MK 851: ārsta zemākā mēnešalga / vidējā darba samaksa</c:v>
                </c:pt>
              </c:strCache>
            </c:strRef>
          </c:tx>
          <c:spPr>
            <a:ln w="28575" cap="flat">
              <a:solidFill>
                <a:srgbClr val="ED7D31"/>
              </a:solidFill>
              <a:prstDash val="solid"/>
              <a:round/>
            </a:ln>
            <a:effectLst/>
          </c:spPr>
          <c:marker>
            <c:symbol val="circle"/>
            <c:size val="7"/>
            <c:spPr>
              <a:solidFill>
                <a:srgbClr val="ED7D31"/>
              </a:solidFill>
              <a:ln w="9525" cap="flat">
                <a:solidFill>
                  <a:srgbClr val="ED7D31"/>
                </a:solidFill>
                <a:prstDash val="solid"/>
                <a:round/>
              </a:ln>
              <a:effectLst/>
            </c:spPr>
          </c:marker>
          <c:dLbls>
            <c:numFmt formatCode="0.00" sourceLinked="0"/>
            <c:spPr>
              <a:noFill/>
              <a:ln>
                <a:noFill/>
              </a:ln>
              <a:effectLst/>
            </c:spPr>
            <c:txPr>
              <a:bodyPr/>
              <a:lstStyle/>
              <a:p>
                <a:pPr>
                  <a:defRPr sz="700" b="1" i="0" u="none" strike="noStrike">
                    <a:solidFill>
                      <a:srgbClr val="000000"/>
                    </a:solidFill>
                    <a:latin typeface="Verdana"/>
                  </a:defRPr>
                </a:pPr>
                <a:endParaRPr lang="lv-LV"/>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2018</c:v>
                </c:pt>
                <c:pt idx="1">
                  <c:v>2019</c:v>
                </c:pt>
                <c:pt idx="2">
                  <c:v>2020</c:v>
                </c:pt>
                <c:pt idx="3">
                  <c:v>2021</c:v>
                </c:pt>
                <c:pt idx="4">
                  <c:v>2022</c:v>
                </c:pt>
                <c:pt idx="5">
                  <c:v>2023</c:v>
                </c:pt>
                <c:pt idx="6">
                  <c:v>2024</c:v>
                </c:pt>
                <c:pt idx="7">
                  <c:v>2025</c:v>
                </c:pt>
                <c:pt idx="8">
                  <c:v>2026*</c:v>
                </c:pt>
                <c:pt idx="9">
                  <c:v>2027*</c:v>
                </c:pt>
              </c:strCache>
            </c:strRef>
          </c:cat>
          <c:val>
            <c:numRef>
              <c:f>Sheet1!$C$2:$C$11</c:f>
              <c:numCache>
                <c:formatCode>General</c:formatCode>
                <c:ptCount val="10"/>
                <c:pt idx="0">
                  <c:v>0.9</c:v>
                </c:pt>
                <c:pt idx="1">
                  <c:v>1</c:v>
                </c:pt>
                <c:pt idx="2">
                  <c:v>1.04</c:v>
                </c:pt>
                <c:pt idx="3">
                  <c:v>1.17</c:v>
                </c:pt>
                <c:pt idx="4">
                  <c:v>1.1299999999999999</c:v>
                </c:pt>
                <c:pt idx="5">
                  <c:v>1.07</c:v>
                </c:pt>
                <c:pt idx="6">
                  <c:v>1.08</c:v>
                </c:pt>
                <c:pt idx="7">
                  <c:v>1</c:v>
                </c:pt>
                <c:pt idx="8">
                  <c:v>0.95</c:v>
                </c:pt>
                <c:pt idx="9">
                  <c:v>0.9</c:v>
                </c:pt>
              </c:numCache>
            </c:numRef>
          </c:val>
          <c:smooth val="0"/>
          <c:extLst>
            <c:ext xmlns:c16="http://schemas.microsoft.com/office/drawing/2014/chart" uri="{C3380CC4-5D6E-409C-BE32-E72D297353CC}">
              <c16:uniqueId val="{00000001-BA64-4854-901F-B7A8017EEC96}"/>
            </c:ext>
          </c:extLst>
        </c:ser>
        <c:ser>
          <c:idx val="2"/>
          <c:order val="2"/>
          <c:tx>
            <c:strRef>
              <c:f>Sheet1!$D$1</c:f>
              <c:strCache>
                <c:ptCount val="1"/>
                <c:pt idx="0">
                  <c:v>MK 851: māsas zemākā mēnešalga / vidējā darba samaksa</c:v>
                </c:pt>
              </c:strCache>
            </c:strRef>
          </c:tx>
          <c:spPr>
            <a:ln w="28575" cap="flat">
              <a:solidFill>
                <a:srgbClr val="7030A0"/>
              </a:solidFill>
              <a:prstDash val="solid"/>
              <a:round/>
            </a:ln>
            <a:effectLst/>
          </c:spPr>
          <c:marker>
            <c:symbol val="circle"/>
            <c:size val="7"/>
            <c:spPr>
              <a:solidFill>
                <a:srgbClr val="7030A0"/>
              </a:solidFill>
              <a:ln w="9525" cap="flat">
                <a:solidFill>
                  <a:srgbClr val="7030A0"/>
                </a:solidFill>
                <a:prstDash val="solid"/>
                <a:round/>
              </a:ln>
              <a:effectLst/>
            </c:spPr>
          </c:marker>
          <c:dLbls>
            <c:numFmt formatCode="0.00" sourceLinked="0"/>
            <c:spPr>
              <a:noFill/>
              <a:ln>
                <a:noFill/>
              </a:ln>
              <a:effectLst/>
            </c:spPr>
            <c:txPr>
              <a:bodyPr/>
              <a:lstStyle/>
              <a:p>
                <a:pPr>
                  <a:defRPr sz="700" b="1" i="0" u="none" strike="noStrike">
                    <a:solidFill>
                      <a:srgbClr val="000000"/>
                    </a:solidFill>
                    <a:latin typeface="Verdana"/>
                  </a:defRPr>
                </a:pPr>
                <a:endParaRPr lang="lv-LV"/>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2018</c:v>
                </c:pt>
                <c:pt idx="1">
                  <c:v>2019</c:v>
                </c:pt>
                <c:pt idx="2">
                  <c:v>2020</c:v>
                </c:pt>
                <c:pt idx="3">
                  <c:v>2021</c:v>
                </c:pt>
                <c:pt idx="4">
                  <c:v>2022</c:v>
                </c:pt>
                <c:pt idx="5">
                  <c:v>2023</c:v>
                </c:pt>
                <c:pt idx="6">
                  <c:v>2024</c:v>
                </c:pt>
                <c:pt idx="7">
                  <c:v>2025</c:v>
                </c:pt>
                <c:pt idx="8">
                  <c:v>2026*</c:v>
                </c:pt>
                <c:pt idx="9">
                  <c:v>2027*</c:v>
                </c:pt>
              </c:strCache>
            </c:strRef>
          </c:cat>
          <c:val>
            <c:numRef>
              <c:f>Sheet1!$D$2:$D$11</c:f>
              <c:numCache>
                <c:formatCode>General</c:formatCode>
                <c:ptCount val="10"/>
                <c:pt idx="0">
                  <c:v>0.59</c:v>
                </c:pt>
                <c:pt idx="1">
                  <c:v>0.66</c:v>
                </c:pt>
                <c:pt idx="2">
                  <c:v>0.69</c:v>
                </c:pt>
                <c:pt idx="3">
                  <c:v>0.77</c:v>
                </c:pt>
                <c:pt idx="4">
                  <c:v>0.75</c:v>
                </c:pt>
                <c:pt idx="5">
                  <c:v>0.73</c:v>
                </c:pt>
                <c:pt idx="6">
                  <c:v>0.71</c:v>
                </c:pt>
                <c:pt idx="7">
                  <c:v>0.66</c:v>
                </c:pt>
                <c:pt idx="8">
                  <c:v>0.62</c:v>
                </c:pt>
                <c:pt idx="9">
                  <c:v>0.59</c:v>
                </c:pt>
              </c:numCache>
            </c:numRef>
          </c:val>
          <c:smooth val="0"/>
          <c:extLst>
            <c:ext xmlns:c16="http://schemas.microsoft.com/office/drawing/2014/chart" uri="{C3380CC4-5D6E-409C-BE32-E72D297353CC}">
              <c16:uniqueId val="{00000002-BA64-4854-901F-B7A8017EEC96}"/>
            </c:ext>
          </c:extLst>
        </c:ser>
        <c:dLbls>
          <c:dLblPos val="t"/>
          <c:showLegendKey val="0"/>
          <c:showVal val="1"/>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850" b="0" i="0" u="none" strike="noStrike">
                <a:solidFill>
                  <a:srgbClr val="000000"/>
                </a:solidFill>
                <a:latin typeface="Verdana"/>
              </a:defRPr>
            </a:pPr>
            <a:endParaRPr lang="en-US"/>
          </a:p>
        </c:txPr>
        <c:crossAx val="2094734552"/>
        <c:crosses val="autoZero"/>
        <c:auto val="1"/>
        <c:lblAlgn val="ctr"/>
        <c:lblOffset val="100"/>
        <c:noMultiLvlLbl val="1"/>
      </c:catAx>
      <c:valAx>
        <c:axId val="2094734552"/>
        <c:scaling>
          <c:orientation val="minMax"/>
          <c:max val="1.6"/>
          <c:min val="0.4"/>
        </c:scaling>
        <c:delete val="0"/>
        <c:axPos val="l"/>
        <c:majorGridlines>
          <c:spPr>
            <a:ln w="6350" cap="flat">
              <a:solidFill>
                <a:srgbClr val="D9D9D9"/>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800" b="0" i="0" u="none" strike="noStrike">
                <a:solidFill>
                  <a:srgbClr val="595959"/>
                </a:solidFill>
                <a:latin typeface="Verdana"/>
              </a:defRPr>
            </a:pPr>
            <a:endParaRPr lang="en-US"/>
          </a:p>
        </c:txPr>
        <c:crossAx val="2094734554"/>
        <c:crosses val="autoZero"/>
        <c:crossBetween val="between"/>
        <c:majorUnit val="0.2"/>
      </c:valAx>
      <c:spPr>
        <a:noFill/>
        <a:ln>
          <a:noFill/>
        </a:ln>
        <a:effectLst/>
      </c:spPr>
    </c:plotArea>
    <c:legend>
      <c:legendPos val="b"/>
      <c:overlay val="0"/>
      <c:txPr>
        <a:bodyPr/>
        <a:lstStyle/>
        <a:p>
          <a:pPr>
            <a:defRPr sz="700">
              <a:solidFill>
                <a:srgbClr val="000000"/>
              </a:solidFill>
              <a:latin typeface="Verdana"/>
              <a:cs typeface="Verdana"/>
            </a:defRPr>
          </a:pPr>
          <a:endParaRPr lang="en-US"/>
        </a:p>
      </c:txPr>
    </c:legend>
    <c:plotVisOnly val="1"/>
    <c:dispBlanksAs val="span"/>
    <c:showDLblsOverMax val="1"/>
  </c:chart>
  <c:spPr>
    <a:noFill/>
    <a:ln>
      <a:noFill/>
    </a:ln>
    <a:effectLst/>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Pārtika un bezalkoholiskie dzērieni</c:v>
                </c:pt>
              </c:strCache>
            </c:strRef>
          </c:tx>
          <c:spPr>
            <a:ln w="28575" cap="flat">
              <a:solidFill>
                <a:srgbClr val="ED7D31"/>
              </a:solidFill>
              <a:prstDash val="solid"/>
              <a:round/>
            </a:ln>
            <a:effectLst/>
          </c:spPr>
          <c:marker>
            <c:symbol val="circle"/>
            <c:size val="7"/>
            <c:spPr>
              <a:solidFill>
                <a:srgbClr val="ED7D31"/>
              </a:solidFill>
              <a:ln w="9525" cap="flat">
                <a:solidFill>
                  <a:srgbClr val="ED7D31"/>
                </a:solidFill>
                <a:prstDash val="solid"/>
                <a:round/>
              </a:ln>
              <a:effectLst/>
            </c:spPr>
          </c:marker>
          <c:cat>
            <c:strRef>
              <c:f>Sheet1!$A$2:$A$13</c:f>
              <c:strCache>
                <c:ptCount val="12"/>
                <c:pt idx="0">
                  <c:v>2016</c:v>
                </c:pt>
                <c:pt idx="1">
                  <c:v>2017</c:v>
                </c:pt>
                <c:pt idx="2">
                  <c:v>2018</c:v>
                </c:pt>
                <c:pt idx="3">
                  <c:v>2019</c:v>
                </c:pt>
                <c:pt idx="4">
                  <c:v>2020</c:v>
                </c:pt>
                <c:pt idx="5">
                  <c:v>2021</c:v>
                </c:pt>
                <c:pt idx="6">
                  <c:v>2022</c:v>
                </c:pt>
                <c:pt idx="7">
                  <c:v>2023</c:v>
                </c:pt>
                <c:pt idx="8">
                  <c:v>2024</c:v>
                </c:pt>
                <c:pt idx="9">
                  <c:v>2025</c:v>
                </c:pt>
                <c:pt idx="10">
                  <c:v>2026*</c:v>
                </c:pt>
                <c:pt idx="11">
                  <c:v>2027*</c:v>
                </c:pt>
              </c:strCache>
            </c:strRef>
          </c:cat>
          <c:val>
            <c:numRef>
              <c:f>Sheet1!$B$2:$B$13</c:f>
              <c:numCache>
                <c:formatCode>General</c:formatCode>
                <c:ptCount val="12"/>
                <c:pt idx="0">
                  <c:v>100</c:v>
                </c:pt>
                <c:pt idx="1">
                  <c:v>105.6</c:v>
                </c:pt>
                <c:pt idx="2">
                  <c:v>106.3</c:v>
                </c:pt>
                <c:pt idx="3">
                  <c:v>109.4</c:v>
                </c:pt>
                <c:pt idx="4">
                  <c:v>112.2</c:v>
                </c:pt>
                <c:pt idx="5">
                  <c:v>114.6</c:v>
                </c:pt>
                <c:pt idx="6">
                  <c:v>139.5</c:v>
                </c:pt>
                <c:pt idx="7">
                  <c:v>158.1</c:v>
                </c:pt>
                <c:pt idx="8">
                  <c:v>162.5</c:v>
                </c:pt>
                <c:pt idx="9">
                  <c:v>172.7</c:v>
                </c:pt>
                <c:pt idx="10">
                  <c:v>178.9</c:v>
                </c:pt>
                <c:pt idx="11">
                  <c:v>184.8</c:v>
                </c:pt>
              </c:numCache>
            </c:numRef>
          </c:val>
          <c:smooth val="0"/>
          <c:extLst>
            <c:ext xmlns:c16="http://schemas.microsoft.com/office/drawing/2014/chart" uri="{C3380CC4-5D6E-409C-BE32-E72D297353CC}">
              <c16:uniqueId val="{00000000-42CC-4C31-8955-857F14EB1F01}"/>
            </c:ext>
          </c:extLst>
        </c:ser>
        <c:ser>
          <c:idx val="1"/>
          <c:order val="1"/>
          <c:tx>
            <c:strRef>
              <c:f>Sheet1!$C$1</c:f>
              <c:strCache>
                <c:ptCount val="1"/>
                <c:pt idx="0">
                  <c:v>Kopējā inflācija (visas preces un pakalpojumi)</c:v>
                </c:pt>
              </c:strCache>
            </c:strRef>
          </c:tx>
          <c:spPr>
            <a:ln w="28575" cap="flat">
              <a:solidFill>
                <a:srgbClr val="4472C4"/>
              </a:solidFill>
              <a:prstDash val="solid"/>
              <a:round/>
            </a:ln>
            <a:effectLst/>
          </c:spPr>
          <c:marker>
            <c:symbol val="circle"/>
            <c:size val="7"/>
            <c:spPr>
              <a:solidFill>
                <a:srgbClr val="4472C4"/>
              </a:solidFill>
              <a:ln w="9525" cap="flat">
                <a:solidFill>
                  <a:srgbClr val="4472C4"/>
                </a:solidFill>
                <a:prstDash val="solid"/>
                <a:round/>
              </a:ln>
              <a:effectLst/>
            </c:spPr>
          </c:marker>
          <c:cat>
            <c:strRef>
              <c:f>Sheet1!$A$2:$A$13</c:f>
              <c:strCache>
                <c:ptCount val="12"/>
                <c:pt idx="0">
                  <c:v>2016</c:v>
                </c:pt>
                <c:pt idx="1">
                  <c:v>2017</c:v>
                </c:pt>
                <c:pt idx="2">
                  <c:v>2018</c:v>
                </c:pt>
                <c:pt idx="3">
                  <c:v>2019</c:v>
                </c:pt>
                <c:pt idx="4">
                  <c:v>2020</c:v>
                </c:pt>
                <c:pt idx="5">
                  <c:v>2021</c:v>
                </c:pt>
                <c:pt idx="6">
                  <c:v>2022</c:v>
                </c:pt>
                <c:pt idx="7">
                  <c:v>2023</c:v>
                </c:pt>
                <c:pt idx="8">
                  <c:v>2024</c:v>
                </c:pt>
                <c:pt idx="9">
                  <c:v>2025</c:v>
                </c:pt>
                <c:pt idx="10">
                  <c:v>2026*</c:v>
                </c:pt>
                <c:pt idx="11">
                  <c:v>2027*</c:v>
                </c:pt>
              </c:strCache>
            </c:strRef>
          </c:cat>
          <c:val>
            <c:numRef>
              <c:f>Sheet1!$C$2:$C$13</c:f>
              <c:numCache>
                <c:formatCode>General</c:formatCode>
                <c:ptCount val="12"/>
                <c:pt idx="0">
                  <c:v>100</c:v>
                </c:pt>
                <c:pt idx="1">
                  <c:v>102.9</c:v>
                </c:pt>
                <c:pt idx="2">
                  <c:v>105.6</c:v>
                </c:pt>
                <c:pt idx="3">
                  <c:v>108.4</c:v>
                </c:pt>
                <c:pt idx="4">
                  <c:v>108.5</c:v>
                </c:pt>
                <c:pt idx="5">
                  <c:v>112</c:v>
                </c:pt>
                <c:pt idx="6">
                  <c:v>131.30000000000001</c:v>
                </c:pt>
                <c:pt idx="7">
                  <c:v>143.19999999999999</c:v>
                </c:pt>
                <c:pt idx="8">
                  <c:v>145.1</c:v>
                </c:pt>
                <c:pt idx="9">
                  <c:v>150.6</c:v>
                </c:pt>
                <c:pt idx="10">
                  <c:v>156</c:v>
                </c:pt>
                <c:pt idx="11">
                  <c:v>161.19999999999999</c:v>
                </c:pt>
              </c:numCache>
            </c:numRef>
          </c:val>
          <c:smooth val="0"/>
          <c:extLst>
            <c:ext xmlns:c16="http://schemas.microsoft.com/office/drawing/2014/chart" uri="{C3380CC4-5D6E-409C-BE32-E72D297353CC}">
              <c16:uniqueId val="{00000001-42CC-4C31-8955-857F14EB1F01}"/>
            </c:ext>
          </c:extLst>
        </c:ser>
        <c:dLbls>
          <c:showLegendKey val="0"/>
          <c:showVal val="0"/>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a:lstStyle/>
          <a:p>
            <a:pPr>
              <a:defRPr sz="850" b="0" i="0" u="none" strike="noStrike">
                <a:solidFill>
                  <a:srgbClr val="000000"/>
                </a:solidFill>
                <a:latin typeface="Verdana"/>
              </a:defRPr>
            </a:pPr>
            <a:endParaRPr lang="en-US"/>
          </a:p>
        </c:txPr>
        <c:crossAx val="2094734552"/>
        <c:crosses val="autoZero"/>
        <c:auto val="1"/>
        <c:lblAlgn val="ctr"/>
        <c:lblOffset val="100"/>
        <c:noMultiLvlLbl val="1"/>
      </c:catAx>
      <c:valAx>
        <c:axId val="2094734552"/>
        <c:scaling>
          <c:orientation val="minMax"/>
          <c:max val="200"/>
          <c:min val="90"/>
        </c:scaling>
        <c:delete val="0"/>
        <c:axPos val="l"/>
        <c:majorGridlines>
          <c:spPr>
            <a:ln w="6350" cap="flat">
              <a:solidFill>
                <a:srgbClr val="D9D9D9"/>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800" b="0" i="0" u="none" strike="noStrike">
                <a:solidFill>
                  <a:srgbClr val="595959"/>
                </a:solidFill>
                <a:latin typeface="Verdana"/>
              </a:defRPr>
            </a:pPr>
            <a:endParaRPr lang="en-US"/>
          </a:p>
        </c:txPr>
        <c:crossAx val="2094734554"/>
        <c:crosses val="autoZero"/>
        <c:crossBetween val="between"/>
        <c:majorUnit val="20"/>
      </c:valAx>
      <c:spPr>
        <a:noFill/>
        <a:ln>
          <a:noFill/>
        </a:ln>
        <a:effectLst/>
      </c:spPr>
    </c:plotArea>
    <c:plotVisOnly val="1"/>
    <c:dispBlanksAs val="span"/>
    <c:showDLblsOverMax val="1"/>
  </c:chart>
  <c:spPr>
    <a:noFill/>
    <a:ln>
      <a:noFill/>
    </a:ln>
    <a:effectLst/>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c:style val="2"/>
  <c:chart>
    <c:autoTitleDeleted val="1"/>
    <c:plotArea>
      <c:layout/>
      <c:lineChart>
        <c:grouping val="standard"/>
        <c:varyColors val="0"/>
        <c:ser>
          <c:idx val="0"/>
          <c:order val="0"/>
          <c:tx>
            <c:strRef>
              <c:f>Sheet1!$B$1</c:f>
              <c:strCache>
                <c:ptCount val="1"/>
                <c:pt idx="0">
                  <c:v>Ēdināšanas tarifs, EUR/gultasdienā</c:v>
                </c:pt>
              </c:strCache>
            </c:strRef>
          </c:tx>
          <c:spPr>
            <a:ln w="28575" cap="flat">
              <a:solidFill>
                <a:srgbClr val="70AD47"/>
              </a:solidFill>
              <a:prstDash val="solid"/>
              <a:round/>
            </a:ln>
            <a:effectLst/>
          </c:spPr>
          <c:marker>
            <c:symbol val="circle"/>
            <c:size val="8"/>
            <c:spPr>
              <a:solidFill>
                <a:srgbClr val="70AD47"/>
              </a:solidFill>
              <a:ln w="9525" cap="flat">
                <a:solidFill>
                  <a:srgbClr val="70AD47"/>
                </a:solidFill>
                <a:prstDash val="solid"/>
                <a:round/>
              </a:ln>
              <a:effectLst/>
            </c:spPr>
          </c:marker>
          <c:dLbls>
            <c:numFmt formatCode="0" sourceLinked="0"/>
            <c:spPr>
              <a:noFill/>
              <a:ln>
                <a:noFill/>
              </a:ln>
              <a:effectLst/>
            </c:spPr>
            <c:txPr>
              <a:bodyPr/>
              <a:lstStyle/>
              <a:p>
                <a:pPr>
                  <a:defRPr sz="800" b="1" i="0" u="none" strike="noStrike">
                    <a:solidFill>
                      <a:srgbClr val="000000"/>
                    </a:solidFill>
                    <a:latin typeface="Verdana"/>
                  </a:defRPr>
                </a:pPr>
                <a:endParaRPr lang="lv-LV"/>
              </a:p>
            </c:txPr>
            <c:dLblPos val="t"/>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līdz 06.2023</c:v>
                </c:pt>
                <c:pt idx="1">
                  <c:v>07.2023</c:v>
                </c:pt>
                <c:pt idx="2">
                  <c:v>10.2023</c:v>
                </c:pt>
                <c:pt idx="3">
                  <c:v>2024</c:v>
                </c:pt>
                <c:pt idx="4">
                  <c:v>2025</c:v>
                </c:pt>
                <c:pt idx="5">
                  <c:v>2026</c:v>
                </c:pt>
                <c:pt idx="6">
                  <c:v>2027*</c:v>
                </c:pt>
              </c:strCache>
            </c:strRef>
          </c:cat>
          <c:val>
            <c:numRef>
              <c:f>Sheet1!$B$2:$B$8</c:f>
              <c:numCache>
                <c:formatCode>General</c:formatCode>
                <c:ptCount val="7"/>
                <c:pt idx="0">
                  <c:v>3</c:v>
                </c:pt>
                <c:pt idx="1">
                  <c:v>5</c:v>
                </c:pt>
                <c:pt idx="2">
                  <c:v>7</c:v>
                </c:pt>
                <c:pt idx="3">
                  <c:v>7</c:v>
                </c:pt>
                <c:pt idx="4">
                  <c:v>7</c:v>
                </c:pt>
                <c:pt idx="5">
                  <c:v>7</c:v>
                </c:pt>
                <c:pt idx="6">
                  <c:v>7</c:v>
                </c:pt>
              </c:numCache>
            </c:numRef>
          </c:val>
          <c:smooth val="0"/>
          <c:extLst>
            <c:ext xmlns:c16="http://schemas.microsoft.com/office/drawing/2014/chart" uri="{C3380CC4-5D6E-409C-BE32-E72D297353CC}">
              <c16:uniqueId val="{00000000-6E6C-4EF8-BF7B-BE4D52FD2423}"/>
            </c:ext>
          </c:extLst>
        </c:ser>
        <c:dLbls>
          <c:dLblPos val="t"/>
          <c:showLegendKey val="0"/>
          <c:showVal val="1"/>
          <c:showCatName val="0"/>
          <c:showSerName val="0"/>
          <c:showPercent val="0"/>
          <c:showBubbleSize val="0"/>
        </c:dLbls>
        <c:marker val="1"/>
        <c:smooth val="0"/>
        <c:axId val="2094734554"/>
        <c:axId val="2094734552"/>
      </c:lineChart>
      <c:catAx>
        <c:axId val="2094734554"/>
        <c:scaling>
          <c:orientation val="minMax"/>
        </c:scaling>
        <c:delete val="0"/>
        <c:axPos val="b"/>
        <c:numFmt formatCode="General" sourceLinked="1"/>
        <c:majorTickMark val="out"/>
        <c:minorTickMark val="none"/>
        <c:tickLblPos val="low"/>
        <c:spPr>
          <a:ln w="12700" cap="flat">
            <a:solidFill>
              <a:srgbClr val="888888"/>
            </a:solidFill>
            <a:prstDash val="solid"/>
            <a:round/>
          </a:ln>
        </c:spPr>
        <c:txPr>
          <a:bodyPr rot="-2700000"/>
          <a:lstStyle/>
          <a:p>
            <a:pPr>
              <a:defRPr sz="700" b="0" i="0" u="none" strike="noStrike">
                <a:solidFill>
                  <a:srgbClr val="000000"/>
                </a:solidFill>
                <a:latin typeface="Verdana"/>
              </a:defRPr>
            </a:pPr>
            <a:endParaRPr lang="en-US"/>
          </a:p>
        </c:txPr>
        <c:crossAx val="2094734552"/>
        <c:crosses val="autoZero"/>
        <c:auto val="1"/>
        <c:lblAlgn val="ctr"/>
        <c:lblOffset val="100"/>
        <c:noMultiLvlLbl val="1"/>
      </c:catAx>
      <c:valAx>
        <c:axId val="2094734552"/>
        <c:scaling>
          <c:orientation val="minMax"/>
          <c:max val="9"/>
          <c:min val="0"/>
        </c:scaling>
        <c:delete val="0"/>
        <c:axPos val="l"/>
        <c:majorGridlines>
          <c:spPr>
            <a:ln w="6350" cap="flat">
              <a:solidFill>
                <a:srgbClr val="D9D9D9"/>
              </a:solidFill>
              <a:prstDash val="solid"/>
              <a:round/>
            </a:ln>
          </c:spPr>
        </c:majorGridlines>
        <c:numFmt formatCode="General" sourceLinked="0"/>
        <c:majorTickMark val="out"/>
        <c:minorTickMark val="none"/>
        <c:tickLblPos val="nextTo"/>
        <c:spPr>
          <a:ln w="12700" cap="flat">
            <a:solidFill>
              <a:srgbClr val="888888"/>
            </a:solidFill>
            <a:prstDash val="solid"/>
            <a:round/>
          </a:ln>
        </c:spPr>
        <c:txPr>
          <a:bodyPr/>
          <a:lstStyle/>
          <a:p>
            <a:pPr>
              <a:defRPr sz="800" b="0" i="0" u="none" strike="noStrike">
                <a:solidFill>
                  <a:srgbClr val="595959"/>
                </a:solidFill>
                <a:latin typeface="Verdana"/>
              </a:defRPr>
            </a:pPr>
            <a:endParaRPr lang="en-US"/>
          </a:p>
        </c:txPr>
        <c:crossAx val="2094734554"/>
        <c:crosses val="autoZero"/>
        <c:crossBetween val="between"/>
        <c:majorUnit val="3"/>
      </c:valAx>
      <c:spPr>
        <a:noFill/>
        <a:ln>
          <a:noFill/>
        </a:ln>
        <a:effectLst/>
      </c:spPr>
    </c:plotArea>
    <c:plotVisOnly val="1"/>
    <c:dispBlanksAs val="span"/>
    <c:showDLblsOverMax val="1"/>
  </c:chart>
  <c:spPr>
    <a:noFill/>
    <a:ln>
      <a:noFill/>
    </a:ln>
    <a:effectLst/>
  </c:sp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56">
  <cs:axisTitle>
    <cs:lnRef idx="0"/>
    <cs:fillRef idx="0"/>
    <cs:effectRef idx="0"/>
    <cs:fontRef idx="minor">
      <a:schemeClr val="dk1">
        <a:lumMod val="65000"/>
        <a:lumOff val="35000"/>
      </a:schemeClr>
    </cs:fontRef>
    <cs:defRPr sz="900" b="1" kern="1200"/>
  </cs:axisTitle>
  <cs:categoryAxis>
    <cs:lnRef idx="0"/>
    <cs:fillRef idx="0"/>
    <cs:effectRef idx="0"/>
    <cs:fontRef idx="minor">
      <a:schemeClr val="dk1">
        <a:lumMod val="65000"/>
        <a:lumOff val="35000"/>
      </a:schemeClr>
    </cs:fontRef>
    <cs:defRPr sz="900" kern="1200" cap="none" spc="0" normalizeH="0" baseline="0"/>
  </cs:categoryAxis>
  <cs:chartArea>
    <cs:lnRef idx="0"/>
    <cs:fillRef idx="0"/>
    <cs:effectRef idx="0"/>
    <cs:fontRef idx="minor">
      <a:schemeClr val="dk1"/>
    </cs:fontRef>
    <cs:spPr>
      <a:pattFill prst="dkDnDiag">
        <a:fgClr>
          <a:schemeClr val="lt1"/>
        </a:fgClr>
        <a:bgClr>
          <a:schemeClr val="dk1">
            <a:lumMod val="10000"/>
            <a:lumOff val="90000"/>
          </a:schemeClr>
        </a:bgClr>
      </a:pattFill>
      <a:ln w="9525" cap="flat" cmpd="sng" algn="ctr">
        <a:solidFill>
          <a:schemeClr val="dk1">
            <a:lumMod val="15000"/>
            <a:lumOff val="85000"/>
          </a:schemeClr>
        </a:solidFill>
        <a:round/>
      </a:ln>
    </cs:spPr>
    <cs:defRPr sz="900" kern="1200"/>
  </cs:chartArea>
  <cs:dataLabel>
    <cs:lnRef idx="0"/>
    <cs:fillRef idx="0"/>
    <cs:effectRef idx="0"/>
    <cs:fontRef idx="minor">
      <a:schemeClr val="dk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alpha val="75000"/>
        </a:schemeClr>
      </a:solidFill>
      <a:ln w="9525">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19050">
        <a:solidFill>
          <a:schemeClr val="lt1"/>
        </a:solidFill>
      </a:ln>
    </cs:spPr>
  </cs:dataPoint>
  <cs:dataPoint3D>
    <cs:lnRef idx="0"/>
    <cs:fillRef idx="0">
      <cs:styleClr val="auto"/>
    </cs:fillRef>
    <cs:effectRef idx="0"/>
    <cs:fontRef idx="minor">
      <a:schemeClr val="tx1"/>
    </cs:fontRef>
    <cs:spPr>
      <a:gradFill>
        <a:gsLst>
          <a:gs pos="100000">
            <a:schemeClr val="phClr">
              <a:lumMod val="60000"/>
              <a:lumOff val="40000"/>
            </a:schemeClr>
          </a:gs>
          <a:gs pos="0">
            <a:schemeClr val="phClr"/>
          </a:gs>
        </a:gsLst>
        <a:lin ang="5400000" scaled="0"/>
      </a:gradFill>
      <a:ln w="50800">
        <a:solidFill>
          <a:schemeClr val="lt1"/>
        </a:solidFill>
      </a:ln>
    </cs:spPr>
  </cs:dataPoint3D>
  <cs:dataPointLine>
    <cs:lnRef idx="0">
      <cs:styleClr val="auto"/>
    </cs:lnRef>
    <cs:fillRef idx="0"/>
    <cs:effectRef idx="0"/>
    <cs:fontRef idx="minor">
      <a:schemeClr val="dk1"/>
    </cs:fontRef>
    <cs:spPr>
      <a:ln w="22225" cap="rnd">
        <a:solidFill>
          <a:schemeClr val="phClr"/>
        </a:solidFill>
        <a:round/>
      </a:ln>
    </cs:spPr>
  </cs:dataPointLine>
  <cs:dataPointMarker>
    <cs:lnRef idx="0">
      <cs:styleClr val="auto"/>
    </cs:lnRef>
    <cs:fillRef idx="0">
      <cs:styleClr val="auto"/>
    </cs:fillRef>
    <cs:effectRef idx="0"/>
    <cs:fontRef idx="minor">
      <a:schemeClr val="dk1"/>
    </cs:fontRef>
    <cs:spPr>
      <a:solidFill>
        <a:schemeClr val="lt1"/>
      </a:solidFill>
      <a:ln w="15875">
        <a:solidFill>
          <a:schemeClr val="phClr"/>
        </a:solidFill>
        <a:round/>
      </a:ln>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65000"/>
        <a:lumOff val="35000"/>
      </a:schemeClr>
    </cs:fontRef>
    <cs:spPr>
      <a:ln w="9525" cap="flat" cmpd="sng" algn="ctr">
        <a:solidFill>
          <a:schemeClr val="dk1">
            <a:lumMod val="15000"/>
            <a:lumOff val="85000"/>
          </a:schemeClr>
        </a:solidFill>
        <a:round/>
      </a:ln>
    </cs:spPr>
    <cs:defRPr sz="800" kern="1200"/>
  </cs:dataTable>
  <cs:downBar>
    <cs:lnRef idx="0"/>
    <cs:fillRef idx="0"/>
    <cs:effectRef idx="0"/>
    <cs:fontRef idx="minor">
      <a:schemeClr val="dk1"/>
    </cs:fontRef>
    <cs:spPr>
      <a:solidFill>
        <a:schemeClr val="dk1">
          <a:lumMod val="75000"/>
          <a:lumOff val="25000"/>
        </a:schemeClr>
      </a:solidFill>
      <a:ln w="9525" cap="flat" cmpd="sng" algn="ctr">
        <a:solidFill>
          <a:schemeClr val="dk1">
            <a:lumMod val="50000"/>
            <a:lumOff val="50000"/>
          </a:schemeClr>
        </a:solidFill>
        <a:round/>
      </a:ln>
    </cs:spPr>
  </cs:downBar>
  <cs:dropLine>
    <cs:lnRef idx="0"/>
    <cs:fillRef idx="0"/>
    <cs:effectRef idx="0"/>
    <cs:fontRef idx="minor">
      <a:schemeClr val="dk1"/>
    </cs:fontRef>
    <cs:spPr>
      <a:ln w="9525" cap="flat" cmpd="sng" algn="ctr">
        <a:solidFill>
          <a:schemeClr val="dk1">
            <a:lumMod val="35000"/>
            <a:lumOff val="65000"/>
          </a:schemeClr>
        </a:solidFill>
        <a:round/>
      </a:ln>
    </cs:spPr>
  </cs:dropLine>
  <cs:errorBar>
    <cs:lnRef idx="0"/>
    <cs:fillRef idx="0"/>
    <cs:effectRef idx="0"/>
    <cs:fontRef idx="minor">
      <a:schemeClr val="dk1"/>
    </cs:fontRef>
    <cs:spPr>
      <a:ln w="9525" cap="flat" cmpd="sng" algn="ctr">
        <a:solidFill>
          <a:schemeClr val="dk1">
            <a:lumMod val="50000"/>
            <a:lumOff val="50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dk1">
            <a:lumMod val="15000"/>
            <a:lumOff val="85000"/>
          </a:schemeClr>
        </a:solidFill>
        <a:round/>
      </a:ln>
    </cs:spPr>
  </cs:gridlineMajor>
  <cs:gridlineMinor>
    <cs:lnRef idx="0"/>
    <cs:fillRef idx="0"/>
    <cs:effectRef idx="0"/>
    <cs:fontRef idx="minor">
      <a:schemeClr val="dk1"/>
    </cs:fontRef>
    <cs:spPr>
      <a:ln w="9525" cap="flat" cmpd="sng" algn="ctr">
        <a:solidFill>
          <a:schemeClr val="dk1">
            <a:lumMod val="5000"/>
            <a:lumOff val="95000"/>
          </a:schemeClr>
        </a:solidFill>
        <a:round/>
      </a:ln>
    </cs:spPr>
  </cs:gridlineMinor>
  <cs:hiLoLine>
    <cs:lnRef idx="0"/>
    <cs:fillRef idx="0"/>
    <cs:effectRef idx="0"/>
    <cs:fontRef idx="minor">
      <a:schemeClr val="dk1"/>
    </cs:fontRef>
    <cs:spPr>
      <a:ln w="9525" cap="flat" cmpd="sng" algn="ctr">
        <a:solidFill>
          <a:schemeClr val="dk1">
            <a:lumMod val="35000"/>
            <a:lumOff val="65000"/>
          </a:schemeClr>
        </a:solidFill>
        <a:round/>
      </a:ln>
    </cs:spPr>
  </cs:hiLoLine>
  <cs:leaderLine>
    <cs:lnRef idx="0"/>
    <cs:fillRef idx="0"/>
    <cs:effectRef idx="0"/>
    <cs:fontRef idx="minor">
      <a:schemeClr val="dk1"/>
    </cs:fontRef>
    <cs:spPr>
      <a:ln w="9525" cap="flat" cmpd="sng" algn="ctr">
        <a:solidFill>
          <a:schemeClr val="dk1">
            <a:lumMod val="35000"/>
            <a:lumOff val="65000"/>
          </a:schemeClr>
        </a:solidFill>
        <a:round/>
      </a:ln>
    </cs:spPr>
  </cs:leaderLine>
  <cs:legend>
    <cs:lnRef idx="0"/>
    <cs:fillRef idx="0"/>
    <cs:effectRef idx="0"/>
    <cs:fontRef idx="minor">
      <a:schemeClr val="dk1">
        <a:lumMod val="65000"/>
        <a:lumOff val="35000"/>
      </a:schemeClr>
    </cs:fontRef>
    <cs:spPr>
      <a:solidFill>
        <a:schemeClr val="lt1">
          <a:alpha val="50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65000"/>
        <a:lumOff val="35000"/>
      </a:schemeClr>
    </cs:fontRef>
    <cs:defRPr sz="900" kern="1200"/>
  </cs:seriesAxis>
  <cs:seriesLine>
    <cs:lnRef idx="0"/>
    <cs:fillRef idx="0"/>
    <cs:effectRef idx="0"/>
    <cs:fontRef idx="minor">
      <a:schemeClr val="dk1"/>
    </cs:fontRef>
    <cs:spPr>
      <a:ln w="9525" cap="flat" cmpd="sng" algn="ctr">
        <a:solidFill>
          <a:schemeClr val="dk1">
            <a:lumMod val="35000"/>
            <a:lumOff val="65000"/>
          </a:schemeClr>
        </a:solidFill>
        <a:round/>
      </a:ln>
    </cs:spPr>
  </cs:seriesLine>
  <cs:title>
    <cs:lnRef idx="0"/>
    <cs:fillRef idx="0"/>
    <cs:effectRef idx="0"/>
    <cs:fontRef idx="major">
      <a:schemeClr val="dk1">
        <a:lumMod val="50000"/>
        <a:lumOff val="50000"/>
      </a:schemeClr>
    </cs:fontRef>
    <cs:defRPr sz="1600" b="1" kern="1200" spc="0" normalizeH="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65000"/>
        <a:lumOff val="35000"/>
      </a:schemeClr>
    </cs:fontRef>
    <cs:defRPr sz="900" kern="1200"/>
  </cs:trendlineLabel>
  <cs:upBar>
    <cs:lnRef idx="0"/>
    <cs:fillRef idx="0"/>
    <cs:effectRef idx="0"/>
    <cs:fontRef idx="minor">
      <a:schemeClr val="dk1"/>
    </cs:fontRef>
    <cs:spPr>
      <a:solidFill>
        <a:schemeClr val="lt1"/>
      </a:solidFill>
      <a:ln w="9525" cap="flat" cmpd="sng" algn="ctr">
        <a:solidFill>
          <a:schemeClr val="dk1">
            <a:lumMod val="50000"/>
            <a:lumOff val="50000"/>
          </a:schemeClr>
        </a:solidFill>
        <a:round/>
      </a:ln>
    </cs:spPr>
  </cs:upBar>
  <cs:valueAxis>
    <cs:lnRef idx="0"/>
    <cs:fillRef idx="0"/>
    <cs:effectRef idx="0"/>
    <cs:fontRef idx="minor">
      <a:schemeClr val="dk1">
        <a:lumMod val="65000"/>
        <a:lumOff val="35000"/>
      </a:schemeClr>
    </cs:fontRef>
    <cs:defRPr sz="900" kern="1200"/>
  </cs:valueAxis>
  <cs:wall>
    <cs:lnRef idx="0"/>
    <cs:fillRef idx="0"/>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0.7994</cdr:x>
      <cdr:y>0.70168</cdr:y>
    </cdr:from>
    <cdr:to>
      <cdr:x>0.97155</cdr:x>
      <cdr:y>0.90073</cdr:y>
    </cdr:to>
    <cdr:sp macro="" textlink="">
      <cdr:nvSpPr>
        <cdr:cNvPr id="2" name="TextBox 1">
          <a:extLst xmlns:a="http://schemas.openxmlformats.org/drawingml/2006/main">
            <a:ext uri="{FF2B5EF4-FFF2-40B4-BE49-F238E27FC236}">
              <a16:creationId xmlns:a16="http://schemas.microsoft.com/office/drawing/2014/main" id="{B010D3CC-3D0A-6D30-361D-DFC5628F73E7}"/>
            </a:ext>
          </a:extLst>
        </cdr:cNvPr>
        <cdr:cNvSpPr txBox="1"/>
      </cdr:nvSpPr>
      <cdr:spPr>
        <a:xfrm xmlns:a="http://schemas.openxmlformats.org/drawingml/2006/main">
          <a:off x="6998382" y="3491971"/>
          <a:ext cx="1507067" cy="990599"/>
        </a:xfrm>
        <a:prstGeom xmlns:a="http://schemas.openxmlformats.org/drawingml/2006/main" prst="rect">
          <a:avLst/>
        </a:prstGeom>
        <a:solidFill xmlns:a="http://schemas.openxmlformats.org/drawingml/2006/main">
          <a:schemeClr val="bg2"/>
        </a:solidFill>
      </cdr:spPr>
      <cdr:style>
        <a:lnRef xmlns:a="http://schemas.openxmlformats.org/drawingml/2006/main" idx="2">
          <a:schemeClr val="accent2"/>
        </a:lnRef>
        <a:fillRef xmlns:a="http://schemas.openxmlformats.org/drawingml/2006/main" idx="1">
          <a:schemeClr val="lt1"/>
        </a:fillRef>
        <a:effectRef xmlns:a="http://schemas.openxmlformats.org/drawingml/2006/main" idx="0">
          <a:schemeClr val="accent2"/>
        </a:effectRef>
        <a:fontRef xmlns:a="http://schemas.openxmlformats.org/drawingml/2006/main" idx="minor">
          <a:schemeClr val="dk1"/>
        </a:fontRef>
      </cdr:style>
      <cdr:txBody>
        <a:bodyPr xmlns:a="http://schemas.openxmlformats.org/drawingml/2006/main" vertOverflow="clip" wrap="square" rtlCol="0"/>
        <a:lstStyle xmlns:a="http://schemas.openxmlformats.org/drawingml/2006/main"/>
        <a:p xmlns:a="http://schemas.openxmlformats.org/drawingml/2006/main">
          <a:pPr algn="just"/>
          <a:r>
            <a:rPr lang="en-US" sz="900" b="1" kern="1200" dirty="0"/>
            <a:t>No </a:t>
          </a:r>
          <a:r>
            <a:rPr lang="en-US" sz="900" b="1" kern="1200" dirty="0" err="1"/>
            <a:t>tiem</a:t>
          </a:r>
          <a:r>
            <a:rPr lang="en-US" sz="900" b="1" kern="1200" dirty="0"/>
            <a:t>:</a:t>
          </a:r>
        </a:p>
        <a:p xmlns:a="http://schemas.openxmlformats.org/drawingml/2006/main">
          <a:pPr algn="just"/>
          <a:r>
            <a:rPr lang="en-US" sz="900" b="1" kern="1200" dirty="0"/>
            <a:t>20% - </a:t>
          </a:r>
          <a:r>
            <a:rPr lang="en-US" sz="900" b="1" kern="1200" dirty="0" err="1"/>
            <a:t>ārstniecības</a:t>
          </a:r>
          <a:r>
            <a:rPr lang="en-US" sz="900" b="1" kern="1200" dirty="0"/>
            <a:t> </a:t>
          </a:r>
          <a:r>
            <a:rPr lang="en-US" sz="900" b="1" kern="1200" dirty="0" err="1"/>
            <a:t>personu</a:t>
          </a:r>
          <a:r>
            <a:rPr lang="en-US" sz="900" b="1" kern="1200" dirty="0"/>
            <a:t> </a:t>
          </a:r>
          <a:r>
            <a:rPr lang="en-US" sz="900" b="1" kern="1200" dirty="0" err="1"/>
            <a:t>darba</a:t>
          </a:r>
          <a:r>
            <a:rPr lang="en-US" sz="900" b="1" kern="1200" dirty="0"/>
            <a:t> </a:t>
          </a:r>
          <a:r>
            <a:rPr lang="en-US" sz="900" b="1" kern="1200" dirty="0" err="1"/>
            <a:t>samaksas</a:t>
          </a:r>
          <a:r>
            <a:rPr lang="en-US" sz="900" b="1" kern="1200" dirty="0"/>
            <a:t> </a:t>
          </a:r>
          <a:r>
            <a:rPr lang="en-US" sz="900" b="1" kern="1200" dirty="0" err="1"/>
            <a:t>palielināšanai</a:t>
          </a:r>
          <a:endParaRPr lang="en-US" sz="900" b="1" kern="1200" dirty="0"/>
        </a:p>
        <a:p xmlns:a="http://schemas.openxmlformats.org/drawingml/2006/main">
          <a:pPr algn="just"/>
          <a:r>
            <a:rPr lang="en-US" sz="900" b="1" kern="1200" dirty="0"/>
            <a:t>20% - </a:t>
          </a:r>
          <a:r>
            <a:rPr lang="en-US" sz="900" b="1" kern="1200" dirty="0" err="1"/>
            <a:t>tarifu</a:t>
          </a:r>
          <a:r>
            <a:rPr lang="en-US" sz="900" b="1" kern="1200" dirty="0"/>
            <a:t> </a:t>
          </a:r>
          <a:r>
            <a:rPr lang="en-US" sz="900" b="1" kern="1200" dirty="0" err="1"/>
            <a:t>elementu</a:t>
          </a:r>
          <a:r>
            <a:rPr lang="en-US" sz="900" b="1" kern="1200" dirty="0"/>
            <a:t> </a:t>
          </a:r>
          <a:r>
            <a:rPr lang="en-US" sz="900" b="1" kern="1200" dirty="0" err="1"/>
            <a:t>palielināšanai</a:t>
          </a:r>
          <a:endParaRPr lang="en-GB" sz="900" b="1" kern="1200" dirty="0"/>
        </a:p>
      </cdr:txBody>
    </cdr:sp>
  </cdr:relSizeAnchor>
  <cdr:relSizeAnchor xmlns:cdr="http://schemas.openxmlformats.org/drawingml/2006/chartDrawing">
    <cdr:from>
      <cdr:x>0.74178</cdr:x>
      <cdr:y>0.02874</cdr:y>
    </cdr:from>
    <cdr:to>
      <cdr:x>0.99288</cdr:x>
      <cdr:y>0.24991</cdr:y>
    </cdr:to>
    <cdr:sp macro="" textlink="">
      <cdr:nvSpPr>
        <cdr:cNvPr id="3" name="TextBox 2">
          <a:extLst xmlns:a="http://schemas.openxmlformats.org/drawingml/2006/main">
            <a:ext uri="{FF2B5EF4-FFF2-40B4-BE49-F238E27FC236}">
              <a16:creationId xmlns:a16="http://schemas.microsoft.com/office/drawing/2014/main" id="{F3B906E0-8597-6BC6-4B50-8C68853C7BD7}"/>
            </a:ext>
          </a:extLst>
        </cdr:cNvPr>
        <cdr:cNvSpPr txBox="1"/>
      </cdr:nvSpPr>
      <cdr:spPr>
        <a:xfrm xmlns:a="http://schemas.openxmlformats.org/drawingml/2006/main">
          <a:off x="6493933" y="143021"/>
          <a:ext cx="2198254" cy="1100667"/>
        </a:xfrm>
        <a:prstGeom xmlns:a="http://schemas.openxmlformats.org/drawingml/2006/main" prst="rect">
          <a:avLst/>
        </a:prstGeom>
        <a:solidFill xmlns:a="http://schemas.openxmlformats.org/drawingml/2006/main">
          <a:schemeClr val="accent6">
            <a:lumMod val="20000"/>
            <a:lumOff val="80000"/>
          </a:schemeClr>
        </a:solidFill>
      </cdr:spPr>
      <cdr:txBody>
        <a:bodyPr xmlns:a="http://schemas.openxmlformats.org/drawingml/2006/main" vertOverflow="clip" wrap="square" rtlCol="0"/>
        <a:lstStyle xmlns:a="http://schemas.openxmlformats.org/drawingml/2006/main"/>
        <a:p xmlns:a="http://schemas.openxmlformats.org/drawingml/2006/main">
          <a:pPr algn="just"/>
          <a:r>
            <a:rPr lang="en-US" sz="1100" b="1" kern="1200" dirty="0" err="1">
              <a:solidFill>
                <a:schemeClr val="accent2"/>
              </a:solidFill>
            </a:rPr>
            <a:t>Papildus</a:t>
          </a:r>
          <a:r>
            <a:rPr lang="en-US" sz="1100" b="1" kern="1200" dirty="0">
              <a:solidFill>
                <a:schemeClr val="accent2"/>
              </a:solidFill>
            </a:rPr>
            <a:t> </a:t>
          </a:r>
          <a:r>
            <a:rPr lang="en-US" sz="1100" b="1" kern="1200" dirty="0" err="1">
              <a:solidFill>
                <a:schemeClr val="accent2"/>
              </a:solidFill>
            </a:rPr>
            <a:t>ņepieciešamais</a:t>
          </a:r>
          <a:r>
            <a:rPr lang="en-US" sz="1100" b="1" kern="1200" dirty="0">
              <a:solidFill>
                <a:schemeClr val="accent2"/>
              </a:solidFill>
            </a:rPr>
            <a:t> </a:t>
          </a:r>
          <a:r>
            <a:rPr lang="en-US" sz="1100" b="1" kern="1200" dirty="0" err="1">
              <a:solidFill>
                <a:schemeClr val="accent2"/>
              </a:solidFill>
            </a:rPr>
            <a:t>finansējums</a:t>
          </a:r>
          <a:r>
            <a:rPr lang="en-US" sz="1100" b="1" kern="1200" dirty="0">
              <a:solidFill>
                <a:schemeClr val="accent2"/>
              </a:solidFill>
            </a:rPr>
            <a:t>:</a:t>
          </a:r>
        </a:p>
        <a:p xmlns:a="http://schemas.openxmlformats.org/drawingml/2006/main">
          <a:pPr algn="just"/>
          <a:r>
            <a:rPr lang="en-US" b="1" kern="1200" dirty="0"/>
            <a:t>- 33 </a:t>
          </a:r>
          <a:r>
            <a:rPr lang="en-US" b="1" kern="1200" dirty="0" err="1"/>
            <a:t>milj</a:t>
          </a:r>
          <a:r>
            <a:rPr lang="en-US" b="1" kern="1200" dirty="0"/>
            <a:t>. euro – </a:t>
          </a:r>
          <a:r>
            <a:rPr lang="en-US" b="1" kern="1200" dirty="0" err="1"/>
            <a:t>kiberdrošībai</a:t>
          </a:r>
          <a:endParaRPr lang="en-US" b="1" kern="1200" dirty="0"/>
        </a:p>
        <a:p xmlns:a="http://schemas.openxmlformats.org/drawingml/2006/main">
          <a:pPr algn="just"/>
          <a:r>
            <a:rPr lang="en-US" sz="1100" b="1" kern="1200" dirty="0"/>
            <a:t>- 25,3 </a:t>
          </a:r>
          <a:r>
            <a:rPr lang="en-US" sz="1100" b="1" kern="1200" dirty="0" err="1"/>
            <a:t>milj</a:t>
          </a:r>
          <a:r>
            <a:rPr lang="en-US" sz="1100" b="1" kern="1200" dirty="0"/>
            <a:t>. euro – </a:t>
          </a:r>
          <a:r>
            <a:rPr lang="en-US" sz="1100" b="1" kern="1200" dirty="0" err="1"/>
            <a:t>infrastruktūras</a:t>
          </a:r>
          <a:r>
            <a:rPr lang="en-US" sz="1100" b="1" kern="1200" dirty="0"/>
            <a:t> </a:t>
          </a:r>
          <a:r>
            <a:rPr lang="en-US" sz="1100" b="1" kern="1200" dirty="0" err="1"/>
            <a:t>stiprināšanai</a:t>
          </a:r>
          <a:endParaRPr lang="en-GB" sz="1100" b="1" kern="1200" dirty="0"/>
        </a:p>
      </cdr:txBody>
    </cdr:sp>
  </cdr:relSizeAnchor>
</c:userShapes>
</file>

<file path=ppt/drawings/drawing2.xml><?xml version="1.0" encoding="utf-8"?>
<c:userShapes xmlns:c="http://schemas.openxmlformats.org/drawingml/2006/chart">
  <cdr:relSizeAnchor xmlns:cdr="http://schemas.openxmlformats.org/drawingml/2006/chartDrawing">
    <cdr:from>
      <cdr:x>0.37674</cdr:x>
      <cdr:y>0.37219</cdr:y>
    </cdr:from>
    <cdr:to>
      <cdr:x>0.62345</cdr:x>
      <cdr:y>0.55117</cdr:y>
    </cdr:to>
    <cdr:sp macro="" textlink="">
      <cdr:nvSpPr>
        <cdr:cNvPr id="2" name="TextBox 1">
          <a:extLst xmlns:a="http://schemas.openxmlformats.org/drawingml/2006/main">
            <a:ext uri="{FF2B5EF4-FFF2-40B4-BE49-F238E27FC236}">
              <a16:creationId xmlns:a16="http://schemas.microsoft.com/office/drawing/2014/main" id="{808063DF-0B39-4C6C-1423-46EFF52E6445}"/>
            </a:ext>
          </a:extLst>
        </cdr:cNvPr>
        <cdr:cNvSpPr txBox="1"/>
      </cdr:nvSpPr>
      <cdr:spPr>
        <a:xfrm xmlns:a="http://schemas.openxmlformats.org/drawingml/2006/main">
          <a:off x="3215843" y="1843954"/>
          <a:ext cx="2105891" cy="886691"/>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100" b="1" kern="1200" dirty="0"/>
            <a:t>VM 2027. </a:t>
          </a:r>
          <a:r>
            <a:rPr lang="en-US" sz="1100" b="1" kern="1200" dirty="0" err="1"/>
            <a:t>gadam</a:t>
          </a:r>
          <a:r>
            <a:rPr lang="en-US" sz="1100" b="1" kern="1200" dirty="0"/>
            <a:t> </a:t>
          </a:r>
          <a:r>
            <a:rPr lang="en-US" sz="1100" b="1" kern="1200" dirty="0" err="1"/>
            <a:t>apkopotās</a:t>
          </a:r>
          <a:r>
            <a:rPr lang="en-US" sz="1100" b="1" kern="1200" dirty="0"/>
            <a:t> </a:t>
          </a:r>
          <a:r>
            <a:rPr lang="en-US" sz="1100" b="1" kern="1200" dirty="0" err="1"/>
            <a:t>vajadzības</a:t>
          </a:r>
          <a:endParaRPr lang="en-US" sz="1100" b="1" kern="1200" dirty="0"/>
        </a:p>
        <a:p xmlns:a="http://schemas.openxmlformats.org/drawingml/2006/main">
          <a:pPr algn="ctr"/>
          <a:endParaRPr lang="en-US" kern="1200" dirty="0"/>
        </a:p>
        <a:p xmlns:a="http://schemas.openxmlformats.org/drawingml/2006/main">
          <a:pPr algn="ctr"/>
          <a:r>
            <a:rPr lang="en-US" sz="1600" b="1" kern="1200" dirty="0"/>
            <a:t>826 053 948 EUR</a:t>
          </a:r>
          <a:endParaRPr lang="en-GB" sz="1600" b="1" kern="12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7280"/>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sz="quarter" idx="1"/>
          </p:nvPr>
        </p:nvSpPr>
        <p:spPr>
          <a:xfrm>
            <a:off x="3849688" y="0"/>
            <a:ext cx="2946400" cy="497280"/>
          </a:xfrm>
          <a:prstGeom prst="rect">
            <a:avLst/>
          </a:prstGeom>
        </p:spPr>
        <p:txBody>
          <a:bodyPr vert="horz" lIns="91440" tIns="45720" rIns="91440" bIns="45720" rtlCol="0"/>
          <a:lstStyle>
            <a:lvl1pPr algn="r">
              <a:defRPr sz="1200"/>
            </a:lvl1pPr>
          </a:lstStyle>
          <a:p>
            <a:fld id="{FFF0A72F-E047-43AF-8C0F-5BB1BD084F28}" type="datetimeFigureOut">
              <a:rPr lang="lv-LV" smtClean="0"/>
              <a:t>20.10.2026</a:t>
            </a:fld>
            <a:endParaRPr lang="lv-LV"/>
          </a:p>
        </p:txBody>
      </p:sp>
      <p:sp>
        <p:nvSpPr>
          <p:cNvPr id="4" name="Footer Placeholder 3"/>
          <p:cNvSpPr>
            <a:spLocks noGrp="1"/>
          </p:cNvSpPr>
          <p:nvPr>
            <p:ph type="ftr" sz="quarter" idx="2"/>
          </p:nvPr>
        </p:nvSpPr>
        <p:spPr>
          <a:xfrm>
            <a:off x="0" y="9429359"/>
            <a:ext cx="2946400" cy="497279"/>
          </a:xfrm>
          <a:prstGeom prst="rect">
            <a:avLst/>
          </a:prstGeom>
        </p:spPr>
        <p:txBody>
          <a:bodyPr vert="horz" lIns="91440" tIns="45720" rIns="91440" bIns="45720" rtlCol="0" anchor="b"/>
          <a:lstStyle>
            <a:lvl1pPr algn="l">
              <a:defRPr sz="1200"/>
            </a:lvl1pPr>
          </a:lstStyle>
          <a:p>
            <a:endParaRPr lang="lv-LV"/>
          </a:p>
        </p:txBody>
      </p:sp>
      <p:sp>
        <p:nvSpPr>
          <p:cNvPr id="5" name="Slide Number Placeholder 4"/>
          <p:cNvSpPr>
            <a:spLocks noGrp="1"/>
          </p:cNvSpPr>
          <p:nvPr>
            <p:ph type="sldNum" sz="quarter" idx="3"/>
          </p:nvPr>
        </p:nvSpPr>
        <p:spPr>
          <a:xfrm>
            <a:off x="3849688" y="9429359"/>
            <a:ext cx="2946400" cy="497279"/>
          </a:xfrm>
          <a:prstGeom prst="rect">
            <a:avLst/>
          </a:prstGeom>
        </p:spPr>
        <p:txBody>
          <a:bodyPr vert="horz" lIns="91440" tIns="45720" rIns="91440" bIns="45720" rtlCol="0" anchor="b"/>
          <a:lstStyle>
            <a:lvl1pPr algn="r">
              <a:defRPr sz="1200"/>
            </a:lvl1pPr>
          </a:lstStyle>
          <a:p>
            <a:fld id="{DFFD2784-7AF8-4EE9-92BA-9B10F8A5FB8A}" type="slidenum">
              <a:rPr lang="lv-LV" smtClean="0"/>
              <a:t>‹#›</a:t>
            </a:fld>
            <a:endParaRPr lang="lv-LV"/>
          </a:p>
        </p:txBody>
      </p:sp>
    </p:spTree>
    <p:extLst>
      <p:ext uri="{BB962C8B-B14F-4D97-AF65-F5344CB8AC3E}">
        <p14:creationId xmlns:p14="http://schemas.microsoft.com/office/powerpoint/2010/main" val="191237277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 y="0"/>
            <a:ext cx="2945659" cy="498056"/>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50446" y="0"/>
            <a:ext cx="2945659" cy="498056"/>
          </a:xfrm>
          <a:prstGeom prst="rect">
            <a:avLst/>
          </a:prstGeom>
        </p:spPr>
        <p:txBody>
          <a:bodyPr vert="horz" lIns="91440" tIns="45720" rIns="91440" bIns="45720" rtlCol="0"/>
          <a:lstStyle>
            <a:lvl1pPr algn="r">
              <a:defRPr sz="1200"/>
            </a:lvl1pPr>
          </a:lstStyle>
          <a:p>
            <a:fld id="{E162B5F3-4E77-4078-8134-6A80897B2303}" type="datetimeFigureOut">
              <a:rPr lang="lv-LV" smtClean="0"/>
              <a:t>19.10.2026</a:t>
            </a:fld>
            <a:endParaRPr lang="lv-LV"/>
          </a:p>
        </p:txBody>
      </p:sp>
      <p:sp>
        <p:nvSpPr>
          <p:cNvPr id="4" name="Slide Image Placeholder 3"/>
          <p:cNvSpPr>
            <a:spLocks noGrp="1" noRot="1" noChangeAspect="1"/>
          </p:cNvSpPr>
          <p:nvPr>
            <p:ph type="sldImg" idx="2"/>
          </p:nvPr>
        </p:nvSpPr>
        <p:spPr>
          <a:xfrm>
            <a:off x="1165225" y="1241425"/>
            <a:ext cx="4467225" cy="3349625"/>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79768" y="4777197"/>
            <a:ext cx="5438140" cy="3908613"/>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6" name="Footer Placeholder 5"/>
          <p:cNvSpPr>
            <a:spLocks noGrp="1"/>
          </p:cNvSpPr>
          <p:nvPr>
            <p:ph type="ftr" sz="quarter" idx="4"/>
          </p:nvPr>
        </p:nvSpPr>
        <p:spPr>
          <a:xfrm>
            <a:off x="3" y="9428584"/>
            <a:ext cx="2945659" cy="498054"/>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50446" y="9428584"/>
            <a:ext cx="2945659" cy="498054"/>
          </a:xfrm>
          <a:prstGeom prst="rect">
            <a:avLst/>
          </a:prstGeom>
        </p:spPr>
        <p:txBody>
          <a:bodyPr vert="horz" lIns="91440" tIns="45720" rIns="91440" bIns="45720" rtlCol="0" anchor="b"/>
          <a:lstStyle>
            <a:lvl1pPr algn="r">
              <a:defRPr sz="1200"/>
            </a:lvl1pPr>
          </a:lstStyle>
          <a:p>
            <a:fld id="{6AF55927-342A-4F37-A2D6-117556481F08}" type="slidenum">
              <a:rPr lang="lv-LV" smtClean="0"/>
              <a:t>‹#›</a:t>
            </a:fld>
            <a:endParaRPr lang="lv-LV"/>
          </a:p>
        </p:txBody>
      </p:sp>
    </p:spTree>
    <p:extLst>
      <p:ext uri="{BB962C8B-B14F-4D97-AF65-F5344CB8AC3E}">
        <p14:creationId xmlns:p14="http://schemas.microsoft.com/office/powerpoint/2010/main" val="4095035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5"/>
          </p:nvPr>
        </p:nvSpPr>
        <p:spPr/>
        <p:txBody>
          <a:bodyPr/>
          <a:lstStyle/>
          <a:p>
            <a:fld id="{6AF55927-342A-4F37-A2D6-117556481F08}" type="slidenum">
              <a:rPr lang="lv-LV" smtClean="0"/>
              <a:t>1</a:t>
            </a:fld>
            <a:endParaRPr lang="lv-LV"/>
          </a:p>
        </p:txBody>
      </p:sp>
    </p:spTree>
    <p:extLst>
      <p:ext uri="{BB962C8B-B14F-4D97-AF65-F5344CB8AC3E}">
        <p14:creationId xmlns:p14="http://schemas.microsoft.com/office/powerpoint/2010/main" val="32510453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AF55927-342A-4F37-A2D6-117556481F08}" type="slidenum">
              <a:rPr lang="lv-LV" smtClean="0"/>
              <a:t>12</a:t>
            </a:fld>
            <a:endParaRPr lang="lv-LV"/>
          </a:p>
        </p:txBody>
      </p:sp>
    </p:spTree>
    <p:extLst>
      <p:ext uri="{BB962C8B-B14F-4D97-AF65-F5344CB8AC3E}">
        <p14:creationId xmlns:p14="http://schemas.microsoft.com/office/powerpoint/2010/main" val="7585316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8536808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Visi rādītāji vienā skalā, 2023. gads pret 2027. gada prognozi. Augšā minimālā alga un vidējā alga, abas virs 31 %. Tad komunālie maksājumi 21,7 % un pārtika 16,9 %. Inflācija un medikamenti ap 12 %. Oranžais punkts ir ārstniecības personu zemākā mēnešalga, 10,6 %, un tas viss notika 2024. gadā. Zem tās tikai IKP reālā izteiksmē un elektroenerģija.</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Lēmuma slaids. Bāze ir 2024. gads, jo tas ir pēdējais gads, kad likmes tika celtas. No 2024. līdz 2027. gadam vidējā alga valstī pieaug par 19,9 %, inflācija par 11,1 %. Piedāvātais pieaugums 25,4 % ir vidējās algas pieaugums plus puse no inflācijas. Augšējā tabulā tarifā iekļautā darba samaksa pēc MK 555: ārstiem no 2 304 uz 2 889 EUR, māsām no 1 388 uz 1 741, atbalsta personālam no 925 uz 1 160. Apakšējā tabulā tas pats procents zemākajai mēnešalgai pēc MK 851: ārstam 2 273, māsai 1 491, māsas palīgam 1 082 EUR. Kopā 228,7 miljoni eiro gadā, no tiem 209,4 miljoni ārstniecības personām. Ja jautā, kāpēc ne pilna inflācija: puse no inflācijas ir kompromiss, kas ļauj turēt summu zem 230 miljoniem.</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DCF22F-8366-EE53-BAFD-417E831C2B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A384E1-7971-8A80-9EB9-D855B5C34F4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34AA70-8CB7-7CC1-B634-891D590BF86F}"/>
              </a:ext>
            </a:extLst>
          </p:cNvPr>
          <p:cNvSpPr>
            <a:spLocks noGrp="1"/>
          </p:cNvSpPr>
          <p:nvPr>
            <p:ph type="body" idx="1"/>
          </p:nvPr>
        </p:nvSpPr>
        <p:spPr/>
        <p:txBody>
          <a:bodyPr/>
          <a:lstStyle/>
          <a:p>
            <a:r>
              <a:rPr lang="en-US" dirty="0"/>
              <a:t>Visi rādītāji vienā skalā, 2023. gads pret 2027. gada prognozi. Augšā minimālā alga un vidējā alga, abas virs 31 %. Tad komunālie maksājumi 21,7 % un pārtika 16,9 %. Inflācija un medikamenti ap 12 %. Oranžais punkts ir ārstniecības personu zemākā mēnešalga, 10,6 %, un tas viss notika 2024. gadā. Zem tās tikai IKP reālā izteiksmē un elektroenerģija.</a:t>
            </a:r>
          </a:p>
        </p:txBody>
      </p:sp>
      <p:sp>
        <p:nvSpPr>
          <p:cNvPr id="4" name="Slide Number Placeholder 3">
            <a:extLst>
              <a:ext uri="{FF2B5EF4-FFF2-40B4-BE49-F238E27FC236}">
                <a16:creationId xmlns:a16="http://schemas.microsoft.com/office/drawing/2014/main" id="{E89CBFC9-ED9B-19EA-0269-DDDD9FEC633D}"/>
              </a:ext>
            </a:extLst>
          </p:cNvPr>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40641418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F9B2A5-601F-0A25-A40E-06938EDB9F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F214F0-5506-5EBC-2EB4-676FAB5BD3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7C0A22-A515-7092-E45E-3AD7DF18B04F}"/>
              </a:ext>
            </a:extLst>
          </p:cNvPr>
          <p:cNvSpPr>
            <a:spLocks noGrp="1"/>
          </p:cNvSpPr>
          <p:nvPr>
            <p:ph type="body" idx="1"/>
          </p:nvPr>
        </p:nvSpPr>
        <p:spPr/>
        <p:txBody>
          <a:bodyPr/>
          <a:lstStyle/>
          <a:p>
            <a:r>
              <a:rPr lang="en-US" dirty="0"/>
              <a:t>Visi rādītāji vienā skalā, 2023. gads pret 2027. gada prognozi. Augšā minimālā alga un vidējā alga, abas virs 31 %. Tad komunālie maksājumi 21,7 % un pārtika 16,9 %. Inflācija un medikamenti ap 12 %. Oranžais punkts ir ārstniecības personu zemākā mēnešalga, 10,6 %, un tas viss notika 2024. gadā. Zem tās tikai IKP reālā izteiksmē un elektroenerģija.</a:t>
            </a:r>
          </a:p>
        </p:txBody>
      </p:sp>
      <p:sp>
        <p:nvSpPr>
          <p:cNvPr id="4" name="Slide Number Placeholder 3">
            <a:extLst>
              <a:ext uri="{FF2B5EF4-FFF2-40B4-BE49-F238E27FC236}">
                <a16:creationId xmlns:a16="http://schemas.microsoft.com/office/drawing/2014/main" id="{4C4293F6-8D50-3D44-5010-B477C608C29C}"/>
              </a:ext>
            </a:extLst>
          </p:cNvPr>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35924765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8C48E-09AC-8E14-56F5-18C499F51C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1FDBF5-E250-A330-617D-CDC99E7580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2320C0-8813-ABFC-CED5-7FD6B6532020}"/>
              </a:ext>
            </a:extLst>
          </p:cNvPr>
          <p:cNvSpPr>
            <a:spLocks noGrp="1"/>
          </p:cNvSpPr>
          <p:nvPr>
            <p:ph type="body" idx="1"/>
          </p:nvPr>
        </p:nvSpPr>
        <p:spPr/>
        <p:txBody>
          <a:bodyPr/>
          <a:lstStyle/>
          <a:p>
            <a:r>
              <a:rPr lang="en-US" dirty="0"/>
              <a:t>Visi rādītāji vienā skalā, 2023. gads pret 2027. gada prognozi. Augšā minimālā alga un vidējā alga, abas virs 31 %. Tad komunālie maksājumi 21,7 % un pārtika 16,9 %. Inflācija un medikamenti ap 12 %. Oranžais punkts ir ārstniecības personu zemākā mēnešalga, 10,6 %, un tas viss notika 2024. gadā. Zem tās tikai IKP reālā izteiksmē un elektroenerģija.</a:t>
            </a:r>
          </a:p>
        </p:txBody>
      </p:sp>
      <p:sp>
        <p:nvSpPr>
          <p:cNvPr id="4" name="Slide Number Placeholder 3">
            <a:extLst>
              <a:ext uri="{FF2B5EF4-FFF2-40B4-BE49-F238E27FC236}">
                <a16:creationId xmlns:a16="http://schemas.microsoft.com/office/drawing/2014/main" id="{C71A3840-260C-8F65-54F4-E405899542BB}"/>
              </a:ext>
            </a:extLst>
          </p:cNvPr>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23489928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48A630-F130-BC0F-1930-821E6804D5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58A7D37-1C02-BCF2-512F-9F9E3429F1D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5E7304-AA7E-60DE-8335-554719DFC8B2}"/>
              </a:ext>
            </a:extLst>
          </p:cNvPr>
          <p:cNvSpPr>
            <a:spLocks noGrp="1"/>
          </p:cNvSpPr>
          <p:nvPr>
            <p:ph type="body" idx="1"/>
          </p:nvPr>
        </p:nvSpPr>
        <p:spPr/>
        <p:txBody>
          <a:bodyPr/>
          <a:lstStyle/>
          <a:p>
            <a:r>
              <a:rPr lang="en-US" dirty="0"/>
              <a:t>Visi rādītāji vienā skalā, 2023. gads pret 2027. gada prognozi. Augšā minimālā alga un vidējā alga, abas virs 31 %. Tad komunālie maksājumi 21,7 % un pārtika 16,9 %. Inflācija un medikamenti ap 12 %. Oranžais punkts ir ārstniecības personu zemākā mēnešalga, 10,6 %, un tas viss notika 2024. gadā. Zem tās tikai IKP reālā izteiksmē un elektroenerģija.</a:t>
            </a:r>
          </a:p>
        </p:txBody>
      </p:sp>
      <p:sp>
        <p:nvSpPr>
          <p:cNvPr id="4" name="Slide Number Placeholder 3">
            <a:extLst>
              <a:ext uri="{FF2B5EF4-FFF2-40B4-BE49-F238E27FC236}">
                <a16:creationId xmlns:a16="http://schemas.microsoft.com/office/drawing/2014/main" id="{72A32694-6757-6828-5383-A86774D08B29}"/>
              </a:ext>
            </a:extLst>
          </p:cNvPr>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332206521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2824D-4AFB-71C1-9251-13173AA8C2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E7D442-757B-2057-4BB0-F167BEFB6C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B65ABFC-7B7E-026C-EA5F-EB752105505E}"/>
              </a:ext>
            </a:extLst>
          </p:cNvPr>
          <p:cNvSpPr>
            <a:spLocks noGrp="1"/>
          </p:cNvSpPr>
          <p:nvPr>
            <p:ph type="body" idx="1"/>
          </p:nvPr>
        </p:nvSpPr>
        <p:spPr/>
        <p:txBody>
          <a:bodyPr/>
          <a:lstStyle/>
          <a:p>
            <a:r>
              <a:rPr lang="en-US" dirty="0"/>
              <a:t>Visi rādītāji vienā skalā, 2023. gads pret 2027. gada prognozi. Augšā minimālā alga un vidējā alga, abas virs 31 %. Tad komunālie maksājumi 21,7 % un pārtika 16,9 %. Inflācija un medikamenti ap 12 %. Oranžais punkts ir ārstniecības personu zemākā mēnešalga, 10,6 %, un tas viss notika 2024. gadā. Zem tās tikai IKP reālā izteiksmē un elektroenerģija.</a:t>
            </a:r>
          </a:p>
        </p:txBody>
      </p:sp>
      <p:sp>
        <p:nvSpPr>
          <p:cNvPr id="4" name="Slide Number Placeholder 3">
            <a:extLst>
              <a:ext uri="{FF2B5EF4-FFF2-40B4-BE49-F238E27FC236}">
                <a16:creationId xmlns:a16="http://schemas.microsoft.com/office/drawing/2014/main" id="{6028B675-211B-54F2-6C4F-0DED79F72783}"/>
              </a:ext>
            </a:extLst>
          </p:cNvPr>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22051438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00CCE8-49D7-C160-133C-22CA209D12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9B0625B-326C-987B-ADAC-04010F0722F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0C99DB-A2AD-41E8-1FDA-E1670233C1AE}"/>
              </a:ext>
            </a:extLst>
          </p:cNvPr>
          <p:cNvSpPr>
            <a:spLocks noGrp="1"/>
          </p:cNvSpPr>
          <p:nvPr>
            <p:ph type="body" idx="1"/>
          </p:nvPr>
        </p:nvSpPr>
        <p:spPr/>
        <p:txBody>
          <a:bodyPr/>
          <a:lstStyle/>
          <a:p>
            <a:r>
              <a:rPr lang="en-US" dirty="0"/>
              <a:t>Visi rādītāji vienā skalā, 2023. gads pret 2027. gada prognozi. Augšā minimālā alga un vidējā alga, abas virs 31 %. Tad komunālie maksājumi 21,7 % un pārtika 16,9 %. Inflācija un medikamenti ap 12 %. Oranžais punkts ir ārstniecības personu zemākā mēnešalga, 10,6 %, un tas viss notika 2024. gadā. Zem tās tikai IKP reālā izteiksmē un elektroenerģija.</a:t>
            </a:r>
          </a:p>
        </p:txBody>
      </p:sp>
      <p:sp>
        <p:nvSpPr>
          <p:cNvPr id="4" name="Slide Number Placeholder 3">
            <a:extLst>
              <a:ext uri="{FF2B5EF4-FFF2-40B4-BE49-F238E27FC236}">
                <a16:creationId xmlns:a16="http://schemas.microsoft.com/office/drawing/2014/main" id="{AB824ADD-53DF-25E4-23DD-6C85090B375D}"/>
              </a:ext>
            </a:extLst>
          </p:cNvPr>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8257004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4AA11-A23C-A7D2-26E8-14B03BAA18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93606B-C8F4-4600-22E6-9CDD67A299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33F89B-830B-A56A-0BD1-E5EDD60A6C84}"/>
              </a:ext>
            </a:extLst>
          </p:cNvPr>
          <p:cNvSpPr>
            <a:spLocks noGrp="1"/>
          </p:cNvSpPr>
          <p:nvPr>
            <p:ph type="body" idx="1"/>
          </p:nvPr>
        </p:nvSpPr>
        <p:spPr/>
        <p:txBody>
          <a:bodyPr/>
          <a:lstStyle/>
          <a:p>
            <a:r>
              <a:rPr lang="en-US" dirty="0"/>
              <a:t>Visi rādītāji vienā skalā, 2023. gads pret 2027. gada prognozi. Augšā minimālā alga un vidējā alga, abas virs 31 %. Tad komunālie maksājumi 21,7 % un pārtika 16,9 %. Inflācija un medikamenti ap 12 %. Oranžais punkts ir ārstniecības personu zemākā mēnešalga, 10,6 %, un tas viss notika 2024. gadā. Zem tās tikai IKP reālā izteiksmē un elektroenerģija.</a:t>
            </a:r>
          </a:p>
        </p:txBody>
      </p:sp>
      <p:sp>
        <p:nvSpPr>
          <p:cNvPr id="4" name="Slide Number Placeholder 3">
            <a:extLst>
              <a:ext uri="{FF2B5EF4-FFF2-40B4-BE49-F238E27FC236}">
                <a16:creationId xmlns:a16="http://schemas.microsoft.com/office/drawing/2014/main" id="{BA7B4633-4208-A625-056C-2EAF79779DEC}"/>
              </a:ext>
            </a:extLst>
          </p:cNvPr>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39450046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A92D9-B1B6-2CCB-8080-B4FC5400DE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1DA138-C5F6-30F7-6633-7C5EB674BC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374CC8B-B5F5-DFB8-1E38-279C6D976CA6}"/>
              </a:ext>
            </a:extLst>
          </p:cNvPr>
          <p:cNvSpPr>
            <a:spLocks noGrp="1"/>
          </p:cNvSpPr>
          <p:nvPr>
            <p:ph type="body" idx="1"/>
          </p:nvPr>
        </p:nvSpPr>
        <p:spPr/>
        <p:txBody>
          <a:bodyPr/>
          <a:lstStyle/>
          <a:p>
            <a:r>
              <a:rPr lang="en-US" dirty="0"/>
              <a:t>Visi rādītāji vienā skalā, 2023. gads pret 2027. gada prognozi. Augšā minimālā alga un vidējā alga, abas virs 31 %. Tad komunālie maksājumi 21,7 % un pārtika 16,9 %. Inflācija un medikamenti ap 12 %. Oranžais punkts ir ārstniecības personu zemākā mēnešalga, 10,6 %, un tas viss notika 2024. gadā. Zem tās tikai IKP reālā izteiksmē un elektroenerģija.</a:t>
            </a:r>
          </a:p>
        </p:txBody>
      </p:sp>
      <p:sp>
        <p:nvSpPr>
          <p:cNvPr id="4" name="Slide Number Placeholder 3">
            <a:extLst>
              <a:ext uri="{FF2B5EF4-FFF2-40B4-BE49-F238E27FC236}">
                <a16:creationId xmlns:a16="http://schemas.microsoft.com/office/drawing/2014/main" id="{A726565E-8E1D-7B09-8677-823AC69769B5}"/>
              </a:ext>
            </a:extLst>
          </p:cNvPr>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397333058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5"/>
          </p:nvPr>
        </p:nvSpPr>
        <p:spPr/>
        <p:txBody>
          <a:bodyPr/>
          <a:lstStyle/>
          <a:p>
            <a:fld id="{6AF55927-342A-4F37-A2D6-117556481F08}" type="slidenum">
              <a:rPr lang="lv-LV" smtClean="0"/>
              <a:t>33</a:t>
            </a:fld>
            <a:endParaRPr lang="lv-LV"/>
          </a:p>
        </p:txBody>
      </p:sp>
    </p:spTree>
    <p:extLst>
      <p:ext uri="{BB962C8B-B14F-4D97-AF65-F5344CB8AC3E}">
        <p14:creationId xmlns:p14="http://schemas.microsoft.com/office/powerpoint/2010/main" val="247816721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799" y="2852938"/>
            <a:ext cx="7772400" cy="1190712"/>
          </a:xfrm>
        </p:spPr>
        <p:txBody>
          <a:bodyPr anchor="ctr" anchorCtr="0">
            <a:normAutofit/>
          </a:bodyPr>
          <a:lstStyle>
            <a:lvl1pPr algn="ctr">
              <a:defRPr sz="3200"/>
            </a:lvl1pPr>
          </a:lstStyle>
          <a:p>
            <a:r>
              <a:rPr lang="lv-LV"/>
              <a:t>Prezentācijas nosaukums</a:t>
            </a:r>
            <a:endParaRPr lang="en-US"/>
          </a:p>
        </p:txBody>
      </p:sp>
      <p:sp>
        <p:nvSpPr>
          <p:cNvPr id="3" name="Subtitle 2"/>
          <p:cNvSpPr>
            <a:spLocks noGrp="1"/>
          </p:cNvSpPr>
          <p:nvPr>
            <p:ph type="subTitle" idx="1" hasCustomPrompt="1"/>
          </p:nvPr>
        </p:nvSpPr>
        <p:spPr>
          <a:xfrm>
            <a:off x="1142999" y="4521597"/>
            <a:ext cx="6858000" cy="544484"/>
          </a:xfrm>
        </p:spPr>
        <p:txBody>
          <a:bodyPr anchor="ctr" anchorCtr="0">
            <a:normAutofit/>
          </a:bodyPr>
          <a:lstStyle>
            <a:lvl1pPr marL="0" indent="0" algn="ctr">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v-LV"/>
              <a:t>Vārds uzvārds, ieņemamais amats, kontaktinformācija</a:t>
            </a:r>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b="35752"/>
          <a:stretch/>
        </p:blipFill>
        <p:spPr>
          <a:xfrm>
            <a:off x="2667000" y="1"/>
            <a:ext cx="3777632" cy="2676697"/>
          </a:xfrm>
          <a:prstGeom prst="rect">
            <a:avLst/>
          </a:prstGeom>
        </p:spPr>
      </p:pic>
      <p:sp>
        <p:nvSpPr>
          <p:cNvPr id="15" name="Date Placeholder 14"/>
          <p:cNvSpPr>
            <a:spLocks noGrp="1"/>
          </p:cNvSpPr>
          <p:nvPr>
            <p:ph type="dt" sz="half" idx="10"/>
          </p:nvPr>
        </p:nvSpPr>
        <p:spPr>
          <a:xfrm>
            <a:off x="1142999" y="5661577"/>
            <a:ext cx="6858000" cy="365125"/>
          </a:xfrm>
        </p:spPr>
        <p:txBody>
          <a:bodyPr/>
          <a:lstStyle>
            <a:lvl1pPr algn="ctr">
              <a:defRPr sz="1400"/>
            </a:lvl1pPr>
          </a:lstStyle>
          <a:p>
            <a:fld id="{E15984EB-3BE2-4EE7-A7E3-15EB5CE5E03E}" type="datetime1">
              <a:rPr lang="lv-LV" smtClean="0"/>
              <a:t>19.10.2026</a:t>
            </a:fld>
            <a:endParaRPr lang="lv-LV"/>
          </a:p>
        </p:txBody>
      </p:sp>
    </p:spTree>
    <p:extLst>
      <p:ext uri="{BB962C8B-B14F-4D97-AF65-F5344CB8AC3E}">
        <p14:creationId xmlns:p14="http://schemas.microsoft.com/office/powerpoint/2010/main" val="35875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p:txBody>
          <a:bodyPr/>
          <a:lstStyle>
            <a:lvl1pPr>
              <a:defRPr/>
            </a:lvl1pPr>
            <a:lvl2pPr>
              <a:defRPr sz="1800"/>
            </a:lvl2pPr>
            <a:lvl3pPr>
              <a:defRPr sz="1600"/>
            </a:lvl3pPr>
            <a:lvl4pPr>
              <a:defRPr sz="1400" baseline="0"/>
            </a:lvl4pPr>
            <a:lvl5pPr>
              <a:defRPr sz="1400"/>
            </a:lvl5pPr>
          </a:lstStyle>
          <a:p>
            <a:pPr lvl="0"/>
            <a:r>
              <a:rPr lang="lv-LV"/>
              <a:t>Teksts</a:t>
            </a:r>
            <a:endParaRPr lang="en-US"/>
          </a:p>
          <a:p>
            <a:pPr lvl="1"/>
            <a:r>
              <a:rPr lang="lv-LV"/>
              <a:t>Otrais līmenis</a:t>
            </a:r>
            <a:endParaRPr lang="en-US"/>
          </a:p>
          <a:p>
            <a:pPr lvl="2"/>
            <a:r>
              <a:rPr lang="lv-LV"/>
              <a:t>Trešais līmenis</a:t>
            </a:r>
            <a:endParaRPr lang="en-US"/>
          </a:p>
          <a:p>
            <a:pPr lvl="3"/>
            <a:r>
              <a:rPr lang="lv-LV"/>
              <a:t>Ceturtais līmenis</a:t>
            </a:r>
            <a:endParaRPr lang="en-US"/>
          </a:p>
          <a:p>
            <a:pPr lvl="4"/>
            <a:r>
              <a:rPr lang="lv-LV"/>
              <a:t>Piektais līmenis</a:t>
            </a:r>
            <a:endParaRPr lang="en-US"/>
          </a:p>
        </p:txBody>
      </p:sp>
      <p:sp>
        <p:nvSpPr>
          <p:cNvPr id="7" name="Date Placeholder 6"/>
          <p:cNvSpPr>
            <a:spLocks noGrp="1"/>
          </p:cNvSpPr>
          <p:nvPr>
            <p:ph type="dt" sz="half" idx="10"/>
          </p:nvPr>
        </p:nvSpPr>
        <p:spPr/>
        <p:txBody>
          <a:bodyPr/>
          <a:lstStyle/>
          <a:p>
            <a:fld id="{61D76669-5736-491D-A3AA-70233C6B87CF}" type="datetime1">
              <a:rPr lang="lv-LV" smtClean="0"/>
              <a:t>19.10.2026</a:t>
            </a:fld>
            <a:endParaRPr lang="lv-LV"/>
          </a:p>
        </p:txBody>
      </p:sp>
      <p:sp>
        <p:nvSpPr>
          <p:cNvPr id="8" name="Footer Placeholder 7"/>
          <p:cNvSpPr>
            <a:spLocks noGrp="1"/>
          </p:cNvSpPr>
          <p:nvPr>
            <p:ph type="ftr" sz="quarter" idx="11"/>
          </p:nvPr>
        </p:nvSpPr>
        <p:spPr/>
        <p:txBody>
          <a:bodyPr/>
          <a:lstStyle/>
          <a:p>
            <a:pPr algn="r"/>
            <a:r>
              <a:rPr lang="lv-LV"/>
              <a:t>Apmaksāto slodžu skaits neatliekamās medicīniskās palīdzības diennakts režīmā strādājošajām ārstniecības personām</a:t>
            </a:r>
          </a:p>
        </p:txBody>
      </p:sp>
      <p:sp>
        <p:nvSpPr>
          <p:cNvPr id="9" name="Slide Number Placeholder 8"/>
          <p:cNvSpPr>
            <a:spLocks noGrp="1"/>
          </p:cNvSpPr>
          <p:nvPr>
            <p:ph type="sldNum" sz="quarter" idx="12"/>
          </p:nvPr>
        </p:nvSpPr>
        <p:spPr/>
        <p:txBody>
          <a:bodyPr/>
          <a:lstStyle/>
          <a:p>
            <a:fld id="{200423E1-44C6-4E03-9576-413CBCCCE18A}" type="slidenum">
              <a:rPr lang="lv-LV" smtClean="0"/>
              <a:pPr/>
              <a:t>‹#›</a:t>
            </a:fld>
            <a:endParaRPr lang="lv-LV"/>
          </a:p>
        </p:txBody>
      </p:sp>
      <p:sp>
        <p:nvSpPr>
          <p:cNvPr id="10" name="Title 9"/>
          <p:cNvSpPr>
            <a:spLocks noGrp="1"/>
          </p:cNvSpPr>
          <p:nvPr>
            <p:ph type="title" hasCustomPrompt="1"/>
          </p:nvPr>
        </p:nvSpPr>
        <p:spPr/>
        <p:txBody>
          <a:bodyPr/>
          <a:lstStyle>
            <a:lvl1pPr>
              <a:defRPr/>
            </a:lvl1pPr>
          </a:lstStyle>
          <a:p>
            <a:r>
              <a:rPr lang="lv-LV"/>
              <a:t>Nosaukums</a:t>
            </a:r>
          </a:p>
        </p:txBody>
      </p:sp>
    </p:spTree>
    <p:extLst>
      <p:ext uri="{BB962C8B-B14F-4D97-AF65-F5344CB8AC3E}">
        <p14:creationId xmlns:p14="http://schemas.microsoft.com/office/powerpoint/2010/main" val="519103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86000" y="3436258"/>
            <a:ext cx="6325200" cy="2852737"/>
          </a:xfrm>
        </p:spPr>
        <p:txBody>
          <a:bodyPr anchor="t" anchorCtr="0">
            <a:normAutofit/>
          </a:bodyPr>
          <a:lstStyle>
            <a:lvl1pPr>
              <a:defRPr sz="2400"/>
            </a:lvl1pPr>
          </a:lstStyle>
          <a:p>
            <a:r>
              <a:rPr lang="lv-LV"/>
              <a:t>Nosaukums</a:t>
            </a:r>
            <a:endParaRPr lang="en-US"/>
          </a:p>
        </p:txBody>
      </p:sp>
      <p:sp>
        <p:nvSpPr>
          <p:cNvPr id="3" name="Text Placeholder 2"/>
          <p:cNvSpPr>
            <a:spLocks noGrp="1"/>
          </p:cNvSpPr>
          <p:nvPr>
            <p:ph type="body" idx="1" hasCustomPrompt="1"/>
          </p:nvPr>
        </p:nvSpPr>
        <p:spPr>
          <a:xfrm>
            <a:off x="2286000" y="381600"/>
            <a:ext cx="6322728" cy="2987302"/>
          </a:xfrm>
        </p:spPr>
        <p:txBody>
          <a:bodyPr>
            <a:normAutofit/>
          </a:bodyPr>
          <a:lstStyle>
            <a:lvl1pPr marL="0" indent="0">
              <a:buNone/>
              <a:defRPr sz="20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lv-LV"/>
              <a:t>Teksts</a:t>
            </a:r>
            <a:endParaRPr lang="en-US"/>
          </a:p>
        </p:txBody>
      </p:sp>
      <p:sp>
        <p:nvSpPr>
          <p:cNvPr id="7" name="Date Placeholder 6"/>
          <p:cNvSpPr>
            <a:spLocks noGrp="1"/>
          </p:cNvSpPr>
          <p:nvPr>
            <p:ph type="dt" sz="half" idx="10"/>
          </p:nvPr>
        </p:nvSpPr>
        <p:spPr/>
        <p:txBody>
          <a:bodyPr/>
          <a:lstStyle/>
          <a:p>
            <a:fld id="{6C9E303D-C18A-40E9-887B-A9241F23BF83}" type="datetime1">
              <a:rPr lang="lv-LV" smtClean="0"/>
              <a:t>19.10.2026</a:t>
            </a:fld>
            <a:endParaRPr lang="lv-LV"/>
          </a:p>
        </p:txBody>
      </p:sp>
      <p:sp>
        <p:nvSpPr>
          <p:cNvPr id="8" name="Footer Placeholder 7"/>
          <p:cNvSpPr>
            <a:spLocks noGrp="1"/>
          </p:cNvSpPr>
          <p:nvPr>
            <p:ph type="ftr" sz="quarter" idx="11"/>
          </p:nvPr>
        </p:nvSpPr>
        <p:spPr/>
        <p:txBody>
          <a:bodyPr/>
          <a:lstStyle/>
          <a:p>
            <a:pPr algn="r"/>
            <a:r>
              <a:rPr lang="lv-LV"/>
              <a:t>Apmaksāto slodžu skaits neatliekamās medicīniskās palīdzības diennakts režīmā strādājošajām ārstniecības personām</a:t>
            </a:r>
          </a:p>
        </p:txBody>
      </p:sp>
      <p:sp>
        <p:nvSpPr>
          <p:cNvPr id="9" name="Slide Number Placeholder 8"/>
          <p:cNvSpPr>
            <a:spLocks noGrp="1"/>
          </p:cNvSpPr>
          <p:nvPr>
            <p:ph type="sldNum" sz="quarter" idx="12"/>
          </p:nvPr>
        </p:nvSpPr>
        <p:spPr/>
        <p:txBody>
          <a:bodyPr/>
          <a:lstStyle/>
          <a:p>
            <a:fld id="{200423E1-44C6-4E03-9576-413CBCCCE18A}" type="slidenum">
              <a:rPr lang="lv-LV" smtClean="0"/>
              <a:pPr/>
              <a:t>‹#›</a:t>
            </a:fld>
            <a:endParaRPr lang="lv-LV"/>
          </a:p>
        </p:txBody>
      </p:sp>
    </p:spTree>
    <p:extLst>
      <p:ext uri="{BB962C8B-B14F-4D97-AF65-F5344CB8AC3E}">
        <p14:creationId xmlns:p14="http://schemas.microsoft.com/office/powerpoint/2010/main" val="19187218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hasCustomPrompt="1"/>
          </p:nvPr>
        </p:nvSpPr>
        <p:spPr>
          <a:xfrm>
            <a:off x="2286000" y="1296785"/>
            <a:ext cx="6322728" cy="4871837"/>
          </a:xfrm>
        </p:spPr>
        <p:txBody>
          <a:bodyPr anchor="t">
            <a:normAutofit/>
          </a:bodyPr>
          <a:lstStyle>
            <a:lvl1pPr marL="0" indent="0">
              <a:buNone/>
              <a:defRPr sz="20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lv-LV"/>
              <a:t>Spiediet uz ikonas, lai pievienotu bildi</a:t>
            </a:r>
            <a:endParaRPr lang="en-US"/>
          </a:p>
        </p:txBody>
      </p:sp>
      <p:sp>
        <p:nvSpPr>
          <p:cNvPr id="8" name="Date Placeholder 7"/>
          <p:cNvSpPr>
            <a:spLocks noGrp="1"/>
          </p:cNvSpPr>
          <p:nvPr>
            <p:ph type="dt" sz="half" idx="10"/>
          </p:nvPr>
        </p:nvSpPr>
        <p:spPr/>
        <p:txBody>
          <a:bodyPr/>
          <a:lstStyle/>
          <a:p>
            <a:fld id="{29C7E964-89A5-4AD9-A781-9A369AF61AFE}" type="datetime1">
              <a:rPr lang="lv-LV" smtClean="0"/>
              <a:t>19.10.2026</a:t>
            </a:fld>
            <a:endParaRPr lang="lv-LV"/>
          </a:p>
        </p:txBody>
      </p:sp>
      <p:sp>
        <p:nvSpPr>
          <p:cNvPr id="9" name="Footer Placeholder 8"/>
          <p:cNvSpPr>
            <a:spLocks noGrp="1"/>
          </p:cNvSpPr>
          <p:nvPr>
            <p:ph type="ftr" sz="quarter" idx="11"/>
          </p:nvPr>
        </p:nvSpPr>
        <p:spPr/>
        <p:txBody>
          <a:bodyPr/>
          <a:lstStyle/>
          <a:p>
            <a:pPr algn="r"/>
            <a:r>
              <a:rPr lang="lv-LV"/>
              <a:t>Apmaksāto slodžu skaits neatliekamās medicīniskās palīdzības diennakts režīmā strādājošajām ārstniecības personām</a:t>
            </a:r>
          </a:p>
        </p:txBody>
      </p:sp>
      <p:sp>
        <p:nvSpPr>
          <p:cNvPr id="10" name="Slide Number Placeholder 9"/>
          <p:cNvSpPr>
            <a:spLocks noGrp="1"/>
          </p:cNvSpPr>
          <p:nvPr>
            <p:ph type="sldNum" sz="quarter" idx="12"/>
          </p:nvPr>
        </p:nvSpPr>
        <p:spPr/>
        <p:txBody>
          <a:bodyPr/>
          <a:lstStyle/>
          <a:p>
            <a:fld id="{200423E1-44C6-4E03-9576-413CBCCCE18A}" type="slidenum">
              <a:rPr lang="lv-LV" smtClean="0"/>
              <a:pPr/>
              <a:t>‹#›</a:t>
            </a:fld>
            <a:endParaRPr lang="lv-LV"/>
          </a:p>
        </p:txBody>
      </p:sp>
    </p:spTree>
    <p:extLst>
      <p:ext uri="{BB962C8B-B14F-4D97-AF65-F5344CB8AC3E}">
        <p14:creationId xmlns:p14="http://schemas.microsoft.com/office/powerpoint/2010/main" val="39457796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sz="2000"/>
            </a:lvl1pPr>
          </a:lstStyle>
          <a:p>
            <a:r>
              <a:rPr lang="lv-LV"/>
              <a:t>Nosaukums</a:t>
            </a:r>
            <a:endParaRPr lang="en-US"/>
          </a:p>
        </p:txBody>
      </p:sp>
      <p:sp>
        <p:nvSpPr>
          <p:cNvPr id="3" name="Content Placeholder 2"/>
          <p:cNvSpPr>
            <a:spLocks noGrp="1"/>
          </p:cNvSpPr>
          <p:nvPr>
            <p:ph sz="half" idx="1" hasCustomPrompt="1"/>
          </p:nvPr>
        </p:nvSpPr>
        <p:spPr>
          <a:xfrm>
            <a:off x="2285999" y="1825625"/>
            <a:ext cx="3096000" cy="4351338"/>
          </a:xfrm>
        </p:spPr>
        <p:txBody>
          <a:bodyPr/>
          <a:lstStyle>
            <a:lvl1pPr>
              <a:defRPr/>
            </a:lvl1pPr>
            <a:lvl2pPr>
              <a:defRPr sz="1800"/>
            </a:lvl2pPr>
            <a:lvl3pPr>
              <a:defRPr sz="1600"/>
            </a:lvl3pPr>
            <a:lvl4pPr>
              <a:defRPr sz="1400"/>
            </a:lvl4pPr>
            <a:lvl5pPr>
              <a:defRPr sz="1400" baseline="0"/>
            </a:lvl5pPr>
          </a:lstStyle>
          <a:p>
            <a:pPr lvl="0"/>
            <a:r>
              <a:rPr lang="lv-LV"/>
              <a:t>Teksts</a:t>
            </a:r>
            <a:endParaRPr lang="en-US"/>
          </a:p>
          <a:p>
            <a:pPr lvl="1"/>
            <a:r>
              <a:rPr lang="lv-LV"/>
              <a:t>Otrais līmenis</a:t>
            </a:r>
            <a:endParaRPr lang="en-US"/>
          </a:p>
          <a:p>
            <a:pPr lvl="2"/>
            <a:r>
              <a:rPr lang="lv-LV"/>
              <a:t>Trešais līmenis</a:t>
            </a:r>
            <a:endParaRPr lang="en-US"/>
          </a:p>
          <a:p>
            <a:pPr lvl="3"/>
            <a:r>
              <a:rPr lang="lv-LV"/>
              <a:t>Ceturtais līmenis</a:t>
            </a:r>
            <a:endParaRPr lang="en-US"/>
          </a:p>
          <a:p>
            <a:pPr lvl="4"/>
            <a:r>
              <a:rPr lang="lv-LV"/>
              <a:t>Piektais līmenis</a:t>
            </a:r>
            <a:endParaRPr lang="en-US"/>
          </a:p>
        </p:txBody>
      </p:sp>
      <p:sp>
        <p:nvSpPr>
          <p:cNvPr id="4" name="Content Placeholder 3"/>
          <p:cNvSpPr>
            <a:spLocks noGrp="1"/>
          </p:cNvSpPr>
          <p:nvPr>
            <p:ph sz="half" idx="2" hasCustomPrompt="1"/>
          </p:nvPr>
        </p:nvSpPr>
        <p:spPr>
          <a:xfrm>
            <a:off x="5512728" y="1825625"/>
            <a:ext cx="3096000" cy="4351338"/>
          </a:xfrm>
        </p:spPr>
        <p:txBody>
          <a:bodyPr/>
          <a:lstStyle>
            <a:lvl1pPr>
              <a:defRPr/>
            </a:lvl1pPr>
            <a:lvl2pPr>
              <a:defRPr sz="1800"/>
            </a:lvl2pPr>
            <a:lvl3pPr>
              <a:defRPr sz="1600"/>
            </a:lvl3pPr>
            <a:lvl4pPr>
              <a:defRPr sz="1400"/>
            </a:lvl4pPr>
            <a:lvl5pPr>
              <a:defRPr sz="1400"/>
            </a:lvl5pPr>
          </a:lstStyle>
          <a:p>
            <a:pPr lvl="0"/>
            <a:r>
              <a:rPr lang="lv-LV"/>
              <a:t>Teksts</a:t>
            </a:r>
            <a:endParaRPr lang="en-US"/>
          </a:p>
          <a:p>
            <a:pPr lvl="1"/>
            <a:r>
              <a:rPr lang="lv-LV"/>
              <a:t>Otrais līmenis</a:t>
            </a:r>
            <a:endParaRPr lang="en-US"/>
          </a:p>
          <a:p>
            <a:pPr lvl="2"/>
            <a:r>
              <a:rPr lang="lv-LV"/>
              <a:t>Trešais līmenis</a:t>
            </a:r>
            <a:endParaRPr lang="en-US"/>
          </a:p>
          <a:p>
            <a:pPr lvl="3"/>
            <a:r>
              <a:rPr lang="lv-LV"/>
              <a:t>Ceturtais līmenis</a:t>
            </a:r>
            <a:endParaRPr lang="en-US"/>
          </a:p>
          <a:p>
            <a:pPr lvl="4"/>
            <a:r>
              <a:rPr lang="lv-LV"/>
              <a:t>Piektais līmenis</a:t>
            </a:r>
            <a:endParaRPr lang="en-US"/>
          </a:p>
        </p:txBody>
      </p:sp>
      <p:sp>
        <p:nvSpPr>
          <p:cNvPr id="8" name="Date Placeholder 7"/>
          <p:cNvSpPr>
            <a:spLocks noGrp="1"/>
          </p:cNvSpPr>
          <p:nvPr>
            <p:ph type="dt" sz="half" idx="10"/>
          </p:nvPr>
        </p:nvSpPr>
        <p:spPr/>
        <p:txBody>
          <a:bodyPr/>
          <a:lstStyle/>
          <a:p>
            <a:fld id="{C56E5A8B-E04F-43F7-8FFC-9C7BF62AAF8D}" type="datetime1">
              <a:rPr lang="lv-LV" smtClean="0"/>
              <a:t>19.10.2026</a:t>
            </a:fld>
            <a:endParaRPr lang="lv-LV"/>
          </a:p>
        </p:txBody>
      </p:sp>
      <p:sp>
        <p:nvSpPr>
          <p:cNvPr id="9" name="Footer Placeholder 8"/>
          <p:cNvSpPr>
            <a:spLocks noGrp="1"/>
          </p:cNvSpPr>
          <p:nvPr>
            <p:ph type="ftr" sz="quarter" idx="11"/>
          </p:nvPr>
        </p:nvSpPr>
        <p:spPr/>
        <p:txBody>
          <a:bodyPr/>
          <a:lstStyle/>
          <a:p>
            <a:pPr algn="r"/>
            <a:r>
              <a:rPr lang="lv-LV"/>
              <a:t>Apmaksāto slodžu skaits neatliekamās medicīniskās palīdzības diennakts režīmā strādājošajām ārstniecības personām</a:t>
            </a:r>
          </a:p>
        </p:txBody>
      </p:sp>
      <p:sp>
        <p:nvSpPr>
          <p:cNvPr id="10" name="Slide Number Placeholder 9"/>
          <p:cNvSpPr>
            <a:spLocks noGrp="1"/>
          </p:cNvSpPr>
          <p:nvPr>
            <p:ph type="sldNum" sz="quarter" idx="12"/>
          </p:nvPr>
        </p:nvSpPr>
        <p:spPr/>
        <p:txBody>
          <a:bodyPr/>
          <a:lstStyle/>
          <a:p>
            <a:fld id="{200423E1-44C6-4E03-9576-413CBCCCE18A}" type="slidenum">
              <a:rPr lang="lv-LV" smtClean="0"/>
              <a:pPr/>
              <a:t>‹#›</a:t>
            </a:fld>
            <a:endParaRPr lang="lv-LV"/>
          </a:p>
        </p:txBody>
      </p:sp>
    </p:spTree>
    <p:extLst>
      <p:ext uri="{BB962C8B-B14F-4D97-AF65-F5344CB8AC3E}">
        <p14:creationId xmlns:p14="http://schemas.microsoft.com/office/powerpoint/2010/main" val="2356509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86000" y="360913"/>
            <a:ext cx="6314414" cy="1325563"/>
          </a:xfrm>
        </p:spPr>
        <p:txBody>
          <a:bodyPr/>
          <a:lstStyle>
            <a:lvl1pPr>
              <a:defRPr/>
            </a:lvl1pPr>
          </a:lstStyle>
          <a:p>
            <a:r>
              <a:rPr lang="lv-LV"/>
              <a:t>Nosaukums</a:t>
            </a:r>
            <a:endParaRPr lang="en-US"/>
          </a:p>
        </p:txBody>
      </p:sp>
      <p:sp>
        <p:nvSpPr>
          <p:cNvPr id="3" name="Text Placeholder 2"/>
          <p:cNvSpPr>
            <a:spLocks noGrp="1"/>
          </p:cNvSpPr>
          <p:nvPr>
            <p:ph type="body" idx="1" hasCustomPrompt="1"/>
          </p:nvPr>
        </p:nvSpPr>
        <p:spPr>
          <a:xfrm>
            <a:off x="2286000" y="1825200"/>
            <a:ext cx="3096000" cy="823912"/>
          </a:xfrm>
        </p:spPr>
        <p:txBody>
          <a:bodyPr anchor="b"/>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Nosaukums</a:t>
            </a:r>
            <a:endParaRPr lang="en-US"/>
          </a:p>
        </p:txBody>
      </p:sp>
      <p:sp>
        <p:nvSpPr>
          <p:cNvPr id="4" name="Content Placeholder 3"/>
          <p:cNvSpPr>
            <a:spLocks noGrp="1"/>
          </p:cNvSpPr>
          <p:nvPr>
            <p:ph sz="half" idx="2" hasCustomPrompt="1"/>
          </p:nvPr>
        </p:nvSpPr>
        <p:spPr>
          <a:xfrm>
            <a:off x="2286000" y="2728388"/>
            <a:ext cx="3096000" cy="3540552"/>
          </a:xfrm>
        </p:spPr>
        <p:txBody>
          <a:bodyPr/>
          <a:lstStyle>
            <a:lvl1pPr>
              <a:defRPr/>
            </a:lvl1pPr>
            <a:lvl2pPr>
              <a:defRPr sz="1800"/>
            </a:lvl2pPr>
            <a:lvl3pPr>
              <a:defRPr sz="1600"/>
            </a:lvl3pPr>
            <a:lvl4pPr>
              <a:defRPr sz="1400"/>
            </a:lvl4pPr>
            <a:lvl5pPr>
              <a:defRPr sz="1400"/>
            </a:lvl5pPr>
          </a:lstStyle>
          <a:p>
            <a:pPr lvl="0"/>
            <a:r>
              <a:rPr lang="lv-LV"/>
              <a:t>Teksts</a:t>
            </a:r>
            <a:endParaRPr lang="en-US"/>
          </a:p>
          <a:p>
            <a:pPr lvl="1"/>
            <a:r>
              <a:rPr lang="lv-LV"/>
              <a:t>Otrais līmenis</a:t>
            </a:r>
            <a:endParaRPr lang="en-US"/>
          </a:p>
          <a:p>
            <a:pPr lvl="2"/>
            <a:r>
              <a:rPr lang="lv-LV"/>
              <a:t>Trešais līmenis</a:t>
            </a:r>
            <a:endParaRPr lang="en-US"/>
          </a:p>
          <a:p>
            <a:pPr lvl="3"/>
            <a:r>
              <a:rPr lang="lv-LV"/>
              <a:t>Ceturtais līmenis</a:t>
            </a:r>
            <a:endParaRPr lang="en-US"/>
          </a:p>
          <a:p>
            <a:pPr lvl="4"/>
            <a:r>
              <a:rPr lang="lv-LV"/>
              <a:t>Piektais līmenis</a:t>
            </a:r>
            <a:endParaRPr lang="en-US"/>
          </a:p>
        </p:txBody>
      </p:sp>
      <p:sp>
        <p:nvSpPr>
          <p:cNvPr id="5" name="Text Placeholder 4"/>
          <p:cNvSpPr>
            <a:spLocks noGrp="1"/>
          </p:cNvSpPr>
          <p:nvPr>
            <p:ph type="body" sz="quarter" idx="3" hasCustomPrompt="1"/>
          </p:nvPr>
        </p:nvSpPr>
        <p:spPr>
          <a:xfrm>
            <a:off x="5504414" y="1825200"/>
            <a:ext cx="3096000" cy="82391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lv-LV"/>
              <a:t>Nosaukums</a:t>
            </a:r>
            <a:endParaRPr lang="en-US"/>
          </a:p>
        </p:txBody>
      </p:sp>
      <p:sp>
        <p:nvSpPr>
          <p:cNvPr id="6" name="Content Placeholder 5"/>
          <p:cNvSpPr>
            <a:spLocks noGrp="1"/>
          </p:cNvSpPr>
          <p:nvPr>
            <p:ph sz="quarter" idx="4" hasCustomPrompt="1"/>
          </p:nvPr>
        </p:nvSpPr>
        <p:spPr>
          <a:xfrm>
            <a:off x="5504414" y="2728388"/>
            <a:ext cx="3096000" cy="3540551"/>
          </a:xfrm>
        </p:spPr>
        <p:txBody>
          <a:bodyPr/>
          <a:lstStyle>
            <a:lvl1pPr>
              <a:defRPr/>
            </a:lvl1pPr>
            <a:lvl2pPr>
              <a:defRPr sz="1800"/>
            </a:lvl2pPr>
            <a:lvl3pPr>
              <a:defRPr sz="1600"/>
            </a:lvl3pPr>
            <a:lvl4pPr>
              <a:defRPr sz="1400"/>
            </a:lvl4pPr>
            <a:lvl5pPr>
              <a:defRPr sz="1400"/>
            </a:lvl5pPr>
          </a:lstStyle>
          <a:p>
            <a:pPr lvl="0"/>
            <a:r>
              <a:rPr lang="lv-LV"/>
              <a:t>Teksts</a:t>
            </a:r>
            <a:endParaRPr lang="en-US"/>
          </a:p>
          <a:p>
            <a:pPr lvl="1"/>
            <a:r>
              <a:rPr lang="lv-LV"/>
              <a:t>Otrais līmenis</a:t>
            </a:r>
            <a:endParaRPr lang="en-US"/>
          </a:p>
          <a:p>
            <a:pPr lvl="2"/>
            <a:r>
              <a:rPr lang="lv-LV"/>
              <a:t>Trešais līmenis</a:t>
            </a:r>
            <a:endParaRPr lang="en-US"/>
          </a:p>
          <a:p>
            <a:pPr lvl="3"/>
            <a:r>
              <a:rPr lang="lv-LV"/>
              <a:t>Ceturtais līmenis</a:t>
            </a:r>
            <a:endParaRPr lang="en-US"/>
          </a:p>
          <a:p>
            <a:pPr lvl="4"/>
            <a:r>
              <a:rPr lang="lv-LV"/>
              <a:t>Piektais līmenis</a:t>
            </a:r>
            <a:endParaRPr lang="en-US"/>
          </a:p>
        </p:txBody>
      </p:sp>
      <p:sp>
        <p:nvSpPr>
          <p:cNvPr id="10" name="Date Placeholder 9"/>
          <p:cNvSpPr>
            <a:spLocks noGrp="1"/>
          </p:cNvSpPr>
          <p:nvPr>
            <p:ph type="dt" sz="half" idx="10"/>
          </p:nvPr>
        </p:nvSpPr>
        <p:spPr/>
        <p:txBody>
          <a:bodyPr/>
          <a:lstStyle/>
          <a:p>
            <a:fld id="{5B3B4388-DEA3-41CD-AE89-CF86C851CB87}" type="datetime1">
              <a:rPr lang="lv-LV" smtClean="0"/>
              <a:t>19.10.2026</a:t>
            </a:fld>
            <a:endParaRPr lang="lv-LV"/>
          </a:p>
        </p:txBody>
      </p:sp>
      <p:sp>
        <p:nvSpPr>
          <p:cNvPr id="11" name="Footer Placeholder 10"/>
          <p:cNvSpPr>
            <a:spLocks noGrp="1"/>
          </p:cNvSpPr>
          <p:nvPr>
            <p:ph type="ftr" sz="quarter" idx="11"/>
          </p:nvPr>
        </p:nvSpPr>
        <p:spPr/>
        <p:txBody>
          <a:bodyPr/>
          <a:lstStyle/>
          <a:p>
            <a:pPr algn="r"/>
            <a:r>
              <a:rPr lang="lv-LV"/>
              <a:t>Apmaksāto slodžu skaits neatliekamās medicīniskās palīdzības diennakts režīmā strādājošajām ārstniecības personām</a:t>
            </a:r>
          </a:p>
        </p:txBody>
      </p:sp>
      <p:sp>
        <p:nvSpPr>
          <p:cNvPr id="12" name="Slide Number Placeholder 11"/>
          <p:cNvSpPr>
            <a:spLocks noGrp="1"/>
          </p:cNvSpPr>
          <p:nvPr>
            <p:ph type="sldNum" sz="quarter" idx="12"/>
          </p:nvPr>
        </p:nvSpPr>
        <p:spPr/>
        <p:txBody>
          <a:bodyPr/>
          <a:lstStyle/>
          <a:p>
            <a:fld id="{200423E1-44C6-4E03-9576-413CBCCCE18A}" type="slidenum">
              <a:rPr lang="lv-LV" smtClean="0"/>
              <a:pPr/>
              <a:t>‹#›</a:t>
            </a:fld>
            <a:endParaRPr lang="lv-LV"/>
          </a:p>
        </p:txBody>
      </p:sp>
    </p:spTree>
    <p:extLst>
      <p:ext uri="{BB962C8B-B14F-4D97-AF65-F5344CB8AC3E}">
        <p14:creationId xmlns:p14="http://schemas.microsoft.com/office/powerpoint/2010/main" val="41861076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lv-LV"/>
              <a:t>Nosaukums</a:t>
            </a:r>
            <a:endParaRPr lang="en-US"/>
          </a:p>
        </p:txBody>
      </p:sp>
      <p:sp>
        <p:nvSpPr>
          <p:cNvPr id="6" name="Date Placeholder 5"/>
          <p:cNvSpPr>
            <a:spLocks noGrp="1"/>
          </p:cNvSpPr>
          <p:nvPr>
            <p:ph type="dt" sz="half" idx="10"/>
          </p:nvPr>
        </p:nvSpPr>
        <p:spPr/>
        <p:txBody>
          <a:bodyPr/>
          <a:lstStyle/>
          <a:p>
            <a:fld id="{C05989FA-1DD9-406C-BC77-67D6E2B8381A}" type="datetime1">
              <a:rPr lang="lv-LV" smtClean="0"/>
              <a:t>19.10.2026</a:t>
            </a:fld>
            <a:endParaRPr lang="lv-LV"/>
          </a:p>
        </p:txBody>
      </p:sp>
      <p:sp>
        <p:nvSpPr>
          <p:cNvPr id="7" name="Footer Placeholder 6"/>
          <p:cNvSpPr>
            <a:spLocks noGrp="1"/>
          </p:cNvSpPr>
          <p:nvPr>
            <p:ph type="ftr" sz="quarter" idx="11"/>
          </p:nvPr>
        </p:nvSpPr>
        <p:spPr/>
        <p:txBody>
          <a:bodyPr/>
          <a:lstStyle/>
          <a:p>
            <a:pPr algn="r"/>
            <a:r>
              <a:rPr lang="lv-LV"/>
              <a:t>Apmaksāto slodžu skaits neatliekamās medicīniskās palīdzības diennakts režīmā strādājošajām ārstniecības personām</a:t>
            </a:r>
          </a:p>
        </p:txBody>
      </p:sp>
      <p:sp>
        <p:nvSpPr>
          <p:cNvPr id="8" name="Slide Number Placeholder 7"/>
          <p:cNvSpPr>
            <a:spLocks noGrp="1"/>
          </p:cNvSpPr>
          <p:nvPr>
            <p:ph type="sldNum" sz="quarter" idx="12"/>
          </p:nvPr>
        </p:nvSpPr>
        <p:spPr/>
        <p:txBody>
          <a:bodyPr/>
          <a:lstStyle/>
          <a:p>
            <a:fld id="{200423E1-44C6-4E03-9576-413CBCCCE18A}" type="slidenum">
              <a:rPr lang="lv-LV" smtClean="0"/>
              <a:pPr/>
              <a:t>‹#›</a:t>
            </a:fld>
            <a:endParaRPr lang="lv-LV"/>
          </a:p>
        </p:txBody>
      </p:sp>
    </p:spTree>
    <p:extLst>
      <p:ext uri="{BB962C8B-B14F-4D97-AF65-F5344CB8AC3E}">
        <p14:creationId xmlns:p14="http://schemas.microsoft.com/office/powerpoint/2010/main" val="23636464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174B83-79A6-4CC6-8CA5-0A6CBD864816}" type="datetime1">
              <a:rPr lang="lv-LV" smtClean="0"/>
              <a:t>19.10.2026</a:t>
            </a:fld>
            <a:endParaRPr lang="lv-LV"/>
          </a:p>
        </p:txBody>
      </p:sp>
      <p:sp>
        <p:nvSpPr>
          <p:cNvPr id="6" name="Footer Placeholder 5"/>
          <p:cNvSpPr>
            <a:spLocks noGrp="1"/>
          </p:cNvSpPr>
          <p:nvPr>
            <p:ph type="ftr" sz="quarter" idx="11"/>
          </p:nvPr>
        </p:nvSpPr>
        <p:spPr/>
        <p:txBody>
          <a:bodyPr/>
          <a:lstStyle/>
          <a:p>
            <a:pPr algn="r"/>
            <a:r>
              <a:rPr lang="lv-LV"/>
              <a:t>Apmaksāto slodžu skaits neatliekamās medicīniskās palīdzības diennakts režīmā strādājošajām ārstniecības personām</a:t>
            </a:r>
          </a:p>
        </p:txBody>
      </p:sp>
      <p:sp>
        <p:nvSpPr>
          <p:cNvPr id="7" name="Slide Number Placeholder 6"/>
          <p:cNvSpPr>
            <a:spLocks noGrp="1"/>
          </p:cNvSpPr>
          <p:nvPr>
            <p:ph type="sldNum" sz="quarter" idx="12"/>
          </p:nvPr>
        </p:nvSpPr>
        <p:spPr/>
        <p:txBody>
          <a:bodyPr/>
          <a:lstStyle/>
          <a:p>
            <a:fld id="{200423E1-44C6-4E03-9576-413CBCCCE18A}" type="slidenum">
              <a:rPr lang="lv-LV" smtClean="0"/>
              <a:pPr/>
              <a:t>‹#›</a:t>
            </a:fld>
            <a:endParaRPr lang="lv-LV"/>
          </a:p>
        </p:txBody>
      </p:sp>
    </p:spTree>
    <p:extLst>
      <p:ext uri="{BB962C8B-B14F-4D97-AF65-F5344CB8AC3E}">
        <p14:creationId xmlns:p14="http://schemas.microsoft.com/office/powerpoint/2010/main" val="1328271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286000" y="381599"/>
            <a:ext cx="3096000" cy="1272983"/>
          </a:xfrm>
        </p:spPr>
        <p:txBody>
          <a:bodyPr anchor="b"/>
          <a:lstStyle>
            <a:lvl1pPr>
              <a:defRPr sz="2400"/>
            </a:lvl1pPr>
          </a:lstStyle>
          <a:p>
            <a:r>
              <a:rPr lang="lv-LV"/>
              <a:t>Nosaukums</a:t>
            </a:r>
            <a:endParaRPr lang="en-US"/>
          </a:p>
        </p:txBody>
      </p:sp>
      <p:sp>
        <p:nvSpPr>
          <p:cNvPr id="3" name="Content Placeholder 2"/>
          <p:cNvSpPr>
            <a:spLocks noGrp="1"/>
          </p:cNvSpPr>
          <p:nvPr>
            <p:ph idx="1" hasCustomPrompt="1"/>
          </p:nvPr>
        </p:nvSpPr>
        <p:spPr>
          <a:xfrm>
            <a:off x="5512728" y="381599"/>
            <a:ext cx="3096000" cy="5796001"/>
          </a:xfrm>
        </p:spPr>
        <p:txBody>
          <a:bodyPr/>
          <a:lstStyle>
            <a:lvl1pPr>
              <a:defRPr sz="2000"/>
            </a:lvl1pPr>
            <a:lvl2pPr>
              <a:defRPr sz="1800"/>
            </a:lvl2pPr>
            <a:lvl3pPr>
              <a:defRPr sz="1600"/>
            </a:lvl3pPr>
            <a:lvl4pPr>
              <a:defRPr sz="1400" baseline="0"/>
            </a:lvl4pPr>
            <a:lvl5pPr>
              <a:defRPr sz="1400" baseline="0"/>
            </a:lvl5pPr>
            <a:lvl6pPr>
              <a:defRPr sz="2000"/>
            </a:lvl6pPr>
            <a:lvl7pPr>
              <a:defRPr sz="2000"/>
            </a:lvl7pPr>
            <a:lvl8pPr>
              <a:defRPr sz="2000"/>
            </a:lvl8pPr>
            <a:lvl9pPr>
              <a:defRPr sz="2000"/>
            </a:lvl9pPr>
          </a:lstStyle>
          <a:p>
            <a:pPr lvl="0"/>
            <a:r>
              <a:rPr lang="lv-LV"/>
              <a:t>Teksts</a:t>
            </a:r>
            <a:endParaRPr lang="en-US"/>
          </a:p>
          <a:p>
            <a:pPr lvl="1"/>
            <a:r>
              <a:rPr lang="lv-LV"/>
              <a:t>Otrais līmenis</a:t>
            </a:r>
          </a:p>
          <a:p>
            <a:pPr lvl="2"/>
            <a:r>
              <a:rPr lang="lv-LV"/>
              <a:t>Trešais līmenis</a:t>
            </a:r>
          </a:p>
          <a:p>
            <a:pPr lvl="3"/>
            <a:r>
              <a:rPr lang="lv-LV"/>
              <a:t>Ceturtais līmenis</a:t>
            </a:r>
          </a:p>
          <a:p>
            <a:pPr lvl="4"/>
            <a:r>
              <a:rPr lang="lv-LV"/>
              <a:t>Piektais līmenis</a:t>
            </a:r>
            <a:endParaRPr lang="en-US"/>
          </a:p>
        </p:txBody>
      </p:sp>
      <p:sp>
        <p:nvSpPr>
          <p:cNvPr id="4" name="Text Placeholder 3"/>
          <p:cNvSpPr>
            <a:spLocks noGrp="1"/>
          </p:cNvSpPr>
          <p:nvPr>
            <p:ph type="body" sz="half" idx="2" hasCustomPrompt="1"/>
          </p:nvPr>
        </p:nvSpPr>
        <p:spPr>
          <a:xfrm>
            <a:off x="2286000" y="1825200"/>
            <a:ext cx="3096000" cy="4352400"/>
          </a:xfrm>
        </p:spPr>
        <p:txBody>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lv-LV"/>
              <a:t>Teksts</a:t>
            </a:r>
            <a:endParaRPr lang="en-US"/>
          </a:p>
        </p:txBody>
      </p:sp>
      <p:sp>
        <p:nvSpPr>
          <p:cNvPr id="8" name="Date Placeholder 7"/>
          <p:cNvSpPr>
            <a:spLocks noGrp="1"/>
          </p:cNvSpPr>
          <p:nvPr>
            <p:ph type="dt" sz="half" idx="10"/>
          </p:nvPr>
        </p:nvSpPr>
        <p:spPr/>
        <p:txBody>
          <a:bodyPr/>
          <a:lstStyle/>
          <a:p>
            <a:fld id="{78B64D4D-1AFF-4340-865B-695893A2B241}" type="datetime1">
              <a:rPr lang="lv-LV" smtClean="0"/>
              <a:t>19.10.2026</a:t>
            </a:fld>
            <a:endParaRPr lang="lv-LV"/>
          </a:p>
        </p:txBody>
      </p:sp>
      <p:sp>
        <p:nvSpPr>
          <p:cNvPr id="9" name="Footer Placeholder 8"/>
          <p:cNvSpPr>
            <a:spLocks noGrp="1"/>
          </p:cNvSpPr>
          <p:nvPr>
            <p:ph type="ftr" sz="quarter" idx="11"/>
          </p:nvPr>
        </p:nvSpPr>
        <p:spPr/>
        <p:txBody>
          <a:bodyPr/>
          <a:lstStyle/>
          <a:p>
            <a:pPr algn="r"/>
            <a:r>
              <a:rPr lang="lv-LV"/>
              <a:t>Apmaksāto slodžu skaits neatliekamās medicīniskās palīdzības diennakts režīmā strādājošajām ārstniecības personām</a:t>
            </a:r>
          </a:p>
        </p:txBody>
      </p:sp>
      <p:sp>
        <p:nvSpPr>
          <p:cNvPr id="10" name="Slide Number Placeholder 9"/>
          <p:cNvSpPr>
            <a:spLocks noGrp="1"/>
          </p:cNvSpPr>
          <p:nvPr>
            <p:ph type="sldNum" sz="quarter" idx="12"/>
          </p:nvPr>
        </p:nvSpPr>
        <p:spPr/>
        <p:txBody>
          <a:bodyPr/>
          <a:lstStyle/>
          <a:p>
            <a:fld id="{200423E1-44C6-4E03-9576-413CBCCCE18A}" type="slidenum">
              <a:rPr lang="lv-LV" smtClean="0"/>
              <a:pPr/>
              <a:t>‹#›</a:t>
            </a:fld>
            <a:endParaRPr lang="lv-LV"/>
          </a:p>
        </p:txBody>
      </p:sp>
    </p:spTree>
    <p:extLst>
      <p:ext uri="{BB962C8B-B14F-4D97-AF65-F5344CB8AC3E}">
        <p14:creationId xmlns:p14="http://schemas.microsoft.com/office/powerpoint/2010/main" val="326944769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Nobeiguma slaids">
    <p:spTree>
      <p:nvGrpSpPr>
        <p:cNvPr id="1" name=""/>
        <p:cNvGrpSpPr/>
        <p:nvPr/>
      </p:nvGrpSpPr>
      <p:grpSpPr>
        <a:xfrm>
          <a:off x="0" y="0"/>
          <a:ext cx="0" cy="0"/>
          <a:chOff x="0" y="0"/>
          <a:chExt cx="0" cy="0"/>
        </a:xfrm>
      </p:grpSpPr>
      <p:sp>
        <p:nvSpPr>
          <p:cNvPr id="3" name="Subtitle 2"/>
          <p:cNvSpPr>
            <a:spLocks noGrp="1"/>
          </p:cNvSpPr>
          <p:nvPr>
            <p:ph type="subTitle" idx="1" hasCustomPrompt="1"/>
          </p:nvPr>
        </p:nvSpPr>
        <p:spPr>
          <a:xfrm>
            <a:off x="1142999" y="4521597"/>
            <a:ext cx="6858000" cy="544484"/>
          </a:xfrm>
        </p:spPr>
        <p:txBody>
          <a:bodyPr anchor="ctr" anchorCtr="0">
            <a:normAutofit/>
          </a:bodyPr>
          <a:lstStyle>
            <a:lvl1pPr marL="0" indent="0" algn="ctr">
              <a:buNone/>
              <a:defRPr sz="1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lv-LV"/>
              <a:t>Vārds uzvārds, ieņemamais amats, kontaktinformācija</a:t>
            </a:r>
            <a:endParaRPr lang="en-US"/>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622199"/>
            <a:ext cx="9144000" cy="244656"/>
          </a:xfrm>
          <a:prstGeom prst="rect">
            <a:avLst/>
          </a:prstGeom>
        </p:spPr>
      </p:pic>
      <p:pic>
        <p:nvPicPr>
          <p:cNvPr id="8" name="Picture 7"/>
          <p:cNvPicPr>
            <a:picLocks noChangeAspect="1"/>
          </p:cNvPicPr>
          <p:nvPr userDrawn="1"/>
        </p:nvPicPr>
        <p:blipFill rotWithShape="1">
          <a:blip r:embed="rId3" cstate="print">
            <a:extLst>
              <a:ext uri="{28A0092B-C50C-407E-A947-70E740481C1C}">
                <a14:useLocalDpi xmlns:a14="http://schemas.microsoft.com/office/drawing/2010/main" val="0"/>
              </a:ext>
            </a:extLst>
          </a:blip>
          <a:srcRect b="35752"/>
          <a:stretch/>
        </p:blipFill>
        <p:spPr>
          <a:xfrm>
            <a:off x="2667000" y="1"/>
            <a:ext cx="3777632" cy="2676697"/>
          </a:xfrm>
          <a:prstGeom prst="rect">
            <a:avLst/>
          </a:prstGeom>
        </p:spPr>
      </p:pic>
      <p:sp>
        <p:nvSpPr>
          <p:cNvPr id="15" name="Date Placeholder 14"/>
          <p:cNvSpPr>
            <a:spLocks noGrp="1"/>
          </p:cNvSpPr>
          <p:nvPr>
            <p:ph type="dt" sz="half" idx="10"/>
          </p:nvPr>
        </p:nvSpPr>
        <p:spPr>
          <a:xfrm>
            <a:off x="1142999" y="5661577"/>
            <a:ext cx="6858000" cy="365125"/>
          </a:xfrm>
        </p:spPr>
        <p:txBody>
          <a:bodyPr/>
          <a:lstStyle>
            <a:lvl1pPr algn="ctr">
              <a:defRPr sz="1400"/>
            </a:lvl1pPr>
          </a:lstStyle>
          <a:p>
            <a:fld id="{97569131-E031-43BA-8E4F-26A6B2DC69F0}" type="datetime1">
              <a:rPr lang="lv-LV" smtClean="0"/>
              <a:t>19.10.2026</a:t>
            </a:fld>
            <a:endParaRPr lang="lv-LV"/>
          </a:p>
        </p:txBody>
      </p:sp>
    </p:spTree>
    <p:extLst>
      <p:ext uri="{BB962C8B-B14F-4D97-AF65-F5344CB8AC3E}">
        <p14:creationId xmlns:p14="http://schemas.microsoft.com/office/powerpoint/2010/main" val="9963318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06815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286000" y="381600"/>
            <a:ext cx="6325200" cy="954000"/>
          </a:xfrm>
          <a:prstGeom prst="rect">
            <a:avLst/>
          </a:prstGeom>
        </p:spPr>
        <p:txBody>
          <a:bodyPr vert="horz" lIns="91440" tIns="45720" rIns="91440" bIns="45720" rtlCol="0" anchor="t">
            <a:normAutofit/>
          </a:bodyPr>
          <a:lstStyle/>
          <a:p>
            <a:r>
              <a:rPr lang="lv-LV"/>
              <a:t>Nosaukums</a:t>
            </a:r>
            <a:endParaRPr lang="en-US"/>
          </a:p>
        </p:txBody>
      </p:sp>
      <p:sp>
        <p:nvSpPr>
          <p:cNvPr id="3" name="Text Placeholder 2"/>
          <p:cNvSpPr>
            <a:spLocks noGrp="1"/>
          </p:cNvSpPr>
          <p:nvPr>
            <p:ph type="body" idx="1"/>
          </p:nvPr>
        </p:nvSpPr>
        <p:spPr>
          <a:xfrm>
            <a:off x="2286000" y="1842250"/>
            <a:ext cx="6325200" cy="4351338"/>
          </a:xfrm>
          <a:prstGeom prst="rect">
            <a:avLst/>
          </a:prstGeom>
        </p:spPr>
        <p:txBody>
          <a:bodyPr vert="horz" lIns="91440" tIns="45720" rIns="91440" bIns="45720" rtlCol="0">
            <a:normAutofit/>
          </a:bodyPr>
          <a:lstStyle/>
          <a:p>
            <a:pPr lvl="0"/>
            <a:r>
              <a:rPr lang="lv-LV"/>
              <a:t>Teksts</a:t>
            </a:r>
            <a:endParaRPr lang="en-US"/>
          </a:p>
          <a:p>
            <a:pPr lvl="1"/>
            <a:r>
              <a:rPr lang="lv-LV"/>
              <a:t>Otrais līmenis</a:t>
            </a:r>
            <a:endParaRPr lang="en-US"/>
          </a:p>
          <a:p>
            <a:pPr lvl="2"/>
            <a:r>
              <a:rPr lang="lv-LV"/>
              <a:t>Trešais līmenis</a:t>
            </a:r>
            <a:endParaRPr lang="en-US"/>
          </a:p>
          <a:p>
            <a:pPr lvl="3"/>
            <a:r>
              <a:rPr lang="lv-LV"/>
              <a:t>Ceturtais līmenis</a:t>
            </a:r>
            <a:endParaRPr lang="en-US"/>
          </a:p>
          <a:p>
            <a:pPr lvl="4"/>
            <a:r>
              <a:rPr lang="lv-LV"/>
              <a:t>Piektais līmenis</a:t>
            </a:r>
            <a:endParaRPr lang="en-US"/>
          </a:p>
        </p:txBody>
      </p:sp>
      <p:sp>
        <p:nvSpPr>
          <p:cNvPr id="5" name="Footer Placeholder 4"/>
          <p:cNvSpPr>
            <a:spLocks noGrp="1"/>
          </p:cNvSpPr>
          <p:nvPr>
            <p:ph type="ftr" sz="quarter" idx="3"/>
          </p:nvPr>
        </p:nvSpPr>
        <p:spPr>
          <a:xfrm>
            <a:off x="4006734" y="6348217"/>
            <a:ext cx="3682537" cy="365125"/>
          </a:xfrm>
          <a:prstGeom prst="rect">
            <a:avLst/>
          </a:prstGeom>
        </p:spPr>
        <p:txBody>
          <a:bodyPr vert="horz" lIns="91440" tIns="45720" rIns="91440" bIns="45720" rtlCol="0" anchor="ctr"/>
          <a:lstStyle>
            <a:lvl1pPr algn="ctr">
              <a:defRPr sz="10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pPr algn="r"/>
            <a:r>
              <a:rPr lang="lv-LV"/>
              <a:t>Apmaksāto slodžu skaits neatliekamās medicīniskās palīdzības diennakts režīmā strādājošajām ārstniecības personām</a:t>
            </a:r>
          </a:p>
        </p:txBody>
      </p:sp>
      <p:sp>
        <p:nvSpPr>
          <p:cNvPr id="6" name="Slide Number Placeholder 5"/>
          <p:cNvSpPr>
            <a:spLocks noGrp="1"/>
          </p:cNvSpPr>
          <p:nvPr>
            <p:ph type="sldNum" sz="quarter" idx="4"/>
          </p:nvPr>
        </p:nvSpPr>
        <p:spPr>
          <a:xfrm>
            <a:off x="7828117" y="6348217"/>
            <a:ext cx="780611" cy="365125"/>
          </a:xfrm>
          <a:prstGeom prst="rect">
            <a:avLst/>
          </a:prstGeom>
        </p:spPr>
        <p:txBody>
          <a:bodyPr vert="horz" lIns="91440" tIns="45720" rIns="91440" bIns="45720" rtlCol="0" anchor="ctr"/>
          <a:lstStyle>
            <a:lvl1pPr algn="r">
              <a:defRPr sz="10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200423E1-44C6-4E03-9576-413CBCCCE18A}" type="slidenum">
              <a:rPr lang="lv-LV" smtClean="0"/>
              <a:pPr/>
              <a:t>‹#›</a:t>
            </a:fld>
            <a:endParaRPr lang="lv-LV"/>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296340" y="0"/>
            <a:ext cx="1761743" cy="1957799"/>
          </a:xfrm>
          <a:prstGeom prst="rect">
            <a:avLst/>
          </a:prstGeom>
        </p:spPr>
      </p:pic>
      <p:sp>
        <p:nvSpPr>
          <p:cNvPr id="9" name="Date Placeholder 8"/>
          <p:cNvSpPr>
            <a:spLocks noGrp="1"/>
          </p:cNvSpPr>
          <p:nvPr>
            <p:ph type="dt" sz="half" idx="2"/>
          </p:nvPr>
        </p:nvSpPr>
        <p:spPr>
          <a:xfrm>
            <a:off x="2286000" y="6348217"/>
            <a:ext cx="1581887" cy="365125"/>
          </a:xfrm>
          <a:prstGeom prst="rect">
            <a:avLst/>
          </a:prstGeom>
        </p:spPr>
        <p:txBody>
          <a:bodyPr vert="horz" lIns="91440" tIns="45720" rIns="91440" bIns="45720" rtlCol="0" anchor="ctr"/>
          <a:lstStyle>
            <a:lvl1pPr algn="l">
              <a:defRPr sz="10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D5E31ADB-1679-4756-9674-D10E2120E44D}" type="datetime1">
              <a:rPr lang="lv-LV" smtClean="0"/>
              <a:t>19.10.2026</a:t>
            </a:fld>
            <a:endParaRPr lang="lv-LV"/>
          </a:p>
        </p:txBody>
      </p:sp>
    </p:spTree>
    <p:extLst>
      <p:ext uri="{BB962C8B-B14F-4D97-AF65-F5344CB8AC3E}">
        <p14:creationId xmlns:p14="http://schemas.microsoft.com/office/powerpoint/2010/main" val="306816080"/>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70" r:id="rId4"/>
    <p:sldLayoutId id="2147483665" r:id="rId5"/>
    <p:sldLayoutId id="2147483666" r:id="rId6"/>
    <p:sldLayoutId id="2147483667" r:id="rId7"/>
    <p:sldLayoutId id="2147483668" r:id="rId8"/>
    <p:sldLayoutId id="2147483669" r:id="rId9"/>
    <p:sldLayoutId id="2147483671" r:id="rId10"/>
    <p:sldLayoutId id="2147483672" r:id="rId11"/>
  </p:sldLayoutIdLst>
  <p:hf hdr="0" ftr="0" dt="0"/>
  <p:txStyles>
    <p:titleStyle>
      <a:lvl1pPr algn="l" defTabSz="914400" rtl="0" eaLnBrk="1" latinLnBrk="0" hangingPunct="1">
        <a:lnSpc>
          <a:spcPct val="90000"/>
        </a:lnSpc>
        <a:spcBef>
          <a:spcPct val="0"/>
        </a:spcBef>
        <a:buNone/>
        <a:defRPr sz="2400" b="1"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sv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Layout" Target="../slideLayouts/slideLayout4.xml"/><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hyperlink" Target="https://app.powerbi.com/view?r=eyJrIjoiMjcwNzIzOWItYWQ2MC00OTcwLTlhNjQtNDg0ODM4MGU1OWQ5IiwidCI6ImRiYzkwMTJkLTYyOGItNDNkNC1iMTkwLThhNzMwZjdlMWU5NiIsImMiOjl9" TargetMode="Externa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5.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6.xml"/><Relationship Id="rId1" Type="http://schemas.openxmlformats.org/officeDocument/2006/relationships/slideLayout" Target="../slideLayouts/slideLayout11.xml"/><Relationship Id="rId5" Type="http://schemas.openxmlformats.org/officeDocument/2006/relationships/image" Target="../media/image12.png"/><Relationship Id="rId4" Type="http://schemas.openxmlformats.org/officeDocument/2006/relationships/chart" Target="../charts/chart6.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7.xml"/><Relationship Id="rId1" Type="http://schemas.openxmlformats.org/officeDocument/2006/relationships/slideLayout" Target="../slideLayouts/slideLayout1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_rels/slide25.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notesSlide" Target="../notesSlides/notesSlide9.xml"/><Relationship Id="rId1" Type="http://schemas.openxmlformats.org/officeDocument/2006/relationships/slideLayout" Target="../slideLayouts/slideLayout11.xml"/><Relationship Id="rId5" Type="http://schemas.openxmlformats.org/officeDocument/2006/relationships/image" Target="../media/image16.svg"/><Relationship Id="rId4" Type="http://schemas.openxmlformats.org/officeDocument/2006/relationships/image" Target="../media/image15.svg"/></Relationships>
</file>

<file path=ppt/slides/_rels/slide26.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10.xml"/><Relationship Id="rId1" Type="http://schemas.openxmlformats.org/officeDocument/2006/relationships/slideLayout" Target="../slideLayouts/slideLayout11.xml"/><Relationship Id="rId5" Type="http://schemas.openxmlformats.org/officeDocument/2006/relationships/image" Target="../media/image19.svg"/><Relationship Id="rId4" Type="http://schemas.openxmlformats.org/officeDocument/2006/relationships/image" Target="../media/image18.svg"/></Relationships>
</file>

<file path=ppt/slides/_rels/slide2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2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2.xml"/><Relationship Id="rId1" Type="http://schemas.openxmlformats.org/officeDocument/2006/relationships/slideLayout" Target="../slideLayouts/slideLayout11.xml"/></Relationships>
</file>

<file path=ppt/slides/_rels/slide2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3.xml"/><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4.xml"/><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5.xml"/><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0D3BD-30EA-481F-805A-6B75AA375682}"/>
              </a:ext>
            </a:extLst>
          </p:cNvPr>
          <p:cNvSpPr>
            <a:spLocks noGrp="1"/>
          </p:cNvSpPr>
          <p:nvPr>
            <p:ph type="ctrTitle"/>
          </p:nvPr>
        </p:nvSpPr>
        <p:spPr>
          <a:xfrm>
            <a:off x="0" y="2852938"/>
            <a:ext cx="9243391" cy="1190712"/>
          </a:xfrm>
        </p:spPr>
        <p:txBody>
          <a:bodyPr>
            <a:normAutofit/>
          </a:bodyPr>
          <a:lstStyle/>
          <a:p>
            <a:r>
              <a:rPr lang="en-US" sz="3100" dirty="0" err="1">
                <a:latin typeface="Times New Roman" panose="02020603050405020304" pitchFamily="18" charset="0"/>
                <a:cs typeface="Times New Roman" panose="02020603050405020304" pitchFamily="18" charset="0"/>
              </a:rPr>
              <a:t>Veselības</a:t>
            </a:r>
            <a:r>
              <a:rPr lang="en-US" sz="3100" dirty="0">
                <a:latin typeface="Times New Roman" panose="02020603050405020304" pitchFamily="18" charset="0"/>
                <a:cs typeface="Times New Roman" panose="02020603050405020304" pitchFamily="18" charset="0"/>
              </a:rPr>
              <a:t> </a:t>
            </a:r>
            <a:r>
              <a:rPr lang="en-US" sz="3100" dirty="0" err="1">
                <a:latin typeface="Times New Roman" panose="02020603050405020304" pitchFamily="18" charset="0"/>
                <a:cs typeface="Times New Roman" panose="02020603050405020304" pitchFamily="18" charset="0"/>
              </a:rPr>
              <a:t>nozares</a:t>
            </a:r>
            <a:r>
              <a:rPr lang="en-US" sz="3100" dirty="0">
                <a:latin typeface="Times New Roman" panose="02020603050405020304" pitchFamily="18" charset="0"/>
                <a:cs typeface="Times New Roman" panose="02020603050405020304" pitchFamily="18" charset="0"/>
              </a:rPr>
              <a:t> </a:t>
            </a:r>
            <a:r>
              <a:rPr lang="en-US" sz="3100" dirty="0" err="1">
                <a:latin typeface="Times New Roman" panose="02020603050405020304" pitchFamily="18" charset="0"/>
                <a:cs typeface="Times New Roman" panose="02020603050405020304" pitchFamily="18" charset="0"/>
              </a:rPr>
              <a:t>apzinātās</a:t>
            </a:r>
            <a:r>
              <a:rPr lang="en-US" sz="3100" dirty="0">
                <a:latin typeface="Times New Roman" panose="02020603050405020304" pitchFamily="18" charset="0"/>
                <a:cs typeface="Times New Roman" panose="02020603050405020304" pitchFamily="18" charset="0"/>
              </a:rPr>
              <a:t> </a:t>
            </a:r>
            <a:r>
              <a:rPr lang="en-US" sz="3100" dirty="0" err="1">
                <a:latin typeface="Times New Roman" panose="02020603050405020304" pitchFamily="18" charset="0"/>
                <a:cs typeface="Times New Roman" panose="02020603050405020304" pitchFamily="18" charset="0"/>
              </a:rPr>
              <a:t>vajadzības</a:t>
            </a:r>
            <a:r>
              <a:rPr lang="en-US" sz="3100" dirty="0">
                <a:latin typeface="Times New Roman" panose="02020603050405020304" pitchFamily="18" charset="0"/>
                <a:cs typeface="Times New Roman" panose="02020603050405020304" pitchFamily="18" charset="0"/>
              </a:rPr>
              <a:t> 2027. </a:t>
            </a:r>
            <a:r>
              <a:rPr lang="en-US" sz="3100" dirty="0" err="1">
                <a:latin typeface="Times New Roman" panose="02020603050405020304" pitchFamily="18" charset="0"/>
                <a:cs typeface="Times New Roman" panose="02020603050405020304" pitchFamily="18" charset="0"/>
              </a:rPr>
              <a:t>gadam</a:t>
            </a:r>
            <a:r>
              <a:rPr lang="en-US" sz="3100" dirty="0">
                <a:latin typeface="Times New Roman" panose="02020603050405020304" pitchFamily="18" charset="0"/>
                <a:cs typeface="Times New Roman" panose="02020603050405020304" pitchFamily="18" charset="0"/>
              </a:rPr>
              <a:t> un </a:t>
            </a:r>
            <a:r>
              <a:rPr lang="en-US" sz="3100" dirty="0" err="1">
                <a:latin typeface="Times New Roman" panose="02020603050405020304" pitchFamily="18" charset="0"/>
                <a:cs typeface="Times New Roman" panose="02020603050405020304" pitchFamily="18" charset="0"/>
              </a:rPr>
              <a:t>pakalpojumu</a:t>
            </a:r>
            <a:r>
              <a:rPr lang="en-US" sz="3100" dirty="0">
                <a:latin typeface="Times New Roman" panose="02020603050405020304" pitchFamily="18" charset="0"/>
                <a:cs typeface="Times New Roman" panose="02020603050405020304" pitchFamily="18" charset="0"/>
              </a:rPr>
              <a:t> </a:t>
            </a:r>
            <a:r>
              <a:rPr lang="en-US" sz="3100" dirty="0" err="1">
                <a:latin typeface="Times New Roman" panose="02020603050405020304" pitchFamily="18" charset="0"/>
                <a:cs typeface="Times New Roman" panose="02020603050405020304" pitchFamily="18" charset="0"/>
              </a:rPr>
              <a:t>pieejamība</a:t>
            </a:r>
            <a:r>
              <a:rPr lang="en-US" sz="3100" dirty="0">
                <a:latin typeface="Times New Roman" panose="02020603050405020304" pitchFamily="18" charset="0"/>
                <a:cs typeface="Times New Roman" panose="02020603050405020304" pitchFamily="18" charset="0"/>
              </a:rPr>
              <a:t> </a:t>
            </a:r>
            <a:r>
              <a:rPr lang="en-US" sz="3100" dirty="0" err="1">
                <a:latin typeface="Times New Roman" panose="02020603050405020304" pitchFamily="18" charset="0"/>
                <a:cs typeface="Times New Roman" panose="02020603050405020304" pitchFamily="18" charset="0"/>
              </a:rPr>
              <a:t>reģionos</a:t>
            </a:r>
            <a:endParaRPr lang="lv-LV" sz="31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1769198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preencoded.png"/>
          <p:cNvPicPr>
            <a:picLocks noChangeAspect="1"/>
          </p:cNvPicPr>
          <p:nvPr/>
        </p:nvPicPr>
        <p:blipFill>
          <a:blip r:embed="rId3"/>
          <a:stretch>
            <a:fillRect/>
          </a:stretch>
        </p:blipFill>
        <p:spPr>
          <a:xfrm>
            <a:off x="228600" y="0"/>
            <a:ext cx="1152144" cy="1280160"/>
          </a:xfrm>
          <a:prstGeom prst="rect">
            <a:avLst/>
          </a:prstGeom>
        </p:spPr>
      </p:pic>
      <p:sp>
        <p:nvSpPr>
          <p:cNvPr id="3" name="Text 0"/>
          <p:cNvSpPr txBox="1"/>
          <p:nvPr/>
        </p:nvSpPr>
        <p:spPr>
          <a:xfrm>
            <a:off x="1572768" y="256032"/>
            <a:ext cx="7315200" cy="914400"/>
          </a:xfrm>
          <a:prstGeom prst="rect">
            <a:avLst/>
          </a:prstGeom>
          <a:noFill/>
          <a:ln/>
        </p:spPr>
        <p:txBody>
          <a:bodyPr wrap="square" lIns="0" tIns="0" rIns="0" bIns="0" rtlCol="0" anchor="ctr"/>
          <a:lstStyle/>
          <a:p>
            <a:pPr marL="0" indent="0" algn="ctr">
              <a:buNone/>
            </a:pPr>
            <a:r>
              <a:rPr lang="en-US" sz="1600" b="1" dirty="0" err="1">
                <a:solidFill>
                  <a:srgbClr val="000000"/>
                </a:solidFill>
                <a:latin typeface="Verdana" pitchFamily="34" charset="0"/>
                <a:ea typeface="Verdana" pitchFamily="34" charset="-122"/>
                <a:cs typeface="Verdana" pitchFamily="34" charset="-120"/>
              </a:rPr>
              <a:t>Latvijas</a:t>
            </a:r>
            <a:r>
              <a:rPr lang="en-US" sz="1600" b="1" dirty="0">
                <a:solidFill>
                  <a:srgbClr val="000000"/>
                </a:solidFill>
                <a:latin typeface="Verdana" pitchFamily="34" charset="0"/>
                <a:ea typeface="Verdana" pitchFamily="34" charset="-122"/>
                <a:cs typeface="Verdana" pitchFamily="34" charset="-120"/>
              </a:rPr>
              <a:t> </a:t>
            </a:r>
            <a:r>
              <a:rPr lang="en-US" sz="1600" b="1" dirty="0" err="1">
                <a:solidFill>
                  <a:srgbClr val="000000"/>
                </a:solidFill>
                <a:latin typeface="Verdana" pitchFamily="34" charset="0"/>
                <a:ea typeface="Verdana" pitchFamily="34" charset="-122"/>
                <a:cs typeface="Verdana" pitchFamily="34" charset="-120"/>
              </a:rPr>
              <a:t>veselības</a:t>
            </a:r>
            <a:r>
              <a:rPr lang="en-US" sz="1600" b="1" dirty="0">
                <a:solidFill>
                  <a:srgbClr val="000000"/>
                </a:solidFill>
                <a:latin typeface="Verdana" pitchFamily="34" charset="0"/>
                <a:ea typeface="Verdana" pitchFamily="34" charset="-122"/>
                <a:cs typeface="Verdana" pitchFamily="34" charset="-120"/>
              </a:rPr>
              <a:t> </a:t>
            </a:r>
            <a:r>
              <a:rPr lang="en-US" sz="1600" b="1" dirty="0" err="1">
                <a:solidFill>
                  <a:srgbClr val="000000"/>
                </a:solidFill>
                <a:latin typeface="Verdana" pitchFamily="34" charset="0"/>
                <a:ea typeface="Verdana" pitchFamily="34" charset="-122"/>
                <a:cs typeface="Verdana" pitchFamily="34" charset="-120"/>
              </a:rPr>
              <a:t>aprūpe</a:t>
            </a:r>
            <a:r>
              <a:rPr lang="en-US" sz="1600" b="1" dirty="0">
                <a:solidFill>
                  <a:srgbClr val="000000"/>
                </a:solidFill>
                <a:latin typeface="Verdana" pitchFamily="34" charset="0"/>
                <a:ea typeface="Verdana" pitchFamily="34" charset="-122"/>
                <a:cs typeface="Verdana" pitchFamily="34" charset="-120"/>
              </a:rPr>
              <a:t> ES salīdzinājumā: </a:t>
            </a:r>
            <a:r>
              <a:rPr lang="en-US" sz="1600" b="1" dirty="0" err="1">
                <a:solidFill>
                  <a:srgbClr val="000000"/>
                </a:solidFill>
                <a:latin typeface="Verdana" pitchFamily="34" charset="0"/>
                <a:ea typeface="Verdana" pitchFamily="34" charset="-122"/>
                <a:cs typeface="Verdana" pitchFamily="34" charset="-120"/>
              </a:rPr>
              <a:t>finansējums</a:t>
            </a:r>
            <a:r>
              <a:rPr lang="en-US" sz="1600" b="1" dirty="0">
                <a:solidFill>
                  <a:srgbClr val="000000"/>
                </a:solidFill>
                <a:latin typeface="Verdana" pitchFamily="34" charset="0"/>
                <a:ea typeface="Verdana" pitchFamily="34" charset="-122"/>
                <a:cs typeface="Verdana" pitchFamily="34" charset="-120"/>
              </a:rPr>
              <a:t> un </a:t>
            </a:r>
            <a:r>
              <a:rPr lang="en-US" sz="1600" b="1" dirty="0" err="1">
                <a:solidFill>
                  <a:srgbClr val="000000"/>
                </a:solidFill>
                <a:latin typeface="Verdana" pitchFamily="34" charset="0"/>
                <a:ea typeface="Verdana" pitchFamily="34" charset="-122"/>
                <a:cs typeface="Verdana" pitchFamily="34" charset="-120"/>
              </a:rPr>
              <a:t>veselības</a:t>
            </a:r>
            <a:r>
              <a:rPr lang="en-US" sz="1600" b="1" dirty="0">
                <a:solidFill>
                  <a:srgbClr val="000000"/>
                </a:solidFill>
                <a:latin typeface="Verdana" pitchFamily="34" charset="0"/>
                <a:ea typeface="Verdana" pitchFamily="34" charset="-122"/>
                <a:cs typeface="Verdana" pitchFamily="34" charset="-120"/>
              </a:rPr>
              <a:t> </a:t>
            </a:r>
            <a:r>
              <a:rPr lang="en-US" sz="1600" b="1" dirty="0" err="1">
                <a:solidFill>
                  <a:srgbClr val="000000"/>
                </a:solidFill>
                <a:latin typeface="Verdana" pitchFamily="34" charset="0"/>
                <a:ea typeface="Verdana" pitchFamily="34" charset="-122"/>
                <a:cs typeface="Verdana" pitchFamily="34" charset="-120"/>
              </a:rPr>
              <a:t>rādītāji</a:t>
            </a:r>
            <a:endParaRPr lang="en-US" sz="1600" dirty="0"/>
          </a:p>
        </p:txBody>
      </p:sp>
      <p:sp>
        <p:nvSpPr>
          <p:cNvPr id="5" name="Text 2"/>
          <p:cNvSpPr txBox="1"/>
          <p:nvPr/>
        </p:nvSpPr>
        <p:spPr>
          <a:xfrm>
            <a:off x="8641080" y="6510528"/>
            <a:ext cx="365760" cy="274320"/>
          </a:xfrm>
          <a:prstGeom prst="rect">
            <a:avLst/>
          </a:prstGeom>
          <a:noFill/>
          <a:ln/>
        </p:spPr>
        <p:txBody>
          <a:bodyPr wrap="square" lIns="0" tIns="0" rIns="0" bIns="0" rtlCol="0" anchor="ctr"/>
          <a:lstStyle/>
          <a:p>
            <a:pPr marL="0" indent="0" algn="r">
              <a:buNone/>
            </a:pPr>
            <a:r>
              <a:rPr lang="en-US" sz="900" dirty="0">
                <a:solidFill>
                  <a:srgbClr val="595959"/>
                </a:solidFill>
                <a:latin typeface="Verdana" pitchFamily="34" charset="0"/>
                <a:ea typeface="Verdana" pitchFamily="34" charset="-122"/>
                <a:cs typeface="Verdana" pitchFamily="34" charset="-120"/>
              </a:rPr>
              <a:t>2</a:t>
            </a:r>
            <a:endParaRPr lang="en-US" sz="900" dirty="0"/>
          </a:p>
        </p:txBody>
      </p:sp>
      <p:sp>
        <p:nvSpPr>
          <p:cNvPr id="6" name="Shape 3"/>
          <p:cNvSpPr/>
          <p:nvPr/>
        </p:nvSpPr>
        <p:spPr>
          <a:xfrm>
            <a:off x="228600" y="1063256"/>
            <a:ext cx="2798064" cy="1771384"/>
          </a:xfrm>
          <a:prstGeom prst="rect">
            <a:avLst/>
          </a:prstGeom>
          <a:solidFill>
            <a:srgbClr val="E2F0D9"/>
          </a:solidFill>
          <a:ln w="9525">
            <a:solidFill>
              <a:srgbClr val="BFBFBF"/>
            </a:solidFill>
            <a:prstDash val="solid"/>
          </a:ln>
        </p:spPr>
        <p:txBody>
          <a:bodyPr/>
          <a:lstStyle/>
          <a:p>
            <a:endParaRPr lang="lv-LV"/>
          </a:p>
        </p:txBody>
      </p:sp>
      <p:sp>
        <p:nvSpPr>
          <p:cNvPr id="7" name="Text 4"/>
          <p:cNvSpPr txBox="1"/>
          <p:nvPr/>
        </p:nvSpPr>
        <p:spPr>
          <a:xfrm>
            <a:off x="365760" y="1210304"/>
            <a:ext cx="2523744" cy="576072"/>
          </a:xfrm>
          <a:prstGeom prst="rect">
            <a:avLst/>
          </a:prstGeom>
          <a:noFill/>
          <a:ln/>
        </p:spPr>
        <p:txBody>
          <a:bodyPr wrap="square" lIns="0" tIns="0" rIns="0" bIns="0" rtlCol="0" anchor="ctr"/>
          <a:lstStyle/>
          <a:p>
            <a:pPr marL="0" indent="0">
              <a:buNone/>
            </a:pPr>
            <a:r>
              <a:rPr lang="en-US" sz="2200" b="1" dirty="0">
                <a:solidFill>
                  <a:srgbClr val="C55A11"/>
                </a:solidFill>
                <a:latin typeface="Verdana" pitchFamily="34" charset="0"/>
                <a:ea typeface="Verdana" pitchFamily="34" charset="-122"/>
                <a:cs typeface="Verdana" pitchFamily="34" charset="-120"/>
              </a:rPr>
              <a:t>7,2% / 8,1%</a:t>
            </a:r>
          </a:p>
          <a:p>
            <a:pPr marL="0" indent="0">
              <a:buNone/>
            </a:pPr>
            <a:r>
              <a:rPr lang="en-US" sz="1000" dirty="0">
                <a:latin typeface="Verdana" pitchFamily="34" charset="0"/>
                <a:ea typeface="Verdana" pitchFamily="34" charset="-122"/>
              </a:rPr>
              <a:t>    (2023)       /       (2024)</a:t>
            </a:r>
            <a:endParaRPr lang="en-US" sz="1000" dirty="0"/>
          </a:p>
        </p:txBody>
      </p:sp>
      <p:sp>
        <p:nvSpPr>
          <p:cNvPr id="8" name="Text 5"/>
          <p:cNvSpPr txBox="1"/>
          <p:nvPr/>
        </p:nvSpPr>
        <p:spPr>
          <a:xfrm>
            <a:off x="402336" y="1786376"/>
            <a:ext cx="2523744" cy="411480"/>
          </a:xfrm>
          <a:prstGeom prst="rect">
            <a:avLst/>
          </a:prstGeom>
          <a:noFill/>
          <a:ln/>
        </p:spPr>
        <p:txBody>
          <a:bodyPr wrap="square" lIns="0" tIns="0" rIns="0" bIns="0" rtlCol="0" anchor="ctr"/>
          <a:lstStyle/>
          <a:p>
            <a:pPr marL="0" indent="0">
              <a:buNone/>
            </a:pPr>
            <a:r>
              <a:rPr lang="en-US" sz="900" b="1" dirty="0" err="1">
                <a:solidFill>
                  <a:srgbClr val="000000"/>
                </a:solidFill>
                <a:latin typeface="Verdana" pitchFamily="34" charset="0"/>
                <a:ea typeface="Verdana" pitchFamily="34" charset="-122"/>
                <a:cs typeface="Verdana" pitchFamily="34" charset="-120"/>
              </a:rPr>
              <a:t>Kopējie</a:t>
            </a:r>
            <a:r>
              <a:rPr lang="en-US" sz="900" b="1" dirty="0">
                <a:solidFill>
                  <a:srgbClr val="000000"/>
                </a:solidFill>
                <a:latin typeface="Verdana" pitchFamily="34" charset="0"/>
                <a:ea typeface="Verdana" pitchFamily="34" charset="-122"/>
                <a:cs typeface="Verdana" pitchFamily="34" charset="-120"/>
              </a:rPr>
              <a:t> </a:t>
            </a:r>
            <a:r>
              <a:rPr lang="en-US" sz="900" b="1" dirty="0" err="1">
                <a:solidFill>
                  <a:srgbClr val="000000"/>
                </a:solidFill>
                <a:latin typeface="Verdana" pitchFamily="34" charset="0"/>
                <a:ea typeface="Verdana" pitchFamily="34" charset="-122"/>
                <a:cs typeface="Verdana" pitchFamily="34" charset="-120"/>
              </a:rPr>
              <a:t>veselības</a:t>
            </a:r>
            <a:r>
              <a:rPr lang="en-US" sz="900" b="1" dirty="0">
                <a:solidFill>
                  <a:srgbClr val="000000"/>
                </a:solidFill>
                <a:latin typeface="Verdana" pitchFamily="34" charset="0"/>
                <a:ea typeface="Verdana" pitchFamily="34" charset="-122"/>
                <a:cs typeface="Verdana" pitchFamily="34" charset="-120"/>
              </a:rPr>
              <a:t> </a:t>
            </a:r>
            <a:r>
              <a:rPr lang="en-US" sz="900" b="1" dirty="0" err="1">
                <a:solidFill>
                  <a:srgbClr val="000000"/>
                </a:solidFill>
                <a:latin typeface="Verdana" pitchFamily="34" charset="0"/>
                <a:ea typeface="Verdana" pitchFamily="34" charset="-122"/>
                <a:cs typeface="Verdana" pitchFamily="34" charset="-120"/>
              </a:rPr>
              <a:t>aprūpes</a:t>
            </a:r>
            <a:r>
              <a:rPr lang="en-US" sz="900" b="1" dirty="0">
                <a:solidFill>
                  <a:srgbClr val="000000"/>
                </a:solidFill>
                <a:latin typeface="Verdana" pitchFamily="34" charset="0"/>
                <a:ea typeface="Verdana" pitchFamily="34" charset="-122"/>
                <a:cs typeface="Verdana" pitchFamily="34" charset="-120"/>
              </a:rPr>
              <a:t> </a:t>
            </a:r>
            <a:r>
              <a:rPr lang="en-US" sz="900" b="1" dirty="0" err="1">
                <a:solidFill>
                  <a:srgbClr val="000000"/>
                </a:solidFill>
                <a:latin typeface="Verdana" pitchFamily="34" charset="0"/>
                <a:ea typeface="Verdana" pitchFamily="34" charset="-122"/>
                <a:cs typeface="Verdana" pitchFamily="34" charset="-120"/>
              </a:rPr>
              <a:t>izdevumi</a:t>
            </a:r>
            <a:r>
              <a:rPr lang="en-US" sz="900" b="1" dirty="0">
                <a:solidFill>
                  <a:srgbClr val="000000"/>
                </a:solidFill>
                <a:latin typeface="Verdana" pitchFamily="34" charset="0"/>
                <a:ea typeface="Verdana" pitchFamily="34" charset="-122"/>
                <a:cs typeface="Verdana" pitchFamily="34" charset="-120"/>
              </a:rPr>
              <a:t> (% no IKP)</a:t>
            </a:r>
          </a:p>
          <a:p>
            <a:pPr marL="0" indent="0">
              <a:buNone/>
            </a:pPr>
            <a:r>
              <a:rPr lang="en-US" sz="800" dirty="0">
                <a:solidFill>
                  <a:srgbClr val="000000"/>
                </a:solidFill>
                <a:latin typeface="Verdana" pitchFamily="34" charset="0"/>
                <a:ea typeface="Verdana" pitchFamily="34" charset="-122"/>
              </a:rPr>
              <a:t>(</a:t>
            </a:r>
            <a:r>
              <a:rPr lang="en-US" sz="800" i="1" dirty="0" err="1">
                <a:solidFill>
                  <a:srgbClr val="000000"/>
                </a:solidFill>
                <a:latin typeface="Verdana" pitchFamily="34" charset="0"/>
                <a:ea typeface="Verdana" pitchFamily="34" charset="-122"/>
              </a:rPr>
              <a:t>Valsts</a:t>
            </a:r>
            <a:r>
              <a:rPr lang="en-US" sz="800" i="1" dirty="0">
                <a:solidFill>
                  <a:srgbClr val="000000"/>
                </a:solidFill>
                <a:latin typeface="Verdana" pitchFamily="34" charset="0"/>
                <a:ea typeface="Verdana" pitchFamily="34" charset="-122"/>
              </a:rPr>
              <a:t> un </a:t>
            </a:r>
            <a:r>
              <a:rPr lang="en-US" sz="800" i="1" dirty="0" err="1">
                <a:solidFill>
                  <a:srgbClr val="000000"/>
                </a:solidFill>
                <a:latin typeface="Verdana" pitchFamily="34" charset="0"/>
                <a:ea typeface="Verdana" pitchFamily="34" charset="-122"/>
              </a:rPr>
              <a:t>privātais</a:t>
            </a:r>
            <a:r>
              <a:rPr lang="en-US" sz="800" i="1" dirty="0">
                <a:solidFill>
                  <a:srgbClr val="000000"/>
                </a:solidFill>
                <a:latin typeface="Verdana" pitchFamily="34" charset="0"/>
                <a:ea typeface="Verdana" pitchFamily="34" charset="-122"/>
              </a:rPr>
              <a:t> </a:t>
            </a:r>
            <a:r>
              <a:rPr lang="en-US" sz="800" i="1" dirty="0" err="1">
                <a:solidFill>
                  <a:srgbClr val="000000"/>
                </a:solidFill>
                <a:latin typeface="Verdana" pitchFamily="34" charset="0"/>
                <a:ea typeface="Verdana" pitchFamily="34" charset="-122"/>
              </a:rPr>
              <a:t>finansējums</a:t>
            </a:r>
            <a:r>
              <a:rPr lang="en-US" sz="800" dirty="0">
                <a:solidFill>
                  <a:srgbClr val="000000"/>
                </a:solidFill>
                <a:latin typeface="Verdana" pitchFamily="34" charset="0"/>
                <a:ea typeface="Verdana" pitchFamily="34" charset="-122"/>
              </a:rPr>
              <a:t>)</a:t>
            </a:r>
            <a:endParaRPr lang="en-US" sz="800" dirty="0"/>
          </a:p>
        </p:txBody>
      </p:sp>
      <p:sp>
        <p:nvSpPr>
          <p:cNvPr id="9" name="Text 6"/>
          <p:cNvSpPr txBox="1"/>
          <p:nvPr/>
        </p:nvSpPr>
        <p:spPr>
          <a:xfrm>
            <a:off x="393192" y="2233050"/>
            <a:ext cx="2633472" cy="557784"/>
          </a:xfrm>
          <a:prstGeom prst="rect">
            <a:avLst/>
          </a:prstGeom>
          <a:noFill/>
          <a:ln/>
        </p:spPr>
        <p:txBody>
          <a:bodyPr wrap="square" lIns="0" tIns="0" rIns="0" bIns="0" rtlCol="0" anchor="ctr"/>
          <a:lstStyle/>
          <a:p>
            <a:pPr marL="0" indent="0">
              <a:buNone/>
            </a:pPr>
            <a:r>
              <a:rPr lang="en-US" sz="850" dirty="0" err="1">
                <a:solidFill>
                  <a:srgbClr val="595959"/>
                </a:solidFill>
                <a:latin typeface="Verdana" pitchFamily="34" charset="0"/>
                <a:ea typeface="Verdana" pitchFamily="34" charset="-122"/>
                <a:cs typeface="Verdana" pitchFamily="34" charset="-120"/>
              </a:rPr>
              <a:t>Igaunija</a:t>
            </a:r>
            <a:r>
              <a:rPr lang="en-US" sz="850" dirty="0">
                <a:solidFill>
                  <a:srgbClr val="595959"/>
                </a:solidFill>
                <a:latin typeface="Verdana" pitchFamily="34" charset="0"/>
                <a:ea typeface="Verdana" pitchFamily="34" charset="-122"/>
                <a:cs typeface="Verdana" pitchFamily="34" charset="-120"/>
              </a:rPr>
              <a:t> 7,4% (2023)/ 8,0% (2024) </a:t>
            </a:r>
          </a:p>
          <a:p>
            <a:pPr marL="0" indent="0">
              <a:buNone/>
            </a:pPr>
            <a:r>
              <a:rPr lang="en-US" sz="850" dirty="0">
                <a:solidFill>
                  <a:srgbClr val="595959"/>
                </a:solidFill>
                <a:latin typeface="Verdana" pitchFamily="34" charset="0"/>
                <a:ea typeface="Verdana" pitchFamily="34" charset="-122"/>
                <a:cs typeface="Verdana" pitchFamily="34" charset="-120"/>
              </a:rPr>
              <a:t>Lietuva 7,3% (2023)/ 7,6% (2024)</a:t>
            </a:r>
          </a:p>
          <a:p>
            <a:pPr marL="0" indent="0">
              <a:buNone/>
            </a:pPr>
            <a:r>
              <a:rPr lang="en-US" sz="850" dirty="0">
                <a:solidFill>
                  <a:srgbClr val="595959"/>
                </a:solidFill>
                <a:latin typeface="Verdana" pitchFamily="34" charset="0"/>
                <a:ea typeface="Verdana" pitchFamily="34" charset="-122"/>
                <a:cs typeface="Verdana" pitchFamily="34" charset="-120"/>
              </a:rPr>
              <a:t>ES </a:t>
            </a:r>
            <a:r>
              <a:rPr lang="en-US" sz="850" dirty="0" err="1">
                <a:solidFill>
                  <a:srgbClr val="595959"/>
                </a:solidFill>
                <a:latin typeface="Verdana" pitchFamily="34" charset="0"/>
                <a:ea typeface="Verdana" pitchFamily="34" charset="-122"/>
                <a:cs typeface="Verdana" pitchFamily="34" charset="-120"/>
              </a:rPr>
              <a:t>valstis</a:t>
            </a:r>
            <a:r>
              <a:rPr lang="en-US" sz="850" dirty="0">
                <a:solidFill>
                  <a:srgbClr val="595959"/>
                </a:solidFill>
                <a:latin typeface="Verdana" pitchFamily="34" charset="0"/>
                <a:ea typeface="Verdana" pitchFamily="34" charset="-122"/>
                <a:cs typeface="Verdana" pitchFamily="34" charset="-120"/>
              </a:rPr>
              <a:t> </a:t>
            </a:r>
            <a:r>
              <a:rPr lang="en-US" sz="850" dirty="0" err="1">
                <a:solidFill>
                  <a:srgbClr val="595959"/>
                </a:solidFill>
                <a:latin typeface="Verdana" pitchFamily="34" charset="0"/>
                <a:ea typeface="Verdana" pitchFamily="34" charset="-122"/>
                <a:cs typeface="Verdana" pitchFamily="34" charset="-120"/>
              </a:rPr>
              <a:t>vidēji</a:t>
            </a:r>
            <a:r>
              <a:rPr lang="en-US" sz="850" dirty="0">
                <a:solidFill>
                  <a:srgbClr val="595959"/>
                </a:solidFill>
                <a:latin typeface="Verdana" pitchFamily="34" charset="0"/>
                <a:ea typeface="Verdana" pitchFamily="34" charset="-122"/>
                <a:cs typeface="Verdana" pitchFamily="34" charset="-120"/>
              </a:rPr>
              <a:t> 9,9% (2023)</a:t>
            </a:r>
            <a:endParaRPr lang="en-US" sz="850" dirty="0"/>
          </a:p>
        </p:txBody>
      </p:sp>
      <p:sp>
        <p:nvSpPr>
          <p:cNvPr id="10" name="Shape 7"/>
          <p:cNvSpPr/>
          <p:nvPr/>
        </p:nvSpPr>
        <p:spPr>
          <a:xfrm>
            <a:off x="3172968" y="1063256"/>
            <a:ext cx="2798064" cy="1771384"/>
          </a:xfrm>
          <a:prstGeom prst="rect">
            <a:avLst/>
          </a:prstGeom>
          <a:solidFill>
            <a:srgbClr val="E2F0D9"/>
          </a:solidFill>
          <a:ln w="9525">
            <a:solidFill>
              <a:srgbClr val="BFBFBF"/>
            </a:solidFill>
            <a:prstDash val="solid"/>
          </a:ln>
        </p:spPr>
        <p:txBody>
          <a:bodyPr/>
          <a:lstStyle/>
          <a:p>
            <a:endParaRPr lang="lv-LV"/>
          </a:p>
        </p:txBody>
      </p:sp>
      <p:sp>
        <p:nvSpPr>
          <p:cNvPr id="14" name="Shape 11"/>
          <p:cNvSpPr/>
          <p:nvPr/>
        </p:nvSpPr>
        <p:spPr>
          <a:xfrm>
            <a:off x="6158484" y="1070114"/>
            <a:ext cx="2798064" cy="1771384"/>
          </a:xfrm>
          <a:prstGeom prst="rect">
            <a:avLst/>
          </a:prstGeom>
          <a:solidFill>
            <a:srgbClr val="E2F0D9"/>
          </a:solidFill>
          <a:ln w="9525">
            <a:solidFill>
              <a:srgbClr val="BFBFBF"/>
            </a:solidFill>
            <a:prstDash val="solid"/>
          </a:ln>
        </p:spPr>
        <p:txBody>
          <a:bodyPr/>
          <a:lstStyle/>
          <a:p>
            <a:endParaRPr lang="lv-LV"/>
          </a:p>
        </p:txBody>
      </p:sp>
      <p:sp>
        <p:nvSpPr>
          <p:cNvPr id="22" name="Shape 19"/>
          <p:cNvSpPr/>
          <p:nvPr/>
        </p:nvSpPr>
        <p:spPr>
          <a:xfrm>
            <a:off x="3172968" y="2980944"/>
            <a:ext cx="2798064" cy="1771384"/>
          </a:xfrm>
          <a:prstGeom prst="rect">
            <a:avLst/>
          </a:prstGeom>
          <a:solidFill>
            <a:srgbClr val="E2F0D9"/>
          </a:solidFill>
          <a:ln w="9525">
            <a:solidFill>
              <a:srgbClr val="BFBFBF"/>
            </a:solidFill>
            <a:prstDash val="solid"/>
          </a:ln>
        </p:spPr>
        <p:txBody>
          <a:bodyPr/>
          <a:lstStyle/>
          <a:p>
            <a:endParaRPr lang="lv-LV"/>
          </a:p>
        </p:txBody>
      </p:sp>
      <p:sp>
        <p:nvSpPr>
          <p:cNvPr id="24" name="Text 21"/>
          <p:cNvSpPr txBox="1"/>
          <p:nvPr/>
        </p:nvSpPr>
        <p:spPr>
          <a:xfrm>
            <a:off x="3252074" y="3637064"/>
            <a:ext cx="2639852" cy="411480"/>
          </a:xfrm>
          <a:prstGeom prst="rect">
            <a:avLst/>
          </a:prstGeom>
          <a:noFill/>
          <a:ln/>
        </p:spPr>
        <p:txBody>
          <a:bodyPr wrap="square" lIns="0" tIns="0" rIns="0" bIns="0" rtlCol="0" anchor="ctr"/>
          <a:lstStyle/>
          <a:p>
            <a:pPr marL="0" indent="0">
              <a:buNone/>
            </a:pPr>
            <a:r>
              <a:rPr lang="en-US" sz="1000" b="1" dirty="0">
                <a:solidFill>
                  <a:srgbClr val="000000"/>
                </a:solidFill>
                <a:latin typeface="Verdana" pitchFamily="34" charset="0"/>
                <a:ea typeface="Verdana" pitchFamily="34" charset="-122"/>
                <a:cs typeface="Verdana" pitchFamily="34" charset="-120"/>
              </a:rPr>
              <a:t>Ārsti / māsas uz 1 000 iedz. (</a:t>
            </a:r>
            <a:r>
              <a:rPr lang="en-US" sz="1000" b="1" dirty="0" err="1">
                <a:solidFill>
                  <a:srgbClr val="000000"/>
                </a:solidFill>
                <a:latin typeface="Verdana" pitchFamily="34" charset="0"/>
                <a:ea typeface="Verdana" pitchFamily="34" charset="-122"/>
                <a:cs typeface="Verdana" pitchFamily="34" charset="-120"/>
              </a:rPr>
              <a:t>skaits</a:t>
            </a:r>
            <a:r>
              <a:rPr lang="en-US" sz="1000" b="1" dirty="0">
                <a:solidFill>
                  <a:srgbClr val="000000"/>
                </a:solidFill>
                <a:latin typeface="Verdana" pitchFamily="34" charset="0"/>
                <a:ea typeface="Verdana" pitchFamily="34" charset="-122"/>
                <a:cs typeface="Verdana" pitchFamily="34" charset="-120"/>
              </a:rPr>
              <a:t>)</a:t>
            </a:r>
            <a:endParaRPr lang="en-US" sz="1000" dirty="0"/>
          </a:p>
        </p:txBody>
      </p:sp>
      <p:sp>
        <p:nvSpPr>
          <p:cNvPr id="26" name="Shape 23"/>
          <p:cNvSpPr/>
          <p:nvPr/>
        </p:nvSpPr>
        <p:spPr>
          <a:xfrm>
            <a:off x="6181344" y="2996614"/>
            <a:ext cx="2798064" cy="1766899"/>
          </a:xfrm>
          <a:prstGeom prst="rect">
            <a:avLst/>
          </a:prstGeom>
          <a:solidFill>
            <a:srgbClr val="E2F0D9"/>
          </a:solidFill>
          <a:ln w="9525">
            <a:solidFill>
              <a:srgbClr val="BFBFBF"/>
            </a:solidFill>
            <a:prstDash val="solid"/>
          </a:ln>
        </p:spPr>
        <p:txBody>
          <a:bodyPr/>
          <a:lstStyle/>
          <a:p>
            <a:endParaRPr lang="lv-LV"/>
          </a:p>
        </p:txBody>
      </p:sp>
      <p:sp>
        <p:nvSpPr>
          <p:cNvPr id="28" name="Text 25"/>
          <p:cNvSpPr txBox="1"/>
          <p:nvPr/>
        </p:nvSpPr>
        <p:spPr>
          <a:xfrm>
            <a:off x="6254496" y="3639312"/>
            <a:ext cx="2523744" cy="411480"/>
          </a:xfrm>
          <a:prstGeom prst="rect">
            <a:avLst/>
          </a:prstGeom>
          <a:noFill/>
          <a:ln/>
        </p:spPr>
        <p:txBody>
          <a:bodyPr wrap="square" lIns="0" tIns="0" rIns="0" bIns="0" rtlCol="0" anchor="ctr"/>
          <a:lstStyle/>
          <a:p>
            <a:pPr marL="0" indent="0">
              <a:buNone/>
            </a:pPr>
            <a:r>
              <a:rPr lang="en-US" sz="1000" b="1" dirty="0" err="1">
                <a:solidFill>
                  <a:srgbClr val="000000"/>
                </a:solidFill>
                <a:latin typeface="Verdana" pitchFamily="34" charset="0"/>
                <a:ea typeface="Verdana" pitchFamily="34" charset="-122"/>
                <a:cs typeface="Verdana" pitchFamily="34" charset="-120"/>
              </a:rPr>
              <a:t>Paredzamais</a:t>
            </a:r>
            <a:r>
              <a:rPr lang="en-US" sz="1000" b="1" dirty="0">
                <a:solidFill>
                  <a:srgbClr val="000000"/>
                </a:solidFill>
                <a:latin typeface="Verdana" pitchFamily="34" charset="0"/>
                <a:ea typeface="Verdana" pitchFamily="34" charset="-122"/>
                <a:cs typeface="Verdana" pitchFamily="34" charset="-120"/>
              </a:rPr>
              <a:t> </a:t>
            </a:r>
            <a:r>
              <a:rPr lang="en-US" sz="1000" b="1" dirty="0" err="1">
                <a:solidFill>
                  <a:srgbClr val="000000"/>
                </a:solidFill>
                <a:latin typeface="Verdana" pitchFamily="34" charset="0"/>
                <a:ea typeface="Verdana" pitchFamily="34" charset="-122"/>
                <a:cs typeface="Verdana" pitchFamily="34" charset="-120"/>
              </a:rPr>
              <a:t>mūža</a:t>
            </a:r>
            <a:r>
              <a:rPr lang="en-US" sz="1000" b="1" dirty="0">
                <a:solidFill>
                  <a:srgbClr val="000000"/>
                </a:solidFill>
                <a:latin typeface="Verdana" pitchFamily="34" charset="0"/>
                <a:ea typeface="Verdana" pitchFamily="34" charset="-122"/>
                <a:cs typeface="Verdana" pitchFamily="34" charset="-120"/>
              </a:rPr>
              <a:t> </a:t>
            </a:r>
            <a:r>
              <a:rPr lang="en-US" sz="1000" b="1" dirty="0" err="1">
                <a:solidFill>
                  <a:srgbClr val="000000"/>
                </a:solidFill>
                <a:latin typeface="Verdana" pitchFamily="34" charset="0"/>
                <a:ea typeface="Verdana" pitchFamily="34" charset="-122"/>
                <a:cs typeface="Verdana" pitchFamily="34" charset="-120"/>
              </a:rPr>
              <a:t>ilgums</a:t>
            </a:r>
            <a:r>
              <a:rPr lang="en-US" sz="1000" b="1" dirty="0">
                <a:solidFill>
                  <a:srgbClr val="000000"/>
                </a:solidFill>
                <a:latin typeface="Verdana" pitchFamily="34" charset="0"/>
                <a:ea typeface="Verdana" pitchFamily="34" charset="-122"/>
                <a:cs typeface="Verdana" pitchFamily="34" charset="-120"/>
              </a:rPr>
              <a:t> (gadi)</a:t>
            </a:r>
            <a:endParaRPr lang="en-US" sz="1000" dirty="0"/>
          </a:p>
        </p:txBody>
      </p:sp>
      <p:sp>
        <p:nvSpPr>
          <p:cNvPr id="30" name="Shape 27"/>
          <p:cNvSpPr/>
          <p:nvPr/>
        </p:nvSpPr>
        <p:spPr>
          <a:xfrm>
            <a:off x="228600" y="4864236"/>
            <a:ext cx="8727948" cy="1417320"/>
          </a:xfrm>
          <a:prstGeom prst="rect">
            <a:avLst/>
          </a:prstGeom>
          <a:solidFill>
            <a:srgbClr val="FBE5D6"/>
          </a:solidFill>
          <a:ln w="12700">
            <a:solidFill>
              <a:srgbClr val="ED7D31"/>
            </a:solidFill>
            <a:prstDash val="solid"/>
          </a:ln>
        </p:spPr>
        <p:txBody>
          <a:bodyPr/>
          <a:lstStyle/>
          <a:p>
            <a:endParaRPr lang="lv-LV"/>
          </a:p>
        </p:txBody>
      </p:sp>
      <p:sp>
        <p:nvSpPr>
          <p:cNvPr id="31" name="Text 28"/>
          <p:cNvSpPr txBox="1"/>
          <p:nvPr/>
        </p:nvSpPr>
        <p:spPr>
          <a:xfrm>
            <a:off x="276127" y="4915999"/>
            <a:ext cx="8639273" cy="1234440"/>
          </a:xfrm>
          <a:prstGeom prst="rect">
            <a:avLst/>
          </a:prstGeom>
          <a:noFill/>
          <a:ln/>
        </p:spPr>
        <p:txBody>
          <a:bodyPr wrap="square" lIns="0" tIns="0" rIns="0" bIns="0" rtlCol="0" anchor="ctr"/>
          <a:lstStyle/>
          <a:p>
            <a:pPr algn="just"/>
            <a:r>
              <a:rPr lang="en-US" sz="1050" b="1" dirty="0">
                <a:solidFill>
                  <a:srgbClr val="C55A11"/>
                </a:solidFill>
                <a:latin typeface="Verdana" pitchFamily="34" charset="0"/>
                <a:ea typeface="Verdana" pitchFamily="34" charset="-122"/>
                <a:cs typeface="Verdana" pitchFamily="34" charset="-120"/>
              </a:rPr>
              <a:t>Secinājums: </a:t>
            </a:r>
            <a:r>
              <a:rPr lang="en-GB" sz="1050" dirty="0" err="1">
                <a:latin typeface="Verdana" panose="020B0604030504040204" pitchFamily="34" charset="0"/>
                <a:ea typeface="Verdana" panose="020B0604030504040204" pitchFamily="34" charset="0"/>
              </a:rPr>
              <a:t>Latvijā</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veselības</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aprūpes</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finansējums</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ir</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viens</a:t>
            </a:r>
            <a:r>
              <a:rPr lang="en-GB" sz="1050" dirty="0">
                <a:latin typeface="Verdana" panose="020B0604030504040204" pitchFamily="34" charset="0"/>
                <a:ea typeface="Verdana" panose="020B0604030504040204" pitchFamily="34" charset="0"/>
              </a:rPr>
              <a:t> no </a:t>
            </a:r>
            <a:r>
              <a:rPr lang="en-GB" sz="1050" dirty="0" err="1">
                <a:latin typeface="Verdana" panose="020B0604030504040204" pitchFamily="34" charset="0"/>
                <a:ea typeface="Verdana" panose="020B0604030504040204" pitchFamily="34" charset="0"/>
              </a:rPr>
              <a:t>zemākajiem</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starp</a:t>
            </a:r>
            <a:r>
              <a:rPr lang="en-GB" sz="1050" dirty="0">
                <a:latin typeface="Verdana" panose="020B0604030504040204" pitchFamily="34" charset="0"/>
                <a:ea typeface="Verdana" panose="020B0604030504040204" pitchFamily="34" charset="0"/>
              </a:rPr>
              <a:t> ES </a:t>
            </a:r>
            <a:r>
              <a:rPr lang="en-GB" sz="1050" dirty="0" err="1">
                <a:latin typeface="Verdana" panose="020B0604030504040204" pitchFamily="34" charset="0"/>
                <a:ea typeface="Verdana" panose="020B0604030504040204" pitchFamily="34" charset="0"/>
              </a:rPr>
              <a:t>valstīm</a:t>
            </a:r>
            <a:r>
              <a:rPr lang="en-GB" sz="1050" dirty="0">
                <a:latin typeface="Verdana" panose="020B0604030504040204" pitchFamily="34" charset="0"/>
                <a:ea typeface="Verdana" panose="020B0604030504040204" pitchFamily="34" charset="0"/>
              </a:rPr>
              <a:t> un </a:t>
            </a:r>
            <a:r>
              <a:rPr lang="en-GB" sz="1050" dirty="0" err="1">
                <a:latin typeface="Verdana" panose="020B0604030504040204" pitchFamily="34" charset="0"/>
                <a:ea typeface="Verdana" panose="020B0604030504040204" pitchFamily="34" charset="0"/>
              </a:rPr>
              <a:t>zemākais</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Baltijas</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reģionā</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publiskā</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finansējuma</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īpatsvars</a:t>
            </a:r>
            <a:r>
              <a:rPr lang="en-GB" sz="1050" dirty="0">
                <a:latin typeface="Verdana" panose="020B0604030504040204" pitchFamily="34" charset="0"/>
                <a:ea typeface="Verdana" panose="020B0604030504040204" pitchFamily="34" charset="0"/>
              </a:rPr>
              <a:t> – 2023. </a:t>
            </a:r>
            <a:r>
              <a:rPr lang="en-GB" sz="1050" dirty="0" err="1">
                <a:latin typeface="Verdana" panose="020B0604030504040204" pitchFamily="34" charset="0"/>
                <a:ea typeface="Verdana" panose="020B0604030504040204" pitchFamily="34" charset="0"/>
              </a:rPr>
              <a:t>gadā</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zemākais</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starp</a:t>
            </a:r>
            <a:r>
              <a:rPr lang="en-GB" sz="1050" dirty="0">
                <a:latin typeface="Verdana" panose="020B0604030504040204" pitchFamily="34" charset="0"/>
                <a:ea typeface="Verdana" panose="020B0604030504040204" pitchFamily="34" charset="0"/>
              </a:rPr>
              <a:t> ES </a:t>
            </a:r>
            <a:r>
              <a:rPr lang="en-GB" sz="1050" dirty="0" err="1">
                <a:latin typeface="Verdana" panose="020B0604030504040204" pitchFamily="34" charset="0"/>
                <a:ea typeface="Verdana" panose="020B0604030504040204" pitchFamily="34" charset="0"/>
              </a:rPr>
              <a:t>valstīm</a:t>
            </a:r>
            <a:r>
              <a:rPr lang="en-GB" sz="1050" dirty="0">
                <a:latin typeface="Verdana" panose="020B0604030504040204" pitchFamily="34" charset="0"/>
                <a:ea typeface="Verdana" panose="020B0604030504040204" pitchFamily="34" charset="0"/>
              </a:rPr>
              <a:t>, bet </a:t>
            </a:r>
            <a:r>
              <a:rPr lang="en-GB" sz="1050" dirty="0" err="1">
                <a:latin typeface="Verdana" panose="020B0604030504040204" pitchFamily="34" charset="0"/>
                <a:ea typeface="Verdana" panose="020B0604030504040204" pitchFamily="34" charset="0"/>
              </a:rPr>
              <a:t>pacientu</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tiešie</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maksājumi</a:t>
            </a:r>
            <a:r>
              <a:rPr lang="en-GB" sz="1050" dirty="0">
                <a:latin typeface="Verdana" panose="020B0604030504040204" pitchFamily="34" charset="0"/>
                <a:ea typeface="Verdana" panose="020B0604030504040204" pitchFamily="34" charset="0"/>
              </a:rPr>
              <a:t> – </a:t>
            </a:r>
            <a:r>
              <a:rPr lang="en-GB" sz="1050" dirty="0" err="1">
                <a:latin typeface="Verdana" panose="020B0604030504040204" pitchFamily="34" charset="0"/>
                <a:ea typeface="Verdana" panose="020B0604030504040204" pitchFamily="34" charset="0"/>
              </a:rPr>
              <a:t>būtiski</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augstāki</a:t>
            </a:r>
            <a:r>
              <a:rPr lang="en-GB" sz="1050" dirty="0">
                <a:latin typeface="Verdana" panose="020B0604030504040204" pitchFamily="34" charset="0"/>
                <a:ea typeface="Verdana" panose="020B0604030504040204" pitchFamily="34" charset="0"/>
              </a:rPr>
              <a:t>, tai </a:t>
            </a:r>
            <a:r>
              <a:rPr lang="en-GB" sz="1050" dirty="0" err="1">
                <a:latin typeface="Verdana" panose="020B0604030504040204" pitchFamily="34" charset="0"/>
                <a:ea typeface="Verdana" panose="020B0604030504040204" pitchFamily="34" charset="0"/>
              </a:rPr>
              <a:t>skaitā</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kopējie</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veselības</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aprūpes</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izdevumi</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uz</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vienu</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iedzīvotāju</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ņemot</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vērā</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pirktspējas</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paritāti</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ir</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gandrīz</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uz</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pusi</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mazāki</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kā</a:t>
            </a:r>
            <a:r>
              <a:rPr lang="en-GB" sz="1050" dirty="0">
                <a:latin typeface="Verdana" panose="020B0604030504040204" pitchFamily="34" charset="0"/>
                <a:ea typeface="Verdana" panose="020B0604030504040204" pitchFamily="34" charset="0"/>
              </a:rPr>
              <a:t> ES </a:t>
            </a:r>
            <a:r>
              <a:rPr lang="en-GB" sz="1050" dirty="0" err="1">
                <a:latin typeface="Verdana" panose="020B0604030504040204" pitchFamily="34" charset="0"/>
                <a:ea typeface="Verdana" panose="020B0604030504040204" pitchFamily="34" charset="0"/>
              </a:rPr>
              <a:t>valstīs</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vidēji</a:t>
            </a:r>
            <a:r>
              <a:rPr lang="en-GB" sz="1050" dirty="0">
                <a:latin typeface="Verdana" panose="020B0604030504040204" pitchFamily="34" charset="0"/>
                <a:ea typeface="Verdana" panose="020B0604030504040204" pitchFamily="34" charset="0"/>
              </a:rPr>
              <a:t>.</a:t>
            </a:r>
          </a:p>
          <a:p>
            <a:pPr algn="just"/>
            <a:r>
              <a:rPr lang="en-GB" sz="1050" dirty="0">
                <a:latin typeface="Verdana" panose="020B0604030504040204" pitchFamily="34" charset="0"/>
                <a:ea typeface="Verdana" panose="020B0604030504040204" pitchFamily="34" charset="0"/>
              </a:rPr>
              <a:t>To </a:t>
            </a:r>
            <a:r>
              <a:rPr lang="en-GB" sz="1050" dirty="0" err="1">
                <a:latin typeface="Verdana" panose="020B0604030504040204" pitchFamily="34" charset="0"/>
                <a:ea typeface="Verdana" panose="020B0604030504040204" pitchFamily="34" charset="0"/>
              </a:rPr>
              <a:t>papildina</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mazāks</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ārstu</a:t>
            </a:r>
            <a:r>
              <a:rPr lang="en-GB" sz="1050" dirty="0">
                <a:latin typeface="Verdana" panose="020B0604030504040204" pitchFamily="34" charset="0"/>
                <a:ea typeface="Verdana" panose="020B0604030504040204" pitchFamily="34" charset="0"/>
              </a:rPr>
              <a:t> un </a:t>
            </a:r>
            <a:r>
              <a:rPr lang="en-GB" sz="1050" dirty="0" err="1">
                <a:latin typeface="Verdana" panose="020B0604030504040204" pitchFamily="34" charset="0"/>
                <a:ea typeface="Verdana" panose="020B0604030504040204" pitchFamily="34" charset="0"/>
              </a:rPr>
              <a:t>māsu</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skaits</a:t>
            </a:r>
            <a:r>
              <a:rPr lang="en-GB" sz="1050" dirty="0">
                <a:latin typeface="Verdana" panose="020B0604030504040204" pitchFamily="34" charset="0"/>
                <a:ea typeface="Verdana" panose="020B0604030504040204" pitchFamily="34" charset="0"/>
              </a:rPr>
              <a:t> un </a:t>
            </a:r>
            <a:r>
              <a:rPr lang="en-GB" sz="1050" dirty="0" err="1">
                <a:latin typeface="Verdana" panose="020B0604030504040204" pitchFamily="34" charset="0"/>
                <a:ea typeface="Verdana" panose="020B0604030504040204" pitchFamily="34" charset="0"/>
              </a:rPr>
              <a:t>īsāks</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paredzamais</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mūža</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ilgums</a:t>
            </a:r>
            <a:r>
              <a:rPr lang="en-GB" sz="1050" dirty="0">
                <a:latin typeface="Verdana" panose="020B0604030504040204" pitchFamily="34" charset="0"/>
                <a:ea typeface="Verdana" panose="020B0604030504040204" pitchFamily="34" charset="0"/>
              </a:rPr>
              <a:t> </a:t>
            </a:r>
            <a:r>
              <a:rPr lang="en-GB" sz="1050" dirty="0" err="1">
                <a:latin typeface="Verdana" panose="020B0604030504040204" pitchFamily="34" charset="0"/>
                <a:ea typeface="Verdana" panose="020B0604030504040204" pitchFamily="34" charset="0"/>
              </a:rPr>
              <a:t>nekā</a:t>
            </a:r>
            <a:r>
              <a:rPr lang="en-GB" sz="1050" dirty="0">
                <a:latin typeface="Verdana" panose="020B0604030504040204" pitchFamily="34" charset="0"/>
                <a:ea typeface="Verdana" panose="020B0604030504040204" pitchFamily="34" charset="0"/>
              </a:rPr>
              <a:t> ES </a:t>
            </a:r>
            <a:r>
              <a:rPr lang="en-GB" sz="1050" dirty="0" err="1">
                <a:latin typeface="Verdana" panose="020B0604030504040204" pitchFamily="34" charset="0"/>
                <a:ea typeface="Verdana" panose="020B0604030504040204" pitchFamily="34" charset="0"/>
              </a:rPr>
              <a:t>vidēji</a:t>
            </a:r>
            <a:r>
              <a:rPr lang="en-GB" sz="1050" dirty="0">
                <a:latin typeface="Verdana" panose="020B0604030504040204" pitchFamily="34" charset="0"/>
                <a:ea typeface="Verdana" panose="020B0604030504040204" pitchFamily="34" charset="0"/>
              </a:rPr>
              <a:t>.</a:t>
            </a:r>
            <a:endParaRPr lang="en-US" sz="1050" b="1" dirty="0">
              <a:solidFill>
                <a:srgbClr val="C55A11"/>
              </a:solidFill>
              <a:latin typeface="Verdana" panose="020B0604030504040204" pitchFamily="34" charset="0"/>
              <a:ea typeface="Verdana" panose="020B0604030504040204" pitchFamily="34" charset="0"/>
              <a:cs typeface="Verdana" pitchFamily="34" charset="-120"/>
            </a:endParaRPr>
          </a:p>
          <a:p>
            <a:pPr marL="0" indent="0" algn="just">
              <a:buNone/>
            </a:pPr>
            <a:r>
              <a:rPr lang="en-US" sz="1050" dirty="0" err="1">
                <a:solidFill>
                  <a:srgbClr val="000000"/>
                </a:solidFill>
                <a:latin typeface="Verdana" panose="020B0604030504040204" pitchFamily="34" charset="0"/>
                <a:ea typeface="Verdana" panose="020B0604030504040204" pitchFamily="34" charset="0"/>
                <a:cs typeface="Verdana" pitchFamily="34" charset="-120"/>
              </a:rPr>
              <a:t>Rezultātā</a:t>
            </a:r>
            <a:r>
              <a:rPr lang="en-US" sz="1050" dirty="0">
                <a:solidFill>
                  <a:srgbClr val="000000"/>
                </a:solidFill>
                <a:latin typeface="Verdana" panose="020B0604030504040204" pitchFamily="34" charset="0"/>
                <a:ea typeface="Verdana" panose="020B0604030504040204" pitchFamily="34" charset="0"/>
                <a:cs typeface="Verdana" pitchFamily="34" charset="-120"/>
              </a:rPr>
              <a:t>: ārstējamā mirstība 201 uz 100 000 (ES 90), augstākā 30 dienu mirstība pēc infarkta un insulta ES, 10,7% iedzīvotāju nesaņem vajadzīgo aprūpi (ES 3,6 %).</a:t>
            </a:r>
            <a:endParaRPr lang="en-US" sz="1050" dirty="0">
              <a:latin typeface="Verdana" panose="020B0604030504040204" pitchFamily="34" charset="0"/>
              <a:ea typeface="Verdana" panose="020B0604030504040204" pitchFamily="34" charset="0"/>
            </a:endParaRPr>
          </a:p>
        </p:txBody>
      </p:sp>
      <p:sp>
        <p:nvSpPr>
          <p:cNvPr id="34" name="Text 4">
            <a:extLst>
              <a:ext uri="{FF2B5EF4-FFF2-40B4-BE49-F238E27FC236}">
                <a16:creationId xmlns:a16="http://schemas.microsoft.com/office/drawing/2014/main" id="{BD61B1DF-547A-B8C5-705B-54BCA4FE4A9A}"/>
              </a:ext>
            </a:extLst>
          </p:cNvPr>
          <p:cNvSpPr txBox="1"/>
          <p:nvPr/>
        </p:nvSpPr>
        <p:spPr>
          <a:xfrm>
            <a:off x="3310128" y="1215975"/>
            <a:ext cx="2523744" cy="576072"/>
          </a:xfrm>
          <a:prstGeom prst="rect">
            <a:avLst/>
          </a:prstGeom>
          <a:noFill/>
          <a:ln/>
        </p:spPr>
        <p:txBody>
          <a:bodyPr wrap="square" lIns="0" tIns="0" rIns="0" bIns="0" rtlCol="0" anchor="ctr"/>
          <a:lstStyle/>
          <a:p>
            <a:pPr marL="0" indent="0">
              <a:buNone/>
            </a:pPr>
            <a:r>
              <a:rPr lang="en-US" sz="2200" b="1" dirty="0">
                <a:solidFill>
                  <a:srgbClr val="C55A11"/>
                </a:solidFill>
                <a:latin typeface="Verdana" pitchFamily="34" charset="0"/>
                <a:ea typeface="Verdana" pitchFamily="34" charset="-122"/>
                <a:cs typeface="Verdana" pitchFamily="34" charset="-120"/>
              </a:rPr>
              <a:t>59,6% / 61,5%</a:t>
            </a:r>
          </a:p>
          <a:p>
            <a:pPr marL="0" indent="0">
              <a:buNone/>
            </a:pPr>
            <a:r>
              <a:rPr lang="en-US" sz="1000" dirty="0">
                <a:latin typeface="Verdana" pitchFamily="34" charset="0"/>
                <a:ea typeface="Verdana" pitchFamily="34" charset="-122"/>
              </a:rPr>
              <a:t>        (2023)        /       (2024)</a:t>
            </a:r>
            <a:endParaRPr lang="en-US" sz="1000" dirty="0"/>
          </a:p>
        </p:txBody>
      </p:sp>
      <p:sp>
        <p:nvSpPr>
          <p:cNvPr id="36" name="Text 5">
            <a:extLst>
              <a:ext uri="{FF2B5EF4-FFF2-40B4-BE49-F238E27FC236}">
                <a16:creationId xmlns:a16="http://schemas.microsoft.com/office/drawing/2014/main" id="{D37A6F3F-DF5F-CA28-7FA0-98908E06D8FC}"/>
              </a:ext>
            </a:extLst>
          </p:cNvPr>
          <p:cNvSpPr txBox="1"/>
          <p:nvPr/>
        </p:nvSpPr>
        <p:spPr>
          <a:xfrm>
            <a:off x="3246120" y="1780794"/>
            <a:ext cx="2651760" cy="411480"/>
          </a:xfrm>
          <a:prstGeom prst="rect">
            <a:avLst/>
          </a:prstGeom>
          <a:noFill/>
          <a:ln/>
        </p:spPr>
        <p:txBody>
          <a:bodyPr wrap="square" lIns="0" tIns="0" rIns="0" bIns="0" rtlCol="0" anchor="ctr"/>
          <a:lstStyle/>
          <a:p>
            <a:pPr marL="0" indent="0">
              <a:buNone/>
            </a:pPr>
            <a:r>
              <a:rPr lang="en-US" sz="900" b="1" dirty="0" err="1">
                <a:solidFill>
                  <a:srgbClr val="000000"/>
                </a:solidFill>
                <a:latin typeface="Verdana" pitchFamily="34" charset="0"/>
                <a:ea typeface="Verdana" pitchFamily="34" charset="-122"/>
                <a:cs typeface="Verdana" pitchFamily="34" charset="-120"/>
              </a:rPr>
              <a:t>Publikskā</a:t>
            </a:r>
            <a:r>
              <a:rPr lang="en-US" sz="900" b="1" dirty="0">
                <a:solidFill>
                  <a:srgbClr val="000000"/>
                </a:solidFill>
                <a:latin typeface="Verdana" pitchFamily="34" charset="0"/>
                <a:ea typeface="Verdana" pitchFamily="34" charset="-122"/>
                <a:cs typeface="Verdana" pitchFamily="34" charset="-120"/>
              </a:rPr>
              <a:t> </a:t>
            </a:r>
            <a:r>
              <a:rPr lang="en-US" sz="900" b="1" dirty="0" err="1">
                <a:solidFill>
                  <a:srgbClr val="000000"/>
                </a:solidFill>
                <a:latin typeface="Verdana" pitchFamily="34" charset="0"/>
                <a:ea typeface="Verdana" pitchFamily="34" charset="-122"/>
                <a:cs typeface="Verdana" pitchFamily="34" charset="-120"/>
              </a:rPr>
              <a:t>finansējuma</a:t>
            </a:r>
            <a:r>
              <a:rPr lang="en-US" sz="900" b="1" dirty="0">
                <a:solidFill>
                  <a:srgbClr val="000000"/>
                </a:solidFill>
                <a:latin typeface="Verdana" pitchFamily="34" charset="0"/>
                <a:ea typeface="Verdana" pitchFamily="34" charset="-122"/>
                <a:cs typeface="Verdana" pitchFamily="34" charset="-120"/>
              </a:rPr>
              <a:t> </a:t>
            </a:r>
            <a:r>
              <a:rPr lang="en-US" sz="900" b="1" dirty="0" err="1">
                <a:solidFill>
                  <a:srgbClr val="000000"/>
                </a:solidFill>
                <a:latin typeface="Verdana" pitchFamily="34" charset="0"/>
                <a:ea typeface="Verdana" pitchFamily="34" charset="-122"/>
                <a:cs typeface="Verdana" pitchFamily="34" charset="-120"/>
              </a:rPr>
              <a:t>īpatsvars</a:t>
            </a:r>
            <a:r>
              <a:rPr lang="en-US" sz="900" b="1" dirty="0">
                <a:solidFill>
                  <a:srgbClr val="000000"/>
                </a:solidFill>
                <a:latin typeface="Verdana" pitchFamily="34" charset="0"/>
                <a:ea typeface="Verdana" pitchFamily="34" charset="-122"/>
                <a:cs typeface="Verdana" pitchFamily="34" charset="-120"/>
              </a:rPr>
              <a:t> </a:t>
            </a:r>
            <a:r>
              <a:rPr lang="en-US" sz="900" b="1" dirty="0" err="1">
                <a:solidFill>
                  <a:srgbClr val="000000"/>
                </a:solidFill>
                <a:latin typeface="Verdana" pitchFamily="34" charset="0"/>
                <a:ea typeface="Verdana" pitchFamily="34" charset="-122"/>
                <a:cs typeface="Verdana" pitchFamily="34" charset="-120"/>
              </a:rPr>
              <a:t>kopējos</a:t>
            </a:r>
            <a:r>
              <a:rPr lang="en-US" sz="900" b="1" dirty="0">
                <a:solidFill>
                  <a:srgbClr val="000000"/>
                </a:solidFill>
                <a:latin typeface="Verdana" pitchFamily="34" charset="0"/>
                <a:ea typeface="Verdana" pitchFamily="34" charset="-122"/>
                <a:cs typeface="Verdana" pitchFamily="34" charset="-120"/>
              </a:rPr>
              <a:t> </a:t>
            </a:r>
            <a:r>
              <a:rPr lang="en-US" sz="900" b="1" dirty="0" err="1">
                <a:solidFill>
                  <a:srgbClr val="000000"/>
                </a:solidFill>
                <a:latin typeface="Verdana" pitchFamily="34" charset="0"/>
                <a:ea typeface="Verdana" pitchFamily="34" charset="-122"/>
                <a:cs typeface="Verdana" pitchFamily="34" charset="-120"/>
              </a:rPr>
              <a:t>veselības</a:t>
            </a:r>
            <a:r>
              <a:rPr lang="en-US" sz="900" b="1" dirty="0">
                <a:solidFill>
                  <a:srgbClr val="000000"/>
                </a:solidFill>
                <a:latin typeface="Verdana" pitchFamily="34" charset="0"/>
                <a:ea typeface="Verdana" pitchFamily="34" charset="-122"/>
                <a:cs typeface="Verdana" pitchFamily="34" charset="-120"/>
              </a:rPr>
              <a:t> </a:t>
            </a:r>
            <a:r>
              <a:rPr lang="en-US" sz="900" b="1" dirty="0" err="1">
                <a:solidFill>
                  <a:srgbClr val="000000"/>
                </a:solidFill>
                <a:latin typeface="Verdana" pitchFamily="34" charset="0"/>
                <a:ea typeface="Verdana" pitchFamily="34" charset="-122"/>
                <a:cs typeface="Verdana" pitchFamily="34" charset="-120"/>
              </a:rPr>
              <a:t>aprūpes</a:t>
            </a:r>
            <a:r>
              <a:rPr lang="en-US" sz="900" b="1" dirty="0">
                <a:solidFill>
                  <a:srgbClr val="000000"/>
                </a:solidFill>
                <a:latin typeface="Verdana" pitchFamily="34" charset="0"/>
                <a:ea typeface="Verdana" pitchFamily="34" charset="-122"/>
                <a:cs typeface="Verdana" pitchFamily="34" charset="-120"/>
              </a:rPr>
              <a:t> </a:t>
            </a:r>
            <a:r>
              <a:rPr lang="en-US" sz="900" b="1" dirty="0" err="1">
                <a:solidFill>
                  <a:srgbClr val="000000"/>
                </a:solidFill>
                <a:latin typeface="Verdana" pitchFamily="34" charset="0"/>
                <a:ea typeface="Verdana" pitchFamily="34" charset="-122"/>
                <a:cs typeface="Verdana" pitchFamily="34" charset="-120"/>
              </a:rPr>
              <a:t>izdevumos</a:t>
            </a:r>
            <a:r>
              <a:rPr lang="en-US" sz="900" b="1" dirty="0">
                <a:solidFill>
                  <a:srgbClr val="000000"/>
                </a:solidFill>
                <a:latin typeface="Verdana" pitchFamily="34" charset="0"/>
                <a:ea typeface="Verdana" pitchFamily="34" charset="-122"/>
                <a:cs typeface="Verdana" pitchFamily="34" charset="-120"/>
              </a:rPr>
              <a:t> (%)</a:t>
            </a:r>
          </a:p>
          <a:p>
            <a:pPr marL="0" indent="0">
              <a:buNone/>
            </a:pPr>
            <a:r>
              <a:rPr lang="en-US" sz="800" dirty="0">
                <a:solidFill>
                  <a:srgbClr val="000000"/>
                </a:solidFill>
                <a:latin typeface="Verdana" pitchFamily="34" charset="0"/>
                <a:ea typeface="Verdana" pitchFamily="34" charset="-122"/>
              </a:rPr>
              <a:t>(</a:t>
            </a:r>
            <a:r>
              <a:rPr lang="en-US" sz="800" i="1" dirty="0" err="1">
                <a:solidFill>
                  <a:srgbClr val="000000"/>
                </a:solidFill>
                <a:latin typeface="Verdana" pitchFamily="34" charset="0"/>
                <a:ea typeface="Verdana" pitchFamily="34" charset="-122"/>
              </a:rPr>
              <a:t>Valsts</a:t>
            </a:r>
            <a:r>
              <a:rPr lang="en-US" sz="800" i="1" dirty="0">
                <a:solidFill>
                  <a:srgbClr val="000000"/>
                </a:solidFill>
                <a:latin typeface="Verdana" pitchFamily="34" charset="0"/>
                <a:ea typeface="Verdana" pitchFamily="34" charset="-122"/>
              </a:rPr>
              <a:t> un </a:t>
            </a:r>
            <a:r>
              <a:rPr lang="en-US" sz="800" i="1" dirty="0" err="1">
                <a:solidFill>
                  <a:srgbClr val="000000"/>
                </a:solidFill>
                <a:latin typeface="Verdana" pitchFamily="34" charset="0"/>
                <a:ea typeface="Verdana" pitchFamily="34" charset="-122"/>
              </a:rPr>
              <a:t>obligāto</a:t>
            </a:r>
            <a:r>
              <a:rPr lang="en-US" sz="800" i="1" dirty="0">
                <a:solidFill>
                  <a:srgbClr val="000000"/>
                </a:solidFill>
                <a:latin typeface="Verdana" pitchFamily="34" charset="0"/>
                <a:ea typeface="Verdana" pitchFamily="34" charset="-122"/>
              </a:rPr>
              <a:t> </a:t>
            </a:r>
            <a:r>
              <a:rPr lang="en-US" sz="800" i="1" dirty="0" err="1">
                <a:solidFill>
                  <a:srgbClr val="000000"/>
                </a:solidFill>
                <a:latin typeface="Verdana" pitchFamily="34" charset="0"/>
                <a:ea typeface="Verdana" pitchFamily="34" charset="-122"/>
              </a:rPr>
              <a:t>valsts</a:t>
            </a:r>
            <a:r>
              <a:rPr lang="en-US" sz="800" i="1" dirty="0">
                <a:solidFill>
                  <a:srgbClr val="000000"/>
                </a:solidFill>
                <a:latin typeface="Verdana" pitchFamily="34" charset="0"/>
                <a:ea typeface="Verdana" pitchFamily="34" charset="-122"/>
              </a:rPr>
              <a:t> </a:t>
            </a:r>
            <a:r>
              <a:rPr lang="en-US" sz="800" i="1" dirty="0" err="1">
                <a:solidFill>
                  <a:srgbClr val="000000"/>
                </a:solidFill>
                <a:latin typeface="Verdana" pitchFamily="34" charset="0"/>
                <a:ea typeface="Verdana" pitchFamily="34" charset="-122"/>
              </a:rPr>
              <a:t>shēmu</a:t>
            </a:r>
            <a:r>
              <a:rPr lang="en-US" sz="800" i="1" dirty="0">
                <a:solidFill>
                  <a:srgbClr val="000000"/>
                </a:solidFill>
                <a:latin typeface="Verdana" pitchFamily="34" charset="0"/>
                <a:ea typeface="Verdana" pitchFamily="34" charset="-122"/>
              </a:rPr>
              <a:t> </a:t>
            </a:r>
            <a:r>
              <a:rPr lang="en-US" sz="800" i="1" dirty="0" err="1">
                <a:solidFill>
                  <a:srgbClr val="000000"/>
                </a:solidFill>
                <a:latin typeface="Verdana" pitchFamily="34" charset="0"/>
                <a:ea typeface="Verdana" pitchFamily="34" charset="-122"/>
              </a:rPr>
              <a:t>finansējums</a:t>
            </a:r>
            <a:r>
              <a:rPr lang="en-US" sz="800" dirty="0">
                <a:solidFill>
                  <a:srgbClr val="000000"/>
                </a:solidFill>
                <a:latin typeface="Verdana" pitchFamily="34" charset="0"/>
                <a:ea typeface="Verdana" pitchFamily="34" charset="-122"/>
              </a:rPr>
              <a:t>)</a:t>
            </a:r>
            <a:endParaRPr lang="en-US" sz="800" dirty="0"/>
          </a:p>
        </p:txBody>
      </p:sp>
      <p:sp>
        <p:nvSpPr>
          <p:cNvPr id="38" name="Text 6">
            <a:extLst>
              <a:ext uri="{FF2B5EF4-FFF2-40B4-BE49-F238E27FC236}">
                <a16:creationId xmlns:a16="http://schemas.microsoft.com/office/drawing/2014/main" id="{A382B3A2-5263-6EB6-1EE3-1CAEF94C0849}"/>
              </a:ext>
            </a:extLst>
          </p:cNvPr>
          <p:cNvSpPr txBox="1"/>
          <p:nvPr/>
        </p:nvSpPr>
        <p:spPr>
          <a:xfrm>
            <a:off x="3268980" y="2283714"/>
            <a:ext cx="2633472" cy="557784"/>
          </a:xfrm>
          <a:prstGeom prst="rect">
            <a:avLst/>
          </a:prstGeom>
          <a:noFill/>
          <a:ln/>
        </p:spPr>
        <p:txBody>
          <a:bodyPr wrap="square" lIns="0" tIns="0" rIns="0" bIns="0" rtlCol="0" anchor="ctr"/>
          <a:lstStyle/>
          <a:p>
            <a:pPr marL="0" indent="0" algn="just">
              <a:buNone/>
            </a:pPr>
            <a:r>
              <a:rPr lang="en-US" sz="850" dirty="0" err="1">
                <a:solidFill>
                  <a:srgbClr val="595959"/>
                </a:solidFill>
                <a:latin typeface="Verdana" pitchFamily="34" charset="0"/>
                <a:ea typeface="Verdana" pitchFamily="34" charset="-122"/>
                <a:cs typeface="Verdana" pitchFamily="34" charset="-120"/>
              </a:rPr>
              <a:t>Igaunija</a:t>
            </a:r>
            <a:r>
              <a:rPr lang="en-US" sz="850" dirty="0">
                <a:solidFill>
                  <a:srgbClr val="595959"/>
                </a:solidFill>
                <a:latin typeface="Verdana" pitchFamily="34" charset="0"/>
                <a:ea typeface="Verdana" pitchFamily="34" charset="-122"/>
                <a:cs typeface="Verdana" pitchFamily="34" charset="-120"/>
              </a:rPr>
              <a:t> 75,8% (2023)/ 76,6% (2024) </a:t>
            </a:r>
          </a:p>
          <a:p>
            <a:pPr marL="0" indent="0" algn="just">
              <a:buNone/>
            </a:pPr>
            <a:r>
              <a:rPr lang="en-US" sz="850" dirty="0">
                <a:solidFill>
                  <a:srgbClr val="595959"/>
                </a:solidFill>
                <a:latin typeface="Verdana" pitchFamily="34" charset="0"/>
                <a:ea typeface="Verdana" pitchFamily="34" charset="-122"/>
                <a:cs typeface="Verdana" pitchFamily="34" charset="-120"/>
              </a:rPr>
              <a:t>Lietuva 67,3% (2023)/ 68,7% (2024)</a:t>
            </a:r>
          </a:p>
          <a:p>
            <a:pPr marL="0" indent="0" algn="just">
              <a:buNone/>
            </a:pPr>
            <a:r>
              <a:rPr lang="en-US" sz="850" dirty="0">
                <a:solidFill>
                  <a:srgbClr val="595959"/>
                </a:solidFill>
                <a:latin typeface="Verdana" pitchFamily="34" charset="0"/>
                <a:ea typeface="Verdana" pitchFamily="34" charset="-122"/>
                <a:cs typeface="Verdana" pitchFamily="34" charset="-120"/>
              </a:rPr>
              <a:t>ES </a:t>
            </a:r>
            <a:r>
              <a:rPr lang="en-US" sz="850" dirty="0" err="1">
                <a:solidFill>
                  <a:srgbClr val="595959"/>
                </a:solidFill>
                <a:latin typeface="Verdana" pitchFamily="34" charset="0"/>
                <a:ea typeface="Verdana" pitchFamily="34" charset="-122"/>
                <a:cs typeface="Verdana" pitchFamily="34" charset="-120"/>
              </a:rPr>
              <a:t>valstis</a:t>
            </a:r>
            <a:r>
              <a:rPr lang="en-US" sz="850" dirty="0">
                <a:solidFill>
                  <a:srgbClr val="595959"/>
                </a:solidFill>
                <a:latin typeface="Verdana" pitchFamily="34" charset="0"/>
                <a:ea typeface="Verdana" pitchFamily="34" charset="-122"/>
                <a:cs typeface="Verdana" pitchFamily="34" charset="-120"/>
              </a:rPr>
              <a:t> </a:t>
            </a:r>
            <a:r>
              <a:rPr lang="en-US" sz="850" dirty="0" err="1">
                <a:solidFill>
                  <a:srgbClr val="595959"/>
                </a:solidFill>
                <a:latin typeface="Verdana" pitchFamily="34" charset="0"/>
                <a:ea typeface="Verdana" pitchFamily="34" charset="-122"/>
                <a:cs typeface="Verdana" pitchFamily="34" charset="-120"/>
              </a:rPr>
              <a:t>vidēji</a:t>
            </a:r>
            <a:r>
              <a:rPr lang="en-US" sz="850" dirty="0">
                <a:solidFill>
                  <a:srgbClr val="595959"/>
                </a:solidFill>
                <a:latin typeface="Verdana" pitchFamily="34" charset="0"/>
                <a:ea typeface="Verdana" pitchFamily="34" charset="-122"/>
                <a:cs typeface="Verdana" pitchFamily="34" charset="-120"/>
              </a:rPr>
              <a:t> 80,2% (2023) – 2023.g. LV </a:t>
            </a:r>
            <a:r>
              <a:rPr lang="en-US" sz="850" dirty="0" err="1">
                <a:solidFill>
                  <a:srgbClr val="595959"/>
                </a:solidFill>
                <a:latin typeface="Verdana" pitchFamily="34" charset="0"/>
                <a:ea typeface="Verdana" pitchFamily="34" charset="-122"/>
                <a:cs typeface="Verdana" pitchFamily="34" charset="-120"/>
              </a:rPr>
              <a:t>zemākais</a:t>
            </a:r>
            <a:r>
              <a:rPr lang="en-US" sz="850" dirty="0">
                <a:solidFill>
                  <a:srgbClr val="595959"/>
                </a:solidFill>
                <a:latin typeface="Verdana" pitchFamily="34" charset="0"/>
                <a:ea typeface="Verdana" pitchFamily="34" charset="-122"/>
                <a:cs typeface="Verdana" pitchFamily="34" charset="-120"/>
              </a:rPr>
              <a:t> ES</a:t>
            </a:r>
            <a:endParaRPr lang="en-US" sz="850" dirty="0"/>
          </a:p>
        </p:txBody>
      </p:sp>
      <p:sp>
        <p:nvSpPr>
          <p:cNvPr id="40" name="Text 4">
            <a:extLst>
              <a:ext uri="{FF2B5EF4-FFF2-40B4-BE49-F238E27FC236}">
                <a16:creationId xmlns:a16="http://schemas.microsoft.com/office/drawing/2014/main" id="{1713BFC7-D4A6-D4F2-826B-F384A944CA51}"/>
              </a:ext>
            </a:extLst>
          </p:cNvPr>
          <p:cNvSpPr txBox="1"/>
          <p:nvPr/>
        </p:nvSpPr>
        <p:spPr>
          <a:xfrm>
            <a:off x="6254496" y="1215975"/>
            <a:ext cx="2523744" cy="576072"/>
          </a:xfrm>
          <a:prstGeom prst="rect">
            <a:avLst/>
          </a:prstGeom>
          <a:noFill/>
          <a:ln/>
        </p:spPr>
        <p:txBody>
          <a:bodyPr wrap="square" lIns="0" tIns="0" rIns="0" bIns="0" rtlCol="0" anchor="ctr"/>
          <a:lstStyle/>
          <a:p>
            <a:pPr marL="0" indent="0">
              <a:buNone/>
            </a:pPr>
            <a:r>
              <a:rPr lang="en-US" sz="2200" b="1" dirty="0">
                <a:solidFill>
                  <a:srgbClr val="C55A11"/>
                </a:solidFill>
                <a:latin typeface="Verdana" pitchFamily="34" charset="0"/>
                <a:ea typeface="Verdana" pitchFamily="34" charset="-122"/>
                <a:cs typeface="Verdana" pitchFamily="34" charset="-120"/>
              </a:rPr>
              <a:t>35,1% / 33,1%</a:t>
            </a:r>
          </a:p>
          <a:p>
            <a:pPr marL="0" indent="0">
              <a:buNone/>
            </a:pPr>
            <a:r>
              <a:rPr lang="en-US" sz="1000" dirty="0">
                <a:latin typeface="Verdana" pitchFamily="34" charset="0"/>
                <a:ea typeface="Verdana" pitchFamily="34" charset="-122"/>
              </a:rPr>
              <a:t>        (2023)        /       (2024)</a:t>
            </a:r>
            <a:endParaRPr lang="en-US" sz="1000" dirty="0"/>
          </a:p>
        </p:txBody>
      </p:sp>
      <p:sp>
        <p:nvSpPr>
          <p:cNvPr id="42" name="Text 5">
            <a:extLst>
              <a:ext uri="{FF2B5EF4-FFF2-40B4-BE49-F238E27FC236}">
                <a16:creationId xmlns:a16="http://schemas.microsoft.com/office/drawing/2014/main" id="{E5F3FE29-1918-E006-102D-EECFEEA0FB79}"/>
              </a:ext>
            </a:extLst>
          </p:cNvPr>
          <p:cNvSpPr txBox="1"/>
          <p:nvPr/>
        </p:nvSpPr>
        <p:spPr>
          <a:xfrm>
            <a:off x="6263640" y="1778703"/>
            <a:ext cx="2651760" cy="411480"/>
          </a:xfrm>
          <a:prstGeom prst="rect">
            <a:avLst/>
          </a:prstGeom>
          <a:noFill/>
          <a:ln/>
        </p:spPr>
        <p:txBody>
          <a:bodyPr wrap="square" lIns="0" tIns="0" rIns="0" bIns="0" rtlCol="0" anchor="ctr"/>
          <a:lstStyle/>
          <a:p>
            <a:pPr marL="0" indent="0">
              <a:buNone/>
            </a:pPr>
            <a:r>
              <a:rPr lang="en-US" sz="900" b="1" dirty="0" err="1">
                <a:solidFill>
                  <a:srgbClr val="000000"/>
                </a:solidFill>
                <a:latin typeface="Verdana" pitchFamily="34" charset="0"/>
                <a:ea typeface="Verdana" pitchFamily="34" charset="-122"/>
                <a:cs typeface="Verdana" pitchFamily="34" charset="-120"/>
              </a:rPr>
              <a:t>Mājsaimniecību</a:t>
            </a:r>
            <a:r>
              <a:rPr lang="en-US" sz="900" b="1" dirty="0">
                <a:solidFill>
                  <a:srgbClr val="000000"/>
                </a:solidFill>
                <a:latin typeface="Verdana" pitchFamily="34" charset="0"/>
                <a:ea typeface="Verdana" pitchFamily="34" charset="-122"/>
                <a:cs typeface="Verdana" pitchFamily="34" charset="-120"/>
              </a:rPr>
              <a:t> </a:t>
            </a:r>
            <a:r>
              <a:rPr lang="en-US" sz="900" b="1" dirty="0" err="1">
                <a:solidFill>
                  <a:srgbClr val="000000"/>
                </a:solidFill>
                <a:latin typeface="Verdana" pitchFamily="34" charset="0"/>
                <a:ea typeface="Verdana" pitchFamily="34" charset="-122"/>
                <a:cs typeface="Verdana" pitchFamily="34" charset="-120"/>
              </a:rPr>
              <a:t>tiešo</a:t>
            </a:r>
            <a:r>
              <a:rPr lang="en-US" sz="900" b="1" dirty="0">
                <a:solidFill>
                  <a:srgbClr val="000000"/>
                </a:solidFill>
                <a:latin typeface="Verdana" pitchFamily="34" charset="0"/>
                <a:ea typeface="Verdana" pitchFamily="34" charset="-122"/>
                <a:cs typeface="Verdana" pitchFamily="34" charset="-120"/>
              </a:rPr>
              <a:t> </a:t>
            </a:r>
            <a:r>
              <a:rPr lang="en-US" sz="900" b="1" dirty="0" err="1">
                <a:solidFill>
                  <a:srgbClr val="000000"/>
                </a:solidFill>
                <a:latin typeface="Verdana" pitchFamily="34" charset="0"/>
                <a:ea typeface="Verdana" pitchFamily="34" charset="-122"/>
                <a:cs typeface="Verdana" pitchFamily="34" charset="-120"/>
              </a:rPr>
              <a:t>maksājumu</a:t>
            </a:r>
            <a:r>
              <a:rPr lang="en-US" sz="900" b="1" dirty="0">
                <a:solidFill>
                  <a:srgbClr val="000000"/>
                </a:solidFill>
                <a:latin typeface="Verdana" pitchFamily="34" charset="0"/>
                <a:ea typeface="Verdana" pitchFamily="34" charset="-122"/>
                <a:cs typeface="Verdana" pitchFamily="34" charset="-120"/>
              </a:rPr>
              <a:t> (OOP) </a:t>
            </a:r>
            <a:r>
              <a:rPr lang="en-US" sz="900" b="1" dirty="0" err="1">
                <a:solidFill>
                  <a:srgbClr val="000000"/>
                </a:solidFill>
                <a:latin typeface="Verdana" pitchFamily="34" charset="0"/>
                <a:ea typeface="Verdana" pitchFamily="34" charset="-122"/>
                <a:cs typeface="Verdana" pitchFamily="34" charset="-120"/>
              </a:rPr>
              <a:t>īpatsvars</a:t>
            </a:r>
            <a:r>
              <a:rPr lang="en-US" sz="900" b="1" dirty="0">
                <a:solidFill>
                  <a:srgbClr val="000000"/>
                </a:solidFill>
                <a:latin typeface="Verdana" pitchFamily="34" charset="0"/>
                <a:ea typeface="Verdana" pitchFamily="34" charset="-122"/>
                <a:cs typeface="Verdana" pitchFamily="34" charset="-120"/>
              </a:rPr>
              <a:t> </a:t>
            </a:r>
            <a:r>
              <a:rPr lang="en-US" sz="900" b="1" dirty="0" err="1">
                <a:solidFill>
                  <a:srgbClr val="000000"/>
                </a:solidFill>
                <a:latin typeface="Verdana" pitchFamily="34" charset="0"/>
                <a:ea typeface="Verdana" pitchFamily="34" charset="-122"/>
                <a:cs typeface="Verdana" pitchFamily="34" charset="-120"/>
              </a:rPr>
              <a:t>kopējos</a:t>
            </a:r>
            <a:r>
              <a:rPr lang="en-US" sz="900" b="1" dirty="0">
                <a:solidFill>
                  <a:srgbClr val="000000"/>
                </a:solidFill>
                <a:latin typeface="Verdana" pitchFamily="34" charset="0"/>
                <a:ea typeface="Verdana" pitchFamily="34" charset="-122"/>
                <a:cs typeface="Verdana" pitchFamily="34" charset="-120"/>
              </a:rPr>
              <a:t> </a:t>
            </a:r>
            <a:r>
              <a:rPr lang="en-US" sz="900" b="1" dirty="0" err="1">
                <a:solidFill>
                  <a:srgbClr val="000000"/>
                </a:solidFill>
                <a:latin typeface="Verdana" pitchFamily="34" charset="0"/>
                <a:ea typeface="Verdana" pitchFamily="34" charset="-122"/>
                <a:cs typeface="Verdana" pitchFamily="34" charset="-120"/>
              </a:rPr>
              <a:t>veselības</a:t>
            </a:r>
            <a:r>
              <a:rPr lang="en-US" sz="900" b="1" dirty="0">
                <a:solidFill>
                  <a:srgbClr val="000000"/>
                </a:solidFill>
                <a:latin typeface="Verdana" pitchFamily="34" charset="0"/>
                <a:ea typeface="Verdana" pitchFamily="34" charset="-122"/>
                <a:cs typeface="Verdana" pitchFamily="34" charset="-120"/>
              </a:rPr>
              <a:t> </a:t>
            </a:r>
            <a:r>
              <a:rPr lang="en-US" sz="900" b="1" dirty="0" err="1">
                <a:solidFill>
                  <a:srgbClr val="000000"/>
                </a:solidFill>
                <a:latin typeface="Verdana" pitchFamily="34" charset="0"/>
                <a:ea typeface="Verdana" pitchFamily="34" charset="-122"/>
                <a:cs typeface="Verdana" pitchFamily="34" charset="-120"/>
              </a:rPr>
              <a:t>aprūpes</a:t>
            </a:r>
            <a:r>
              <a:rPr lang="en-US" sz="900" b="1" dirty="0">
                <a:solidFill>
                  <a:srgbClr val="000000"/>
                </a:solidFill>
                <a:latin typeface="Verdana" pitchFamily="34" charset="0"/>
                <a:ea typeface="Verdana" pitchFamily="34" charset="-122"/>
                <a:cs typeface="Verdana" pitchFamily="34" charset="-120"/>
              </a:rPr>
              <a:t> </a:t>
            </a:r>
            <a:r>
              <a:rPr lang="en-US" sz="900" b="1" dirty="0" err="1">
                <a:solidFill>
                  <a:srgbClr val="000000"/>
                </a:solidFill>
                <a:latin typeface="Verdana" pitchFamily="34" charset="0"/>
                <a:ea typeface="Verdana" pitchFamily="34" charset="-122"/>
                <a:cs typeface="Verdana" pitchFamily="34" charset="-120"/>
              </a:rPr>
              <a:t>izdevumos</a:t>
            </a:r>
            <a:r>
              <a:rPr lang="en-US" sz="900" b="1" dirty="0">
                <a:solidFill>
                  <a:srgbClr val="000000"/>
                </a:solidFill>
                <a:latin typeface="Verdana" pitchFamily="34" charset="0"/>
                <a:ea typeface="Verdana" pitchFamily="34" charset="-122"/>
                <a:cs typeface="Verdana" pitchFamily="34" charset="-120"/>
              </a:rPr>
              <a:t> (%)</a:t>
            </a:r>
          </a:p>
          <a:p>
            <a:pPr marL="0" indent="0">
              <a:buNone/>
            </a:pPr>
            <a:endParaRPr lang="en-US" sz="800" dirty="0"/>
          </a:p>
        </p:txBody>
      </p:sp>
      <p:sp>
        <p:nvSpPr>
          <p:cNvPr id="44" name="Text 6">
            <a:extLst>
              <a:ext uri="{FF2B5EF4-FFF2-40B4-BE49-F238E27FC236}">
                <a16:creationId xmlns:a16="http://schemas.microsoft.com/office/drawing/2014/main" id="{DB3190BB-06C6-FE48-5BA7-70ED59FC7B90}"/>
              </a:ext>
            </a:extLst>
          </p:cNvPr>
          <p:cNvSpPr txBox="1"/>
          <p:nvPr/>
        </p:nvSpPr>
        <p:spPr>
          <a:xfrm>
            <a:off x="6263640" y="2233050"/>
            <a:ext cx="2633472" cy="557784"/>
          </a:xfrm>
          <a:prstGeom prst="rect">
            <a:avLst/>
          </a:prstGeom>
          <a:noFill/>
          <a:ln/>
        </p:spPr>
        <p:txBody>
          <a:bodyPr wrap="square" lIns="0" tIns="0" rIns="0" bIns="0" rtlCol="0" anchor="ctr"/>
          <a:lstStyle/>
          <a:p>
            <a:pPr marL="0" indent="0" algn="just">
              <a:buNone/>
            </a:pPr>
            <a:r>
              <a:rPr lang="en-US" sz="850" dirty="0" err="1">
                <a:solidFill>
                  <a:srgbClr val="595959"/>
                </a:solidFill>
                <a:latin typeface="Verdana" pitchFamily="34" charset="0"/>
                <a:ea typeface="Verdana" pitchFamily="34" charset="-122"/>
                <a:cs typeface="Verdana" pitchFamily="34" charset="-120"/>
              </a:rPr>
              <a:t>Igaunija</a:t>
            </a:r>
            <a:r>
              <a:rPr lang="en-US" sz="850" dirty="0">
                <a:solidFill>
                  <a:srgbClr val="595959"/>
                </a:solidFill>
                <a:latin typeface="Verdana" pitchFamily="34" charset="0"/>
                <a:ea typeface="Verdana" pitchFamily="34" charset="-122"/>
                <a:cs typeface="Verdana" pitchFamily="34" charset="-120"/>
              </a:rPr>
              <a:t> 22,1% (2023)/ 21,1% (2024) </a:t>
            </a:r>
          </a:p>
          <a:p>
            <a:pPr marL="0" indent="0" algn="just">
              <a:buNone/>
            </a:pPr>
            <a:r>
              <a:rPr lang="en-US" sz="850" dirty="0">
                <a:solidFill>
                  <a:srgbClr val="595959"/>
                </a:solidFill>
                <a:latin typeface="Verdana" pitchFamily="34" charset="0"/>
                <a:ea typeface="Verdana" pitchFamily="34" charset="-122"/>
                <a:cs typeface="Verdana" pitchFamily="34" charset="-120"/>
              </a:rPr>
              <a:t>Lietuva 31,0% (2023)/ 29,7% (2024)</a:t>
            </a:r>
          </a:p>
          <a:p>
            <a:pPr marL="0" indent="0" algn="just">
              <a:buNone/>
            </a:pPr>
            <a:r>
              <a:rPr lang="en-US" sz="850" dirty="0">
                <a:solidFill>
                  <a:srgbClr val="595959"/>
                </a:solidFill>
                <a:latin typeface="Verdana" pitchFamily="34" charset="0"/>
                <a:ea typeface="Verdana" pitchFamily="34" charset="-122"/>
                <a:cs typeface="Verdana" pitchFamily="34" charset="-120"/>
              </a:rPr>
              <a:t>ES </a:t>
            </a:r>
            <a:r>
              <a:rPr lang="en-US" sz="850" dirty="0" err="1">
                <a:solidFill>
                  <a:srgbClr val="595959"/>
                </a:solidFill>
                <a:latin typeface="Verdana" pitchFamily="34" charset="0"/>
                <a:ea typeface="Verdana" pitchFamily="34" charset="-122"/>
                <a:cs typeface="Verdana" pitchFamily="34" charset="-120"/>
              </a:rPr>
              <a:t>valstis</a:t>
            </a:r>
            <a:r>
              <a:rPr lang="en-US" sz="850" dirty="0">
                <a:solidFill>
                  <a:srgbClr val="595959"/>
                </a:solidFill>
                <a:latin typeface="Verdana" pitchFamily="34" charset="0"/>
                <a:ea typeface="Verdana" pitchFamily="34" charset="-122"/>
                <a:cs typeface="Verdana" pitchFamily="34" charset="-120"/>
              </a:rPr>
              <a:t> </a:t>
            </a:r>
            <a:r>
              <a:rPr lang="en-US" sz="850" dirty="0" err="1">
                <a:solidFill>
                  <a:srgbClr val="595959"/>
                </a:solidFill>
                <a:latin typeface="Verdana" pitchFamily="34" charset="0"/>
                <a:ea typeface="Verdana" pitchFamily="34" charset="-122"/>
                <a:cs typeface="Verdana" pitchFamily="34" charset="-120"/>
              </a:rPr>
              <a:t>vidēji</a:t>
            </a:r>
            <a:r>
              <a:rPr lang="en-US" sz="850" dirty="0">
                <a:solidFill>
                  <a:srgbClr val="595959"/>
                </a:solidFill>
                <a:latin typeface="Verdana" pitchFamily="34" charset="0"/>
                <a:ea typeface="Verdana" pitchFamily="34" charset="-122"/>
                <a:cs typeface="Verdana" pitchFamily="34" charset="-120"/>
              </a:rPr>
              <a:t> 15,2% (2023)</a:t>
            </a:r>
            <a:endParaRPr lang="en-US" sz="850" dirty="0"/>
          </a:p>
        </p:txBody>
      </p:sp>
      <p:sp>
        <p:nvSpPr>
          <p:cNvPr id="46" name="Shape 3">
            <a:extLst>
              <a:ext uri="{FF2B5EF4-FFF2-40B4-BE49-F238E27FC236}">
                <a16:creationId xmlns:a16="http://schemas.microsoft.com/office/drawing/2014/main" id="{32DC830B-B8E0-91D6-84CC-A92C2B9693F7}"/>
              </a:ext>
            </a:extLst>
          </p:cNvPr>
          <p:cNvSpPr/>
          <p:nvPr/>
        </p:nvSpPr>
        <p:spPr>
          <a:xfrm>
            <a:off x="228600" y="2980944"/>
            <a:ext cx="2798064" cy="1771384"/>
          </a:xfrm>
          <a:prstGeom prst="rect">
            <a:avLst/>
          </a:prstGeom>
          <a:solidFill>
            <a:srgbClr val="E2F0D9"/>
          </a:solidFill>
          <a:ln w="9525">
            <a:solidFill>
              <a:srgbClr val="BFBFBF"/>
            </a:solidFill>
            <a:prstDash val="solid"/>
          </a:ln>
        </p:spPr>
        <p:txBody>
          <a:bodyPr/>
          <a:lstStyle/>
          <a:p>
            <a:endParaRPr lang="lv-LV"/>
          </a:p>
        </p:txBody>
      </p:sp>
      <p:sp>
        <p:nvSpPr>
          <p:cNvPr id="48" name="Text 4">
            <a:extLst>
              <a:ext uri="{FF2B5EF4-FFF2-40B4-BE49-F238E27FC236}">
                <a16:creationId xmlns:a16="http://schemas.microsoft.com/office/drawing/2014/main" id="{E89D94B1-B215-1366-A55B-4B4D77DF31BC}"/>
              </a:ext>
            </a:extLst>
          </p:cNvPr>
          <p:cNvSpPr txBox="1"/>
          <p:nvPr/>
        </p:nvSpPr>
        <p:spPr>
          <a:xfrm>
            <a:off x="271555" y="3048474"/>
            <a:ext cx="2785305" cy="576072"/>
          </a:xfrm>
          <a:prstGeom prst="rect">
            <a:avLst/>
          </a:prstGeom>
          <a:noFill/>
          <a:ln/>
        </p:spPr>
        <p:txBody>
          <a:bodyPr wrap="square" lIns="0" tIns="0" rIns="0" bIns="0" rtlCol="0" anchor="ctr"/>
          <a:lstStyle/>
          <a:p>
            <a:pPr marL="0" indent="0">
              <a:buNone/>
            </a:pPr>
            <a:r>
              <a:rPr lang="en-US" sz="1200" b="1" dirty="0">
                <a:solidFill>
                  <a:srgbClr val="C55A11"/>
                </a:solidFill>
                <a:latin typeface="Verdana" pitchFamily="34" charset="0"/>
                <a:ea typeface="Verdana" pitchFamily="34" charset="-122"/>
                <a:cs typeface="Verdana" pitchFamily="34" charset="-120"/>
              </a:rPr>
              <a:t>1 957 (1 160) / 2 274 (1 428)</a:t>
            </a:r>
          </a:p>
          <a:p>
            <a:pPr marL="0" indent="0">
              <a:buNone/>
            </a:pPr>
            <a:r>
              <a:rPr lang="en-US" sz="1000" dirty="0">
                <a:latin typeface="Verdana" pitchFamily="34" charset="0"/>
                <a:ea typeface="Verdana" pitchFamily="34" charset="-122"/>
              </a:rPr>
              <a:t>    (2023)             /       (2024)</a:t>
            </a:r>
            <a:endParaRPr lang="en-US" sz="1000" dirty="0"/>
          </a:p>
        </p:txBody>
      </p:sp>
      <p:sp>
        <p:nvSpPr>
          <p:cNvPr id="50" name="Text 5">
            <a:extLst>
              <a:ext uri="{FF2B5EF4-FFF2-40B4-BE49-F238E27FC236}">
                <a16:creationId xmlns:a16="http://schemas.microsoft.com/office/drawing/2014/main" id="{9644C6FE-0D2B-20DB-CD7C-A987E0FFB9DC}"/>
              </a:ext>
            </a:extLst>
          </p:cNvPr>
          <p:cNvSpPr txBox="1"/>
          <p:nvPr/>
        </p:nvSpPr>
        <p:spPr>
          <a:xfrm>
            <a:off x="317275" y="3548349"/>
            <a:ext cx="2523744" cy="411480"/>
          </a:xfrm>
          <a:prstGeom prst="rect">
            <a:avLst/>
          </a:prstGeom>
          <a:noFill/>
          <a:ln/>
        </p:spPr>
        <p:txBody>
          <a:bodyPr wrap="square" lIns="0" tIns="0" rIns="0" bIns="0" rtlCol="0" anchor="ctr"/>
          <a:lstStyle/>
          <a:p>
            <a:pPr marL="0" indent="0">
              <a:buNone/>
            </a:pPr>
            <a:r>
              <a:rPr lang="en-US" sz="900" b="1" dirty="0" err="1">
                <a:solidFill>
                  <a:srgbClr val="000000"/>
                </a:solidFill>
                <a:latin typeface="Verdana" pitchFamily="34" charset="0"/>
                <a:ea typeface="Verdana" pitchFamily="34" charset="-122"/>
                <a:cs typeface="Verdana" pitchFamily="34" charset="-120"/>
              </a:rPr>
              <a:t>Kopējie</a:t>
            </a:r>
            <a:r>
              <a:rPr lang="en-US" sz="900" b="1" dirty="0">
                <a:solidFill>
                  <a:srgbClr val="000000"/>
                </a:solidFill>
                <a:latin typeface="Verdana" pitchFamily="34" charset="0"/>
                <a:ea typeface="Verdana" pitchFamily="34" charset="-122"/>
                <a:cs typeface="Verdana" pitchFamily="34" charset="-120"/>
              </a:rPr>
              <a:t> </a:t>
            </a:r>
            <a:r>
              <a:rPr lang="en-US" sz="900" b="1" dirty="0" err="1">
                <a:solidFill>
                  <a:srgbClr val="000000"/>
                </a:solidFill>
                <a:latin typeface="Verdana" pitchFamily="34" charset="0"/>
                <a:ea typeface="Verdana" pitchFamily="34" charset="-122"/>
                <a:cs typeface="Verdana" pitchFamily="34" charset="-120"/>
              </a:rPr>
              <a:t>veselības</a:t>
            </a:r>
            <a:r>
              <a:rPr lang="en-US" sz="900" b="1" dirty="0">
                <a:solidFill>
                  <a:srgbClr val="000000"/>
                </a:solidFill>
                <a:latin typeface="Verdana" pitchFamily="34" charset="0"/>
                <a:ea typeface="Verdana" pitchFamily="34" charset="-122"/>
                <a:cs typeface="Verdana" pitchFamily="34" charset="-120"/>
              </a:rPr>
              <a:t> </a:t>
            </a:r>
            <a:r>
              <a:rPr lang="en-US" sz="900" b="1" dirty="0" err="1">
                <a:solidFill>
                  <a:srgbClr val="000000"/>
                </a:solidFill>
                <a:latin typeface="Verdana" pitchFamily="34" charset="0"/>
                <a:ea typeface="Verdana" pitchFamily="34" charset="-122"/>
                <a:cs typeface="Verdana" pitchFamily="34" charset="-120"/>
              </a:rPr>
              <a:t>aprūpes</a:t>
            </a:r>
            <a:r>
              <a:rPr lang="en-US" sz="900" b="1" dirty="0">
                <a:solidFill>
                  <a:srgbClr val="000000"/>
                </a:solidFill>
                <a:latin typeface="Verdana" pitchFamily="34" charset="0"/>
                <a:ea typeface="Verdana" pitchFamily="34" charset="-122"/>
                <a:cs typeface="Verdana" pitchFamily="34" charset="-120"/>
              </a:rPr>
              <a:t> </a:t>
            </a:r>
            <a:r>
              <a:rPr lang="en-US" sz="900" b="1" dirty="0" err="1">
                <a:solidFill>
                  <a:srgbClr val="000000"/>
                </a:solidFill>
                <a:latin typeface="Verdana" pitchFamily="34" charset="0"/>
                <a:ea typeface="Verdana" pitchFamily="34" charset="-122"/>
                <a:cs typeface="Verdana" pitchFamily="34" charset="-120"/>
              </a:rPr>
              <a:t>izdevumi</a:t>
            </a:r>
            <a:r>
              <a:rPr lang="en-US" sz="900" b="1" dirty="0">
                <a:solidFill>
                  <a:srgbClr val="000000"/>
                </a:solidFill>
                <a:latin typeface="Verdana" pitchFamily="34" charset="0"/>
                <a:ea typeface="Verdana" pitchFamily="34" charset="-122"/>
                <a:cs typeface="Verdana" pitchFamily="34" charset="-120"/>
              </a:rPr>
              <a:t> un </a:t>
            </a:r>
            <a:r>
              <a:rPr lang="en-US" sz="900" b="1" dirty="0" err="1">
                <a:solidFill>
                  <a:srgbClr val="000000"/>
                </a:solidFill>
                <a:latin typeface="Verdana" pitchFamily="34" charset="0"/>
                <a:ea typeface="Verdana" pitchFamily="34" charset="-122"/>
                <a:cs typeface="Verdana" pitchFamily="34" charset="-120"/>
              </a:rPr>
              <a:t>publiskie</a:t>
            </a:r>
            <a:r>
              <a:rPr lang="en-US" sz="900" b="1" dirty="0">
                <a:solidFill>
                  <a:srgbClr val="000000"/>
                </a:solidFill>
                <a:latin typeface="Verdana" pitchFamily="34" charset="0"/>
                <a:ea typeface="Verdana" pitchFamily="34" charset="-122"/>
                <a:cs typeface="Verdana" pitchFamily="34" charset="-120"/>
              </a:rPr>
              <a:t> </a:t>
            </a:r>
            <a:r>
              <a:rPr lang="en-US" sz="900" b="1" dirty="0" err="1">
                <a:solidFill>
                  <a:srgbClr val="000000"/>
                </a:solidFill>
                <a:latin typeface="Verdana" pitchFamily="34" charset="0"/>
                <a:ea typeface="Verdana" pitchFamily="34" charset="-122"/>
                <a:cs typeface="Verdana" pitchFamily="34" charset="-120"/>
              </a:rPr>
              <a:t>veselības</a:t>
            </a:r>
            <a:r>
              <a:rPr lang="en-US" sz="900" b="1" dirty="0">
                <a:solidFill>
                  <a:srgbClr val="000000"/>
                </a:solidFill>
                <a:latin typeface="Verdana" pitchFamily="34" charset="0"/>
                <a:ea typeface="Verdana" pitchFamily="34" charset="-122"/>
                <a:cs typeface="Verdana" pitchFamily="34" charset="-120"/>
              </a:rPr>
              <a:t> </a:t>
            </a:r>
            <a:r>
              <a:rPr lang="en-US" sz="900" b="1" dirty="0" err="1">
                <a:solidFill>
                  <a:srgbClr val="000000"/>
                </a:solidFill>
                <a:latin typeface="Verdana" pitchFamily="34" charset="0"/>
                <a:ea typeface="Verdana" pitchFamily="34" charset="-122"/>
                <a:cs typeface="Verdana" pitchFamily="34" charset="-120"/>
              </a:rPr>
              <a:t>aprūpes</a:t>
            </a:r>
            <a:r>
              <a:rPr lang="en-US" sz="900" b="1" dirty="0">
                <a:solidFill>
                  <a:srgbClr val="000000"/>
                </a:solidFill>
                <a:latin typeface="Verdana" pitchFamily="34" charset="0"/>
                <a:ea typeface="Verdana" pitchFamily="34" charset="-122"/>
                <a:cs typeface="Verdana" pitchFamily="34" charset="-120"/>
              </a:rPr>
              <a:t> </a:t>
            </a:r>
            <a:r>
              <a:rPr lang="en-US" sz="900" b="1" dirty="0" err="1">
                <a:solidFill>
                  <a:srgbClr val="000000"/>
                </a:solidFill>
                <a:latin typeface="Verdana" pitchFamily="34" charset="0"/>
                <a:ea typeface="Verdana" pitchFamily="34" charset="-122"/>
                <a:cs typeface="Verdana" pitchFamily="34" charset="-120"/>
              </a:rPr>
              <a:t>izdevumi</a:t>
            </a:r>
            <a:r>
              <a:rPr lang="en-US" sz="900" b="1" dirty="0">
                <a:solidFill>
                  <a:srgbClr val="000000"/>
                </a:solidFill>
                <a:latin typeface="Verdana" pitchFamily="34" charset="0"/>
                <a:ea typeface="Verdana" pitchFamily="34" charset="-122"/>
                <a:cs typeface="Verdana" pitchFamily="34" charset="-120"/>
              </a:rPr>
              <a:t> </a:t>
            </a:r>
            <a:r>
              <a:rPr lang="en-US" sz="900" b="1" dirty="0" err="1">
                <a:solidFill>
                  <a:srgbClr val="000000"/>
                </a:solidFill>
                <a:latin typeface="Verdana" pitchFamily="34" charset="0"/>
                <a:ea typeface="Verdana" pitchFamily="34" charset="-122"/>
                <a:cs typeface="Verdana" pitchFamily="34" charset="-120"/>
              </a:rPr>
              <a:t>uz</a:t>
            </a:r>
            <a:r>
              <a:rPr lang="en-US" sz="900" b="1" dirty="0">
                <a:solidFill>
                  <a:srgbClr val="000000"/>
                </a:solidFill>
                <a:latin typeface="Verdana" pitchFamily="34" charset="0"/>
                <a:ea typeface="Verdana" pitchFamily="34" charset="-122"/>
                <a:cs typeface="Verdana" pitchFamily="34" charset="-120"/>
              </a:rPr>
              <a:t> </a:t>
            </a:r>
            <a:r>
              <a:rPr lang="en-US" sz="900" b="1" dirty="0" err="1">
                <a:solidFill>
                  <a:srgbClr val="000000"/>
                </a:solidFill>
                <a:latin typeface="Verdana" pitchFamily="34" charset="0"/>
                <a:ea typeface="Verdana" pitchFamily="34" charset="-122"/>
                <a:cs typeface="Verdana" pitchFamily="34" charset="-120"/>
              </a:rPr>
              <a:t>vienu</a:t>
            </a:r>
            <a:r>
              <a:rPr lang="en-US" sz="900" b="1" dirty="0">
                <a:solidFill>
                  <a:srgbClr val="000000"/>
                </a:solidFill>
                <a:latin typeface="Verdana" pitchFamily="34" charset="0"/>
                <a:ea typeface="Verdana" pitchFamily="34" charset="-122"/>
                <a:cs typeface="Verdana" pitchFamily="34" charset="-120"/>
              </a:rPr>
              <a:t> </a:t>
            </a:r>
            <a:r>
              <a:rPr lang="en-US" sz="900" b="1" dirty="0" err="1">
                <a:solidFill>
                  <a:srgbClr val="000000"/>
                </a:solidFill>
                <a:latin typeface="Verdana" pitchFamily="34" charset="0"/>
                <a:ea typeface="Verdana" pitchFamily="34" charset="-122"/>
                <a:cs typeface="Verdana" pitchFamily="34" charset="-120"/>
              </a:rPr>
              <a:t>iedzīvotāju</a:t>
            </a:r>
            <a:r>
              <a:rPr lang="en-US" sz="900" b="1" dirty="0">
                <a:solidFill>
                  <a:srgbClr val="000000"/>
                </a:solidFill>
                <a:latin typeface="Verdana" pitchFamily="34" charset="0"/>
                <a:ea typeface="Verdana" pitchFamily="34" charset="-122"/>
                <a:cs typeface="Verdana" pitchFamily="34" charset="-120"/>
              </a:rPr>
              <a:t> (EUR PPP)</a:t>
            </a:r>
            <a:endParaRPr lang="en-US" sz="800" dirty="0"/>
          </a:p>
        </p:txBody>
      </p:sp>
      <p:sp>
        <p:nvSpPr>
          <p:cNvPr id="52" name="Text 6">
            <a:extLst>
              <a:ext uri="{FF2B5EF4-FFF2-40B4-BE49-F238E27FC236}">
                <a16:creationId xmlns:a16="http://schemas.microsoft.com/office/drawing/2014/main" id="{2793E544-38EA-FAC0-2597-A897EF45383F}"/>
              </a:ext>
            </a:extLst>
          </p:cNvPr>
          <p:cNvSpPr txBox="1"/>
          <p:nvPr/>
        </p:nvSpPr>
        <p:spPr>
          <a:xfrm>
            <a:off x="258796" y="4083876"/>
            <a:ext cx="2798064" cy="557784"/>
          </a:xfrm>
          <a:prstGeom prst="rect">
            <a:avLst/>
          </a:prstGeom>
          <a:noFill/>
          <a:ln/>
        </p:spPr>
        <p:txBody>
          <a:bodyPr wrap="square" lIns="0" tIns="0" rIns="0" bIns="0" rtlCol="0" anchor="ctr"/>
          <a:lstStyle/>
          <a:p>
            <a:pPr marL="0" indent="0">
              <a:buNone/>
            </a:pPr>
            <a:r>
              <a:rPr lang="en-US" sz="800" dirty="0" err="1">
                <a:solidFill>
                  <a:srgbClr val="595959"/>
                </a:solidFill>
                <a:latin typeface="Verdana" pitchFamily="34" charset="0"/>
                <a:ea typeface="Verdana" pitchFamily="34" charset="-122"/>
                <a:cs typeface="Verdana" pitchFamily="34" charset="-120"/>
              </a:rPr>
              <a:t>Igaunija</a:t>
            </a:r>
            <a:r>
              <a:rPr lang="en-US" sz="800" dirty="0">
                <a:solidFill>
                  <a:srgbClr val="595959"/>
                </a:solidFill>
                <a:latin typeface="Verdana" pitchFamily="34" charset="0"/>
                <a:ea typeface="Verdana" pitchFamily="34" charset="-122"/>
                <a:cs typeface="Verdana" pitchFamily="34" charset="-120"/>
              </a:rPr>
              <a:t> 2 151 (1 630) (2023)/ 2 375 (1 820) (2024) </a:t>
            </a:r>
          </a:p>
          <a:p>
            <a:pPr marL="0" indent="0">
              <a:buNone/>
            </a:pPr>
            <a:r>
              <a:rPr lang="en-US" sz="800" dirty="0">
                <a:solidFill>
                  <a:srgbClr val="595959"/>
                </a:solidFill>
                <a:latin typeface="Verdana" pitchFamily="34" charset="0"/>
                <a:ea typeface="Verdana" pitchFamily="34" charset="-122"/>
                <a:cs typeface="Verdana" pitchFamily="34" charset="-120"/>
              </a:rPr>
              <a:t>Lietuva 2 382 (1 603) (2023)/ 2 655 (1 823) (2024)</a:t>
            </a:r>
          </a:p>
          <a:p>
            <a:pPr marL="0" indent="0">
              <a:buNone/>
            </a:pPr>
            <a:r>
              <a:rPr lang="en-US" sz="800" dirty="0">
                <a:solidFill>
                  <a:srgbClr val="595959"/>
                </a:solidFill>
                <a:latin typeface="Verdana" pitchFamily="34" charset="0"/>
                <a:ea typeface="Verdana" pitchFamily="34" charset="-122"/>
                <a:cs typeface="Verdana" pitchFamily="34" charset="-120"/>
              </a:rPr>
              <a:t>ES </a:t>
            </a:r>
            <a:r>
              <a:rPr lang="en-US" sz="800" dirty="0" err="1">
                <a:solidFill>
                  <a:srgbClr val="595959"/>
                </a:solidFill>
                <a:latin typeface="Verdana" pitchFamily="34" charset="0"/>
                <a:ea typeface="Verdana" pitchFamily="34" charset="-122"/>
                <a:cs typeface="Verdana" pitchFamily="34" charset="-120"/>
              </a:rPr>
              <a:t>valstis</a:t>
            </a:r>
            <a:r>
              <a:rPr lang="en-US" sz="800" dirty="0">
                <a:solidFill>
                  <a:srgbClr val="595959"/>
                </a:solidFill>
                <a:latin typeface="Verdana" pitchFamily="34" charset="0"/>
                <a:ea typeface="Verdana" pitchFamily="34" charset="-122"/>
                <a:cs typeface="Verdana" pitchFamily="34" charset="-120"/>
              </a:rPr>
              <a:t> </a:t>
            </a:r>
            <a:r>
              <a:rPr lang="en-US" sz="800" dirty="0" err="1">
                <a:solidFill>
                  <a:srgbClr val="595959"/>
                </a:solidFill>
                <a:latin typeface="Verdana" pitchFamily="34" charset="0"/>
                <a:ea typeface="Verdana" pitchFamily="34" charset="-122"/>
                <a:cs typeface="Verdana" pitchFamily="34" charset="-120"/>
              </a:rPr>
              <a:t>vidēji</a:t>
            </a:r>
            <a:r>
              <a:rPr lang="en-US" sz="800" dirty="0">
                <a:solidFill>
                  <a:srgbClr val="595959"/>
                </a:solidFill>
                <a:latin typeface="Verdana" pitchFamily="34" charset="0"/>
                <a:ea typeface="Verdana" pitchFamily="34" charset="-122"/>
                <a:cs typeface="Verdana" pitchFamily="34" charset="-120"/>
              </a:rPr>
              <a:t> 3 826 (3 069) (2023)</a:t>
            </a:r>
            <a:endParaRPr lang="en-US" sz="800" dirty="0"/>
          </a:p>
        </p:txBody>
      </p:sp>
      <p:sp>
        <p:nvSpPr>
          <p:cNvPr id="54" name="Text 4">
            <a:extLst>
              <a:ext uri="{FF2B5EF4-FFF2-40B4-BE49-F238E27FC236}">
                <a16:creationId xmlns:a16="http://schemas.microsoft.com/office/drawing/2014/main" id="{BD260D0C-6408-4767-5C7A-632537AA8586}"/>
              </a:ext>
            </a:extLst>
          </p:cNvPr>
          <p:cNvSpPr txBox="1"/>
          <p:nvPr/>
        </p:nvSpPr>
        <p:spPr>
          <a:xfrm>
            <a:off x="3310128" y="3058668"/>
            <a:ext cx="2523744" cy="576072"/>
          </a:xfrm>
          <a:prstGeom prst="rect">
            <a:avLst/>
          </a:prstGeom>
          <a:noFill/>
          <a:ln/>
        </p:spPr>
        <p:txBody>
          <a:bodyPr wrap="square" lIns="0" tIns="0" rIns="0" bIns="0" rtlCol="0" anchor="ctr"/>
          <a:lstStyle/>
          <a:p>
            <a:pPr marL="0" indent="0">
              <a:buNone/>
            </a:pPr>
            <a:r>
              <a:rPr lang="en-US" b="1" dirty="0">
                <a:solidFill>
                  <a:srgbClr val="C55A11"/>
                </a:solidFill>
                <a:latin typeface="Verdana" pitchFamily="34" charset="0"/>
                <a:ea typeface="Verdana" pitchFamily="34" charset="-122"/>
                <a:cs typeface="Verdana" pitchFamily="34" charset="-120"/>
              </a:rPr>
              <a:t>3,3/4,2</a:t>
            </a:r>
            <a:r>
              <a:rPr lang="en-US" sz="2200" b="1" dirty="0">
                <a:solidFill>
                  <a:srgbClr val="C55A11"/>
                </a:solidFill>
                <a:latin typeface="Verdana" pitchFamily="34" charset="0"/>
                <a:ea typeface="Verdana" pitchFamily="34" charset="-122"/>
                <a:cs typeface="Verdana" pitchFamily="34" charset="-120"/>
              </a:rPr>
              <a:t> / </a:t>
            </a:r>
            <a:r>
              <a:rPr lang="en-US" b="1" dirty="0">
                <a:solidFill>
                  <a:srgbClr val="C55A11"/>
                </a:solidFill>
                <a:latin typeface="Verdana" pitchFamily="34" charset="0"/>
                <a:ea typeface="Verdana" pitchFamily="34" charset="-122"/>
                <a:cs typeface="Verdana" pitchFamily="34" charset="-120"/>
              </a:rPr>
              <a:t>3,4/4,1</a:t>
            </a:r>
          </a:p>
          <a:p>
            <a:pPr marL="0" indent="0">
              <a:buNone/>
            </a:pPr>
            <a:r>
              <a:rPr lang="en-US" sz="1000" dirty="0">
                <a:latin typeface="Verdana" pitchFamily="34" charset="0"/>
                <a:ea typeface="Verdana" pitchFamily="34" charset="-122"/>
              </a:rPr>
              <a:t>        (2023)      /       (2024)</a:t>
            </a:r>
            <a:endParaRPr lang="en-US" sz="1000" dirty="0"/>
          </a:p>
        </p:txBody>
      </p:sp>
      <p:sp>
        <p:nvSpPr>
          <p:cNvPr id="56" name="Text 6">
            <a:extLst>
              <a:ext uri="{FF2B5EF4-FFF2-40B4-BE49-F238E27FC236}">
                <a16:creationId xmlns:a16="http://schemas.microsoft.com/office/drawing/2014/main" id="{A6C3EBB0-9020-291C-A50C-AAB382086099}"/>
              </a:ext>
            </a:extLst>
          </p:cNvPr>
          <p:cNvSpPr txBox="1"/>
          <p:nvPr/>
        </p:nvSpPr>
        <p:spPr>
          <a:xfrm>
            <a:off x="3268980" y="4083876"/>
            <a:ext cx="2633472" cy="557784"/>
          </a:xfrm>
          <a:prstGeom prst="rect">
            <a:avLst/>
          </a:prstGeom>
          <a:noFill/>
          <a:ln/>
        </p:spPr>
        <p:txBody>
          <a:bodyPr wrap="square" lIns="0" tIns="0" rIns="0" bIns="0" rtlCol="0" anchor="ctr"/>
          <a:lstStyle/>
          <a:p>
            <a:pPr marL="0" indent="0" algn="just">
              <a:buNone/>
            </a:pPr>
            <a:r>
              <a:rPr lang="en-US" sz="850" dirty="0" err="1">
                <a:solidFill>
                  <a:srgbClr val="595959"/>
                </a:solidFill>
                <a:latin typeface="Verdana" pitchFamily="34" charset="0"/>
                <a:ea typeface="Verdana" pitchFamily="34" charset="-122"/>
                <a:cs typeface="Verdana" pitchFamily="34" charset="-120"/>
              </a:rPr>
              <a:t>Igaunija</a:t>
            </a:r>
            <a:r>
              <a:rPr lang="en-US" sz="850" dirty="0">
                <a:solidFill>
                  <a:srgbClr val="595959"/>
                </a:solidFill>
                <a:latin typeface="Verdana" pitchFamily="34" charset="0"/>
                <a:ea typeface="Verdana" pitchFamily="34" charset="-122"/>
                <a:cs typeface="Verdana" pitchFamily="34" charset="-120"/>
              </a:rPr>
              <a:t> 3,5/6,6 (2023)/ 3,6/6,8 (2024) </a:t>
            </a:r>
          </a:p>
          <a:p>
            <a:pPr marL="0" indent="0" algn="just">
              <a:buNone/>
            </a:pPr>
            <a:r>
              <a:rPr lang="en-US" sz="850" dirty="0">
                <a:solidFill>
                  <a:srgbClr val="595959"/>
                </a:solidFill>
                <a:latin typeface="Verdana" pitchFamily="34" charset="0"/>
                <a:ea typeface="Verdana" pitchFamily="34" charset="-122"/>
                <a:cs typeface="Verdana" pitchFamily="34" charset="-120"/>
              </a:rPr>
              <a:t>Lietuva 4,6/7,5 (2023)/ 4,7/7,7 (2024)</a:t>
            </a:r>
          </a:p>
          <a:p>
            <a:pPr marL="0" indent="0" algn="just">
              <a:buNone/>
            </a:pPr>
            <a:r>
              <a:rPr lang="en-US" sz="850" dirty="0">
                <a:solidFill>
                  <a:srgbClr val="595959"/>
                </a:solidFill>
                <a:latin typeface="Verdana" pitchFamily="34" charset="0"/>
                <a:ea typeface="Verdana" pitchFamily="34" charset="-122"/>
                <a:cs typeface="Verdana" pitchFamily="34" charset="-120"/>
              </a:rPr>
              <a:t>OECD </a:t>
            </a:r>
            <a:r>
              <a:rPr lang="en-US" sz="850" dirty="0" err="1">
                <a:solidFill>
                  <a:srgbClr val="595959"/>
                </a:solidFill>
                <a:latin typeface="Verdana" pitchFamily="34" charset="0"/>
                <a:ea typeface="Verdana" pitchFamily="34" charset="-122"/>
                <a:cs typeface="Verdana" pitchFamily="34" charset="-120"/>
              </a:rPr>
              <a:t>vidēji</a:t>
            </a:r>
            <a:r>
              <a:rPr lang="en-US" sz="850" dirty="0">
                <a:solidFill>
                  <a:srgbClr val="595959"/>
                </a:solidFill>
                <a:latin typeface="Verdana" pitchFamily="34" charset="0"/>
                <a:ea typeface="Verdana" pitchFamily="34" charset="-122"/>
                <a:cs typeface="Verdana" pitchFamily="34" charset="-120"/>
              </a:rPr>
              <a:t> 3,9/9,2</a:t>
            </a:r>
            <a:endParaRPr lang="en-US" sz="850" dirty="0"/>
          </a:p>
        </p:txBody>
      </p:sp>
      <p:sp>
        <p:nvSpPr>
          <p:cNvPr id="58" name="Text 4">
            <a:extLst>
              <a:ext uri="{FF2B5EF4-FFF2-40B4-BE49-F238E27FC236}">
                <a16:creationId xmlns:a16="http://schemas.microsoft.com/office/drawing/2014/main" id="{44EC4E68-4977-80FD-1D7C-C92D6977A640}"/>
              </a:ext>
            </a:extLst>
          </p:cNvPr>
          <p:cNvSpPr txBox="1"/>
          <p:nvPr/>
        </p:nvSpPr>
        <p:spPr>
          <a:xfrm>
            <a:off x="6348701" y="3070311"/>
            <a:ext cx="2523744" cy="576072"/>
          </a:xfrm>
          <a:prstGeom prst="rect">
            <a:avLst/>
          </a:prstGeom>
          <a:noFill/>
          <a:ln/>
        </p:spPr>
        <p:txBody>
          <a:bodyPr wrap="square" lIns="0" tIns="0" rIns="0" bIns="0" rtlCol="0" anchor="ctr"/>
          <a:lstStyle/>
          <a:p>
            <a:pPr marL="0" indent="0">
              <a:buNone/>
            </a:pPr>
            <a:r>
              <a:rPr lang="en-US" sz="2200" b="1" dirty="0">
                <a:solidFill>
                  <a:srgbClr val="C55A11"/>
                </a:solidFill>
                <a:latin typeface="Verdana" pitchFamily="34" charset="0"/>
                <a:ea typeface="Verdana" pitchFamily="34" charset="-122"/>
                <a:cs typeface="Verdana" pitchFamily="34" charset="-120"/>
              </a:rPr>
              <a:t>75,6 / 76,4</a:t>
            </a:r>
          </a:p>
          <a:p>
            <a:pPr marL="0" indent="0">
              <a:buNone/>
            </a:pPr>
            <a:r>
              <a:rPr lang="en-US" sz="1000" dirty="0">
                <a:latin typeface="Verdana" pitchFamily="34" charset="0"/>
                <a:ea typeface="Verdana" pitchFamily="34" charset="-122"/>
              </a:rPr>
              <a:t>   (2023)    /       (2024)</a:t>
            </a:r>
            <a:endParaRPr lang="en-US" sz="1000" dirty="0"/>
          </a:p>
        </p:txBody>
      </p:sp>
      <p:sp>
        <p:nvSpPr>
          <p:cNvPr id="60" name="Text 6">
            <a:extLst>
              <a:ext uri="{FF2B5EF4-FFF2-40B4-BE49-F238E27FC236}">
                <a16:creationId xmlns:a16="http://schemas.microsoft.com/office/drawing/2014/main" id="{CD96C1A2-A11B-816F-D733-D4A5BA747D5D}"/>
              </a:ext>
            </a:extLst>
          </p:cNvPr>
          <p:cNvSpPr txBox="1"/>
          <p:nvPr/>
        </p:nvSpPr>
        <p:spPr>
          <a:xfrm>
            <a:off x="6281928" y="4129243"/>
            <a:ext cx="2633472" cy="557784"/>
          </a:xfrm>
          <a:prstGeom prst="rect">
            <a:avLst/>
          </a:prstGeom>
          <a:noFill/>
          <a:ln/>
        </p:spPr>
        <p:txBody>
          <a:bodyPr wrap="square" lIns="0" tIns="0" rIns="0" bIns="0" rtlCol="0" anchor="ctr"/>
          <a:lstStyle/>
          <a:p>
            <a:pPr marL="0" indent="0">
              <a:buNone/>
            </a:pPr>
            <a:r>
              <a:rPr lang="en-US" sz="850" dirty="0" err="1">
                <a:solidFill>
                  <a:srgbClr val="595959"/>
                </a:solidFill>
                <a:latin typeface="Verdana" pitchFamily="34" charset="0"/>
                <a:ea typeface="Verdana" pitchFamily="34" charset="-122"/>
                <a:cs typeface="Verdana" pitchFamily="34" charset="-120"/>
              </a:rPr>
              <a:t>Igaunija</a:t>
            </a:r>
            <a:r>
              <a:rPr lang="en-US" sz="850" dirty="0">
                <a:solidFill>
                  <a:srgbClr val="595959"/>
                </a:solidFill>
                <a:latin typeface="Verdana" pitchFamily="34" charset="0"/>
                <a:ea typeface="Verdana" pitchFamily="34" charset="-122"/>
                <a:cs typeface="Verdana" pitchFamily="34" charset="-120"/>
              </a:rPr>
              <a:t> 78,9 (2023)/ 79,4 (2024) </a:t>
            </a:r>
          </a:p>
          <a:p>
            <a:pPr marL="0" indent="0">
              <a:buNone/>
            </a:pPr>
            <a:r>
              <a:rPr lang="en-US" sz="850" dirty="0">
                <a:solidFill>
                  <a:srgbClr val="595959"/>
                </a:solidFill>
                <a:latin typeface="Verdana" pitchFamily="34" charset="0"/>
                <a:ea typeface="Verdana" pitchFamily="34" charset="-122"/>
                <a:cs typeface="Verdana" pitchFamily="34" charset="-120"/>
              </a:rPr>
              <a:t>Lietuva 77,4 (2023)/ 77,5 (2024)</a:t>
            </a:r>
          </a:p>
          <a:p>
            <a:pPr marL="0" indent="0">
              <a:buNone/>
            </a:pPr>
            <a:r>
              <a:rPr lang="en-US" sz="850" dirty="0">
                <a:solidFill>
                  <a:srgbClr val="595959"/>
                </a:solidFill>
                <a:latin typeface="Verdana" pitchFamily="34" charset="0"/>
                <a:ea typeface="Verdana" pitchFamily="34" charset="-122"/>
                <a:cs typeface="Verdana" pitchFamily="34" charset="-120"/>
              </a:rPr>
              <a:t>ES </a:t>
            </a:r>
            <a:r>
              <a:rPr lang="en-US" sz="850" dirty="0" err="1">
                <a:solidFill>
                  <a:srgbClr val="595959"/>
                </a:solidFill>
                <a:latin typeface="Verdana" pitchFamily="34" charset="0"/>
                <a:ea typeface="Verdana" pitchFamily="34" charset="-122"/>
                <a:cs typeface="Verdana" pitchFamily="34" charset="-120"/>
              </a:rPr>
              <a:t>valstis</a:t>
            </a:r>
            <a:r>
              <a:rPr lang="en-US" sz="850" dirty="0">
                <a:solidFill>
                  <a:srgbClr val="595959"/>
                </a:solidFill>
                <a:latin typeface="Verdana" pitchFamily="34" charset="0"/>
                <a:ea typeface="Verdana" pitchFamily="34" charset="-122"/>
                <a:cs typeface="Verdana" pitchFamily="34" charset="-120"/>
              </a:rPr>
              <a:t> </a:t>
            </a:r>
            <a:r>
              <a:rPr lang="en-US" sz="850" dirty="0" err="1">
                <a:solidFill>
                  <a:srgbClr val="595959"/>
                </a:solidFill>
                <a:latin typeface="Verdana" pitchFamily="34" charset="0"/>
                <a:ea typeface="Verdana" pitchFamily="34" charset="-122"/>
                <a:cs typeface="Verdana" pitchFamily="34" charset="-120"/>
              </a:rPr>
              <a:t>vidēji</a:t>
            </a:r>
            <a:r>
              <a:rPr lang="en-US" sz="850" dirty="0">
                <a:solidFill>
                  <a:srgbClr val="595959"/>
                </a:solidFill>
                <a:latin typeface="Verdana" pitchFamily="34" charset="0"/>
                <a:ea typeface="Verdana" pitchFamily="34" charset="-122"/>
                <a:cs typeface="Verdana" pitchFamily="34" charset="-120"/>
              </a:rPr>
              <a:t> 81,5 (2024)</a:t>
            </a:r>
            <a:endParaRPr lang="en-US" sz="8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59423-EEAC-0C2F-7D2B-489C67CDAEE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CBBE1C6-8DB8-72F2-0822-E185E31B7CF9}"/>
              </a:ext>
            </a:extLst>
          </p:cNvPr>
          <p:cNvSpPr>
            <a:spLocks noGrp="1"/>
          </p:cNvSpPr>
          <p:nvPr>
            <p:ph type="sldNum" sz="quarter" idx="12"/>
          </p:nvPr>
        </p:nvSpPr>
        <p:spPr/>
        <p:txBody>
          <a:bodyPr/>
          <a:lstStyle/>
          <a:p>
            <a:fld id="{200423E1-44C6-4E03-9576-413CBCCCE18A}" type="slidenum">
              <a:rPr lang="lv-LV" smtClean="0"/>
              <a:pPr/>
              <a:t>3</a:t>
            </a:fld>
            <a:endParaRPr lang="lv-LV"/>
          </a:p>
        </p:txBody>
      </p:sp>
      <p:sp>
        <p:nvSpPr>
          <p:cNvPr id="6" name="TextBox 5">
            <a:extLst>
              <a:ext uri="{FF2B5EF4-FFF2-40B4-BE49-F238E27FC236}">
                <a16:creationId xmlns:a16="http://schemas.microsoft.com/office/drawing/2014/main" id="{6A64F1C3-2227-BF5E-ABE9-AFF7EAE24712}"/>
              </a:ext>
            </a:extLst>
          </p:cNvPr>
          <p:cNvSpPr txBox="1"/>
          <p:nvPr/>
        </p:nvSpPr>
        <p:spPr>
          <a:xfrm>
            <a:off x="1847803" y="511179"/>
            <a:ext cx="6873073" cy="369332"/>
          </a:xfrm>
          <a:prstGeom prst="rect">
            <a:avLst/>
          </a:prstGeom>
          <a:noFill/>
        </p:spPr>
        <p:txBody>
          <a:bodyPr wrap="square" rtlCol="0">
            <a:spAutoFit/>
          </a:bodyPr>
          <a:lstStyle/>
          <a:p>
            <a:pPr algn="ctr"/>
            <a:r>
              <a:rPr lang="en-US" b="1" noProof="0" dirty="0" err="1">
                <a:latin typeface="Verdana" panose="020B0604030504040204" pitchFamily="34" charset="0"/>
                <a:ea typeface="Verdana" panose="020B0604030504040204" pitchFamily="34" charset="0"/>
              </a:rPr>
              <a:t>Vispārējie</a:t>
            </a:r>
            <a:r>
              <a:rPr lang="en-US" b="1" noProof="0" dirty="0">
                <a:latin typeface="Verdana" panose="020B0604030504040204" pitchFamily="34" charset="0"/>
                <a:ea typeface="Verdana" panose="020B0604030504040204" pitchFamily="34" charset="0"/>
              </a:rPr>
              <a:t> </a:t>
            </a:r>
            <a:r>
              <a:rPr lang="en-US" b="1" noProof="0" dirty="0" err="1">
                <a:latin typeface="Verdana" panose="020B0604030504040204" pitchFamily="34" charset="0"/>
                <a:ea typeface="Verdana" panose="020B0604030504040204" pitchFamily="34" charset="0"/>
              </a:rPr>
              <a:t>valdības</a:t>
            </a:r>
            <a:r>
              <a:rPr lang="en-US" b="1" noProof="0" dirty="0">
                <a:latin typeface="Verdana" panose="020B0604030504040204" pitchFamily="34" charset="0"/>
                <a:ea typeface="Verdana" panose="020B0604030504040204" pitchFamily="34" charset="0"/>
              </a:rPr>
              <a:t> </a:t>
            </a:r>
            <a:r>
              <a:rPr lang="en-US" b="1" noProof="0" dirty="0" err="1">
                <a:latin typeface="Verdana" panose="020B0604030504040204" pitchFamily="34" charset="0"/>
                <a:ea typeface="Verdana" panose="020B0604030504040204" pitchFamily="34" charset="0"/>
              </a:rPr>
              <a:t>izdevumi</a:t>
            </a:r>
            <a:r>
              <a:rPr lang="en-US" b="1" noProof="0" dirty="0">
                <a:latin typeface="Verdana" panose="020B0604030504040204" pitchFamily="34" charset="0"/>
                <a:ea typeface="Verdana" panose="020B0604030504040204" pitchFamily="34" charset="0"/>
              </a:rPr>
              <a:t> </a:t>
            </a:r>
            <a:r>
              <a:rPr lang="en-US" b="1" noProof="0" dirty="0" err="1">
                <a:latin typeface="Verdana" panose="020B0604030504040204" pitchFamily="34" charset="0"/>
                <a:ea typeface="Verdana" panose="020B0604030504040204" pitchFamily="34" charset="0"/>
              </a:rPr>
              <a:t>veselībai</a:t>
            </a:r>
            <a:r>
              <a:rPr lang="en-US" b="1" noProof="0" dirty="0">
                <a:latin typeface="Verdana" panose="020B0604030504040204" pitchFamily="34" charset="0"/>
                <a:ea typeface="Verdana" panose="020B0604030504040204" pitchFamily="34" charset="0"/>
              </a:rPr>
              <a:t> (COFOG)</a:t>
            </a:r>
          </a:p>
        </p:txBody>
      </p:sp>
      <p:pic>
        <p:nvPicPr>
          <p:cNvPr id="5" name="Picture 4">
            <a:extLst>
              <a:ext uri="{FF2B5EF4-FFF2-40B4-BE49-F238E27FC236}">
                <a16:creationId xmlns:a16="http://schemas.microsoft.com/office/drawing/2014/main" id="{F5931378-A7A7-685F-FBA0-39E86A511C1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2008" y="1565394"/>
            <a:ext cx="8859983" cy="4412841"/>
          </a:xfrm>
          <a:prstGeom prst="rect">
            <a:avLst/>
          </a:prstGeom>
        </p:spPr>
      </p:pic>
      <p:sp>
        <p:nvSpPr>
          <p:cNvPr id="7" name="TextBox 6">
            <a:extLst>
              <a:ext uri="{FF2B5EF4-FFF2-40B4-BE49-F238E27FC236}">
                <a16:creationId xmlns:a16="http://schemas.microsoft.com/office/drawing/2014/main" id="{C6603DF3-0555-108C-0DC6-75CAE0448E18}"/>
              </a:ext>
            </a:extLst>
          </p:cNvPr>
          <p:cNvSpPr txBox="1"/>
          <p:nvPr/>
        </p:nvSpPr>
        <p:spPr>
          <a:xfrm>
            <a:off x="284018" y="6348217"/>
            <a:ext cx="7689273" cy="230832"/>
          </a:xfrm>
          <a:prstGeom prst="rect">
            <a:avLst/>
          </a:prstGeom>
          <a:noFill/>
        </p:spPr>
        <p:txBody>
          <a:bodyPr wrap="square" rtlCol="0">
            <a:spAutoFit/>
          </a:bodyPr>
          <a:lstStyle/>
          <a:p>
            <a:r>
              <a:rPr lang="en-US" sz="900" dirty="0"/>
              <a:t>* </a:t>
            </a:r>
            <a:r>
              <a:rPr lang="en-US" sz="900" dirty="0" err="1"/>
              <a:t>Finanšu</a:t>
            </a:r>
            <a:r>
              <a:rPr lang="en-US" sz="900" dirty="0"/>
              <a:t> </a:t>
            </a:r>
            <a:r>
              <a:rPr lang="en-US" sz="900" dirty="0" err="1"/>
              <a:t>ministrijas</a:t>
            </a:r>
            <a:r>
              <a:rPr lang="en-US" sz="900" dirty="0"/>
              <a:t> </a:t>
            </a:r>
            <a:r>
              <a:rPr lang="en-US" sz="900" dirty="0" err="1"/>
              <a:t>aktuālā</a:t>
            </a:r>
            <a:r>
              <a:rPr lang="en-US" sz="900" dirty="0"/>
              <a:t> </a:t>
            </a:r>
            <a:r>
              <a:rPr lang="en-US" sz="900" dirty="0" err="1"/>
              <a:t>prognoze</a:t>
            </a:r>
            <a:r>
              <a:rPr lang="en-US" sz="900" dirty="0"/>
              <a:t>: 2026. gada </a:t>
            </a:r>
            <a:r>
              <a:rPr lang="en-US" sz="900" dirty="0" err="1"/>
              <a:t>jūnijs</a:t>
            </a:r>
            <a:endParaRPr lang="en-GB" sz="900" dirty="0"/>
          </a:p>
        </p:txBody>
      </p:sp>
    </p:spTree>
    <p:extLst>
      <p:ext uri="{BB962C8B-B14F-4D97-AF65-F5344CB8AC3E}">
        <p14:creationId xmlns:p14="http://schemas.microsoft.com/office/powerpoint/2010/main" val="19520185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70434-E8DC-2E7E-CA14-A844AFF418C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64493A9-8357-D57F-1FA8-C9AC8F020691}"/>
              </a:ext>
            </a:extLst>
          </p:cNvPr>
          <p:cNvSpPr>
            <a:spLocks noGrp="1"/>
          </p:cNvSpPr>
          <p:nvPr>
            <p:ph type="sldNum" sz="quarter" idx="12"/>
          </p:nvPr>
        </p:nvSpPr>
        <p:spPr/>
        <p:txBody>
          <a:bodyPr/>
          <a:lstStyle/>
          <a:p>
            <a:fld id="{200423E1-44C6-4E03-9576-413CBCCCE18A}" type="slidenum">
              <a:rPr lang="lv-LV" smtClean="0"/>
              <a:pPr/>
              <a:t>4</a:t>
            </a:fld>
            <a:endParaRPr lang="lv-LV"/>
          </a:p>
        </p:txBody>
      </p:sp>
      <p:sp>
        <p:nvSpPr>
          <p:cNvPr id="6" name="TextBox 5">
            <a:extLst>
              <a:ext uri="{FF2B5EF4-FFF2-40B4-BE49-F238E27FC236}">
                <a16:creationId xmlns:a16="http://schemas.microsoft.com/office/drawing/2014/main" id="{B0F888C5-BC64-6960-F5E9-DB538D470A42}"/>
              </a:ext>
            </a:extLst>
          </p:cNvPr>
          <p:cNvSpPr txBox="1"/>
          <p:nvPr/>
        </p:nvSpPr>
        <p:spPr>
          <a:xfrm>
            <a:off x="1847803" y="511179"/>
            <a:ext cx="6873073" cy="369332"/>
          </a:xfrm>
          <a:prstGeom prst="rect">
            <a:avLst/>
          </a:prstGeom>
          <a:noFill/>
        </p:spPr>
        <p:txBody>
          <a:bodyPr wrap="square" rtlCol="0">
            <a:spAutoFit/>
          </a:bodyPr>
          <a:lstStyle/>
          <a:p>
            <a:pPr algn="ctr"/>
            <a:r>
              <a:rPr lang="en-US" b="1" noProof="0" dirty="0">
                <a:latin typeface="Verdana" panose="020B0604030504040204" pitchFamily="34" charset="0"/>
                <a:ea typeface="Verdana" panose="020B0604030504040204" pitchFamily="34" charset="0"/>
              </a:rPr>
              <a:t>2027. gada </a:t>
            </a:r>
            <a:r>
              <a:rPr lang="en-US" b="1" noProof="0" dirty="0" err="1">
                <a:latin typeface="Verdana" panose="020B0604030504040204" pitchFamily="34" charset="0"/>
                <a:ea typeface="Verdana" panose="020B0604030504040204" pitchFamily="34" charset="0"/>
              </a:rPr>
              <a:t>valsts</a:t>
            </a:r>
            <a:r>
              <a:rPr lang="en-US" b="1" noProof="0" dirty="0">
                <a:latin typeface="Verdana" panose="020B0604030504040204" pitchFamily="34" charset="0"/>
                <a:ea typeface="Verdana" panose="020B0604030504040204" pitchFamily="34" charset="0"/>
              </a:rPr>
              <a:t> </a:t>
            </a:r>
            <a:r>
              <a:rPr lang="en-US" b="1" noProof="0" dirty="0" err="1">
                <a:latin typeface="Verdana" panose="020B0604030504040204" pitchFamily="34" charset="0"/>
                <a:ea typeface="Verdana" panose="020B0604030504040204" pitchFamily="34" charset="0"/>
              </a:rPr>
              <a:t>budžeta</a:t>
            </a:r>
            <a:r>
              <a:rPr lang="en-US" b="1" noProof="0" dirty="0">
                <a:latin typeface="Verdana" panose="020B0604030504040204" pitchFamily="34" charset="0"/>
                <a:ea typeface="Verdana" panose="020B0604030504040204" pitchFamily="34" charset="0"/>
              </a:rPr>
              <a:t> </a:t>
            </a:r>
            <a:r>
              <a:rPr lang="en-US" b="1" noProof="0" dirty="0" err="1">
                <a:latin typeface="Verdana" panose="020B0604030504040204" pitchFamily="34" charset="0"/>
                <a:ea typeface="Verdana" panose="020B0604030504040204" pitchFamily="34" charset="0"/>
              </a:rPr>
              <a:t>sagatavošanas</a:t>
            </a:r>
            <a:r>
              <a:rPr lang="en-US" b="1" noProof="0" dirty="0">
                <a:latin typeface="Verdana" panose="020B0604030504040204" pitchFamily="34" charset="0"/>
                <a:ea typeface="Verdana" panose="020B0604030504040204" pitchFamily="34" charset="0"/>
              </a:rPr>
              <a:t> process</a:t>
            </a:r>
          </a:p>
        </p:txBody>
      </p:sp>
      <p:sp>
        <p:nvSpPr>
          <p:cNvPr id="2" name="TextBox 1">
            <a:extLst>
              <a:ext uri="{FF2B5EF4-FFF2-40B4-BE49-F238E27FC236}">
                <a16:creationId xmlns:a16="http://schemas.microsoft.com/office/drawing/2014/main" id="{475B2A15-3D90-BCD2-ACE7-5B9AB9512B23}"/>
              </a:ext>
            </a:extLst>
          </p:cNvPr>
          <p:cNvSpPr txBox="1"/>
          <p:nvPr/>
        </p:nvSpPr>
        <p:spPr>
          <a:xfrm>
            <a:off x="1163782" y="1704109"/>
            <a:ext cx="7502236" cy="4247317"/>
          </a:xfrm>
          <a:prstGeom prst="rect">
            <a:avLst/>
          </a:prstGeom>
          <a:noFill/>
        </p:spPr>
        <p:txBody>
          <a:bodyPr wrap="square" rtlCol="0">
            <a:spAutoFit/>
          </a:bodyPr>
          <a:lstStyle/>
          <a:p>
            <a:pPr algn="just"/>
            <a:r>
              <a:rPr lang="en-GB" dirty="0" err="1"/>
              <a:t>Atbilstoši</a:t>
            </a:r>
            <a:r>
              <a:rPr lang="en-GB" dirty="0"/>
              <a:t> </a:t>
            </a:r>
            <a:r>
              <a:rPr lang="en-GB" dirty="0" err="1"/>
              <a:t>aktuālākajām</a:t>
            </a:r>
            <a:r>
              <a:rPr lang="en-GB" dirty="0"/>
              <a:t> </a:t>
            </a:r>
            <a:r>
              <a:rPr lang="en-GB" dirty="0" err="1"/>
              <a:t>Finanšu</a:t>
            </a:r>
            <a:r>
              <a:rPr lang="en-GB" dirty="0"/>
              <a:t> </a:t>
            </a:r>
            <a:r>
              <a:rPr lang="en-GB" dirty="0" err="1"/>
              <a:t>ministrijas</a:t>
            </a:r>
            <a:r>
              <a:rPr lang="en-GB" dirty="0"/>
              <a:t> </a:t>
            </a:r>
            <a:r>
              <a:rPr lang="en-GB" dirty="0" err="1"/>
              <a:t>prognozēm</a:t>
            </a:r>
            <a:r>
              <a:rPr lang="en-GB" dirty="0"/>
              <a:t> </a:t>
            </a:r>
            <a:r>
              <a:rPr lang="en-GB" dirty="0" err="1">
                <a:solidFill>
                  <a:schemeClr val="accent2"/>
                </a:solidFill>
              </a:rPr>
              <a:t>budžeta</a:t>
            </a:r>
            <a:r>
              <a:rPr lang="en-GB" dirty="0">
                <a:solidFill>
                  <a:schemeClr val="accent2"/>
                </a:solidFill>
              </a:rPr>
              <a:t> </a:t>
            </a:r>
            <a:r>
              <a:rPr lang="en-GB" dirty="0" err="1">
                <a:solidFill>
                  <a:schemeClr val="accent2"/>
                </a:solidFill>
              </a:rPr>
              <a:t>ietvara</a:t>
            </a:r>
            <a:r>
              <a:rPr lang="en-GB" dirty="0">
                <a:solidFill>
                  <a:schemeClr val="accent2"/>
                </a:solidFill>
              </a:rPr>
              <a:t> </a:t>
            </a:r>
            <a:r>
              <a:rPr lang="en-GB" dirty="0" err="1">
                <a:solidFill>
                  <a:schemeClr val="accent2"/>
                </a:solidFill>
              </a:rPr>
              <a:t>sagatavošanai</a:t>
            </a:r>
            <a:r>
              <a:rPr lang="en-GB" dirty="0">
                <a:solidFill>
                  <a:schemeClr val="accent2"/>
                </a:solidFill>
              </a:rPr>
              <a:t> </a:t>
            </a:r>
            <a:r>
              <a:rPr lang="en-GB" dirty="0" err="1">
                <a:solidFill>
                  <a:schemeClr val="accent2"/>
                </a:solidFill>
              </a:rPr>
              <a:t>pieejamā</a:t>
            </a:r>
            <a:r>
              <a:rPr lang="en-GB" dirty="0">
                <a:solidFill>
                  <a:schemeClr val="accent2"/>
                </a:solidFill>
              </a:rPr>
              <a:t> </a:t>
            </a:r>
            <a:r>
              <a:rPr lang="en-GB" dirty="0" err="1">
                <a:solidFill>
                  <a:schemeClr val="accent2"/>
                </a:solidFill>
              </a:rPr>
              <a:t>fiskālā</a:t>
            </a:r>
            <a:r>
              <a:rPr lang="en-GB" dirty="0">
                <a:solidFill>
                  <a:schemeClr val="accent2"/>
                </a:solidFill>
              </a:rPr>
              <a:t> </a:t>
            </a:r>
            <a:r>
              <a:rPr lang="en-GB" dirty="0" err="1">
                <a:solidFill>
                  <a:schemeClr val="accent2"/>
                </a:solidFill>
              </a:rPr>
              <a:t>telpa</a:t>
            </a:r>
            <a:r>
              <a:rPr lang="en-GB" dirty="0">
                <a:solidFill>
                  <a:schemeClr val="accent2"/>
                </a:solidFill>
              </a:rPr>
              <a:t> </a:t>
            </a:r>
            <a:r>
              <a:rPr lang="en-GB" dirty="0" err="1">
                <a:solidFill>
                  <a:schemeClr val="accent2"/>
                </a:solidFill>
              </a:rPr>
              <a:t>vidēja</a:t>
            </a:r>
            <a:r>
              <a:rPr lang="en-GB" dirty="0">
                <a:solidFill>
                  <a:schemeClr val="accent2"/>
                </a:solidFill>
              </a:rPr>
              <a:t> </a:t>
            </a:r>
            <a:r>
              <a:rPr lang="en-GB" dirty="0" err="1">
                <a:solidFill>
                  <a:schemeClr val="accent2"/>
                </a:solidFill>
              </a:rPr>
              <a:t>termiņa</a:t>
            </a:r>
            <a:r>
              <a:rPr lang="en-GB" dirty="0">
                <a:solidFill>
                  <a:schemeClr val="accent2"/>
                </a:solidFill>
              </a:rPr>
              <a:t> </a:t>
            </a:r>
            <a:r>
              <a:rPr lang="en-GB" dirty="0" err="1">
                <a:solidFill>
                  <a:schemeClr val="accent2"/>
                </a:solidFill>
              </a:rPr>
              <a:t>periodā</a:t>
            </a:r>
            <a:r>
              <a:rPr lang="en-GB" dirty="0">
                <a:solidFill>
                  <a:schemeClr val="accent2"/>
                </a:solidFill>
              </a:rPr>
              <a:t> </a:t>
            </a:r>
            <a:r>
              <a:rPr lang="en-GB" dirty="0" err="1">
                <a:solidFill>
                  <a:schemeClr val="accent2"/>
                </a:solidFill>
              </a:rPr>
              <a:t>ir</a:t>
            </a:r>
            <a:r>
              <a:rPr lang="en-GB" dirty="0">
                <a:solidFill>
                  <a:schemeClr val="accent2"/>
                </a:solidFill>
              </a:rPr>
              <a:t> </a:t>
            </a:r>
            <a:r>
              <a:rPr lang="en-GB" dirty="0" err="1">
                <a:solidFill>
                  <a:schemeClr val="accent2"/>
                </a:solidFill>
              </a:rPr>
              <a:t>negatīva</a:t>
            </a:r>
            <a:r>
              <a:rPr lang="en-GB" dirty="0">
                <a:solidFill>
                  <a:schemeClr val="accent2"/>
                </a:solidFill>
              </a:rPr>
              <a:t>:</a:t>
            </a:r>
            <a:endParaRPr lang="en-GB" dirty="0"/>
          </a:p>
          <a:p>
            <a:pPr marL="285750" indent="-285750" algn="just">
              <a:buFont typeface="Arial" panose="020B0604020202020204" pitchFamily="34" charset="0"/>
              <a:buChar char="•"/>
            </a:pPr>
            <a:r>
              <a:rPr lang="en-GB" dirty="0"/>
              <a:t>2027. </a:t>
            </a:r>
            <a:r>
              <a:rPr lang="en-GB" dirty="0" err="1"/>
              <a:t>gadā</a:t>
            </a:r>
            <a:r>
              <a:rPr lang="en-GB" dirty="0"/>
              <a:t> </a:t>
            </a:r>
            <a:r>
              <a:rPr lang="en-GB" dirty="0">
                <a:solidFill>
                  <a:schemeClr val="accent2">
                    <a:lumMod val="75000"/>
                  </a:schemeClr>
                </a:solidFill>
              </a:rPr>
              <a:t>-28,0</a:t>
            </a:r>
            <a:r>
              <a:rPr lang="en-GB" dirty="0"/>
              <a:t> </a:t>
            </a:r>
            <a:r>
              <a:rPr lang="en-GB" dirty="0" err="1"/>
              <a:t>milj</a:t>
            </a:r>
            <a:r>
              <a:rPr lang="en-GB" dirty="0"/>
              <a:t>. </a:t>
            </a:r>
            <a:r>
              <a:rPr lang="en-GB" i="1" dirty="0"/>
              <a:t>EUR</a:t>
            </a:r>
          </a:p>
          <a:p>
            <a:pPr marL="285750" indent="-285750" algn="just">
              <a:buFont typeface="Arial" panose="020B0604020202020204" pitchFamily="34" charset="0"/>
              <a:buChar char="•"/>
            </a:pPr>
            <a:r>
              <a:rPr lang="en-GB" dirty="0"/>
              <a:t>2028. </a:t>
            </a:r>
            <a:r>
              <a:rPr lang="en-GB" dirty="0" err="1"/>
              <a:t>gadā</a:t>
            </a:r>
            <a:r>
              <a:rPr lang="en-GB" dirty="0"/>
              <a:t> </a:t>
            </a:r>
            <a:r>
              <a:rPr lang="en-GB" dirty="0">
                <a:solidFill>
                  <a:schemeClr val="accent2">
                    <a:lumMod val="75000"/>
                  </a:schemeClr>
                </a:solidFill>
              </a:rPr>
              <a:t>-279,1 </a:t>
            </a:r>
            <a:r>
              <a:rPr lang="en-GB" dirty="0" err="1"/>
              <a:t>milj</a:t>
            </a:r>
            <a:r>
              <a:rPr lang="en-GB" dirty="0"/>
              <a:t>. </a:t>
            </a:r>
            <a:r>
              <a:rPr lang="en-GB" i="1" dirty="0"/>
              <a:t>EUR</a:t>
            </a:r>
            <a:endParaRPr lang="en-GB" dirty="0"/>
          </a:p>
          <a:p>
            <a:pPr marL="285750" indent="-285750" algn="just">
              <a:buFont typeface="Arial" panose="020B0604020202020204" pitchFamily="34" charset="0"/>
              <a:buChar char="•"/>
            </a:pPr>
            <a:r>
              <a:rPr lang="en-GB" dirty="0"/>
              <a:t>2029. </a:t>
            </a:r>
            <a:r>
              <a:rPr lang="en-GB" dirty="0" err="1"/>
              <a:t>gadā</a:t>
            </a:r>
            <a:r>
              <a:rPr lang="en-GB" dirty="0"/>
              <a:t> </a:t>
            </a:r>
            <a:r>
              <a:rPr lang="en-GB" dirty="0">
                <a:solidFill>
                  <a:schemeClr val="accent2">
                    <a:lumMod val="75000"/>
                  </a:schemeClr>
                </a:solidFill>
              </a:rPr>
              <a:t>-237,8 </a:t>
            </a:r>
            <a:r>
              <a:rPr lang="en-GB" dirty="0" err="1"/>
              <a:t>milj</a:t>
            </a:r>
            <a:r>
              <a:rPr lang="en-GB" dirty="0"/>
              <a:t>. </a:t>
            </a:r>
            <a:r>
              <a:rPr lang="en-GB" i="1" dirty="0"/>
              <a:t>EUR</a:t>
            </a:r>
          </a:p>
          <a:p>
            <a:pPr marL="285750" indent="-285750" algn="just">
              <a:buFont typeface="Arial" panose="020B0604020202020204" pitchFamily="34" charset="0"/>
              <a:buChar char="•"/>
            </a:pPr>
            <a:r>
              <a:rPr lang="en-GB" dirty="0"/>
              <a:t>2030. </a:t>
            </a:r>
            <a:r>
              <a:rPr lang="en-GB" dirty="0" err="1"/>
              <a:t>gadā</a:t>
            </a:r>
            <a:r>
              <a:rPr lang="en-GB" dirty="0"/>
              <a:t> </a:t>
            </a:r>
            <a:r>
              <a:rPr lang="en-GB" dirty="0">
                <a:solidFill>
                  <a:schemeClr val="accent2">
                    <a:lumMod val="75000"/>
                  </a:schemeClr>
                </a:solidFill>
              </a:rPr>
              <a:t>-936,2</a:t>
            </a:r>
            <a:r>
              <a:rPr lang="en-GB" dirty="0"/>
              <a:t> </a:t>
            </a:r>
            <a:r>
              <a:rPr lang="en-GB" dirty="0" err="1"/>
              <a:t>milj</a:t>
            </a:r>
            <a:r>
              <a:rPr lang="en-GB" dirty="0"/>
              <a:t>. </a:t>
            </a:r>
            <a:r>
              <a:rPr lang="en-GB" i="1" dirty="0"/>
              <a:t>EUR</a:t>
            </a:r>
          </a:p>
          <a:p>
            <a:pPr algn="just"/>
            <a:endParaRPr lang="en-GB" dirty="0"/>
          </a:p>
          <a:p>
            <a:pPr algn="just"/>
            <a:r>
              <a:rPr lang="en-US" dirty="0"/>
              <a:t>I</a:t>
            </a:r>
            <a:r>
              <a:rPr lang="lv-LV" dirty="0" err="1"/>
              <a:t>espējas</a:t>
            </a:r>
            <a:r>
              <a:rPr lang="lv-LV" dirty="0"/>
              <a:t> piešķirt </a:t>
            </a:r>
            <a:r>
              <a:rPr lang="lv-LV" dirty="0">
                <a:solidFill>
                  <a:schemeClr val="accent2"/>
                </a:solidFill>
              </a:rPr>
              <a:t>papildu valsts budžeta finansējumu </a:t>
            </a:r>
            <a:r>
              <a:rPr lang="lv-LV" dirty="0"/>
              <a:t>turpmākajos gados </a:t>
            </a:r>
            <a:r>
              <a:rPr lang="lv-LV" u="sng" dirty="0">
                <a:solidFill>
                  <a:schemeClr val="accent2"/>
                </a:solidFill>
              </a:rPr>
              <a:t>nebūs</a:t>
            </a:r>
            <a:r>
              <a:rPr lang="en-US" dirty="0"/>
              <a:t>.</a:t>
            </a:r>
          </a:p>
          <a:p>
            <a:pPr algn="just"/>
            <a:endParaRPr lang="en-US" dirty="0"/>
          </a:p>
          <a:p>
            <a:pPr algn="just"/>
            <a:endParaRPr lang="en-US" dirty="0"/>
          </a:p>
          <a:p>
            <a:pPr algn="just"/>
            <a:r>
              <a:rPr lang="en-GB" dirty="0" err="1"/>
              <a:t>Ministru</a:t>
            </a:r>
            <a:r>
              <a:rPr lang="en-GB" dirty="0"/>
              <a:t> </a:t>
            </a:r>
            <a:r>
              <a:rPr lang="en-GB" dirty="0" err="1"/>
              <a:t>kabineta</a:t>
            </a:r>
            <a:r>
              <a:rPr lang="en-GB" dirty="0"/>
              <a:t> 2026.gada 15.maija </a:t>
            </a:r>
            <a:r>
              <a:rPr lang="en-GB" dirty="0" err="1"/>
              <a:t>rīkojums</a:t>
            </a:r>
            <a:r>
              <a:rPr lang="en-GB" dirty="0"/>
              <a:t> Nr. 275 “Par </a:t>
            </a:r>
            <a:r>
              <a:rPr lang="en-GB" dirty="0" err="1"/>
              <a:t>valsts</a:t>
            </a:r>
            <a:r>
              <a:rPr lang="en-GB" dirty="0"/>
              <a:t> </a:t>
            </a:r>
            <a:r>
              <a:rPr lang="en-GB" dirty="0" err="1"/>
              <a:t>budžetu</a:t>
            </a:r>
            <a:r>
              <a:rPr lang="en-GB" dirty="0"/>
              <a:t> 2027. </a:t>
            </a:r>
            <a:r>
              <a:rPr lang="en-GB" dirty="0" err="1"/>
              <a:t>gadam</a:t>
            </a:r>
            <a:r>
              <a:rPr lang="en-GB" dirty="0"/>
              <a:t> un </a:t>
            </a:r>
            <a:r>
              <a:rPr lang="en-GB" dirty="0" err="1"/>
              <a:t>budžeta</a:t>
            </a:r>
            <a:r>
              <a:rPr lang="en-GB" dirty="0"/>
              <a:t> </a:t>
            </a:r>
            <a:r>
              <a:rPr lang="en-GB" dirty="0" err="1"/>
              <a:t>ietvaru</a:t>
            </a:r>
            <a:r>
              <a:rPr lang="en-GB" dirty="0"/>
              <a:t> 2027., 2028., 2029. un 2030. </a:t>
            </a:r>
            <a:r>
              <a:rPr lang="en-GB" dirty="0" err="1"/>
              <a:t>gadam</a:t>
            </a:r>
            <a:r>
              <a:rPr lang="en-GB" dirty="0"/>
              <a:t>” </a:t>
            </a:r>
            <a:r>
              <a:rPr lang="en-GB" u="sng" dirty="0" err="1">
                <a:solidFill>
                  <a:schemeClr val="accent2"/>
                </a:solidFill>
              </a:rPr>
              <a:t>neparedz</a:t>
            </a:r>
            <a:r>
              <a:rPr lang="en-GB" dirty="0"/>
              <a:t> </a:t>
            </a:r>
            <a:r>
              <a:rPr lang="en-GB" dirty="0" err="1"/>
              <a:t>nozaru</a:t>
            </a:r>
            <a:r>
              <a:rPr lang="en-GB" dirty="0"/>
              <a:t> </a:t>
            </a:r>
            <a:r>
              <a:rPr lang="en-GB" dirty="0" err="1"/>
              <a:t>ministrijām</a:t>
            </a:r>
            <a:r>
              <a:rPr lang="en-GB" dirty="0"/>
              <a:t> </a:t>
            </a:r>
            <a:r>
              <a:rPr lang="en-GB" u="sng" dirty="0" err="1">
                <a:solidFill>
                  <a:schemeClr val="accent2"/>
                </a:solidFill>
              </a:rPr>
              <a:t>iesniegt</a:t>
            </a:r>
            <a:r>
              <a:rPr lang="en-GB" u="sng" dirty="0">
                <a:solidFill>
                  <a:schemeClr val="accent2"/>
                </a:solidFill>
              </a:rPr>
              <a:t> </a:t>
            </a:r>
            <a:r>
              <a:rPr lang="en-GB" u="sng" dirty="0" err="1">
                <a:solidFill>
                  <a:schemeClr val="accent2"/>
                </a:solidFill>
              </a:rPr>
              <a:t>priekšlikumus</a:t>
            </a:r>
            <a:r>
              <a:rPr lang="en-GB" u="sng" dirty="0">
                <a:solidFill>
                  <a:schemeClr val="accent2"/>
                </a:solidFill>
              </a:rPr>
              <a:t> par </a:t>
            </a:r>
            <a:r>
              <a:rPr lang="en-GB" u="sng" dirty="0" err="1">
                <a:solidFill>
                  <a:schemeClr val="accent2"/>
                </a:solidFill>
              </a:rPr>
              <a:t>prioritārajiem</a:t>
            </a:r>
            <a:r>
              <a:rPr lang="en-GB" u="sng" dirty="0">
                <a:solidFill>
                  <a:schemeClr val="accent2"/>
                </a:solidFill>
              </a:rPr>
              <a:t> </a:t>
            </a:r>
            <a:r>
              <a:rPr lang="en-GB" u="sng" dirty="0" err="1">
                <a:solidFill>
                  <a:schemeClr val="accent2"/>
                </a:solidFill>
              </a:rPr>
              <a:t>pasākumiem</a:t>
            </a:r>
            <a:r>
              <a:rPr lang="en-GB" u="sng" dirty="0">
                <a:solidFill>
                  <a:schemeClr val="accent2"/>
                </a:solidFill>
              </a:rPr>
              <a:t> 2027. </a:t>
            </a:r>
            <a:r>
              <a:rPr lang="en-GB" u="sng" dirty="0" err="1">
                <a:solidFill>
                  <a:schemeClr val="accent2"/>
                </a:solidFill>
              </a:rPr>
              <a:t>gadam</a:t>
            </a:r>
            <a:r>
              <a:rPr lang="en-GB" dirty="0"/>
              <a:t> </a:t>
            </a:r>
            <a:r>
              <a:rPr lang="en-GB" dirty="0" err="1"/>
              <a:t>valsts</a:t>
            </a:r>
            <a:r>
              <a:rPr lang="en-GB" dirty="0"/>
              <a:t> </a:t>
            </a:r>
            <a:r>
              <a:rPr lang="en-GB" dirty="0" err="1"/>
              <a:t>budžeta</a:t>
            </a:r>
            <a:r>
              <a:rPr lang="en-GB" dirty="0"/>
              <a:t> </a:t>
            </a:r>
            <a:r>
              <a:rPr lang="en-GB" dirty="0" err="1"/>
              <a:t>projekta</a:t>
            </a:r>
            <a:r>
              <a:rPr lang="en-GB" dirty="0"/>
              <a:t> </a:t>
            </a:r>
            <a:r>
              <a:rPr lang="en-GB" dirty="0" err="1"/>
              <a:t>sagatavošanas</a:t>
            </a:r>
            <a:r>
              <a:rPr lang="en-GB" dirty="0"/>
              <a:t> </a:t>
            </a:r>
            <a:r>
              <a:rPr lang="en-GB" dirty="0" err="1"/>
              <a:t>procesā</a:t>
            </a:r>
            <a:r>
              <a:rPr lang="en-GB" dirty="0"/>
              <a:t>.</a:t>
            </a:r>
            <a:endParaRPr lang="en-US" dirty="0"/>
          </a:p>
          <a:p>
            <a:endParaRPr lang="en-GB" dirty="0"/>
          </a:p>
        </p:txBody>
      </p:sp>
      <p:pic>
        <p:nvPicPr>
          <p:cNvPr id="8" name="Graphic 7" descr="Downward trend graph outline">
            <a:extLst>
              <a:ext uri="{FF2B5EF4-FFF2-40B4-BE49-F238E27FC236}">
                <a16:creationId xmlns:a16="http://schemas.microsoft.com/office/drawing/2014/main" id="{0EFCB9C4-D628-4FED-953D-E2347CBFB311}"/>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254578" y="2315353"/>
            <a:ext cx="838200" cy="762000"/>
          </a:xfrm>
          <a:prstGeom prst="rect">
            <a:avLst/>
          </a:prstGeom>
        </p:spPr>
      </p:pic>
      <p:sp>
        <p:nvSpPr>
          <p:cNvPr id="9" name="TextBox 8">
            <a:extLst>
              <a:ext uri="{FF2B5EF4-FFF2-40B4-BE49-F238E27FC236}">
                <a16:creationId xmlns:a16="http://schemas.microsoft.com/office/drawing/2014/main" id="{E8584D19-9901-00DE-039E-B74E8BDC7427}"/>
              </a:ext>
            </a:extLst>
          </p:cNvPr>
          <p:cNvSpPr txBox="1"/>
          <p:nvPr/>
        </p:nvSpPr>
        <p:spPr>
          <a:xfrm>
            <a:off x="557646" y="3663132"/>
            <a:ext cx="464127" cy="861774"/>
          </a:xfrm>
          <a:prstGeom prst="rect">
            <a:avLst/>
          </a:prstGeom>
          <a:noFill/>
        </p:spPr>
        <p:txBody>
          <a:bodyPr wrap="square" rtlCol="0">
            <a:spAutoFit/>
          </a:bodyPr>
          <a:lstStyle/>
          <a:p>
            <a:r>
              <a:rPr lang="en-US" sz="5000" b="1" dirty="0">
                <a:solidFill>
                  <a:schemeClr val="accent2"/>
                </a:solidFill>
              </a:rPr>
              <a:t>!</a:t>
            </a:r>
            <a:endParaRPr lang="en-GB" sz="5000" b="1" dirty="0">
              <a:solidFill>
                <a:schemeClr val="accent2"/>
              </a:solidFill>
            </a:endParaRPr>
          </a:p>
        </p:txBody>
      </p:sp>
      <p:pic>
        <p:nvPicPr>
          <p:cNvPr id="11" name="Graphic 10" descr="List outline">
            <a:extLst>
              <a:ext uri="{FF2B5EF4-FFF2-40B4-BE49-F238E27FC236}">
                <a16:creationId xmlns:a16="http://schemas.microsoft.com/office/drawing/2014/main" id="{36718BF0-5A93-D606-C7F4-2F304A2B695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87927" y="5145321"/>
            <a:ext cx="775855" cy="762000"/>
          </a:xfrm>
          <a:prstGeom prst="rect">
            <a:avLst/>
          </a:prstGeom>
        </p:spPr>
      </p:pic>
    </p:spTree>
    <p:extLst>
      <p:ext uri="{BB962C8B-B14F-4D97-AF65-F5344CB8AC3E}">
        <p14:creationId xmlns:p14="http://schemas.microsoft.com/office/powerpoint/2010/main" val="18332469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6ACF1E-BA95-4C75-6B27-A783743388A2}"/>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A1B5AC5-6615-90BF-5DE3-B675B62E159E}"/>
              </a:ext>
            </a:extLst>
          </p:cNvPr>
          <p:cNvSpPr>
            <a:spLocks noGrp="1"/>
          </p:cNvSpPr>
          <p:nvPr>
            <p:ph type="sldNum" sz="quarter" idx="12"/>
          </p:nvPr>
        </p:nvSpPr>
        <p:spPr/>
        <p:txBody>
          <a:bodyPr/>
          <a:lstStyle/>
          <a:p>
            <a:fld id="{200423E1-44C6-4E03-9576-413CBCCCE18A}" type="slidenum">
              <a:rPr lang="lv-LV" smtClean="0"/>
              <a:pPr/>
              <a:t>5</a:t>
            </a:fld>
            <a:endParaRPr lang="lv-LV"/>
          </a:p>
        </p:txBody>
      </p:sp>
      <p:sp>
        <p:nvSpPr>
          <p:cNvPr id="6" name="TextBox 5">
            <a:extLst>
              <a:ext uri="{FF2B5EF4-FFF2-40B4-BE49-F238E27FC236}">
                <a16:creationId xmlns:a16="http://schemas.microsoft.com/office/drawing/2014/main" id="{5CA11631-6928-0178-F3F1-9ACCC4998282}"/>
              </a:ext>
            </a:extLst>
          </p:cNvPr>
          <p:cNvSpPr txBox="1"/>
          <p:nvPr/>
        </p:nvSpPr>
        <p:spPr>
          <a:xfrm>
            <a:off x="1847803" y="511179"/>
            <a:ext cx="6873073" cy="923330"/>
          </a:xfrm>
          <a:prstGeom prst="rect">
            <a:avLst/>
          </a:prstGeom>
          <a:noFill/>
        </p:spPr>
        <p:txBody>
          <a:bodyPr wrap="square" rtlCol="0">
            <a:spAutoFit/>
          </a:bodyPr>
          <a:lstStyle/>
          <a:p>
            <a:pPr algn="ctr"/>
            <a:r>
              <a:rPr lang="en-US" b="1" noProof="0" dirty="0">
                <a:latin typeface="Verdana" panose="020B0604030504040204" pitchFamily="34" charset="0"/>
                <a:ea typeface="Verdana" panose="020B0604030504040204" pitchFamily="34" charset="0"/>
              </a:rPr>
              <a:t>2027. gada </a:t>
            </a:r>
            <a:r>
              <a:rPr lang="en-US" b="1" noProof="0" dirty="0" err="1">
                <a:latin typeface="Verdana" panose="020B0604030504040204" pitchFamily="34" charset="0"/>
                <a:ea typeface="Verdana" panose="020B0604030504040204" pitchFamily="34" charset="0"/>
              </a:rPr>
              <a:t>valsts</a:t>
            </a:r>
            <a:r>
              <a:rPr lang="en-US" b="1" noProof="0" dirty="0">
                <a:latin typeface="Verdana" panose="020B0604030504040204" pitchFamily="34" charset="0"/>
                <a:ea typeface="Verdana" panose="020B0604030504040204" pitchFamily="34" charset="0"/>
              </a:rPr>
              <a:t> </a:t>
            </a:r>
            <a:r>
              <a:rPr lang="en-US" b="1" noProof="0" dirty="0" err="1">
                <a:latin typeface="Verdana" panose="020B0604030504040204" pitchFamily="34" charset="0"/>
                <a:ea typeface="Verdana" panose="020B0604030504040204" pitchFamily="34" charset="0"/>
              </a:rPr>
              <a:t>budžeta</a:t>
            </a:r>
            <a:r>
              <a:rPr lang="en-US" b="1" noProof="0" dirty="0">
                <a:latin typeface="Verdana" panose="020B0604030504040204" pitchFamily="34" charset="0"/>
                <a:ea typeface="Verdana" panose="020B0604030504040204" pitchFamily="34" charset="0"/>
              </a:rPr>
              <a:t> </a:t>
            </a:r>
            <a:r>
              <a:rPr lang="en-US" b="1" noProof="0" dirty="0" err="1">
                <a:latin typeface="Verdana" panose="020B0604030504040204" pitchFamily="34" charset="0"/>
                <a:ea typeface="Verdana" panose="020B0604030504040204" pitchFamily="34" charset="0"/>
              </a:rPr>
              <a:t>sagatavošanas</a:t>
            </a:r>
            <a:r>
              <a:rPr lang="en-US" b="1" noProof="0" dirty="0">
                <a:latin typeface="Verdana" panose="020B0604030504040204" pitchFamily="34" charset="0"/>
                <a:ea typeface="Verdana" panose="020B0604030504040204" pitchFamily="34" charset="0"/>
              </a:rPr>
              <a:t> process – </a:t>
            </a:r>
            <a:r>
              <a:rPr lang="en-US" b="1" u="sng" noProof="0" dirty="0" err="1">
                <a:latin typeface="Verdana" panose="020B0604030504040204" pitchFamily="34" charset="0"/>
                <a:ea typeface="Verdana" panose="020B0604030504040204" pitchFamily="34" charset="0"/>
              </a:rPr>
              <a:t>aktuālie</a:t>
            </a:r>
            <a:r>
              <a:rPr lang="en-US" b="1" u="sng" noProof="0" dirty="0">
                <a:latin typeface="Verdana" panose="020B0604030504040204" pitchFamily="34" charset="0"/>
                <a:ea typeface="Verdana" panose="020B0604030504040204" pitchFamily="34" charset="0"/>
              </a:rPr>
              <a:t> </a:t>
            </a:r>
            <a:r>
              <a:rPr lang="en-US" b="1" u="sng" noProof="0" dirty="0" err="1">
                <a:latin typeface="Verdana" panose="020B0604030504040204" pitchFamily="34" charset="0"/>
                <a:ea typeface="Verdana" panose="020B0604030504040204" pitchFamily="34" charset="0"/>
              </a:rPr>
              <a:t>lēmumi</a:t>
            </a:r>
            <a:r>
              <a:rPr lang="en-US" b="1" u="sng" noProof="0" dirty="0">
                <a:latin typeface="Verdana" panose="020B0604030504040204" pitchFamily="34" charset="0"/>
                <a:ea typeface="Verdana" panose="020B0604030504040204" pitchFamily="34" charset="0"/>
              </a:rPr>
              <a:t> par 2027. </a:t>
            </a:r>
            <a:r>
              <a:rPr lang="en-US" b="1" u="sng" noProof="0" dirty="0" err="1">
                <a:latin typeface="Verdana" panose="020B0604030504040204" pitchFamily="34" charset="0"/>
                <a:ea typeface="Verdana" panose="020B0604030504040204" pitchFamily="34" charset="0"/>
              </a:rPr>
              <a:t>gadā</a:t>
            </a:r>
            <a:r>
              <a:rPr lang="en-US" b="1" u="sng" noProof="0" dirty="0">
                <a:latin typeface="Verdana" panose="020B0604030504040204" pitchFamily="34" charset="0"/>
                <a:ea typeface="Verdana" panose="020B0604030504040204" pitchFamily="34" charset="0"/>
              </a:rPr>
              <a:t> </a:t>
            </a:r>
            <a:r>
              <a:rPr lang="en-US" b="1" u="sng" noProof="0" dirty="0" err="1">
                <a:latin typeface="Verdana" panose="020B0604030504040204" pitchFamily="34" charset="0"/>
                <a:ea typeface="Verdana" panose="020B0604030504040204" pitchFamily="34" charset="0"/>
              </a:rPr>
              <a:t>prioritāri</a:t>
            </a:r>
            <a:r>
              <a:rPr lang="en-US" b="1" u="sng" noProof="0" dirty="0">
                <a:latin typeface="Verdana" panose="020B0604030504040204" pitchFamily="34" charset="0"/>
                <a:ea typeface="Verdana" panose="020B0604030504040204" pitchFamily="34" charset="0"/>
              </a:rPr>
              <a:t> </a:t>
            </a:r>
            <a:r>
              <a:rPr lang="en-US" b="1" u="sng" noProof="0" dirty="0" err="1">
                <a:latin typeface="Verdana" panose="020B0604030504040204" pitchFamily="34" charset="0"/>
                <a:ea typeface="Verdana" panose="020B0604030504040204" pitchFamily="34" charset="0"/>
              </a:rPr>
              <a:t>realizējamiem</a:t>
            </a:r>
            <a:r>
              <a:rPr lang="en-US" b="1" u="sng" noProof="0" dirty="0">
                <a:latin typeface="Verdana" panose="020B0604030504040204" pitchFamily="34" charset="0"/>
                <a:ea typeface="Verdana" panose="020B0604030504040204" pitchFamily="34" charset="0"/>
              </a:rPr>
              <a:t> </a:t>
            </a:r>
            <a:r>
              <a:rPr lang="en-US" b="1" u="sng" noProof="0" dirty="0" err="1">
                <a:latin typeface="Verdana" panose="020B0604030504040204" pitchFamily="34" charset="0"/>
                <a:ea typeface="Verdana" panose="020B0604030504040204" pitchFamily="34" charset="0"/>
              </a:rPr>
              <a:t>pasākumiem</a:t>
            </a:r>
            <a:endParaRPr lang="en-US" b="1" u="sng" noProof="0" dirty="0">
              <a:latin typeface="Verdana" panose="020B0604030504040204" pitchFamily="34" charset="0"/>
              <a:ea typeface="Verdana" panose="020B0604030504040204" pitchFamily="34" charset="0"/>
            </a:endParaRPr>
          </a:p>
        </p:txBody>
      </p:sp>
      <p:sp>
        <p:nvSpPr>
          <p:cNvPr id="2" name="TextBox 1">
            <a:extLst>
              <a:ext uri="{FF2B5EF4-FFF2-40B4-BE49-F238E27FC236}">
                <a16:creationId xmlns:a16="http://schemas.microsoft.com/office/drawing/2014/main" id="{5BF0CAF2-BBA5-DD6C-D86B-2E861EB6B237}"/>
              </a:ext>
            </a:extLst>
          </p:cNvPr>
          <p:cNvSpPr txBox="1"/>
          <p:nvPr/>
        </p:nvSpPr>
        <p:spPr>
          <a:xfrm>
            <a:off x="924792" y="1540302"/>
            <a:ext cx="8143007" cy="4124206"/>
          </a:xfrm>
          <a:prstGeom prst="rect">
            <a:avLst/>
          </a:prstGeom>
          <a:noFill/>
        </p:spPr>
        <p:txBody>
          <a:bodyPr wrap="square" rtlCol="0">
            <a:spAutoFit/>
          </a:bodyPr>
          <a:lstStyle/>
          <a:p>
            <a:pPr algn="just"/>
            <a:r>
              <a:rPr lang="en-GB" sz="1600" dirty="0" err="1"/>
              <a:t>Atbilstoši</a:t>
            </a:r>
            <a:r>
              <a:rPr lang="en-GB" sz="1600" dirty="0"/>
              <a:t> </a:t>
            </a:r>
            <a:r>
              <a:rPr lang="en-GB" sz="1600" dirty="0" err="1"/>
              <a:t>ar</a:t>
            </a:r>
            <a:r>
              <a:rPr lang="en-GB" sz="1600" dirty="0"/>
              <a:t> </a:t>
            </a:r>
            <a:r>
              <a:rPr lang="lv-LV" sz="1600" dirty="0"/>
              <a:t>apstiprināto </a:t>
            </a:r>
            <a:r>
              <a:rPr lang="lv-LV" sz="1600" b="1" dirty="0">
                <a:solidFill>
                  <a:schemeClr val="accent2"/>
                </a:solidFill>
              </a:rPr>
              <a:t>Valdības rīcības plānu </a:t>
            </a:r>
            <a:r>
              <a:rPr lang="lv-LV" sz="1600" dirty="0"/>
              <a:t>Deklarācijas par Andra Kulberga vadītā Ministru kabineta iecerēto darbību īstenošanai</a:t>
            </a:r>
            <a:r>
              <a:rPr lang="en-US" sz="1600" dirty="0"/>
              <a:t> - </a:t>
            </a:r>
            <a:r>
              <a:rPr lang="en-US" sz="1600" dirty="0" err="1"/>
              <a:t>prioritāri</a:t>
            </a:r>
            <a:r>
              <a:rPr lang="en-US" sz="1600" dirty="0"/>
              <a:t> </a:t>
            </a:r>
            <a:r>
              <a:rPr lang="en-US" sz="1600" dirty="0" err="1"/>
              <a:t>palielināt</a:t>
            </a:r>
            <a:r>
              <a:rPr lang="en-US" sz="1600" dirty="0"/>
              <a:t> </a:t>
            </a:r>
            <a:r>
              <a:rPr lang="en-US" sz="1600" dirty="0" err="1"/>
              <a:t>finansējumu</a:t>
            </a:r>
            <a:r>
              <a:rPr lang="en-US" sz="1600" dirty="0"/>
              <a:t> </a:t>
            </a:r>
            <a:r>
              <a:rPr lang="en-US" sz="1600" dirty="0" err="1"/>
              <a:t>veselības</a:t>
            </a:r>
            <a:r>
              <a:rPr lang="en-US" sz="1600" dirty="0"/>
              <a:t> </a:t>
            </a:r>
            <a:r>
              <a:rPr lang="en-US" sz="1600" dirty="0" err="1"/>
              <a:t>aprūpei</a:t>
            </a:r>
            <a:r>
              <a:rPr lang="en-US" sz="1600" dirty="0"/>
              <a:t>, </a:t>
            </a:r>
            <a:r>
              <a:rPr lang="en-US" sz="1600" dirty="0" err="1"/>
              <a:t>tiecoties</a:t>
            </a:r>
            <a:r>
              <a:rPr lang="en-US" sz="1600" dirty="0"/>
              <a:t> </a:t>
            </a:r>
            <a:r>
              <a:rPr lang="en-US" sz="1600" dirty="0" err="1"/>
              <a:t>uz</a:t>
            </a:r>
            <a:r>
              <a:rPr lang="en-US" sz="1600" dirty="0"/>
              <a:t> </a:t>
            </a:r>
            <a:r>
              <a:rPr lang="en-US" sz="1600" u="sng" dirty="0">
                <a:solidFill>
                  <a:schemeClr val="accent2"/>
                </a:solidFill>
              </a:rPr>
              <a:t>12% no </a:t>
            </a:r>
            <a:r>
              <a:rPr lang="en-US" sz="1600" u="sng" dirty="0" err="1">
                <a:solidFill>
                  <a:schemeClr val="accent2"/>
                </a:solidFill>
              </a:rPr>
              <a:t>kopīgiem</a:t>
            </a:r>
            <a:r>
              <a:rPr lang="en-US" sz="1600" u="sng" dirty="0">
                <a:solidFill>
                  <a:schemeClr val="accent2"/>
                </a:solidFill>
              </a:rPr>
              <a:t> </a:t>
            </a:r>
            <a:r>
              <a:rPr lang="en-US" sz="1600" u="sng" dirty="0" err="1">
                <a:solidFill>
                  <a:schemeClr val="accent2"/>
                </a:solidFill>
              </a:rPr>
              <a:t>valdības</a:t>
            </a:r>
            <a:r>
              <a:rPr lang="en-US" sz="1600" u="sng" dirty="0">
                <a:solidFill>
                  <a:schemeClr val="accent2"/>
                </a:solidFill>
              </a:rPr>
              <a:t> </a:t>
            </a:r>
            <a:r>
              <a:rPr lang="en-US" sz="1600" u="sng" dirty="0" err="1">
                <a:solidFill>
                  <a:schemeClr val="accent2"/>
                </a:solidFill>
              </a:rPr>
              <a:t>izdevumiem</a:t>
            </a:r>
            <a:r>
              <a:rPr lang="en-US" sz="1600" u="sng" dirty="0">
                <a:solidFill>
                  <a:schemeClr val="accent2"/>
                </a:solidFill>
              </a:rPr>
              <a:t> - +266 </a:t>
            </a:r>
            <a:r>
              <a:rPr lang="en-US" sz="1600" u="sng" dirty="0" err="1">
                <a:solidFill>
                  <a:schemeClr val="accent2"/>
                </a:solidFill>
              </a:rPr>
              <a:t>milj</a:t>
            </a:r>
            <a:r>
              <a:rPr lang="en-US" sz="1600" u="sng" dirty="0">
                <a:solidFill>
                  <a:schemeClr val="accent2"/>
                </a:solidFill>
              </a:rPr>
              <a:t>. </a:t>
            </a:r>
            <a:r>
              <a:rPr lang="en-US" sz="1600" i="1" u="sng" dirty="0">
                <a:solidFill>
                  <a:schemeClr val="accent2"/>
                </a:solidFill>
              </a:rPr>
              <a:t>EUR</a:t>
            </a:r>
            <a:r>
              <a:rPr lang="en-US" sz="1600" dirty="0"/>
              <a:t>.</a:t>
            </a:r>
          </a:p>
          <a:p>
            <a:pPr algn="just"/>
            <a:endParaRPr lang="en-US" dirty="0"/>
          </a:p>
          <a:p>
            <a:pPr algn="just"/>
            <a:r>
              <a:rPr lang="en-GB" sz="1600" dirty="0" err="1"/>
              <a:t>Atbilstoši</a:t>
            </a:r>
            <a:r>
              <a:rPr lang="en-GB" sz="1600" dirty="0"/>
              <a:t> 10.03.2026 MK </a:t>
            </a:r>
            <a:r>
              <a:rPr lang="en-GB" sz="1600" dirty="0" err="1"/>
              <a:t>sēdes</a:t>
            </a:r>
            <a:r>
              <a:rPr lang="en-GB" sz="1600" dirty="0"/>
              <a:t> </a:t>
            </a:r>
            <a:r>
              <a:rPr lang="en-GB" sz="1600" dirty="0" err="1"/>
              <a:t>protokola</a:t>
            </a:r>
            <a:r>
              <a:rPr lang="en-GB" sz="1600" dirty="0"/>
              <a:t> Nr. 14 64. 2. </a:t>
            </a:r>
            <a:r>
              <a:rPr lang="en-GB" sz="1600" dirty="0" err="1"/>
              <a:t>punktam</a:t>
            </a:r>
            <a:r>
              <a:rPr lang="en-GB" sz="1600" dirty="0"/>
              <a:t> - </a:t>
            </a:r>
            <a:r>
              <a:rPr lang="en-GB" sz="1600" dirty="0" err="1"/>
              <a:t>izdevumu</a:t>
            </a:r>
            <a:r>
              <a:rPr lang="en-GB" sz="1600" dirty="0"/>
              <a:t> </a:t>
            </a:r>
            <a:r>
              <a:rPr lang="en-GB" sz="1600" dirty="0" err="1"/>
              <a:t>pārskatīšanas</a:t>
            </a:r>
            <a:r>
              <a:rPr lang="en-GB" sz="1600" dirty="0"/>
              <a:t> </a:t>
            </a:r>
            <a:r>
              <a:rPr lang="en-GB" sz="1600" dirty="0" err="1"/>
              <a:t>procesā</a:t>
            </a:r>
            <a:r>
              <a:rPr lang="en-GB" sz="1600" dirty="0"/>
              <a:t> </a:t>
            </a:r>
            <a:r>
              <a:rPr lang="en-GB" sz="1600" dirty="0" err="1"/>
              <a:t>sagatavot</a:t>
            </a:r>
            <a:r>
              <a:rPr lang="en-GB" sz="1600" dirty="0"/>
              <a:t> </a:t>
            </a:r>
            <a:r>
              <a:rPr lang="en-GB" sz="1600" dirty="0" err="1"/>
              <a:t>priekšlikumus</a:t>
            </a:r>
            <a:r>
              <a:rPr lang="en-GB" sz="1600" dirty="0"/>
              <a:t> par </a:t>
            </a:r>
            <a:r>
              <a:rPr lang="en-GB" sz="1600" dirty="0" err="1"/>
              <a:t>kompensējošiem</a:t>
            </a:r>
            <a:r>
              <a:rPr lang="en-GB" sz="1600" dirty="0"/>
              <a:t> </a:t>
            </a:r>
            <a:r>
              <a:rPr lang="en-GB" sz="1600" dirty="0" err="1"/>
              <a:t>pasākumiem</a:t>
            </a:r>
            <a:r>
              <a:rPr lang="en-GB" sz="1600" dirty="0"/>
              <a:t>, lai </a:t>
            </a:r>
            <a:r>
              <a:rPr lang="en-GB" sz="1600" dirty="0" err="1"/>
              <a:t>nodrošinātu</a:t>
            </a:r>
            <a:r>
              <a:rPr lang="en-GB" sz="1600" dirty="0"/>
              <a:t> </a:t>
            </a:r>
            <a:r>
              <a:rPr lang="en-GB" sz="1600" b="1" dirty="0" err="1">
                <a:solidFill>
                  <a:schemeClr val="accent2"/>
                </a:solidFill>
              </a:rPr>
              <a:t>Sirds</a:t>
            </a:r>
            <a:r>
              <a:rPr lang="en-GB" sz="1600" b="1" dirty="0">
                <a:solidFill>
                  <a:schemeClr val="accent2"/>
                </a:solidFill>
              </a:rPr>
              <a:t> un </a:t>
            </a:r>
            <a:r>
              <a:rPr lang="en-GB" sz="1600" b="1" dirty="0" err="1">
                <a:solidFill>
                  <a:schemeClr val="accent2"/>
                </a:solidFill>
              </a:rPr>
              <a:t>asinsvadu</a:t>
            </a:r>
            <a:r>
              <a:rPr lang="en-GB" sz="1600" b="1" dirty="0">
                <a:solidFill>
                  <a:schemeClr val="accent2"/>
                </a:solidFill>
              </a:rPr>
              <a:t> </a:t>
            </a:r>
            <a:r>
              <a:rPr lang="en-GB" sz="1600" b="1" dirty="0" err="1">
                <a:solidFill>
                  <a:schemeClr val="accent2"/>
                </a:solidFill>
              </a:rPr>
              <a:t>veselības</a:t>
            </a:r>
            <a:r>
              <a:rPr lang="en-GB" sz="1600" b="1" dirty="0">
                <a:solidFill>
                  <a:schemeClr val="accent2"/>
                </a:solidFill>
              </a:rPr>
              <a:t> </a:t>
            </a:r>
            <a:r>
              <a:rPr lang="en-GB" sz="1600" b="1" dirty="0" err="1">
                <a:solidFill>
                  <a:schemeClr val="accent2"/>
                </a:solidFill>
              </a:rPr>
              <a:t>uzlabošanas</a:t>
            </a:r>
            <a:r>
              <a:rPr lang="en-GB" sz="1600" b="1" dirty="0">
                <a:solidFill>
                  <a:schemeClr val="accent2"/>
                </a:solidFill>
              </a:rPr>
              <a:t> </a:t>
            </a:r>
            <a:r>
              <a:rPr lang="en-GB" sz="1600" b="1" dirty="0" err="1">
                <a:solidFill>
                  <a:schemeClr val="accent2"/>
                </a:solidFill>
              </a:rPr>
              <a:t>rīcības</a:t>
            </a:r>
            <a:r>
              <a:rPr lang="en-GB" sz="1600" b="1" dirty="0">
                <a:solidFill>
                  <a:schemeClr val="accent2"/>
                </a:solidFill>
              </a:rPr>
              <a:t> </a:t>
            </a:r>
            <a:r>
              <a:rPr lang="en-GB" sz="1600" b="1" dirty="0" err="1">
                <a:solidFill>
                  <a:schemeClr val="accent2"/>
                </a:solidFill>
              </a:rPr>
              <a:t>plāns</a:t>
            </a:r>
            <a:r>
              <a:rPr lang="en-GB" sz="1600" dirty="0"/>
              <a:t> 2026.–2027. </a:t>
            </a:r>
            <a:r>
              <a:rPr lang="en-GB" sz="1600" dirty="0" err="1"/>
              <a:t>gadam</a:t>
            </a:r>
            <a:r>
              <a:rPr lang="en-GB" sz="1600" dirty="0"/>
              <a:t> </a:t>
            </a:r>
            <a:r>
              <a:rPr lang="en-GB" sz="1600" dirty="0" err="1"/>
              <a:t>papildu</a:t>
            </a:r>
            <a:r>
              <a:rPr lang="en-GB" sz="1600" dirty="0"/>
              <a:t> </a:t>
            </a:r>
            <a:r>
              <a:rPr lang="en-GB" sz="1600" dirty="0" err="1"/>
              <a:t>nepieciešamo</a:t>
            </a:r>
            <a:r>
              <a:rPr lang="en-GB" sz="1600" dirty="0"/>
              <a:t> </a:t>
            </a:r>
            <a:r>
              <a:rPr lang="en-GB" sz="1600" dirty="0" err="1"/>
              <a:t>finansējumu</a:t>
            </a:r>
            <a:r>
              <a:rPr lang="en-GB" sz="1600" dirty="0">
                <a:solidFill>
                  <a:schemeClr val="accent2"/>
                </a:solidFill>
              </a:rPr>
              <a:t>: 2027. </a:t>
            </a:r>
            <a:r>
              <a:rPr lang="en-GB" sz="1600" dirty="0" err="1">
                <a:solidFill>
                  <a:schemeClr val="accent2"/>
                </a:solidFill>
              </a:rPr>
              <a:t>gadam</a:t>
            </a:r>
            <a:r>
              <a:rPr lang="en-GB" sz="1600" dirty="0">
                <a:solidFill>
                  <a:schemeClr val="accent2"/>
                </a:solidFill>
              </a:rPr>
              <a:t> – 42 230 607 </a:t>
            </a:r>
            <a:r>
              <a:rPr lang="en-GB" sz="1600" i="1" dirty="0">
                <a:solidFill>
                  <a:schemeClr val="accent2"/>
                </a:solidFill>
              </a:rPr>
              <a:t>EUR </a:t>
            </a:r>
            <a:r>
              <a:rPr lang="en-GB" sz="1600" dirty="0" err="1">
                <a:solidFill>
                  <a:schemeClr val="accent2"/>
                </a:solidFill>
              </a:rPr>
              <a:t>apmērā</a:t>
            </a:r>
            <a:r>
              <a:rPr lang="en-GB" sz="1600" dirty="0"/>
              <a:t>, 2028. </a:t>
            </a:r>
            <a:r>
              <a:rPr lang="en-GB" sz="1600" dirty="0" err="1"/>
              <a:t>gadam</a:t>
            </a:r>
            <a:r>
              <a:rPr lang="en-GB" sz="1600" dirty="0"/>
              <a:t> un </a:t>
            </a:r>
            <a:r>
              <a:rPr lang="en-GB" sz="1600" dirty="0" err="1"/>
              <a:t>turpmāk</a:t>
            </a:r>
            <a:r>
              <a:rPr lang="en-GB" sz="1600" dirty="0"/>
              <a:t> </a:t>
            </a:r>
            <a:r>
              <a:rPr lang="en-GB" sz="1600" dirty="0" err="1"/>
              <a:t>ik</a:t>
            </a:r>
            <a:r>
              <a:rPr lang="en-GB" sz="1600" dirty="0"/>
              <a:t> </a:t>
            </a:r>
            <a:r>
              <a:rPr lang="en-GB" sz="1600" dirty="0" err="1"/>
              <a:t>gadu</a:t>
            </a:r>
            <a:r>
              <a:rPr lang="en-GB" sz="1600" dirty="0"/>
              <a:t> – </a:t>
            </a:r>
            <a:br>
              <a:rPr lang="en-GB" sz="1600" dirty="0"/>
            </a:br>
            <a:r>
              <a:rPr lang="en-GB" sz="1600" dirty="0"/>
              <a:t>47 229 137 </a:t>
            </a:r>
            <a:r>
              <a:rPr lang="en-GB" sz="1600" i="1" dirty="0"/>
              <a:t>EUR</a:t>
            </a:r>
            <a:r>
              <a:rPr lang="en-GB" sz="1600" dirty="0"/>
              <a:t>.</a:t>
            </a:r>
          </a:p>
          <a:p>
            <a:pPr algn="just"/>
            <a:endParaRPr lang="en-GB" dirty="0"/>
          </a:p>
          <a:p>
            <a:pPr algn="just"/>
            <a:r>
              <a:rPr lang="en-GB" sz="1600" dirty="0" err="1"/>
              <a:t>Atbilstoši</a:t>
            </a:r>
            <a:r>
              <a:rPr lang="en-GB" sz="1600" dirty="0"/>
              <a:t> 28.07.2026 MK </a:t>
            </a:r>
            <a:r>
              <a:rPr lang="en-GB" sz="1600" dirty="0" err="1"/>
              <a:t>sēdes</a:t>
            </a:r>
            <a:r>
              <a:rPr lang="en-GB" sz="1600" dirty="0"/>
              <a:t> </a:t>
            </a:r>
            <a:r>
              <a:rPr lang="en-GB" sz="1600" dirty="0" err="1"/>
              <a:t>protokolam</a:t>
            </a:r>
            <a:r>
              <a:rPr lang="en-GB" sz="1600" dirty="0"/>
              <a:t> Nr. 40 (</a:t>
            </a:r>
            <a:r>
              <a:rPr lang="en-GB" sz="1600" dirty="0" err="1"/>
              <a:t>indikatīvā</a:t>
            </a:r>
            <a:r>
              <a:rPr lang="en-GB" sz="1600" dirty="0"/>
              <a:t> </a:t>
            </a:r>
            <a:r>
              <a:rPr lang="en-GB" sz="1600" dirty="0" err="1"/>
              <a:t>redakcija</a:t>
            </a:r>
            <a:r>
              <a:rPr lang="en-GB" sz="1600" dirty="0"/>
              <a:t> pie </a:t>
            </a:r>
            <a:r>
              <a:rPr lang="en-GB" sz="1600" dirty="0" err="1"/>
              <a:t>grozījumiem</a:t>
            </a:r>
            <a:r>
              <a:rPr lang="en-GB" sz="1600" dirty="0"/>
              <a:t> MK </a:t>
            </a:r>
            <a:r>
              <a:rPr lang="en-GB" sz="1600" dirty="0" err="1"/>
              <a:t>noteikumos</a:t>
            </a:r>
            <a:r>
              <a:rPr lang="en-GB" sz="1600" dirty="0"/>
              <a:t> Nr.555 (</a:t>
            </a:r>
            <a:r>
              <a:rPr lang="en-GB" sz="1600" dirty="0" err="1"/>
              <a:t>slimnīcu</a:t>
            </a:r>
            <a:r>
              <a:rPr lang="en-GB" sz="1600" dirty="0"/>
              <a:t> </a:t>
            </a:r>
            <a:r>
              <a:rPr lang="en-GB" sz="1600" dirty="0" err="1"/>
              <a:t>tīkla</a:t>
            </a:r>
            <a:r>
              <a:rPr lang="en-GB" sz="1600" dirty="0"/>
              <a:t> </a:t>
            </a:r>
            <a:r>
              <a:rPr lang="en-GB" sz="1600" dirty="0" err="1"/>
              <a:t>reforma</a:t>
            </a:r>
            <a:r>
              <a:rPr lang="en-GB" sz="1600" dirty="0"/>
              <a:t>)) - </a:t>
            </a:r>
            <a:r>
              <a:rPr lang="lv-LV" sz="1600" dirty="0"/>
              <a:t>veikt publiskā sektora izdevumu samazinājumu, funkciju pārskatīšanu un procesu </a:t>
            </a:r>
            <a:r>
              <a:rPr lang="lv-LV" sz="1600" dirty="0" err="1"/>
              <a:t>efektivizāciju</a:t>
            </a:r>
            <a:r>
              <a:rPr lang="en-US" sz="1600" dirty="0"/>
              <a:t>,</a:t>
            </a:r>
            <a:r>
              <a:rPr lang="lv-LV" sz="1600" dirty="0"/>
              <a:t> </a:t>
            </a:r>
            <a:r>
              <a:rPr lang="en-US" sz="1600" dirty="0"/>
              <a:t>l</a:t>
            </a:r>
            <a:r>
              <a:rPr lang="lv-LV" sz="1600" dirty="0"/>
              <a:t>ai nodrošinātu papildu nepieciešamo finansējumu</a:t>
            </a:r>
            <a:r>
              <a:rPr lang="en-US" sz="1600" dirty="0"/>
              <a:t> </a:t>
            </a:r>
            <a:r>
              <a:rPr lang="en-US" sz="1600" dirty="0">
                <a:solidFill>
                  <a:schemeClr val="accent2"/>
                </a:solidFill>
              </a:rPr>
              <a:t>2027. </a:t>
            </a:r>
            <a:r>
              <a:rPr lang="en-US" sz="1600" dirty="0" err="1">
                <a:solidFill>
                  <a:schemeClr val="accent2"/>
                </a:solidFill>
              </a:rPr>
              <a:t>gadam</a:t>
            </a:r>
            <a:r>
              <a:rPr lang="en-US" sz="1600" dirty="0">
                <a:solidFill>
                  <a:schemeClr val="accent2"/>
                </a:solidFill>
              </a:rPr>
              <a:t> </a:t>
            </a:r>
            <a:r>
              <a:rPr lang="en-US" sz="1600" dirty="0"/>
              <a:t>un </a:t>
            </a:r>
            <a:r>
              <a:rPr lang="en-US" sz="1600" dirty="0" err="1"/>
              <a:t>turpmāk</a:t>
            </a:r>
            <a:r>
              <a:rPr lang="en-US" sz="1600" dirty="0"/>
              <a:t> -</a:t>
            </a:r>
            <a:r>
              <a:rPr lang="lv-LV" sz="1600" dirty="0"/>
              <a:t> </a:t>
            </a:r>
            <a:r>
              <a:rPr lang="lv-LV" sz="1600" dirty="0">
                <a:solidFill>
                  <a:schemeClr val="accent2"/>
                </a:solidFill>
              </a:rPr>
              <a:t>14 000 000 </a:t>
            </a:r>
            <a:r>
              <a:rPr lang="en-US" sz="1600" i="1" dirty="0">
                <a:solidFill>
                  <a:schemeClr val="accent2"/>
                </a:solidFill>
              </a:rPr>
              <a:t>EUR </a:t>
            </a:r>
            <a:r>
              <a:rPr lang="en-US" sz="1600" dirty="0" err="1"/>
              <a:t>apmērā</a:t>
            </a:r>
            <a:r>
              <a:rPr lang="lv-LV" sz="1600" dirty="0"/>
              <a:t> </a:t>
            </a:r>
            <a:r>
              <a:rPr lang="lv-LV" sz="1600" b="1" dirty="0">
                <a:solidFill>
                  <a:schemeClr val="accent2"/>
                </a:solidFill>
              </a:rPr>
              <a:t>veselības aprūpei, primāri reģionālai pakalpojumu pieejamībai un reģionālo slimnīcu pakalpojumu nodrošināšanai</a:t>
            </a:r>
            <a:r>
              <a:rPr lang="en-US" sz="1600" dirty="0"/>
              <a:t>.</a:t>
            </a:r>
          </a:p>
          <a:p>
            <a:pPr algn="just"/>
            <a:endParaRPr lang="en-US" dirty="0"/>
          </a:p>
        </p:txBody>
      </p:sp>
      <p:pic>
        <p:nvPicPr>
          <p:cNvPr id="5" name="Graphic 4" descr="Coins outline">
            <a:extLst>
              <a:ext uri="{FF2B5EF4-FFF2-40B4-BE49-F238E27FC236}">
                <a16:creationId xmlns:a16="http://schemas.microsoft.com/office/drawing/2014/main" id="{9B163563-BAAD-5FE6-62F7-FE5C32D318FD}"/>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42010" y="1570251"/>
            <a:ext cx="782782" cy="720436"/>
          </a:xfrm>
          <a:prstGeom prst="rect">
            <a:avLst/>
          </a:prstGeom>
        </p:spPr>
      </p:pic>
      <p:pic>
        <p:nvPicPr>
          <p:cNvPr id="10" name="Graphic 9" descr="Heart with pulse outline">
            <a:extLst>
              <a:ext uri="{FF2B5EF4-FFF2-40B4-BE49-F238E27FC236}">
                <a16:creationId xmlns:a16="http://schemas.microsoft.com/office/drawing/2014/main" id="{9C52E04F-AE35-9F33-FE2E-C77B6CB464DA}"/>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76201" y="2742788"/>
            <a:ext cx="914400" cy="914400"/>
          </a:xfrm>
          <a:prstGeom prst="rect">
            <a:avLst/>
          </a:prstGeom>
        </p:spPr>
      </p:pic>
      <p:pic>
        <p:nvPicPr>
          <p:cNvPr id="13" name="Graphic 12" descr="Hospital outline">
            <a:extLst>
              <a:ext uri="{FF2B5EF4-FFF2-40B4-BE49-F238E27FC236}">
                <a16:creationId xmlns:a16="http://schemas.microsoft.com/office/drawing/2014/main" id="{DA5CCE13-7950-6F03-B542-AC2ABA452CD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76201" y="4109289"/>
            <a:ext cx="914400" cy="914400"/>
          </a:xfrm>
          <a:prstGeom prst="rect">
            <a:avLst/>
          </a:prstGeom>
        </p:spPr>
      </p:pic>
    </p:spTree>
    <p:extLst>
      <p:ext uri="{BB962C8B-B14F-4D97-AF65-F5344CB8AC3E}">
        <p14:creationId xmlns:p14="http://schemas.microsoft.com/office/powerpoint/2010/main" val="29567002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9B1EB8-7DCA-CF6E-174F-9E49ABCA0FD8}"/>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605D16CE-6449-C6D9-2D8E-B11BA44F44F9}"/>
              </a:ext>
            </a:extLst>
          </p:cNvPr>
          <p:cNvSpPr>
            <a:spLocks noGrp="1"/>
          </p:cNvSpPr>
          <p:nvPr>
            <p:ph type="sldNum" sz="quarter" idx="12"/>
          </p:nvPr>
        </p:nvSpPr>
        <p:spPr/>
        <p:txBody>
          <a:bodyPr/>
          <a:lstStyle/>
          <a:p>
            <a:fld id="{200423E1-44C6-4E03-9576-413CBCCCE18A}" type="slidenum">
              <a:rPr lang="lv-LV" smtClean="0"/>
              <a:pPr/>
              <a:t>6</a:t>
            </a:fld>
            <a:endParaRPr lang="lv-LV"/>
          </a:p>
        </p:txBody>
      </p:sp>
      <p:sp>
        <p:nvSpPr>
          <p:cNvPr id="6" name="TextBox 5">
            <a:extLst>
              <a:ext uri="{FF2B5EF4-FFF2-40B4-BE49-F238E27FC236}">
                <a16:creationId xmlns:a16="http://schemas.microsoft.com/office/drawing/2014/main" id="{2A39CE15-0609-1016-F6C1-77B3E0E11A19}"/>
              </a:ext>
            </a:extLst>
          </p:cNvPr>
          <p:cNvSpPr txBox="1"/>
          <p:nvPr/>
        </p:nvSpPr>
        <p:spPr>
          <a:xfrm>
            <a:off x="1847803" y="511179"/>
            <a:ext cx="6873073" cy="923330"/>
          </a:xfrm>
          <a:prstGeom prst="rect">
            <a:avLst/>
          </a:prstGeom>
          <a:noFill/>
        </p:spPr>
        <p:txBody>
          <a:bodyPr wrap="square" rtlCol="0">
            <a:spAutoFit/>
          </a:bodyPr>
          <a:lstStyle/>
          <a:p>
            <a:pPr algn="ctr"/>
            <a:r>
              <a:rPr lang="en-US" b="1" noProof="0" dirty="0">
                <a:latin typeface="Verdana" panose="020B0604030504040204" pitchFamily="34" charset="0"/>
                <a:ea typeface="Verdana" panose="020B0604030504040204" pitchFamily="34" charset="0"/>
              </a:rPr>
              <a:t>2027. gada </a:t>
            </a:r>
            <a:r>
              <a:rPr lang="en-US" b="1" noProof="0" dirty="0" err="1">
                <a:latin typeface="Verdana" panose="020B0604030504040204" pitchFamily="34" charset="0"/>
                <a:ea typeface="Verdana" panose="020B0604030504040204" pitchFamily="34" charset="0"/>
              </a:rPr>
              <a:t>valsts</a:t>
            </a:r>
            <a:r>
              <a:rPr lang="en-US" b="1" noProof="0" dirty="0">
                <a:latin typeface="Verdana" panose="020B0604030504040204" pitchFamily="34" charset="0"/>
                <a:ea typeface="Verdana" panose="020B0604030504040204" pitchFamily="34" charset="0"/>
              </a:rPr>
              <a:t> </a:t>
            </a:r>
            <a:r>
              <a:rPr lang="en-US" b="1" noProof="0" dirty="0" err="1">
                <a:latin typeface="Verdana" panose="020B0604030504040204" pitchFamily="34" charset="0"/>
                <a:ea typeface="Verdana" panose="020B0604030504040204" pitchFamily="34" charset="0"/>
              </a:rPr>
              <a:t>budžeta</a:t>
            </a:r>
            <a:r>
              <a:rPr lang="en-US" b="1" noProof="0" dirty="0">
                <a:latin typeface="Verdana" panose="020B0604030504040204" pitchFamily="34" charset="0"/>
                <a:ea typeface="Verdana" panose="020B0604030504040204" pitchFamily="34" charset="0"/>
              </a:rPr>
              <a:t> </a:t>
            </a:r>
            <a:r>
              <a:rPr lang="en-US" b="1" noProof="0" dirty="0" err="1">
                <a:latin typeface="Verdana" panose="020B0604030504040204" pitchFamily="34" charset="0"/>
                <a:ea typeface="Verdana" panose="020B0604030504040204" pitchFamily="34" charset="0"/>
              </a:rPr>
              <a:t>sagatavošanas</a:t>
            </a:r>
            <a:r>
              <a:rPr lang="en-US" b="1" noProof="0" dirty="0">
                <a:latin typeface="Verdana" panose="020B0604030504040204" pitchFamily="34" charset="0"/>
                <a:ea typeface="Verdana" panose="020B0604030504040204" pitchFamily="34" charset="0"/>
              </a:rPr>
              <a:t> process – </a:t>
            </a:r>
            <a:r>
              <a:rPr lang="en-US" b="1" u="sng" noProof="0" dirty="0" err="1">
                <a:latin typeface="Verdana" panose="020B0604030504040204" pitchFamily="34" charset="0"/>
                <a:ea typeface="Verdana" panose="020B0604030504040204" pitchFamily="34" charset="0"/>
              </a:rPr>
              <a:t>aktuālie</a:t>
            </a:r>
            <a:r>
              <a:rPr lang="en-US" b="1" u="sng" noProof="0" dirty="0">
                <a:latin typeface="Verdana" panose="020B0604030504040204" pitchFamily="34" charset="0"/>
                <a:ea typeface="Verdana" panose="020B0604030504040204" pitchFamily="34" charset="0"/>
              </a:rPr>
              <a:t> </a:t>
            </a:r>
            <a:r>
              <a:rPr lang="en-US" b="1" u="sng" noProof="0" dirty="0" err="1">
                <a:latin typeface="Verdana" panose="020B0604030504040204" pitchFamily="34" charset="0"/>
                <a:ea typeface="Verdana" panose="020B0604030504040204" pitchFamily="34" charset="0"/>
              </a:rPr>
              <a:t>lēmumi</a:t>
            </a:r>
            <a:r>
              <a:rPr lang="en-US" b="1" u="sng" noProof="0" dirty="0">
                <a:latin typeface="Verdana" panose="020B0604030504040204" pitchFamily="34" charset="0"/>
                <a:ea typeface="Verdana" panose="020B0604030504040204" pitchFamily="34" charset="0"/>
              </a:rPr>
              <a:t> par 2027. </a:t>
            </a:r>
            <a:r>
              <a:rPr lang="en-US" b="1" u="sng" noProof="0" dirty="0" err="1">
                <a:latin typeface="Verdana" panose="020B0604030504040204" pitchFamily="34" charset="0"/>
                <a:ea typeface="Verdana" panose="020B0604030504040204" pitchFamily="34" charset="0"/>
              </a:rPr>
              <a:t>gadā</a:t>
            </a:r>
            <a:r>
              <a:rPr lang="en-US" b="1" u="sng" noProof="0" dirty="0">
                <a:latin typeface="Verdana" panose="020B0604030504040204" pitchFamily="34" charset="0"/>
                <a:ea typeface="Verdana" panose="020B0604030504040204" pitchFamily="34" charset="0"/>
              </a:rPr>
              <a:t> </a:t>
            </a:r>
            <a:r>
              <a:rPr lang="en-US" b="1" u="sng" noProof="0" dirty="0" err="1">
                <a:latin typeface="Verdana" panose="020B0604030504040204" pitchFamily="34" charset="0"/>
                <a:ea typeface="Verdana" panose="020B0604030504040204" pitchFamily="34" charset="0"/>
              </a:rPr>
              <a:t>prioritāri</a:t>
            </a:r>
            <a:r>
              <a:rPr lang="en-US" b="1" u="sng" noProof="0" dirty="0">
                <a:latin typeface="Verdana" panose="020B0604030504040204" pitchFamily="34" charset="0"/>
                <a:ea typeface="Verdana" panose="020B0604030504040204" pitchFamily="34" charset="0"/>
              </a:rPr>
              <a:t> </a:t>
            </a:r>
            <a:r>
              <a:rPr lang="en-US" b="1" u="sng" noProof="0" dirty="0" err="1">
                <a:latin typeface="Verdana" panose="020B0604030504040204" pitchFamily="34" charset="0"/>
                <a:ea typeface="Verdana" panose="020B0604030504040204" pitchFamily="34" charset="0"/>
              </a:rPr>
              <a:t>realizējamiem</a:t>
            </a:r>
            <a:r>
              <a:rPr lang="en-US" b="1" u="sng" noProof="0" dirty="0">
                <a:latin typeface="Verdana" panose="020B0604030504040204" pitchFamily="34" charset="0"/>
                <a:ea typeface="Verdana" panose="020B0604030504040204" pitchFamily="34" charset="0"/>
              </a:rPr>
              <a:t> </a:t>
            </a:r>
            <a:r>
              <a:rPr lang="en-US" b="1" u="sng" noProof="0" dirty="0" err="1">
                <a:latin typeface="Verdana" panose="020B0604030504040204" pitchFamily="34" charset="0"/>
                <a:ea typeface="Verdana" panose="020B0604030504040204" pitchFamily="34" charset="0"/>
              </a:rPr>
              <a:t>pasākumiem</a:t>
            </a:r>
            <a:endParaRPr lang="en-US" b="1" u="sng" noProof="0" dirty="0">
              <a:latin typeface="Verdana" panose="020B0604030504040204" pitchFamily="34" charset="0"/>
              <a:ea typeface="Verdana" panose="020B0604030504040204" pitchFamily="34" charset="0"/>
            </a:endParaRPr>
          </a:p>
        </p:txBody>
      </p:sp>
      <p:sp>
        <p:nvSpPr>
          <p:cNvPr id="2" name="TextBox 1">
            <a:extLst>
              <a:ext uri="{FF2B5EF4-FFF2-40B4-BE49-F238E27FC236}">
                <a16:creationId xmlns:a16="http://schemas.microsoft.com/office/drawing/2014/main" id="{211893C0-9386-5BFB-058B-9820851759C3}"/>
              </a:ext>
            </a:extLst>
          </p:cNvPr>
          <p:cNvSpPr txBox="1"/>
          <p:nvPr/>
        </p:nvSpPr>
        <p:spPr>
          <a:xfrm>
            <a:off x="924792" y="1540302"/>
            <a:ext cx="7928263" cy="3570208"/>
          </a:xfrm>
          <a:prstGeom prst="rect">
            <a:avLst/>
          </a:prstGeom>
          <a:noFill/>
        </p:spPr>
        <p:txBody>
          <a:bodyPr wrap="square" rtlCol="0">
            <a:spAutoFit/>
          </a:bodyPr>
          <a:lstStyle/>
          <a:p>
            <a:pPr algn="just"/>
            <a:endParaRPr lang="en-US" dirty="0"/>
          </a:p>
          <a:p>
            <a:pPr algn="just"/>
            <a:r>
              <a:rPr lang="en-GB" sz="1600" dirty="0" err="1"/>
              <a:t>Atbilstoši</a:t>
            </a:r>
            <a:r>
              <a:rPr lang="en-GB" sz="1600" dirty="0"/>
              <a:t> 30.04.2026 </a:t>
            </a:r>
            <a:r>
              <a:rPr lang="en-GB" sz="1600" dirty="0" err="1"/>
              <a:t>Saeimas</a:t>
            </a:r>
            <a:r>
              <a:rPr lang="en-GB" sz="1600" dirty="0"/>
              <a:t> </a:t>
            </a:r>
            <a:r>
              <a:rPr lang="en-GB" sz="1600" dirty="0" err="1"/>
              <a:t>paziņojumam</a:t>
            </a:r>
            <a:r>
              <a:rPr lang="en-GB" sz="1600" dirty="0"/>
              <a:t> “Par </a:t>
            </a:r>
            <a:r>
              <a:rPr lang="en-GB" sz="1600" dirty="0" err="1"/>
              <a:t>atbalstu</a:t>
            </a:r>
            <a:r>
              <a:rPr lang="en-GB" sz="1600" dirty="0"/>
              <a:t> 1. </a:t>
            </a:r>
            <a:r>
              <a:rPr lang="en-GB" sz="1600" dirty="0" err="1"/>
              <a:t>tipa</a:t>
            </a:r>
            <a:r>
              <a:rPr lang="en-GB" sz="1600" dirty="0"/>
              <a:t> </a:t>
            </a:r>
            <a:r>
              <a:rPr lang="en-GB" sz="1600" dirty="0" err="1"/>
              <a:t>diabēta</a:t>
            </a:r>
            <a:r>
              <a:rPr lang="en-GB" sz="1600" dirty="0"/>
              <a:t> </a:t>
            </a:r>
            <a:r>
              <a:rPr lang="en-GB" sz="1600" dirty="0" err="1"/>
              <a:t>pacientiem</a:t>
            </a:r>
            <a:r>
              <a:rPr lang="en-GB" sz="1600" dirty="0"/>
              <a:t>” – ne </a:t>
            </a:r>
            <a:r>
              <a:rPr lang="en-GB" sz="1600" dirty="0" err="1"/>
              <a:t>vēlā</a:t>
            </a:r>
            <a:r>
              <a:rPr lang="en-GB" sz="1600" dirty="0"/>
              <a:t> </a:t>
            </a:r>
            <a:r>
              <a:rPr lang="en-GB" sz="1600" dirty="0" err="1"/>
              <a:t>kā</a:t>
            </a:r>
            <a:r>
              <a:rPr lang="en-GB" sz="1600" dirty="0"/>
              <a:t> </a:t>
            </a:r>
            <a:r>
              <a:rPr lang="en-GB" sz="1600" dirty="0" err="1"/>
              <a:t>ar</a:t>
            </a:r>
            <a:r>
              <a:rPr lang="en-GB" sz="1600" dirty="0"/>
              <a:t> 01.01.2027 </a:t>
            </a:r>
            <a:r>
              <a:rPr lang="en-GB" sz="1600" dirty="0" err="1"/>
              <a:t>nodrošināt</a:t>
            </a:r>
            <a:r>
              <a:rPr lang="en-GB" sz="1600" dirty="0"/>
              <a:t> </a:t>
            </a:r>
            <a:r>
              <a:rPr lang="en-GB" sz="1600" dirty="0" err="1"/>
              <a:t>valsts</a:t>
            </a:r>
            <a:r>
              <a:rPr lang="en-GB" sz="1600" dirty="0"/>
              <a:t> </a:t>
            </a:r>
            <a:r>
              <a:rPr lang="en-GB" sz="1600" dirty="0" err="1"/>
              <a:t>atbalstu</a:t>
            </a:r>
            <a:r>
              <a:rPr lang="en-GB" sz="1600" dirty="0"/>
              <a:t> </a:t>
            </a:r>
            <a:r>
              <a:rPr lang="en-GB" sz="1600" b="1" dirty="0" err="1">
                <a:solidFill>
                  <a:schemeClr val="accent2"/>
                </a:solidFill>
              </a:rPr>
              <a:t>nepārtrauktās</a:t>
            </a:r>
            <a:r>
              <a:rPr lang="en-GB" sz="1600" b="1" dirty="0">
                <a:solidFill>
                  <a:schemeClr val="accent2"/>
                </a:solidFill>
              </a:rPr>
              <a:t> </a:t>
            </a:r>
            <a:r>
              <a:rPr lang="en-GB" sz="1600" b="1" dirty="0" err="1">
                <a:solidFill>
                  <a:schemeClr val="accent2"/>
                </a:solidFill>
              </a:rPr>
              <a:t>glikozes</a:t>
            </a:r>
            <a:r>
              <a:rPr lang="en-GB" sz="1600" b="1" dirty="0">
                <a:solidFill>
                  <a:schemeClr val="accent2"/>
                </a:solidFill>
              </a:rPr>
              <a:t> </a:t>
            </a:r>
            <a:r>
              <a:rPr lang="en-GB" sz="1600" b="1" dirty="0" err="1">
                <a:solidFill>
                  <a:schemeClr val="accent2"/>
                </a:solidFill>
              </a:rPr>
              <a:t>līmeņa</a:t>
            </a:r>
            <a:r>
              <a:rPr lang="en-GB" sz="1600" b="1" dirty="0">
                <a:solidFill>
                  <a:schemeClr val="accent2"/>
                </a:solidFill>
              </a:rPr>
              <a:t> </a:t>
            </a:r>
            <a:r>
              <a:rPr lang="en-GB" sz="1600" b="1" dirty="0" err="1">
                <a:solidFill>
                  <a:schemeClr val="accent2"/>
                </a:solidFill>
              </a:rPr>
              <a:t>noteikšanas</a:t>
            </a:r>
            <a:r>
              <a:rPr lang="en-GB" sz="1600" b="1" dirty="0">
                <a:solidFill>
                  <a:schemeClr val="accent2"/>
                </a:solidFill>
              </a:rPr>
              <a:t> </a:t>
            </a:r>
            <a:r>
              <a:rPr lang="en-GB" sz="1600" b="1" dirty="0" err="1">
                <a:solidFill>
                  <a:schemeClr val="accent2"/>
                </a:solidFill>
              </a:rPr>
              <a:t>sensoru</a:t>
            </a:r>
            <a:r>
              <a:rPr lang="en-GB" sz="1600" b="1" dirty="0">
                <a:solidFill>
                  <a:schemeClr val="accent2"/>
                </a:solidFill>
              </a:rPr>
              <a:t> un </a:t>
            </a:r>
            <a:r>
              <a:rPr lang="en-GB" sz="1600" b="1" dirty="0" err="1">
                <a:solidFill>
                  <a:schemeClr val="accent2"/>
                </a:solidFill>
              </a:rPr>
              <a:t>insulīna</a:t>
            </a:r>
            <a:r>
              <a:rPr lang="en-GB" sz="1600" b="1" dirty="0">
                <a:solidFill>
                  <a:schemeClr val="accent2"/>
                </a:solidFill>
              </a:rPr>
              <a:t> </a:t>
            </a:r>
            <a:r>
              <a:rPr lang="en-GB" sz="1600" b="1" dirty="0" err="1">
                <a:solidFill>
                  <a:schemeClr val="accent2"/>
                </a:solidFill>
              </a:rPr>
              <a:t>sūkņu</a:t>
            </a:r>
            <a:r>
              <a:rPr lang="en-GB" sz="1600" b="1" dirty="0">
                <a:solidFill>
                  <a:schemeClr val="accent2"/>
                </a:solidFill>
              </a:rPr>
              <a:t> </a:t>
            </a:r>
            <a:r>
              <a:rPr lang="en-GB" sz="1600" b="1" dirty="0" err="1">
                <a:solidFill>
                  <a:schemeClr val="accent2"/>
                </a:solidFill>
              </a:rPr>
              <a:t>kompensācijas</a:t>
            </a:r>
            <a:r>
              <a:rPr lang="en-GB" sz="1600" b="1" dirty="0">
                <a:solidFill>
                  <a:schemeClr val="accent2"/>
                </a:solidFill>
              </a:rPr>
              <a:t> </a:t>
            </a:r>
            <a:r>
              <a:rPr lang="en-GB" sz="1600" b="1" dirty="0" err="1">
                <a:solidFill>
                  <a:schemeClr val="accent2"/>
                </a:solidFill>
              </a:rPr>
              <a:t>nodrošināšanai</a:t>
            </a:r>
            <a:r>
              <a:rPr lang="en-GB" sz="1600" dirty="0"/>
              <a:t>, </a:t>
            </a:r>
            <a:r>
              <a:rPr lang="en-GB" sz="1600" dirty="0" err="1"/>
              <a:t>kam</a:t>
            </a:r>
            <a:r>
              <a:rPr lang="en-GB" sz="1600" dirty="0"/>
              <a:t> </a:t>
            </a:r>
            <a:r>
              <a:rPr lang="en-GB" sz="1600" dirty="0" err="1"/>
              <a:t>papildus</a:t>
            </a:r>
            <a:r>
              <a:rPr lang="en-GB" sz="1600" dirty="0"/>
              <a:t> </a:t>
            </a:r>
            <a:r>
              <a:rPr lang="en-GB" sz="1600" dirty="0" err="1"/>
              <a:t>nepieciešamais</a:t>
            </a:r>
            <a:r>
              <a:rPr lang="en-GB" sz="1600" dirty="0"/>
              <a:t> </a:t>
            </a:r>
            <a:r>
              <a:rPr lang="en-GB" sz="1600" dirty="0" err="1"/>
              <a:t>finansējums</a:t>
            </a:r>
            <a:r>
              <a:rPr lang="en-GB" sz="1600" dirty="0"/>
              <a:t> </a:t>
            </a:r>
            <a:r>
              <a:rPr lang="en-GB" sz="1600" dirty="0">
                <a:solidFill>
                  <a:schemeClr val="accent2"/>
                </a:solidFill>
              </a:rPr>
              <a:t>2027. </a:t>
            </a:r>
            <a:r>
              <a:rPr lang="en-GB" sz="1600" dirty="0" err="1">
                <a:solidFill>
                  <a:schemeClr val="accent2"/>
                </a:solidFill>
              </a:rPr>
              <a:t>gadam</a:t>
            </a:r>
            <a:r>
              <a:rPr lang="en-GB" sz="1600" dirty="0">
                <a:solidFill>
                  <a:schemeClr val="accent2"/>
                </a:solidFill>
              </a:rPr>
              <a:t> – 3 638 000 </a:t>
            </a:r>
            <a:r>
              <a:rPr lang="en-GB" sz="1600" i="1" dirty="0">
                <a:solidFill>
                  <a:schemeClr val="accent2"/>
                </a:solidFill>
              </a:rPr>
              <a:t>EUR</a:t>
            </a:r>
            <a:r>
              <a:rPr lang="en-GB" sz="1600" dirty="0"/>
              <a:t>.</a:t>
            </a:r>
            <a:endParaRPr lang="lv-LV" sz="1600" dirty="0"/>
          </a:p>
          <a:p>
            <a:pPr algn="just"/>
            <a:endParaRPr lang="lv-LV" sz="1600" dirty="0"/>
          </a:p>
          <a:p>
            <a:pPr algn="just"/>
            <a:r>
              <a:rPr lang="lv-LV" sz="1600" dirty="0"/>
              <a:t>Atbilstoši 18.08.2026 MK sēdē pieņemtajam Ministru kabineta rīkojuma </a:t>
            </a:r>
            <a:r>
              <a:rPr lang="lv-LV" sz="1600" b="1" dirty="0">
                <a:solidFill>
                  <a:schemeClr val="accent2"/>
                </a:solidFill>
              </a:rPr>
              <a:t>"Par Plānu reto slimību jomā 2026. – 2027. gadam"</a:t>
            </a:r>
            <a:r>
              <a:rPr lang="lv-LV" sz="1600" dirty="0"/>
              <a:t> projekta 3. punktam – plānā paredzēto  pasākumu īstenošana 2027. gadā un turpmākos gados tiks nodrošināta Veselības ministrijas budžetā pieejamo resursu ietvaros, tajā skaitā turpmākajos gados gadskārtējā valsts budžeta un vidēja termiņa budžeta ietvara likumprojekta sagatavošanas un izskatīšanas procesā piešķirtajam finansējumam. </a:t>
            </a:r>
          </a:p>
          <a:p>
            <a:pPr algn="just"/>
            <a:r>
              <a:rPr lang="lv-LV" sz="1600" dirty="0"/>
              <a:t>Plāna realizācijai nepieciešams papildus finansējums </a:t>
            </a:r>
            <a:r>
              <a:rPr lang="lv-LV" sz="1600" dirty="0">
                <a:solidFill>
                  <a:schemeClr val="accent2"/>
                </a:solidFill>
              </a:rPr>
              <a:t>2027. gadam – 16 498 321 </a:t>
            </a:r>
            <a:r>
              <a:rPr lang="lv-LV" sz="1600" i="1" dirty="0">
                <a:solidFill>
                  <a:schemeClr val="accent2"/>
                </a:solidFill>
              </a:rPr>
              <a:t>EUR</a:t>
            </a:r>
            <a:r>
              <a:rPr lang="lv-LV" sz="1600" dirty="0"/>
              <a:t>, 2028. gadam un turpmāk ik gadu – 16 223 121 </a:t>
            </a:r>
            <a:r>
              <a:rPr lang="lv-LV" sz="1600" i="1" dirty="0"/>
              <a:t>EUR</a:t>
            </a:r>
            <a:r>
              <a:rPr lang="lv-LV" sz="1600" dirty="0"/>
              <a:t>.</a:t>
            </a:r>
            <a:endParaRPr lang="en-GB" sz="1600" dirty="0"/>
          </a:p>
        </p:txBody>
      </p:sp>
      <p:pic>
        <p:nvPicPr>
          <p:cNvPr id="15" name="Graphic 14" descr="Needle outline">
            <a:extLst>
              <a:ext uri="{FF2B5EF4-FFF2-40B4-BE49-F238E27FC236}">
                <a16:creationId xmlns:a16="http://schemas.microsoft.com/office/drawing/2014/main" id="{7D74AEC4-A21E-673F-65DB-2662539323C7}"/>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76201" y="1951095"/>
            <a:ext cx="848591" cy="914400"/>
          </a:xfrm>
          <a:prstGeom prst="rect">
            <a:avLst/>
          </a:prstGeom>
        </p:spPr>
      </p:pic>
      <p:pic>
        <p:nvPicPr>
          <p:cNvPr id="7" name="Graphic 6" descr="IV outline">
            <a:extLst>
              <a:ext uri="{FF2B5EF4-FFF2-40B4-BE49-F238E27FC236}">
                <a16:creationId xmlns:a16="http://schemas.microsoft.com/office/drawing/2014/main" id="{F002CAB1-89BD-A7F7-0E19-BE8B5C7F5BB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90228" y="3719283"/>
            <a:ext cx="734564" cy="734564"/>
          </a:xfrm>
          <a:prstGeom prst="rect">
            <a:avLst/>
          </a:prstGeom>
        </p:spPr>
      </p:pic>
    </p:spTree>
    <p:extLst>
      <p:ext uri="{BB962C8B-B14F-4D97-AF65-F5344CB8AC3E}">
        <p14:creationId xmlns:p14="http://schemas.microsoft.com/office/powerpoint/2010/main" val="42675290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3B5EE-B000-5273-1A31-7AAD60BB0729}"/>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0A54E7F-37E6-FE37-9F9B-A89DA25784B6}"/>
              </a:ext>
            </a:extLst>
          </p:cNvPr>
          <p:cNvSpPr>
            <a:spLocks noGrp="1"/>
          </p:cNvSpPr>
          <p:nvPr>
            <p:ph type="sldNum" sz="quarter" idx="12"/>
          </p:nvPr>
        </p:nvSpPr>
        <p:spPr/>
        <p:txBody>
          <a:bodyPr/>
          <a:lstStyle/>
          <a:p>
            <a:fld id="{200423E1-44C6-4E03-9576-413CBCCCE18A}" type="slidenum">
              <a:rPr lang="lv-LV" smtClean="0"/>
              <a:pPr/>
              <a:t>7</a:t>
            </a:fld>
            <a:endParaRPr lang="lv-LV"/>
          </a:p>
        </p:txBody>
      </p:sp>
      <p:sp>
        <p:nvSpPr>
          <p:cNvPr id="6" name="TextBox 5">
            <a:extLst>
              <a:ext uri="{FF2B5EF4-FFF2-40B4-BE49-F238E27FC236}">
                <a16:creationId xmlns:a16="http://schemas.microsoft.com/office/drawing/2014/main" id="{7B73F471-C2A5-F7E3-7790-85E00CA78B8B}"/>
              </a:ext>
            </a:extLst>
          </p:cNvPr>
          <p:cNvSpPr txBox="1"/>
          <p:nvPr/>
        </p:nvSpPr>
        <p:spPr>
          <a:xfrm>
            <a:off x="1785458" y="386489"/>
            <a:ext cx="6873073" cy="646331"/>
          </a:xfrm>
          <a:prstGeom prst="rect">
            <a:avLst/>
          </a:prstGeom>
          <a:noFill/>
        </p:spPr>
        <p:txBody>
          <a:bodyPr wrap="square" rtlCol="0">
            <a:spAutoFit/>
          </a:bodyPr>
          <a:lstStyle/>
          <a:p>
            <a:pPr algn="ctr"/>
            <a:r>
              <a:rPr lang="lv-LV" b="1" noProof="0" dirty="0">
                <a:latin typeface="Verdana" panose="020B0604030504040204" pitchFamily="34" charset="0"/>
                <a:ea typeface="Verdana" panose="020B0604030504040204" pitchFamily="34" charset="0"/>
              </a:rPr>
              <a:t>Veselības ministrijas </a:t>
            </a:r>
            <a:r>
              <a:rPr lang="en-US" b="1" dirty="0" err="1">
                <a:latin typeface="Verdana" panose="020B0604030504040204" pitchFamily="34" charset="0"/>
                <a:ea typeface="Verdana" panose="020B0604030504040204" pitchFamily="34" charset="0"/>
              </a:rPr>
              <a:t>priekšlikums</a:t>
            </a:r>
            <a:r>
              <a:rPr lang="en-US" b="1" dirty="0">
                <a:latin typeface="Verdana" panose="020B0604030504040204" pitchFamily="34" charset="0"/>
                <a:ea typeface="Verdana" panose="020B0604030504040204" pitchFamily="34" charset="0"/>
              </a:rPr>
              <a:t> </a:t>
            </a:r>
            <a:r>
              <a:rPr lang="en-US" b="1" dirty="0" err="1">
                <a:latin typeface="Verdana" panose="020B0604030504040204" pitchFamily="34" charset="0"/>
                <a:ea typeface="Verdana" panose="020B0604030504040204" pitchFamily="34" charset="0"/>
              </a:rPr>
              <a:t>finansējuma</a:t>
            </a:r>
            <a:r>
              <a:rPr lang="en-US" b="1" dirty="0">
                <a:latin typeface="Verdana" panose="020B0604030504040204" pitchFamily="34" charset="0"/>
                <a:ea typeface="Verdana" panose="020B0604030504040204" pitchFamily="34" charset="0"/>
              </a:rPr>
              <a:t> </a:t>
            </a:r>
            <a:r>
              <a:rPr lang="en-US" b="1" dirty="0" err="1">
                <a:latin typeface="Verdana" panose="020B0604030504040204" pitchFamily="34" charset="0"/>
                <a:ea typeface="Verdana" panose="020B0604030504040204" pitchFamily="34" charset="0"/>
              </a:rPr>
              <a:t>sadalei</a:t>
            </a:r>
            <a:r>
              <a:rPr lang="en-US" b="1" dirty="0">
                <a:latin typeface="Verdana" panose="020B0604030504040204" pitchFamily="34" charset="0"/>
                <a:ea typeface="Verdana" panose="020B0604030504040204" pitchFamily="34" charset="0"/>
              </a:rPr>
              <a:t> pa </a:t>
            </a:r>
            <a:r>
              <a:rPr lang="en-US" b="1" dirty="0" err="1">
                <a:latin typeface="Verdana" panose="020B0604030504040204" pitchFamily="34" charset="0"/>
                <a:ea typeface="Verdana" panose="020B0604030504040204" pitchFamily="34" charset="0"/>
              </a:rPr>
              <a:t>jomām</a:t>
            </a:r>
            <a:r>
              <a:rPr lang="en-US" b="1" dirty="0">
                <a:latin typeface="Verdana" panose="020B0604030504040204" pitchFamily="34" charset="0"/>
                <a:ea typeface="Verdana" panose="020B0604030504040204" pitchFamily="34" charset="0"/>
              </a:rPr>
              <a:t> (%), </a:t>
            </a:r>
            <a:r>
              <a:rPr lang="en-US" b="1" dirty="0" err="1">
                <a:latin typeface="Verdana" panose="020B0604030504040204" pitchFamily="34" charset="0"/>
                <a:ea typeface="Verdana" panose="020B0604030504040204" pitchFamily="34" charset="0"/>
              </a:rPr>
              <a:t>izvirzot</a:t>
            </a:r>
            <a:r>
              <a:rPr lang="en-US" b="1" dirty="0">
                <a:latin typeface="Verdana" panose="020B0604030504040204" pitchFamily="34" charset="0"/>
                <a:ea typeface="Verdana" panose="020B0604030504040204" pitchFamily="34" charset="0"/>
              </a:rPr>
              <a:t> </a:t>
            </a:r>
            <a:r>
              <a:rPr lang="en-US" b="1" dirty="0" err="1">
                <a:latin typeface="Verdana" panose="020B0604030504040204" pitchFamily="34" charset="0"/>
                <a:ea typeface="Verdana" panose="020B0604030504040204" pitchFamily="34" charset="0"/>
              </a:rPr>
              <a:t>nozares</a:t>
            </a:r>
            <a:r>
              <a:rPr lang="en-US" b="1" dirty="0">
                <a:latin typeface="Verdana" panose="020B0604030504040204" pitchFamily="34" charset="0"/>
                <a:ea typeface="Verdana" panose="020B0604030504040204" pitchFamily="34" charset="0"/>
              </a:rPr>
              <a:t> </a:t>
            </a:r>
            <a:r>
              <a:rPr lang="en-US" b="1" dirty="0" err="1">
                <a:latin typeface="Verdana" panose="020B0604030504040204" pitchFamily="34" charset="0"/>
                <a:ea typeface="Verdana" panose="020B0604030504040204" pitchFamily="34" charset="0"/>
              </a:rPr>
              <a:t>prioritātes</a:t>
            </a:r>
            <a:r>
              <a:rPr lang="en-US" b="1" dirty="0">
                <a:latin typeface="Verdana" panose="020B0604030504040204" pitchFamily="34" charset="0"/>
                <a:ea typeface="Verdana" panose="020B0604030504040204" pitchFamily="34" charset="0"/>
              </a:rPr>
              <a:t> </a:t>
            </a:r>
            <a:endParaRPr lang="en-US" b="1" noProof="0" dirty="0">
              <a:latin typeface="Verdana" panose="020B0604030504040204" pitchFamily="34" charset="0"/>
              <a:ea typeface="Verdana" panose="020B0604030504040204" pitchFamily="34" charset="0"/>
            </a:endParaRPr>
          </a:p>
        </p:txBody>
      </p:sp>
      <p:graphicFrame>
        <p:nvGraphicFramePr>
          <p:cNvPr id="7" name="Chart 6">
            <a:extLst>
              <a:ext uri="{FF2B5EF4-FFF2-40B4-BE49-F238E27FC236}">
                <a16:creationId xmlns:a16="http://schemas.microsoft.com/office/drawing/2014/main" id="{2EC247CC-5EB0-E3A5-1FE7-EB6338EADEDD}"/>
              </a:ext>
            </a:extLst>
          </p:cNvPr>
          <p:cNvGraphicFramePr>
            <a:graphicFrameLocks/>
          </p:cNvGraphicFramePr>
          <p:nvPr>
            <p:extLst>
              <p:ext uri="{D42A27DB-BD31-4B8C-83A1-F6EECF244321}">
                <p14:modId xmlns:p14="http://schemas.microsoft.com/office/powerpoint/2010/main" val="1319692950"/>
              </p:ext>
            </p:extLst>
          </p:nvPr>
        </p:nvGraphicFramePr>
        <p:xfrm>
          <a:off x="81588" y="1371600"/>
          <a:ext cx="8980823" cy="497661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48139082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53BEF90-2AE8-8E71-1E6F-910D88C181A6}"/>
              </a:ext>
            </a:extLst>
          </p:cNvPr>
          <p:cNvSpPr>
            <a:spLocks noGrp="1"/>
          </p:cNvSpPr>
          <p:nvPr>
            <p:ph type="sldNum" sz="quarter" idx="12"/>
          </p:nvPr>
        </p:nvSpPr>
        <p:spPr/>
        <p:txBody>
          <a:bodyPr/>
          <a:lstStyle/>
          <a:p>
            <a:fld id="{200423E1-44C6-4E03-9576-413CBCCCE18A}" type="slidenum">
              <a:rPr lang="lv-LV" smtClean="0"/>
              <a:pPr/>
              <a:t>8</a:t>
            </a:fld>
            <a:endParaRPr lang="lv-LV"/>
          </a:p>
        </p:txBody>
      </p:sp>
      <p:graphicFrame>
        <p:nvGraphicFramePr>
          <p:cNvPr id="5" name="Table 4">
            <a:extLst>
              <a:ext uri="{FF2B5EF4-FFF2-40B4-BE49-F238E27FC236}">
                <a16:creationId xmlns:a16="http://schemas.microsoft.com/office/drawing/2014/main" id="{DDE576A0-6449-F9A2-53F6-4C5D057F7730}"/>
              </a:ext>
            </a:extLst>
          </p:cNvPr>
          <p:cNvGraphicFramePr>
            <a:graphicFrameLocks noGrp="1"/>
          </p:cNvGraphicFramePr>
          <p:nvPr>
            <p:extLst>
              <p:ext uri="{D42A27DB-BD31-4B8C-83A1-F6EECF244321}">
                <p14:modId xmlns:p14="http://schemas.microsoft.com/office/powerpoint/2010/main" val="964106733"/>
              </p:ext>
            </p:extLst>
          </p:nvPr>
        </p:nvGraphicFramePr>
        <p:xfrm>
          <a:off x="394855" y="1411446"/>
          <a:ext cx="8339876" cy="4085932"/>
        </p:xfrm>
        <a:graphic>
          <a:graphicData uri="http://schemas.openxmlformats.org/drawingml/2006/table">
            <a:tbl>
              <a:tblPr/>
              <a:tblGrid>
                <a:gridCol w="6785626">
                  <a:extLst>
                    <a:ext uri="{9D8B030D-6E8A-4147-A177-3AD203B41FA5}">
                      <a16:colId xmlns:a16="http://schemas.microsoft.com/office/drawing/2014/main" val="748525091"/>
                    </a:ext>
                  </a:extLst>
                </a:gridCol>
                <a:gridCol w="1554250">
                  <a:extLst>
                    <a:ext uri="{9D8B030D-6E8A-4147-A177-3AD203B41FA5}">
                      <a16:colId xmlns:a16="http://schemas.microsoft.com/office/drawing/2014/main" val="3860958702"/>
                    </a:ext>
                  </a:extLst>
                </a:gridCol>
              </a:tblGrid>
              <a:tr h="260463">
                <a:tc>
                  <a:txBody>
                    <a:bodyPr/>
                    <a:lstStyle/>
                    <a:p>
                      <a:endParaRPr lang="lv-LV" dirty="0"/>
                    </a:p>
                  </a:txBody>
                  <a:tcPr>
                    <a:lnT w="12700" cap="flat" cmpd="sng" algn="ctr">
                      <a:solidFill>
                        <a:srgbClr val="000000"/>
                      </a:solidFill>
                      <a:prstDash val="solid"/>
                      <a:round/>
                      <a:headEnd type="none" w="med" len="med"/>
                      <a:tailEnd type="none" w="med" len="med"/>
                    </a:lnT>
                    <a:solidFill>
                      <a:schemeClr val="accent2">
                        <a:lumMod val="60000"/>
                        <a:lumOff val="40000"/>
                      </a:schemeClr>
                    </a:solidFill>
                  </a:tcPr>
                </a:tc>
                <a:tc>
                  <a:txBody>
                    <a:bodyPr/>
                    <a:lstStyle/>
                    <a:p>
                      <a:pPr algn="ctr" fontAlgn="b"/>
                      <a:r>
                        <a:rPr lang="en-US" sz="1300" b="1" i="0" u="none" strike="noStrike" dirty="0" err="1">
                          <a:solidFill>
                            <a:srgbClr val="000000"/>
                          </a:solidFill>
                          <a:effectLst/>
                          <a:latin typeface="Verdana" panose="020B0604030504040204" pitchFamily="34" charset="0"/>
                          <a:ea typeface="Verdana" panose="020B0604030504040204" pitchFamily="34" charset="0"/>
                        </a:rPr>
                        <a:t>Papildu</a:t>
                      </a:r>
                      <a:r>
                        <a:rPr lang="en-US" sz="1300" b="1" i="0" u="none" strike="noStrike" dirty="0">
                          <a:solidFill>
                            <a:srgbClr val="000000"/>
                          </a:solidFill>
                          <a:effectLst/>
                          <a:latin typeface="Verdana" panose="020B0604030504040204" pitchFamily="34" charset="0"/>
                          <a:ea typeface="Verdana" panose="020B0604030504040204" pitchFamily="34" charset="0"/>
                        </a:rPr>
                        <a:t> </a:t>
                      </a:r>
                      <a:r>
                        <a:rPr lang="en-US" sz="1300" b="1" i="0" u="none" strike="noStrike" dirty="0" err="1">
                          <a:solidFill>
                            <a:srgbClr val="000000"/>
                          </a:solidFill>
                          <a:effectLst/>
                          <a:latin typeface="Verdana" panose="020B0604030504040204" pitchFamily="34" charset="0"/>
                          <a:ea typeface="Verdana" panose="020B0604030504040204" pitchFamily="34" charset="0"/>
                        </a:rPr>
                        <a:t>nepieciešamais</a:t>
                      </a:r>
                      <a:r>
                        <a:rPr lang="en-US" sz="1300" b="1" i="0" u="none" strike="noStrike" dirty="0">
                          <a:solidFill>
                            <a:srgbClr val="000000"/>
                          </a:solidFill>
                          <a:effectLst/>
                          <a:latin typeface="Verdana" panose="020B0604030504040204" pitchFamily="34" charset="0"/>
                          <a:ea typeface="Verdana" panose="020B0604030504040204" pitchFamily="34" charset="0"/>
                        </a:rPr>
                        <a:t> </a:t>
                      </a:r>
                      <a:r>
                        <a:rPr lang="en-US" sz="1300" b="1" i="0" u="none" strike="noStrike" dirty="0" err="1">
                          <a:solidFill>
                            <a:srgbClr val="000000"/>
                          </a:solidFill>
                          <a:effectLst/>
                          <a:latin typeface="Verdana" panose="020B0604030504040204" pitchFamily="34" charset="0"/>
                          <a:ea typeface="Verdana" panose="020B0604030504040204" pitchFamily="34" charset="0"/>
                        </a:rPr>
                        <a:t>finansējums</a:t>
                      </a:r>
                      <a:r>
                        <a:rPr lang="en-US" sz="1300" b="1" i="0" u="none" strike="noStrike" dirty="0">
                          <a:solidFill>
                            <a:srgbClr val="000000"/>
                          </a:solidFill>
                          <a:effectLst/>
                          <a:latin typeface="Verdana" panose="020B0604030504040204" pitchFamily="34" charset="0"/>
                          <a:ea typeface="Verdana" panose="020B0604030504040204" pitchFamily="34" charset="0"/>
                        </a:rPr>
                        <a:t> 2027. </a:t>
                      </a:r>
                      <a:r>
                        <a:rPr lang="en-US" sz="1300" b="1" i="0" u="none" strike="noStrike" dirty="0" err="1">
                          <a:solidFill>
                            <a:srgbClr val="000000"/>
                          </a:solidFill>
                          <a:effectLst/>
                          <a:latin typeface="Verdana" panose="020B0604030504040204" pitchFamily="34" charset="0"/>
                          <a:ea typeface="Verdana" panose="020B0604030504040204" pitchFamily="34" charset="0"/>
                        </a:rPr>
                        <a:t>gadam</a:t>
                      </a:r>
                      <a:r>
                        <a:rPr lang="en-US" sz="1300" b="1" i="0" u="none" strike="noStrike" dirty="0">
                          <a:solidFill>
                            <a:srgbClr val="000000"/>
                          </a:solidFill>
                          <a:effectLst/>
                          <a:latin typeface="Verdana" panose="020B0604030504040204" pitchFamily="34" charset="0"/>
                          <a:ea typeface="Verdana" panose="020B0604030504040204" pitchFamily="34" charset="0"/>
                        </a:rPr>
                        <a:t>, </a:t>
                      </a:r>
                      <a:r>
                        <a:rPr lang="en-US" sz="1300" b="1" i="1" u="none" strike="noStrike" dirty="0">
                          <a:solidFill>
                            <a:srgbClr val="000000"/>
                          </a:solidFill>
                          <a:effectLst/>
                          <a:latin typeface="Verdana" panose="020B0604030504040204" pitchFamily="34" charset="0"/>
                          <a:ea typeface="Verdana" panose="020B0604030504040204" pitchFamily="34" charset="0"/>
                        </a:rPr>
                        <a:t>EUR</a:t>
                      </a:r>
                      <a:endParaRPr lang="lv-LV" sz="1300" b="1" i="1"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b">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2">
                        <a:lumMod val="60000"/>
                        <a:lumOff val="40000"/>
                      </a:schemeClr>
                    </a:solidFill>
                  </a:tcPr>
                </a:tc>
                <a:extLst>
                  <a:ext uri="{0D108BD9-81ED-4DB2-BD59-A6C34878D82A}">
                    <a16:rowId xmlns:a16="http://schemas.microsoft.com/office/drawing/2014/main" val="1751424276"/>
                  </a:ext>
                </a:extLst>
              </a:tr>
              <a:tr h="352683">
                <a:tc>
                  <a:txBody>
                    <a:bodyPr/>
                    <a:lstStyle/>
                    <a:p>
                      <a:pPr algn="r" fontAlgn="b"/>
                      <a:r>
                        <a:rPr lang="en-US" sz="1400" b="1" i="0" u="none" strike="noStrike" dirty="0">
                          <a:solidFill>
                            <a:srgbClr val="000000"/>
                          </a:solidFill>
                          <a:effectLst/>
                          <a:latin typeface="Verdana" panose="020B0604030504040204" pitchFamily="34" charset="0"/>
                          <a:ea typeface="Verdana" panose="020B0604030504040204" pitchFamily="34" charset="0"/>
                        </a:rPr>
                        <a:t>KOPĀ</a:t>
                      </a:r>
                      <a:endParaRPr lang="lv-LV" sz="1400" b="1"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B w="635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r" fontAlgn="b"/>
                      <a:r>
                        <a:rPr lang="en-US" sz="1400" b="1" i="0" u="none" strike="noStrike" dirty="0">
                          <a:solidFill>
                            <a:srgbClr val="000000"/>
                          </a:solidFill>
                          <a:effectLst/>
                          <a:latin typeface="Verdana" panose="020B0604030504040204" pitchFamily="34" charset="0"/>
                          <a:ea typeface="Verdana" panose="020B0604030504040204" pitchFamily="34" charset="0"/>
                        </a:rPr>
                        <a:t>826 053 948</a:t>
                      </a:r>
                      <a:endParaRPr lang="lv-LV" sz="1400" b="1"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3452304597"/>
                  </a:ext>
                </a:extLst>
              </a:tr>
              <a:tr h="412224">
                <a:tc>
                  <a:txBody>
                    <a:bodyPr/>
                    <a:lstStyle/>
                    <a:p>
                      <a:pPr algn="l" fontAlgn="b"/>
                      <a:r>
                        <a:rPr lang="lv-LV" sz="1300" b="0" i="1" kern="1200" dirty="0">
                          <a:solidFill>
                            <a:schemeClr val="tx1"/>
                          </a:solidFill>
                          <a:effectLst/>
                          <a:latin typeface="Verdana" panose="020B0604030504040204" pitchFamily="34" charset="0"/>
                          <a:ea typeface="Verdana" panose="020B0604030504040204" pitchFamily="34" charset="0"/>
                          <a:cs typeface="+mn-cs"/>
                        </a:rPr>
                        <a:t>Veselības aprūpes pakalpojumu </a:t>
                      </a:r>
                      <a:r>
                        <a:rPr lang="en-US" sz="1300" b="0" i="1" kern="1200" dirty="0" err="1">
                          <a:solidFill>
                            <a:schemeClr val="tx1"/>
                          </a:solidFill>
                          <a:effectLst/>
                          <a:latin typeface="Verdana" panose="020B0604030504040204" pitchFamily="34" charset="0"/>
                          <a:ea typeface="Verdana" panose="020B0604030504040204" pitchFamily="34" charset="0"/>
                          <a:cs typeface="+mn-cs"/>
                        </a:rPr>
                        <a:t>politika</a:t>
                      </a:r>
                      <a:r>
                        <a:rPr lang="en-US" sz="1300" b="0" i="1" kern="1200" dirty="0">
                          <a:solidFill>
                            <a:schemeClr val="tx1"/>
                          </a:solidFill>
                          <a:effectLst/>
                          <a:latin typeface="Verdana" panose="020B0604030504040204" pitchFamily="34" charset="0"/>
                          <a:ea typeface="Verdana" panose="020B0604030504040204" pitchFamily="34" charset="0"/>
                          <a:cs typeface="+mn-cs"/>
                        </a:rPr>
                        <a:t> (tai </a:t>
                      </a:r>
                      <a:r>
                        <a:rPr lang="en-US" sz="1300" b="0" i="1" kern="1200" dirty="0" err="1">
                          <a:solidFill>
                            <a:schemeClr val="tx1"/>
                          </a:solidFill>
                          <a:effectLst/>
                          <a:latin typeface="Verdana" panose="020B0604030504040204" pitchFamily="34" charset="0"/>
                          <a:ea typeface="Verdana" panose="020B0604030504040204" pitchFamily="34" charset="0"/>
                          <a:cs typeface="+mn-cs"/>
                        </a:rPr>
                        <a:t>skaitā</a:t>
                      </a:r>
                      <a:r>
                        <a:rPr lang="en-US" sz="1300" b="0" i="1" kern="1200" dirty="0">
                          <a:solidFill>
                            <a:schemeClr val="tx1"/>
                          </a:solidFill>
                          <a:effectLst/>
                          <a:latin typeface="Verdana" panose="020B0604030504040204" pitchFamily="34" charset="0"/>
                          <a:ea typeface="Verdana" panose="020B0604030504040204" pitchFamily="34" charset="0"/>
                          <a:cs typeface="+mn-cs"/>
                        </a:rPr>
                        <a:t> </a:t>
                      </a:r>
                      <a:r>
                        <a:rPr lang="en-US" sz="1300" b="0" i="1" kern="1200" dirty="0" err="1">
                          <a:solidFill>
                            <a:schemeClr val="tx1"/>
                          </a:solidFill>
                          <a:effectLst/>
                          <a:latin typeface="Verdana" panose="020B0604030504040204" pitchFamily="34" charset="0"/>
                          <a:ea typeface="Verdana" panose="020B0604030504040204" pitchFamily="34" charset="0"/>
                          <a:cs typeface="+mn-cs"/>
                        </a:rPr>
                        <a:t>prioritārie</a:t>
                      </a:r>
                      <a:r>
                        <a:rPr lang="en-US" sz="1300" b="0" i="1" kern="1200" dirty="0">
                          <a:solidFill>
                            <a:schemeClr val="tx1"/>
                          </a:solidFill>
                          <a:effectLst/>
                          <a:latin typeface="Verdana" panose="020B0604030504040204" pitchFamily="34" charset="0"/>
                          <a:ea typeface="Verdana" panose="020B0604030504040204" pitchFamily="34" charset="0"/>
                          <a:cs typeface="+mn-cs"/>
                        </a:rPr>
                        <a:t> </a:t>
                      </a:r>
                      <a:r>
                        <a:rPr lang="en-US" sz="1300" b="0" i="1" kern="1200" dirty="0" err="1">
                          <a:solidFill>
                            <a:schemeClr val="tx1"/>
                          </a:solidFill>
                          <a:effectLst/>
                          <a:latin typeface="Verdana" panose="020B0604030504040204" pitchFamily="34" charset="0"/>
                          <a:ea typeface="Verdana" panose="020B0604030504040204" pitchFamily="34" charset="0"/>
                          <a:cs typeface="+mn-cs"/>
                        </a:rPr>
                        <a:t>plāni</a:t>
                      </a:r>
                      <a:r>
                        <a:rPr lang="en-US" sz="1300" b="0" i="1" kern="1200" dirty="0">
                          <a:solidFill>
                            <a:schemeClr val="tx1"/>
                          </a:solidFill>
                          <a:effectLst/>
                          <a:latin typeface="Verdana" panose="020B0604030504040204" pitchFamily="34" charset="0"/>
                          <a:ea typeface="Verdana" panose="020B0604030504040204" pitchFamily="34" charset="0"/>
                          <a:cs typeface="+mn-cs"/>
                        </a:rPr>
                        <a:t> un </a:t>
                      </a:r>
                      <a:r>
                        <a:rPr lang="en-US" sz="1300" b="0" i="1" kern="1200" dirty="0" err="1">
                          <a:solidFill>
                            <a:schemeClr val="tx1"/>
                          </a:solidFill>
                          <a:effectLst/>
                          <a:latin typeface="Verdana" panose="020B0604030504040204" pitchFamily="34" charset="0"/>
                          <a:ea typeface="Verdana" panose="020B0604030504040204" pitchFamily="34" charset="0"/>
                          <a:cs typeface="+mn-cs"/>
                        </a:rPr>
                        <a:t>plānošanas</a:t>
                      </a:r>
                      <a:r>
                        <a:rPr lang="en-US" sz="1300" b="0" i="1" kern="1200" dirty="0">
                          <a:solidFill>
                            <a:schemeClr val="tx1"/>
                          </a:solidFill>
                          <a:effectLst/>
                          <a:latin typeface="Verdana" panose="020B0604030504040204" pitchFamily="34" charset="0"/>
                          <a:ea typeface="Verdana" panose="020B0604030504040204" pitchFamily="34" charset="0"/>
                          <a:cs typeface="+mn-cs"/>
                        </a:rPr>
                        <a:t> </a:t>
                      </a:r>
                      <a:r>
                        <a:rPr lang="en-US" sz="1300" b="0" i="1" kern="1200" dirty="0" err="1">
                          <a:solidFill>
                            <a:schemeClr val="tx1"/>
                          </a:solidFill>
                          <a:effectLst/>
                          <a:latin typeface="Verdana" panose="020B0604030504040204" pitchFamily="34" charset="0"/>
                          <a:ea typeface="Verdana" panose="020B0604030504040204" pitchFamily="34" charset="0"/>
                          <a:cs typeface="+mn-cs"/>
                        </a:rPr>
                        <a:t>dokumenti</a:t>
                      </a:r>
                      <a:r>
                        <a:rPr lang="en-US" sz="1300" b="0" i="1" kern="1200" dirty="0">
                          <a:solidFill>
                            <a:schemeClr val="tx1"/>
                          </a:solidFill>
                          <a:effectLst/>
                          <a:latin typeface="Verdana" panose="020B0604030504040204" pitchFamily="34" charset="0"/>
                          <a:ea typeface="Verdana" panose="020B0604030504040204" pitchFamily="34" charset="0"/>
                          <a:cs typeface="+mn-cs"/>
                        </a:rPr>
                        <a:t>)</a:t>
                      </a:r>
                      <a:endParaRPr lang="lv-LV" sz="1300" b="0"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139 584 350</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82168971"/>
                  </a:ext>
                </a:extLst>
              </a:tr>
              <a:tr h="242180">
                <a:tc>
                  <a:txBody>
                    <a:bodyPr/>
                    <a:lstStyle/>
                    <a:p>
                      <a:pPr algn="l" fontAlgn="b"/>
                      <a:r>
                        <a:rPr lang="en-US" sz="1300" b="0" i="1" kern="1200" dirty="0" err="1">
                          <a:solidFill>
                            <a:schemeClr val="tx1"/>
                          </a:solidFill>
                          <a:effectLst/>
                          <a:latin typeface="Verdana" panose="020B0604030504040204" pitchFamily="34" charset="0"/>
                          <a:ea typeface="Verdana" panose="020B0604030504040204" pitchFamily="34" charset="0"/>
                          <a:cs typeface="+mn-cs"/>
                        </a:rPr>
                        <a:t>Veselības</a:t>
                      </a:r>
                      <a:r>
                        <a:rPr lang="en-US" sz="1300" b="0" i="1" kern="1200" dirty="0">
                          <a:solidFill>
                            <a:schemeClr val="tx1"/>
                          </a:solidFill>
                          <a:effectLst/>
                          <a:latin typeface="Verdana" panose="020B0604030504040204" pitchFamily="34" charset="0"/>
                          <a:ea typeface="Verdana" panose="020B0604030504040204" pitchFamily="34" charset="0"/>
                          <a:cs typeface="+mn-cs"/>
                        </a:rPr>
                        <a:t> </a:t>
                      </a:r>
                      <a:r>
                        <a:rPr lang="en-US" sz="1300" b="0" i="1" kern="1200" dirty="0" err="1">
                          <a:solidFill>
                            <a:schemeClr val="tx1"/>
                          </a:solidFill>
                          <a:effectLst/>
                          <a:latin typeface="Verdana" panose="020B0604030504040204" pitchFamily="34" charset="0"/>
                          <a:ea typeface="Verdana" panose="020B0604030504040204" pitchFamily="34" charset="0"/>
                          <a:cs typeface="+mn-cs"/>
                        </a:rPr>
                        <a:t>aprūpes</a:t>
                      </a:r>
                      <a:r>
                        <a:rPr lang="en-US" sz="1300" b="0" i="1" kern="1200" dirty="0">
                          <a:solidFill>
                            <a:schemeClr val="tx1"/>
                          </a:solidFill>
                          <a:effectLst/>
                          <a:latin typeface="Verdana" panose="020B0604030504040204" pitchFamily="34" charset="0"/>
                          <a:ea typeface="Verdana" panose="020B0604030504040204" pitchFamily="34" charset="0"/>
                          <a:cs typeface="+mn-cs"/>
                        </a:rPr>
                        <a:t> </a:t>
                      </a:r>
                      <a:r>
                        <a:rPr lang="en-US" sz="1300" b="0" i="1" kern="1200" dirty="0" err="1">
                          <a:solidFill>
                            <a:schemeClr val="tx1"/>
                          </a:solidFill>
                          <a:effectLst/>
                          <a:latin typeface="Verdana" panose="020B0604030504040204" pitchFamily="34" charset="0"/>
                          <a:ea typeface="Verdana" panose="020B0604030504040204" pitchFamily="34" charset="0"/>
                          <a:cs typeface="+mn-cs"/>
                        </a:rPr>
                        <a:t>pakalpojumu</a:t>
                      </a:r>
                      <a:r>
                        <a:rPr lang="en-US" sz="1300" b="0" i="1" kern="1200" dirty="0">
                          <a:solidFill>
                            <a:schemeClr val="tx1"/>
                          </a:solidFill>
                          <a:effectLst/>
                          <a:latin typeface="Verdana" panose="020B0604030504040204" pitchFamily="34" charset="0"/>
                          <a:ea typeface="Verdana" panose="020B0604030504040204" pitchFamily="34" charset="0"/>
                          <a:cs typeface="+mn-cs"/>
                        </a:rPr>
                        <a:t> </a:t>
                      </a:r>
                      <a:r>
                        <a:rPr lang="en-US" sz="1300" b="0" i="1" kern="1200" dirty="0" err="1">
                          <a:solidFill>
                            <a:schemeClr val="tx1"/>
                          </a:solidFill>
                          <a:effectLst/>
                          <a:latin typeface="Verdana" panose="020B0604030504040204" pitchFamily="34" charset="0"/>
                          <a:ea typeface="Verdana" panose="020B0604030504040204" pitchFamily="34" charset="0"/>
                          <a:cs typeface="+mn-cs"/>
                        </a:rPr>
                        <a:t>pieejamības</a:t>
                      </a:r>
                      <a:r>
                        <a:rPr lang="en-US" sz="1300" b="0" i="1" kern="1200" dirty="0">
                          <a:solidFill>
                            <a:schemeClr val="tx1"/>
                          </a:solidFill>
                          <a:effectLst/>
                          <a:latin typeface="Verdana" panose="020B0604030504040204" pitchFamily="34" charset="0"/>
                          <a:ea typeface="Verdana" panose="020B0604030504040204" pitchFamily="34" charset="0"/>
                          <a:cs typeface="+mn-cs"/>
                        </a:rPr>
                        <a:t> un </a:t>
                      </a:r>
                      <a:r>
                        <a:rPr lang="en-US" sz="1300" b="0" i="1" kern="1200" dirty="0" err="1">
                          <a:solidFill>
                            <a:schemeClr val="tx1"/>
                          </a:solidFill>
                          <a:effectLst/>
                          <a:latin typeface="Verdana" panose="020B0604030504040204" pitchFamily="34" charset="0"/>
                          <a:ea typeface="Verdana" panose="020B0604030504040204" pitchFamily="34" charset="0"/>
                          <a:cs typeface="+mn-cs"/>
                        </a:rPr>
                        <a:t>kvalitātes</a:t>
                      </a:r>
                      <a:r>
                        <a:rPr lang="en-US" sz="1300" b="0" i="1" kern="1200" dirty="0">
                          <a:solidFill>
                            <a:schemeClr val="tx1"/>
                          </a:solidFill>
                          <a:effectLst/>
                          <a:latin typeface="Verdana" panose="020B0604030504040204" pitchFamily="34" charset="0"/>
                          <a:ea typeface="Verdana" panose="020B0604030504040204" pitchFamily="34" charset="0"/>
                          <a:cs typeface="+mn-cs"/>
                        </a:rPr>
                        <a:t> </a:t>
                      </a:r>
                      <a:r>
                        <a:rPr lang="en-US" sz="1300" b="0" i="1" kern="1200" dirty="0" err="1">
                          <a:solidFill>
                            <a:schemeClr val="tx1"/>
                          </a:solidFill>
                          <a:effectLst/>
                          <a:latin typeface="Verdana" panose="020B0604030504040204" pitchFamily="34" charset="0"/>
                          <a:ea typeface="Verdana" panose="020B0604030504040204" pitchFamily="34" charset="0"/>
                          <a:cs typeface="+mn-cs"/>
                        </a:rPr>
                        <a:t>uzlabošana</a:t>
                      </a:r>
                      <a:endParaRPr lang="lv-LV" sz="1300" b="0"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406 710 004</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2520047591"/>
                  </a:ext>
                </a:extLst>
              </a:tr>
              <a:tr h="207819">
                <a:tc>
                  <a:txBody>
                    <a:bodyPr/>
                    <a:lstStyle/>
                    <a:p>
                      <a:pPr algn="l" fontAlgn="b"/>
                      <a:r>
                        <a:rPr lang="lv-LV" sz="1300" b="0" i="1" u="none" strike="noStrike" dirty="0">
                          <a:solidFill>
                            <a:schemeClr val="tx1"/>
                          </a:solidFill>
                          <a:effectLst/>
                          <a:latin typeface="Verdana" panose="020B0604030504040204" pitchFamily="34" charset="0"/>
                          <a:ea typeface="Verdana" panose="020B0604030504040204" pitchFamily="34" charset="0"/>
                        </a:rPr>
                        <a:t>Kompensējamo medikamentu un materiālu sistēmas uzlabošana</a:t>
                      </a: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135 389 525</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315737383"/>
                  </a:ext>
                </a:extLst>
              </a:tr>
              <a:tr h="209445">
                <a:tc>
                  <a:txBody>
                    <a:bodyPr/>
                    <a:lstStyle/>
                    <a:p>
                      <a:pPr algn="l" fontAlgn="b"/>
                      <a:r>
                        <a:rPr lang="en-US" sz="1300" b="0" i="1" kern="1200" dirty="0" err="1">
                          <a:solidFill>
                            <a:schemeClr val="tx1"/>
                          </a:solidFill>
                          <a:effectLst/>
                          <a:latin typeface="Verdana" panose="020B0604030504040204" pitchFamily="34" charset="0"/>
                          <a:ea typeface="Verdana" panose="020B0604030504040204" pitchFamily="34" charset="0"/>
                          <a:cs typeface="+mn-cs"/>
                        </a:rPr>
                        <a:t>Primārās</a:t>
                      </a:r>
                      <a:r>
                        <a:rPr lang="en-US" sz="1300" b="0" i="1" kern="1200" dirty="0">
                          <a:solidFill>
                            <a:schemeClr val="tx1"/>
                          </a:solidFill>
                          <a:effectLst/>
                          <a:latin typeface="Verdana" panose="020B0604030504040204" pitchFamily="34" charset="0"/>
                          <a:ea typeface="Verdana" panose="020B0604030504040204" pitchFamily="34" charset="0"/>
                          <a:cs typeface="+mn-cs"/>
                        </a:rPr>
                        <a:t> </a:t>
                      </a:r>
                      <a:r>
                        <a:rPr lang="en-US" sz="1300" b="0" i="1" kern="1200" dirty="0" err="1">
                          <a:solidFill>
                            <a:schemeClr val="tx1"/>
                          </a:solidFill>
                          <a:effectLst/>
                          <a:latin typeface="Verdana" panose="020B0604030504040204" pitchFamily="34" charset="0"/>
                          <a:ea typeface="Verdana" panose="020B0604030504040204" pitchFamily="34" charset="0"/>
                          <a:cs typeface="+mn-cs"/>
                        </a:rPr>
                        <a:t>veselības</a:t>
                      </a:r>
                      <a:r>
                        <a:rPr lang="en-US" sz="1300" b="0" i="1" kern="1200" dirty="0">
                          <a:solidFill>
                            <a:schemeClr val="tx1"/>
                          </a:solidFill>
                          <a:effectLst/>
                          <a:latin typeface="Verdana" panose="020B0604030504040204" pitchFamily="34" charset="0"/>
                          <a:ea typeface="Verdana" panose="020B0604030504040204" pitchFamily="34" charset="0"/>
                          <a:cs typeface="+mn-cs"/>
                        </a:rPr>
                        <a:t> </a:t>
                      </a:r>
                      <a:r>
                        <a:rPr lang="en-US" sz="1300" b="0" i="1" kern="1200" dirty="0" err="1">
                          <a:solidFill>
                            <a:schemeClr val="tx1"/>
                          </a:solidFill>
                          <a:effectLst/>
                          <a:latin typeface="Verdana" panose="020B0604030504040204" pitchFamily="34" charset="0"/>
                          <a:ea typeface="Verdana" panose="020B0604030504040204" pitchFamily="34" charset="0"/>
                          <a:cs typeface="+mn-cs"/>
                        </a:rPr>
                        <a:t>aprūpes</a:t>
                      </a:r>
                      <a:r>
                        <a:rPr lang="en-US" sz="1300" b="0" i="1" kern="1200" dirty="0">
                          <a:solidFill>
                            <a:schemeClr val="tx1"/>
                          </a:solidFill>
                          <a:effectLst/>
                          <a:latin typeface="Verdana" panose="020B0604030504040204" pitchFamily="34" charset="0"/>
                          <a:ea typeface="Verdana" panose="020B0604030504040204" pitchFamily="34" charset="0"/>
                          <a:cs typeface="+mn-cs"/>
                        </a:rPr>
                        <a:t> </a:t>
                      </a:r>
                      <a:r>
                        <a:rPr lang="en-US" sz="1300" b="0" i="1" kern="1200" dirty="0" err="1">
                          <a:solidFill>
                            <a:schemeClr val="tx1"/>
                          </a:solidFill>
                          <a:effectLst/>
                          <a:latin typeface="Verdana" panose="020B0604030504040204" pitchFamily="34" charset="0"/>
                          <a:ea typeface="Verdana" panose="020B0604030504040204" pitchFamily="34" charset="0"/>
                          <a:cs typeface="+mn-cs"/>
                        </a:rPr>
                        <a:t>pakalpojumu</a:t>
                      </a:r>
                      <a:r>
                        <a:rPr lang="en-US" sz="1300" b="0" i="1" kern="1200" dirty="0">
                          <a:solidFill>
                            <a:schemeClr val="tx1"/>
                          </a:solidFill>
                          <a:effectLst/>
                          <a:latin typeface="Verdana" panose="020B0604030504040204" pitchFamily="34" charset="0"/>
                          <a:ea typeface="Verdana" panose="020B0604030504040204" pitchFamily="34" charset="0"/>
                          <a:cs typeface="+mn-cs"/>
                        </a:rPr>
                        <a:t> </a:t>
                      </a:r>
                      <a:r>
                        <a:rPr lang="en-US" sz="1300" b="0" i="1" kern="1200" dirty="0" err="1">
                          <a:solidFill>
                            <a:schemeClr val="tx1"/>
                          </a:solidFill>
                          <a:effectLst/>
                          <a:latin typeface="Verdana" panose="020B0604030504040204" pitchFamily="34" charset="0"/>
                          <a:ea typeface="Verdana" panose="020B0604030504040204" pitchFamily="34" charset="0"/>
                          <a:cs typeface="+mn-cs"/>
                        </a:rPr>
                        <a:t>pieejamības</a:t>
                      </a:r>
                      <a:r>
                        <a:rPr lang="en-US" sz="1300" b="0" i="1" kern="1200" dirty="0">
                          <a:solidFill>
                            <a:schemeClr val="tx1"/>
                          </a:solidFill>
                          <a:effectLst/>
                          <a:latin typeface="Verdana" panose="020B0604030504040204" pitchFamily="34" charset="0"/>
                          <a:ea typeface="Verdana" panose="020B0604030504040204" pitchFamily="34" charset="0"/>
                          <a:cs typeface="+mn-cs"/>
                        </a:rPr>
                        <a:t> </a:t>
                      </a:r>
                      <a:r>
                        <a:rPr lang="en-US" sz="1300" b="0" i="1" kern="1200" dirty="0" err="1">
                          <a:solidFill>
                            <a:schemeClr val="tx1"/>
                          </a:solidFill>
                          <a:effectLst/>
                          <a:latin typeface="Verdana" panose="020B0604030504040204" pitchFamily="34" charset="0"/>
                          <a:ea typeface="Verdana" panose="020B0604030504040204" pitchFamily="34" charset="0"/>
                          <a:cs typeface="+mn-cs"/>
                        </a:rPr>
                        <a:t>uzlabošana</a:t>
                      </a:r>
                      <a:r>
                        <a:rPr lang="en-US" sz="1300" b="0" i="1" kern="1200" dirty="0">
                          <a:solidFill>
                            <a:schemeClr val="tx1"/>
                          </a:solidFill>
                          <a:effectLst/>
                          <a:latin typeface="Verdana" panose="020B0604030504040204" pitchFamily="34" charset="0"/>
                          <a:ea typeface="Verdana" panose="020B0604030504040204" pitchFamily="34" charset="0"/>
                          <a:cs typeface="+mn-cs"/>
                        </a:rPr>
                        <a:t> (tai </a:t>
                      </a:r>
                      <a:r>
                        <a:rPr lang="en-US" sz="1300" b="0" i="1" kern="1200" dirty="0" err="1">
                          <a:solidFill>
                            <a:schemeClr val="tx1"/>
                          </a:solidFill>
                          <a:effectLst/>
                          <a:latin typeface="Verdana" panose="020B0604030504040204" pitchFamily="34" charset="0"/>
                          <a:ea typeface="Verdana" panose="020B0604030504040204" pitchFamily="34" charset="0"/>
                          <a:cs typeface="+mn-cs"/>
                        </a:rPr>
                        <a:t>skaitā</a:t>
                      </a:r>
                      <a:r>
                        <a:rPr lang="en-US" sz="1300" b="0" i="1" kern="1200" dirty="0">
                          <a:solidFill>
                            <a:schemeClr val="tx1"/>
                          </a:solidFill>
                          <a:effectLst/>
                          <a:latin typeface="Verdana" panose="020B0604030504040204" pitchFamily="34" charset="0"/>
                          <a:ea typeface="Verdana" panose="020B0604030504040204" pitchFamily="34" charset="0"/>
                          <a:cs typeface="+mn-cs"/>
                        </a:rPr>
                        <a:t> </a:t>
                      </a:r>
                      <a:r>
                        <a:rPr lang="en-US" sz="1300" b="0" i="1" kern="1200" dirty="0" err="1">
                          <a:solidFill>
                            <a:schemeClr val="tx1"/>
                          </a:solidFill>
                          <a:effectLst/>
                          <a:latin typeface="Verdana" panose="020B0604030504040204" pitchFamily="34" charset="0"/>
                          <a:ea typeface="Verdana" panose="020B0604030504040204" pitchFamily="34" charset="0"/>
                          <a:cs typeface="+mn-cs"/>
                        </a:rPr>
                        <a:t>prioritārie</a:t>
                      </a:r>
                      <a:r>
                        <a:rPr lang="en-US" sz="1300" b="0" i="1" kern="1200" dirty="0">
                          <a:solidFill>
                            <a:schemeClr val="tx1"/>
                          </a:solidFill>
                          <a:effectLst/>
                          <a:latin typeface="Verdana" panose="020B0604030504040204" pitchFamily="34" charset="0"/>
                          <a:ea typeface="Verdana" panose="020B0604030504040204" pitchFamily="34" charset="0"/>
                          <a:cs typeface="+mn-cs"/>
                        </a:rPr>
                        <a:t> </a:t>
                      </a:r>
                      <a:r>
                        <a:rPr lang="en-US" sz="1300" b="0" i="1" kern="1200" dirty="0" err="1">
                          <a:solidFill>
                            <a:schemeClr val="tx1"/>
                          </a:solidFill>
                          <a:effectLst/>
                          <a:latin typeface="Verdana" panose="020B0604030504040204" pitchFamily="34" charset="0"/>
                          <a:ea typeface="Verdana" panose="020B0604030504040204" pitchFamily="34" charset="0"/>
                          <a:cs typeface="+mn-cs"/>
                        </a:rPr>
                        <a:t>plāni</a:t>
                      </a:r>
                      <a:r>
                        <a:rPr lang="en-US" sz="1300" b="0" i="1" kern="1200" dirty="0">
                          <a:solidFill>
                            <a:schemeClr val="tx1"/>
                          </a:solidFill>
                          <a:effectLst/>
                          <a:latin typeface="Verdana" panose="020B0604030504040204" pitchFamily="34" charset="0"/>
                          <a:ea typeface="Verdana" panose="020B0604030504040204" pitchFamily="34" charset="0"/>
                          <a:cs typeface="+mn-cs"/>
                        </a:rPr>
                        <a:t> un </a:t>
                      </a:r>
                      <a:r>
                        <a:rPr lang="en-US" sz="1300" b="0" i="1" kern="1200" dirty="0" err="1">
                          <a:solidFill>
                            <a:schemeClr val="tx1"/>
                          </a:solidFill>
                          <a:effectLst/>
                          <a:latin typeface="Verdana" panose="020B0604030504040204" pitchFamily="34" charset="0"/>
                          <a:ea typeface="Verdana" panose="020B0604030504040204" pitchFamily="34" charset="0"/>
                          <a:cs typeface="+mn-cs"/>
                        </a:rPr>
                        <a:t>plānošanas</a:t>
                      </a:r>
                      <a:r>
                        <a:rPr lang="en-US" sz="1300" b="0" i="1" kern="1200" dirty="0">
                          <a:solidFill>
                            <a:schemeClr val="tx1"/>
                          </a:solidFill>
                          <a:effectLst/>
                          <a:latin typeface="Verdana" panose="020B0604030504040204" pitchFamily="34" charset="0"/>
                          <a:ea typeface="Verdana" panose="020B0604030504040204" pitchFamily="34" charset="0"/>
                          <a:cs typeface="+mn-cs"/>
                        </a:rPr>
                        <a:t> </a:t>
                      </a:r>
                      <a:r>
                        <a:rPr lang="en-US" sz="1300" b="0" i="1" kern="1200" dirty="0" err="1">
                          <a:solidFill>
                            <a:schemeClr val="tx1"/>
                          </a:solidFill>
                          <a:effectLst/>
                          <a:latin typeface="Verdana" panose="020B0604030504040204" pitchFamily="34" charset="0"/>
                          <a:ea typeface="Verdana" panose="020B0604030504040204" pitchFamily="34" charset="0"/>
                          <a:cs typeface="+mn-cs"/>
                        </a:rPr>
                        <a:t>dokumenti</a:t>
                      </a:r>
                      <a:r>
                        <a:rPr lang="en-US" sz="1300" b="0" i="1" kern="1200" dirty="0">
                          <a:solidFill>
                            <a:schemeClr val="tx1"/>
                          </a:solidFill>
                          <a:effectLst/>
                          <a:latin typeface="Verdana" panose="020B0604030504040204" pitchFamily="34" charset="0"/>
                          <a:ea typeface="Verdana" panose="020B0604030504040204" pitchFamily="34" charset="0"/>
                          <a:cs typeface="+mn-cs"/>
                        </a:rPr>
                        <a:t>)</a:t>
                      </a:r>
                      <a:endParaRPr lang="lv-LV" sz="1300" b="0"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23 651 915</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3242771353"/>
                  </a:ext>
                </a:extLst>
              </a:tr>
              <a:tr h="209445">
                <a:tc>
                  <a:txBody>
                    <a:bodyPr/>
                    <a:lstStyle/>
                    <a:p>
                      <a:pPr algn="l" fontAlgn="b"/>
                      <a:r>
                        <a:rPr lang="en-US" sz="1300" b="0" i="1" kern="1200" dirty="0">
                          <a:solidFill>
                            <a:schemeClr val="tx1"/>
                          </a:solidFill>
                          <a:effectLst/>
                          <a:latin typeface="Verdana" panose="020B0604030504040204" pitchFamily="34" charset="0"/>
                          <a:ea typeface="Verdana" panose="020B0604030504040204" pitchFamily="34" charset="0"/>
                          <a:cs typeface="+mn-cs"/>
                        </a:rPr>
                        <a:t>Psihiskā </a:t>
                      </a:r>
                      <a:r>
                        <a:rPr lang="en-US" sz="1300" b="0" i="1" kern="1200" dirty="0" err="1">
                          <a:solidFill>
                            <a:schemeClr val="tx1"/>
                          </a:solidFill>
                          <a:effectLst/>
                          <a:latin typeface="Verdana" panose="020B0604030504040204" pitchFamily="34" charset="0"/>
                          <a:ea typeface="Verdana" panose="020B0604030504040204" pitchFamily="34" charset="0"/>
                          <a:cs typeface="+mn-cs"/>
                        </a:rPr>
                        <a:t>veselība</a:t>
                      </a:r>
                      <a:r>
                        <a:rPr lang="en-US" sz="1300" b="0" i="1" kern="1200" dirty="0">
                          <a:solidFill>
                            <a:schemeClr val="tx1"/>
                          </a:solidFill>
                          <a:effectLst/>
                          <a:latin typeface="Verdana" panose="020B0604030504040204" pitchFamily="34" charset="0"/>
                          <a:ea typeface="Verdana" panose="020B0604030504040204" pitchFamily="34" charset="0"/>
                          <a:cs typeface="+mn-cs"/>
                        </a:rPr>
                        <a:t> un </a:t>
                      </a:r>
                      <a:r>
                        <a:rPr lang="en-US" sz="1300" b="0" i="1" kern="1200" dirty="0" err="1">
                          <a:solidFill>
                            <a:schemeClr val="tx1"/>
                          </a:solidFill>
                          <a:effectLst/>
                          <a:latin typeface="Verdana" panose="020B0604030504040204" pitchFamily="34" charset="0"/>
                          <a:ea typeface="Verdana" panose="020B0604030504040204" pitchFamily="34" charset="0"/>
                          <a:cs typeface="+mn-cs"/>
                        </a:rPr>
                        <a:t>atkarības</a:t>
                      </a:r>
                      <a:endParaRPr lang="lv-LV" sz="1300" b="0"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12 438 372</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101158149"/>
                  </a:ext>
                </a:extLst>
              </a:tr>
              <a:tr h="222892">
                <a:tc>
                  <a:txBody>
                    <a:bodyPr/>
                    <a:lstStyle/>
                    <a:p>
                      <a:pPr algn="l" fontAlgn="b"/>
                      <a:r>
                        <a:rPr lang="en-US" sz="1300" b="0" i="1" u="none" strike="noStrike" dirty="0" err="1">
                          <a:solidFill>
                            <a:schemeClr val="tx1"/>
                          </a:solidFill>
                          <a:effectLst/>
                          <a:latin typeface="Verdana" panose="020B0604030504040204" pitchFamily="34" charset="0"/>
                          <a:ea typeface="Verdana" panose="020B0604030504040204" pitchFamily="34" charset="0"/>
                        </a:rPr>
                        <a:t>Sabiedrības</a:t>
                      </a:r>
                      <a:r>
                        <a:rPr lang="en-US" sz="1300" b="0" i="1" u="none" strike="noStrike" dirty="0">
                          <a:solidFill>
                            <a:schemeClr val="tx1"/>
                          </a:solidFill>
                          <a:effectLst/>
                          <a:latin typeface="Verdana" panose="020B0604030504040204" pitchFamily="34" charset="0"/>
                          <a:ea typeface="Verdana" panose="020B0604030504040204" pitchFamily="34" charset="0"/>
                        </a:rPr>
                        <a:t> </a:t>
                      </a:r>
                      <a:r>
                        <a:rPr lang="en-US" sz="1300" b="0" i="1" u="none" strike="noStrike" dirty="0" err="1">
                          <a:solidFill>
                            <a:schemeClr val="tx1"/>
                          </a:solidFill>
                          <a:effectLst/>
                          <a:latin typeface="Verdana" panose="020B0604030504040204" pitchFamily="34" charset="0"/>
                          <a:ea typeface="Verdana" panose="020B0604030504040204" pitchFamily="34" charset="0"/>
                        </a:rPr>
                        <a:t>veselība</a:t>
                      </a:r>
                      <a:r>
                        <a:rPr lang="en-US" sz="1300" b="0" i="1" u="none" strike="noStrike" dirty="0">
                          <a:solidFill>
                            <a:schemeClr val="tx1"/>
                          </a:solidFill>
                          <a:effectLst/>
                          <a:latin typeface="Verdana" panose="020B0604030504040204" pitchFamily="34" charset="0"/>
                          <a:ea typeface="Verdana" panose="020B0604030504040204" pitchFamily="34" charset="0"/>
                        </a:rPr>
                        <a:t>, </a:t>
                      </a:r>
                      <a:r>
                        <a:rPr lang="en-US" sz="1300" b="0" i="1" u="none" strike="noStrike" dirty="0" err="1">
                          <a:solidFill>
                            <a:schemeClr val="tx1"/>
                          </a:solidFill>
                          <a:effectLst/>
                          <a:latin typeface="Verdana" panose="020B0604030504040204" pitchFamily="34" charset="0"/>
                          <a:ea typeface="Verdana" panose="020B0604030504040204" pitchFamily="34" charset="0"/>
                        </a:rPr>
                        <a:t>prevencija</a:t>
                      </a:r>
                      <a:endParaRPr lang="lv-LV" sz="1300" b="0"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21 707 427</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4253797709"/>
                  </a:ext>
                </a:extLst>
              </a:tr>
              <a:tr h="183720">
                <a:tc>
                  <a:txBody>
                    <a:bodyPr/>
                    <a:lstStyle/>
                    <a:p>
                      <a:pPr algn="l" fontAlgn="b"/>
                      <a:r>
                        <a:rPr lang="en-US" sz="1300" b="0" i="1" u="none" strike="noStrike" dirty="0" err="1">
                          <a:solidFill>
                            <a:schemeClr val="tx1"/>
                          </a:solidFill>
                          <a:effectLst/>
                          <a:latin typeface="Verdana" panose="020B0604030504040204" pitchFamily="34" charset="0"/>
                          <a:ea typeface="Verdana" panose="020B0604030504040204" pitchFamily="34" charset="0"/>
                        </a:rPr>
                        <a:t>Digitalizācija</a:t>
                      </a:r>
                      <a:endParaRPr lang="lv-LV" sz="1300" b="0"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4 889 909</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3744744737"/>
                  </a:ext>
                </a:extLst>
              </a:tr>
              <a:tr h="209445">
                <a:tc>
                  <a:txBody>
                    <a:bodyPr/>
                    <a:lstStyle/>
                    <a:p>
                      <a:pPr algn="l" fontAlgn="b"/>
                      <a:r>
                        <a:rPr lang="en-US" sz="1300" b="0" i="1" u="none" strike="noStrike" dirty="0" err="1">
                          <a:solidFill>
                            <a:schemeClr val="tx1"/>
                          </a:solidFill>
                          <a:effectLst/>
                          <a:latin typeface="Verdana" panose="020B0604030504040204" pitchFamily="34" charset="0"/>
                          <a:ea typeface="Verdana" panose="020B0604030504040204" pitchFamily="34" charset="0"/>
                        </a:rPr>
                        <a:t>Cilvēkresursi</a:t>
                      </a:r>
                      <a:r>
                        <a:rPr lang="en-US" sz="1300" b="0" i="1" u="none" strike="noStrike" dirty="0">
                          <a:solidFill>
                            <a:schemeClr val="tx1"/>
                          </a:solidFill>
                          <a:effectLst/>
                          <a:latin typeface="Verdana" panose="020B0604030504040204" pitchFamily="34" charset="0"/>
                          <a:ea typeface="Verdana" panose="020B0604030504040204" pitchFamily="34" charset="0"/>
                        </a:rPr>
                        <a:t> (</a:t>
                      </a:r>
                      <a:r>
                        <a:rPr lang="en-US" sz="1300" b="0" i="1" u="none" strike="noStrike" dirty="0" err="1">
                          <a:solidFill>
                            <a:schemeClr val="tx1"/>
                          </a:solidFill>
                          <a:effectLst/>
                          <a:latin typeface="Verdana" panose="020B0604030504040204" pitchFamily="34" charset="0"/>
                          <a:ea typeface="Verdana" panose="020B0604030504040204" pitchFamily="34" charset="0"/>
                        </a:rPr>
                        <a:t>atbalsts</a:t>
                      </a:r>
                      <a:r>
                        <a:rPr lang="en-US" sz="1300" b="0" i="1" u="none" strike="noStrike" dirty="0">
                          <a:solidFill>
                            <a:schemeClr val="tx1"/>
                          </a:solidFill>
                          <a:effectLst/>
                          <a:latin typeface="Verdana" panose="020B0604030504040204" pitchFamily="34" charset="0"/>
                          <a:ea typeface="Verdana" panose="020B0604030504040204" pitchFamily="34" charset="0"/>
                        </a:rPr>
                        <a:t> </a:t>
                      </a:r>
                      <a:r>
                        <a:rPr lang="en-US" sz="1300" b="0" i="1" u="none" strike="noStrike" dirty="0" err="1">
                          <a:solidFill>
                            <a:schemeClr val="tx1"/>
                          </a:solidFill>
                          <a:effectLst/>
                          <a:latin typeface="Verdana" panose="020B0604030504040204" pitchFamily="34" charset="0"/>
                          <a:ea typeface="Verdana" panose="020B0604030504040204" pitchFamily="34" charset="0"/>
                        </a:rPr>
                        <a:t>veselības</a:t>
                      </a:r>
                      <a:r>
                        <a:rPr lang="en-US" sz="1300" b="0" i="1" u="none" strike="noStrike" dirty="0">
                          <a:solidFill>
                            <a:schemeClr val="tx1"/>
                          </a:solidFill>
                          <a:effectLst/>
                          <a:latin typeface="Verdana" panose="020B0604030504040204" pitchFamily="34" charset="0"/>
                          <a:ea typeface="Verdana" panose="020B0604030504040204" pitchFamily="34" charset="0"/>
                        </a:rPr>
                        <a:t> </a:t>
                      </a:r>
                      <a:r>
                        <a:rPr lang="en-US" sz="1300" b="0" i="1" u="none" strike="noStrike" dirty="0" err="1">
                          <a:solidFill>
                            <a:schemeClr val="tx1"/>
                          </a:solidFill>
                          <a:effectLst/>
                          <a:latin typeface="Verdana" panose="020B0604030504040204" pitchFamily="34" charset="0"/>
                          <a:ea typeface="Verdana" panose="020B0604030504040204" pitchFamily="34" charset="0"/>
                        </a:rPr>
                        <a:t>jomas</a:t>
                      </a:r>
                      <a:r>
                        <a:rPr lang="en-US" sz="1300" b="0" i="1" u="none" strike="noStrike" dirty="0">
                          <a:solidFill>
                            <a:schemeClr val="tx1"/>
                          </a:solidFill>
                          <a:effectLst/>
                          <a:latin typeface="Verdana" panose="020B0604030504040204" pitchFamily="34" charset="0"/>
                          <a:ea typeface="Verdana" panose="020B0604030504040204" pitchFamily="34" charset="0"/>
                        </a:rPr>
                        <a:t> un </a:t>
                      </a:r>
                      <a:r>
                        <a:rPr lang="en-US" sz="1300" b="0" i="1" u="none" strike="noStrike" dirty="0" err="1">
                          <a:solidFill>
                            <a:schemeClr val="tx1"/>
                          </a:solidFill>
                          <a:effectLst/>
                          <a:latin typeface="Verdana" panose="020B0604030504040204" pitchFamily="34" charset="0"/>
                          <a:ea typeface="Verdana" panose="020B0604030504040204" pitchFamily="34" charset="0"/>
                        </a:rPr>
                        <a:t>medicīnas</a:t>
                      </a:r>
                      <a:r>
                        <a:rPr lang="en-US" sz="1300" b="0" i="1" u="none" strike="noStrike" dirty="0">
                          <a:solidFill>
                            <a:schemeClr val="tx1"/>
                          </a:solidFill>
                          <a:effectLst/>
                          <a:latin typeface="Verdana" panose="020B0604030504040204" pitchFamily="34" charset="0"/>
                          <a:ea typeface="Verdana" panose="020B0604030504040204" pitchFamily="34" charset="0"/>
                        </a:rPr>
                        <a:t> </a:t>
                      </a:r>
                      <a:r>
                        <a:rPr lang="en-US" sz="1300" b="0" i="1" u="none" strike="noStrike" dirty="0" err="1">
                          <a:solidFill>
                            <a:schemeClr val="tx1"/>
                          </a:solidFill>
                          <a:effectLst/>
                          <a:latin typeface="Verdana" panose="020B0604030504040204" pitchFamily="34" charset="0"/>
                          <a:ea typeface="Verdana" panose="020B0604030504040204" pitchFamily="34" charset="0"/>
                        </a:rPr>
                        <a:t>izglītības</a:t>
                      </a:r>
                      <a:r>
                        <a:rPr lang="en-US" sz="1300" b="0" i="1" u="none" strike="noStrike" dirty="0">
                          <a:solidFill>
                            <a:schemeClr val="tx1"/>
                          </a:solidFill>
                          <a:effectLst/>
                          <a:latin typeface="Verdana" panose="020B0604030504040204" pitchFamily="34" charset="0"/>
                          <a:ea typeface="Verdana" panose="020B0604030504040204" pitchFamily="34" charset="0"/>
                        </a:rPr>
                        <a:t> </a:t>
                      </a:r>
                      <a:r>
                        <a:rPr lang="en-US" sz="1300" b="0" i="1" u="none" strike="noStrike" dirty="0" err="1">
                          <a:solidFill>
                            <a:schemeClr val="tx1"/>
                          </a:solidFill>
                          <a:effectLst/>
                          <a:latin typeface="Verdana" panose="020B0604030504040204" pitchFamily="34" charset="0"/>
                          <a:ea typeface="Verdana" panose="020B0604030504040204" pitchFamily="34" charset="0"/>
                        </a:rPr>
                        <a:t>sistēmas</a:t>
                      </a:r>
                      <a:r>
                        <a:rPr lang="en-US" sz="1300" b="0" i="1" u="none" strike="noStrike" dirty="0">
                          <a:solidFill>
                            <a:schemeClr val="tx1"/>
                          </a:solidFill>
                          <a:effectLst/>
                          <a:latin typeface="Verdana" panose="020B0604030504040204" pitchFamily="34" charset="0"/>
                          <a:ea typeface="Verdana" panose="020B0604030504040204" pitchFamily="34" charset="0"/>
                        </a:rPr>
                        <a:t> </a:t>
                      </a:r>
                      <a:r>
                        <a:rPr lang="en-US" sz="1300" b="0" i="1" u="none" strike="noStrike" dirty="0" err="1">
                          <a:solidFill>
                            <a:schemeClr val="tx1"/>
                          </a:solidFill>
                          <a:effectLst/>
                          <a:latin typeface="Verdana" panose="020B0604030504040204" pitchFamily="34" charset="0"/>
                          <a:ea typeface="Verdana" panose="020B0604030504040204" pitchFamily="34" charset="0"/>
                        </a:rPr>
                        <a:t>kapacitātes</a:t>
                      </a:r>
                      <a:r>
                        <a:rPr lang="en-US" sz="1300" b="0" i="1" u="none" strike="noStrike" dirty="0">
                          <a:solidFill>
                            <a:schemeClr val="tx1"/>
                          </a:solidFill>
                          <a:effectLst/>
                          <a:latin typeface="Verdana" panose="020B0604030504040204" pitchFamily="34" charset="0"/>
                          <a:ea typeface="Verdana" panose="020B0604030504040204" pitchFamily="34" charset="0"/>
                        </a:rPr>
                        <a:t> </a:t>
                      </a:r>
                      <a:r>
                        <a:rPr lang="en-US" sz="1300" b="0" i="1" u="none" strike="noStrike" dirty="0" err="1">
                          <a:solidFill>
                            <a:schemeClr val="tx1"/>
                          </a:solidFill>
                          <a:effectLst/>
                          <a:latin typeface="Verdana" panose="020B0604030504040204" pitchFamily="34" charset="0"/>
                          <a:ea typeface="Verdana" panose="020B0604030504040204" pitchFamily="34" charset="0"/>
                        </a:rPr>
                        <a:t>stiprināšanā</a:t>
                      </a:r>
                      <a:r>
                        <a:rPr lang="en-US" sz="1300" b="0" i="1" u="none" strike="noStrike" dirty="0">
                          <a:solidFill>
                            <a:schemeClr val="tx1"/>
                          </a:solidFill>
                          <a:effectLst/>
                          <a:latin typeface="Verdana" panose="020B0604030504040204" pitchFamily="34" charset="0"/>
                          <a:ea typeface="Verdana" panose="020B0604030504040204" pitchFamily="34" charset="0"/>
                        </a:rPr>
                        <a:t>)</a:t>
                      </a:r>
                      <a:endParaRPr lang="lv-LV" sz="1300" b="0"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45 261 577</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3397711331"/>
                  </a:ext>
                </a:extLst>
              </a:tr>
              <a:tr h="173081">
                <a:tc>
                  <a:txBody>
                    <a:bodyPr/>
                    <a:lstStyle/>
                    <a:p>
                      <a:pPr algn="l" fontAlgn="b"/>
                      <a:r>
                        <a:rPr lang="en-US" sz="1300" b="0" i="1" u="none" strike="noStrike" dirty="0">
                          <a:solidFill>
                            <a:schemeClr val="tx1"/>
                          </a:solidFill>
                          <a:effectLst/>
                          <a:latin typeface="Verdana" panose="020B0604030504040204" pitchFamily="34" charset="0"/>
                          <a:ea typeface="Verdana" panose="020B0604030504040204" pitchFamily="34" charset="0"/>
                        </a:rPr>
                        <a:t>VM </a:t>
                      </a:r>
                      <a:r>
                        <a:rPr lang="en-US" sz="1300" b="0" i="1" u="none" strike="noStrike" dirty="0" err="1">
                          <a:solidFill>
                            <a:schemeClr val="tx1"/>
                          </a:solidFill>
                          <a:effectLst/>
                          <a:latin typeface="Verdana" panose="020B0604030504040204" pitchFamily="34" charset="0"/>
                          <a:ea typeface="Verdana" panose="020B0604030504040204" pitchFamily="34" charset="0"/>
                        </a:rPr>
                        <a:t>padotības</a:t>
                      </a:r>
                      <a:r>
                        <a:rPr lang="en-US" sz="1300" b="0" i="1" u="none" strike="noStrike" dirty="0">
                          <a:solidFill>
                            <a:schemeClr val="tx1"/>
                          </a:solidFill>
                          <a:effectLst/>
                          <a:latin typeface="Verdana" panose="020B0604030504040204" pitchFamily="34" charset="0"/>
                          <a:ea typeface="Verdana" panose="020B0604030504040204" pitchFamily="34" charset="0"/>
                        </a:rPr>
                        <a:t> </a:t>
                      </a:r>
                      <a:r>
                        <a:rPr lang="en-US" sz="1300" b="0" i="1" u="none" strike="noStrike" dirty="0" err="1">
                          <a:solidFill>
                            <a:schemeClr val="tx1"/>
                          </a:solidFill>
                          <a:effectLst/>
                          <a:latin typeface="Verdana" panose="020B0604030504040204" pitchFamily="34" charset="0"/>
                          <a:ea typeface="Verdana" panose="020B0604030504040204" pitchFamily="34" charset="0"/>
                        </a:rPr>
                        <a:t>iestāžu</a:t>
                      </a:r>
                      <a:r>
                        <a:rPr lang="en-US" sz="1300" b="0" i="1" u="none" strike="noStrike" dirty="0">
                          <a:solidFill>
                            <a:schemeClr val="tx1"/>
                          </a:solidFill>
                          <a:effectLst/>
                          <a:latin typeface="Verdana" panose="020B0604030504040204" pitchFamily="34" charset="0"/>
                          <a:ea typeface="Verdana" panose="020B0604030504040204" pitchFamily="34" charset="0"/>
                        </a:rPr>
                        <a:t> </a:t>
                      </a:r>
                      <a:r>
                        <a:rPr lang="en-US" sz="1300" b="0" i="1" u="none" strike="noStrike" dirty="0" err="1">
                          <a:solidFill>
                            <a:schemeClr val="tx1"/>
                          </a:solidFill>
                          <a:effectLst/>
                          <a:latin typeface="Verdana" panose="020B0604030504040204" pitchFamily="34" charset="0"/>
                          <a:ea typeface="Verdana" panose="020B0604030504040204" pitchFamily="34" charset="0"/>
                        </a:rPr>
                        <a:t>prioritārie</a:t>
                      </a:r>
                      <a:r>
                        <a:rPr lang="en-US" sz="1300" b="0" i="1" u="none" strike="noStrike" dirty="0">
                          <a:solidFill>
                            <a:schemeClr val="tx1"/>
                          </a:solidFill>
                          <a:effectLst/>
                          <a:latin typeface="Verdana" panose="020B0604030504040204" pitchFamily="34" charset="0"/>
                          <a:ea typeface="Verdana" panose="020B0604030504040204" pitchFamily="34" charset="0"/>
                        </a:rPr>
                        <a:t> </a:t>
                      </a:r>
                      <a:r>
                        <a:rPr lang="en-US" sz="1300" b="0" i="1" u="none" strike="noStrike" dirty="0" err="1">
                          <a:solidFill>
                            <a:schemeClr val="tx1"/>
                          </a:solidFill>
                          <a:effectLst/>
                          <a:latin typeface="Verdana" panose="020B0604030504040204" pitchFamily="34" charset="0"/>
                          <a:ea typeface="Verdana" panose="020B0604030504040204" pitchFamily="34" charset="0"/>
                        </a:rPr>
                        <a:t>pasākumi</a:t>
                      </a:r>
                      <a:endParaRPr lang="lv-LV" sz="1300" b="0"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11 130 469</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20000"/>
                        <a:lumOff val="80000"/>
                      </a:schemeClr>
                    </a:solidFill>
                  </a:tcPr>
                </a:tc>
                <a:extLst>
                  <a:ext uri="{0D108BD9-81ED-4DB2-BD59-A6C34878D82A}">
                    <a16:rowId xmlns:a16="http://schemas.microsoft.com/office/drawing/2014/main" val="127946965"/>
                  </a:ext>
                </a:extLst>
              </a:tr>
              <a:tr h="229309">
                <a:tc>
                  <a:txBody>
                    <a:bodyPr/>
                    <a:lstStyle/>
                    <a:p>
                      <a:pPr algn="l" fontAlgn="b"/>
                      <a:r>
                        <a:rPr lang="en-US" sz="1300" b="0" i="1" u="none" strike="noStrike" dirty="0" err="1">
                          <a:solidFill>
                            <a:schemeClr val="tx1"/>
                          </a:solidFill>
                          <a:effectLst/>
                          <a:latin typeface="Verdana" panose="020B0604030504040204" pitchFamily="34" charset="0"/>
                          <a:ea typeface="Verdana" panose="020B0604030504040204" pitchFamily="34" charset="0"/>
                        </a:rPr>
                        <a:t>Vienreizējie</a:t>
                      </a:r>
                      <a:r>
                        <a:rPr lang="en-US" sz="1300" b="0" i="1" u="none" strike="noStrike" dirty="0">
                          <a:solidFill>
                            <a:schemeClr val="tx1"/>
                          </a:solidFill>
                          <a:effectLst/>
                          <a:latin typeface="Verdana" panose="020B0604030504040204" pitchFamily="34" charset="0"/>
                          <a:ea typeface="Verdana" panose="020B0604030504040204" pitchFamily="34" charset="0"/>
                        </a:rPr>
                        <a:t> </a:t>
                      </a:r>
                      <a:r>
                        <a:rPr lang="en-US" sz="1300" b="0" i="1" u="none" strike="noStrike" dirty="0" err="1">
                          <a:solidFill>
                            <a:schemeClr val="tx1"/>
                          </a:solidFill>
                          <a:effectLst/>
                          <a:latin typeface="Verdana" panose="020B0604030504040204" pitchFamily="34" charset="0"/>
                          <a:ea typeface="Verdana" panose="020B0604030504040204" pitchFamily="34" charset="0"/>
                        </a:rPr>
                        <a:t>pasākumi</a:t>
                      </a:r>
                      <a:r>
                        <a:rPr lang="en-US" sz="1300" b="0" i="1" u="none" strike="noStrike" dirty="0">
                          <a:solidFill>
                            <a:schemeClr val="tx1"/>
                          </a:solidFill>
                          <a:effectLst/>
                          <a:latin typeface="Verdana" panose="020B0604030504040204" pitchFamily="34" charset="0"/>
                          <a:ea typeface="Verdana" panose="020B0604030504040204" pitchFamily="34" charset="0"/>
                        </a:rPr>
                        <a:t> - </a:t>
                      </a:r>
                      <a:r>
                        <a:rPr lang="en-US" sz="1300" b="0" i="1" u="none" strike="noStrike" dirty="0" err="1">
                          <a:solidFill>
                            <a:schemeClr val="tx1"/>
                          </a:solidFill>
                          <a:effectLst/>
                          <a:latin typeface="Verdana" panose="020B0604030504040204" pitchFamily="34" charset="0"/>
                          <a:ea typeface="Verdana" panose="020B0604030504040204" pitchFamily="34" charset="0"/>
                        </a:rPr>
                        <a:t>infrastruktūra</a:t>
                      </a:r>
                      <a:endParaRPr lang="lv-LV" sz="1300" b="0"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25 290 400</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4110392087"/>
                  </a:ext>
                </a:extLst>
              </a:tr>
            </a:tbl>
          </a:graphicData>
        </a:graphic>
      </p:graphicFrame>
      <p:sp>
        <p:nvSpPr>
          <p:cNvPr id="6" name="TextBox 5">
            <a:extLst>
              <a:ext uri="{FF2B5EF4-FFF2-40B4-BE49-F238E27FC236}">
                <a16:creationId xmlns:a16="http://schemas.microsoft.com/office/drawing/2014/main" id="{52F6C711-CB76-C7EC-23FD-32A814FEA7A8}"/>
              </a:ext>
            </a:extLst>
          </p:cNvPr>
          <p:cNvSpPr txBox="1"/>
          <p:nvPr/>
        </p:nvSpPr>
        <p:spPr>
          <a:xfrm>
            <a:off x="1861658" y="171743"/>
            <a:ext cx="6873073" cy="646331"/>
          </a:xfrm>
          <a:prstGeom prst="rect">
            <a:avLst/>
          </a:prstGeom>
          <a:noFill/>
        </p:spPr>
        <p:txBody>
          <a:bodyPr wrap="square" rtlCol="0">
            <a:spAutoFit/>
          </a:bodyPr>
          <a:lstStyle/>
          <a:p>
            <a:pPr algn="ctr"/>
            <a:r>
              <a:rPr lang="lv-LV" b="1" noProof="0" dirty="0">
                <a:latin typeface="Verdana" panose="020B0604030504040204" pitchFamily="34" charset="0"/>
                <a:ea typeface="Verdana" panose="020B0604030504040204" pitchFamily="34" charset="0"/>
              </a:rPr>
              <a:t>Veselības ministrijas </a:t>
            </a:r>
            <a:r>
              <a:rPr lang="en-US" b="1" noProof="0" dirty="0" err="1">
                <a:latin typeface="Verdana" panose="020B0604030504040204" pitchFamily="34" charset="0"/>
                <a:ea typeface="Verdana" panose="020B0604030504040204" pitchFamily="34" charset="0"/>
              </a:rPr>
              <a:t>apzinātās</a:t>
            </a:r>
            <a:r>
              <a:rPr lang="en-US" b="1" noProof="0" dirty="0">
                <a:latin typeface="Verdana" panose="020B0604030504040204" pitchFamily="34" charset="0"/>
                <a:ea typeface="Verdana" panose="020B0604030504040204" pitchFamily="34" charset="0"/>
              </a:rPr>
              <a:t> </a:t>
            </a:r>
            <a:r>
              <a:rPr lang="en-US" b="1" noProof="0" dirty="0" err="1">
                <a:latin typeface="Verdana" panose="020B0604030504040204" pitchFamily="34" charset="0"/>
                <a:ea typeface="Verdana" panose="020B0604030504040204" pitchFamily="34" charset="0"/>
              </a:rPr>
              <a:t>vajadzības</a:t>
            </a:r>
            <a:r>
              <a:rPr lang="en-US" b="1" noProof="0" dirty="0">
                <a:latin typeface="Verdana" panose="020B0604030504040204" pitchFamily="34" charset="0"/>
                <a:ea typeface="Verdana" panose="020B0604030504040204" pitchFamily="34" charset="0"/>
              </a:rPr>
              <a:t> </a:t>
            </a:r>
            <a:r>
              <a:rPr lang="en-US" b="1" dirty="0">
                <a:latin typeface="Verdana" panose="020B0604030504040204" pitchFamily="34" charset="0"/>
                <a:ea typeface="Verdana" panose="020B0604030504040204" pitchFamily="34" charset="0"/>
              </a:rPr>
              <a:t>un </a:t>
            </a:r>
            <a:r>
              <a:rPr lang="en-US" b="1" dirty="0" err="1">
                <a:latin typeface="Verdana" panose="020B0604030504040204" pitchFamily="34" charset="0"/>
                <a:ea typeface="Verdana" panose="020B0604030504040204" pitchFamily="34" charset="0"/>
              </a:rPr>
              <a:t>izvirzītās</a:t>
            </a:r>
            <a:r>
              <a:rPr lang="en-US" b="1" dirty="0">
                <a:latin typeface="Verdana" panose="020B0604030504040204" pitchFamily="34" charset="0"/>
                <a:ea typeface="Verdana" panose="020B0604030504040204" pitchFamily="34" charset="0"/>
              </a:rPr>
              <a:t> </a:t>
            </a:r>
            <a:r>
              <a:rPr lang="en-US" b="1" dirty="0" err="1">
                <a:latin typeface="Verdana" panose="020B0604030504040204" pitchFamily="34" charset="0"/>
                <a:ea typeface="Verdana" panose="020B0604030504040204" pitchFamily="34" charset="0"/>
              </a:rPr>
              <a:t>prioritātes</a:t>
            </a:r>
            <a:r>
              <a:rPr lang="en-US" b="1" dirty="0">
                <a:latin typeface="Verdana" panose="020B0604030504040204" pitchFamily="34" charset="0"/>
                <a:ea typeface="Verdana" panose="020B0604030504040204" pitchFamily="34" charset="0"/>
              </a:rPr>
              <a:t> 2027. </a:t>
            </a:r>
            <a:r>
              <a:rPr lang="en-US" b="1" dirty="0" err="1">
                <a:latin typeface="Verdana" panose="020B0604030504040204" pitchFamily="34" charset="0"/>
                <a:ea typeface="Verdana" panose="020B0604030504040204" pitchFamily="34" charset="0"/>
              </a:rPr>
              <a:t>gadam</a:t>
            </a:r>
            <a:r>
              <a:rPr lang="en-US" b="1" dirty="0">
                <a:latin typeface="Verdana" panose="020B0604030504040204" pitchFamily="34" charset="0"/>
                <a:ea typeface="Verdana" panose="020B0604030504040204" pitchFamily="34" charset="0"/>
              </a:rPr>
              <a:t> KOPĀ pa </a:t>
            </a:r>
            <a:r>
              <a:rPr lang="en-US" b="1" dirty="0" err="1">
                <a:latin typeface="Verdana" panose="020B0604030504040204" pitchFamily="34" charset="0"/>
                <a:ea typeface="Verdana" panose="020B0604030504040204" pitchFamily="34" charset="0"/>
              </a:rPr>
              <a:t>jomām</a:t>
            </a:r>
            <a:endParaRPr lang="en-US" b="1" noProof="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1421891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59CFF8-EA2F-CC9C-95A9-11748C83831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2F4B14F-1B47-1DD9-DFDD-B81362075172}"/>
              </a:ext>
            </a:extLst>
          </p:cNvPr>
          <p:cNvSpPr>
            <a:spLocks noGrp="1"/>
          </p:cNvSpPr>
          <p:nvPr>
            <p:ph type="sldNum" sz="quarter" idx="12"/>
          </p:nvPr>
        </p:nvSpPr>
        <p:spPr/>
        <p:txBody>
          <a:bodyPr/>
          <a:lstStyle/>
          <a:p>
            <a:fld id="{200423E1-44C6-4E03-9576-413CBCCCE18A}" type="slidenum">
              <a:rPr lang="lv-LV" smtClean="0"/>
              <a:pPr/>
              <a:t>9</a:t>
            </a:fld>
            <a:endParaRPr lang="lv-LV"/>
          </a:p>
        </p:txBody>
      </p:sp>
      <p:sp>
        <p:nvSpPr>
          <p:cNvPr id="6" name="TextBox 5">
            <a:extLst>
              <a:ext uri="{FF2B5EF4-FFF2-40B4-BE49-F238E27FC236}">
                <a16:creationId xmlns:a16="http://schemas.microsoft.com/office/drawing/2014/main" id="{7E2E55E4-11BA-5CBA-3F89-EDB66298DDBD}"/>
              </a:ext>
            </a:extLst>
          </p:cNvPr>
          <p:cNvSpPr txBox="1"/>
          <p:nvPr/>
        </p:nvSpPr>
        <p:spPr>
          <a:xfrm>
            <a:off x="1785458" y="386489"/>
            <a:ext cx="6873073" cy="646331"/>
          </a:xfrm>
          <a:prstGeom prst="rect">
            <a:avLst/>
          </a:prstGeom>
          <a:noFill/>
        </p:spPr>
        <p:txBody>
          <a:bodyPr wrap="square" rtlCol="0">
            <a:spAutoFit/>
          </a:bodyPr>
          <a:lstStyle/>
          <a:p>
            <a:pPr algn="ctr"/>
            <a:r>
              <a:rPr lang="lv-LV" b="1" noProof="0" dirty="0">
                <a:latin typeface="Verdana" panose="020B0604030504040204" pitchFamily="34" charset="0"/>
                <a:ea typeface="Verdana" panose="020B0604030504040204" pitchFamily="34" charset="0"/>
              </a:rPr>
              <a:t>Veselības ministrijas </a:t>
            </a:r>
            <a:r>
              <a:rPr lang="en-US" b="1" dirty="0" err="1">
                <a:latin typeface="Verdana" panose="020B0604030504040204" pitchFamily="34" charset="0"/>
                <a:ea typeface="Verdana" panose="020B0604030504040204" pitchFamily="34" charset="0"/>
              </a:rPr>
              <a:t>apkopotās</a:t>
            </a:r>
            <a:r>
              <a:rPr lang="en-US" b="1" dirty="0">
                <a:latin typeface="Verdana" panose="020B0604030504040204" pitchFamily="34" charset="0"/>
                <a:ea typeface="Verdana" panose="020B0604030504040204" pitchFamily="34" charset="0"/>
              </a:rPr>
              <a:t> </a:t>
            </a:r>
            <a:r>
              <a:rPr lang="en-US" b="1" dirty="0" err="1">
                <a:latin typeface="Verdana" panose="020B0604030504040204" pitchFamily="34" charset="0"/>
                <a:ea typeface="Verdana" panose="020B0604030504040204" pitchFamily="34" charset="0"/>
              </a:rPr>
              <a:t>vajadzības</a:t>
            </a:r>
            <a:r>
              <a:rPr lang="en-US" b="1" dirty="0">
                <a:latin typeface="Verdana" panose="020B0604030504040204" pitchFamily="34" charset="0"/>
                <a:ea typeface="Verdana" panose="020B0604030504040204" pitchFamily="34" charset="0"/>
              </a:rPr>
              <a:t> 2027. </a:t>
            </a:r>
            <a:r>
              <a:rPr lang="en-US" b="1" dirty="0" err="1">
                <a:latin typeface="Verdana" panose="020B0604030504040204" pitchFamily="34" charset="0"/>
                <a:ea typeface="Verdana" panose="020B0604030504040204" pitchFamily="34" charset="0"/>
              </a:rPr>
              <a:t>gadam</a:t>
            </a:r>
            <a:r>
              <a:rPr lang="en-US" b="1" dirty="0">
                <a:latin typeface="Verdana" panose="020B0604030504040204" pitchFamily="34" charset="0"/>
                <a:ea typeface="Verdana" panose="020B0604030504040204" pitchFamily="34" charset="0"/>
              </a:rPr>
              <a:t> pa </a:t>
            </a:r>
            <a:r>
              <a:rPr lang="en-US" b="1" dirty="0" err="1">
                <a:latin typeface="Verdana" panose="020B0604030504040204" pitchFamily="34" charset="0"/>
                <a:ea typeface="Verdana" panose="020B0604030504040204" pitchFamily="34" charset="0"/>
              </a:rPr>
              <a:t>jomām</a:t>
            </a:r>
            <a:r>
              <a:rPr lang="en-US" b="1" dirty="0">
                <a:latin typeface="Verdana" panose="020B0604030504040204" pitchFamily="34" charset="0"/>
                <a:ea typeface="Verdana" panose="020B0604030504040204" pitchFamily="34" charset="0"/>
              </a:rPr>
              <a:t> (%)</a:t>
            </a:r>
            <a:endParaRPr lang="en-US" b="1" noProof="0" dirty="0">
              <a:latin typeface="Verdana" panose="020B0604030504040204" pitchFamily="34" charset="0"/>
              <a:ea typeface="Verdana" panose="020B0604030504040204" pitchFamily="34" charset="0"/>
            </a:endParaRPr>
          </a:p>
        </p:txBody>
      </p:sp>
      <p:graphicFrame>
        <p:nvGraphicFramePr>
          <p:cNvPr id="4" name="Chart 3">
            <a:extLst>
              <a:ext uri="{FF2B5EF4-FFF2-40B4-BE49-F238E27FC236}">
                <a16:creationId xmlns:a16="http://schemas.microsoft.com/office/drawing/2014/main" id="{2EC247CC-5EB0-E3A5-1FE7-EB6338EADEDD}"/>
              </a:ext>
            </a:extLst>
          </p:cNvPr>
          <p:cNvGraphicFramePr>
            <a:graphicFrameLocks/>
          </p:cNvGraphicFramePr>
          <p:nvPr>
            <p:extLst>
              <p:ext uri="{D42A27DB-BD31-4B8C-83A1-F6EECF244321}">
                <p14:modId xmlns:p14="http://schemas.microsoft.com/office/powerpoint/2010/main" val="2352519208"/>
              </p:ext>
            </p:extLst>
          </p:nvPr>
        </p:nvGraphicFramePr>
        <p:xfrm>
          <a:off x="330921" y="1453428"/>
          <a:ext cx="8535988" cy="49542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931800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49B1F3-BF5B-83FC-4CD6-E95FB06B8710}"/>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44D88CE-E46F-475D-A92F-FD9F13511F18}"/>
              </a:ext>
            </a:extLst>
          </p:cNvPr>
          <p:cNvSpPr>
            <a:spLocks noGrp="1"/>
          </p:cNvSpPr>
          <p:nvPr>
            <p:ph type="sldNum" sz="quarter" idx="12"/>
          </p:nvPr>
        </p:nvSpPr>
        <p:spPr/>
        <p:txBody>
          <a:bodyPr/>
          <a:lstStyle/>
          <a:p>
            <a:fld id="{200423E1-44C6-4E03-9576-413CBCCCE18A}" type="slidenum">
              <a:rPr lang="lv-LV" smtClean="0"/>
              <a:pPr/>
              <a:t>10</a:t>
            </a:fld>
            <a:endParaRPr lang="lv-LV"/>
          </a:p>
        </p:txBody>
      </p:sp>
      <p:graphicFrame>
        <p:nvGraphicFramePr>
          <p:cNvPr id="5" name="Table 4">
            <a:extLst>
              <a:ext uri="{FF2B5EF4-FFF2-40B4-BE49-F238E27FC236}">
                <a16:creationId xmlns:a16="http://schemas.microsoft.com/office/drawing/2014/main" id="{4810CD3A-92CC-A5AD-2124-1780AC0CED19}"/>
              </a:ext>
            </a:extLst>
          </p:cNvPr>
          <p:cNvGraphicFramePr>
            <a:graphicFrameLocks noGrp="1"/>
          </p:cNvGraphicFramePr>
          <p:nvPr>
            <p:extLst>
              <p:ext uri="{D42A27DB-BD31-4B8C-83A1-F6EECF244321}">
                <p14:modId xmlns:p14="http://schemas.microsoft.com/office/powerpoint/2010/main" val="1537442177"/>
              </p:ext>
            </p:extLst>
          </p:nvPr>
        </p:nvGraphicFramePr>
        <p:xfrm>
          <a:off x="78119" y="1342775"/>
          <a:ext cx="8987762" cy="5188004"/>
        </p:xfrm>
        <a:graphic>
          <a:graphicData uri="http://schemas.openxmlformats.org/drawingml/2006/table">
            <a:tbl>
              <a:tblPr/>
              <a:tblGrid>
                <a:gridCol w="7551676">
                  <a:extLst>
                    <a:ext uri="{9D8B030D-6E8A-4147-A177-3AD203B41FA5}">
                      <a16:colId xmlns:a16="http://schemas.microsoft.com/office/drawing/2014/main" val="748525091"/>
                    </a:ext>
                  </a:extLst>
                </a:gridCol>
                <a:gridCol w="1436086">
                  <a:extLst>
                    <a:ext uri="{9D8B030D-6E8A-4147-A177-3AD203B41FA5}">
                      <a16:colId xmlns:a16="http://schemas.microsoft.com/office/drawing/2014/main" val="3860958702"/>
                    </a:ext>
                  </a:extLst>
                </a:gridCol>
              </a:tblGrid>
              <a:tr h="508525">
                <a:tc>
                  <a:txBody>
                    <a:bodyPr/>
                    <a:lstStyle/>
                    <a:p>
                      <a:pPr algn="ctr" fontAlgn="ctr"/>
                      <a:endParaRPr lang="lv-LV" sz="1300" b="0" i="0" u="none" strike="noStrike" noProof="0" dirty="0">
                        <a:solidFill>
                          <a:srgbClr val="000000"/>
                        </a:solidFill>
                        <a:effectLst/>
                        <a:latin typeface="Verdana" panose="020B0604030504040204" pitchFamily="34" charset="0"/>
                        <a:ea typeface="Verdana" panose="020B0604030504040204" pitchFamily="34" charset="0"/>
                      </a:endParaRPr>
                    </a:p>
                  </a:txBody>
                  <a:tcPr marL="6012" marR="6012" marT="60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lv-LV" sz="1100" b="1" i="0" u="none" strike="noStrike" noProof="0" dirty="0">
                          <a:solidFill>
                            <a:srgbClr val="000000"/>
                          </a:solidFill>
                          <a:effectLst/>
                          <a:latin typeface="Verdana" panose="020B0604030504040204" pitchFamily="34" charset="0"/>
                          <a:ea typeface="Verdana" panose="020B0604030504040204" pitchFamily="34" charset="0"/>
                        </a:rPr>
                        <a:t>Papildu nepieciešamais finansējums 2027. gadam, </a:t>
                      </a:r>
                      <a:r>
                        <a:rPr lang="lv-LV" sz="1100" b="1" i="1" u="none" strike="noStrike" noProof="0" dirty="0">
                          <a:solidFill>
                            <a:srgbClr val="000000"/>
                          </a:solidFill>
                          <a:effectLst/>
                          <a:latin typeface="Verdana" panose="020B0604030504040204" pitchFamily="34" charset="0"/>
                          <a:ea typeface="Verdana" panose="020B0604030504040204" pitchFamily="34" charset="0"/>
                        </a:rPr>
                        <a:t>EUR</a:t>
                      </a:r>
                    </a:p>
                  </a:txBody>
                  <a:tcPr marL="6012" marR="6012" marT="60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2762336812"/>
                  </a:ext>
                </a:extLst>
              </a:tr>
              <a:tr h="287566">
                <a:tc>
                  <a:txBody>
                    <a:bodyPr/>
                    <a:lstStyle/>
                    <a:p>
                      <a:pPr algn="r" fontAlgn="b"/>
                      <a:r>
                        <a:rPr lang="lv-LV" sz="1400" b="1" i="0" u="none" strike="noStrike" noProof="0" dirty="0">
                          <a:solidFill>
                            <a:srgbClr val="000000"/>
                          </a:solidFill>
                          <a:effectLst/>
                          <a:latin typeface="Verdana" panose="020B0604030504040204" pitchFamily="34" charset="0"/>
                          <a:ea typeface="Verdana" panose="020B0604030504040204" pitchFamily="34" charset="0"/>
                        </a:rPr>
                        <a:t>VESELĪBAS APRŪPES PAKALPOJUMU POLITIKA KOPĀ</a:t>
                      </a: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r" fontAlgn="b"/>
                      <a:r>
                        <a:rPr lang="en-US" sz="1400" b="1" i="0" u="none" strike="noStrike" noProof="0" dirty="0">
                          <a:solidFill>
                            <a:srgbClr val="000000"/>
                          </a:solidFill>
                          <a:effectLst/>
                          <a:latin typeface="Verdana" panose="020B0604030504040204" pitchFamily="34" charset="0"/>
                          <a:ea typeface="Verdana" panose="020B0604030504040204" pitchFamily="34" charset="0"/>
                        </a:rPr>
                        <a:t>139 584 350</a:t>
                      </a:r>
                      <a:endParaRPr lang="lv-LV" sz="1400" b="1" i="0" u="none" strike="noStrike" noProof="0"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452304597"/>
                  </a:ext>
                </a:extLst>
              </a:tr>
              <a:tr h="242455">
                <a:tc>
                  <a:txBody>
                    <a:bodyPr/>
                    <a:lstStyle/>
                    <a:p>
                      <a:pPr algn="l" fontAlgn="b"/>
                      <a:r>
                        <a:rPr lang="lv-LV" sz="1200" b="1" i="1" kern="1200" noProof="0" dirty="0">
                          <a:solidFill>
                            <a:schemeClr val="tx1"/>
                          </a:solidFill>
                          <a:effectLst/>
                          <a:latin typeface="Verdana" panose="020B0604030504040204" pitchFamily="34" charset="0"/>
                          <a:ea typeface="Verdana" panose="020B0604030504040204" pitchFamily="34" charset="0"/>
                          <a:cs typeface="+mn-cs"/>
                        </a:rPr>
                        <a:t>Veselības aprūpes pakalpojumu onkoloģijas jomā uzlabošanas plāns</a:t>
                      </a:r>
                      <a:endParaRPr lang="lv-LV" sz="1200" b="1" i="1" u="none" strike="noStrike" noProof="0"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r>
                        <a:rPr lang="lv-LV" sz="1300" b="0" i="0" u="none" strike="noStrike" noProof="0" dirty="0">
                          <a:solidFill>
                            <a:schemeClr val="tx1"/>
                          </a:solidFill>
                          <a:effectLst/>
                          <a:latin typeface="Verdana" panose="020B0604030504040204" pitchFamily="34" charset="0"/>
                          <a:ea typeface="Verdana" panose="020B0604030504040204" pitchFamily="34" charset="0"/>
                        </a:rPr>
                        <a:t>9 163 079</a:t>
                      </a: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82168971"/>
                  </a:ext>
                </a:extLst>
              </a:tr>
              <a:tr h="214745">
                <a:tc>
                  <a:txBody>
                    <a:bodyPr/>
                    <a:lstStyle/>
                    <a:p>
                      <a:pPr algn="l" fontAlgn="b"/>
                      <a:r>
                        <a:rPr lang="lv-LV" sz="1200" b="1" i="1" kern="1200" noProof="0" dirty="0">
                          <a:solidFill>
                            <a:schemeClr val="tx1"/>
                          </a:solidFill>
                          <a:effectLst/>
                          <a:latin typeface="Verdana" panose="020B0604030504040204" pitchFamily="34" charset="0"/>
                          <a:ea typeface="Verdana" panose="020B0604030504040204" pitchFamily="34" charset="0"/>
                          <a:cs typeface="+mn-cs"/>
                        </a:rPr>
                        <a:t>Mātes un bērna veselības uzlabošanas plāns</a:t>
                      </a:r>
                      <a:endParaRPr lang="lv-LV" sz="1200" b="1" i="1" u="none" strike="noStrike" noProof="0"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lv-LV" sz="1300" b="0" i="0" u="none" strike="noStrike" noProof="0" dirty="0">
                          <a:solidFill>
                            <a:schemeClr val="tx1"/>
                          </a:solidFill>
                          <a:effectLst/>
                          <a:latin typeface="Verdana" panose="020B0604030504040204" pitchFamily="34" charset="0"/>
                          <a:ea typeface="Verdana" panose="020B0604030504040204" pitchFamily="34" charset="0"/>
                        </a:rPr>
                        <a:t>1 779 817</a:t>
                      </a: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2520047591"/>
                  </a:ext>
                </a:extLst>
              </a:tr>
              <a:tr h="193494">
                <a:tc>
                  <a:txBody>
                    <a:bodyPr/>
                    <a:lstStyle/>
                    <a:p>
                      <a:pPr algn="l" fontAlgn="b"/>
                      <a:r>
                        <a:rPr lang="lv-LV" sz="1200" b="1" i="1" u="none" strike="noStrike" noProof="0" dirty="0">
                          <a:solidFill>
                            <a:schemeClr val="tx1"/>
                          </a:solidFill>
                          <a:effectLst/>
                          <a:latin typeface="Verdana" panose="020B0604030504040204" pitchFamily="34" charset="0"/>
                          <a:ea typeface="Verdana" panose="020B0604030504040204" pitchFamily="34" charset="0"/>
                        </a:rPr>
                        <a:t>Sirds un asinsvadu veselības uzlabošanas rīcības plāns</a:t>
                      </a: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r>
                        <a:rPr lang="lv-LV" sz="1300" b="0" i="0" u="none" strike="noStrike" noProof="0" dirty="0">
                          <a:solidFill>
                            <a:schemeClr val="tx1"/>
                          </a:solidFill>
                          <a:effectLst/>
                          <a:latin typeface="Verdana" panose="020B0604030504040204" pitchFamily="34" charset="0"/>
                          <a:ea typeface="Verdana" panose="020B0604030504040204" pitchFamily="34" charset="0"/>
                        </a:rPr>
                        <a:t>24 050 801</a:t>
                      </a: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315737383"/>
                  </a:ext>
                </a:extLst>
              </a:tr>
              <a:tr h="209445">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lv-LV" sz="1200" b="1" i="1" u="none" strike="noStrike" noProof="0" dirty="0">
                          <a:solidFill>
                            <a:schemeClr val="tx1"/>
                          </a:solidFill>
                          <a:effectLst/>
                          <a:latin typeface="Verdana" panose="020B0604030504040204" pitchFamily="34" charset="0"/>
                          <a:ea typeface="Verdana" panose="020B0604030504040204" pitchFamily="34" charset="0"/>
                        </a:rPr>
                        <a:t>Plāna projekts reto slimību jomā</a:t>
                      </a: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lv-LV" sz="1300" b="0" i="0" u="none" strike="noStrike" noProof="0" dirty="0">
                          <a:solidFill>
                            <a:schemeClr val="tx1"/>
                          </a:solidFill>
                          <a:effectLst/>
                          <a:latin typeface="Verdana" panose="020B0604030504040204" pitchFamily="34" charset="0"/>
                          <a:ea typeface="Verdana" panose="020B0604030504040204" pitchFamily="34" charset="0"/>
                        </a:rPr>
                        <a:t>3 419 435</a:t>
                      </a: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3242771353"/>
                  </a:ext>
                </a:extLst>
              </a:tr>
              <a:tr h="209445">
                <a:tc>
                  <a:txBody>
                    <a:bodyPr/>
                    <a:lstStyle/>
                    <a:p>
                      <a:pPr algn="l" fontAlgn="b"/>
                      <a:r>
                        <a:rPr lang="lv-LV" sz="1200" b="1" i="1" u="none" strike="noStrike" noProof="0" dirty="0">
                          <a:solidFill>
                            <a:schemeClr val="tx1"/>
                          </a:solidFill>
                          <a:effectLst/>
                          <a:latin typeface="Verdana" panose="020B0604030504040204" pitchFamily="34" charset="0"/>
                          <a:ea typeface="Verdana" panose="020B0604030504040204" pitchFamily="34" charset="0"/>
                        </a:rPr>
                        <a:t>Jauni pakalpojumi (ārpus plāniem) </a:t>
                      </a:r>
                    </a:p>
                    <a:p>
                      <a:pPr algn="l" fontAlgn="b"/>
                      <a:r>
                        <a:rPr lang="lv-LV" sz="1200" b="0" i="1" u="none" strike="noStrike" noProof="0" dirty="0">
                          <a:solidFill>
                            <a:schemeClr val="tx1"/>
                          </a:solidFill>
                          <a:effectLst/>
                          <a:latin typeface="Verdana" panose="020B0604030504040204" pitchFamily="34" charset="0"/>
                          <a:ea typeface="Verdana" panose="020B0604030504040204" pitchFamily="34" charset="0"/>
                        </a:rPr>
                        <a:t>(</a:t>
                      </a:r>
                      <a:r>
                        <a:rPr lang="lv-LV" sz="1200" b="0" i="1" u="none" strike="noStrike" noProof="0" dirty="0" err="1">
                          <a:solidFill>
                            <a:schemeClr val="tx1"/>
                          </a:solidFill>
                          <a:effectLst/>
                          <a:latin typeface="Verdana" panose="020B0604030504040204" pitchFamily="34" charset="0"/>
                          <a:ea typeface="Verdana" panose="020B0604030504040204" pitchFamily="34" charset="0"/>
                        </a:rPr>
                        <a:t>Intravitreālās</a:t>
                      </a:r>
                      <a:r>
                        <a:rPr lang="lv-LV" sz="1200" b="0" i="1" u="none" strike="noStrike" noProof="0" dirty="0">
                          <a:solidFill>
                            <a:schemeClr val="tx1"/>
                          </a:solidFill>
                          <a:effectLst/>
                          <a:latin typeface="Verdana" panose="020B0604030504040204" pitchFamily="34" charset="0"/>
                          <a:ea typeface="Verdana" panose="020B0604030504040204" pitchFamily="34" charset="0"/>
                        </a:rPr>
                        <a:t> injekcijas, </a:t>
                      </a:r>
                      <a:r>
                        <a:rPr lang="lv-LV" sz="1200" b="0" i="1" u="none" strike="noStrike" noProof="0" dirty="0" err="1">
                          <a:solidFill>
                            <a:schemeClr val="tx1"/>
                          </a:solidFill>
                          <a:effectLst/>
                          <a:latin typeface="Verdana" panose="020B0604030504040204" pitchFamily="34" charset="0"/>
                          <a:ea typeface="Verdana" panose="020B0604030504040204" pitchFamily="34" charset="0"/>
                        </a:rPr>
                        <a:t>Neiromodulācija</a:t>
                      </a:r>
                      <a:r>
                        <a:rPr lang="lv-LV" sz="1200" b="0" i="1" u="none" strike="noStrike" noProof="0" dirty="0">
                          <a:solidFill>
                            <a:schemeClr val="tx1"/>
                          </a:solidFill>
                          <a:effectLst/>
                          <a:latin typeface="Verdana" panose="020B0604030504040204" pitchFamily="34" charset="0"/>
                          <a:ea typeface="Verdana" panose="020B0604030504040204" pitchFamily="34" charset="0"/>
                        </a:rPr>
                        <a:t>, SCORE programmas paplašināšana, Insulta vienību papildu manipulāciju ieviešana, Veselības aprūpe personām ar ilgstošas veselības aprūpes vajadzībām (ārpus ĀI), Robotizētās </a:t>
                      </a:r>
                      <a:r>
                        <a:rPr lang="lv-LV" sz="1200" b="0" i="1" u="none" strike="noStrike" noProof="0" dirty="0" err="1">
                          <a:solidFill>
                            <a:schemeClr val="tx1"/>
                          </a:solidFill>
                          <a:effectLst/>
                          <a:latin typeface="Verdana" panose="020B0604030504040204" pitchFamily="34" charset="0"/>
                          <a:ea typeface="Verdana" panose="020B0604030504040204" pitchFamily="34" charset="0"/>
                        </a:rPr>
                        <a:t>tehnaloģijas</a:t>
                      </a:r>
                      <a:r>
                        <a:rPr lang="lv-LV" sz="1200" b="0" i="1" u="none" strike="noStrike" noProof="0" dirty="0">
                          <a:solidFill>
                            <a:schemeClr val="tx1"/>
                          </a:solidFill>
                          <a:effectLst/>
                          <a:latin typeface="Verdana" panose="020B0604030504040204" pitchFamily="34" charset="0"/>
                          <a:ea typeface="Verdana" panose="020B0604030504040204" pitchFamily="34" charset="0"/>
                        </a:rPr>
                        <a:t>, Vecmātes mājas vizītes)</a:t>
                      </a: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r>
                        <a:rPr lang="en-US" sz="1300" b="0" i="0" u="none" strike="noStrike" noProof="0" dirty="0">
                          <a:solidFill>
                            <a:schemeClr val="tx1"/>
                          </a:solidFill>
                          <a:effectLst/>
                          <a:latin typeface="Verdana" panose="020B0604030504040204" pitchFamily="34" charset="0"/>
                          <a:ea typeface="Verdana" panose="020B0604030504040204" pitchFamily="34" charset="0"/>
                        </a:rPr>
                        <a:t>8 157 565</a:t>
                      </a:r>
                      <a:endParaRPr lang="lv-LV" sz="1300" b="0" i="0" u="none" strike="noStrike" noProof="0"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101158149"/>
                  </a:ext>
                </a:extLst>
              </a:tr>
              <a:tr h="222892">
                <a:tc>
                  <a:txBody>
                    <a:bodyPr/>
                    <a:lstStyle/>
                    <a:p>
                      <a:pPr algn="l" fontAlgn="b"/>
                      <a:r>
                        <a:rPr lang="lv-LV" sz="1200" b="1" i="1" u="none" strike="noStrike" noProof="0" dirty="0">
                          <a:solidFill>
                            <a:schemeClr val="tx1"/>
                          </a:solidFill>
                          <a:effectLst/>
                          <a:latin typeface="Verdana" panose="020B0604030504040204" pitchFamily="34" charset="0"/>
                          <a:ea typeface="Verdana" panose="020B0604030504040204" pitchFamily="34" charset="0"/>
                        </a:rPr>
                        <a:t>Infekcijas slimību pasākumi</a:t>
                      </a:r>
                    </a:p>
                    <a:p>
                      <a:pPr algn="l" fontAlgn="b"/>
                      <a:r>
                        <a:rPr lang="lv-LV" sz="1200" b="0" i="1" u="none" strike="noStrike" noProof="0" dirty="0">
                          <a:solidFill>
                            <a:schemeClr val="tx1"/>
                          </a:solidFill>
                          <a:effectLst/>
                          <a:latin typeface="Verdana" panose="020B0604030504040204" pitchFamily="34" charset="0"/>
                          <a:ea typeface="Verdana" panose="020B0604030504040204" pitchFamily="34" charset="0"/>
                        </a:rPr>
                        <a:t>(Tuberkulozei – TB </a:t>
                      </a:r>
                      <a:r>
                        <a:rPr lang="lv-LV" sz="1200" b="0" i="1" u="none" strike="noStrike" noProof="0" dirty="0" err="1">
                          <a:solidFill>
                            <a:schemeClr val="tx1"/>
                          </a:solidFill>
                          <a:effectLst/>
                          <a:latin typeface="Verdana" panose="020B0604030504040204" pitchFamily="34" charset="0"/>
                          <a:ea typeface="Verdana" panose="020B0604030504040204" pitchFamily="34" charset="0"/>
                        </a:rPr>
                        <a:t>gene</a:t>
                      </a:r>
                      <a:r>
                        <a:rPr lang="lv-LV" sz="1200" b="0" i="1" u="none" strike="noStrike" noProof="0" dirty="0">
                          <a:solidFill>
                            <a:schemeClr val="tx1"/>
                          </a:solidFill>
                          <a:effectLst/>
                          <a:latin typeface="Verdana" panose="020B0604030504040204" pitchFamily="34" charset="0"/>
                          <a:ea typeface="Verdana" panose="020B0604030504040204" pitchFamily="34" charset="0"/>
                        </a:rPr>
                        <a:t> </a:t>
                      </a:r>
                      <a:r>
                        <a:rPr lang="lv-LV" sz="1200" b="0" i="1" u="none" strike="noStrike" noProof="0" dirty="0" err="1">
                          <a:solidFill>
                            <a:schemeClr val="tx1"/>
                          </a:solidFill>
                          <a:effectLst/>
                          <a:latin typeface="Verdana" panose="020B0604030504040204" pitchFamily="34" charset="0"/>
                          <a:ea typeface="Verdana" panose="020B0604030504040204" pitchFamily="34" charset="0"/>
                        </a:rPr>
                        <a:t>expert</a:t>
                      </a:r>
                      <a:r>
                        <a:rPr lang="lv-LV" sz="1200" b="0" i="1" u="none" strike="noStrike" noProof="0" dirty="0">
                          <a:solidFill>
                            <a:schemeClr val="tx1"/>
                          </a:solidFill>
                          <a:effectLst/>
                          <a:latin typeface="Verdana" panose="020B0604030504040204" pitchFamily="34" charset="0"/>
                          <a:ea typeface="Verdana" panose="020B0604030504040204" pitchFamily="34" charset="0"/>
                        </a:rPr>
                        <a:t> diagnostika ārpus RAKUS, ārstēšanai </a:t>
                      </a:r>
                      <a:r>
                        <a:rPr lang="lv-LV" sz="1200" b="0" i="1" u="none" strike="noStrike" noProof="0" dirty="0" err="1">
                          <a:solidFill>
                            <a:schemeClr val="tx1"/>
                          </a:solidFill>
                          <a:effectLst/>
                          <a:latin typeface="Verdana" panose="020B0604030504040204" pitchFamily="34" charset="0"/>
                          <a:ea typeface="Verdana" panose="020B0604030504040204" pitchFamily="34" charset="0"/>
                        </a:rPr>
                        <a:t>Pretomanīds</a:t>
                      </a:r>
                      <a:r>
                        <a:rPr lang="lv-LV" sz="1200" b="0" i="1" u="none" strike="noStrike" noProof="0" dirty="0">
                          <a:solidFill>
                            <a:schemeClr val="tx1"/>
                          </a:solidFill>
                          <a:effectLst/>
                          <a:latin typeface="Verdana" panose="020B0604030504040204" pitchFamily="34" charset="0"/>
                          <a:ea typeface="Verdana" panose="020B0604030504040204" pitchFamily="34" charset="0"/>
                        </a:rPr>
                        <a:t>)</a:t>
                      </a: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lv-LV" sz="1300" b="0" i="0" u="none" strike="noStrike" noProof="0" dirty="0">
                          <a:solidFill>
                            <a:schemeClr val="tx1"/>
                          </a:solidFill>
                          <a:effectLst/>
                          <a:latin typeface="Verdana" panose="020B0604030504040204" pitchFamily="34" charset="0"/>
                          <a:ea typeface="Verdana" panose="020B0604030504040204" pitchFamily="34" charset="0"/>
                        </a:rPr>
                        <a:t>1 036 030</a:t>
                      </a: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4253797709"/>
                  </a:ext>
                </a:extLst>
              </a:tr>
              <a:tr h="269654">
                <a:tc>
                  <a:txBody>
                    <a:bodyPr/>
                    <a:lstStyle/>
                    <a:p>
                      <a:pPr algn="l" fontAlgn="b"/>
                      <a:r>
                        <a:rPr lang="lv-LV" sz="1200" b="1" i="1" u="none" strike="noStrike" noProof="0" dirty="0">
                          <a:solidFill>
                            <a:schemeClr val="tx1"/>
                          </a:solidFill>
                          <a:effectLst/>
                          <a:latin typeface="Verdana" panose="020B0604030504040204" pitchFamily="34" charset="0"/>
                          <a:ea typeface="Verdana" panose="020B0604030504040204" pitchFamily="34" charset="0"/>
                        </a:rPr>
                        <a:t>Pārējie veselības nozares prioritārie pasākumi</a:t>
                      </a:r>
                    </a:p>
                    <a:p>
                      <a:pPr algn="l" fontAlgn="b"/>
                      <a:r>
                        <a:rPr lang="lv-LV" sz="1200" b="0" i="1" u="none" strike="noStrike" noProof="0" dirty="0">
                          <a:solidFill>
                            <a:schemeClr val="tx1"/>
                          </a:solidFill>
                          <a:effectLst/>
                          <a:latin typeface="Verdana" panose="020B0604030504040204" pitchFamily="34" charset="0"/>
                          <a:ea typeface="Verdana" panose="020B0604030504040204" pitchFamily="34" charset="0"/>
                        </a:rPr>
                        <a:t>(</a:t>
                      </a:r>
                      <a:r>
                        <a:rPr lang="lv-LV" sz="1200" b="0" i="1" u="none" strike="noStrike" noProof="0" dirty="0" err="1">
                          <a:solidFill>
                            <a:schemeClr val="tx1"/>
                          </a:solidFill>
                          <a:effectLst/>
                          <a:latin typeface="Verdana" panose="020B0604030504040204" pitchFamily="34" charset="0"/>
                          <a:ea typeface="Verdana" panose="020B0604030504040204" pitchFamily="34" charset="0"/>
                        </a:rPr>
                        <a:t>Ārpusģimenes</a:t>
                      </a:r>
                      <a:r>
                        <a:rPr lang="lv-LV" sz="1200" b="0" i="1" u="none" strike="noStrike" noProof="0" dirty="0">
                          <a:solidFill>
                            <a:schemeClr val="tx1"/>
                          </a:solidFill>
                          <a:effectLst/>
                          <a:latin typeface="Verdana" panose="020B0604030504040204" pitchFamily="34" charset="0"/>
                          <a:ea typeface="Verdana" panose="020B0604030504040204" pitchFamily="34" charset="0"/>
                        </a:rPr>
                        <a:t> cilmes šūnu transplantācija onkoloģijas pacientiem, </a:t>
                      </a:r>
                      <a:r>
                        <a:rPr lang="lv-LV" sz="1200" b="0" i="1" u="none" strike="noStrike" noProof="0" dirty="0" err="1">
                          <a:solidFill>
                            <a:schemeClr val="tx1"/>
                          </a:solidFill>
                          <a:effectLst/>
                          <a:latin typeface="Verdana" panose="020B0604030504040204" pitchFamily="34" charset="0"/>
                          <a:ea typeface="Verdana" panose="020B0604030504040204" pitchFamily="34" charset="0"/>
                        </a:rPr>
                        <a:t>fenilketonūrijas</a:t>
                      </a:r>
                      <a:r>
                        <a:rPr lang="lv-LV" sz="1200" b="0" i="1" u="none" strike="noStrike" noProof="0" dirty="0">
                          <a:solidFill>
                            <a:schemeClr val="tx1"/>
                          </a:solidFill>
                          <a:effectLst/>
                          <a:latin typeface="Verdana" panose="020B0604030504040204" pitchFamily="34" charset="0"/>
                          <a:ea typeface="Verdana" panose="020B0604030504040204" pitchFamily="34" charset="0"/>
                        </a:rPr>
                        <a:t> u.c. vielmaiņas slimību korekcijas produktu centralizētai iegādei</a:t>
                      </a:r>
                      <a:r>
                        <a:rPr lang="en-US" sz="1200" b="0" i="1" u="none" strike="noStrike" noProof="0" dirty="0">
                          <a:solidFill>
                            <a:schemeClr val="tx1"/>
                          </a:solidFill>
                          <a:effectLst/>
                          <a:latin typeface="Verdana" panose="020B0604030504040204" pitchFamily="34" charset="0"/>
                          <a:ea typeface="Verdana" panose="020B0604030504040204" pitchFamily="34" charset="0"/>
                        </a:rPr>
                        <a:t>, </a:t>
                      </a:r>
                      <a:r>
                        <a:rPr lang="en-US" sz="1200" b="0" i="1" u="none" strike="noStrike" noProof="0" dirty="0" err="1">
                          <a:solidFill>
                            <a:schemeClr val="tx1"/>
                          </a:solidFill>
                          <a:effectLst/>
                          <a:latin typeface="Verdana" panose="020B0604030504040204" pitchFamily="34" charset="0"/>
                          <a:ea typeface="Verdana" panose="020B0604030504040204" pitchFamily="34" charset="0"/>
                        </a:rPr>
                        <a:t>Latvijas</a:t>
                      </a:r>
                      <a:r>
                        <a:rPr lang="en-US" sz="1200" b="0" i="1" u="none" strike="noStrike" noProof="0" dirty="0">
                          <a:solidFill>
                            <a:schemeClr val="tx1"/>
                          </a:solidFill>
                          <a:effectLst/>
                          <a:latin typeface="Verdana" panose="020B0604030504040204" pitchFamily="34" charset="0"/>
                          <a:ea typeface="Verdana" panose="020B0604030504040204" pitchFamily="34" charset="0"/>
                        </a:rPr>
                        <a:t> </a:t>
                      </a:r>
                      <a:r>
                        <a:rPr lang="en-US" sz="1200" b="0" i="1" u="none" strike="noStrike" noProof="0" dirty="0" err="1">
                          <a:solidFill>
                            <a:schemeClr val="tx1"/>
                          </a:solidFill>
                          <a:effectLst/>
                          <a:latin typeface="Verdana" panose="020B0604030504040204" pitchFamily="34" charset="0"/>
                          <a:ea typeface="Verdana" panose="020B0604030504040204" pitchFamily="34" charset="0"/>
                        </a:rPr>
                        <a:t>vēža</a:t>
                      </a:r>
                      <a:r>
                        <a:rPr lang="en-US" sz="1200" b="0" i="1" u="none" strike="noStrike" noProof="0" dirty="0">
                          <a:solidFill>
                            <a:schemeClr val="tx1"/>
                          </a:solidFill>
                          <a:effectLst/>
                          <a:latin typeface="Verdana" panose="020B0604030504040204" pitchFamily="34" charset="0"/>
                          <a:ea typeface="Verdana" panose="020B0604030504040204" pitchFamily="34" charset="0"/>
                        </a:rPr>
                        <a:t> </a:t>
                      </a:r>
                      <a:r>
                        <a:rPr lang="en-US" sz="1200" b="0" i="1" u="none" strike="noStrike" noProof="0" dirty="0" err="1">
                          <a:solidFill>
                            <a:schemeClr val="tx1"/>
                          </a:solidFill>
                          <a:effectLst/>
                          <a:latin typeface="Verdana" panose="020B0604030504040204" pitchFamily="34" charset="0"/>
                          <a:ea typeface="Verdana" panose="020B0604030504040204" pitchFamily="34" charset="0"/>
                        </a:rPr>
                        <a:t>centrs</a:t>
                      </a:r>
                      <a:r>
                        <a:rPr lang="lv-LV" sz="1200" b="0" i="1" u="none" strike="noStrike" noProof="0" dirty="0">
                          <a:solidFill>
                            <a:schemeClr val="tx1"/>
                          </a:solidFill>
                          <a:effectLst/>
                          <a:latin typeface="Verdana" panose="020B0604030504040204" pitchFamily="34" charset="0"/>
                          <a:ea typeface="Verdana" panose="020B0604030504040204" pitchFamily="34" charset="0"/>
                        </a:rPr>
                        <a:t>)</a:t>
                      </a: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r>
                        <a:rPr lang="en-US" sz="1300" b="0" i="0" u="none" strike="noStrike" noProof="0" dirty="0">
                          <a:solidFill>
                            <a:schemeClr val="tx1"/>
                          </a:solidFill>
                          <a:effectLst/>
                          <a:latin typeface="Verdana" panose="020B0604030504040204" pitchFamily="34" charset="0"/>
                          <a:ea typeface="Verdana" panose="020B0604030504040204" pitchFamily="34" charset="0"/>
                        </a:rPr>
                        <a:t>25 439 827</a:t>
                      </a:r>
                      <a:endParaRPr lang="lv-LV" sz="1300" b="0" i="0" u="none" strike="noStrike" noProof="0"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744744737"/>
                  </a:ext>
                </a:extLst>
              </a:tr>
              <a:tr h="209445">
                <a:tc>
                  <a:txBody>
                    <a:bodyPr/>
                    <a:lstStyle/>
                    <a:p>
                      <a:pPr algn="l" fontAlgn="b"/>
                      <a:r>
                        <a:rPr lang="lv-LV" sz="1200" b="1" i="1" u="none" strike="noStrike" noProof="0" dirty="0">
                          <a:solidFill>
                            <a:schemeClr val="tx1"/>
                          </a:solidFill>
                          <a:effectLst/>
                          <a:latin typeface="Verdana" panose="020B0604030504040204" pitchFamily="34" charset="0"/>
                          <a:ea typeface="Verdana" panose="020B0604030504040204" pitchFamily="34" charset="0"/>
                        </a:rPr>
                        <a:t>Paliatīvā veselības aprūpe</a:t>
                      </a:r>
                    </a:p>
                    <a:p>
                      <a:pPr algn="l" fontAlgn="b"/>
                      <a:r>
                        <a:rPr lang="lv-LV" sz="1200" b="0" i="1" u="none" strike="noStrike" noProof="0" dirty="0">
                          <a:solidFill>
                            <a:schemeClr val="tx1"/>
                          </a:solidFill>
                          <a:effectLst/>
                          <a:latin typeface="Verdana" panose="020B0604030504040204" pitchFamily="34" charset="0"/>
                          <a:ea typeface="Verdana" panose="020B0604030504040204" pitchFamily="34" charset="0"/>
                        </a:rPr>
                        <a:t>(Paliatīvās aprūpes pakalpojums bērniem visa Latvijas teritorijā, Paliatīvās aprūpes mobilās </a:t>
                      </a:r>
                      <a:r>
                        <a:rPr lang="lv-LV" sz="1200" b="0" i="1" u="none" strike="noStrike" noProof="0" dirty="0" err="1">
                          <a:solidFill>
                            <a:schemeClr val="tx1"/>
                          </a:solidFill>
                          <a:effectLst/>
                          <a:latin typeface="Verdana" panose="020B0604030504040204" pitchFamily="34" charset="0"/>
                          <a:ea typeface="Verdana" panose="020B0604030504040204" pitchFamily="34" charset="0"/>
                        </a:rPr>
                        <a:t>brig</a:t>
                      </a:r>
                      <a:r>
                        <a:rPr lang="en-US" sz="1200" b="0" i="1" u="none" strike="noStrike" noProof="0" dirty="0">
                          <a:solidFill>
                            <a:schemeClr val="tx1"/>
                          </a:solidFill>
                          <a:effectLst/>
                          <a:latin typeface="Verdana" panose="020B0604030504040204" pitchFamily="34" charset="0"/>
                          <a:ea typeface="Verdana" panose="020B0604030504040204" pitchFamily="34" charset="0"/>
                        </a:rPr>
                        <a:t>ā</a:t>
                      </a:r>
                      <a:r>
                        <a:rPr lang="lv-LV" sz="1200" b="0" i="1" u="none" strike="noStrike" noProof="0" dirty="0" err="1">
                          <a:solidFill>
                            <a:schemeClr val="tx1"/>
                          </a:solidFill>
                          <a:effectLst/>
                          <a:latin typeface="Verdana" panose="020B0604030504040204" pitchFamily="34" charset="0"/>
                          <a:ea typeface="Verdana" panose="020B0604030504040204" pitchFamily="34" charset="0"/>
                        </a:rPr>
                        <a:t>des</a:t>
                      </a:r>
                      <a:r>
                        <a:rPr lang="lv-LV" sz="1200" b="0" i="1" u="none" strike="noStrike" noProof="0" dirty="0">
                          <a:solidFill>
                            <a:schemeClr val="tx1"/>
                          </a:solidFill>
                          <a:effectLst/>
                          <a:latin typeface="Verdana" panose="020B0604030504040204" pitchFamily="34" charset="0"/>
                          <a:ea typeface="Verdana" panose="020B0604030504040204" pitchFamily="34" charset="0"/>
                        </a:rPr>
                        <a:t> pakalpojuma apjoma palielinājumam, </a:t>
                      </a:r>
                      <a:r>
                        <a:rPr lang="lv-LV" sz="1200" b="0" i="1" u="none" strike="noStrike" noProof="0" dirty="0" err="1">
                          <a:solidFill>
                            <a:schemeClr val="tx1"/>
                          </a:solidFill>
                          <a:effectLst/>
                          <a:latin typeface="Verdana" panose="020B0604030504040204" pitchFamily="34" charset="0"/>
                          <a:ea typeface="Verdana" panose="020B0604030504040204" pitchFamily="34" charset="0"/>
                        </a:rPr>
                        <a:t>Starpinstitucionāls</a:t>
                      </a:r>
                      <a:r>
                        <a:rPr lang="lv-LV" sz="1200" b="0" i="1" u="none" strike="noStrike" noProof="0" dirty="0">
                          <a:solidFill>
                            <a:schemeClr val="tx1"/>
                          </a:solidFill>
                          <a:effectLst/>
                          <a:latin typeface="Verdana" panose="020B0604030504040204" pitchFamily="34" charset="0"/>
                          <a:ea typeface="Verdana" panose="020B0604030504040204" pitchFamily="34" charset="0"/>
                        </a:rPr>
                        <a:t> ilgstošās aprūpes pakalpojums pacientiem bez dzīvildzes ierobežojuma)</a:t>
                      </a: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lv-LV" sz="1300" b="0" i="0" u="none" strike="noStrike" noProof="0" dirty="0">
                          <a:solidFill>
                            <a:schemeClr val="tx1"/>
                          </a:solidFill>
                          <a:effectLst/>
                          <a:latin typeface="Verdana" panose="020B0604030504040204" pitchFamily="34" charset="0"/>
                          <a:ea typeface="Verdana" panose="020B0604030504040204" pitchFamily="34" charset="0"/>
                        </a:rPr>
                        <a:t>14 024 370</a:t>
                      </a: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3397711331"/>
                  </a:ext>
                </a:extLst>
              </a:tr>
              <a:tr h="255383">
                <a:tc>
                  <a:txBody>
                    <a:bodyPr/>
                    <a:lstStyle/>
                    <a:p>
                      <a:pPr algn="l" fontAlgn="b"/>
                      <a:r>
                        <a:rPr lang="lv-LV" sz="1200" b="1" i="1" u="none" strike="noStrike" noProof="0" dirty="0">
                          <a:solidFill>
                            <a:schemeClr val="tx1"/>
                          </a:solidFill>
                          <a:effectLst/>
                          <a:latin typeface="Verdana" panose="020B0604030504040204" pitchFamily="34" charset="0"/>
                          <a:ea typeface="Verdana" panose="020B0604030504040204" pitchFamily="34" charset="0"/>
                        </a:rPr>
                        <a:t>Aizsardzība, drošība un gatavība</a:t>
                      </a:r>
                    </a:p>
                    <a:p>
                      <a:pPr algn="l" fontAlgn="b"/>
                      <a:r>
                        <a:rPr lang="lv-LV" sz="1200" b="0" i="1" u="none" strike="noStrike" noProof="0" dirty="0">
                          <a:solidFill>
                            <a:schemeClr val="tx1"/>
                          </a:solidFill>
                          <a:effectLst/>
                          <a:latin typeface="Verdana" panose="020B0604030504040204" pitchFamily="34" charset="0"/>
                          <a:ea typeface="Verdana" panose="020B0604030504040204" pitchFamily="34" charset="0"/>
                        </a:rPr>
                        <a:t>(KUS un reģionālo slimnīcu infrastruktūras sagatavošana, Kritiskajā infrastruktūrā iekļauto ĀI darbības nepārtrauktības nodrošināšana, NMPD</a:t>
                      </a:r>
                      <a:r>
                        <a:rPr lang="en-US" sz="1200" b="0" i="1" u="none" strike="noStrike" noProof="0" dirty="0">
                          <a:solidFill>
                            <a:schemeClr val="tx1"/>
                          </a:solidFill>
                          <a:effectLst/>
                          <a:latin typeface="Verdana" panose="020B0604030504040204" pitchFamily="34" charset="0"/>
                          <a:ea typeface="Verdana" panose="020B0604030504040204" pitchFamily="34" charset="0"/>
                        </a:rPr>
                        <a:t>, </a:t>
                      </a:r>
                      <a:r>
                        <a:rPr lang="en-US" sz="1200" b="0" i="1" u="none" strike="noStrike" noProof="0" dirty="0" err="1">
                          <a:solidFill>
                            <a:schemeClr val="tx1"/>
                          </a:solidFill>
                          <a:effectLst/>
                          <a:latin typeface="Verdana" panose="020B0604030504040204" pitchFamily="34" charset="0"/>
                          <a:ea typeface="Verdana" panose="020B0604030504040204" pitchFamily="34" charset="0"/>
                        </a:rPr>
                        <a:t>kiberdrošība</a:t>
                      </a:r>
                      <a:r>
                        <a:rPr lang="lv-LV" sz="1200" b="0" i="1" u="none" strike="noStrike" noProof="0" dirty="0">
                          <a:solidFill>
                            <a:schemeClr val="tx1"/>
                          </a:solidFill>
                          <a:effectLst/>
                          <a:latin typeface="Verdana" panose="020B0604030504040204" pitchFamily="34" charset="0"/>
                          <a:ea typeface="Verdana" panose="020B0604030504040204" pitchFamily="34" charset="0"/>
                        </a:rPr>
                        <a:t>)</a:t>
                      </a: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r>
                        <a:rPr lang="en-US" sz="1300" b="0" i="0" u="none" strike="noStrike" noProof="0" dirty="0">
                          <a:solidFill>
                            <a:schemeClr val="tx1"/>
                          </a:solidFill>
                          <a:effectLst/>
                          <a:latin typeface="Verdana" panose="020B0604030504040204" pitchFamily="34" charset="0"/>
                          <a:ea typeface="Verdana" panose="020B0604030504040204" pitchFamily="34" charset="0"/>
                        </a:rPr>
                        <a:t>49 399 235</a:t>
                      </a:r>
                      <a:endParaRPr lang="lv-LV" sz="1300" b="0" i="0" u="none" strike="noStrike" noProof="0"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27946965"/>
                  </a:ext>
                </a:extLst>
              </a:tr>
              <a:tr h="229309">
                <a:tc>
                  <a:txBody>
                    <a:bodyPr/>
                    <a:lstStyle/>
                    <a:p>
                      <a:pPr algn="l" fontAlgn="b"/>
                      <a:r>
                        <a:rPr lang="lv-LV" sz="1200" b="1" i="1" u="none" strike="noStrike" noProof="0" dirty="0">
                          <a:solidFill>
                            <a:schemeClr val="tx1"/>
                          </a:solidFill>
                          <a:effectLst/>
                          <a:latin typeface="Verdana" panose="020B0604030504040204" pitchFamily="34" charset="0"/>
                          <a:ea typeface="Verdana" panose="020B0604030504040204" pitchFamily="34" charset="0"/>
                        </a:rPr>
                        <a:t>Valsts Pataloģijas centrs</a:t>
                      </a: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algn="r" fontAlgn="b"/>
                      <a:r>
                        <a:rPr lang="lv-LV" sz="1300" b="0" i="0" u="none" strike="noStrike" noProof="0" dirty="0">
                          <a:solidFill>
                            <a:schemeClr val="tx1"/>
                          </a:solidFill>
                          <a:effectLst/>
                          <a:latin typeface="Verdana" panose="020B0604030504040204" pitchFamily="34" charset="0"/>
                          <a:ea typeface="Verdana" panose="020B0604030504040204" pitchFamily="34" charset="0"/>
                        </a:rPr>
                        <a:t>3 114 191</a:t>
                      </a: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4110392087"/>
                  </a:ext>
                </a:extLst>
              </a:tr>
            </a:tbl>
          </a:graphicData>
        </a:graphic>
      </p:graphicFrame>
      <p:sp>
        <p:nvSpPr>
          <p:cNvPr id="6" name="TextBox 5">
            <a:extLst>
              <a:ext uri="{FF2B5EF4-FFF2-40B4-BE49-F238E27FC236}">
                <a16:creationId xmlns:a16="http://schemas.microsoft.com/office/drawing/2014/main" id="{EA304668-29E4-1156-F6FB-2B7592FA74D1}"/>
              </a:ext>
            </a:extLst>
          </p:cNvPr>
          <p:cNvSpPr txBox="1"/>
          <p:nvPr/>
        </p:nvSpPr>
        <p:spPr>
          <a:xfrm>
            <a:off x="1635396" y="248567"/>
            <a:ext cx="7508604" cy="646331"/>
          </a:xfrm>
          <a:prstGeom prst="rect">
            <a:avLst/>
          </a:prstGeom>
          <a:noFill/>
        </p:spPr>
        <p:txBody>
          <a:bodyPr wrap="square" rtlCol="0">
            <a:spAutoFit/>
          </a:bodyPr>
          <a:lstStyle/>
          <a:p>
            <a:pPr algn="ctr"/>
            <a:r>
              <a:rPr lang="lv-LV" b="1" noProof="0" dirty="0">
                <a:latin typeface="Verdana" panose="020B0604030504040204" pitchFamily="34" charset="0"/>
                <a:ea typeface="Verdana" panose="020B0604030504040204" pitchFamily="34" charset="0"/>
              </a:rPr>
              <a:t>Veselības ministrijas apzinātās vajadzības </a:t>
            </a:r>
            <a:r>
              <a:rPr lang="lv-LV" b="1" dirty="0">
                <a:latin typeface="Verdana" panose="020B0604030504040204" pitchFamily="34" charset="0"/>
                <a:ea typeface="Verdana" panose="020B0604030504040204" pitchFamily="34" charset="0"/>
              </a:rPr>
              <a:t>2027. gadam</a:t>
            </a:r>
          </a:p>
          <a:p>
            <a:pPr algn="ctr"/>
            <a:r>
              <a:rPr lang="lv-LV" b="1" u="sng" dirty="0">
                <a:latin typeface="Verdana" panose="020B0604030504040204" pitchFamily="34" charset="0"/>
                <a:ea typeface="Verdana" panose="020B0604030504040204" pitchFamily="34" charset="0"/>
              </a:rPr>
              <a:t>VESELĪBAS APRŪPES PAKALPOJUMU POLITIKA</a:t>
            </a:r>
          </a:p>
        </p:txBody>
      </p:sp>
    </p:spTree>
    <p:extLst>
      <p:ext uri="{BB962C8B-B14F-4D97-AF65-F5344CB8AC3E}">
        <p14:creationId xmlns:p14="http://schemas.microsoft.com/office/powerpoint/2010/main" val="12753994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F99FA4-E802-AB79-9022-7723822BC1E6}"/>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943A2C7-8EE3-204F-EE07-F1E44F6A4ACF}"/>
              </a:ext>
            </a:extLst>
          </p:cNvPr>
          <p:cNvSpPr>
            <a:spLocks noGrp="1"/>
          </p:cNvSpPr>
          <p:nvPr>
            <p:ph type="sldNum" sz="quarter" idx="12"/>
          </p:nvPr>
        </p:nvSpPr>
        <p:spPr/>
        <p:txBody>
          <a:bodyPr/>
          <a:lstStyle/>
          <a:p>
            <a:fld id="{200423E1-44C6-4E03-9576-413CBCCCE18A}" type="slidenum">
              <a:rPr lang="lv-LV" smtClean="0"/>
              <a:pPr/>
              <a:t>11</a:t>
            </a:fld>
            <a:endParaRPr lang="lv-LV"/>
          </a:p>
        </p:txBody>
      </p:sp>
      <p:graphicFrame>
        <p:nvGraphicFramePr>
          <p:cNvPr id="5" name="Table 4">
            <a:extLst>
              <a:ext uri="{FF2B5EF4-FFF2-40B4-BE49-F238E27FC236}">
                <a16:creationId xmlns:a16="http://schemas.microsoft.com/office/drawing/2014/main" id="{F4BA5724-1F05-F4A8-8137-769DA7DAE3C1}"/>
              </a:ext>
            </a:extLst>
          </p:cNvPr>
          <p:cNvGraphicFramePr>
            <a:graphicFrameLocks noGrp="1"/>
          </p:cNvGraphicFramePr>
          <p:nvPr>
            <p:extLst>
              <p:ext uri="{D42A27DB-BD31-4B8C-83A1-F6EECF244321}">
                <p14:modId xmlns:p14="http://schemas.microsoft.com/office/powerpoint/2010/main" val="918587720"/>
              </p:ext>
            </p:extLst>
          </p:nvPr>
        </p:nvGraphicFramePr>
        <p:xfrm>
          <a:off x="76953" y="1411446"/>
          <a:ext cx="8956211" cy="3946284"/>
        </p:xfrm>
        <a:graphic>
          <a:graphicData uri="http://schemas.openxmlformats.org/drawingml/2006/table">
            <a:tbl>
              <a:tblPr/>
              <a:tblGrid>
                <a:gridCol w="7626174">
                  <a:extLst>
                    <a:ext uri="{9D8B030D-6E8A-4147-A177-3AD203B41FA5}">
                      <a16:colId xmlns:a16="http://schemas.microsoft.com/office/drawing/2014/main" val="748525091"/>
                    </a:ext>
                  </a:extLst>
                </a:gridCol>
                <a:gridCol w="1330037">
                  <a:extLst>
                    <a:ext uri="{9D8B030D-6E8A-4147-A177-3AD203B41FA5}">
                      <a16:colId xmlns:a16="http://schemas.microsoft.com/office/drawing/2014/main" val="3860958702"/>
                    </a:ext>
                  </a:extLst>
                </a:gridCol>
              </a:tblGrid>
              <a:tr h="820812">
                <a:tc>
                  <a:txBody>
                    <a:bodyPr/>
                    <a:lstStyle/>
                    <a:p>
                      <a:pPr algn="ctr" fontAlgn="ctr"/>
                      <a:endParaRPr lang="lv-LV" sz="1300" b="0"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lv-LV" sz="1200" b="1" i="0" u="none" strike="noStrike" noProof="0" dirty="0">
                          <a:solidFill>
                            <a:srgbClr val="000000"/>
                          </a:solidFill>
                          <a:effectLst/>
                          <a:latin typeface="Verdana" panose="020B0604030504040204" pitchFamily="34" charset="0"/>
                          <a:ea typeface="Verdana" panose="020B0604030504040204" pitchFamily="34" charset="0"/>
                        </a:rPr>
                        <a:t>Papildus nepieciešamais finansējums</a:t>
                      </a:r>
                      <a:r>
                        <a:rPr lang="en-US" sz="1200" b="1" i="0" u="none" strike="noStrike" noProof="0" dirty="0">
                          <a:solidFill>
                            <a:srgbClr val="000000"/>
                          </a:solidFill>
                          <a:effectLst/>
                          <a:latin typeface="Verdana" panose="020B0604030504040204" pitchFamily="34" charset="0"/>
                          <a:ea typeface="Verdana" panose="020B0604030504040204" pitchFamily="34" charset="0"/>
                        </a:rPr>
                        <a:t> 2027. </a:t>
                      </a:r>
                      <a:r>
                        <a:rPr lang="en-US" sz="1200" b="1" i="0" u="none" strike="noStrike" noProof="0" dirty="0" err="1">
                          <a:solidFill>
                            <a:srgbClr val="000000"/>
                          </a:solidFill>
                          <a:effectLst/>
                          <a:latin typeface="Verdana" panose="020B0604030504040204" pitchFamily="34" charset="0"/>
                          <a:ea typeface="Verdana" panose="020B0604030504040204" pitchFamily="34" charset="0"/>
                        </a:rPr>
                        <a:t>gadam</a:t>
                      </a:r>
                      <a:r>
                        <a:rPr lang="lv-LV" sz="1200" b="1" i="0" u="none" strike="noStrike" noProof="0" dirty="0">
                          <a:solidFill>
                            <a:srgbClr val="000000"/>
                          </a:solidFill>
                          <a:effectLst/>
                          <a:latin typeface="Verdana" panose="020B0604030504040204" pitchFamily="34" charset="0"/>
                          <a:ea typeface="Verdana" panose="020B0604030504040204" pitchFamily="34" charset="0"/>
                        </a:rPr>
                        <a:t>, </a:t>
                      </a:r>
                      <a:r>
                        <a:rPr lang="en-US" sz="1200" b="1" i="1" u="none" strike="noStrike" noProof="0" dirty="0">
                          <a:solidFill>
                            <a:srgbClr val="000000"/>
                          </a:solidFill>
                          <a:effectLst/>
                          <a:latin typeface="Verdana" panose="020B0604030504040204" pitchFamily="34" charset="0"/>
                          <a:ea typeface="Verdana" panose="020B0604030504040204" pitchFamily="34" charset="0"/>
                        </a:rPr>
                        <a:t>EUR</a:t>
                      </a:r>
                    </a:p>
                  </a:txBody>
                  <a:tcPr marL="6012" marR="6012" marT="60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2762336812"/>
                  </a:ext>
                </a:extLst>
              </a:tr>
              <a:tr h="441504">
                <a:tc>
                  <a:txBody>
                    <a:bodyPr/>
                    <a:lstStyle/>
                    <a:p>
                      <a:pPr algn="r" fontAlgn="b"/>
                      <a:r>
                        <a:rPr lang="en-US" sz="1400" b="1" i="0" u="none" strike="noStrike" dirty="0">
                          <a:solidFill>
                            <a:srgbClr val="000000"/>
                          </a:solidFill>
                          <a:effectLst/>
                          <a:latin typeface="Verdana" panose="020B0604030504040204" pitchFamily="34" charset="0"/>
                          <a:ea typeface="Verdana" panose="020B0604030504040204" pitchFamily="34" charset="0"/>
                        </a:rPr>
                        <a:t>VESELĪBAS APRŪPES PAKAPOJUMU PIEEJAMĪBAS UN KVALITĀTES UZLABOŠANA KOPĀ</a:t>
                      </a:r>
                      <a:endParaRPr lang="lv-LV" sz="1400" b="1"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r" fontAlgn="b"/>
                      <a:r>
                        <a:rPr lang="en-US" sz="1400" b="1" i="0" u="none" strike="noStrike" dirty="0">
                          <a:solidFill>
                            <a:srgbClr val="000000"/>
                          </a:solidFill>
                          <a:effectLst/>
                          <a:latin typeface="Verdana" panose="020B0604030504040204" pitchFamily="34" charset="0"/>
                          <a:ea typeface="Verdana" panose="020B0604030504040204" pitchFamily="34" charset="0"/>
                        </a:rPr>
                        <a:t>406 710 004</a:t>
                      </a:r>
                      <a:endParaRPr lang="lv-LV" sz="1400" b="1"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452304597"/>
                  </a:ext>
                </a:extLst>
              </a:tr>
              <a:tr h="223653">
                <a:tc>
                  <a:txBody>
                    <a:bodyPr/>
                    <a:lstStyle/>
                    <a:p>
                      <a:pPr algn="l" fontAlgn="b"/>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Tarifu</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pārrēķins</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ārpus</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plāniem</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a:t>
                      </a:r>
                    </a:p>
                    <a:p>
                      <a:pPr algn="l" fontAlgn="b"/>
                      <a:r>
                        <a:rPr lang="en-US" sz="1200" b="0" i="1" u="none" strike="noStrike" dirty="0">
                          <a:solidFill>
                            <a:schemeClr val="tx1"/>
                          </a:solidFill>
                          <a:effectLst/>
                          <a:latin typeface="Verdana" panose="020B0604030504040204" pitchFamily="34" charset="0"/>
                          <a:ea typeface="Verdana" panose="020B0604030504040204" pitchFamily="34" charset="0"/>
                        </a:rPr>
                        <a:t>(</a:t>
                      </a:r>
                      <a:r>
                        <a:rPr lang="en-US" sz="1200" b="0" i="1" u="none" strike="noStrike" dirty="0" err="1">
                          <a:solidFill>
                            <a:schemeClr val="tx1"/>
                          </a:solidFill>
                          <a:effectLst/>
                          <a:latin typeface="Verdana" panose="020B0604030504040204" pitchFamily="34" charset="0"/>
                          <a:ea typeface="Verdana" panose="020B0604030504040204" pitchFamily="34" charset="0"/>
                        </a:rPr>
                        <a:t>Ultrasonogrāfijas</a:t>
                      </a:r>
                      <a:r>
                        <a:rPr lang="en-US" sz="1200" b="0" i="1" u="none" strike="noStrike" dirty="0">
                          <a:solidFill>
                            <a:schemeClr val="tx1"/>
                          </a:solidFill>
                          <a:effectLst/>
                          <a:latin typeface="Verdana" panose="020B0604030504040204" pitchFamily="34" charset="0"/>
                          <a:ea typeface="Verdana" panose="020B0604030504040204" pitchFamily="34" charset="0"/>
                        </a:rPr>
                        <a:t> un </a:t>
                      </a:r>
                      <a:r>
                        <a:rPr lang="en-US" sz="1200" b="0" i="1" u="none" strike="noStrike" dirty="0" err="1">
                          <a:solidFill>
                            <a:schemeClr val="tx1"/>
                          </a:solidFill>
                          <a:effectLst/>
                          <a:latin typeface="Verdana" panose="020B0604030504040204" pitchFamily="34" charset="0"/>
                          <a:ea typeface="Verdana" panose="020B0604030504040204" pitchFamily="34" charset="0"/>
                        </a:rPr>
                        <a:t>doplerogrāfijas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pakalpojumi</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Aprūpes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epizožu</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tarifa</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pārrēķins</a:t>
                      </a:r>
                      <a:r>
                        <a:rPr lang="en-US" sz="1200" b="0" i="1" u="none" strike="noStrike" dirty="0">
                          <a:solidFill>
                            <a:schemeClr val="tx1"/>
                          </a:solidFill>
                          <a:effectLst/>
                          <a:latin typeface="Verdana" panose="020B0604030504040204" pitchFamily="34" charset="0"/>
                          <a:ea typeface="Verdana" panose="020B0604030504040204" pitchFamily="34" charset="0"/>
                        </a:rPr>
                        <a:t> un </a:t>
                      </a:r>
                      <a:r>
                        <a:rPr lang="en-US" sz="1200" b="0" i="1" u="none" strike="noStrike" dirty="0" err="1">
                          <a:solidFill>
                            <a:schemeClr val="tx1"/>
                          </a:solidFill>
                          <a:effectLst/>
                          <a:latin typeface="Verdana" panose="020B0604030504040204" pitchFamily="34" charset="0"/>
                          <a:ea typeface="Verdana" panose="020B0604030504040204" pitchFamily="34" charset="0"/>
                        </a:rPr>
                        <a:t>izlīdzināšana</a:t>
                      </a:r>
                      <a:r>
                        <a:rPr lang="en-US" sz="1200" b="0" i="1" u="none" strike="noStrike" dirty="0">
                          <a:solidFill>
                            <a:schemeClr val="tx1"/>
                          </a:solidFill>
                          <a:effectLst/>
                          <a:latin typeface="Verdana" panose="020B0604030504040204" pitchFamily="34" charset="0"/>
                          <a:ea typeface="Verdana" panose="020B0604030504040204" pitchFamily="34" charset="0"/>
                        </a:rPr>
                        <a:t> SAVA, </a:t>
                      </a:r>
                      <a:r>
                        <a:rPr lang="en-US" sz="1200" b="0" i="1" u="none" strike="noStrike" dirty="0" err="1">
                          <a:solidFill>
                            <a:schemeClr val="tx1"/>
                          </a:solidFill>
                          <a:effectLst/>
                          <a:latin typeface="Verdana" panose="020B0604030504040204" pitchFamily="34" charset="0"/>
                          <a:ea typeface="Verdana" panose="020B0604030504040204" pitchFamily="34" charset="0"/>
                        </a:rPr>
                        <a:t>Palielināt</a:t>
                      </a:r>
                      <a:r>
                        <a:rPr lang="en-US" sz="1200" b="0" i="1" u="none" strike="noStrike" dirty="0">
                          <a:solidFill>
                            <a:schemeClr val="tx1"/>
                          </a:solidFill>
                          <a:effectLst/>
                          <a:latin typeface="Verdana" panose="020B0604030504040204" pitchFamily="34" charset="0"/>
                          <a:ea typeface="Verdana" panose="020B0604030504040204" pitchFamily="34" charset="0"/>
                        </a:rPr>
                        <a:t> U </a:t>
                      </a:r>
                      <a:r>
                        <a:rPr lang="en-US" sz="1200" b="0" i="1" u="none" strike="noStrike" dirty="0" err="1">
                          <a:solidFill>
                            <a:schemeClr val="tx1"/>
                          </a:solidFill>
                          <a:effectLst/>
                          <a:latin typeface="Verdana" panose="020B0604030504040204" pitchFamily="34" charset="0"/>
                          <a:ea typeface="Verdana" panose="020B0604030504040204" pitchFamily="34" charset="0"/>
                        </a:rPr>
                        <a:t>elementu</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uzturēšanas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izmaksas</a:t>
                      </a:r>
                      <a:r>
                        <a:rPr lang="en-US" sz="1200" b="0" i="1" u="none" strike="noStrike" dirty="0">
                          <a:solidFill>
                            <a:schemeClr val="tx1"/>
                          </a:solidFill>
                          <a:effectLst/>
                          <a:latin typeface="Verdana" panose="020B0604030504040204" pitchFamily="34" charset="0"/>
                          <a:ea typeface="Verdana" panose="020B0604030504040204" pitchFamily="34" charset="0"/>
                        </a:rPr>
                        <a:t>) par 5% </a:t>
                      </a:r>
                      <a:r>
                        <a:rPr lang="en-US" sz="1200" b="0" i="1" u="none" strike="noStrike" dirty="0" err="1">
                          <a:solidFill>
                            <a:schemeClr val="tx1"/>
                          </a:solidFill>
                          <a:effectLst/>
                          <a:latin typeface="Verdana" panose="020B0604030504040204" pitchFamily="34" charset="0"/>
                          <a:ea typeface="Verdana" panose="020B0604030504040204" pitchFamily="34" charset="0"/>
                        </a:rPr>
                        <a:t>visiem</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pakalpojumu</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tarifiem</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Digitalizācija</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mājas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aprūpei</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zobārstniecībai</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u.c.</a:t>
                      </a:r>
                      <a:r>
                        <a:rPr lang="en-US" sz="1200" b="0" i="1" u="none" strike="noStrike" dirty="0">
                          <a:solidFill>
                            <a:schemeClr val="tx1"/>
                          </a:solidFill>
                          <a:effectLst/>
                          <a:latin typeface="Verdana" panose="020B0604030504040204" pitchFamily="34" charset="0"/>
                          <a:ea typeface="Verdana" panose="020B0604030504040204" pitchFamily="34" charset="0"/>
                        </a:rPr>
                        <a:t>)</a:t>
                      </a:r>
                      <a:endParaRPr lang="lv-LV" sz="1200" b="0"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45 861 488</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82168971"/>
                  </a:ext>
                </a:extLst>
              </a:tr>
              <a:tr h="410406">
                <a:tc>
                  <a:txBody>
                    <a:bodyPr/>
                    <a:lstStyle/>
                    <a:p>
                      <a:pPr algn="l" fontAlgn="b"/>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Ārstniecības</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personu</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un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pārējo</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nodarbināto</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darba</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samaksas</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paaugstināšana</a:t>
                      </a:r>
                      <a:endParaRPr lang="en-US" sz="1200" b="1" i="1" u="none" strike="noStrike" kern="1200" dirty="0">
                        <a:solidFill>
                          <a:schemeClr val="tx1"/>
                        </a:solidFill>
                        <a:effectLst/>
                        <a:latin typeface="Verdana" panose="020B0604030504040204" pitchFamily="34" charset="0"/>
                        <a:ea typeface="Verdana" panose="020B0604030504040204" pitchFamily="34" charset="0"/>
                        <a:cs typeface="+mn-cs"/>
                      </a:endParaRPr>
                    </a:p>
                    <a:p>
                      <a:pPr algn="l" fontAlgn="b"/>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(+25,4%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ārstniecības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personām</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+120 EUR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pārējiem</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nodarbinātajiem</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kas nav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ārstniecības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personas,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darba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samaksas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palielināšana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trūkstošo</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specialitāšu</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ārstiem</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a:t>
                      </a:r>
                      <a:endParaRPr lang="lv-LV" sz="1200" b="0"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236 704 760</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2520047591"/>
                  </a:ext>
                </a:extLst>
              </a:tr>
              <a:tr h="410406">
                <a:tc>
                  <a:txBody>
                    <a:bodyPr/>
                    <a:lstStyle/>
                    <a:p>
                      <a:pPr algn="l" fontAlgn="b"/>
                      <a:r>
                        <a:rPr lang="en-US" sz="1200" b="1" i="1" u="none" strike="noStrike" dirty="0" err="1">
                          <a:solidFill>
                            <a:schemeClr val="tx1"/>
                          </a:solidFill>
                          <a:effectLst/>
                          <a:latin typeface="Verdana" panose="020B0604030504040204" pitchFamily="34" charset="0"/>
                          <a:ea typeface="Verdana" panose="020B0604030504040204" pitchFamily="34" charset="0"/>
                        </a:rPr>
                        <a:t>Veselības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aprūpes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pakalpojumu</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pieejamības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uzlabošana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apjoms</a:t>
                      </a:r>
                      <a:r>
                        <a:rPr lang="en-US" sz="1200" b="1" i="1" u="none" strike="noStrike" dirty="0">
                          <a:solidFill>
                            <a:schemeClr val="tx1"/>
                          </a:solidFill>
                          <a:effectLst/>
                          <a:latin typeface="Verdana" panose="020B0604030504040204" pitchFamily="34" charset="0"/>
                          <a:ea typeface="Verdana" panose="020B0604030504040204" pitchFamily="34" charset="0"/>
                        </a:rPr>
                        <a:t> – </a:t>
                      </a:r>
                      <a:r>
                        <a:rPr lang="en-US" sz="1200" b="1" i="1" u="none" strike="noStrike" dirty="0" err="1">
                          <a:solidFill>
                            <a:schemeClr val="tx1"/>
                          </a:solidFill>
                          <a:effectLst/>
                          <a:latin typeface="Verdana" panose="020B0604030504040204" pitchFamily="34" charset="0"/>
                          <a:ea typeface="Verdana" panose="020B0604030504040204" pitchFamily="34" charset="0"/>
                        </a:rPr>
                        <a:t>rindu</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mazināšana</a:t>
                      </a:r>
                      <a:r>
                        <a:rPr lang="en-US" sz="1200" b="1" i="1" u="none" strike="noStrike" dirty="0">
                          <a:solidFill>
                            <a:schemeClr val="tx1"/>
                          </a:solidFill>
                          <a:effectLst/>
                          <a:latin typeface="Verdana" panose="020B0604030504040204" pitchFamily="34" charset="0"/>
                          <a:ea typeface="Verdana" panose="020B0604030504040204" pitchFamily="34" charset="0"/>
                        </a:rPr>
                        <a:t>)</a:t>
                      </a:r>
                    </a:p>
                    <a:p>
                      <a:pPr algn="l" fontAlgn="b"/>
                      <a:r>
                        <a:rPr lang="en-US" sz="1200" b="0" i="1" u="none" strike="noStrike" dirty="0">
                          <a:solidFill>
                            <a:schemeClr val="tx1"/>
                          </a:solidFill>
                          <a:effectLst/>
                          <a:latin typeface="Verdana" panose="020B0604030504040204" pitchFamily="34" charset="0"/>
                          <a:ea typeface="Verdana" panose="020B0604030504040204" pitchFamily="34" charset="0"/>
                        </a:rPr>
                        <a:t>(</a:t>
                      </a:r>
                      <a:r>
                        <a:rPr lang="en-US" sz="1200" b="0" i="1" u="none" strike="noStrike" dirty="0" err="1">
                          <a:solidFill>
                            <a:schemeClr val="tx1"/>
                          </a:solidFill>
                          <a:effectLst/>
                          <a:latin typeface="Verdana" panose="020B0604030504040204" pitchFamily="34" charset="0"/>
                          <a:ea typeface="Verdana" panose="020B0604030504040204" pitchFamily="34" charset="0"/>
                        </a:rPr>
                        <a:t>Pieejamības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uzlabošanai</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apjoma</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palielinājums</a:t>
                      </a:r>
                      <a:r>
                        <a:rPr lang="en-US" sz="1200" b="0" i="1" u="none" strike="noStrike" dirty="0">
                          <a:solidFill>
                            <a:schemeClr val="tx1"/>
                          </a:solidFill>
                          <a:effectLst/>
                          <a:latin typeface="Verdana" panose="020B0604030504040204" pitchFamily="34" charset="0"/>
                          <a:ea typeface="Verdana" panose="020B0604030504040204" pitchFamily="34" charset="0"/>
                        </a:rPr>
                        <a:t>) - </a:t>
                      </a:r>
                      <a:r>
                        <a:rPr lang="en-US" sz="1200" b="0" i="1" u="none" strike="noStrike" dirty="0" err="1">
                          <a:solidFill>
                            <a:schemeClr val="tx1"/>
                          </a:solidFill>
                          <a:effectLst/>
                          <a:latin typeface="Verdana" panose="020B0604030504040204" pitchFamily="34" charset="0"/>
                          <a:ea typeface="Verdana" panose="020B0604030504040204" pitchFamily="34" charset="0"/>
                        </a:rPr>
                        <a:t>ambulatorie</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izmeklējumi</a:t>
                      </a:r>
                      <a:r>
                        <a:rPr lang="en-US" sz="1200" b="0" i="1" u="none" strike="noStrike" dirty="0">
                          <a:solidFill>
                            <a:schemeClr val="tx1"/>
                          </a:solidFill>
                          <a:effectLst/>
                          <a:latin typeface="Verdana" panose="020B0604030504040204" pitchFamily="34" charset="0"/>
                          <a:ea typeface="Verdana" panose="020B0604030504040204" pitchFamily="34" charset="0"/>
                        </a:rPr>
                        <a:t> un </a:t>
                      </a:r>
                      <a:r>
                        <a:rPr lang="en-US" sz="1200" b="0" i="1" u="none" strike="noStrike" dirty="0" err="1">
                          <a:solidFill>
                            <a:schemeClr val="tx1"/>
                          </a:solidFill>
                          <a:effectLst/>
                          <a:latin typeface="Verdana" panose="020B0604030504040204" pitchFamily="34" charset="0"/>
                          <a:ea typeface="Verdana" panose="020B0604030504040204" pitchFamily="34" charset="0"/>
                        </a:rPr>
                        <a:t>speciālistu</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konsultācijas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dienas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stacionāri</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ambulatorā</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rehabilitācija</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pieaugušie</a:t>
                      </a:r>
                      <a:r>
                        <a:rPr lang="en-US" sz="1200" b="0" i="1" u="none" strike="noStrike" dirty="0">
                          <a:solidFill>
                            <a:schemeClr val="tx1"/>
                          </a:solidFill>
                          <a:effectLst/>
                          <a:latin typeface="Verdana" panose="020B0604030504040204" pitchFamily="34" charset="0"/>
                          <a:ea typeface="Verdana" panose="020B0604030504040204" pitchFamily="34" charset="0"/>
                        </a:rPr>
                        <a:t> un </a:t>
                      </a:r>
                      <a:r>
                        <a:rPr lang="en-US" sz="1200" b="0" i="1" u="none" strike="noStrike" dirty="0" err="1">
                          <a:solidFill>
                            <a:schemeClr val="tx1"/>
                          </a:solidFill>
                          <a:effectLst/>
                          <a:latin typeface="Verdana" panose="020B0604030504040204" pitchFamily="34" charset="0"/>
                          <a:ea typeface="Verdana" panose="020B0604030504040204" pitchFamily="34" charset="0"/>
                        </a:rPr>
                        <a:t>bērni</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stacionārā</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programma</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Hemodialīze</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veselības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punkti</a:t>
                      </a:r>
                      <a:r>
                        <a:rPr lang="en-US" sz="1200" b="0" i="1" u="none" strike="noStrike" dirty="0">
                          <a:solidFill>
                            <a:schemeClr val="tx1"/>
                          </a:solidFill>
                          <a:effectLst/>
                          <a:latin typeface="Verdana" panose="020B0604030504040204" pitchFamily="34" charset="0"/>
                          <a:ea typeface="Verdana" panose="020B0604030504040204" pitchFamily="34" charset="0"/>
                        </a:rPr>
                        <a:t> SAC, </a:t>
                      </a:r>
                      <a:r>
                        <a:rPr lang="en-US" sz="1200" b="0" i="1" u="none" strike="noStrike" dirty="0" err="1">
                          <a:solidFill>
                            <a:schemeClr val="tx1"/>
                          </a:solidFill>
                          <a:effectLst/>
                          <a:latin typeface="Verdana" panose="020B0604030504040204" pitchFamily="34" charset="0"/>
                          <a:ea typeface="Verdana" panose="020B0604030504040204" pitchFamily="34" charset="0"/>
                        </a:rPr>
                        <a:t>mājas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aprūpes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apjoma</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palielināšana</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esošiem</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pacientiem</a:t>
                      </a:r>
                      <a:r>
                        <a:rPr lang="en-US" sz="1200" b="0" i="1" u="none" strike="noStrike" dirty="0">
                          <a:solidFill>
                            <a:schemeClr val="tx1"/>
                          </a:solidFill>
                          <a:effectLst/>
                          <a:latin typeface="Verdana" panose="020B0604030504040204" pitchFamily="34" charset="0"/>
                          <a:ea typeface="Verdana" panose="020B0604030504040204" pitchFamily="34" charset="0"/>
                        </a:rPr>
                        <a:t> un </a:t>
                      </a:r>
                      <a:r>
                        <a:rPr lang="en-US" sz="1200" b="0" i="1" u="none" strike="noStrike" dirty="0" err="1">
                          <a:solidFill>
                            <a:schemeClr val="tx1"/>
                          </a:solidFill>
                          <a:effectLst/>
                          <a:latin typeface="Verdana" panose="020B0604030504040204" pitchFamily="34" charset="0"/>
                          <a:ea typeface="Verdana" panose="020B0604030504040204" pitchFamily="34" charset="0"/>
                        </a:rPr>
                        <a:t>jaunām</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pacientu</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grupām</a:t>
                      </a:r>
                      <a:r>
                        <a:rPr lang="en-US" sz="1200" b="0" i="1" u="none" strike="noStrike" dirty="0">
                          <a:solidFill>
                            <a:schemeClr val="tx1"/>
                          </a:solidFill>
                          <a:effectLst/>
                          <a:latin typeface="Verdana" panose="020B0604030504040204" pitchFamily="34" charset="0"/>
                          <a:ea typeface="Verdana" panose="020B0604030504040204" pitchFamily="34" charset="0"/>
                        </a:rPr>
                        <a:t>)</a:t>
                      </a:r>
                      <a:endParaRPr lang="lv-LV" sz="1200" b="0"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123 577 730</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315737383"/>
                  </a:ext>
                </a:extLst>
              </a:tr>
              <a:tr h="213691">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lv-LV" sz="1200" b="1" i="1" u="none" strike="noStrike" dirty="0">
                          <a:solidFill>
                            <a:schemeClr val="tx1"/>
                          </a:solidFill>
                          <a:effectLst/>
                          <a:latin typeface="Verdana" panose="020B0604030504040204" pitchFamily="34" charset="0"/>
                          <a:ea typeface="Verdana" panose="020B0604030504040204" pitchFamily="34" charset="0"/>
                        </a:rPr>
                        <a:t>Transplantācijas procesa attīstība Latvijā</a:t>
                      </a:r>
                      <a:endParaRPr lang="en-US" sz="1200" b="1" i="1" u="none" strike="noStrike" dirty="0">
                        <a:solidFill>
                          <a:schemeClr val="tx1"/>
                        </a:solidFill>
                        <a:effectLst/>
                        <a:latin typeface="Verdana" panose="020B0604030504040204" pitchFamily="34" charset="0"/>
                        <a:ea typeface="Verdana" panose="020B0604030504040204" pitchFamily="34" charset="0"/>
                      </a:endParaRPr>
                    </a:p>
                    <a:p>
                      <a:pPr marL="0" marR="0" lvl="0" indent="0" algn="l" defTabSz="914400" rtl="0" eaLnBrk="1" fontAlgn="b" latinLnBrk="0" hangingPunct="1">
                        <a:lnSpc>
                          <a:spcPct val="100000"/>
                        </a:lnSpc>
                        <a:spcBef>
                          <a:spcPts val="0"/>
                        </a:spcBef>
                        <a:spcAft>
                          <a:spcPts val="0"/>
                        </a:spcAft>
                        <a:buClrTx/>
                        <a:buSzTx/>
                        <a:buFontTx/>
                        <a:buNone/>
                        <a:tabLst/>
                        <a:defRPr/>
                      </a:pPr>
                      <a:r>
                        <a:rPr lang="en-US" sz="1200" b="1" i="1" u="none" strike="noStrike" dirty="0">
                          <a:solidFill>
                            <a:schemeClr val="tx1"/>
                          </a:solidFill>
                          <a:effectLst/>
                          <a:latin typeface="Verdana" panose="020B0604030504040204" pitchFamily="34" charset="0"/>
                          <a:ea typeface="Verdana" panose="020B0604030504040204" pitchFamily="34" charset="0"/>
                        </a:rPr>
                        <a:t>(</a:t>
                      </a:r>
                      <a:r>
                        <a:rPr lang="en-US" sz="1200" b="0" i="1" u="none" strike="noStrike" dirty="0" err="1">
                          <a:solidFill>
                            <a:schemeClr val="tx1"/>
                          </a:solidFill>
                          <a:effectLst/>
                          <a:latin typeface="Verdana" panose="020B0604030504040204" pitchFamily="34" charset="0"/>
                          <a:ea typeface="Verdana" panose="020B0604030504040204" pitchFamily="34" charset="0"/>
                        </a:rPr>
                        <a:t>Pasākumi</a:t>
                      </a:r>
                      <a:r>
                        <a:rPr lang="en-US" sz="1200" b="0" i="1" u="none" strike="noStrike" dirty="0">
                          <a:solidFill>
                            <a:schemeClr val="tx1"/>
                          </a:solidFill>
                          <a:effectLst/>
                          <a:latin typeface="Verdana" panose="020B0604030504040204" pitchFamily="34" charset="0"/>
                          <a:ea typeface="Verdana" panose="020B0604030504040204" pitchFamily="34" charset="0"/>
                        </a:rPr>
                        <a:t>, kas </a:t>
                      </a:r>
                      <a:r>
                        <a:rPr lang="en-US" sz="1200" b="0" i="1" u="none" strike="noStrike" dirty="0" err="1">
                          <a:solidFill>
                            <a:schemeClr val="tx1"/>
                          </a:solidFill>
                          <a:effectLst/>
                          <a:latin typeface="Verdana" panose="020B0604030504040204" pitchFamily="34" charset="0"/>
                          <a:ea typeface="Verdana" panose="020B0604030504040204" pitchFamily="34" charset="0"/>
                        </a:rPr>
                        <a:t>saistīti</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ar</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Latvijas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pievienošanos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Scanditransplant</a:t>
                      </a:r>
                      <a:r>
                        <a:rPr lang="en-US" sz="1200" b="0" i="1" u="none" strike="noStrike" dirty="0">
                          <a:solidFill>
                            <a:schemeClr val="tx1"/>
                          </a:solidFill>
                          <a:effectLst/>
                          <a:latin typeface="Verdana" panose="020B0604030504040204" pitchFamily="34" charset="0"/>
                          <a:ea typeface="Verdana" panose="020B0604030504040204" pitchFamily="34" charset="0"/>
                        </a:rPr>
                        <a:t>)</a:t>
                      </a:r>
                      <a:endParaRPr lang="lv-LV" sz="1200" b="0"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566 026</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3242771353"/>
                  </a:ext>
                </a:extLst>
              </a:tr>
            </a:tbl>
          </a:graphicData>
        </a:graphic>
      </p:graphicFrame>
      <p:sp>
        <p:nvSpPr>
          <p:cNvPr id="6" name="TextBox 5">
            <a:extLst>
              <a:ext uri="{FF2B5EF4-FFF2-40B4-BE49-F238E27FC236}">
                <a16:creationId xmlns:a16="http://schemas.microsoft.com/office/drawing/2014/main" id="{C64DF9FB-6196-ACF9-C0D4-39BDD1D2620E}"/>
              </a:ext>
            </a:extLst>
          </p:cNvPr>
          <p:cNvSpPr txBox="1"/>
          <p:nvPr/>
        </p:nvSpPr>
        <p:spPr>
          <a:xfrm>
            <a:off x="1563785" y="144658"/>
            <a:ext cx="7365469" cy="923330"/>
          </a:xfrm>
          <a:prstGeom prst="rect">
            <a:avLst/>
          </a:prstGeom>
          <a:noFill/>
        </p:spPr>
        <p:txBody>
          <a:bodyPr wrap="square" rtlCol="0">
            <a:spAutoFit/>
          </a:bodyPr>
          <a:lstStyle/>
          <a:p>
            <a:pPr algn="ctr"/>
            <a:r>
              <a:rPr lang="lv-LV" b="1" noProof="0" dirty="0">
                <a:latin typeface="Verdana" panose="020B0604030504040204" pitchFamily="34" charset="0"/>
                <a:ea typeface="Verdana" panose="020B0604030504040204" pitchFamily="34" charset="0"/>
              </a:rPr>
              <a:t>Veselības ministrijas </a:t>
            </a:r>
            <a:r>
              <a:rPr lang="en-US" b="1" noProof="0" dirty="0" err="1">
                <a:latin typeface="Verdana" panose="020B0604030504040204" pitchFamily="34" charset="0"/>
                <a:ea typeface="Verdana" panose="020B0604030504040204" pitchFamily="34" charset="0"/>
              </a:rPr>
              <a:t>apzinātās</a:t>
            </a:r>
            <a:r>
              <a:rPr lang="en-US" b="1" noProof="0" dirty="0">
                <a:latin typeface="Verdana" panose="020B0604030504040204" pitchFamily="34" charset="0"/>
                <a:ea typeface="Verdana" panose="020B0604030504040204" pitchFamily="34" charset="0"/>
              </a:rPr>
              <a:t> </a:t>
            </a:r>
            <a:r>
              <a:rPr lang="en-US" b="1" noProof="0" dirty="0" err="1">
                <a:latin typeface="Verdana" panose="020B0604030504040204" pitchFamily="34" charset="0"/>
                <a:ea typeface="Verdana" panose="020B0604030504040204" pitchFamily="34" charset="0"/>
              </a:rPr>
              <a:t>vajadzības</a:t>
            </a:r>
            <a:r>
              <a:rPr lang="en-US" b="1" noProof="0" dirty="0">
                <a:latin typeface="Verdana" panose="020B0604030504040204" pitchFamily="34" charset="0"/>
                <a:ea typeface="Verdana" panose="020B0604030504040204" pitchFamily="34" charset="0"/>
              </a:rPr>
              <a:t> </a:t>
            </a:r>
            <a:r>
              <a:rPr lang="en-US" b="1" dirty="0">
                <a:latin typeface="Verdana" panose="020B0604030504040204" pitchFamily="34" charset="0"/>
                <a:ea typeface="Verdana" panose="020B0604030504040204" pitchFamily="34" charset="0"/>
              </a:rPr>
              <a:t>2027. </a:t>
            </a:r>
            <a:r>
              <a:rPr lang="en-US" b="1" dirty="0" err="1">
                <a:latin typeface="Verdana" panose="020B0604030504040204" pitchFamily="34" charset="0"/>
                <a:ea typeface="Verdana" panose="020B0604030504040204" pitchFamily="34" charset="0"/>
              </a:rPr>
              <a:t>gadam</a:t>
            </a:r>
            <a:endParaRPr lang="en-US" b="1" dirty="0">
              <a:latin typeface="Verdana" panose="020B0604030504040204" pitchFamily="34" charset="0"/>
              <a:ea typeface="Verdana" panose="020B0604030504040204" pitchFamily="34" charset="0"/>
            </a:endParaRPr>
          </a:p>
          <a:p>
            <a:pPr algn="ctr"/>
            <a:r>
              <a:rPr lang="en-US" b="1" u="sng" dirty="0">
                <a:latin typeface="Verdana" panose="020B0604030504040204" pitchFamily="34" charset="0"/>
                <a:ea typeface="Verdana" panose="020B0604030504040204" pitchFamily="34" charset="0"/>
              </a:rPr>
              <a:t>VESELĪBAS APRŪPES PAKAPOJUMU PIEEJAMĪBAS  UN KVALITĀTES UZLABOŠANA</a:t>
            </a:r>
          </a:p>
        </p:txBody>
      </p:sp>
    </p:spTree>
    <p:extLst>
      <p:ext uri="{BB962C8B-B14F-4D97-AF65-F5344CB8AC3E}">
        <p14:creationId xmlns:p14="http://schemas.microsoft.com/office/powerpoint/2010/main" val="6644577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FD9E37-56E9-9941-11FB-2C49D509D07A}"/>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198E181-DC10-6D47-051A-FB1D70F69CC7}"/>
              </a:ext>
            </a:extLst>
          </p:cNvPr>
          <p:cNvSpPr>
            <a:spLocks noGrp="1"/>
          </p:cNvSpPr>
          <p:nvPr>
            <p:ph type="sldNum" sz="quarter" idx="12"/>
          </p:nvPr>
        </p:nvSpPr>
        <p:spPr/>
        <p:txBody>
          <a:bodyPr/>
          <a:lstStyle/>
          <a:p>
            <a:fld id="{200423E1-44C6-4E03-9576-413CBCCCE18A}" type="slidenum">
              <a:rPr lang="lv-LV" smtClean="0"/>
              <a:pPr/>
              <a:t>12</a:t>
            </a:fld>
            <a:endParaRPr lang="lv-LV"/>
          </a:p>
        </p:txBody>
      </p:sp>
      <p:graphicFrame>
        <p:nvGraphicFramePr>
          <p:cNvPr id="5" name="Table 4">
            <a:extLst>
              <a:ext uri="{FF2B5EF4-FFF2-40B4-BE49-F238E27FC236}">
                <a16:creationId xmlns:a16="http://schemas.microsoft.com/office/drawing/2014/main" id="{725A95D9-1014-5E76-5106-A9BDAFD80BA5}"/>
              </a:ext>
            </a:extLst>
          </p:cNvPr>
          <p:cNvGraphicFramePr>
            <a:graphicFrameLocks noGrp="1"/>
          </p:cNvGraphicFramePr>
          <p:nvPr>
            <p:extLst>
              <p:ext uri="{D42A27DB-BD31-4B8C-83A1-F6EECF244321}">
                <p14:modId xmlns:p14="http://schemas.microsoft.com/office/powerpoint/2010/main" val="3273845272"/>
              </p:ext>
            </p:extLst>
          </p:nvPr>
        </p:nvGraphicFramePr>
        <p:xfrm>
          <a:off x="117764" y="1344987"/>
          <a:ext cx="8894618" cy="4585326"/>
        </p:xfrm>
        <a:graphic>
          <a:graphicData uri="http://schemas.openxmlformats.org/drawingml/2006/table">
            <a:tbl>
              <a:tblPr/>
              <a:tblGrid>
                <a:gridCol w="7291972">
                  <a:extLst>
                    <a:ext uri="{9D8B030D-6E8A-4147-A177-3AD203B41FA5}">
                      <a16:colId xmlns:a16="http://schemas.microsoft.com/office/drawing/2014/main" val="748525091"/>
                    </a:ext>
                  </a:extLst>
                </a:gridCol>
                <a:gridCol w="1602646">
                  <a:extLst>
                    <a:ext uri="{9D8B030D-6E8A-4147-A177-3AD203B41FA5}">
                      <a16:colId xmlns:a16="http://schemas.microsoft.com/office/drawing/2014/main" val="3860958702"/>
                    </a:ext>
                  </a:extLst>
                </a:gridCol>
              </a:tblGrid>
              <a:tr h="508525">
                <a:tc>
                  <a:txBody>
                    <a:bodyPr/>
                    <a:lstStyle/>
                    <a:p>
                      <a:pPr algn="ctr" fontAlgn="ctr"/>
                      <a:endParaRPr lang="lv-LV" sz="1300" b="0"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lv-LV" sz="1200" b="1" i="0" u="none" strike="noStrike" noProof="0" dirty="0">
                          <a:solidFill>
                            <a:srgbClr val="000000"/>
                          </a:solidFill>
                          <a:effectLst/>
                          <a:latin typeface="Verdana" panose="020B0604030504040204" pitchFamily="34" charset="0"/>
                          <a:ea typeface="Verdana" panose="020B0604030504040204" pitchFamily="34" charset="0"/>
                        </a:rPr>
                        <a:t>Papildus nepieciešamais finansējums</a:t>
                      </a:r>
                      <a:r>
                        <a:rPr lang="en-US" sz="1200" b="1" i="0" u="none" strike="noStrike" noProof="0" dirty="0">
                          <a:solidFill>
                            <a:srgbClr val="000000"/>
                          </a:solidFill>
                          <a:effectLst/>
                          <a:latin typeface="Verdana" panose="020B0604030504040204" pitchFamily="34" charset="0"/>
                          <a:ea typeface="Verdana" panose="020B0604030504040204" pitchFamily="34" charset="0"/>
                        </a:rPr>
                        <a:t> 2027. </a:t>
                      </a:r>
                      <a:r>
                        <a:rPr lang="en-US" sz="1200" b="1" i="0" u="none" strike="noStrike" noProof="0" dirty="0" err="1">
                          <a:solidFill>
                            <a:srgbClr val="000000"/>
                          </a:solidFill>
                          <a:effectLst/>
                          <a:latin typeface="Verdana" panose="020B0604030504040204" pitchFamily="34" charset="0"/>
                          <a:ea typeface="Verdana" panose="020B0604030504040204" pitchFamily="34" charset="0"/>
                        </a:rPr>
                        <a:t>gadam</a:t>
                      </a:r>
                      <a:r>
                        <a:rPr lang="lv-LV" sz="1200" b="1" i="0" u="none" strike="noStrike" noProof="0" dirty="0">
                          <a:solidFill>
                            <a:srgbClr val="000000"/>
                          </a:solidFill>
                          <a:effectLst/>
                          <a:latin typeface="Verdana" panose="020B0604030504040204" pitchFamily="34" charset="0"/>
                          <a:ea typeface="Verdana" panose="020B0604030504040204" pitchFamily="34" charset="0"/>
                        </a:rPr>
                        <a:t>, </a:t>
                      </a:r>
                      <a:r>
                        <a:rPr lang="en-US" sz="1200" b="1" i="1" u="none" strike="noStrike" noProof="0" dirty="0">
                          <a:solidFill>
                            <a:srgbClr val="000000"/>
                          </a:solidFill>
                          <a:effectLst/>
                          <a:latin typeface="Verdana" panose="020B0604030504040204" pitchFamily="34" charset="0"/>
                          <a:ea typeface="Verdana" panose="020B0604030504040204" pitchFamily="34" charset="0"/>
                        </a:rPr>
                        <a:t>EUR</a:t>
                      </a:r>
                      <a:endParaRPr lang="lv-LV" sz="1200" b="1" i="1" u="none" strike="noStrike" noProof="0"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2762336812"/>
                  </a:ext>
                </a:extLst>
              </a:tr>
              <a:tr h="352683">
                <a:tc>
                  <a:txBody>
                    <a:bodyPr/>
                    <a:lstStyle/>
                    <a:p>
                      <a:pPr algn="r" fontAlgn="b"/>
                      <a:r>
                        <a:rPr lang="en-US" sz="1400" b="1" i="0" u="none" strike="noStrike" dirty="0">
                          <a:solidFill>
                            <a:srgbClr val="000000"/>
                          </a:solidFill>
                          <a:effectLst/>
                          <a:latin typeface="Verdana" panose="020B0604030504040204" pitchFamily="34" charset="0"/>
                          <a:ea typeface="Verdana" panose="020B0604030504040204" pitchFamily="34" charset="0"/>
                        </a:rPr>
                        <a:t>KOMPENSĒJAMO MEDIKAMENTU UN MATERIĀLU SISTĒMAS UZLABOŠANA KOPĀ</a:t>
                      </a:r>
                      <a:endParaRPr lang="lv-LV" sz="1400" b="1"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r" fontAlgn="b"/>
                      <a:r>
                        <a:rPr lang="en-US" sz="1400" b="1" i="0" u="none" strike="noStrike" dirty="0">
                          <a:solidFill>
                            <a:srgbClr val="000000"/>
                          </a:solidFill>
                          <a:effectLst/>
                          <a:latin typeface="Verdana" panose="020B0604030504040204" pitchFamily="34" charset="0"/>
                          <a:ea typeface="Verdana" panose="020B0604030504040204" pitchFamily="34" charset="0"/>
                        </a:rPr>
                        <a:t>135 389 525</a:t>
                      </a:r>
                      <a:endParaRPr lang="lv-LV" sz="1400" b="1"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452304597"/>
                  </a:ext>
                </a:extLst>
              </a:tr>
              <a:tr h="368838">
                <a:tc>
                  <a:txBody>
                    <a:bodyPr/>
                    <a:lstStyle/>
                    <a:p>
                      <a:pPr algn="l" fontAlgn="b"/>
                      <a:r>
                        <a:rPr lang="en-US" sz="1200" b="1" i="1" kern="1200" dirty="0" err="1">
                          <a:solidFill>
                            <a:schemeClr val="tx1"/>
                          </a:solidFill>
                          <a:effectLst/>
                          <a:latin typeface="Verdana" panose="020B0604030504040204" pitchFamily="34" charset="0"/>
                          <a:ea typeface="Verdana" panose="020B0604030504040204" pitchFamily="34" charset="0"/>
                          <a:cs typeface="+mn-cs"/>
                        </a:rPr>
                        <a:t>Medikamenti</a:t>
                      </a:r>
                      <a:r>
                        <a:rPr lang="en-US" sz="1200" b="1" i="1" kern="1200" dirty="0">
                          <a:solidFill>
                            <a:schemeClr val="tx1"/>
                          </a:solidFill>
                          <a:effectLst/>
                          <a:latin typeface="Verdana" panose="020B0604030504040204" pitchFamily="34" charset="0"/>
                          <a:ea typeface="Verdana" panose="020B0604030504040204" pitchFamily="34" charset="0"/>
                          <a:cs typeface="+mn-cs"/>
                        </a:rPr>
                        <a:t> </a:t>
                      </a:r>
                      <a:r>
                        <a:rPr lang="en-US" sz="1200" b="1" i="1" kern="1200" dirty="0" err="1">
                          <a:solidFill>
                            <a:schemeClr val="tx1"/>
                          </a:solidFill>
                          <a:effectLst/>
                          <a:latin typeface="Verdana" panose="020B0604030504040204" pitchFamily="34" charset="0"/>
                          <a:ea typeface="Verdana" panose="020B0604030504040204" pitchFamily="34" charset="0"/>
                          <a:cs typeface="+mn-cs"/>
                        </a:rPr>
                        <a:t>vesel</a:t>
                      </a:r>
                      <a:r>
                        <a:rPr lang="lv-LV" sz="1200" b="1" i="1" kern="1200" dirty="0" err="1">
                          <a:solidFill>
                            <a:schemeClr val="tx1"/>
                          </a:solidFill>
                          <a:effectLst/>
                          <a:latin typeface="Verdana" panose="020B0604030504040204" pitchFamily="34" charset="0"/>
                          <a:ea typeface="Verdana" panose="020B0604030504040204" pitchFamily="34" charset="0"/>
                          <a:cs typeface="+mn-cs"/>
                        </a:rPr>
                        <a:t>ības</a:t>
                      </a:r>
                      <a:r>
                        <a:rPr lang="lv-LV" sz="1200" b="1" i="1" kern="1200" dirty="0">
                          <a:solidFill>
                            <a:schemeClr val="tx1"/>
                          </a:solidFill>
                          <a:effectLst/>
                          <a:latin typeface="Verdana" panose="020B0604030504040204" pitchFamily="34" charset="0"/>
                          <a:ea typeface="Verdana" panose="020B0604030504040204" pitchFamily="34" charset="0"/>
                          <a:cs typeface="+mn-cs"/>
                        </a:rPr>
                        <a:t> aprūpes pakalpojumu onkoloģijas jomā uzlabošanas </a:t>
                      </a:r>
                      <a:r>
                        <a:rPr lang="en-US" sz="1200" b="1" i="1" kern="1200">
                          <a:solidFill>
                            <a:schemeClr val="tx1"/>
                          </a:solidFill>
                          <a:effectLst/>
                          <a:latin typeface="Verdana" panose="020B0604030504040204" pitchFamily="34" charset="0"/>
                          <a:ea typeface="Verdana" panose="020B0604030504040204" pitchFamily="34" charset="0"/>
                          <a:cs typeface="+mn-cs"/>
                        </a:rPr>
                        <a:t>plāna </a:t>
                      </a:r>
                      <a:r>
                        <a:rPr lang="en-US" sz="1200" b="1" i="1" kern="1200" dirty="0" err="1">
                          <a:solidFill>
                            <a:schemeClr val="tx1"/>
                          </a:solidFill>
                          <a:effectLst/>
                          <a:latin typeface="Verdana" panose="020B0604030504040204" pitchFamily="34" charset="0"/>
                          <a:ea typeface="Verdana" panose="020B0604030504040204" pitchFamily="34" charset="0"/>
                          <a:cs typeface="+mn-cs"/>
                        </a:rPr>
                        <a:t>ietvaros</a:t>
                      </a:r>
                      <a:endParaRPr lang="lv-LV" sz="1200" b="1"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53 408 446</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82168971"/>
                  </a:ext>
                </a:extLst>
              </a:tr>
              <a:tr h="181759">
                <a:tc>
                  <a:txBody>
                    <a:bodyPr/>
                    <a:lstStyle/>
                    <a:p>
                      <a:pPr algn="l" fontAlgn="b"/>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Medikamenti</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Sirds</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un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asinsvadu</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veselības</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uzlabošanas</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rīcības</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plāna</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ietvaros</a:t>
                      </a:r>
                      <a:endParaRPr lang="lv-LV" sz="1200" b="1"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15 181 192</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2520047591"/>
                  </a:ext>
                </a:extLst>
              </a:tr>
              <a:tr h="224615">
                <a:tc>
                  <a:txBody>
                    <a:bodyPr/>
                    <a:lstStyle/>
                    <a:p>
                      <a:pPr algn="l" fontAlgn="b"/>
                      <a:r>
                        <a:rPr lang="en-US" sz="1200" b="1" i="1" u="none" strike="noStrike" dirty="0" err="1">
                          <a:solidFill>
                            <a:schemeClr val="tx1"/>
                          </a:solidFill>
                          <a:effectLst/>
                          <a:latin typeface="Verdana" panose="020B0604030504040204" pitchFamily="34" charset="0"/>
                          <a:ea typeface="Verdana" panose="020B0604030504040204" pitchFamily="34" charset="0"/>
                        </a:rPr>
                        <a:t>Medikamenti</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Plāna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projekta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reto</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slimību</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jomā</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ietvaros</a:t>
                      </a:r>
                      <a:endParaRPr lang="lv-LV" sz="1200" b="1"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12 983 990</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315737383"/>
                  </a:ext>
                </a:extLst>
              </a:tr>
              <a:tr h="209445">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b="1" i="1" u="none" strike="noStrike" dirty="0" err="1">
                          <a:solidFill>
                            <a:schemeClr val="tx1"/>
                          </a:solidFill>
                          <a:effectLst/>
                          <a:latin typeface="Verdana" panose="020B0604030504040204" pitchFamily="34" charset="0"/>
                          <a:ea typeface="Verdana" panose="020B0604030504040204" pitchFamily="34" charset="0"/>
                        </a:rPr>
                        <a:t>Medikamenti</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pacientiem</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ar</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noteiktiem</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psihiskiem</a:t>
                      </a:r>
                      <a:r>
                        <a:rPr lang="en-US" sz="1200" b="1" i="1" u="none" strike="noStrike" dirty="0">
                          <a:solidFill>
                            <a:schemeClr val="tx1"/>
                          </a:solidFill>
                          <a:effectLst/>
                          <a:latin typeface="Verdana" panose="020B0604030504040204" pitchFamily="34" charset="0"/>
                          <a:ea typeface="Verdana" panose="020B0604030504040204" pitchFamily="34" charset="0"/>
                        </a:rPr>
                        <a:t> un </a:t>
                      </a:r>
                      <a:r>
                        <a:rPr lang="en-US" sz="1200" b="1" i="1" u="none" strike="noStrike" dirty="0" err="1">
                          <a:solidFill>
                            <a:schemeClr val="tx1"/>
                          </a:solidFill>
                          <a:effectLst/>
                          <a:latin typeface="Verdana" panose="020B0604030504040204" pitchFamily="34" charset="0"/>
                          <a:ea typeface="Verdana" panose="020B0604030504040204" pitchFamily="34" charset="0"/>
                        </a:rPr>
                        <a:t>uzvedības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traucējumiem</a:t>
                      </a:r>
                      <a:endParaRPr lang="lv-LV" sz="1200" b="1"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1 502 659</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3242771353"/>
                  </a:ext>
                </a:extLst>
              </a:tr>
              <a:tr h="209445">
                <a:tc>
                  <a:txBody>
                    <a:bodyPr/>
                    <a:lstStyle/>
                    <a:p>
                      <a:pPr algn="l" fontAlgn="b"/>
                      <a:r>
                        <a:rPr lang="en-US" sz="1200" b="1" i="1" u="none" strike="noStrike" dirty="0" err="1">
                          <a:solidFill>
                            <a:schemeClr val="tx1"/>
                          </a:solidFill>
                          <a:effectLst/>
                          <a:latin typeface="Verdana" panose="020B0604030504040204" pitchFamily="34" charset="0"/>
                          <a:ea typeface="Verdana" panose="020B0604030504040204" pitchFamily="34" charset="0"/>
                        </a:rPr>
                        <a:t>Kompensējamo</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medikamentu</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pieejamības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nodrošināšana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deficītu</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segšana</a:t>
                      </a:r>
                      <a:r>
                        <a:rPr lang="en-US" sz="1200" b="1" i="1" u="none" strike="noStrike" dirty="0">
                          <a:solidFill>
                            <a:schemeClr val="tx1"/>
                          </a:solidFill>
                          <a:effectLst/>
                          <a:latin typeface="Verdana" panose="020B0604030504040204" pitchFamily="34" charset="0"/>
                          <a:ea typeface="Verdana" panose="020B0604030504040204" pitchFamily="34" charset="0"/>
                        </a:rPr>
                        <a:t>)</a:t>
                      </a:r>
                      <a:endParaRPr lang="lv-LV" sz="1200" b="1"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17 538 478</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101158149"/>
                  </a:ext>
                </a:extLst>
              </a:tr>
              <a:tr h="222892">
                <a:tc>
                  <a:txBody>
                    <a:bodyPr/>
                    <a:lstStyle/>
                    <a:p>
                      <a:pPr algn="l" fontAlgn="b"/>
                      <a:r>
                        <a:rPr lang="en-US" sz="1200" b="1" i="1" u="none" strike="noStrike" dirty="0" err="1">
                          <a:solidFill>
                            <a:schemeClr val="tx1"/>
                          </a:solidFill>
                          <a:effectLst/>
                          <a:latin typeface="Verdana" panose="020B0604030504040204" pitchFamily="34" charset="0"/>
                          <a:ea typeface="Verdana" panose="020B0604030504040204" pitchFamily="34" charset="0"/>
                        </a:rPr>
                        <a:t>Ikgadējais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unikālo</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pacientu</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skaita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pieaugums</a:t>
                      </a:r>
                      <a:r>
                        <a:rPr lang="en-US" sz="1200" b="1" i="1" u="none" strike="noStrike" dirty="0">
                          <a:solidFill>
                            <a:schemeClr val="tx1"/>
                          </a:solidFill>
                          <a:effectLst/>
                          <a:latin typeface="Verdana" panose="020B0604030504040204" pitchFamily="34" charset="0"/>
                          <a:ea typeface="Verdana" panose="020B0604030504040204" pitchFamily="34" charset="0"/>
                        </a:rPr>
                        <a:t> KZS </a:t>
                      </a:r>
                      <a:r>
                        <a:rPr lang="en-US" sz="1200" b="1" i="1" u="none" strike="noStrike" dirty="0" err="1">
                          <a:solidFill>
                            <a:schemeClr val="tx1"/>
                          </a:solidFill>
                          <a:effectLst/>
                          <a:latin typeface="Verdana" panose="020B0604030504040204" pitchFamily="34" charset="0"/>
                          <a:ea typeface="Verdana" panose="020B0604030504040204" pitchFamily="34" charset="0"/>
                        </a:rPr>
                        <a:t>jau</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esošām</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diagnozēm</a:t>
                      </a:r>
                      <a:endParaRPr lang="lv-LV" sz="1200" b="1"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1 776 686</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4253797709"/>
                  </a:ext>
                </a:extLst>
              </a:tr>
              <a:tr h="219183">
                <a:tc>
                  <a:txBody>
                    <a:bodyPr/>
                    <a:lstStyle/>
                    <a:p>
                      <a:pPr algn="l" fontAlgn="b"/>
                      <a:r>
                        <a:rPr lang="en-US" sz="1200" b="1" i="1" u="none" strike="noStrike" dirty="0" err="1">
                          <a:solidFill>
                            <a:schemeClr val="tx1"/>
                          </a:solidFill>
                          <a:effectLst/>
                          <a:latin typeface="Verdana" panose="020B0604030504040204" pitchFamily="34" charset="0"/>
                          <a:ea typeface="Verdana" panose="020B0604030504040204" pitchFamily="34" charset="0"/>
                        </a:rPr>
                        <a:t>Medikamentu</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kompensācijas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apmēra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palielināšana</a:t>
                      </a:r>
                      <a:r>
                        <a:rPr lang="en-US" sz="1200" b="1" i="1" u="none" strike="noStrike" dirty="0">
                          <a:solidFill>
                            <a:schemeClr val="tx1"/>
                          </a:solidFill>
                          <a:effectLst/>
                          <a:latin typeface="Verdana" panose="020B0604030504040204" pitchFamily="34" charset="0"/>
                          <a:ea typeface="Verdana" panose="020B0604030504040204" pitchFamily="34" charset="0"/>
                        </a:rPr>
                        <a:t> no 75% </a:t>
                      </a:r>
                      <a:r>
                        <a:rPr lang="en-US" sz="1200" b="1" i="1" u="none" strike="noStrike" dirty="0" err="1">
                          <a:solidFill>
                            <a:schemeClr val="tx1"/>
                          </a:solidFill>
                          <a:effectLst/>
                          <a:latin typeface="Verdana" panose="020B0604030504040204" pitchFamily="34" charset="0"/>
                          <a:ea typeface="Verdana" panose="020B0604030504040204" pitchFamily="34" charset="0"/>
                        </a:rPr>
                        <a:t>uz</a:t>
                      </a:r>
                      <a:r>
                        <a:rPr lang="en-US" sz="1200" b="1" i="1" u="none" strike="noStrike" dirty="0">
                          <a:solidFill>
                            <a:schemeClr val="tx1"/>
                          </a:solidFill>
                          <a:effectLst/>
                          <a:latin typeface="Verdana" panose="020B0604030504040204" pitchFamily="34" charset="0"/>
                          <a:ea typeface="Verdana" panose="020B0604030504040204" pitchFamily="34" charset="0"/>
                        </a:rPr>
                        <a:t> 100%</a:t>
                      </a:r>
                      <a:endParaRPr lang="lv-LV" sz="1200" b="1"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2 458 658</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744744737"/>
                  </a:ext>
                </a:extLst>
              </a:tr>
              <a:tr h="209445">
                <a:tc>
                  <a:txBody>
                    <a:bodyPr/>
                    <a:lstStyle/>
                    <a:p>
                      <a:pPr algn="l" fontAlgn="b"/>
                      <a:r>
                        <a:rPr lang="en-US" sz="1200" b="1" i="1" u="none" strike="noStrike" dirty="0" err="1">
                          <a:solidFill>
                            <a:schemeClr val="tx1"/>
                          </a:solidFill>
                          <a:effectLst/>
                          <a:latin typeface="Verdana" panose="020B0604030504040204" pitchFamily="34" charset="0"/>
                          <a:ea typeface="Verdana" panose="020B0604030504040204" pitchFamily="34" charset="0"/>
                        </a:rPr>
                        <a:t>Onkoloģijas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medikamenti</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virs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plāna</a:t>
                      </a:r>
                      <a:r>
                        <a:rPr lang="en-US" sz="1200" b="1" i="1" u="none" strike="noStrike" dirty="0">
                          <a:solidFill>
                            <a:schemeClr val="tx1"/>
                          </a:solidFill>
                          <a:effectLst/>
                          <a:latin typeface="Verdana" panose="020B0604030504040204" pitchFamily="34" charset="0"/>
                          <a:ea typeface="Verdana" panose="020B0604030504040204" pitchFamily="34" charset="0"/>
                        </a:rPr>
                        <a:t>)</a:t>
                      </a:r>
                      <a:endParaRPr lang="lv-LV" sz="1200" b="1"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73 000</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2794023734"/>
                  </a:ext>
                </a:extLst>
              </a:tr>
              <a:tr h="209445">
                <a:tc>
                  <a:txBody>
                    <a:bodyPr/>
                    <a:lstStyle/>
                    <a:p>
                      <a:pPr algn="l" fontAlgn="b"/>
                      <a:r>
                        <a:rPr lang="en-US" sz="1200" b="1" i="1" u="none" strike="noStrike" dirty="0">
                          <a:solidFill>
                            <a:schemeClr val="tx1"/>
                          </a:solidFill>
                          <a:effectLst/>
                          <a:latin typeface="Verdana" panose="020B0604030504040204" pitchFamily="34" charset="0"/>
                          <a:ea typeface="Verdana" panose="020B0604030504040204" pitchFamily="34" charset="0"/>
                        </a:rPr>
                        <a:t>SAS </a:t>
                      </a:r>
                      <a:r>
                        <a:rPr lang="en-US" sz="1200" b="1" i="1" u="none" strike="noStrike" dirty="0" err="1">
                          <a:solidFill>
                            <a:schemeClr val="tx1"/>
                          </a:solidFill>
                          <a:effectLst/>
                          <a:latin typeface="Verdana" panose="020B0604030504040204" pitchFamily="34" charset="0"/>
                          <a:ea typeface="Verdana" panose="020B0604030504040204" pitchFamily="34" charset="0"/>
                        </a:rPr>
                        <a:t>medikamenti</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virs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plāna</a:t>
                      </a:r>
                      <a:r>
                        <a:rPr lang="en-US" sz="1200" b="1" i="1" u="none" strike="noStrike" dirty="0">
                          <a:solidFill>
                            <a:schemeClr val="tx1"/>
                          </a:solidFill>
                          <a:effectLst/>
                          <a:latin typeface="Verdana" panose="020B0604030504040204" pitchFamily="34" charset="0"/>
                          <a:ea typeface="Verdana" panose="020B0604030504040204" pitchFamily="34" charset="0"/>
                        </a:rPr>
                        <a:t>)</a:t>
                      </a:r>
                      <a:endParaRPr lang="lv-LV" sz="1200" b="1"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405 357</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3397711331"/>
                  </a:ext>
                </a:extLst>
              </a:tr>
              <a:tr h="255383">
                <a:tc>
                  <a:txBody>
                    <a:bodyPr/>
                    <a:lstStyle/>
                    <a:p>
                      <a:pPr algn="l" fontAlgn="b"/>
                      <a:r>
                        <a:rPr lang="en-US" sz="1200" b="1" i="1" u="none" strike="noStrike" dirty="0" err="1">
                          <a:solidFill>
                            <a:schemeClr val="tx1"/>
                          </a:solidFill>
                          <a:effectLst/>
                          <a:latin typeface="Verdana" panose="020B0604030504040204" pitchFamily="34" charset="0"/>
                          <a:ea typeface="Verdana" panose="020B0604030504040204" pitchFamily="34" charset="0"/>
                        </a:rPr>
                        <a:t>Kompensācijas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nosacījumu</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paplašināšana</a:t>
                      </a:r>
                      <a:r>
                        <a:rPr lang="en-US" sz="1200" b="1" i="1" u="none" strike="noStrike" dirty="0">
                          <a:solidFill>
                            <a:schemeClr val="tx1"/>
                          </a:solidFill>
                          <a:effectLst/>
                          <a:latin typeface="Verdana" panose="020B0604030504040204" pitchFamily="34" charset="0"/>
                          <a:ea typeface="Verdana" panose="020B0604030504040204" pitchFamily="34" charset="0"/>
                        </a:rPr>
                        <a:t> KZS </a:t>
                      </a:r>
                      <a:r>
                        <a:rPr lang="en-US" sz="1200" b="1" i="1" u="none" strike="noStrike" dirty="0" err="1">
                          <a:solidFill>
                            <a:schemeClr val="tx1"/>
                          </a:solidFill>
                          <a:effectLst/>
                          <a:latin typeface="Verdana" panose="020B0604030504040204" pitchFamily="34" charset="0"/>
                          <a:ea typeface="Verdana" panose="020B0604030504040204" pitchFamily="34" charset="0"/>
                        </a:rPr>
                        <a:t>jau</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esošiem</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medikamentiem</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papildu</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diagnozēm</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indikācijām</a:t>
                      </a:r>
                      <a:r>
                        <a:rPr lang="en-US" sz="1200" b="1" i="1" u="none" strike="noStrike" dirty="0">
                          <a:solidFill>
                            <a:schemeClr val="tx1"/>
                          </a:solidFill>
                          <a:effectLst/>
                          <a:latin typeface="Verdana" panose="020B0604030504040204" pitchFamily="34" charset="0"/>
                          <a:ea typeface="Verdana" panose="020B0604030504040204" pitchFamily="34" charset="0"/>
                        </a:rPr>
                        <a:t>)</a:t>
                      </a:r>
                      <a:endParaRPr lang="lv-LV" sz="1200" b="1"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21 463 005</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127946965"/>
                  </a:ext>
                </a:extLst>
              </a:tr>
              <a:tr h="187710">
                <a:tc>
                  <a:txBody>
                    <a:bodyPr/>
                    <a:lstStyle/>
                    <a:p>
                      <a:pPr algn="l" fontAlgn="b"/>
                      <a:r>
                        <a:rPr lang="en-US" sz="1200" b="1" i="1" u="none" strike="noStrike" dirty="0" err="1">
                          <a:solidFill>
                            <a:schemeClr val="tx1"/>
                          </a:solidFill>
                          <a:effectLst/>
                          <a:latin typeface="Verdana" panose="020B0604030504040204" pitchFamily="34" charset="0"/>
                          <a:ea typeface="Verdana" panose="020B0604030504040204" pitchFamily="34" charset="0"/>
                        </a:rPr>
                        <a:t>Jaunu</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diagnožu</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iekļaušana</a:t>
                      </a:r>
                      <a:r>
                        <a:rPr lang="en-US" sz="1200" b="1" i="1" u="none" strike="noStrike" dirty="0">
                          <a:solidFill>
                            <a:schemeClr val="tx1"/>
                          </a:solidFill>
                          <a:effectLst/>
                          <a:latin typeface="Verdana" panose="020B0604030504040204" pitchFamily="34" charset="0"/>
                          <a:ea typeface="Verdana" panose="020B0604030504040204" pitchFamily="34" charset="0"/>
                        </a:rPr>
                        <a:t> KZS</a:t>
                      </a:r>
                      <a:endParaRPr lang="lv-LV" sz="1200" b="1"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2 937 283</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4110392087"/>
                  </a:ext>
                </a:extLst>
              </a:tr>
              <a:tr h="229309">
                <a:tc>
                  <a:txBody>
                    <a:bodyPr/>
                    <a:lstStyle/>
                    <a:p>
                      <a:pPr algn="l" fontAlgn="b"/>
                      <a:r>
                        <a:rPr lang="lv-LV" sz="1200" b="1" i="1" u="none" strike="noStrike" dirty="0">
                          <a:solidFill>
                            <a:schemeClr val="tx1"/>
                          </a:solidFill>
                          <a:effectLst/>
                          <a:latin typeface="Verdana" panose="020B0604030504040204" pitchFamily="34" charset="0"/>
                          <a:ea typeface="Verdana" panose="020B0604030504040204" pitchFamily="34" charset="0"/>
                        </a:rPr>
                        <a:t>Medicīniskās ierīces pacientu ar cukura diabētu, urīnpūšļa disfunkciju un </a:t>
                      </a:r>
                      <a:r>
                        <a:rPr lang="lv-LV" sz="1200" b="1" i="1" u="none" strike="noStrike" dirty="0" err="1">
                          <a:solidFill>
                            <a:schemeClr val="tx1"/>
                          </a:solidFill>
                          <a:effectLst/>
                          <a:latin typeface="Verdana" panose="020B0604030504040204" pitchFamily="34" charset="0"/>
                          <a:ea typeface="Verdana" panose="020B0604030504040204" pitchFamily="34" charset="0"/>
                        </a:rPr>
                        <a:t>inkontinenci</a:t>
                      </a:r>
                      <a:r>
                        <a:rPr lang="lv-LV" sz="1200" b="1" i="1" u="none" strike="noStrike" dirty="0">
                          <a:solidFill>
                            <a:schemeClr val="tx1"/>
                          </a:solidFill>
                          <a:effectLst/>
                          <a:latin typeface="Verdana" panose="020B0604030504040204" pitchFamily="34" charset="0"/>
                          <a:ea typeface="Verdana" panose="020B0604030504040204" pitchFamily="34" charset="0"/>
                        </a:rPr>
                        <a:t> aprūpes uzlabošanai </a:t>
                      </a:r>
                      <a:endParaRPr lang="en-US" sz="1200" b="1" i="1" u="none" strike="noStrike" dirty="0">
                        <a:solidFill>
                          <a:schemeClr val="tx1"/>
                        </a:solidFill>
                        <a:effectLst/>
                        <a:latin typeface="Verdana" panose="020B0604030504040204" pitchFamily="34" charset="0"/>
                        <a:ea typeface="Verdana" panose="020B0604030504040204" pitchFamily="34" charset="0"/>
                      </a:endParaRPr>
                    </a:p>
                    <a:p>
                      <a:pPr algn="l" fontAlgn="b"/>
                      <a:r>
                        <a:rPr lang="en-US" sz="1200" b="0" i="1" u="none" strike="noStrike" dirty="0">
                          <a:solidFill>
                            <a:schemeClr val="tx1"/>
                          </a:solidFill>
                          <a:effectLst/>
                          <a:latin typeface="Verdana" panose="020B0604030504040204" pitchFamily="34" charset="0"/>
                          <a:ea typeface="Verdana" panose="020B0604030504040204" pitchFamily="34" charset="0"/>
                        </a:rPr>
                        <a:t>(</a:t>
                      </a:r>
                      <a:r>
                        <a:rPr lang="en-US" sz="1200" b="0" i="1" u="none" strike="noStrike" dirty="0" err="1">
                          <a:solidFill>
                            <a:schemeClr val="tx1"/>
                          </a:solidFill>
                          <a:effectLst/>
                          <a:latin typeface="Verdana" panose="020B0604030504040204" pitchFamily="34" charset="0"/>
                          <a:ea typeface="Verdana" panose="020B0604030504040204" pitchFamily="34" charset="0"/>
                        </a:rPr>
                        <a:t>Glikozes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monitorēšanas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ierīces</a:t>
                      </a:r>
                      <a:r>
                        <a:rPr lang="en-US" sz="1200" b="0" i="1" u="none" strike="noStrike" dirty="0">
                          <a:solidFill>
                            <a:schemeClr val="tx1"/>
                          </a:solidFill>
                          <a:effectLst/>
                          <a:latin typeface="Verdana" panose="020B0604030504040204" pitchFamily="34" charset="0"/>
                          <a:ea typeface="Verdana" panose="020B0604030504040204" pitchFamily="34" charset="0"/>
                        </a:rPr>
                        <a:t> un </a:t>
                      </a:r>
                      <a:r>
                        <a:rPr lang="en-US" sz="1200" b="0" i="1" u="none" strike="noStrike" dirty="0" err="1">
                          <a:solidFill>
                            <a:schemeClr val="tx1"/>
                          </a:solidFill>
                          <a:effectLst/>
                          <a:latin typeface="Verdana" panose="020B0604030504040204" pitchFamily="34" charset="0"/>
                          <a:ea typeface="Verdana" panose="020B0604030504040204" pitchFamily="34" charset="0"/>
                        </a:rPr>
                        <a:t>insulīna</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sūkņi</a:t>
                      </a:r>
                      <a:r>
                        <a:rPr lang="en-US" sz="1200" b="0" i="1" u="none" strike="noStrike" dirty="0">
                          <a:solidFill>
                            <a:schemeClr val="tx1"/>
                          </a:solidFill>
                          <a:effectLst/>
                          <a:latin typeface="Verdana" panose="020B0604030504040204" pitchFamily="34" charset="0"/>
                          <a:ea typeface="Verdana" panose="020B0604030504040204" pitchFamily="34" charset="0"/>
                        </a:rPr>
                        <a:t>)</a:t>
                      </a:r>
                      <a:endParaRPr lang="lv-LV" sz="1200" b="0"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4 390 051</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400621199"/>
                  </a:ext>
                </a:extLst>
              </a:tr>
              <a:tr h="186771">
                <a:tc>
                  <a:txBody>
                    <a:bodyPr/>
                    <a:lstStyle/>
                    <a:p>
                      <a:pPr algn="l" fontAlgn="b"/>
                      <a:r>
                        <a:rPr lang="en-US" sz="1200" b="1" i="1" u="none" strike="noStrike" dirty="0">
                          <a:solidFill>
                            <a:schemeClr val="tx1"/>
                          </a:solidFill>
                          <a:effectLst/>
                          <a:latin typeface="Verdana" panose="020B0604030504040204" pitchFamily="34" charset="0"/>
                          <a:ea typeface="Verdana" panose="020B0604030504040204" pitchFamily="34" charset="0"/>
                        </a:rPr>
                        <a:t>Citi </a:t>
                      </a:r>
                      <a:r>
                        <a:rPr lang="en-US" sz="1200" b="1" i="1" u="none" strike="noStrike" dirty="0" err="1">
                          <a:solidFill>
                            <a:schemeClr val="tx1"/>
                          </a:solidFill>
                          <a:effectLst/>
                          <a:latin typeface="Verdana" panose="020B0604030504040204" pitchFamily="34" charset="0"/>
                          <a:ea typeface="Verdana" panose="020B0604030504040204" pitchFamily="34" charset="0"/>
                        </a:rPr>
                        <a:t>medikamenti</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migŗēna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parkinsons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demence</a:t>
                      </a:r>
                      <a:r>
                        <a:rPr lang="en-US" sz="1200" b="1" i="1" u="none" strike="noStrike" dirty="0">
                          <a:solidFill>
                            <a:schemeClr val="tx1"/>
                          </a:solidFill>
                          <a:effectLst/>
                          <a:latin typeface="Verdana" panose="020B0604030504040204" pitchFamily="34" charset="0"/>
                          <a:ea typeface="Verdana" panose="020B0604030504040204" pitchFamily="34" charset="0"/>
                        </a:rPr>
                        <a:t>)</a:t>
                      </a:r>
                      <a:endParaRPr lang="lv-LV" sz="1200" b="1"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1 270 720</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3997774738"/>
                  </a:ext>
                </a:extLst>
              </a:tr>
            </a:tbl>
          </a:graphicData>
        </a:graphic>
      </p:graphicFrame>
      <p:sp>
        <p:nvSpPr>
          <p:cNvPr id="6" name="TextBox 5">
            <a:extLst>
              <a:ext uri="{FF2B5EF4-FFF2-40B4-BE49-F238E27FC236}">
                <a16:creationId xmlns:a16="http://schemas.microsoft.com/office/drawing/2014/main" id="{073C51F2-A8CE-AAFA-97D2-AAF9E71ED84F}"/>
              </a:ext>
            </a:extLst>
          </p:cNvPr>
          <p:cNvSpPr txBox="1"/>
          <p:nvPr/>
        </p:nvSpPr>
        <p:spPr>
          <a:xfrm>
            <a:off x="1646913" y="144658"/>
            <a:ext cx="7365469" cy="923330"/>
          </a:xfrm>
          <a:prstGeom prst="rect">
            <a:avLst/>
          </a:prstGeom>
          <a:noFill/>
        </p:spPr>
        <p:txBody>
          <a:bodyPr wrap="square" rtlCol="0">
            <a:spAutoFit/>
          </a:bodyPr>
          <a:lstStyle/>
          <a:p>
            <a:pPr algn="ctr"/>
            <a:r>
              <a:rPr lang="lv-LV" b="1" noProof="0" dirty="0">
                <a:latin typeface="Verdana" panose="020B0604030504040204" pitchFamily="34" charset="0"/>
                <a:ea typeface="Verdana" panose="020B0604030504040204" pitchFamily="34" charset="0"/>
              </a:rPr>
              <a:t>Veselības ministrijas </a:t>
            </a:r>
            <a:r>
              <a:rPr lang="en-US" b="1" noProof="0" dirty="0" err="1">
                <a:latin typeface="Verdana" panose="020B0604030504040204" pitchFamily="34" charset="0"/>
                <a:ea typeface="Verdana" panose="020B0604030504040204" pitchFamily="34" charset="0"/>
              </a:rPr>
              <a:t>apzinātās</a:t>
            </a:r>
            <a:r>
              <a:rPr lang="en-US" b="1" noProof="0" dirty="0">
                <a:latin typeface="Verdana" panose="020B0604030504040204" pitchFamily="34" charset="0"/>
                <a:ea typeface="Verdana" panose="020B0604030504040204" pitchFamily="34" charset="0"/>
              </a:rPr>
              <a:t> </a:t>
            </a:r>
            <a:r>
              <a:rPr lang="en-US" b="1" noProof="0" dirty="0" err="1">
                <a:latin typeface="Verdana" panose="020B0604030504040204" pitchFamily="34" charset="0"/>
                <a:ea typeface="Verdana" panose="020B0604030504040204" pitchFamily="34" charset="0"/>
              </a:rPr>
              <a:t>vajadzības</a:t>
            </a:r>
            <a:r>
              <a:rPr lang="en-US" b="1" noProof="0" dirty="0">
                <a:latin typeface="Verdana" panose="020B0604030504040204" pitchFamily="34" charset="0"/>
                <a:ea typeface="Verdana" panose="020B0604030504040204" pitchFamily="34" charset="0"/>
              </a:rPr>
              <a:t> </a:t>
            </a:r>
            <a:r>
              <a:rPr lang="en-US" b="1" dirty="0">
                <a:latin typeface="Verdana" panose="020B0604030504040204" pitchFamily="34" charset="0"/>
                <a:ea typeface="Verdana" panose="020B0604030504040204" pitchFamily="34" charset="0"/>
              </a:rPr>
              <a:t>2027. </a:t>
            </a:r>
            <a:r>
              <a:rPr lang="en-US" b="1" dirty="0" err="1">
                <a:latin typeface="Verdana" panose="020B0604030504040204" pitchFamily="34" charset="0"/>
                <a:ea typeface="Verdana" panose="020B0604030504040204" pitchFamily="34" charset="0"/>
              </a:rPr>
              <a:t>gadam</a:t>
            </a:r>
            <a:endParaRPr lang="en-US" b="1" dirty="0">
              <a:latin typeface="Verdana" panose="020B0604030504040204" pitchFamily="34" charset="0"/>
              <a:ea typeface="Verdana" panose="020B0604030504040204" pitchFamily="34" charset="0"/>
            </a:endParaRPr>
          </a:p>
          <a:p>
            <a:pPr algn="ctr"/>
            <a:r>
              <a:rPr lang="en-US" b="1" u="sng" dirty="0">
                <a:latin typeface="Verdana" panose="020B0604030504040204" pitchFamily="34" charset="0"/>
                <a:ea typeface="Verdana" panose="020B0604030504040204" pitchFamily="34" charset="0"/>
              </a:rPr>
              <a:t>KOMPENSĒJAMO MEDIKAMENTU UN MATERIĀLU SISTĒMAS UZLABOŠANA</a:t>
            </a:r>
          </a:p>
        </p:txBody>
      </p:sp>
    </p:spTree>
    <p:extLst>
      <p:ext uri="{BB962C8B-B14F-4D97-AF65-F5344CB8AC3E}">
        <p14:creationId xmlns:p14="http://schemas.microsoft.com/office/powerpoint/2010/main" val="16643465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9AC4C1-E871-E9F2-7C8D-54C112C2C210}"/>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D29031B-3D41-4F6E-0BE3-BE89665CD9FC}"/>
              </a:ext>
            </a:extLst>
          </p:cNvPr>
          <p:cNvSpPr>
            <a:spLocks noGrp="1"/>
          </p:cNvSpPr>
          <p:nvPr>
            <p:ph type="sldNum" sz="quarter" idx="12"/>
          </p:nvPr>
        </p:nvSpPr>
        <p:spPr/>
        <p:txBody>
          <a:bodyPr/>
          <a:lstStyle/>
          <a:p>
            <a:fld id="{200423E1-44C6-4E03-9576-413CBCCCE18A}" type="slidenum">
              <a:rPr lang="lv-LV" smtClean="0"/>
              <a:pPr/>
              <a:t>13</a:t>
            </a:fld>
            <a:endParaRPr lang="lv-LV"/>
          </a:p>
        </p:txBody>
      </p:sp>
      <p:graphicFrame>
        <p:nvGraphicFramePr>
          <p:cNvPr id="5" name="Table 4">
            <a:extLst>
              <a:ext uri="{FF2B5EF4-FFF2-40B4-BE49-F238E27FC236}">
                <a16:creationId xmlns:a16="http://schemas.microsoft.com/office/drawing/2014/main" id="{F773F3F1-F907-4BBC-28B3-AD4BAD5CA203}"/>
              </a:ext>
            </a:extLst>
          </p:cNvPr>
          <p:cNvGraphicFramePr>
            <a:graphicFrameLocks noGrp="1"/>
          </p:cNvGraphicFramePr>
          <p:nvPr>
            <p:extLst>
              <p:ext uri="{D42A27DB-BD31-4B8C-83A1-F6EECF244321}">
                <p14:modId xmlns:p14="http://schemas.microsoft.com/office/powerpoint/2010/main" val="2225353954"/>
              </p:ext>
            </p:extLst>
          </p:nvPr>
        </p:nvGraphicFramePr>
        <p:xfrm>
          <a:off x="76953" y="1411446"/>
          <a:ext cx="8983920" cy="3019860"/>
        </p:xfrm>
        <a:graphic>
          <a:graphicData uri="http://schemas.openxmlformats.org/drawingml/2006/table">
            <a:tbl>
              <a:tblPr/>
              <a:tblGrid>
                <a:gridCol w="7584611">
                  <a:extLst>
                    <a:ext uri="{9D8B030D-6E8A-4147-A177-3AD203B41FA5}">
                      <a16:colId xmlns:a16="http://schemas.microsoft.com/office/drawing/2014/main" val="748525091"/>
                    </a:ext>
                  </a:extLst>
                </a:gridCol>
                <a:gridCol w="1399309">
                  <a:extLst>
                    <a:ext uri="{9D8B030D-6E8A-4147-A177-3AD203B41FA5}">
                      <a16:colId xmlns:a16="http://schemas.microsoft.com/office/drawing/2014/main" val="3860958702"/>
                    </a:ext>
                  </a:extLst>
                </a:gridCol>
              </a:tblGrid>
              <a:tr h="820812">
                <a:tc>
                  <a:txBody>
                    <a:bodyPr/>
                    <a:lstStyle/>
                    <a:p>
                      <a:pPr algn="ctr" fontAlgn="ctr"/>
                      <a:endParaRPr lang="lv-LV" sz="1300" b="0"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lv-LV" sz="1200" b="1" i="0" u="none" strike="noStrike" noProof="0" dirty="0">
                          <a:solidFill>
                            <a:srgbClr val="000000"/>
                          </a:solidFill>
                          <a:effectLst/>
                          <a:latin typeface="Verdana" panose="020B0604030504040204" pitchFamily="34" charset="0"/>
                          <a:ea typeface="Verdana" panose="020B0604030504040204" pitchFamily="34" charset="0"/>
                        </a:rPr>
                        <a:t>Papildus nepieciešamais finansējums</a:t>
                      </a:r>
                      <a:r>
                        <a:rPr lang="en-US" sz="1200" b="1" i="0" u="none" strike="noStrike" noProof="0" dirty="0">
                          <a:solidFill>
                            <a:srgbClr val="000000"/>
                          </a:solidFill>
                          <a:effectLst/>
                          <a:latin typeface="Verdana" panose="020B0604030504040204" pitchFamily="34" charset="0"/>
                          <a:ea typeface="Verdana" panose="020B0604030504040204" pitchFamily="34" charset="0"/>
                        </a:rPr>
                        <a:t> 2027. </a:t>
                      </a:r>
                      <a:r>
                        <a:rPr lang="en-US" sz="1200" b="1" i="0" u="none" strike="noStrike" noProof="0" dirty="0" err="1">
                          <a:solidFill>
                            <a:srgbClr val="000000"/>
                          </a:solidFill>
                          <a:effectLst/>
                          <a:latin typeface="Verdana" panose="020B0604030504040204" pitchFamily="34" charset="0"/>
                          <a:ea typeface="Verdana" panose="020B0604030504040204" pitchFamily="34" charset="0"/>
                        </a:rPr>
                        <a:t>gadam</a:t>
                      </a:r>
                      <a:r>
                        <a:rPr lang="lv-LV" sz="1200" b="1" i="0" u="none" strike="noStrike" noProof="0" dirty="0">
                          <a:solidFill>
                            <a:srgbClr val="000000"/>
                          </a:solidFill>
                          <a:effectLst/>
                          <a:latin typeface="Verdana" panose="020B0604030504040204" pitchFamily="34" charset="0"/>
                          <a:ea typeface="Verdana" panose="020B0604030504040204" pitchFamily="34" charset="0"/>
                        </a:rPr>
                        <a:t>, </a:t>
                      </a:r>
                      <a:r>
                        <a:rPr lang="en-US" sz="1200" b="1" i="1" u="none" strike="noStrike" noProof="0" dirty="0">
                          <a:solidFill>
                            <a:srgbClr val="000000"/>
                          </a:solidFill>
                          <a:effectLst/>
                          <a:latin typeface="Verdana" panose="020B0604030504040204" pitchFamily="34" charset="0"/>
                          <a:ea typeface="Verdana" panose="020B0604030504040204" pitchFamily="34" charset="0"/>
                        </a:rPr>
                        <a:t>EUR</a:t>
                      </a:r>
                      <a:endParaRPr lang="lv-LV" sz="1200" b="1" i="1" u="none" strike="noStrike" noProof="0"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2762336812"/>
                  </a:ext>
                </a:extLst>
              </a:tr>
              <a:tr h="441504">
                <a:tc>
                  <a:txBody>
                    <a:bodyPr/>
                    <a:lstStyle/>
                    <a:p>
                      <a:pPr algn="r" fontAlgn="b"/>
                      <a:r>
                        <a:rPr lang="en-US" sz="1400" b="1" i="0" u="none" strike="noStrike" dirty="0">
                          <a:solidFill>
                            <a:srgbClr val="000000"/>
                          </a:solidFill>
                          <a:effectLst/>
                          <a:latin typeface="Verdana" panose="020B0604030504040204" pitchFamily="34" charset="0"/>
                          <a:ea typeface="Verdana" panose="020B0604030504040204" pitchFamily="34" charset="0"/>
                        </a:rPr>
                        <a:t>PRIMĀRĀS VESELĪBAS APRŪPES PAKALPOJUMU PIEEJAMĪBAS UZLABOŠANA KOPĀ</a:t>
                      </a:r>
                      <a:endParaRPr lang="lv-LV" sz="1400" b="1"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r" fontAlgn="b"/>
                      <a:r>
                        <a:rPr lang="en-US" sz="1400" b="1" i="0" u="none" strike="noStrike" dirty="0">
                          <a:solidFill>
                            <a:srgbClr val="000000"/>
                          </a:solidFill>
                          <a:effectLst/>
                          <a:latin typeface="Verdana" panose="020B0604030504040204" pitchFamily="34" charset="0"/>
                          <a:ea typeface="Verdana" panose="020B0604030504040204" pitchFamily="34" charset="0"/>
                        </a:rPr>
                        <a:t>23 651 915</a:t>
                      </a:r>
                      <a:endParaRPr lang="lv-LV" sz="1400" b="1"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452304597"/>
                  </a:ext>
                </a:extLst>
              </a:tr>
              <a:tr h="223653">
                <a:tc>
                  <a:txBody>
                    <a:bodyPr/>
                    <a:lstStyle/>
                    <a:p>
                      <a:pPr algn="l" fontAlgn="b"/>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Primārās</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veselības</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aprūpes</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pakalpojumi</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Mātes</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un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bērna</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veselības</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uzlabošanas</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plāna</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ietvaros</a:t>
                      </a:r>
                      <a:endParaRPr lang="lv-LV" sz="1200" b="1"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9 306 237</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82168971"/>
                  </a:ext>
                </a:extLst>
              </a:tr>
              <a:tr h="410406">
                <a:tc>
                  <a:txBody>
                    <a:bodyPr/>
                    <a:lstStyle/>
                    <a:p>
                      <a:pPr algn="l" fontAlgn="b"/>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Primārās</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veselības</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aprūpes</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pakalpojumu</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pieejamības</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uzlabošana</a:t>
                      </a:r>
                      <a:endParaRPr lang="en-US" sz="1200" b="1" i="1" u="none" strike="noStrike" kern="1200" dirty="0">
                        <a:solidFill>
                          <a:schemeClr val="tx1"/>
                        </a:solidFill>
                        <a:effectLst/>
                        <a:latin typeface="Verdana" panose="020B0604030504040204" pitchFamily="34" charset="0"/>
                        <a:ea typeface="Verdana" panose="020B0604030504040204" pitchFamily="34" charset="0"/>
                        <a:cs typeface="+mn-cs"/>
                      </a:endParaRPr>
                    </a:p>
                    <a:p>
                      <a:pPr algn="l" fontAlgn="b"/>
                      <a:r>
                        <a:rPr lang="en-US" sz="1200" b="0" i="1" u="none" strike="noStrike" dirty="0">
                          <a:solidFill>
                            <a:schemeClr val="tx1"/>
                          </a:solidFill>
                          <a:effectLst/>
                          <a:latin typeface="Verdana" panose="020B0604030504040204" pitchFamily="34" charset="0"/>
                          <a:ea typeface="Verdana" panose="020B0604030504040204" pitchFamily="34" charset="0"/>
                        </a:rPr>
                        <a:t>(PVA </a:t>
                      </a:r>
                      <a:r>
                        <a:rPr lang="en-US" sz="1200" b="0" i="1" u="none" strike="noStrike" dirty="0" err="1">
                          <a:solidFill>
                            <a:schemeClr val="tx1"/>
                          </a:solidFill>
                          <a:effectLst/>
                          <a:latin typeface="Verdana" panose="020B0604030504040204" pitchFamily="34" charset="0"/>
                          <a:ea typeface="Verdana" panose="020B0604030504040204" pitchFamily="34" charset="0"/>
                        </a:rPr>
                        <a:t>pakalpojumu</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deficītu</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segšana</a:t>
                      </a:r>
                      <a:r>
                        <a:rPr lang="en-US" sz="1200" b="0" i="1" u="none" strike="noStrike" dirty="0">
                          <a:solidFill>
                            <a:schemeClr val="tx1"/>
                          </a:solidFill>
                          <a:effectLst/>
                          <a:latin typeface="Verdana" panose="020B0604030504040204" pitchFamily="34" charset="0"/>
                          <a:ea typeface="Verdana" panose="020B0604030504040204" pitchFamily="34" charset="0"/>
                        </a:rPr>
                        <a:t> (ģ</a:t>
                      </a:r>
                      <a:r>
                        <a:rPr lang="lv-LV" sz="1200" b="0" i="1" u="none" strike="noStrike" dirty="0" err="1">
                          <a:solidFill>
                            <a:schemeClr val="tx1"/>
                          </a:solidFill>
                          <a:effectLst/>
                          <a:latin typeface="Verdana" panose="020B0604030504040204" pitchFamily="34" charset="0"/>
                          <a:ea typeface="Verdana" panose="020B0604030504040204" pitchFamily="34" charset="0"/>
                        </a:rPr>
                        <a:t>imenes</a:t>
                      </a:r>
                      <a:r>
                        <a:rPr lang="lv-LV" sz="1200" b="0" i="1" u="none" strike="noStrike" dirty="0">
                          <a:solidFill>
                            <a:schemeClr val="tx1"/>
                          </a:solidFill>
                          <a:effectLst/>
                          <a:latin typeface="Verdana" panose="020B0604030504040204" pitchFamily="34" charset="0"/>
                          <a:ea typeface="Verdana" panose="020B0604030504040204" pitchFamily="34" charset="0"/>
                        </a:rPr>
                        <a:t> ārstu sasniegto </a:t>
                      </a:r>
                      <a:r>
                        <a:rPr lang="lv-LV" sz="1200" b="0" i="1" u="none" strike="noStrike" dirty="0" err="1">
                          <a:solidFill>
                            <a:schemeClr val="tx1"/>
                          </a:solidFill>
                          <a:effectLst/>
                          <a:latin typeface="Verdana" panose="020B0604030504040204" pitchFamily="34" charset="0"/>
                          <a:ea typeface="Verdana" panose="020B0604030504040204" pitchFamily="34" charset="0"/>
                        </a:rPr>
                        <a:t>skrīninga</a:t>
                      </a:r>
                      <a:r>
                        <a:rPr lang="lv-LV" sz="1200" b="0" i="1" u="none" strike="noStrike" dirty="0">
                          <a:solidFill>
                            <a:schemeClr val="tx1"/>
                          </a:solidFill>
                          <a:effectLst/>
                          <a:latin typeface="Verdana" panose="020B0604030504040204" pitchFamily="34" charset="0"/>
                          <a:ea typeface="Verdana" panose="020B0604030504040204" pitchFamily="34" charset="0"/>
                        </a:rPr>
                        <a:t> atsaucības rādītāju maksājums, maksājums par ģimenes ārsta pacientu reģistrā reģistrētai personai laikus atklātu vēzi 1. vai 2. stadijā, zobārstniecība</a:t>
                      </a:r>
                      <a:r>
                        <a:rPr lang="en-US" sz="1200" b="0" i="1" u="none" strike="noStrike">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papildu</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darbinieka</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apmaksa</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ģimenes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ārstu</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praksēm</a:t>
                      </a:r>
                      <a:r>
                        <a:rPr lang="en-US" sz="1200" b="0" i="1" u="none" strike="noStrike" dirty="0">
                          <a:solidFill>
                            <a:schemeClr val="tx1"/>
                          </a:solidFill>
                          <a:effectLst/>
                          <a:latin typeface="Verdana" panose="020B0604030504040204" pitchFamily="34" charset="0"/>
                          <a:ea typeface="Verdana" panose="020B0604030504040204" pitchFamily="34" charset="0"/>
                        </a:rPr>
                        <a:t> (II </a:t>
                      </a:r>
                      <a:r>
                        <a:rPr lang="en-US" sz="1200" b="0" i="1" u="none" strike="noStrike" dirty="0" err="1">
                          <a:solidFill>
                            <a:schemeClr val="tx1"/>
                          </a:solidFill>
                          <a:effectLst/>
                          <a:latin typeface="Verdana" panose="020B0604030504040204" pitchFamily="34" charset="0"/>
                          <a:ea typeface="Verdana" panose="020B0604030504040204" pitchFamily="34" charset="0"/>
                        </a:rPr>
                        <a:t>kārta</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kapitācijas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naudas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palielinājums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papildinot</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ar</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digitalizācijas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maksājuma</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komponenti</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ģimenes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ārstu</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konsultatīvā</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tālruņa</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pārcelšana</a:t>
                      </a:r>
                      <a:r>
                        <a:rPr lang="en-US" sz="1200" b="0" i="1" u="none" strike="noStrike" dirty="0">
                          <a:solidFill>
                            <a:schemeClr val="tx1"/>
                          </a:solidFill>
                          <a:effectLst/>
                          <a:latin typeface="Verdana" panose="020B0604030504040204" pitchFamily="34" charset="0"/>
                          <a:ea typeface="Verdana" panose="020B0604030504040204" pitchFamily="34" charset="0"/>
                        </a:rPr>
                        <a:t> no NMPD </a:t>
                      </a:r>
                      <a:r>
                        <a:rPr lang="en-US" sz="1200" b="0" i="1" u="none" strike="noStrike" dirty="0" err="1">
                          <a:solidFill>
                            <a:schemeClr val="tx1"/>
                          </a:solidFill>
                          <a:effectLst/>
                          <a:latin typeface="Verdana" panose="020B0604030504040204" pitchFamily="34" charset="0"/>
                          <a:ea typeface="Verdana" panose="020B0604030504040204" pitchFamily="34" charset="0"/>
                        </a:rPr>
                        <a:t>uz</a:t>
                      </a:r>
                      <a:r>
                        <a:rPr lang="en-US" sz="1200" b="0" i="1" u="none" strike="noStrike" dirty="0">
                          <a:solidFill>
                            <a:schemeClr val="tx1"/>
                          </a:solidFill>
                          <a:effectLst/>
                          <a:latin typeface="Verdana" panose="020B0604030504040204" pitchFamily="34" charset="0"/>
                          <a:ea typeface="Verdana" panose="020B0604030504040204" pitchFamily="34" charset="0"/>
                        </a:rPr>
                        <a:t> RAKUS, BAASIK </a:t>
                      </a:r>
                      <a:r>
                        <a:rPr lang="en-US" sz="1200" b="0" i="1" u="none" strike="noStrike" dirty="0" err="1">
                          <a:solidFill>
                            <a:schemeClr val="tx1"/>
                          </a:solidFill>
                          <a:effectLst/>
                          <a:latin typeface="Verdana" panose="020B0604030504040204" pitchFamily="34" charset="0"/>
                          <a:ea typeface="Verdana" panose="020B0604030504040204" pitchFamily="34" charset="0"/>
                        </a:rPr>
                        <a:t>komplekta</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pielietošana</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bērnu</a:t>
                      </a:r>
                      <a:r>
                        <a:rPr lang="en-US" sz="1200" b="0" i="1" u="none" strike="noStrike" dirty="0">
                          <a:solidFill>
                            <a:schemeClr val="tx1"/>
                          </a:solidFill>
                          <a:effectLst/>
                          <a:latin typeface="Verdana" panose="020B0604030504040204" pitchFamily="34" charset="0"/>
                          <a:ea typeface="Verdana" panose="020B0604030504040204" pitchFamily="34" charset="0"/>
                        </a:rPr>
                        <a:t> PVA)</a:t>
                      </a:r>
                      <a:endParaRPr lang="lv-LV" sz="1200" b="0"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14 345 678</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2520047591"/>
                  </a:ext>
                </a:extLst>
              </a:tr>
            </a:tbl>
          </a:graphicData>
        </a:graphic>
      </p:graphicFrame>
      <p:sp>
        <p:nvSpPr>
          <p:cNvPr id="6" name="TextBox 5">
            <a:extLst>
              <a:ext uri="{FF2B5EF4-FFF2-40B4-BE49-F238E27FC236}">
                <a16:creationId xmlns:a16="http://schemas.microsoft.com/office/drawing/2014/main" id="{C5547D48-DD68-90AB-94CC-3C2A1B02F788}"/>
              </a:ext>
            </a:extLst>
          </p:cNvPr>
          <p:cNvSpPr txBox="1"/>
          <p:nvPr/>
        </p:nvSpPr>
        <p:spPr>
          <a:xfrm>
            <a:off x="1612276" y="144658"/>
            <a:ext cx="7448597" cy="923330"/>
          </a:xfrm>
          <a:prstGeom prst="rect">
            <a:avLst/>
          </a:prstGeom>
          <a:noFill/>
        </p:spPr>
        <p:txBody>
          <a:bodyPr wrap="square" rtlCol="0">
            <a:spAutoFit/>
          </a:bodyPr>
          <a:lstStyle/>
          <a:p>
            <a:pPr algn="ctr"/>
            <a:r>
              <a:rPr lang="lv-LV" b="1" noProof="0" dirty="0">
                <a:latin typeface="Verdana" panose="020B0604030504040204" pitchFamily="34" charset="0"/>
                <a:ea typeface="Verdana" panose="020B0604030504040204" pitchFamily="34" charset="0"/>
              </a:rPr>
              <a:t>Veselības ministrijas </a:t>
            </a:r>
            <a:r>
              <a:rPr lang="en-US" b="1" noProof="0" dirty="0" err="1">
                <a:latin typeface="Verdana" panose="020B0604030504040204" pitchFamily="34" charset="0"/>
                <a:ea typeface="Verdana" panose="020B0604030504040204" pitchFamily="34" charset="0"/>
              </a:rPr>
              <a:t>apzinātās</a:t>
            </a:r>
            <a:r>
              <a:rPr lang="en-US" b="1" noProof="0" dirty="0">
                <a:latin typeface="Verdana" panose="020B0604030504040204" pitchFamily="34" charset="0"/>
                <a:ea typeface="Verdana" panose="020B0604030504040204" pitchFamily="34" charset="0"/>
              </a:rPr>
              <a:t> </a:t>
            </a:r>
            <a:r>
              <a:rPr lang="en-US" b="1" noProof="0" dirty="0" err="1">
                <a:latin typeface="Verdana" panose="020B0604030504040204" pitchFamily="34" charset="0"/>
                <a:ea typeface="Verdana" panose="020B0604030504040204" pitchFamily="34" charset="0"/>
              </a:rPr>
              <a:t>vajadzības</a:t>
            </a:r>
            <a:r>
              <a:rPr lang="en-US" b="1" noProof="0" dirty="0">
                <a:latin typeface="Verdana" panose="020B0604030504040204" pitchFamily="34" charset="0"/>
                <a:ea typeface="Verdana" panose="020B0604030504040204" pitchFamily="34" charset="0"/>
              </a:rPr>
              <a:t> </a:t>
            </a:r>
            <a:r>
              <a:rPr lang="en-US" b="1" dirty="0">
                <a:latin typeface="Verdana" panose="020B0604030504040204" pitchFamily="34" charset="0"/>
                <a:ea typeface="Verdana" panose="020B0604030504040204" pitchFamily="34" charset="0"/>
              </a:rPr>
              <a:t>2027. </a:t>
            </a:r>
            <a:r>
              <a:rPr lang="en-US" b="1" dirty="0" err="1">
                <a:latin typeface="Verdana" panose="020B0604030504040204" pitchFamily="34" charset="0"/>
                <a:ea typeface="Verdana" panose="020B0604030504040204" pitchFamily="34" charset="0"/>
              </a:rPr>
              <a:t>gadam</a:t>
            </a:r>
            <a:endParaRPr lang="en-US" b="1" dirty="0">
              <a:latin typeface="Verdana" panose="020B0604030504040204" pitchFamily="34" charset="0"/>
              <a:ea typeface="Verdana" panose="020B0604030504040204" pitchFamily="34" charset="0"/>
            </a:endParaRPr>
          </a:p>
          <a:p>
            <a:pPr algn="ctr"/>
            <a:r>
              <a:rPr lang="en-US" b="1" u="sng" dirty="0">
                <a:latin typeface="Verdana" panose="020B0604030504040204" pitchFamily="34" charset="0"/>
                <a:ea typeface="Verdana" panose="020B0604030504040204" pitchFamily="34" charset="0"/>
              </a:rPr>
              <a:t>PRIMĀRĀS VESELĪBAS APRŪPES PAKALPOJUMU PIEEJAMĪBAS UZLABOŠANA</a:t>
            </a:r>
          </a:p>
        </p:txBody>
      </p:sp>
    </p:spTree>
    <p:extLst>
      <p:ext uri="{BB962C8B-B14F-4D97-AF65-F5344CB8AC3E}">
        <p14:creationId xmlns:p14="http://schemas.microsoft.com/office/powerpoint/2010/main" val="164265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6A7DFB-658F-8C54-F588-89B0675FA869}"/>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67604CF-AB4E-B343-86A4-3B1F577BEEB2}"/>
              </a:ext>
            </a:extLst>
          </p:cNvPr>
          <p:cNvSpPr>
            <a:spLocks noGrp="1"/>
          </p:cNvSpPr>
          <p:nvPr>
            <p:ph type="sldNum" sz="quarter" idx="12"/>
          </p:nvPr>
        </p:nvSpPr>
        <p:spPr/>
        <p:txBody>
          <a:bodyPr/>
          <a:lstStyle/>
          <a:p>
            <a:fld id="{200423E1-44C6-4E03-9576-413CBCCCE18A}" type="slidenum">
              <a:rPr lang="lv-LV" smtClean="0"/>
              <a:pPr/>
              <a:t>14</a:t>
            </a:fld>
            <a:endParaRPr lang="lv-LV"/>
          </a:p>
        </p:txBody>
      </p:sp>
      <p:graphicFrame>
        <p:nvGraphicFramePr>
          <p:cNvPr id="5" name="Table 4">
            <a:extLst>
              <a:ext uri="{FF2B5EF4-FFF2-40B4-BE49-F238E27FC236}">
                <a16:creationId xmlns:a16="http://schemas.microsoft.com/office/drawing/2014/main" id="{AFDA8DCA-0A28-FF0D-B101-2330AFF77EFB}"/>
              </a:ext>
            </a:extLst>
          </p:cNvPr>
          <p:cNvGraphicFramePr>
            <a:graphicFrameLocks noGrp="1"/>
          </p:cNvGraphicFramePr>
          <p:nvPr>
            <p:extLst>
              <p:ext uri="{D42A27DB-BD31-4B8C-83A1-F6EECF244321}">
                <p14:modId xmlns:p14="http://schemas.microsoft.com/office/powerpoint/2010/main" val="4092776592"/>
              </p:ext>
            </p:extLst>
          </p:nvPr>
        </p:nvGraphicFramePr>
        <p:xfrm>
          <a:off x="76951" y="1411446"/>
          <a:ext cx="9004703" cy="2918880"/>
        </p:xfrm>
        <a:graphic>
          <a:graphicData uri="http://schemas.openxmlformats.org/drawingml/2006/table">
            <a:tbl>
              <a:tblPr/>
              <a:tblGrid>
                <a:gridCol w="7577685">
                  <a:extLst>
                    <a:ext uri="{9D8B030D-6E8A-4147-A177-3AD203B41FA5}">
                      <a16:colId xmlns:a16="http://schemas.microsoft.com/office/drawing/2014/main" val="748525091"/>
                    </a:ext>
                  </a:extLst>
                </a:gridCol>
                <a:gridCol w="1427018">
                  <a:extLst>
                    <a:ext uri="{9D8B030D-6E8A-4147-A177-3AD203B41FA5}">
                      <a16:colId xmlns:a16="http://schemas.microsoft.com/office/drawing/2014/main" val="3860958702"/>
                    </a:ext>
                  </a:extLst>
                </a:gridCol>
              </a:tblGrid>
              <a:tr h="820812">
                <a:tc>
                  <a:txBody>
                    <a:bodyPr/>
                    <a:lstStyle/>
                    <a:p>
                      <a:pPr algn="ctr" fontAlgn="ctr"/>
                      <a:endParaRPr lang="lv-LV" sz="1300" b="0"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lv-LV" sz="1200" b="1" i="0" u="none" strike="noStrike" noProof="0" dirty="0">
                          <a:solidFill>
                            <a:srgbClr val="000000"/>
                          </a:solidFill>
                          <a:effectLst/>
                          <a:latin typeface="Verdana" panose="020B0604030504040204" pitchFamily="34" charset="0"/>
                          <a:ea typeface="Verdana" panose="020B0604030504040204" pitchFamily="34" charset="0"/>
                        </a:rPr>
                        <a:t>Papildus nepieciešamais finansējums</a:t>
                      </a:r>
                      <a:r>
                        <a:rPr lang="en-US" sz="1200" b="1" i="0" u="none" strike="noStrike" noProof="0" dirty="0">
                          <a:solidFill>
                            <a:srgbClr val="000000"/>
                          </a:solidFill>
                          <a:effectLst/>
                          <a:latin typeface="Verdana" panose="020B0604030504040204" pitchFamily="34" charset="0"/>
                          <a:ea typeface="Verdana" panose="020B0604030504040204" pitchFamily="34" charset="0"/>
                        </a:rPr>
                        <a:t> 2027. </a:t>
                      </a:r>
                      <a:r>
                        <a:rPr lang="en-US" sz="1200" b="1" i="0" u="none" strike="noStrike" noProof="0" dirty="0" err="1">
                          <a:solidFill>
                            <a:srgbClr val="000000"/>
                          </a:solidFill>
                          <a:effectLst/>
                          <a:latin typeface="Verdana" panose="020B0604030504040204" pitchFamily="34" charset="0"/>
                          <a:ea typeface="Verdana" panose="020B0604030504040204" pitchFamily="34" charset="0"/>
                        </a:rPr>
                        <a:t>gadam</a:t>
                      </a:r>
                      <a:r>
                        <a:rPr lang="lv-LV" sz="1200" b="1" i="0" u="none" strike="noStrike" noProof="0" dirty="0">
                          <a:solidFill>
                            <a:srgbClr val="000000"/>
                          </a:solidFill>
                          <a:effectLst/>
                          <a:latin typeface="Verdana" panose="020B0604030504040204" pitchFamily="34" charset="0"/>
                          <a:ea typeface="Verdana" panose="020B0604030504040204" pitchFamily="34" charset="0"/>
                        </a:rPr>
                        <a:t>, </a:t>
                      </a:r>
                      <a:r>
                        <a:rPr lang="en-US" sz="1200" b="1" i="1" u="none" strike="noStrike" noProof="0" dirty="0">
                          <a:solidFill>
                            <a:srgbClr val="000000"/>
                          </a:solidFill>
                          <a:effectLst/>
                          <a:latin typeface="Verdana" panose="020B0604030504040204" pitchFamily="34" charset="0"/>
                          <a:ea typeface="Verdana" panose="020B0604030504040204" pitchFamily="34" charset="0"/>
                        </a:rPr>
                        <a:t>EUR</a:t>
                      </a:r>
                      <a:endParaRPr lang="lv-LV" sz="1200" b="1" i="1" u="none" strike="noStrike" noProof="0"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2762336812"/>
                  </a:ext>
                </a:extLst>
              </a:tr>
              <a:tr h="286498">
                <a:tc>
                  <a:txBody>
                    <a:bodyPr/>
                    <a:lstStyle/>
                    <a:p>
                      <a:pPr algn="r" fontAlgn="b"/>
                      <a:r>
                        <a:rPr lang="en-US" sz="1400" b="1" i="0" u="none" strike="noStrike" dirty="0">
                          <a:solidFill>
                            <a:srgbClr val="000000"/>
                          </a:solidFill>
                          <a:effectLst/>
                          <a:latin typeface="Verdana" panose="020B0604030504040204" pitchFamily="34" charset="0"/>
                          <a:ea typeface="Verdana" panose="020B0604030504040204" pitchFamily="34" charset="0"/>
                        </a:rPr>
                        <a:t>PSIHISKĀ VESELĪBA UN ATKARĪBAS KOPĀ</a:t>
                      </a:r>
                      <a:endParaRPr lang="lv-LV" sz="1400" b="1"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r" fontAlgn="b"/>
                      <a:r>
                        <a:rPr lang="en-US" sz="1400" b="1" i="0" u="none" strike="noStrike" dirty="0">
                          <a:solidFill>
                            <a:srgbClr val="000000"/>
                          </a:solidFill>
                          <a:effectLst/>
                          <a:latin typeface="Verdana" panose="020B0604030504040204" pitchFamily="34" charset="0"/>
                          <a:ea typeface="Verdana" panose="020B0604030504040204" pitchFamily="34" charset="0"/>
                        </a:rPr>
                        <a:t>12 438 372</a:t>
                      </a:r>
                      <a:endParaRPr lang="lv-LV" sz="1400" b="1"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452304597"/>
                  </a:ext>
                </a:extLst>
              </a:tr>
              <a:tr h="223653">
                <a:tc>
                  <a:txBody>
                    <a:bodyPr/>
                    <a:lstStyle/>
                    <a:p>
                      <a:pPr algn="l" fontAlgn="b"/>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Psihiskās</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veselības</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uzlabošana</a:t>
                      </a:r>
                      <a:endParaRPr lang="en-US" sz="1200" b="1" i="1" u="none" strike="noStrike" kern="1200" dirty="0">
                        <a:solidFill>
                          <a:schemeClr val="tx1"/>
                        </a:solidFill>
                        <a:effectLst/>
                        <a:latin typeface="Verdana" panose="020B0604030504040204" pitchFamily="34" charset="0"/>
                        <a:ea typeface="Verdana" panose="020B0604030504040204" pitchFamily="34" charset="0"/>
                        <a:cs typeface="+mn-cs"/>
                      </a:endParaRPr>
                    </a:p>
                    <a:p>
                      <a:pPr algn="l" fontAlgn="b"/>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Apjoma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palielinājums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psihiatriskā</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profila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dienas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stacionāram</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vecāku</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izglītošana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kā</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atpazīt</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riskus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bērnu</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uzvedībā</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a:t>
                      </a:r>
                      <a:endParaRPr lang="lv-LV" sz="1200" b="0"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8 385 200</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82168971"/>
                  </a:ext>
                </a:extLst>
              </a:tr>
              <a:tr h="219858">
                <a:tc>
                  <a:txBody>
                    <a:bodyPr/>
                    <a:lstStyle/>
                    <a:p>
                      <a:pPr algn="l" fontAlgn="b"/>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Narkoloģijas</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pasākumi</a:t>
                      </a:r>
                      <a:endParaRPr lang="en-US" sz="1200" b="1" i="1" u="none" strike="noStrike" kern="1200" dirty="0">
                        <a:solidFill>
                          <a:schemeClr val="tx1"/>
                        </a:solidFill>
                        <a:effectLst/>
                        <a:latin typeface="Verdana" panose="020B0604030504040204" pitchFamily="34" charset="0"/>
                        <a:ea typeface="Verdana" panose="020B0604030504040204" pitchFamily="34" charset="0"/>
                        <a:cs typeface="+mn-cs"/>
                      </a:endParaRPr>
                    </a:p>
                    <a:p>
                      <a:pPr algn="l" fontAlgn="b"/>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Bērniem</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ar</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atkarībām</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pakalpojuma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apjoma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un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pieejamības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paplašināšana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Minesotas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programmas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apjoma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palielināšana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Narkoloģisko</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pacientu</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ārstēšana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rehabilitācija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narkoloģiskā</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profila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dienas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stacionārā</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a:t>
                      </a:r>
                      <a:endParaRPr lang="lv-LV" sz="1200" b="0"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3 146 075</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2520047591"/>
                  </a:ext>
                </a:extLst>
              </a:tr>
              <a:tr h="141915">
                <a:tc>
                  <a:txBody>
                    <a:bodyPr/>
                    <a:lstStyle/>
                    <a:p>
                      <a:pPr algn="l" fontAlgn="b"/>
                      <a:r>
                        <a:rPr lang="en-US" sz="1200" b="1" i="1" u="none" strike="noStrike" dirty="0" err="1">
                          <a:solidFill>
                            <a:schemeClr val="tx1"/>
                          </a:solidFill>
                          <a:effectLst/>
                          <a:latin typeface="Verdana" panose="020B0604030504040204" pitchFamily="34" charset="0"/>
                          <a:ea typeface="Verdana" panose="020B0604030504040204" pitchFamily="34" charset="0"/>
                        </a:rPr>
                        <a:t>Psihiskās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veselības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uzlabošana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Mātes</a:t>
                      </a:r>
                      <a:r>
                        <a:rPr lang="en-US" sz="1200" b="1" i="1" u="none" strike="noStrike" dirty="0">
                          <a:solidFill>
                            <a:schemeClr val="tx1"/>
                          </a:solidFill>
                          <a:effectLst/>
                          <a:latin typeface="Verdana" panose="020B0604030504040204" pitchFamily="34" charset="0"/>
                          <a:ea typeface="Verdana" panose="020B0604030504040204" pitchFamily="34" charset="0"/>
                        </a:rPr>
                        <a:t> un </a:t>
                      </a:r>
                      <a:r>
                        <a:rPr lang="en-US" sz="1200" b="1" i="1" u="none" strike="noStrike" dirty="0" err="1">
                          <a:solidFill>
                            <a:schemeClr val="tx1"/>
                          </a:solidFill>
                          <a:effectLst/>
                          <a:latin typeface="Verdana" panose="020B0604030504040204" pitchFamily="34" charset="0"/>
                          <a:ea typeface="Verdana" panose="020B0604030504040204" pitchFamily="34" charset="0"/>
                        </a:rPr>
                        <a:t>bērna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veselības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uzlabošanas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plāna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ietvaros</a:t>
                      </a:r>
                      <a:endParaRPr lang="lv-LV" sz="1200" b="1"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849 459</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2355470484"/>
                  </a:ext>
                </a:extLst>
              </a:tr>
              <a:tr h="215654">
                <a:tc>
                  <a:txBody>
                    <a:bodyPr/>
                    <a:lstStyle/>
                    <a:p>
                      <a:pPr algn="l" fontAlgn="b"/>
                      <a:r>
                        <a:rPr lang="en-US" sz="1200" b="1" i="1" u="none" strike="noStrike" dirty="0" err="1">
                          <a:solidFill>
                            <a:schemeClr val="tx1"/>
                          </a:solidFill>
                          <a:effectLst/>
                          <a:latin typeface="Verdana" panose="020B0604030504040204" pitchFamily="34" charset="0"/>
                          <a:ea typeface="Verdana" panose="020B0604030504040204" pitchFamily="34" charset="0"/>
                        </a:rPr>
                        <a:t>Psihiskās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veselības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uzlabošana</a:t>
                      </a:r>
                      <a:r>
                        <a:rPr lang="en-US" sz="1200" b="1" i="1" u="none" strike="noStrike" dirty="0">
                          <a:solidFill>
                            <a:schemeClr val="tx1"/>
                          </a:solidFill>
                          <a:effectLst/>
                          <a:latin typeface="Verdana" panose="020B0604030504040204" pitchFamily="34" charset="0"/>
                          <a:ea typeface="Verdana" panose="020B0604030504040204" pitchFamily="34" charset="0"/>
                        </a:rPr>
                        <a:t> Reto </a:t>
                      </a:r>
                      <a:r>
                        <a:rPr lang="en-US" sz="1200" b="1" i="1" u="none" strike="noStrike" dirty="0" err="1">
                          <a:solidFill>
                            <a:schemeClr val="tx1"/>
                          </a:solidFill>
                          <a:effectLst/>
                          <a:latin typeface="Verdana" panose="020B0604030504040204" pitchFamily="34" charset="0"/>
                          <a:ea typeface="Verdana" panose="020B0604030504040204" pitchFamily="34" charset="0"/>
                        </a:rPr>
                        <a:t>slimību</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plāna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projekta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ietvaros</a:t>
                      </a:r>
                      <a:endParaRPr lang="lv-LV" sz="1200" b="1"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57 638</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3875018046"/>
                  </a:ext>
                </a:extLst>
              </a:tr>
            </a:tbl>
          </a:graphicData>
        </a:graphic>
      </p:graphicFrame>
      <p:sp>
        <p:nvSpPr>
          <p:cNvPr id="6" name="TextBox 5">
            <a:extLst>
              <a:ext uri="{FF2B5EF4-FFF2-40B4-BE49-F238E27FC236}">
                <a16:creationId xmlns:a16="http://schemas.microsoft.com/office/drawing/2014/main" id="{C94752C1-A367-0590-823D-7D1BC7EA1C1D}"/>
              </a:ext>
            </a:extLst>
          </p:cNvPr>
          <p:cNvSpPr txBox="1"/>
          <p:nvPr/>
        </p:nvSpPr>
        <p:spPr>
          <a:xfrm>
            <a:off x="1529148" y="207003"/>
            <a:ext cx="7552506" cy="646331"/>
          </a:xfrm>
          <a:prstGeom prst="rect">
            <a:avLst/>
          </a:prstGeom>
          <a:noFill/>
        </p:spPr>
        <p:txBody>
          <a:bodyPr wrap="square" rtlCol="0">
            <a:spAutoFit/>
          </a:bodyPr>
          <a:lstStyle/>
          <a:p>
            <a:pPr algn="ctr"/>
            <a:r>
              <a:rPr lang="lv-LV" b="1" noProof="0" dirty="0">
                <a:latin typeface="Verdana" panose="020B0604030504040204" pitchFamily="34" charset="0"/>
                <a:ea typeface="Verdana" panose="020B0604030504040204" pitchFamily="34" charset="0"/>
              </a:rPr>
              <a:t>Veselības ministrijas </a:t>
            </a:r>
            <a:r>
              <a:rPr lang="en-US" b="1" noProof="0" dirty="0" err="1">
                <a:latin typeface="Verdana" panose="020B0604030504040204" pitchFamily="34" charset="0"/>
                <a:ea typeface="Verdana" panose="020B0604030504040204" pitchFamily="34" charset="0"/>
              </a:rPr>
              <a:t>apzinātās</a:t>
            </a:r>
            <a:r>
              <a:rPr lang="en-US" b="1" noProof="0" dirty="0">
                <a:latin typeface="Verdana" panose="020B0604030504040204" pitchFamily="34" charset="0"/>
                <a:ea typeface="Verdana" panose="020B0604030504040204" pitchFamily="34" charset="0"/>
              </a:rPr>
              <a:t> </a:t>
            </a:r>
            <a:r>
              <a:rPr lang="en-US" b="1" noProof="0" dirty="0" err="1">
                <a:latin typeface="Verdana" panose="020B0604030504040204" pitchFamily="34" charset="0"/>
                <a:ea typeface="Verdana" panose="020B0604030504040204" pitchFamily="34" charset="0"/>
              </a:rPr>
              <a:t>vajadzības</a:t>
            </a:r>
            <a:r>
              <a:rPr lang="en-US" b="1" noProof="0" dirty="0">
                <a:latin typeface="Verdana" panose="020B0604030504040204" pitchFamily="34" charset="0"/>
                <a:ea typeface="Verdana" panose="020B0604030504040204" pitchFamily="34" charset="0"/>
              </a:rPr>
              <a:t> </a:t>
            </a:r>
            <a:r>
              <a:rPr lang="en-US" b="1" dirty="0">
                <a:latin typeface="Verdana" panose="020B0604030504040204" pitchFamily="34" charset="0"/>
                <a:ea typeface="Verdana" panose="020B0604030504040204" pitchFamily="34" charset="0"/>
              </a:rPr>
              <a:t>2027. </a:t>
            </a:r>
            <a:r>
              <a:rPr lang="en-US" b="1" dirty="0" err="1">
                <a:latin typeface="Verdana" panose="020B0604030504040204" pitchFamily="34" charset="0"/>
                <a:ea typeface="Verdana" panose="020B0604030504040204" pitchFamily="34" charset="0"/>
              </a:rPr>
              <a:t>gadam</a:t>
            </a:r>
            <a:endParaRPr lang="en-US" b="1" dirty="0">
              <a:latin typeface="Verdana" panose="020B0604030504040204" pitchFamily="34" charset="0"/>
              <a:ea typeface="Verdana" panose="020B0604030504040204" pitchFamily="34" charset="0"/>
            </a:endParaRPr>
          </a:p>
          <a:p>
            <a:pPr algn="ctr"/>
            <a:r>
              <a:rPr lang="en-US" b="1" u="sng" dirty="0">
                <a:latin typeface="Verdana" panose="020B0604030504040204" pitchFamily="34" charset="0"/>
                <a:ea typeface="Verdana" panose="020B0604030504040204" pitchFamily="34" charset="0"/>
              </a:rPr>
              <a:t>PSIHISKĀ VESELĪBA UN ATKARĪBAS</a:t>
            </a:r>
          </a:p>
        </p:txBody>
      </p:sp>
    </p:spTree>
    <p:extLst>
      <p:ext uri="{BB962C8B-B14F-4D97-AF65-F5344CB8AC3E}">
        <p14:creationId xmlns:p14="http://schemas.microsoft.com/office/powerpoint/2010/main" val="17301313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65927-164B-ABA3-1F9C-1F5E01D13AAD}"/>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540D02E7-C338-8543-75B2-7B667A9C75E6}"/>
              </a:ext>
            </a:extLst>
          </p:cNvPr>
          <p:cNvSpPr>
            <a:spLocks noGrp="1"/>
          </p:cNvSpPr>
          <p:nvPr>
            <p:ph type="sldNum" sz="quarter" idx="12"/>
          </p:nvPr>
        </p:nvSpPr>
        <p:spPr/>
        <p:txBody>
          <a:bodyPr/>
          <a:lstStyle/>
          <a:p>
            <a:fld id="{200423E1-44C6-4E03-9576-413CBCCCE18A}" type="slidenum">
              <a:rPr lang="lv-LV" smtClean="0"/>
              <a:pPr/>
              <a:t>15</a:t>
            </a:fld>
            <a:endParaRPr lang="lv-LV"/>
          </a:p>
        </p:txBody>
      </p:sp>
      <p:graphicFrame>
        <p:nvGraphicFramePr>
          <p:cNvPr id="5" name="Table 4">
            <a:extLst>
              <a:ext uri="{FF2B5EF4-FFF2-40B4-BE49-F238E27FC236}">
                <a16:creationId xmlns:a16="http://schemas.microsoft.com/office/drawing/2014/main" id="{5C111E89-7922-D95D-0E6D-7CA201F16AAF}"/>
              </a:ext>
            </a:extLst>
          </p:cNvPr>
          <p:cNvGraphicFramePr>
            <a:graphicFrameLocks noGrp="1"/>
          </p:cNvGraphicFramePr>
          <p:nvPr>
            <p:extLst>
              <p:ext uri="{D42A27DB-BD31-4B8C-83A1-F6EECF244321}">
                <p14:modId xmlns:p14="http://schemas.microsoft.com/office/powerpoint/2010/main" val="1517598650"/>
              </p:ext>
            </p:extLst>
          </p:nvPr>
        </p:nvGraphicFramePr>
        <p:xfrm>
          <a:off x="111589" y="1342174"/>
          <a:ext cx="8914647" cy="5152213"/>
        </p:xfrm>
        <a:graphic>
          <a:graphicData uri="http://schemas.openxmlformats.org/drawingml/2006/table">
            <a:tbl>
              <a:tblPr/>
              <a:tblGrid>
                <a:gridCol w="7508411">
                  <a:extLst>
                    <a:ext uri="{9D8B030D-6E8A-4147-A177-3AD203B41FA5}">
                      <a16:colId xmlns:a16="http://schemas.microsoft.com/office/drawing/2014/main" val="748525091"/>
                    </a:ext>
                  </a:extLst>
                </a:gridCol>
                <a:gridCol w="1406236">
                  <a:extLst>
                    <a:ext uri="{9D8B030D-6E8A-4147-A177-3AD203B41FA5}">
                      <a16:colId xmlns:a16="http://schemas.microsoft.com/office/drawing/2014/main" val="3860958702"/>
                    </a:ext>
                  </a:extLst>
                </a:gridCol>
              </a:tblGrid>
              <a:tr h="508525">
                <a:tc>
                  <a:txBody>
                    <a:bodyPr/>
                    <a:lstStyle/>
                    <a:p>
                      <a:pPr algn="ctr" fontAlgn="ctr"/>
                      <a:endParaRPr lang="lv-LV" sz="1300" b="0"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lv-LV" sz="1200" b="1" i="0" u="none" strike="noStrike" noProof="0" dirty="0">
                          <a:solidFill>
                            <a:srgbClr val="000000"/>
                          </a:solidFill>
                          <a:effectLst/>
                          <a:latin typeface="Verdana" panose="020B0604030504040204" pitchFamily="34" charset="0"/>
                          <a:ea typeface="Verdana" panose="020B0604030504040204" pitchFamily="34" charset="0"/>
                        </a:rPr>
                        <a:t>Papildus nepieciešamais finansējums</a:t>
                      </a:r>
                      <a:r>
                        <a:rPr lang="en-US" sz="1200" b="1" i="0" u="none" strike="noStrike" noProof="0" dirty="0">
                          <a:solidFill>
                            <a:srgbClr val="000000"/>
                          </a:solidFill>
                          <a:effectLst/>
                          <a:latin typeface="Verdana" panose="020B0604030504040204" pitchFamily="34" charset="0"/>
                          <a:ea typeface="Verdana" panose="020B0604030504040204" pitchFamily="34" charset="0"/>
                        </a:rPr>
                        <a:t> 2027. </a:t>
                      </a:r>
                      <a:r>
                        <a:rPr lang="en-US" sz="1200" b="1" i="0" u="none" strike="noStrike" noProof="0" dirty="0" err="1">
                          <a:solidFill>
                            <a:srgbClr val="000000"/>
                          </a:solidFill>
                          <a:effectLst/>
                          <a:latin typeface="Verdana" panose="020B0604030504040204" pitchFamily="34" charset="0"/>
                          <a:ea typeface="Verdana" panose="020B0604030504040204" pitchFamily="34" charset="0"/>
                        </a:rPr>
                        <a:t>gadam</a:t>
                      </a:r>
                      <a:r>
                        <a:rPr lang="lv-LV" sz="1200" b="1" i="0" u="none" strike="noStrike" noProof="0" dirty="0">
                          <a:solidFill>
                            <a:srgbClr val="000000"/>
                          </a:solidFill>
                          <a:effectLst/>
                          <a:latin typeface="Verdana" panose="020B0604030504040204" pitchFamily="34" charset="0"/>
                          <a:ea typeface="Verdana" panose="020B0604030504040204" pitchFamily="34" charset="0"/>
                        </a:rPr>
                        <a:t>, </a:t>
                      </a:r>
                      <a:r>
                        <a:rPr lang="en-US" sz="1200" b="1" i="1" u="none" strike="noStrike" noProof="0" dirty="0">
                          <a:solidFill>
                            <a:srgbClr val="000000"/>
                          </a:solidFill>
                          <a:effectLst/>
                          <a:latin typeface="Verdana" panose="020B0604030504040204" pitchFamily="34" charset="0"/>
                          <a:ea typeface="Verdana" panose="020B0604030504040204" pitchFamily="34" charset="0"/>
                        </a:rPr>
                        <a:t>EUR</a:t>
                      </a:r>
                      <a:endParaRPr lang="lv-LV" sz="1200" b="1" i="1" u="none" strike="noStrike" noProof="0"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2762336812"/>
                  </a:ext>
                </a:extLst>
              </a:tr>
              <a:tr h="276482">
                <a:tc>
                  <a:txBody>
                    <a:bodyPr/>
                    <a:lstStyle/>
                    <a:p>
                      <a:pPr algn="r" fontAlgn="b"/>
                      <a:r>
                        <a:rPr lang="en-US" sz="1400" b="1" i="0" u="none" strike="noStrike" dirty="0">
                          <a:solidFill>
                            <a:srgbClr val="000000"/>
                          </a:solidFill>
                          <a:effectLst/>
                          <a:latin typeface="Verdana" panose="020B0604030504040204" pitchFamily="34" charset="0"/>
                          <a:ea typeface="Verdana" panose="020B0604030504040204" pitchFamily="34" charset="0"/>
                        </a:rPr>
                        <a:t>SABIEDRĪBAS VESELĪBA, PREVENCIJA KOPĀ</a:t>
                      </a:r>
                      <a:endParaRPr lang="lv-LV" sz="1400" b="1"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r" fontAlgn="b"/>
                      <a:r>
                        <a:rPr lang="en-US" sz="1400" b="1" i="0" u="none" strike="noStrike" dirty="0">
                          <a:solidFill>
                            <a:srgbClr val="000000"/>
                          </a:solidFill>
                          <a:effectLst/>
                          <a:latin typeface="Verdana" panose="020B0604030504040204" pitchFamily="34" charset="0"/>
                          <a:ea typeface="Verdana" panose="020B0604030504040204" pitchFamily="34" charset="0"/>
                        </a:rPr>
                        <a:t>21 707 427</a:t>
                      </a:r>
                      <a:endParaRPr lang="lv-LV" sz="1400" b="1"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452304597"/>
                  </a:ext>
                </a:extLst>
              </a:tr>
              <a:tr h="207818">
                <a:tc>
                  <a:txBody>
                    <a:bodyPr/>
                    <a:lstStyle/>
                    <a:p>
                      <a:pPr algn="l" fontAlgn="b"/>
                      <a:r>
                        <a:rPr lang="en-US" sz="1200" b="1" i="1" u="none" strike="noStrike" dirty="0" err="1">
                          <a:solidFill>
                            <a:schemeClr val="tx1"/>
                          </a:solidFill>
                          <a:effectLst/>
                          <a:latin typeface="Verdana" panose="020B0604030504040204" pitchFamily="34" charset="0"/>
                          <a:ea typeface="Verdana" panose="020B0604030504040204" pitchFamily="34" charset="0"/>
                        </a:rPr>
                        <a:t>Plāns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liekā</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svara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aptaukošanās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mazināšanai</a:t>
                      </a:r>
                      <a:endParaRPr lang="lv-LV" sz="1200" b="1"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1 245 705</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82168971"/>
                  </a:ext>
                </a:extLst>
              </a:tr>
              <a:tr h="224444">
                <a:tc>
                  <a:txBody>
                    <a:bodyPr/>
                    <a:lstStyle/>
                    <a:p>
                      <a:pPr algn="l" fontAlgn="b"/>
                      <a:r>
                        <a:rPr lang="en-US" sz="1200" b="1" i="1" u="none" strike="noStrike" dirty="0" err="1">
                          <a:solidFill>
                            <a:schemeClr val="tx1"/>
                          </a:solidFill>
                          <a:effectLst/>
                          <a:latin typeface="Verdana" panose="020B0604030504040204" pitchFamily="34" charset="0"/>
                          <a:ea typeface="Verdana" panose="020B0604030504040204" pitchFamily="34" charset="0"/>
                        </a:rPr>
                        <a:t>Sporta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medicīna</a:t>
                      </a:r>
                      <a:endParaRPr lang="en-US" sz="1200" b="1" i="1" u="none" strike="noStrike" dirty="0">
                        <a:solidFill>
                          <a:schemeClr val="tx1"/>
                        </a:solidFill>
                        <a:effectLst/>
                        <a:latin typeface="Verdana" panose="020B0604030504040204" pitchFamily="34" charset="0"/>
                        <a:ea typeface="Verdana" panose="020B0604030504040204" pitchFamily="34" charset="0"/>
                      </a:endParaRPr>
                    </a:p>
                    <a:p>
                      <a:pPr algn="l" fontAlgn="b"/>
                      <a:r>
                        <a:rPr lang="en-US" sz="1200" b="0" i="1" u="none" strike="noStrike" dirty="0">
                          <a:solidFill>
                            <a:schemeClr val="tx1"/>
                          </a:solidFill>
                          <a:effectLst/>
                          <a:latin typeface="Verdana" panose="020B0604030504040204" pitchFamily="34" charset="0"/>
                          <a:ea typeface="Verdana" panose="020B0604030504040204" pitchFamily="34" charset="0"/>
                        </a:rPr>
                        <a:t>(</a:t>
                      </a:r>
                      <a:r>
                        <a:rPr lang="en-US" sz="1200" b="0" i="1" u="none" strike="noStrike" dirty="0" err="1">
                          <a:solidFill>
                            <a:schemeClr val="tx1"/>
                          </a:solidFill>
                          <a:effectLst/>
                          <a:latin typeface="Verdana" panose="020B0604030504040204" pitchFamily="34" charset="0"/>
                          <a:ea typeface="Verdana" panose="020B0604030504040204" pitchFamily="34" charset="0"/>
                        </a:rPr>
                        <a:t>Sporta</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medicīnas</a:t>
                      </a:r>
                      <a:r>
                        <a:rPr lang="en-US" sz="1200" b="0" i="1" u="none" strike="noStrike" dirty="0">
                          <a:solidFill>
                            <a:schemeClr val="tx1"/>
                          </a:solidFill>
                          <a:effectLst/>
                          <a:latin typeface="Verdana" panose="020B0604030504040204" pitchFamily="34" charset="0"/>
                          <a:ea typeface="Verdana" panose="020B0604030504040204" pitchFamily="34" charset="0"/>
                        </a:rPr>
                        <a:t> centra </a:t>
                      </a:r>
                      <a:r>
                        <a:rPr lang="en-US" sz="1200" b="0" i="1" u="none" strike="noStrike" dirty="0" err="1">
                          <a:solidFill>
                            <a:schemeClr val="tx1"/>
                          </a:solidFill>
                          <a:effectLst/>
                          <a:latin typeface="Verdana" panose="020B0604030504040204" pitchFamily="34" charset="0"/>
                          <a:ea typeface="Verdana" panose="020B0604030504040204" pitchFamily="34" charset="0"/>
                        </a:rPr>
                        <a:t>izmeklējumu</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pieejamības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nodrošināšana</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pusaudžiem</a:t>
                      </a:r>
                      <a:r>
                        <a:rPr lang="en-US" sz="1200" b="0" i="1" u="none" strike="noStrike" dirty="0">
                          <a:solidFill>
                            <a:schemeClr val="tx1"/>
                          </a:solidFill>
                          <a:effectLst/>
                          <a:latin typeface="Verdana" panose="020B0604030504040204" pitchFamily="34" charset="0"/>
                          <a:ea typeface="Verdana" panose="020B0604030504040204" pitchFamily="34" charset="0"/>
                        </a:rPr>
                        <a:t> 18+, </a:t>
                      </a:r>
                      <a:r>
                        <a:rPr lang="en-US" sz="1200" b="0" i="1" u="none" strike="noStrike" dirty="0" err="1">
                          <a:solidFill>
                            <a:schemeClr val="tx1"/>
                          </a:solidFill>
                          <a:effectLst/>
                          <a:latin typeface="Verdana" panose="020B0604030504040204" pitchFamily="34" charset="0"/>
                          <a:ea typeface="Verdana" panose="020B0604030504040204" pitchFamily="34" charset="0"/>
                        </a:rPr>
                        <a:t>kuri</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apmeklē</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sporta</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skolas</a:t>
                      </a:r>
                      <a:r>
                        <a:rPr lang="en-US" sz="1200" b="0" i="1" u="none" strike="noStrike" dirty="0">
                          <a:solidFill>
                            <a:schemeClr val="tx1"/>
                          </a:solidFill>
                          <a:effectLst/>
                          <a:latin typeface="Verdana" panose="020B0604030504040204" pitchFamily="34" charset="0"/>
                          <a:ea typeface="Verdana" panose="020B0604030504040204" pitchFamily="34" charset="0"/>
                        </a:rPr>
                        <a:t>)</a:t>
                      </a: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70 000</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2520047591"/>
                  </a:ext>
                </a:extLst>
              </a:tr>
              <a:tr h="257694">
                <a:tc>
                  <a:txBody>
                    <a:bodyPr/>
                    <a:lstStyle/>
                    <a:p>
                      <a:pPr algn="l" fontAlgn="b"/>
                      <a:r>
                        <a:rPr lang="en-US" sz="1200" b="1" i="1" kern="1200" dirty="0" err="1">
                          <a:solidFill>
                            <a:schemeClr val="tx1"/>
                          </a:solidFill>
                          <a:effectLst/>
                          <a:latin typeface="Verdana" panose="020B0604030504040204" pitchFamily="34" charset="0"/>
                          <a:ea typeface="Verdana" panose="020B0604030504040204" pitchFamily="34" charset="0"/>
                          <a:cs typeface="+mn-cs"/>
                        </a:rPr>
                        <a:t>Vakcinācija</a:t>
                      </a:r>
                      <a:r>
                        <a:rPr lang="en-US" sz="1200" b="1" i="1" kern="1200" dirty="0">
                          <a:solidFill>
                            <a:schemeClr val="tx1"/>
                          </a:solidFill>
                          <a:effectLst/>
                          <a:latin typeface="Verdana" panose="020B0604030504040204" pitchFamily="34" charset="0"/>
                          <a:ea typeface="Verdana" panose="020B0604030504040204" pitchFamily="34" charset="0"/>
                          <a:cs typeface="+mn-cs"/>
                        </a:rPr>
                        <a:t> (</a:t>
                      </a:r>
                      <a:r>
                        <a:rPr lang="en-US" sz="1200" b="1" i="1" kern="1200" dirty="0" err="1">
                          <a:solidFill>
                            <a:schemeClr val="tx1"/>
                          </a:solidFill>
                          <a:effectLst/>
                          <a:latin typeface="Verdana" panose="020B0604030504040204" pitchFamily="34" charset="0"/>
                          <a:ea typeface="Verdana" panose="020B0604030504040204" pitchFamily="34" charset="0"/>
                          <a:cs typeface="+mn-cs"/>
                        </a:rPr>
                        <a:t>ārpus</a:t>
                      </a:r>
                      <a:r>
                        <a:rPr lang="en-US" sz="1200" b="1" i="1" kern="1200" dirty="0">
                          <a:solidFill>
                            <a:schemeClr val="tx1"/>
                          </a:solidFill>
                          <a:effectLst/>
                          <a:latin typeface="Verdana" panose="020B0604030504040204" pitchFamily="34" charset="0"/>
                          <a:ea typeface="Verdana" panose="020B0604030504040204" pitchFamily="34" charset="0"/>
                          <a:cs typeface="+mn-cs"/>
                        </a:rPr>
                        <a:t> </a:t>
                      </a:r>
                      <a:r>
                        <a:rPr lang="en-US" sz="1200" b="1" i="1" kern="1200" dirty="0" err="1">
                          <a:solidFill>
                            <a:schemeClr val="tx1"/>
                          </a:solidFill>
                          <a:effectLst/>
                          <a:latin typeface="Verdana" panose="020B0604030504040204" pitchFamily="34" charset="0"/>
                          <a:ea typeface="Verdana" panose="020B0604030504040204" pitchFamily="34" charset="0"/>
                          <a:cs typeface="+mn-cs"/>
                        </a:rPr>
                        <a:t>plāniem</a:t>
                      </a:r>
                      <a:r>
                        <a:rPr lang="en-US" sz="1200" b="1" i="1" kern="1200" dirty="0">
                          <a:solidFill>
                            <a:schemeClr val="tx1"/>
                          </a:solidFill>
                          <a:effectLst/>
                          <a:latin typeface="Verdana" panose="020B0604030504040204" pitchFamily="34" charset="0"/>
                          <a:ea typeface="Verdana" panose="020B0604030504040204" pitchFamily="34" charset="0"/>
                          <a:cs typeface="+mn-cs"/>
                        </a:rPr>
                        <a:t>)</a:t>
                      </a:r>
                    </a:p>
                    <a:p>
                      <a:pPr algn="l" fontAlgn="b"/>
                      <a:r>
                        <a:rPr lang="en-US" sz="1200" b="0" i="1" kern="1200" dirty="0">
                          <a:solidFill>
                            <a:schemeClr val="tx1"/>
                          </a:solidFill>
                          <a:effectLst/>
                          <a:latin typeface="Verdana" panose="020B0604030504040204" pitchFamily="34" charset="0"/>
                          <a:ea typeface="Verdana" panose="020B0604030504040204" pitchFamily="34" charset="0"/>
                          <a:cs typeface="+mn-cs"/>
                        </a:rPr>
                        <a:t>(</a:t>
                      </a:r>
                      <a:r>
                        <a:rPr lang="en-US" sz="1200" b="0" i="1" kern="1200" dirty="0" err="1">
                          <a:solidFill>
                            <a:schemeClr val="tx1"/>
                          </a:solidFill>
                          <a:effectLst/>
                          <a:latin typeface="Verdana" panose="020B0604030504040204" pitchFamily="34" charset="0"/>
                          <a:ea typeface="Verdana" panose="020B0604030504040204" pitchFamily="34" charset="0"/>
                          <a:cs typeface="+mn-cs"/>
                        </a:rPr>
                        <a:t>Bērnu</a:t>
                      </a:r>
                      <a:r>
                        <a:rPr lang="en-US" sz="1200" b="0" i="1" kern="1200" dirty="0">
                          <a:solidFill>
                            <a:schemeClr val="tx1"/>
                          </a:solidFill>
                          <a:effectLst/>
                          <a:latin typeface="Verdana" panose="020B0604030504040204" pitchFamily="34" charset="0"/>
                          <a:ea typeface="Verdana" panose="020B0604030504040204" pitchFamily="34" charset="0"/>
                          <a:cs typeface="+mn-cs"/>
                        </a:rPr>
                        <a:t> </a:t>
                      </a:r>
                      <a:r>
                        <a:rPr lang="en-US" sz="1200" b="0" i="1" kern="1200" dirty="0" err="1">
                          <a:solidFill>
                            <a:schemeClr val="tx1"/>
                          </a:solidFill>
                          <a:effectLst/>
                          <a:latin typeface="Verdana" panose="020B0604030504040204" pitchFamily="34" charset="0"/>
                          <a:ea typeface="Verdana" panose="020B0604030504040204" pitchFamily="34" charset="0"/>
                          <a:cs typeface="+mn-cs"/>
                        </a:rPr>
                        <a:t>vakcinācija</a:t>
                      </a:r>
                      <a:r>
                        <a:rPr lang="en-US" sz="1200" b="0" i="1" kern="1200" dirty="0">
                          <a:solidFill>
                            <a:schemeClr val="tx1"/>
                          </a:solidFill>
                          <a:effectLst/>
                          <a:latin typeface="Verdana" panose="020B0604030504040204" pitchFamily="34" charset="0"/>
                          <a:ea typeface="Verdana" panose="020B0604030504040204" pitchFamily="34" charset="0"/>
                          <a:cs typeface="+mn-cs"/>
                        </a:rPr>
                        <a:t> </a:t>
                      </a:r>
                      <a:r>
                        <a:rPr lang="en-US" sz="1200" b="0" i="1" kern="1200" dirty="0" err="1">
                          <a:solidFill>
                            <a:schemeClr val="tx1"/>
                          </a:solidFill>
                          <a:effectLst/>
                          <a:latin typeface="Verdana" panose="020B0604030504040204" pitchFamily="34" charset="0"/>
                          <a:ea typeface="Verdana" panose="020B0604030504040204" pitchFamily="34" charset="0"/>
                          <a:cs typeface="+mn-cs"/>
                        </a:rPr>
                        <a:t>pret</a:t>
                      </a:r>
                      <a:r>
                        <a:rPr lang="en-US" sz="1200" b="0" i="1" kern="1200" dirty="0">
                          <a:solidFill>
                            <a:schemeClr val="tx1"/>
                          </a:solidFill>
                          <a:effectLst/>
                          <a:latin typeface="Verdana" panose="020B0604030504040204" pitchFamily="34" charset="0"/>
                          <a:ea typeface="Verdana" panose="020B0604030504040204" pitchFamily="34" charset="0"/>
                          <a:cs typeface="+mn-cs"/>
                        </a:rPr>
                        <a:t> </a:t>
                      </a:r>
                      <a:r>
                        <a:rPr lang="en-US" sz="1200" b="0" i="1" kern="1200" dirty="0" err="1">
                          <a:solidFill>
                            <a:schemeClr val="tx1"/>
                          </a:solidFill>
                          <a:effectLst/>
                          <a:latin typeface="Verdana" panose="020B0604030504040204" pitchFamily="34" charset="0"/>
                          <a:ea typeface="Verdana" panose="020B0604030504040204" pitchFamily="34" charset="0"/>
                          <a:cs typeface="+mn-cs"/>
                        </a:rPr>
                        <a:t>vējbakām</a:t>
                      </a:r>
                      <a:r>
                        <a:rPr lang="en-US" sz="1200" b="0" i="1" kern="1200" dirty="0">
                          <a:solidFill>
                            <a:schemeClr val="tx1"/>
                          </a:solidFill>
                          <a:effectLst/>
                          <a:latin typeface="Verdana" panose="020B0604030504040204" pitchFamily="34" charset="0"/>
                          <a:ea typeface="Verdana" panose="020B0604030504040204" pitchFamily="34" charset="0"/>
                          <a:cs typeface="+mn-cs"/>
                        </a:rPr>
                        <a:t> 4 </a:t>
                      </a:r>
                      <a:r>
                        <a:rPr lang="en-US" sz="1200" b="0" i="1" kern="1200" dirty="0" err="1">
                          <a:solidFill>
                            <a:schemeClr val="tx1"/>
                          </a:solidFill>
                          <a:effectLst/>
                          <a:latin typeface="Verdana" panose="020B0604030504040204" pitchFamily="34" charset="0"/>
                          <a:ea typeface="Verdana" panose="020B0604030504040204" pitchFamily="34" charset="0"/>
                          <a:cs typeface="+mn-cs"/>
                        </a:rPr>
                        <a:t>gadu</a:t>
                      </a:r>
                      <a:r>
                        <a:rPr lang="en-US" sz="1200" b="0" i="1" kern="1200" dirty="0">
                          <a:solidFill>
                            <a:schemeClr val="tx1"/>
                          </a:solidFill>
                          <a:effectLst/>
                          <a:latin typeface="Verdana" panose="020B0604030504040204" pitchFamily="34" charset="0"/>
                          <a:ea typeface="Verdana" panose="020B0604030504040204" pitchFamily="34" charset="0"/>
                          <a:cs typeface="+mn-cs"/>
                        </a:rPr>
                        <a:t> </a:t>
                      </a:r>
                      <a:r>
                        <a:rPr lang="en-US" sz="1200" b="0" i="1" kern="1200" dirty="0" err="1">
                          <a:solidFill>
                            <a:schemeClr val="tx1"/>
                          </a:solidFill>
                          <a:effectLst/>
                          <a:latin typeface="Verdana" panose="020B0604030504040204" pitchFamily="34" charset="0"/>
                          <a:ea typeface="Verdana" panose="020B0604030504040204" pitchFamily="34" charset="0"/>
                          <a:cs typeface="+mn-cs"/>
                        </a:rPr>
                        <a:t>vecumā</a:t>
                      </a:r>
                      <a:r>
                        <a:rPr lang="en-US" sz="1200" b="0" i="1" kern="1200" dirty="0">
                          <a:solidFill>
                            <a:schemeClr val="tx1"/>
                          </a:solidFill>
                          <a:effectLst/>
                          <a:latin typeface="Verdana" panose="020B0604030504040204" pitchFamily="34" charset="0"/>
                          <a:ea typeface="Verdana" panose="020B0604030504040204" pitchFamily="34" charset="0"/>
                          <a:cs typeface="+mn-cs"/>
                        </a:rPr>
                        <a:t>, </a:t>
                      </a:r>
                      <a:r>
                        <a:rPr lang="en-US" sz="1200" b="0" i="1" kern="1200" dirty="0" err="1">
                          <a:solidFill>
                            <a:schemeClr val="tx1"/>
                          </a:solidFill>
                          <a:effectLst/>
                          <a:latin typeface="Verdana" panose="020B0604030504040204" pitchFamily="34" charset="0"/>
                          <a:ea typeface="Verdana" panose="020B0604030504040204" pitchFamily="34" charset="0"/>
                          <a:cs typeface="+mn-cs"/>
                        </a:rPr>
                        <a:t>riska</a:t>
                      </a:r>
                      <a:r>
                        <a:rPr lang="en-US" sz="1200" b="0" i="1" kern="1200" dirty="0">
                          <a:solidFill>
                            <a:schemeClr val="tx1"/>
                          </a:solidFill>
                          <a:effectLst/>
                          <a:latin typeface="Verdana" panose="020B0604030504040204" pitchFamily="34" charset="0"/>
                          <a:ea typeface="Verdana" panose="020B0604030504040204" pitchFamily="34" charset="0"/>
                          <a:cs typeface="+mn-cs"/>
                        </a:rPr>
                        <a:t> </a:t>
                      </a:r>
                      <a:r>
                        <a:rPr lang="en-US" sz="1200" b="0" i="1" kern="1200" dirty="0" err="1">
                          <a:solidFill>
                            <a:schemeClr val="tx1"/>
                          </a:solidFill>
                          <a:effectLst/>
                          <a:latin typeface="Verdana" panose="020B0604030504040204" pitchFamily="34" charset="0"/>
                          <a:ea typeface="Verdana" panose="020B0604030504040204" pitchFamily="34" charset="0"/>
                          <a:cs typeface="+mn-cs"/>
                        </a:rPr>
                        <a:t>grupu</a:t>
                      </a:r>
                      <a:r>
                        <a:rPr lang="en-US" sz="1200" b="0" i="1" kern="1200" dirty="0">
                          <a:solidFill>
                            <a:schemeClr val="tx1"/>
                          </a:solidFill>
                          <a:effectLst/>
                          <a:latin typeface="Verdana" panose="020B0604030504040204" pitchFamily="34" charset="0"/>
                          <a:ea typeface="Verdana" panose="020B0604030504040204" pitchFamily="34" charset="0"/>
                          <a:cs typeface="+mn-cs"/>
                        </a:rPr>
                        <a:t> </a:t>
                      </a:r>
                      <a:r>
                        <a:rPr lang="en-US" sz="1200" b="0" i="1" kern="1200" dirty="0" err="1">
                          <a:solidFill>
                            <a:schemeClr val="tx1"/>
                          </a:solidFill>
                          <a:effectLst/>
                          <a:latin typeface="Verdana" panose="020B0604030504040204" pitchFamily="34" charset="0"/>
                          <a:ea typeface="Verdana" panose="020B0604030504040204" pitchFamily="34" charset="0"/>
                          <a:cs typeface="+mn-cs"/>
                        </a:rPr>
                        <a:t>vakcinācija</a:t>
                      </a:r>
                      <a:r>
                        <a:rPr lang="en-US" sz="1200" b="0" i="1" kern="1200" dirty="0">
                          <a:solidFill>
                            <a:schemeClr val="tx1"/>
                          </a:solidFill>
                          <a:effectLst/>
                          <a:latin typeface="Verdana" panose="020B0604030504040204" pitchFamily="34" charset="0"/>
                          <a:ea typeface="Verdana" panose="020B0604030504040204" pitchFamily="34" charset="0"/>
                          <a:cs typeface="+mn-cs"/>
                        </a:rPr>
                        <a:t> </a:t>
                      </a:r>
                      <a:r>
                        <a:rPr lang="en-US" sz="1200" b="0" i="1" kern="1200" dirty="0" err="1">
                          <a:solidFill>
                            <a:schemeClr val="tx1"/>
                          </a:solidFill>
                          <a:effectLst/>
                          <a:latin typeface="Verdana" panose="020B0604030504040204" pitchFamily="34" charset="0"/>
                          <a:ea typeface="Verdana" panose="020B0604030504040204" pitchFamily="34" charset="0"/>
                          <a:cs typeface="+mn-cs"/>
                        </a:rPr>
                        <a:t>pret</a:t>
                      </a:r>
                      <a:r>
                        <a:rPr lang="en-US" sz="1200" b="0" i="1" kern="1200" dirty="0">
                          <a:solidFill>
                            <a:schemeClr val="tx1"/>
                          </a:solidFill>
                          <a:effectLst/>
                          <a:latin typeface="Verdana" panose="020B0604030504040204" pitchFamily="34" charset="0"/>
                          <a:ea typeface="Verdana" panose="020B0604030504040204" pitchFamily="34" charset="0"/>
                          <a:cs typeface="+mn-cs"/>
                        </a:rPr>
                        <a:t> Covid-19, </a:t>
                      </a:r>
                      <a:r>
                        <a:rPr lang="en-US" sz="1200" b="0" i="1" kern="1200" dirty="0" err="1">
                          <a:solidFill>
                            <a:schemeClr val="tx1"/>
                          </a:solidFill>
                          <a:effectLst/>
                          <a:latin typeface="Verdana" panose="020B0604030504040204" pitchFamily="34" charset="0"/>
                          <a:ea typeface="Verdana" panose="020B0604030504040204" pitchFamily="34" charset="0"/>
                          <a:cs typeface="+mn-cs"/>
                        </a:rPr>
                        <a:t>riska</a:t>
                      </a:r>
                      <a:r>
                        <a:rPr lang="en-US" sz="1200" b="0" i="1" kern="1200" dirty="0">
                          <a:solidFill>
                            <a:schemeClr val="tx1"/>
                          </a:solidFill>
                          <a:effectLst/>
                          <a:latin typeface="Verdana" panose="020B0604030504040204" pitchFamily="34" charset="0"/>
                          <a:ea typeface="Verdana" panose="020B0604030504040204" pitchFamily="34" charset="0"/>
                          <a:cs typeface="+mn-cs"/>
                        </a:rPr>
                        <a:t> </a:t>
                      </a:r>
                      <a:r>
                        <a:rPr lang="en-US" sz="1200" b="0" i="1" kern="1200" dirty="0" err="1">
                          <a:solidFill>
                            <a:schemeClr val="tx1"/>
                          </a:solidFill>
                          <a:effectLst/>
                          <a:latin typeface="Verdana" panose="020B0604030504040204" pitchFamily="34" charset="0"/>
                          <a:ea typeface="Verdana" panose="020B0604030504040204" pitchFamily="34" charset="0"/>
                          <a:cs typeface="+mn-cs"/>
                        </a:rPr>
                        <a:t>grupu</a:t>
                      </a:r>
                      <a:r>
                        <a:rPr lang="en-US" sz="1200" b="0" i="1" kern="1200" dirty="0">
                          <a:solidFill>
                            <a:schemeClr val="tx1"/>
                          </a:solidFill>
                          <a:effectLst/>
                          <a:latin typeface="Verdana" panose="020B0604030504040204" pitchFamily="34" charset="0"/>
                          <a:ea typeface="Verdana" panose="020B0604030504040204" pitchFamily="34" charset="0"/>
                          <a:cs typeface="+mn-cs"/>
                        </a:rPr>
                        <a:t> </a:t>
                      </a:r>
                      <a:r>
                        <a:rPr lang="en-US" sz="1200" b="0" i="1" kern="1200" dirty="0" err="1">
                          <a:solidFill>
                            <a:schemeClr val="tx1"/>
                          </a:solidFill>
                          <a:effectLst/>
                          <a:latin typeface="Verdana" panose="020B0604030504040204" pitchFamily="34" charset="0"/>
                          <a:ea typeface="Verdana" panose="020B0604030504040204" pitchFamily="34" charset="0"/>
                          <a:cs typeface="+mn-cs"/>
                        </a:rPr>
                        <a:t>vakcinācija</a:t>
                      </a:r>
                      <a:r>
                        <a:rPr lang="en-US" sz="1200" b="0" i="1" kern="1200" dirty="0">
                          <a:solidFill>
                            <a:schemeClr val="tx1"/>
                          </a:solidFill>
                          <a:effectLst/>
                          <a:latin typeface="Verdana" panose="020B0604030504040204" pitchFamily="34" charset="0"/>
                          <a:ea typeface="Verdana" panose="020B0604030504040204" pitchFamily="34" charset="0"/>
                          <a:cs typeface="+mn-cs"/>
                        </a:rPr>
                        <a:t> </a:t>
                      </a:r>
                      <a:r>
                        <a:rPr lang="en-US" sz="1200" b="0" i="1" kern="1200" dirty="0" err="1">
                          <a:solidFill>
                            <a:schemeClr val="tx1"/>
                          </a:solidFill>
                          <a:effectLst/>
                          <a:latin typeface="Verdana" panose="020B0604030504040204" pitchFamily="34" charset="0"/>
                          <a:ea typeface="Verdana" panose="020B0604030504040204" pitchFamily="34" charset="0"/>
                          <a:cs typeface="+mn-cs"/>
                        </a:rPr>
                        <a:t>pret</a:t>
                      </a:r>
                      <a:r>
                        <a:rPr lang="en-US" sz="1200" b="0" i="1" kern="1200" dirty="0">
                          <a:solidFill>
                            <a:schemeClr val="tx1"/>
                          </a:solidFill>
                          <a:effectLst/>
                          <a:latin typeface="Verdana" panose="020B0604030504040204" pitchFamily="34" charset="0"/>
                          <a:ea typeface="Verdana" panose="020B0604030504040204" pitchFamily="34" charset="0"/>
                          <a:cs typeface="+mn-cs"/>
                        </a:rPr>
                        <a:t> B </a:t>
                      </a:r>
                      <a:r>
                        <a:rPr lang="en-US" sz="1200" b="0" i="1" kern="1200" dirty="0" err="1">
                          <a:solidFill>
                            <a:schemeClr val="tx1"/>
                          </a:solidFill>
                          <a:effectLst/>
                          <a:latin typeface="Verdana" panose="020B0604030504040204" pitchFamily="34" charset="0"/>
                          <a:ea typeface="Verdana" panose="020B0604030504040204" pitchFamily="34" charset="0"/>
                          <a:cs typeface="+mn-cs"/>
                        </a:rPr>
                        <a:t>hepatītu</a:t>
                      </a:r>
                      <a:r>
                        <a:rPr lang="en-US" sz="1200" b="0" i="1" kern="1200" dirty="0">
                          <a:solidFill>
                            <a:schemeClr val="tx1"/>
                          </a:solidFill>
                          <a:effectLst/>
                          <a:latin typeface="Verdana" panose="020B0604030504040204" pitchFamily="34" charset="0"/>
                          <a:ea typeface="Verdana" panose="020B0604030504040204" pitchFamily="34" charset="0"/>
                          <a:cs typeface="+mn-cs"/>
                        </a:rPr>
                        <a:t>)</a:t>
                      </a: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2 774 406</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745217691"/>
                  </a:ext>
                </a:extLst>
              </a:tr>
              <a:tr h="257694">
                <a:tc>
                  <a:txBody>
                    <a:bodyPr/>
                    <a:lstStyle/>
                    <a:p>
                      <a:pPr algn="l" fontAlgn="b"/>
                      <a:r>
                        <a:rPr lang="en-US" sz="1200" b="1" i="1" u="none" strike="noStrike" dirty="0" err="1">
                          <a:solidFill>
                            <a:schemeClr val="tx1"/>
                          </a:solidFill>
                          <a:effectLst/>
                          <a:latin typeface="Verdana" panose="020B0604030504040204" pitchFamily="34" charset="0"/>
                          <a:ea typeface="Verdana" panose="020B0604030504040204" pitchFamily="34" charset="0"/>
                        </a:rPr>
                        <a:t>Vakcinācija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lv-LV" sz="1200" b="1" i="1" kern="1200" dirty="0">
                          <a:solidFill>
                            <a:schemeClr val="tx1"/>
                          </a:solidFill>
                          <a:effectLst/>
                          <a:latin typeface="Verdana" panose="020B0604030504040204" pitchFamily="34" charset="0"/>
                          <a:ea typeface="Verdana" panose="020B0604030504040204" pitchFamily="34" charset="0"/>
                          <a:cs typeface="+mn-cs"/>
                        </a:rPr>
                        <a:t>Veselības aprūpes pakalpojumu onkoloģijas jomā uzlabošanas </a:t>
                      </a:r>
                      <a:r>
                        <a:rPr lang="en-US" sz="1200" b="1" i="1" kern="1200" dirty="0" err="1">
                          <a:solidFill>
                            <a:schemeClr val="tx1"/>
                          </a:solidFill>
                          <a:effectLst/>
                          <a:latin typeface="Verdana" panose="020B0604030504040204" pitchFamily="34" charset="0"/>
                          <a:ea typeface="Verdana" panose="020B0604030504040204" pitchFamily="34" charset="0"/>
                          <a:cs typeface="+mn-cs"/>
                        </a:rPr>
                        <a:t>plāna</a:t>
                      </a:r>
                      <a:r>
                        <a:rPr lang="en-US" sz="1200" b="1" i="1" kern="1200" dirty="0">
                          <a:solidFill>
                            <a:schemeClr val="tx1"/>
                          </a:solidFill>
                          <a:effectLst/>
                          <a:latin typeface="Verdana" panose="020B0604030504040204" pitchFamily="34" charset="0"/>
                          <a:ea typeface="Verdana" panose="020B0604030504040204" pitchFamily="34" charset="0"/>
                          <a:cs typeface="+mn-cs"/>
                        </a:rPr>
                        <a:t> </a:t>
                      </a:r>
                      <a:r>
                        <a:rPr lang="en-US" sz="1200" b="1" i="1" kern="1200" dirty="0" err="1">
                          <a:solidFill>
                            <a:schemeClr val="tx1"/>
                          </a:solidFill>
                          <a:effectLst/>
                          <a:latin typeface="Verdana" panose="020B0604030504040204" pitchFamily="34" charset="0"/>
                          <a:ea typeface="Verdana" panose="020B0604030504040204" pitchFamily="34" charset="0"/>
                          <a:cs typeface="+mn-cs"/>
                        </a:rPr>
                        <a:t>ietvaros</a:t>
                      </a:r>
                      <a:endParaRPr lang="en-US" sz="1200" b="1" i="1" kern="1200" dirty="0">
                        <a:solidFill>
                          <a:schemeClr val="tx1"/>
                        </a:solidFill>
                        <a:effectLst/>
                        <a:latin typeface="Verdana" panose="020B0604030504040204" pitchFamily="34" charset="0"/>
                        <a:ea typeface="Verdana" panose="020B0604030504040204" pitchFamily="34" charset="0"/>
                        <a:cs typeface="+mn-cs"/>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3 538 582</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3315737383"/>
                  </a:ext>
                </a:extLst>
              </a:tr>
              <a:tr h="209445">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b="1" i="1" u="none" strike="noStrike" dirty="0" err="1">
                          <a:solidFill>
                            <a:schemeClr val="tx1"/>
                          </a:solidFill>
                          <a:effectLst/>
                          <a:latin typeface="Verdana" panose="020B0604030504040204" pitchFamily="34" charset="0"/>
                          <a:ea typeface="Verdana" panose="020B0604030504040204" pitchFamily="34" charset="0"/>
                        </a:rPr>
                        <a:t>Vakcinācija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Mātes</a:t>
                      </a:r>
                      <a:r>
                        <a:rPr lang="en-US" sz="1200" b="1" i="1" u="none" strike="noStrike" dirty="0">
                          <a:solidFill>
                            <a:schemeClr val="tx1"/>
                          </a:solidFill>
                          <a:effectLst/>
                          <a:latin typeface="Verdana" panose="020B0604030504040204" pitchFamily="34" charset="0"/>
                          <a:ea typeface="Verdana" panose="020B0604030504040204" pitchFamily="34" charset="0"/>
                        </a:rPr>
                        <a:t> un </a:t>
                      </a:r>
                      <a:r>
                        <a:rPr lang="en-US" sz="1200" b="1" i="1" u="none" strike="noStrike" dirty="0" err="1">
                          <a:solidFill>
                            <a:schemeClr val="tx1"/>
                          </a:solidFill>
                          <a:effectLst/>
                          <a:latin typeface="Verdana" panose="020B0604030504040204" pitchFamily="34" charset="0"/>
                          <a:ea typeface="Verdana" panose="020B0604030504040204" pitchFamily="34" charset="0"/>
                        </a:rPr>
                        <a:t>bērna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veselības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uzlabošanas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plāna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ietvaros</a:t>
                      </a:r>
                      <a:endParaRPr lang="en-US" sz="1200" b="1" i="1" u="none" strike="noStrike" dirty="0">
                        <a:solidFill>
                          <a:schemeClr val="tx1"/>
                        </a:solidFill>
                        <a:effectLst/>
                        <a:latin typeface="Verdana" panose="020B0604030504040204" pitchFamily="34" charset="0"/>
                        <a:ea typeface="Verdana" panose="020B0604030504040204" pitchFamily="34" charset="0"/>
                      </a:endParaRPr>
                    </a:p>
                    <a:p>
                      <a:pPr marL="0" marR="0" lvl="0" indent="0" algn="l" defTabSz="914400" rtl="0" eaLnBrk="1" fontAlgn="b" latinLnBrk="0" hangingPunct="1">
                        <a:lnSpc>
                          <a:spcPct val="100000"/>
                        </a:lnSpc>
                        <a:spcBef>
                          <a:spcPts val="0"/>
                        </a:spcBef>
                        <a:spcAft>
                          <a:spcPts val="0"/>
                        </a:spcAft>
                        <a:buClrTx/>
                        <a:buSzTx/>
                        <a:buFontTx/>
                        <a:buNone/>
                        <a:tabLst/>
                        <a:defRPr/>
                      </a:pPr>
                      <a:r>
                        <a:rPr lang="en-US" sz="1200" b="0" i="1" u="none" strike="noStrike" dirty="0">
                          <a:solidFill>
                            <a:schemeClr val="tx1"/>
                          </a:solidFill>
                          <a:effectLst/>
                          <a:latin typeface="Verdana" panose="020B0604030504040204" pitchFamily="34" charset="0"/>
                          <a:ea typeface="Verdana" panose="020B0604030504040204" pitchFamily="34" charset="0"/>
                        </a:rPr>
                        <a:t>(RSV </a:t>
                      </a:r>
                      <a:r>
                        <a:rPr lang="en-US" sz="1200" b="0" i="1" u="none" strike="noStrike" dirty="0" err="1">
                          <a:solidFill>
                            <a:schemeClr val="tx1"/>
                          </a:solidFill>
                          <a:effectLst/>
                          <a:latin typeface="Verdana" panose="020B0604030504040204" pitchFamily="34" charset="0"/>
                          <a:ea typeface="Verdana" panose="020B0604030504040204" pitchFamily="34" charset="0"/>
                        </a:rPr>
                        <a:t>infekcijas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profilakse</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jaundzimušajiem</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bērnu</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vakcinācija</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pret</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masalām</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masaliņām</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epidēmisko</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parotītu</a:t>
                      </a:r>
                      <a:r>
                        <a:rPr lang="en-US" sz="1200" b="0" i="1" u="none" strike="noStrike" dirty="0">
                          <a:solidFill>
                            <a:schemeClr val="tx1"/>
                          </a:solidFill>
                          <a:effectLst/>
                          <a:latin typeface="Verdana" panose="020B0604030504040204" pitchFamily="34" charset="0"/>
                          <a:ea typeface="Verdana" panose="020B0604030504040204" pitchFamily="34" charset="0"/>
                        </a:rPr>
                        <a:t>)</a:t>
                      </a: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10 283 558</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242771353"/>
                  </a:ext>
                </a:extLst>
              </a:tr>
              <a:tr h="209445">
                <a:tc>
                  <a:txBody>
                    <a:bodyPr/>
                    <a:lstStyle/>
                    <a:p>
                      <a:pPr algn="l" fontAlgn="b"/>
                      <a:r>
                        <a:rPr lang="en-US" sz="1200" b="1" i="1" u="none" strike="noStrike" dirty="0" err="1">
                          <a:solidFill>
                            <a:schemeClr val="tx1"/>
                          </a:solidFill>
                          <a:effectLst/>
                          <a:latin typeface="Verdana" panose="020B0604030504040204" pitchFamily="34" charset="0"/>
                          <a:ea typeface="Verdana" panose="020B0604030504040204" pitchFamily="34" charset="0"/>
                        </a:rPr>
                        <a:t>Vakcinācija</a:t>
                      </a:r>
                      <a:r>
                        <a:rPr lang="en-US" sz="1200" b="1" i="1" u="none" strike="noStrike" dirty="0">
                          <a:solidFill>
                            <a:schemeClr val="tx1"/>
                          </a:solidFill>
                          <a:effectLst/>
                          <a:latin typeface="Verdana" panose="020B0604030504040204" pitchFamily="34" charset="0"/>
                          <a:ea typeface="Verdana" panose="020B0604030504040204" pitchFamily="34" charset="0"/>
                        </a:rPr>
                        <a:t> Reto </a:t>
                      </a:r>
                      <a:r>
                        <a:rPr lang="en-US" sz="1200" b="1" i="1" u="none" strike="noStrike" dirty="0" err="1">
                          <a:solidFill>
                            <a:schemeClr val="tx1"/>
                          </a:solidFill>
                          <a:effectLst/>
                          <a:latin typeface="Verdana" panose="020B0604030504040204" pitchFamily="34" charset="0"/>
                          <a:ea typeface="Verdana" panose="020B0604030504040204" pitchFamily="34" charset="0"/>
                        </a:rPr>
                        <a:t>slimību</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plāna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projekta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ietvaros</a:t>
                      </a:r>
                      <a:endParaRPr lang="lv-LV" sz="1200" b="1"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37 258</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101158149"/>
                  </a:ext>
                </a:extLst>
              </a:tr>
              <a:tr h="222892">
                <a:tc>
                  <a:txBody>
                    <a:bodyPr/>
                    <a:lstStyle/>
                    <a:p>
                      <a:pPr algn="l" fontAlgn="b"/>
                      <a:r>
                        <a:rPr lang="en-US" sz="1200" b="1" i="1" u="none" strike="noStrike" dirty="0" err="1">
                          <a:solidFill>
                            <a:schemeClr val="tx1"/>
                          </a:solidFill>
                          <a:effectLst/>
                          <a:latin typeface="Verdana" panose="020B0604030504040204" pitchFamily="34" charset="0"/>
                          <a:ea typeface="Verdana" panose="020B0604030504040204" pitchFamily="34" charset="0"/>
                        </a:rPr>
                        <a:t>Vakcinācija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Sirds</a:t>
                      </a:r>
                      <a:r>
                        <a:rPr lang="en-US" sz="1200" b="1" i="1" u="none" strike="noStrike" dirty="0">
                          <a:solidFill>
                            <a:schemeClr val="tx1"/>
                          </a:solidFill>
                          <a:effectLst/>
                          <a:latin typeface="Verdana" panose="020B0604030504040204" pitchFamily="34" charset="0"/>
                          <a:ea typeface="Verdana" panose="020B0604030504040204" pitchFamily="34" charset="0"/>
                        </a:rPr>
                        <a:t> un </a:t>
                      </a:r>
                      <a:r>
                        <a:rPr lang="en-US" sz="1200" b="1" i="1" u="none" strike="noStrike" dirty="0" err="1">
                          <a:solidFill>
                            <a:schemeClr val="tx1"/>
                          </a:solidFill>
                          <a:effectLst/>
                          <a:latin typeface="Verdana" panose="020B0604030504040204" pitchFamily="34" charset="0"/>
                          <a:ea typeface="Verdana" panose="020B0604030504040204" pitchFamily="34" charset="0"/>
                        </a:rPr>
                        <a:t>asinsvadu</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veselības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uzlabošanas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rīcības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plāna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ietvaros</a:t>
                      </a:r>
                      <a:endParaRPr lang="en-US" sz="1200" b="1" i="1" u="none" strike="noStrike" dirty="0">
                        <a:solidFill>
                          <a:schemeClr val="tx1"/>
                        </a:solidFill>
                        <a:effectLst/>
                        <a:latin typeface="Verdana" panose="020B0604030504040204" pitchFamily="34" charset="0"/>
                        <a:ea typeface="Verdana" panose="020B0604030504040204" pitchFamily="34" charset="0"/>
                      </a:endParaRPr>
                    </a:p>
                    <a:p>
                      <a:pPr algn="l" fontAlgn="b"/>
                      <a:r>
                        <a:rPr lang="en-US" sz="1200" b="0" i="1" u="none" strike="noStrike" dirty="0">
                          <a:solidFill>
                            <a:schemeClr val="tx1"/>
                          </a:solidFill>
                          <a:effectLst/>
                          <a:latin typeface="Verdana" panose="020B0604030504040204" pitchFamily="34" charset="0"/>
                          <a:ea typeface="Verdana" panose="020B0604030504040204" pitchFamily="34" charset="0"/>
                        </a:rPr>
                        <a:t>(</a:t>
                      </a:r>
                      <a:r>
                        <a:rPr lang="en-US" sz="1200" b="0" i="1" u="none" strike="noStrike" dirty="0" err="1">
                          <a:solidFill>
                            <a:schemeClr val="tx1"/>
                          </a:solidFill>
                          <a:effectLst/>
                          <a:latin typeface="Verdana" panose="020B0604030504040204" pitchFamily="34" charset="0"/>
                          <a:ea typeface="Verdana" panose="020B0604030504040204" pitchFamily="34" charset="0"/>
                        </a:rPr>
                        <a:t>Apjoma</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palielinājums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gripas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vakcīnām</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riska</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grupām</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riska</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grupu</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vakcinācija</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pret</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pneimakoka</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infekciju</a:t>
                      </a:r>
                      <a:r>
                        <a:rPr lang="en-US" sz="1200" b="0" i="1" u="none" strike="noStrike" dirty="0">
                          <a:solidFill>
                            <a:schemeClr val="tx1"/>
                          </a:solidFill>
                          <a:effectLst/>
                          <a:latin typeface="Verdana" panose="020B0604030504040204" pitchFamily="34" charset="0"/>
                          <a:ea typeface="Verdana" panose="020B0604030504040204" pitchFamily="34" charset="0"/>
                        </a:rPr>
                        <a:t>)</a:t>
                      </a:r>
                      <a:endParaRPr lang="lv-LV" sz="1200" b="0"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2 998 615</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253797709"/>
                  </a:ext>
                </a:extLst>
              </a:tr>
              <a:tr h="269654">
                <a:tc>
                  <a:txBody>
                    <a:bodyPr/>
                    <a:lstStyle/>
                    <a:p>
                      <a:pPr algn="l" fontAlgn="b"/>
                      <a:r>
                        <a:rPr lang="en-US" sz="1200" b="1" i="1" u="none" strike="noStrike" dirty="0" err="1">
                          <a:solidFill>
                            <a:schemeClr val="tx1"/>
                          </a:solidFill>
                          <a:effectLst/>
                          <a:latin typeface="Verdana" panose="020B0604030504040204" pitchFamily="34" charset="0"/>
                          <a:ea typeface="Verdana" panose="020B0604030504040204" pitchFamily="34" charset="0"/>
                        </a:rPr>
                        <a:t>Sabiedrības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veselības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veicināšana</a:t>
                      </a:r>
                      <a:r>
                        <a:rPr lang="en-US" sz="1200" b="1" i="1" u="none" strike="noStrike" dirty="0">
                          <a:solidFill>
                            <a:schemeClr val="tx1"/>
                          </a:solidFill>
                          <a:effectLst/>
                          <a:latin typeface="Verdana" panose="020B0604030504040204" pitchFamily="34" charset="0"/>
                          <a:ea typeface="Verdana" panose="020B0604030504040204" pitchFamily="34" charset="0"/>
                        </a:rPr>
                        <a:t> un </a:t>
                      </a:r>
                      <a:r>
                        <a:rPr lang="en-US" sz="1200" b="1" i="1" u="none" strike="noStrike" dirty="0" err="1">
                          <a:solidFill>
                            <a:schemeClr val="tx1"/>
                          </a:solidFill>
                          <a:effectLst/>
                          <a:latin typeface="Verdana" panose="020B0604030504040204" pitchFamily="34" charset="0"/>
                          <a:ea typeface="Verdana" panose="020B0604030504040204" pitchFamily="34" charset="0"/>
                        </a:rPr>
                        <a:t>informēšana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lv-LV" sz="1200" b="1" i="1" kern="1200" dirty="0">
                          <a:solidFill>
                            <a:schemeClr val="tx1"/>
                          </a:solidFill>
                          <a:effectLst/>
                          <a:latin typeface="Verdana" panose="020B0604030504040204" pitchFamily="34" charset="0"/>
                          <a:ea typeface="Verdana" panose="020B0604030504040204" pitchFamily="34" charset="0"/>
                          <a:cs typeface="+mn-cs"/>
                        </a:rPr>
                        <a:t>Veselības aprūpes pakalpojumu onkoloģijas jomā uzlabošanas </a:t>
                      </a:r>
                      <a:r>
                        <a:rPr lang="en-US" sz="1200" b="1" i="1" kern="1200" dirty="0" err="1">
                          <a:solidFill>
                            <a:schemeClr val="tx1"/>
                          </a:solidFill>
                          <a:effectLst/>
                          <a:latin typeface="Verdana" panose="020B0604030504040204" pitchFamily="34" charset="0"/>
                          <a:ea typeface="Verdana" panose="020B0604030504040204" pitchFamily="34" charset="0"/>
                          <a:cs typeface="+mn-cs"/>
                        </a:rPr>
                        <a:t>plāna</a:t>
                      </a:r>
                      <a:r>
                        <a:rPr lang="en-US" sz="1200" b="1" i="1" kern="1200" dirty="0">
                          <a:solidFill>
                            <a:schemeClr val="tx1"/>
                          </a:solidFill>
                          <a:effectLst/>
                          <a:latin typeface="Verdana" panose="020B0604030504040204" pitchFamily="34" charset="0"/>
                          <a:ea typeface="Verdana" panose="020B0604030504040204" pitchFamily="34" charset="0"/>
                          <a:cs typeface="+mn-cs"/>
                        </a:rPr>
                        <a:t> </a:t>
                      </a:r>
                      <a:r>
                        <a:rPr lang="en-US" sz="1200" b="1" i="1" kern="1200" dirty="0" err="1">
                          <a:solidFill>
                            <a:schemeClr val="tx1"/>
                          </a:solidFill>
                          <a:effectLst/>
                          <a:latin typeface="Verdana" panose="020B0604030504040204" pitchFamily="34" charset="0"/>
                          <a:ea typeface="Verdana" panose="020B0604030504040204" pitchFamily="34" charset="0"/>
                          <a:cs typeface="+mn-cs"/>
                        </a:rPr>
                        <a:t>ietvaros</a:t>
                      </a:r>
                      <a:endParaRPr lang="lv-LV" sz="1200" b="1"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723 368</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3744744737"/>
                  </a:ext>
                </a:extLst>
              </a:tr>
              <a:tr h="209445">
                <a:tc>
                  <a:txBody>
                    <a:bodyPr/>
                    <a:lstStyle/>
                    <a:p>
                      <a:pPr algn="l" fontAlgn="b"/>
                      <a:r>
                        <a:rPr lang="en-US" sz="1200" b="1" i="1" u="none" strike="noStrike" dirty="0" err="1">
                          <a:solidFill>
                            <a:schemeClr val="tx1"/>
                          </a:solidFill>
                          <a:effectLst/>
                          <a:latin typeface="Verdana" panose="020B0604030504040204" pitchFamily="34" charset="0"/>
                          <a:ea typeface="Verdana" panose="020B0604030504040204" pitchFamily="34" charset="0"/>
                        </a:rPr>
                        <a:t>Sabiedrības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veselības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veicināšana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Mātes</a:t>
                      </a:r>
                      <a:r>
                        <a:rPr lang="en-US" sz="1200" b="1" i="1" u="none" strike="noStrike" dirty="0">
                          <a:solidFill>
                            <a:schemeClr val="tx1"/>
                          </a:solidFill>
                          <a:effectLst/>
                          <a:latin typeface="Verdana" panose="020B0604030504040204" pitchFamily="34" charset="0"/>
                          <a:ea typeface="Verdana" panose="020B0604030504040204" pitchFamily="34" charset="0"/>
                        </a:rPr>
                        <a:t> un </a:t>
                      </a:r>
                      <a:r>
                        <a:rPr lang="en-US" sz="1200" b="1" i="1" u="none" strike="noStrike" dirty="0" err="1">
                          <a:solidFill>
                            <a:schemeClr val="tx1"/>
                          </a:solidFill>
                          <a:effectLst/>
                          <a:latin typeface="Verdana" panose="020B0604030504040204" pitchFamily="34" charset="0"/>
                          <a:ea typeface="Verdana" panose="020B0604030504040204" pitchFamily="34" charset="0"/>
                        </a:rPr>
                        <a:t>bērna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veselības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uzlabošanas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plāna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ietvaros</a:t>
                      </a:r>
                      <a:endParaRPr lang="lv-LV" sz="1200" b="1"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17 085</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397711331"/>
                  </a:ext>
                </a:extLst>
              </a:tr>
              <a:tr h="111460">
                <a:tc>
                  <a:txBody>
                    <a:bodyPr/>
                    <a:lstStyle/>
                    <a:p>
                      <a:pPr algn="l" fontAlgn="b"/>
                      <a:r>
                        <a:rPr lang="en-US" sz="1200" b="1" i="1" u="none" strike="noStrike" dirty="0" err="1">
                          <a:solidFill>
                            <a:schemeClr val="tx1"/>
                          </a:solidFill>
                          <a:effectLst/>
                          <a:latin typeface="Verdana" panose="020B0604030504040204" pitchFamily="34" charset="0"/>
                          <a:ea typeface="Verdana" panose="020B0604030504040204" pitchFamily="34" charset="0"/>
                        </a:rPr>
                        <a:t>Sabiedrības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veselības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veicināšana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infekcijas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slimību</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jomā</a:t>
                      </a:r>
                      <a:endParaRPr lang="lv-LV" sz="1200" b="1"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18 850</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27946965"/>
                  </a:ext>
                </a:extLst>
              </a:tr>
            </a:tbl>
          </a:graphicData>
        </a:graphic>
      </p:graphicFrame>
      <p:sp>
        <p:nvSpPr>
          <p:cNvPr id="6" name="TextBox 5">
            <a:extLst>
              <a:ext uri="{FF2B5EF4-FFF2-40B4-BE49-F238E27FC236}">
                <a16:creationId xmlns:a16="http://schemas.microsoft.com/office/drawing/2014/main" id="{FF55541E-A4DC-8CBB-3305-807BCC023C6E}"/>
              </a:ext>
            </a:extLst>
          </p:cNvPr>
          <p:cNvSpPr txBox="1"/>
          <p:nvPr/>
        </p:nvSpPr>
        <p:spPr>
          <a:xfrm>
            <a:off x="1598421" y="220858"/>
            <a:ext cx="7628706" cy="646331"/>
          </a:xfrm>
          <a:prstGeom prst="rect">
            <a:avLst/>
          </a:prstGeom>
          <a:noFill/>
        </p:spPr>
        <p:txBody>
          <a:bodyPr wrap="square" rtlCol="0">
            <a:spAutoFit/>
          </a:bodyPr>
          <a:lstStyle/>
          <a:p>
            <a:pPr algn="ctr"/>
            <a:r>
              <a:rPr lang="lv-LV" b="1" noProof="0" dirty="0">
                <a:latin typeface="Verdana" panose="020B0604030504040204" pitchFamily="34" charset="0"/>
                <a:ea typeface="Verdana" panose="020B0604030504040204" pitchFamily="34" charset="0"/>
              </a:rPr>
              <a:t>Veselības ministrijas </a:t>
            </a:r>
            <a:r>
              <a:rPr lang="en-US" b="1" noProof="0" dirty="0" err="1">
                <a:latin typeface="Verdana" panose="020B0604030504040204" pitchFamily="34" charset="0"/>
                <a:ea typeface="Verdana" panose="020B0604030504040204" pitchFamily="34" charset="0"/>
              </a:rPr>
              <a:t>apzinātās</a:t>
            </a:r>
            <a:r>
              <a:rPr lang="en-US" b="1" noProof="0" dirty="0">
                <a:latin typeface="Verdana" panose="020B0604030504040204" pitchFamily="34" charset="0"/>
                <a:ea typeface="Verdana" panose="020B0604030504040204" pitchFamily="34" charset="0"/>
              </a:rPr>
              <a:t> </a:t>
            </a:r>
            <a:r>
              <a:rPr lang="en-US" b="1" noProof="0" dirty="0" err="1">
                <a:latin typeface="Verdana" panose="020B0604030504040204" pitchFamily="34" charset="0"/>
                <a:ea typeface="Verdana" panose="020B0604030504040204" pitchFamily="34" charset="0"/>
              </a:rPr>
              <a:t>vajadzības</a:t>
            </a:r>
            <a:r>
              <a:rPr lang="en-US" b="1" noProof="0" dirty="0">
                <a:latin typeface="Verdana" panose="020B0604030504040204" pitchFamily="34" charset="0"/>
                <a:ea typeface="Verdana" panose="020B0604030504040204" pitchFamily="34" charset="0"/>
              </a:rPr>
              <a:t> </a:t>
            </a:r>
            <a:r>
              <a:rPr lang="en-US" b="1" dirty="0">
                <a:latin typeface="Verdana" panose="020B0604030504040204" pitchFamily="34" charset="0"/>
                <a:ea typeface="Verdana" panose="020B0604030504040204" pitchFamily="34" charset="0"/>
              </a:rPr>
              <a:t>2027. </a:t>
            </a:r>
            <a:r>
              <a:rPr lang="en-US" b="1" dirty="0" err="1">
                <a:latin typeface="Verdana" panose="020B0604030504040204" pitchFamily="34" charset="0"/>
                <a:ea typeface="Verdana" panose="020B0604030504040204" pitchFamily="34" charset="0"/>
              </a:rPr>
              <a:t>gadam</a:t>
            </a:r>
            <a:endParaRPr lang="en-US" b="1" dirty="0">
              <a:latin typeface="Verdana" panose="020B0604030504040204" pitchFamily="34" charset="0"/>
              <a:ea typeface="Verdana" panose="020B0604030504040204" pitchFamily="34" charset="0"/>
            </a:endParaRPr>
          </a:p>
          <a:p>
            <a:pPr algn="ctr"/>
            <a:r>
              <a:rPr lang="en-US" b="1" u="sng" dirty="0">
                <a:latin typeface="Verdana" panose="020B0604030504040204" pitchFamily="34" charset="0"/>
                <a:ea typeface="Verdana" panose="020B0604030504040204" pitchFamily="34" charset="0"/>
              </a:rPr>
              <a:t>SABIEDRĪBAS VESELĪBA, PREVENCIJA</a:t>
            </a:r>
          </a:p>
        </p:txBody>
      </p:sp>
    </p:spTree>
    <p:extLst>
      <p:ext uri="{BB962C8B-B14F-4D97-AF65-F5344CB8AC3E}">
        <p14:creationId xmlns:p14="http://schemas.microsoft.com/office/powerpoint/2010/main" val="22725252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616EF8-77E1-FE3B-82F6-41DC13908483}"/>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398CD6CF-D5B7-D8D9-CCCC-8D5D245C2099}"/>
              </a:ext>
            </a:extLst>
          </p:cNvPr>
          <p:cNvSpPr>
            <a:spLocks noGrp="1"/>
          </p:cNvSpPr>
          <p:nvPr>
            <p:ph type="sldNum" sz="quarter" idx="12"/>
          </p:nvPr>
        </p:nvSpPr>
        <p:spPr/>
        <p:txBody>
          <a:bodyPr/>
          <a:lstStyle/>
          <a:p>
            <a:fld id="{200423E1-44C6-4E03-9576-413CBCCCE18A}" type="slidenum">
              <a:rPr lang="lv-LV" smtClean="0"/>
              <a:pPr/>
              <a:t>16</a:t>
            </a:fld>
            <a:endParaRPr lang="lv-LV"/>
          </a:p>
        </p:txBody>
      </p:sp>
      <p:graphicFrame>
        <p:nvGraphicFramePr>
          <p:cNvPr id="5" name="Table 4">
            <a:extLst>
              <a:ext uri="{FF2B5EF4-FFF2-40B4-BE49-F238E27FC236}">
                <a16:creationId xmlns:a16="http://schemas.microsoft.com/office/drawing/2014/main" id="{D8260847-C5B1-ADD0-7DE5-0E1CED27A6D4}"/>
              </a:ext>
            </a:extLst>
          </p:cNvPr>
          <p:cNvGraphicFramePr>
            <a:graphicFrameLocks noGrp="1"/>
          </p:cNvGraphicFramePr>
          <p:nvPr>
            <p:extLst>
              <p:ext uri="{D42A27DB-BD31-4B8C-83A1-F6EECF244321}">
                <p14:modId xmlns:p14="http://schemas.microsoft.com/office/powerpoint/2010/main" val="3577301901"/>
              </p:ext>
            </p:extLst>
          </p:nvPr>
        </p:nvGraphicFramePr>
        <p:xfrm>
          <a:off x="83127" y="1621986"/>
          <a:ext cx="8929255" cy="2557663"/>
        </p:xfrm>
        <a:graphic>
          <a:graphicData uri="http://schemas.openxmlformats.org/drawingml/2006/table">
            <a:tbl>
              <a:tblPr/>
              <a:tblGrid>
                <a:gridCol w="7361585">
                  <a:extLst>
                    <a:ext uri="{9D8B030D-6E8A-4147-A177-3AD203B41FA5}">
                      <a16:colId xmlns:a16="http://schemas.microsoft.com/office/drawing/2014/main" val="748525091"/>
                    </a:ext>
                  </a:extLst>
                </a:gridCol>
                <a:gridCol w="1567670">
                  <a:extLst>
                    <a:ext uri="{9D8B030D-6E8A-4147-A177-3AD203B41FA5}">
                      <a16:colId xmlns:a16="http://schemas.microsoft.com/office/drawing/2014/main" val="3860958702"/>
                    </a:ext>
                  </a:extLst>
                </a:gridCol>
              </a:tblGrid>
              <a:tr h="820812">
                <a:tc>
                  <a:txBody>
                    <a:bodyPr/>
                    <a:lstStyle/>
                    <a:p>
                      <a:pPr algn="ctr" fontAlgn="ctr"/>
                      <a:endParaRPr lang="lv-LV" sz="1300" b="0"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lv-LV" sz="1200" b="1" i="0" u="none" strike="noStrike" noProof="0" dirty="0">
                          <a:solidFill>
                            <a:srgbClr val="000000"/>
                          </a:solidFill>
                          <a:effectLst/>
                          <a:latin typeface="Verdana" panose="020B0604030504040204" pitchFamily="34" charset="0"/>
                          <a:ea typeface="Verdana" panose="020B0604030504040204" pitchFamily="34" charset="0"/>
                        </a:rPr>
                        <a:t>Papildus nepieciešamais finansējums</a:t>
                      </a:r>
                      <a:r>
                        <a:rPr lang="en-US" sz="1200" b="1" i="0" u="none" strike="noStrike" noProof="0" dirty="0">
                          <a:solidFill>
                            <a:srgbClr val="000000"/>
                          </a:solidFill>
                          <a:effectLst/>
                          <a:latin typeface="Verdana" panose="020B0604030504040204" pitchFamily="34" charset="0"/>
                          <a:ea typeface="Verdana" panose="020B0604030504040204" pitchFamily="34" charset="0"/>
                        </a:rPr>
                        <a:t> 2027. </a:t>
                      </a:r>
                      <a:r>
                        <a:rPr lang="en-US" sz="1200" b="1" i="0" u="none" strike="noStrike" noProof="0" dirty="0" err="1">
                          <a:solidFill>
                            <a:srgbClr val="000000"/>
                          </a:solidFill>
                          <a:effectLst/>
                          <a:latin typeface="Verdana" panose="020B0604030504040204" pitchFamily="34" charset="0"/>
                          <a:ea typeface="Verdana" panose="020B0604030504040204" pitchFamily="34" charset="0"/>
                        </a:rPr>
                        <a:t>gadam</a:t>
                      </a:r>
                      <a:r>
                        <a:rPr lang="lv-LV" sz="1200" b="1" i="0" u="none" strike="noStrike" noProof="0" dirty="0">
                          <a:solidFill>
                            <a:srgbClr val="000000"/>
                          </a:solidFill>
                          <a:effectLst/>
                          <a:latin typeface="Verdana" panose="020B0604030504040204" pitchFamily="34" charset="0"/>
                          <a:ea typeface="Verdana" panose="020B0604030504040204" pitchFamily="34" charset="0"/>
                        </a:rPr>
                        <a:t>, </a:t>
                      </a:r>
                      <a:r>
                        <a:rPr lang="en-US" sz="1200" b="1" i="1" u="none" strike="noStrike" noProof="0" dirty="0">
                          <a:solidFill>
                            <a:srgbClr val="000000"/>
                          </a:solidFill>
                          <a:effectLst/>
                          <a:latin typeface="Verdana" panose="020B0604030504040204" pitchFamily="34" charset="0"/>
                          <a:ea typeface="Verdana" panose="020B0604030504040204" pitchFamily="34" charset="0"/>
                        </a:rPr>
                        <a:t>EUR</a:t>
                      </a:r>
                      <a:endParaRPr lang="lv-LV" sz="1200" b="1" i="1" u="none" strike="noStrike" noProof="0"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2762336812"/>
                  </a:ext>
                </a:extLst>
              </a:tr>
              <a:tr h="272693">
                <a:tc>
                  <a:txBody>
                    <a:bodyPr/>
                    <a:lstStyle/>
                    <a:p>
                      <a:pPr algn="r" fontAlgn="b"/>
                      <a:r>
                        <a:rPr lang="en-US" sz="1400" b="1" i="0" u="none" strike="noStrike" dirty="0">
                          <a:solidFill>
                            <a:srgbClr val="000000"/>
                          </a:solidFill>
                          <a:effectLst/>
                          <a:latin typeface="Verdana" panose="020B0604030504040204" pitchFamily="34" charset="0"/>
                          <a:ea typeface="Verdana" panose="020B0604030504040204" pitchFamily="34" charset="0"/>
                        </a:rPr>
                        <a:t>CILVĒKRESURSI KOPĀ</a:t>
                      </a:r>
                      <a:endParaRPr lang="lv-LV" sz="1400" b="1"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r" fontAlgn="b"/>
                      <a:r>
                        <a:rPr lang="en-US" sz="1400" b="1" i="0" u="none" strike="noStrike" dirty="0">
                          <a:solidFill>
                            <a:srgbClr val="000000"/>
                          </a:solidFill>
                          <a:effectLst/>
                          <a:latin typeface="Verdana" panose="020B0604030504040204" pitchFamily="34" charset="0"/>
                          <a:ea typeface="Verdana" panose="020B0604030504040204" pitchFamily="34" charset="0"/>
                        </a:rPr>
                        <a:t>45 261 577</a:t>
                      </a:r>
                      <a:endParaRPr lang="lv-LV" sz="1400" b="1"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452304597"/>
                  </a:ext>
                </a:extLst>
              </a:tr>
              <a:tr h="253753">
                <a:tc>
                  <a:txBody>
                    <a:bodyPr/>
                    <a:lstStyle/>
                    <a:p>
                      <a:pPr algn="l" fontAlgn="b"/>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Izglītība</a:t>
                      </a:r>
                      <a:r>
                        <a:rPr lang="en-US" sz="1200" b="1" i="1" u="none" strike="noStrike" kern="1200" dirty="0">
                          <a:solidFill>
                            <a:schemeClr val="tx1"/>
                          </a:solidFill>
                          <a:effectLst/>
                          <a:latin typeface="Verdana" panose="020B0604030504040204" pitchFamily="34" charset="0"/>
                          <a:ea typeface="Verdana" panose="020B0604030504040204" pitchFamily="34" charset="0"/>
                          <a:cs typeface="+mn-cs"/>
                        </a:rPr>
                        <a:t> </a:t>
                      </a:r>
                    </a:p>
                    <a:p>
                      <a:pPr algn="l" fontAlgn="b"/>
                      <a:r>
                        <a:rPr lang="en-US" sz="1200" b="0" i="1" u="none" strike="noStrike" dirty="0">
                          <a:solidFill>
                            <a:schemeClr val="tx1"/>
                          </a:solidFill>
                          <a:effectLst/>
                          <a:latin typeface="Verdana" panose="020B0604030504040204" pitchFamily="34" charset="0"/>
                          <a:ea typeface="Verdana" panose="020B0604030504040204" pitchFamily="34" charset="0"/>
                        </a:rPr>
                        <a:t>(</a:t>
                      </a:r>
                      <a:r>
                        <a:rPr lang="en-US" sz="1200" b="0" i="1" u="none" strike="noStrike" dirty="0" err="1">
                          <a:solidFill>
                            <a:schemeClr val="tx1"/>
                          </a:solidFill>
                          <a:effectLst/>
                          <a:latin typeface="Verdana" panose="020B0604030504040204" pitchFamily="34" charset="0"/>
                          <a:ea typeface="Verdana" panose="020B0604030504040204" pitchFamily="34" charset="0"/>
                        </a:rPr>
                        <a:t>Budžeta</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vietas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jaunajai</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studiju</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programmai</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Paramediķis</a:t>
                      </a:r>
                      <a:r>
                        <a:rPr lang="en-US" sz="1200" b="0" i="1" u="none" strike="noStrike" dirty="0">
                          <a:solidFill>
                            <a:schemeClr val="tx1"/>
                          </a:solidFill>
                          <a:effectLst/>
                          <a:latin typeface="Verdana" panose="020B0604030504040204" pitchFamily="34" charset="0"/>
                          <a:ea typeface="Verdana" panose="020B0604030504040204" pitchFamily="34" charset="0"/>
                        </a:rPr>
                        <a:t>”)</a:t>
                      </a:r>
                      <a:endParaRPr lang="lv-LV" sz="1200" b="0"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10 903 804</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82168971"/>
                  </a:ext>
                </a:extLst>
              </a:tr>
              <a:tr h="192198">
                <a:tc>
                  <a:txBody>
                    <a:bodyPr/>
                    <a:lstStyle/>
                    <a:p>
                      <a:pPr algn="l" fontAlgn="b"/>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Rezidentūra</a:t>
                      </a:r>
                      <a:endParaRPr lang="en-US" sz="1200" b="1" i="1" u="none" strike="noStrike" kern="1200" dirty="0">
                        <a:solidFill>
                          <a:schemeClr val="tx1"/>
                        </a:solidFill>
                        <a:effectLst/>
                        <a:latin typeface="Verdana" panose="020B0604030504040204" pitchFamily="34" charset="0"/>
                        <a:ea typeface="Verdana" panose="020B0604030504040204" pitchFamily="34" charset="0"/>
                        <a:cs typeface="+mn-cs"/>
                      </a:endParaRPr>
                    </a:p>
                    <a:p>
                      <a:pPr algn="l" fontAlgn="b"/>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Finansējuma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paaugstināšana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ārstniecības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iestādēm</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rezidentu</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teorētiskai</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un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praktiskai</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apmācībai</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a:t>
                      </a:r>
                      <a:endParaRPr lang="lv-LV" sz="1200" b="0"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29 554 715</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2520047591"/>
                  </a:ext>
                </a:extLst>
              </a:tr>
              <a:tr h="224443">
                <a:tc>
                  <a:txBody>
                    <a:bodyPr/>
                    <a:lstStyle/>
                    <a:p>
                      <a:pPr algn="l" fontAlgn="b"/>
                      <a:r>
                        <a:rPr lang="lv-LV" sz="1200" b="1" i="1" u="none" strike="noStrike" dirty="0">
                          <a:solidFill>
                            <a:schemeClr val="tx1"/>
                          </a:solidFill>
                          <a:effectLst/>
                          <a:latin typeface="Verdana" panose="020B0604030504040204" pitchFamily="34" charset="0"/>
                          <a:ea typeface="Verdana" panose="020B0604030504040204" pitchFamily="34" charset="0"/>
                        </a:rPr>
                        <a:t>Disciplināratbildības padomes darbības </a:t>
                      </a:r>
                      <a:r>
                        <a:rPr lang="lv-LV" sz="1200" b="1" i="1" u="none" strike="noStrike" dirty="0" err="1">
                          <a:solidFill>
                            <a:schemeClr val="tx1"/>
                          </a:solidFill>
                          <a:effectLst/>
                          <a:latin typeface="Verdana" panose="020B0604030504040204" pitchFamily="34" charset="0"/>
                          <a:ea typeface="Verdana" panose="020B0604030504040204" pitchFamily="34" charset="0"/>
                        </a:rPr>
                        <a:t>nodrošināšan</a:t>
                      </a:r>
                      <a:r>
                        <a:rPr lang="en-US" sz="1200" b="1" i="1" u="none" strike="noStrike" dirty="0">
                          <a:solidFill>
                            <a:schemeClr val="tx1"/>
                          </a:solidFill>
                          <a:effectLst/>
                          <a:latin typeface="Verdana" panose="020B0604030504040204" pitchFamily="34" charset="0"/>
                          <a:ea typeface="Verdana" panose="020B0604030504040204" pitchFamily="34" charset="0"/>
                        </a:rPr>
                        <a:t>a</a:t>
                      </a: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555 668</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315737383"/>
                  </a:ext>
                </a:extLst>
              </a:tr>
              <a:tr h="213691">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b="1" i="1" u="none" strike="noStrike" dirty="0" err="1">
                          <a:solidFill>
                            <a:schemeClr val="tx1"/>
                          </a:solidFill>
                          <a:effectLst/>
                          <a:latin typeface="Verdana" panose="020B0604030504040204" pitchFamily="34" charset="0"/>
                          <a:ea typeface="Verdana" panose="020B0604030504040204" pitchFamily="34" charset="0"/>
                        </a:rPr>
                        <a:t>Pārējie</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cilvēkresursi</a:t>
                      </a:r>
                      <a:endParaRPr lang="en-US" sz="1200" b="1"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4 247 390</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3242771353"/>
                  </a:ext>
                </a:extLst>
              </a:tr>
            </a:tbl>
          </a:graphicData>
        </a:graphic>
      </p:graphicFrame>
      <p:sp>
        <p:nvSpPr>
          <p:cNvPr id="6" name="TextBox 5">
            <a:extLst>
              <a:ext uri="{FF2B5EF4-FFF2-40B4-BE49-F238E27FC236}">
                <a16:creationId xmlns:a16="http://schemas.microsoft.com/office/drawing/2014/main" id="{F4068B31-5DBA-14E4-E713-384698774DC2}"/>
              </a:ext>
            </a:extLst>
          </p:cNvPr>
          <p:cNvSpPr txBox="1"/>
          <p:nvPr/>
        </p:nvSpPr>
        <p:spPr>
          <a:xfrm>
            <a:off x="1605349" y="144658"/>
            <a:ext cx="7538651" cy="1200329"/>
          </a:xfrm>
          <a:prstGeom prst="rect">
            <a:avLst/>
          </a:prstGeom>
          <a:noFill/>
        </p:spPr>
        <p:txBody>
          <a:bodyPr wrap="square" rtlCol="0">
            <a:spAutoFit/>
          </a:bodyPr>
          <a:lstStyle/>
          <a:p>
            <a:pPr algn="ctr"/>
            <a:r>
              <a:rPr lang="lv-LV" b="1" noProof="0" dirty="0">
                <a:latin typeface="Verdana" panose="020B0604030504040204" pitchFamily="34" charset="0"/>
                <a:ea typeface="Verdana" panose="020B0604030504040204" pitchFamily="34" charset="0"/>
              </a:rPr>
              <a:t>Veselības ministrijas </a:t>
            </a:r>
            <a:r>
              <a:rPr lang="en-US" b="1" noProof="0" dirty="0" err="1">
                <a:latin typeface="Verdana" panose="020B0604030504040204" pitchFamily="34" charset="0"/>
                <a:ea typeface="Verdana" panose="020B0604030504040204" pitchFamily="34" charset="0"/>
              </a:rPr>
              <a:t>apzinātās</a:t>
            </a:r>
            <a:r>
              <a:rPr lang="en-US" b="1" noProof="0" dirty="0">
                <a:latin typeface="Verdana" panose="020B0604030504040204" pitchFamily="34" charset="0"/>
                <a:ea typeface="Verdana" panose="020B0604030504040204" pitchFamily="34" charset="0"/>
              </a:rPr>
              <a:t> </a:t>
            </a:r>
            <a:r>
              <a:rPr lang="en-US" b="1" noProof="0" dirty="0" err="1">
                <a:latin typeface="Verdana" panose="020B0604030504040204" pitchFamily="34" charset="0"/>
                <a:ea typeface="Verdana" panose="020B0604030504040204" pitchFamily="34" charset="0"/>
              </a:rPr>
              <a:t>vajadzības</a:t>
            </a:r>
            <a:r>
              <a:rPr lang="en-US" b="1" noProof="0" dirty="0">
                <a:latin typeface="Verdana" panose="020B0604030504040204" pitchFamily="34" charset="0"/>
                <a:ea typeface="Verdana" panose="020B0604030504040204" pitchFamily="34" charset="0"/>
              </a:rPr>
              <a:t> </a:t>
            </a:r>
            <a:r>
              <a:rPr lang="en-US" b="1" dirty="0">
                <a:latin typeface="Verdana" panose="020B0604030504040204" pitchFamily="34" charset="0"/>
                <a:ea typeface="Verdana" panose="020B0604030504040204" pitchFamily="34" charset="0"/>
              </a:rPr>
              <a:t>2027. </a:t>
            </a:r>
            <a:r>
              <a:rPr lang="en-US" b="1" dirty="0" err="1">
                <a:latin typeface="Verdana" panose="020B0604030504040204" pitchFamily="34" charset="0"/>
                <a:ea typeface="Verdana" panose="020B0604030504040204" pitchFamily="34" charset="0"/>
              </a:rPr>
              <a:t>gadam</a:t>
            </a:r>
            <a:endParaRPr lang="en-US" b="1" dirty="0">
              <a:latin typeface="Verdana" panose="020B0604030504040204" pitchFamily="34" charset="0"/>
              <a:ea typeface="Verdana" panose="020B0604030504040204" pitchFamily="34" charset="0"/>
            </a:endParaRPr>
          </a:p>
          <a:p>
            <a:pPr algn="ctr"/>
            <a:r>
              <a:rPr lang="en-US" b="1" u="sng" dirty="0">
                <a:latin typeface="Verdana" panose="020B0604030504040204" pitchFamily="34" charset="0"/>
                <a:ea typeface="Verdana" panose="020B0604030504040204" pitchFamily="34" charset="0"/>
              </a:rPr>
              <a:t>CILVĒKRESURSI (</a:t>
            </a:r>
            <a:r>
              <a:rPr lang="en-US" b="1" u="sng" dirty="0" err="1">
                <a:latin typeface="Verdana" panose="020B0604030504040204" pitchFamily="34" charset="0"/>
                <a:ea typeface="Verdana" panose="020B0604030504040204" pitchFamily="34" charset="0"/>
              </a:rPr>
              <a:t>atbalsts</a:t>
            </a:r>
            <a:r>
              <a:rPr lang="en-US" b="1" u="sng" dirty="0">
                <a:latin typeface="Verdana" panose="020B0604030504040204" pitchFamily="34" charset="0"/>
                <a:ea typeface="Verdana" panose="020B0604030504040204" pitchFamily="34" charset="0"/>
              </a:rPr>
              <a:t> </a:t>
            </a:r>
            <a:r>
              <a:rPr lang="en-US" b="1" u="sng" dirty="0" err="1">
                <a:latin typeface="Verdana" panose="020B0604030504040204" pitchFamily="34" charset="0"/>
                <a:ea typeface="Verdana" panose="020B0604030504040204" pitchFamily="34" charset="0"/>
              </a:rPr>
              <a:t>veselības</a:t>
            </a:r>
            <a:r>
              <a:rPr lang="en-US" b="1" u="sng" dirty="0">
                <a:latin typeface="Verdana" panose="020B0604030504040204" pitchFamily="34" charset="0"/>
                <a:ea typeface="Verdana" panose="020B0604030504040204" pitchFamily="34" charset="0"/>
              </a:rPr>
              <a:t> </a:t>
            </a:r>
            <a:r>
              <a:rPr lang="en-US" b="1" u="sng" dirty="0" err="1">
                <a:latin typeface="Verdana" panose="020B0604030504040204" pitchFamily="34" charset="0"/>
                <a:ea typeface="Verdana" panose="020B0604030504040204" pitchFamily="34" charset="0"/>
              </a:rPr>
              <a:t>jomas</a:t>
            </a:r>
            <a:r>
              <a:rPr lang="en-US" b="1" u="sng" dirty="0">
                <a:latin typeface="Verdana" panose="020B0604030504040204" pitchFamily="34" charset="0"/>
                <a:ea typeface="Verdana" panose="020B0604030504040204" pitchFamily="34" charset="0"/>
              </a:rPr>
              <a:t> </a:t>
            </a:r>
            <a:r>
              <a:rPr lang="en-US" b="1" u="sng" dirty="0" err="1">
                <a:latin typeface="Verdana" panose="020B0604030504040204" pitchFamily="34" charset="0"/>
                <a:ea typeface="Verdana" panose="020B0604030504040204" pitchFamily="34" charset="0"/>
              </a:rPr>
              <a:t>darbasspēka</a:t>
            </a:r>
            <a:r>
              <a:rPr lang="en-US" b="1" u="sng" dirty="0">
                <a:latin typeface="Verdana" panose="020B0604030504040204" pitchFamily="34" charset="0"/>
                <a:ea typeface="Verdana" panose="020B0604030504040204" pitchFamily="34" charset="0"/>
              </a:rPr>
              <a:t> un </a:t>
            </a:r>
            <a:r>
              <a:rPr lang="en-US" b="1" u="sng" dirty="0" err="1">
                <a:latin typeface="Verdana" panose="020B0604030504040204" pitchFamily="34" charset="0"/>
                <a:ea typeface="Verdana" panose="020B0604030504040204" pitchFamily="34" charset="0"/>
              </a:rPr>
              <a:t>medicīnas</a:t>
            </a:r>
            <a:r>
              <a:rPr lang="en-US" b="1" u="sng" dirty="0">
                <a:latin typeface="Verdana" panose="020B0604030504040204" pitchFamily="34" charset="0"/>
                <a:ea typeface="Verdana" panose="020B0604030504040204" pitchFamily="34" charset="0"/>
              </a:rPr>
              <a:t> </a:t>
            </a:r>
            <a:r>
              <a:rPr lang="en-US" b="1" u="sng" dirty="0" err="1">
                <a:latin typeface="Verdana" panose="020B0604030504040204" pitchFamily="34" charset="0"/>
                <a:ea typeface="Verdana" panose="020B0604030504040204" pitchFamily="34" charset="0"/>
              </a:rPr>
              <a:t>izglītības</a:t>
            </a:r>
            <a:r>
              <a:rPr lang="en-US" b="1" u="sng" dirty="0">
                <a:latin typeface="Verdana" panose="020B0604030504040204" pitchFamily="34" charset="0"/>
                <a:ea typeface="Verdana" panose="020B0604030504040204" pitchFamily="34" charset="0"/>
              </a:rPr>
              <a:t> </a:t>
            </a:r>
            <a:r>
              <a:rPr lang="en-US" b="1" u="sng" dirty="0" err="1">
                <a:latin typeface="Verdana" panose="020B0604030504040204" pitchFamily="34" charset="0"/>
                <a:ea typeface="Verdana" panose="020B0604030504040204" pitchFamily="34" charset="0"/>
              </a:rPr>
              <a:t>sistēmas</a:t>
            </a:r>
            <a:r>
              <a:rPr lang="en-US" b="1" u="sng" dirty="0">
                <a:latin typeface="Verdana" panose="020B0604030504040204" pitchFamily="34" charset="0"/>
                <a:ea typeface="Verdana" panose="020B0604030504040204" pitchFamily="34" charset="0"/>
              </a:rPr>
              <a:t> </a:t>
            </a:r>
            <a:r>
              <a:rPr lang="en-US" b="1" u="sng" dirty="0" err="1">
                <a:latin typeface="Verdana" panose="020B0604030504040204" pitchFamily="34" charset="0"/>
                <a:ea typeface="Verdana" panose="020B0604030504040204" pitchFamily="34" charset="0"/>
              </a:rPr>
              <a:t>kapacitātes</a:t>
            </a:r>
            <a:r>
              <a:rPr lang="en-US" b="1" u="sng" dirty="0">
                <a:latin typeface="Verdana" panose="020B0604030504040204" pitchFamily="34" charset="0"/>
                <a:ea typeface="Verdana" panose="020B0604030504040204" pitchFamily="34" charset="0"/>
              </a:rPr>
              <a:t> </a:t>
            </a:r>
            <a:r>
              <a:rPr lang="en-US" b="1" u="sng" dirty="0" err="1">
                <a:latin typeface="Verdana" panose="020B0604030504040204" pitchFamily="34" charset="0"/>
                <a:ea typeface="Verdana" panose="020B0604030504040204" pitchFamily="34" charset="0"/>
              </a:rPr>
              <a:t>stiprināšanā</a:t>
            </a:r>
            <a:r>
              <a:rPr lang="en-US" b="1" u="sng" dirty="0">
                <a:latin typeface="Verdana" panose="020B0604030504040204" pitchFamily="34" charset="0"/>
                <a:ea typeface="Verdana" panose="020B0604030504040204" pitchFamily="34" charset="0"/>
              </a:rPr>
              <a:t>)</a:t>
            </a:r>
          </a:p>
        </p:txBody>
      </p:sp>
    </p:spTree>
    <p:extLst>
      <p:ext uri="{BB962C8B-B14F-4D97-AF65-F5344CB8AC3E}">
        <p14:creationId xmlns:p14="http://schemas.microsoft.com/office/powerpoint/2010/main" val="39721140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FFB4D9-04C0-05DB-6C0D-E3734750D68F}"/>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5CBE31B-F1D8-7123-961E-16B70547386A}"/>
              </a:ext>
            </a:extLst>
          </p:cNvPr>
          <p:cNvSpPr>
            <a:spLocks noGrp="1"/>
          </p:cNvSpPr>
          <p:nvPr>
            <p:ph type="sldNum" sz="quarter" idx="12"/>
          </p:nvPr>
        </p:nvSpPr>
        <p:spPr/>
        <p:txBody>
          <a:bodyPr/>
          <a:lstStyle/>
          <a:p>
            <a:fld id="{200423E1-44C6-4E03-9576-413CBCCCE18A}" type="slidenum">
              <a:rPr lang="lv-LV" smtClean="0"/>
              <a:pPr/>
              <a:t>17</a:t>
            </a:fld>
            <a:endParaRPr lang="lv-LV"/>
          </a:p>
        </p:txBody>
      </p:sp>
      <p:graphicFrame>
        <p:nvGraphicFramePr>
          <p:cNvPr id="5" name="Table 4">
            <a:extLst>
              <a:ext uri="{FF2B5EF4-FFF2-40B4-BE49-F238E27FC236}">
                <a16:creationId xmlns:a16="http://schemas.microsoft.com/office/drawing/2014/main" id="{5DD03B4F-917E-5ADC-C0C5-BA12EB2CA508}"/>
              </a:ext>
            </a:extLst>
          </p:cNvPr>
          <p:cNvGraphicFramePr>
            <a:graphicFrameLocks noGrp="1"/>
          </p:cNvGraphicFramePr>
          <p:nvPr>
            <p:extLst>
              <p:ext uri="{D42A27DB-BD31-4B8C-83A1-F6EECF244321}">
                <p14:modId xmlns:p14="http://schemas.microsoft.com/office/powerpoint/2010/main" val="154610260"/>
              </p:ext>
            </p:extLst>
          </p:nvPr>
        </p:nvGraphicFramePr>
        <p:xfrm>
          <a:off x="110065" y="1431986"/>
          <a:ext cx="8923870" cy="3545290"/>
        </p:xfrm>
        <a:graphic>
          <a:graphicData uri="http://schemas.openxmlformats.org/drawingml/2006/table">
            <a:tbl>
              <a:tblPr/>
              <a:tblGrid>
                <a:gridCol w="7443988">
                  <a:extLst>
                    <a:ext uri="{9D8B030D-6E8A-4147-A177-3AD203B41FA5}">
                      <a16:colId xmlns:a16="http://schemas.microsoft.com/office/drawing/2014/main" val="748525091"/>
                    </a:ext>
                  </a:extLst>
                </a:gridCol>
                <a:gridCol w="1479882">
                  <a:extLst>
                    <a:ext uri="{9D8B030D-6E8A-4147-A177-3AD203B41FA5}">
                      <a16:colId xmlns:a16="http://schemas.microsoft.com/office/drawing/2014/main" val="3860958702"/>
                    </a:ext>
                  </a:extLst>
                </a:gridCol>
              </a:tblGrid>
              <a:tr h="891312">
                <a:tc>
                  <a:txBody>
                    <a:bodyPr/>
                    <a:lstStyle/>
                    <a:p>
                      <a:pPr algn="ctr" fontAlgn="ctr"/>
                      <a:endParaRPr lang="lv-LV" sz="1300" b="0"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lv-LV" sz="1200" b="1" i="0" u="none" strike="noStrike" noProof="0" dirty="0">
                          <a:solidFill>
                            <a:srgbClr val="000000"/>
                          </a:solidFill>
                          <a:effectLst/>
                          <a:latin typeface="Verdana" panose="020B0604030504040204" pitchFamily="34" charset="0"/>
                          <a:ea typeface="Verdana" panose="020B0604030504040204" pitchFamily="34" charset="0"/>
                        </a:rPr>
                        <a:t>Papildus nepieciešamais finansējums</a:t>
                      </a:r>
                      <a:r>
                        <a:rPr lang="en-US" sz="1200" b="1" i="0" u="none" strike="noStrike" noProof="0" dirty="0">
                          <a:solidFill>
                            <a:srgbClr val="000000"/>
                          </a:solidFill>
                          <a:effectLst/>
                          <a:latin typeface="Verdana" panose="020B0604030504040204" pitchFamily="34" charset="0"/>
                          <a:ea typeface="Verdana" panose="020B0604030504040204" pitchFamily="34" charset="0"/>
                        </a:rPr>
                        <a:t> 2027. </a:t>
                      </a:r>
                      <a:r>
                        <a:rPr lang="en-US" sz="1200" b="1" i="0" u="none" strike="noStrike" noProof="0" dirty="0" err="1">
                          <a:solidFill>
                            <a:srgbClr val="000000"/>
                          </a:solidFill>
                          <a:effectLst/>
                          <a:latin typeface="Verdana" panose="020B0604030504040204" pitchFamily="34" charset="0"/>
                          <a:ea typeface="Verdana" panose="020B0604030504040204" pitchFamily="34" charset="0"/>
                        </a:rPr>
                        <a:t>gadam</a:t>
                      </a:r>
                      <a:r>
                        <a:rPr lang="lv-LV" sz="1200" b="1" i="0" u="none" strike="noStrike" noProof="0" dirty="0">
                          <a:solidFill>
                            <a:srgbClr val="000000"/>
                          </a:solidFill>
                          <a:effectLst/>
                          <a:latin typeface="Verdana" panose="020B0604030504040204" pitchFamily="34" charset="0"/>
                          <a:ea typeface="Verdana" panose="020B0604030504040204" pitchFamily="34" charset="0"/>
                        </a:rPr>
                        <a:t>, </a:t>
                      </a:r>
                      <a:r>
                        <a:rPr lang="en-US" sz="1200" b="1" i="1" u="none" strike="noStrike" noProof="0" dirty="0">
                          <a:solidFill>
                            <a:srgbClr val="000000"/>
                          </a:solidFill>
                          <a:effectLst/>
                          <a:latin typeface="Verdana" panose="020B0604030504040204" pitchFamily="34" charset="0"/>
                          <a:ea typeface="Verdana" panose="020B0604030504040204" pitchFamily="34" charset="0"/>
                        </a:rPr>
                        <a:t>EUR</a:t>
                      </a:r>
                      <a:endParaRPr lang="lv-LV" sz="1200" b="1" i="1" u="none" strike="noStrike" noProof="0"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2762336812"/>
                  </a:ext>
                </a:extLst>
              </a:tr>
              <a:tr h="261269">
                <a:tc>
                  <a:txBody>
                    <a:bodyPr/>
                    <a:lstStyle/>
                    <a:p>
                      <a:pPr algn="r" fontAlgn="b"/>
                      <a:r>
                        <a:rPr lang="en-US" sz="1400" b="1" i="0" u="none" strike="noStrike" dirty="0">
                          <a:solidFill>
                            <a:srgbClr val="000000"/>
                          </a:solidFill>
                          <a:effectLst/>
                          <a:latin typeface="Verdana" panose="020B0604030504040204" pitchFamily="34" charset="0"/>
                          <a:ea typeface="Verdana" panose="020B0604030504040204" pitchFamily="34" charset="0"/>
                        </a:rPr>
                        <a:t>VM PADOTĪBAS IESTĀŽU PRIORITĀRIE PASĀKUMI KOPĀ</a:t>
                      </a:r>
                      <a:endParaRPr lang="lv-LV" sz="1400" b="1"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r" fontAlgn="b"/>
                      <a:r>
                        <a:rPr lang="en-US" sz="1400" b="1" i="0" u="none" strike="noStrike" dirty="0">
                          <a:solidFill>
                            <a:srgbClr val="000000"/>
                          </a:solidFill>
                          <a:effectLst/>
                          <a:latin typeface="Verdana" panose="020B0604030504040204" pitchFamily="34" charset="0"/>
                          <a:ea typeface="Verdana" panose="020B0604030504040204" pitchFamily="34" charset="0"/>
                        </a:rPr>
                        <a:t>11 130 469</a:t>
                      </a:r>
                      <a:endParaRPr lang="lv-LV" sz="1400" b="1"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452304597"/>
                  </a:ext>
                </a:extLst>
              </a:tr>
              <a:tr h="360018">
                <a:tc>
                  <a:txBody>
                    <a:bodyPr/>
                    <a:lstStyle/>
                    <a:p>
                      <a:pPr algn="l" fontAlgn="b"/>
                      <a:r>
                        <a:rPr lang="en-US" sz="1200" b="1" i="1" u="none" strike="noStrike" dirty="0" err="1">
                          <a:solidFill>
                            <a:schemeClr val="tx1"/>
                          </a:solidFill>
                          <a:effectLst/>
                          <a:latin typeface="Verdana" panose="020B0604030504040204" pitchFamily="34" charset="0"/>
                          <a:ea typeface="Verdana" panose="020B0604030504040204" pitchFamily="34" charset="0"/>
                        </a:rPr>
                        <a:t>Valsts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asinsdonoru</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centrs</a:t>
                      </a:r>
                      <a:endParaRPr lang="en-US" sz="1200" b="1" i="1" u="none" strike="noStrike" dirty="0">
                        <a:solidFill>
                          <a:schemeClr val="tx1"/>
                        </a:solidFill>
                        <a:effectLst/>
                        <a:latin typeface="Verdana" panose="020B0604030504040204" pitchFamily="34" charset="0"/>
                        <a:ea typeface="Verdana" panose="020B0604030504040204" pitchFamily="34" charset="0"/>
                      </a:endParaRPr>
                    </a:p>
                    <a:p>
                      <a:pPr algn="l" fontAlgn="b"/>
                      <a:r>
                        <a:rPr lang="en-US" sz="1200" b="0" i="1" u="none" strike="noStrike" dirty="0">
                          <a:solidFill>
                            <a:schemeClr val="tx1"/>
                          </a:solidFill>
                          <a:effectLst/>
                          <a:latin typeface="Verdana" panose="020B0604030504040204" pitchFamily="34" charset="0"/>
                          <a:ea typeface="Verdana" panose="020B0604030504040204" pitchFamily="34" charset="0"/>
                        </a:rPr>
                        <a:t>(</a:t>
                      </a:r>
                      <a:r>
                        <a:rPr lang="en-US" sz="1200" b="0" i="1" u="none" strike="noStrike" dirty="0" err="1">
                          <a:solidFill>
                            <a:schemeClr val="tx1"/>
                          </a:solidFill>
                          <a:effectLst/>
                          <a:latin typeface="Verdana" panose="020B0604030504040204" pitchFamily="34" charset="0"/>
                          <a:ea typeface="Verdana" panose="020B0604030504040204" pitchFamily="34" charset="0"/>
                        </a:rPr>
                        <a:t>Asins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sagatavošanas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plāna</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palielināšana</a:t>
                      </a:r>
                      <a:r>
                        <a:rPr lang="en-US" sz="1200" b="0" i="1" u="none" strike="noStrike" dirty="0">
                          <a:solidFill>
                            <a:schemeClr val="tx1"/>
                          </a:solidFill>
                          <a:effectLst/>
                          <a:latin typeface="Verdana" panose="020B0604030504040204" pitchFamily="34" charset="0"/>
                          <a:ea typeface="Verdana" panose="020B0604030504040204" pitchFamily="34" charset="0"/>
                        </a:rPr>
                        <a:t>)</a:t>
                      </a:r>
                      <a:endParaRPr lang="lv-LV" sz="1200" b="0"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792 880</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82168971"/>
                  </a:ext>
                </a:extLst>
              </a:tr>
              <a:tr h="537116">
                <a:tc>
                  <a:txBody>
                    <a:bodyPr/>
                    <a:lstStyle/>
                    <a:p>
                      <a:pPr algn="l" fontAlgn="b"/>
                      <a:r>
                        <a:rPr lang="en-US" sz="1200" b="1" i="1" u="none" strike="noStrike" dirty="0" err="1">
                          <a:solidFill>
                            <a:schemeClr val="tx1"/>
                          </a:solidFill>
                          <a:effectLst/>
                          <a:latin typeface="Verdana" panose="020B0604030504040204" pitchFamily="34" charset="0"/>
                          <a:ea typeface="Verdana" panose="020B0604030504040204" pitchFamily="34" charset="0"/>
                        </a:rPr>
                        <a:t>Neatliekamās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medicīniskās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palīdzības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dienests</a:t>
                      </a:r>
                      <a:endParaRPr lang="en-US" sz="1200" b="1" i="1" u="none" strike="noStrike" dirty="0">
                        <a:solidFill>
                          <a:schemeClr val="tx1"/>
                        </a:solidFill>
                        <a:effectLst/>
                        <a:latin typeface="Verdana" panose="020B0604030504040204" pitchFamily="34" charset="0"/>
                        <a:ea typeface="Verdana" panose="020B0604030504040204" pitchFamily="34" charset="0"/>
                      </a:endParaRPr>
                    </a:p>
                    <a:p>
                      <a:pPr algn="l" fontAlgn="b"/>
                      <a:r>
                        <a:rPr lang="en-US" sz="1200" b="0" i="1" u="none" strike="noStrike" dirty="0">
                          <a:solidFill>
                            <a:schemeClr val="tx1"/>
                          </a:solidFill>
                          <a:effectLst/>
                          <a:latin typeface="Verdana" panose="020B0604030504040204" pitchFamily="34" charset="0"/>
                          <a:ea typeface="Verdana" panose="020B0604030504040204" pitchFamily="34" charset="0"/>
                        </a:rPr>
                        <a:t>(NMPD </a:t>
                      </a:r>
                      <a:r>
                        <a:rPr lang="en-US" sz="1200" b="0" i="1" u="none" strike="noStrike" dirty="0" err="1">
                          <a:solidFill>
                            <a:schemeClr val="tx1"/>
                          </a:solidFill>
                          <a:effectLst/>
                          <a:latin typeface="Verdana" panose="020B0604030504040204" pitchFamily="34" charset="0"/>
                          <a:ea typeface="Verdana" panose="020B0604030504040204" pitchFamily="34" charset="0"/>
                        </a:rPr>
                        <a:t>nodrošinājums</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ar</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operatīvajiem</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medicīniskajiem</a:t>
                      </a:r>
                      <a:r>
                        <a:rPr lang="en-US" sz="1200" b="0" i="1" u="none" strike="noStrike" dirty="0">
                          <a:solidFill>
                            <a:schemeClr val="tx1"/>
                          </a:solidFill>
                          <a:effectLst/>
                          <a:latin typeface="Verdana" panose="020B0604030504040204" pitchFamily="34" charset="0"/>
                          <a:ea typeface="Verdana" panose="020B0604030504040204" pitchFamily="34" charset="0"/>
                        </a:rPr>
                        <a:t> </a:t>
                      </a:r>
                      <a:r>
                        <a:rPr lang="en-US" sz="1200" b="0" i="1" u="none" strike="noStrike" dirty="0" err="1">
                          <a:solidFill>
                            <a:schemeClr val="tx1"/>
                          </a:solidFill>
                          <a:effectLst/>
                          <a:latin typeface="Verdana" panose="020B0604030504040204" pitchFamily="34" charset="0"/>
                          <a:ea typeface="Verdana" panose="020B0604030504040204" pitchFamily="34" charset="0"/>
                        </a:rPr>
                        <a:t>transportlīdzekļiem</a:t>
                      </a:r>
                      <a:r>
                        <a:rPr lang="en-US" sz="1200" b="0" i="1" u="none" strike="noStrike" dirty="0">
                          <a:solidFill>
                            <a:schemeClr val="tx1"/>
                          </a:solidFill>
                          <a:effectLst/>
                          <a:latin typeface="Verdana" panose="020B0604030504040204" pitchFamily="34" charset="0"/>
                          <a:ea typeface="Verdana" panose="020B0604030504040204" pitchFamily="34" charset="0"/>
                        </a:rPr>
                        <a:t> – OMT parka </a:t>
                      </a:r>
                      <a:r>
                        <a:rPr lang="en-US" sz="1200" b="0" i="1" u="none" strike="noStrike" dirty="0" err="1">
                          <a:solidFill>
                            <a:schemeClr val="tx1"/>
                          </a:solidFill>
                          <a:effectLst/>
                          <a:latin typeface="Verdana" panose="020B0604030504040204" pitchFamily="34" charset="0"/>
                          <a:ea typeface="Verdana" panose="020B0604030504040204" pitchFamily="34" charset="0"/>
                        </a:rPr>
                        <a:t>atjaunošana</a:t>
                      </a:r>
                      <a:r>
                        <a:rPr lang="en-US" sz="1200" b="0" i="1" u="none" strike="noStrike" dirty="0">
                          <a:solidFill>
                            <a:schemeClr val="tx1"/>
                          </a:solidFill>
                          <a:effectLst/>
                          <a:latin typeface="Verdana" panose="020B0604030504040204" pitchFamily="34" charset="0"/>
                          <a:ea typeface="Verdana" panose="020B0604030504040204" pitchFamily="34" charset="0"/>
                        </a:rPr>
                        <a:t>)</a:t>
                      </a: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7 642 760</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2520047591"/>
                  </a:ext>
                </a:extLst>
              </a:tr>
              <a:tr h="360018">
                <a:tc>
                  <a:txBody>
                    <a:bodyPr/>
                    <a:lstStyle/>
                    <a:p>
                      <a:pPr algn="l" fontAlgn="b"/>
                      <a:r>
                        <a:rPr lang="en-US" sz="1200" b="1" i="1" kern="1200" dirty="0">
                          <a:solidFill>
                            <a:schemeClr val="tx1"/>
                          </a:solidFill>
                          <a:effectLst/>
                          <a:latin typeface="Verdana" panose="020B0604030504040204" pitchFamily="34" charset="0"/>
                          <a:ea typeface="Verdana" panose="020B0604030504040204" pitchFamily="34" charset="0"/>
                          <a:cs typeface="+mn-cs"/>
                        </a:rPr>
                        <a:t>Paula </a:t>
                      </a:r>
                      <a:r>
                        <a:rPr lang="en-US" sz="1200" b="1" i="1" kern="1200" dirty="0" err="1">
                          <a:solidFill>
                            <a:schemeClr val="tx1"/>
                          </a:solidFill>
                          <a:effectLst/>
                          <a:latin typeface="Verdana" panose="020B0604030504040204" pitchFamily="34" charset="0"/>
                          <a:ea typeface="Verdana" panose="020B0604030504040204" pitchFamily="34" charset="0"/>
                          <a:cs typeface="+mn-cs"/>
                        </a:rPr>
                        <a:t>Stradiņa</a:t>
                      </a:r>
                      <a:r>
                        <a:rPr lang="en-US" sz="1200" b="1" i="1" kern="1200" dirty="0">
                          <a:solidFill>
                            <a:schemeClr val="tx1"/>
                          </a:solidFill>
                          <a:effectLst/>
                          <a:latin typeface="Verdana" panose="020B0604030504040204" pitchFamily="34" charset="0"/>
                          <a:ea typeface="Verdana" panose="020B0604030504040204" pitchFamily="34" charset="0"/>
                          <a:cs typeface="+mn-cs"/>
                        </a:rPr>
                        <a:t> </a:t>
                      </a:r>
                      <a:r>
                        <a:rPr lang="en-US" sz="1200" b="1" i="1" kern="1200" dirty="0" err="1">
                          <a:solidFill>
                            <a:schemeClr val="tx1"/>
                          </a:solidFill>
                          <a:effectLst/>
                          <a:latin typeface="Verdana" panose="020B0604030504040204" pitchFamily="34" charset="0"/>
                          <a:ea typeface="Verdana" panose="020B0604030504040204" pitchFamily="34" charset="0"/>
                          <a:cs typeface="+mn-cs"/>
                        </a:rPr>
                        <a:t>medicīnas</a:t>
                      </a:r>
                      <a:r>
                        <a:rPr lang="en-US" sz="1200" b="1" i="1" kern="1200" dirty="0">
                          <a:solidFill>
                            <a:schemeClr val="tx1"/>
                          </a:solidFill>
                          <a:effectLst/>
                          <a:latin typeface="Verdana" panose="020B0604030504040204" pitchFamily="34" charset="0"/>
                          <a:ea typeface="Verdana" panose="020B0604030504040204" pitchFamily="34" charset="0"/>
                          <a:cs typeface="+mn-cs"/>
                        </a:rPr>
                        <a:t> </a:t>
                      </a:r>
                      <a:r>
                        <a:rPr lang="en-US" sz="1200" b="1" i="1" kern="1200" dirty="0" err="1">
                          <a:solidFill>
                            <a:schemeClr val="tx1"/>
                          </a:solidFill>
                          <a:effectLst/>
                          <a:latin typeface="Verdana" panose="020B0604030504040204" pitchFamily="34" charset="0"/>
                          <a:ea typeface="Verdana" panose="020B0604030504040204" pitchFamily="34" charset="0"/>
                          <a:cs typeface="+mn-cs"/>
                        </a:rPr>
                        <a:t>vēstures</a:t>
                      </a:r>
                      <a:r>
                        <a:rPr lang="en-US" sz="1200" b="1" i="1" kern="1200" dirty="0">
                          <a:solidFill>
                            <a:schemeClr val="tx1"/>
                          </a:solidFill>
                          <a:effectLst/>
                          <a:latin typeface="Verdana" panose="020B0604030504040204" pitchFamily="34" charset="0"/>
                          <a:ea typeface="Verdana" panose="020B0604030504040204" pitchFamily="34" charset="0"/>
                          <a:cs typeface="+mn-cs"/>
                        </a:rPr>
                        <a:t> </a:t>
                      </a:r>
                      <a:r>
                        <a:rPr lang="en-US" sz="1200" b="1" i="1" kern="1200" dirty="0" err="1">
                          <a:solidFill>
                            <a:schemeClr val="tx1"/>
                          </a:solidFill>
                          <a:effectLst/>
                          <a:latin typeface="Verdana" panose="020B0604030504040204" pitchFamily="34" charset="0"/>
                          <a:ea typeface="Verdana" panose="020B0604030504040204" pitchFamily="34" charset="0"/>
                          <a:cs typeface="+mn-cs"/>
                        </a:rPr>
                        <a:t>muzejs</a:t>
                      </a:r>
                      <a:endParaRPr lang="en-US" sz="1200" b="1" i="1" kern="1200" dirty="0">
                        <a:solidFill>
                          <a:schemeClr val="tx1"/>
                        </a:solidFill>
                        <a:effectLst/>
                        <a:latin typeface="Verdana" panose="020B0604030504040204" pitchFamily="34" charset="0"/>
                        <a:ea typeface="Verdana" panose="020B0604030504040204" pitchFamily="34" charset="0"/>
                        <a:cs typeface="+mn-cs"/>
                      </a:endParaRPr>
                    </a:p>
                    <a:p>
                      <a:pPr algn="l" fontAlgn="b"/>
                      <a:r>
                        <a:rPr lang="en-US" sz="1200" b="0" i="1" kern="1200" dirty="0">
                          <a:solidFill>
                            <a:schemeClr val="tx1"/>
                          </a:solidFill>
                          <a:effectLst/>
                          <a:latin typeface="Verdana" panose="020B0604030504040204" pitchFamily="34" charset="0"/>
                          <a:ea typeface="Verdana" panose="020B0604030504040204" pitchFamily="34" charset="0"/>
                          <a:cs typeface="+mn-cs"/>
                        </a:rPr>
                        <a:t>(</a:t>
                      </a:r>
                      <a:r>
                        <a:rPr lang="en-US" sz="1200" b="0" i="1" kern="1200" dirty="0" err="1">
                          <a:solidFill>
                            <a:schemeClr val="tx1"/>
                          </a:solidFill>
                          <a:effectLst/>
                          <a:latin typeface="Verdana" panose="020B0604030504040204" pitchFamily="34" charset="0"/>
                          <a:ea typeface="Verdana" panose="020B0604030504040204" pitchFamily="34" charset="0"/>
                          <a:cs typeface="+mn-cs"/>
                        </a:rPr>
                        <a:t>Ēkas</a:t>
                      </a:r>
                      <a:r>
                        <a:rPr lang="en-US" sz="1200" b="0" i="1" kern="1200" dirty="0">
                          <a:solidFill>
                            <a:schemeClr val="tx1"/>
                          </a:solidFill>
                          <a:effectLst/>
                          <a:latin typeface="Verdana" panose="020B0604030504040204" pitchFamily="34" charset="0"/>
                          <a:ea typeface="Verdana" panose="020B0604030504040204" pitchFamily="34" charset="0"/>
                          <a:cs typeface="+mn-cs"/>
                        </a:rPr>
                        <a:t> un </a:t>
                      </a:r>
                      <a:r>
                        <a:rPr lang="en-US" sz="1200" b="0" i="1" kern="1200" dirty="0" err="1">
                          <a:solidFill>
                            <a:schemeClr val="tx1"/>
                          </a:solidFill>
                          <a:effectLst/>
                          <a:latin typeface="Verdana" panose="020B0604030504040204" pitchFamily="34" charset="0"/>
                          <a:ea typeface="Verdana" panose="020B0604030504040204" pitchFamily="34" charset="0"/>
                          <a:cs typeface="+mn-cs"/>
                        </a:rPr>
                        <a:t>tās</a:t>
                      </a:r>
                      <a:r>
                        <a:rPr lang="en-US" sz="1200" b="0" i="1" kern="1200" dirty="0">
                          <a:solidFill>
                            <a:schemeClr val="tx1"/>
                          </a:solidFill>
                          <a:effectLst/>
                          <a:latin typeface="Verdana" panose="020B0604030504040204" pitchFamily="34" charset="0"/>
                          <a:ea typeface="Verdana" panose="020B0604030504040204" pitchFamily="34" charset="0"/>
                          <a:cs typeface="+mn-cs"/>
                        </a:rPr>
                        <a:t> </a:t>
                      </a:r>
                      <a:r>
                        <a:rPr lang="en-US" sz="1200" b="0" i="1" kern="1200" dirty="0" err="1">
                          <a:solidFill>
                            <a:schemeClr val="tx1"/>
                          </a:solidFill>
                          <a:effectLst/>
                          <a:latin typeface="Verdana" panose="020B0604030504040204" pitchFamily="34" charset="0"/>
                          <a:ea typeface="Verdana" panose="020B0604030504040204" pitchFamily="34" charset="0"/>
                          <a:cs typeface="+mn-cs"/>
                        </a:rPr>
                        <a:t>infrastruktūras</a:t>
                      </a:r>
                      <a:r>
                        <a:rPr lang="en-US" sz="1200" b="0" i="1" kern="1200" dirty="0">
                          <a:solidFill>
                            <a:schemeClr val="tx1"/>
                          </a:solidFill>
                          <a:effectLst/>
                          <a:latin typeface="Verdana" panose="020B0604030504040204" pitchFamily="34" charset="0"/>
                          <a:ea typeface="Verdana" panose="020B0604030504040204" pitchFamily="34" charset="0"/>
                          <a:cs typeface="+mn-cs"/>
                        </a:rPr>
                        <a:t> </a:t>
                      </a:r>
                      <a:r>
                        <a:rPr lang="en-US" sz="1200" b="0" i="1" kern="1200" dirty="0" err="1">
                          <a:solidFill>
                            <a:schemeClr val="tx1"/>
                          </a:solidFill>
                          <a:effectLst/>
                          <a:latin typeface="Verdana" panose="020B0604030504040204" pitchFamily="34" charset="0"/>
                          <a:ea typeface="Verdana" panose="020B0604030504040204" pitchFamily="34" charset="0"/>
                          <a:cs typeface="+mn-cs"/>
                        </a:rPr>
                        <a:t>apsaimniekošanas</a:t>
                      </a:r>
                      <a:r>
                        <a:rPr lang="en-US" sz="1200" b="0" i="1" kern="1200" dirty="0">
                          <a:solidFill>
                            <a:schemeClr val="tx1"/>
                          </a:solidFill>
                          <a:effectLst/>
                          <a:latin typeface="Verdana" panose="020B0604030504040204" pitchFamily="34" charset="0"/>
                          <a:ea typeface="Verdana" panose="020B0604030504040204" pitchFamily="34" charset="0"/>
                          <a:cs typeface="+mn-cs"/>
                        </a:rPr>
                        <a:t> </a:t>
                      </a:r>
                      <a:r>
                        <a:rPr lang="en-US" sz="1200" b="0" i="1" kern="1200" dirty="0" err="1">
                          <a:solidFill>
                            <a:schemeClr val="tx1"/>
                          </a:solidFill>
                          <a:effectLst/>
                          <a:latin typeface="Verdana" panose="020B0604030504040204" pitchFamily="34" charset="0"/>
                          <a:ea typeface="Verdana" panose="020B0604030504040204" pitchFamily="34" charset="0"/>
                          <a:cs typeface="+mn-cs"/>
                        </a:rPr>
                        <a:t>nodrošinājums</a:t>
                      </a:r>
                      <a:r>
                        <a:rPr lang="en-US" sz="1200" b="0" i="1" kern="1200" dirty="0">
                          <a:solidFill>
                            <a:schemeClr val="tx1"/>
                          </a:solidFill>
                          <a:effectLst/>
                          <a:latin typeface="Verdana" panose="020B0604030504040204" pitchFamily="34" charset="0"/>
                          <a:ea typeface="Verdana" panose="020B0604030504040204" pitchFamily="34" charset="0"/>
                          <a:cs typeface="+mn-cs"/>
                        </a:rPr>
                        <a:t>)</a:t>
                      </a: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44 771</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745217691"/>
                  </a:ext>
                </a:extLst>
              </a:tr>
              <a:tr h="207930">
                <a:tc>
                  <a:txBody>
                    <a:bodyPr/>
                    <a:lstStyle/>
                    <a:p>
                      <a:pPr algn="l" fontAlgn="b"/>
                      <a:r>
                        <a:rPr lang="en-US" sz="1200" b="1" i="1" kern="1200" dirty="0" err="1">
                          <a:solidFill>
                            <a:schemeClr val="tx1"/>
                          </a:solidFill>
                          <a:effectLst/>
                          <a:latin typeface="Verdana" panose="020B0604030504040204" pitchFamily="34" charset="0"/>
                          <a:ea typeface="Verdana" panose="020B0604030504040204" pitchFamily="34" charset="0"/>
                          <a:cs typeface="+mn-cs"/>
                        </a:rPr>
                        <a:t>Valsts</a:t>
                      </a:r>
                      <a:r>
                        <a:rPr lang="en-US" sz="1200" b="1" i="1" kern="1200" dirty="0">
                          <a:solidFill>
                            <a:schemeClr val="tx1"/>
                          </a:solidFill>
                          <a:effectLst/>
                          <a:latin typeface="Verdana" panose="020B0604030504040204" pitchFamily="34" charset="0"/>
                          <a:ea typeface="Verdana" panose="020B0604030504040204" pitchFamily="34" charset="0"/>
                          <a:cs typeface="+mn-cs"/>
                        </a:rPr>
                        <a:t> </a:t>
                      </a:r>
                      <a:r>
                        <a:rPr lang="en-US" sz="1200" b="1" i="1" kern="1200" dirty="0" err="1">
                          <a:solidFill>
                            <a:schemeClr val="tx1"/>
                          </a:solidFill>
                          <a:effectLst/>
                          <a:latin typeface="Verdana" panose="020B0604030504040204" pitchFamily="34" charset="0"/>
                          <a:ea typeface="Verdana" panose="020B0604030504040204" pitchFamily="34" charset="0"/>
                          <a:cs typeface="+mn-cs"/>
                        </a:rPr>
                        <a:t>tiesu</a:t>
                      </a:r>
                      <a:r>
                        <a:rPr lang="en-US" sz="1200" b="1" i="1" kern="1200" dirty="0">
                          <a:solidFill>
                            <a:schemeClr val="tx1"/>
                          </a:solidFill>
                          <a:effectLst/>
                          <a:latin typeface="Verdana" panose="020B0604030504040204" pitchFamily="34" charset="0"/>
                          <a:ea typeface="Verdana" panose="020B0604030504040204" pitchFamily="34" charset="0"/>
                          <a:cs typeface="+mn-cs"/>
                        </a:rPr>
                        <a:t> </a:t>
                      </a:r>
                      <a:r>
                        <a:rPr lang="en-US" sz="1200" b="1" i="1" kern="1200" dirty="0" err="1">
                          <a:solidFill>
                            <a:schemeClr val="tx1"/>
                          </a:solidFill>
                          <a:effectLst/>
                          <a:latin typeface="Verdana" panose="020B0604030504040204" pitchFamily="34" charset="0"/>
                          <a:ea typeface="Verdana" panose="020B0604030504040204" pitchFamily="34" charset="0"/>
                          <a:cs typeface="+mn-cs"/>
                        </a:rPr>
                        <a:t>medicīnas</a:t>
                      </a:r>
                      <a:r>
                        <a:rPr lang="en-US" sz="1200" b="1" i="1" kern="1200" dirty="0">
                          <a:solidFill>
                            <a:schemeClr val="tx1"/>
                          </a:solidFill>
                          <a:effectLst/>
                          <a:latin typeface="Verdana" panose="020B0604030504040204" pitchFamily="34" charset="0"/>
                          <a:ea typeface="Verdana" panose="020B0604030504040204" pitchFamily="34" charset="0"/>
                          <a:cs typeface="+mn-cs"/>
                        </a:rPr>
                        <a:t> </a:t>
                      </a:r>
                      <a:r>
                        <a:rPr lang="en-US" sz="1200" b="1" i="1" kern="1200" dirty="0" err="1">
                          <a:solidFill>
                            <a:schemeClr val="tx1"/>
                          </a:solidFill>
                          <a:effectLst/>
                          <a:latin typeface="Verdana" panose="020B0604030504040204" pitchFamily="34" charset="0"/>
                          <a:ea typeface="Verdana" panose="020B0604030504040204" pitchFamily="34" charset="0"/>
                          <a:cs typeface="+mn-cs"/>
                        </a:rPr>
                        <a:t>ekspertīzes</a:t>
                      </a:r>
                      <a:r>
                        <a:rPr lang="en-US" sz="1200" b="1" i="1" kern="1200" dirty="0">
                          <a:solidFill>
                            <a:schemeClr val="tx1"/>
                          </a:solidFill>
                          <a:effectLst/>
                          <a:latin typeface="Verdana" panose="020B0604030504040204" pitchFamily="34" charset="0"/>
                          <a:ea typeface="Verdana" panose="020B0604030504040204" pitchFamily="34" charset="0"/>
                          <a:cs typeface="+mn-cs"/>
                        </a:rPr>
                        <a:t> </a:t>
                      </a:r>
                      <a:r>
                        <a:rPr lang="en-US" sz="1200" b="1" i="1" kern="1200" dirty="0" err="1">
                          <a:solidFill>
                            <a:schemeClr val="tx1"/>
                          </a:solidFill>
                          <a:effectLst/>
                          <a:latin typeface="Verdana" panose="020B0604030504040204" pitchFamily="34" charset="0"/>
                          <a:ea typeface="Verdana" panose="020B0604030504040204" pitchFamily="34" charset="0"/>
                          <a:cs typeface="+mn-cs"/>
                        </a:rPr>
                        <a:t>centrs</a:t>
                      </a:r>
                      <a:endParaRPr lang="en-US" sz="1200" b="1" i="1" kern="1200" dirty="0">
                        <a:solidFill>
                          <a:schemeClr val="tx1"/>
                        </a:solidFill>
                        <a:effectLst/>
                        <a:latin typeface="Verdana" panose="020B0604030504040204" pitchFamily="34" charset="0"/>
                        <a:ea typeface="Verdana" panose="020B0604030504040204" pitchFamily="34" charset="0"/>
                        <a:cs typeface="+mn-cs"/>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535 440</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3315737383"/>
                  </a:ext>
                </a:extLst>
              </a:tr>
              <a:tr h="161262">
                <a:tc>
                  <a:txBody>
                    <a:bodyPr/>
                    <a:lstStyle/>
                    <a:p>
                      <a:pPr algn="l" fontAlgn="b"/>
                      <a:r>
                        <a:rPr lang="en-US" sz="1200" b="1" i="1" u="none" strike="noStrike" dirty="0" err="1">
                          <a:solidFill>
                            <a:schemeClr val="tx1"/>
                          </a:solidFill>
                          <a:effectLst/>
                          <a:latin typeface="Verdana" panose="020B0604030504040204" pitchFamily="34" charset="0"/>
                          <a:ea typeface="Verdana" panose="020B0604030504040204" pitchFamily="34" charset="0"/>
                        </a:rPr>
                        <a:t>Latvijas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antidopinga</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birojs</a:t>
                      </a:r>
                      <a:endParaRPr lang="en-US" sz="1200" b="1" i="1" kern="1200" dirty="0">
                        <a:solidFill>
                          <a:schemeClr val="tx1"/>
                        </a:solidFill>
                        <a:effectLst/>
                        <a:latin typeface="Verdana" panose="020B0604030504040204" pitchFamily="34" charset="0"/>
                        <a:ea typeface="Verdana" panose="020B0604030504040204" pitchFamily="34" charset="0"/>
                        <a:cs typeface="+mn-cs"/>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25 146</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3242771353"/>
                  </a:ext>
                </a:extLst>
              </a:tr>
              <a:tr h="231871">
                <a:tc>
                  <a:txBody>
                    <a:bodyPr/>
                    <a:lstStyle/>
                    <a:p>
                      <a:pPr marL="0" marR="0" lvl="0" indent="0" algn="l" defTabSz="914400" rtl="0" eaLnBrk="1" fontAlgn="b" latinLnBrk="0" hangingPunct="1">
                        <a:lnSpc>
                          <a:spcPct val="100000"/>
                        </a:lnSpc>
                        <a:spcBef>
                          <a:spcPts val="0"/>
                        </a:spcBef>
                        <a:spcAft>
                          <a:spcPts val="0"/>
                        </a:spcAft>
                        <a:buClrTx/>
                        <a:buSzTx/>
                        <a:buFontTx/>
                        <a:buNone/>
                        <a:tabLst/>
                        <a:defRPr/>
                      </a:pPr>
                      <a:r>
                        <a:rPr lang="en-US" sz="1200" b="1" i="1" u="none" strike="noStrike" dirty="0" err="1">
                          <a:solidFill>
                            <a:schemeClr val="tx1"/>
                          </a:solidFill>
                          <a:effectLst/>
                          <a:latin typeface="Verdana" panose="020B0604030504040204" pitchFamily="34" charset="0"/>
                          <a:ea typeface="Verdana" panose="020B0604030504040204" pitchFamily="34" charset="0"/>
                        </a:rPr>
                        <a:t>Nacionālais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veselības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dienests</a:t>
                      </a:r>
                      <a:endParaRPr lang="en-US" sz="1200" b="1"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303 273</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101158149"/>
                  </a:ext>
                </a:extLst>
              </a:tr>
              <a:tr h="217348">
                <a:tc>
                  <a:txBody>
                    <a:bodyPr/>
                    <a:lstStyle/>
                    <a:p>
                      <a:pPr algn="l" fontAlgn="b"/>
                      <a:r>
                        <a:rPr lang="en-US" sz="1200" b="1" i="1" u="none" strike="noStrike" dirty="0" err="1">
                          <a:solidFill>
                            <a:schemeClr val="tx1"/>
                          </a:solidFill>
                          <a:effectLst/>
                          <a:latin typeface="Verdana" panose="020B0604030504040204" pitchFamily="34" charset="0"/>
                          <a:ea typeface="Verdana" panose="020B0604030504040204" pitchFamily="34" charset="0"/>
                        </a:rPr>
                        <a:t>Veselības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inspekcija</a:t>
                      </a:r>
                      <a:endParaRPr lang="lv-LV" sz="1200" b="1"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103 877</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20000"/>
                        <a:lumOff val="80000"/>
                      </a:schemeClr>
                    </a:solidFill>
                  </a:tcPr>
                </a:tc>
                <a:extLst>
                  <a:ext uri="{0D108BD9-81ED-4DB2-BD59-A6C34878D82A}">
                    <a16:rowId xmlns:a16="http://schemas.microsoft.com/office/drawing/2014/main" val="4253797709"/>
                  </a:ext>
                </a:extLst>
              </a:tr>
              <a:tr h="124438">
                <a:tc>
                  <a:txBody>
                    <a:bodyPr/>
                    <a:lstStyle/>
                    <a:p>
                      <a:pPr algn="l" fontAlgn="b"/>
                      <a:r>
                        <a:rPr lang="en-US" sz="1200" b="1" i="1" u="none" strike="noStrike" dirty="0" err="1">
                          <a:solidFill>
                            <a:schemeClr val="tx1"/>
                          </a:solidFill>
                          <a:effectLst/>
                          <a:latin typeface="Verdana" panose="020B0604030504040204" pitchFamily="34" charset="0"/>
                          <a:ea typeface="Verdana" panose="020B0604030504040204" pitchFamily="34" charset="0"/>
                        </a:rPr>
                        <a:t>Slimību</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profilakses</a:t>
                      </a:r>
                      <a:r>
                        <a:rPr lang="en-US" sz="1200" b="1" i="1" u="none" strike="noStrike" dirty="0">
                          <a:solidFill>
                            <a:schemeClr val="tx1"/>
                          </a:solidFill>
                          <a:effectLst/>
                          <a:latin typeface="Verdana" panose="020B0604030504040204" pitchFamily="34" charset="0"/>
                          <a:ea typeface="Verdana" panose="020B0604030504040204" pitchFamily="34" charset="0"/>
                        </a:rPr>
                        <a:t> un </a:t>
                      </a:r>
                      <a:r>
                        <a:rPr lang="en-US" sz="1200" b="1" i="1" u="none" strike="noStrike" dirty="0" err="1">
                          <a:solidFill>
                            <a:schemeClr val="tx1"/>
                          </a:solidFill>
                          <a:effectLst/>
                          <a:latin typeface="Verdana" panose="020B0604030504040204" pitchFamily="34" charset="0"/>
                          <a:ea typeface="Verdana" panose="020B0604030504040204" pitchFamily="34" charset="0"/>
                        </a:rPr>
                        <a:t>kontroles</a:t>
                      </a:r>
                      <a:r>
                        <a:rPr lang="en-US" sz="1200" b="1" i="1" u="none" strike="noStrike" dirty="0">
                          <a:solidFill>
                            <a:schemeClr val="tx1"/>
                          </a:solidFill>
                          <a:effectLst/>
                          <a:latin typeface="Verdana" panose="020B0604030504040204" pitchFamily="34" charset="0"/>
                          <a:ea typeface="Verdana" panose="020B0604030504040204" pitchFamily="34" charset="0"/>
                        </a:rPr>
                        <a:t> </a:t>
                      </a:r>
                      <a:r>
                        <a:rPr lang="en-US" sz="1200" b="1" i="1" u="none" strike="noStrike" dirty="0" err="1">
                          <a:solidFill>
                            <a:schemeClr val="tx1"/>
                          </a:solidFill>
                          <a:effectLst/>
                          <a:latin typeface="Verdana" panose="020B0604030504040204" pitchFamily="34" charset="0"/>
                          <a:ea typeface="Verdana" panose="020B0604030504040204" pitchFamily="34" charset="0"/>
                        </a:rPr>
                        <a:t>centrs</a:t>
                      </a:r>
                      <a:endParaRPr lang="lv-LV" sz="1200" b="1"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1 682 322</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3744744737"/>
                  </a:ext>
                </a:extLst>
              </a:tr>
            </a:tbl>
          </a:graphicData>
        </a:graphic>
      </p:graphicFrame>
      <p:sp>
        <p:nvSpPr>
          <p:cNvPr id="6" name="TextBox 5">
            <a:extLst>
              <a:ext uri="{FF2B5EF4-FFF2-40B4-BE49-F238E27FC236}">
                <a16:creationId xmlns:a16="http://schemas.microsoft.com/office/drawing/2014/main" id="{97A3E432-05A8-47C5-578C-1C809C27486C}"/>
              </a:ext>
            </a:extLst>
          </p:cNvPr>
          <p:cNvSpPr txBox="1"/>
          <p:nvPr/>
        </p:nvSpPr>
        <p:spPr>
          <a:xfrm>
            <a:off x="1613048" y="255494"/>
            <a:ext cx="7420887" cy="646331"/>
          </a:xfrm>
          <a:prstGeom prst="rect">
            <a:avLst/>
          </a:prstGeom>
          <a:noFill/>
        </p:spPr>
        <p:txBody>
          <a:bodyPr wrap="square" rtlCol="0">
            <a:spAutoFit/>
          </a:bodyPr>
          <a:lstStyle/>
          <a:p>
            <a:pPr algn="ctr"/>
            <a:r>
              <a:rPr lang="lv-LV" b="1" noProof="0" dirty="0">
                <a:latin typeface="Verdana" panose="020B0604030504040204" pitchFamily="34" charset="0"/>
                <a:ea typeface="Verdana" panose="020B0604030504040204" pitchFamily="34" charset="0"/>
              </a:rPr>
              <a:t>Veselības ministrijas </a:t>
            </a:r>
            <a:r>
              <a:rPr lang="en-US" b="1" noProof="0" dirty="0" err="1">
                <a:latin typeface="Verdana" panose="020B0604030504040204" pitchFamily="34" charset="0"/>
                <a:ea typeface="Verdana" panose="020B0604030504040204" pitchFamily="34" charset="0"/>
              </a:rPr>
              <a:t>apzinātās</a:t>
            </a:r>
            <a:r>
              <a:rPr lang="en-US" b="1" noProof="0" dirty="0">
                <a:latin typeface="Verdana" panose="020B0604030504040204" pitchFamily="34" charset="0"/>
                <a:ea typeface="Verdana" panose="020B0604030504040204" pitchFamily="34" charset="0"/>
              </a:rPr>
              <a:t> </a:t>
            </a:r>
            <a:r>
              <a:rPr lang="en-US" b="1" noProof="0" dirty="0" err="1">
                <a:latin typeface="Verdana" panose="020B0604030504040204" pitchFamily="34" charset="0"/>
                <a:ea typeface="Verdana" panose="020B0604030504040204" pitchFamily="34" charset="0"/>
              </a:rPr>
              <a:t>vajadzības</a:t>
            </a:r>
            <a:r>
              <a:rPr lang="en-US" b="1" noProof="0" dirty="0">
                <a:latin typeface="Verdana" panose="020B0604030504040204" pitchFamily="34" charset="0"/>
                <a:ea typeface="Verdana" panose="020B0604030504040204" pitchFamily="34" charset="0"/>
              </a:rPr>
              <a:t> </a:t>
            </a:r>
            <a:r>
              <a:rPr lang="en-US" b="1" dirty="0">
                <a:latin typeface="Verdana" panose="020B0604030504040204" pitchFamily="34" charset="0"/>
                <a:ea typeface="Verdana" panose="020B0604030504040204" pitchFamily="34" charset="0"/>
              </a:rPr>
              <a:t>2027. </a:t>
            </a:r>
            <a:r>
              <a:rPr lang="en-US" b="1" dirty="0" err="1">
                <a:latin typeface="Verdana" panose="020B0604030504040204" pitchFamily="34" charset="0"/>
                <a:ea typeface="Verdana" panose="020B0604030504040204" pitchFamily="34" charset="0"/>
              </a:rPr>
              <a:t>gadam</a:t>
            </a:r>
            <a:endParaRPr lang="en-US" b="1" dirty="0">
              <a:latin typeface="Verdana" panose="020B0604030504040204" pitchFamily="34" charset="0"/>
              <a:ea typeface="Verdana" panose="020B0604030504040204" pitchFamily="34" charset="0"/>
            </a:endParaRPr>
          </a:p>
          <a:p>
            <a:pPr algn="ctr"/>
            <a:r>
              <a:rPr lang="en-US" b="1" u="sng" dirty="0">
                <a:latin typeface="Verdana" panose="020B0604030504040204" pitchFamily="34" charset="0"/>
                <a:ea typeface="Verdana" panose="020B0604030504040204" pitchFamily="34" charset="0"/>
              </a:rPr>
              <a:t>VM PADOTĪBAS IESTĀŽU PRIORITĀRIE PASĀKUMI</a:t>
            </a:r>
          </a:p>
        </p:txBody>
      </p:sp>
    </p:spTree>
    <p:extLst>
      <p:ext uri="{BB962C8B-B14F-4D97-AF65-F5344CB8AC3E}">
        <p14:creationId xmlns:p14="http://schemas.microsoft.com/office/powerpoint/2010/main" val="191098597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5FD12-1ADF-B70D-A1FB-9FCB3BFC118C}"/>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CD6E89D8-DED5-1C77-1968-42F341A1064A}"/>
              </a:ext>
            </a:extLst>
          </p:cNvPr>
          <p:cNvSpPr>
            <a:spLocks noGrp="1"/>
          </p:cNvSpPr>
          <p:nvPr>
            <p:ph type="sldNum" sz="quarter" idx="12"/>
          </p:nvPr>
        </p:nvSpPr>
        <p:spPr/>
        <p:txBody>
          <a:bodyPr/>
          <a:lstStyle/>
          <a:p>
            <a:fld id="{200423E1-44C6-4E03-9576-413CBCCCE18A}" type="slidenum">
              <a:rPr lang="lv-LV" smtClean="0"/>
              <a:pPr/>
              <a:t>18</a:t>
            </a:fld>
            <a:endParaRPr lang="lv-LV"/>
          </a:p>
        </p:txBody>
      </p:sp>
      <p:graphicFrame>
        <p:nvGraphicFramePr>
          <p:cNvPr id="5" name="Table 4">
            <a:extLst>
              <a:ext uri="{FF2B5EF4-FFF2-40B4-BE49-F238E27FC236}">
                <a16:creationId xmlns:a16="http://schemas.microsoft.com/office/drawing/2014/main" id="{A89C47B4-ED62-69C9-CC97-B8ECF24DA945}"/>
              </a:ext>
            </a:extLst>
          </p:cNvPr>
          <p:cNvGraphicFramePr>
            <a:graphicFrameLocks noGrp="1"/>
          </p:cNvGraphicFramePr>
          <p:nvPr>
            <p:extLst>
              <p:ext uri="{D42A27DB-BD31-4B8C-83A1-F6EECF244321}">
                <p14:modId xmlns:p14="http://schemas.microsoft.com/office/powerpoint/2010/main" val="3407601936"/>
              </p:ext>
            </p:extLst>
          </p:nvPr>
        </p:nvGraphicFramePr>
        <p:xfrm>
          <a:off x="76953" y="1411446"/>
          <a:ext cx="8977745" cy="2451519"/>
        </p:xfrm>
        <a:graphic>
          <a:graphicData uri="http://schemas.openxmlformats.org/drawingml/2006/table">
            <a:tbl>
              <a:tblPr/>
              <a:tblGrid>
                <a:gridCol w="7392993">
                  <a:extLst>
                    <a:ext uri="{9D8B030D-6E8A-4147-A177-3AD203B41FA5}">
                      <a16:colId xmlns:a16="http://schemas.microsoft.com/office/drawing/2014/main" val="748525091"/>
                    </a:ext>
                  </a:extLst>
                </a:gridCol>
                <a:gridCol w="1584752">
                  <a:extLst>
                    <a:ext uri="{9D8B030D-6E8A-4147-A177-3AD203B41FA5}">
                      <a16:colId xmlns:a16="http://schemas.microsoft.com/office/drawing/2014/main" val="3860958702"/>
                    </a:ext>
                  </a:extLst>
                </a:gridCol>
              </a:tblGrid>
              <a:tr h="820812">
                <a:tc>
                  <a:txBody>
                    <a:bodyPr/>
                    <a:lstStyle/>
                    <a:p>
                      <a:pPr algn="ctr" fontAlgn="ctr"/>
                      <a:endParaRPr lang="lv-LV" sz="1300" b="0"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lv-LV" sz="1200" b="1" i="0" u="none" strike="noStrike" noProof="0" dirty="0">
                          <a:solidFill>
                            <a:srgbClr val="000000"/>
                          </a:solidFill>
                          <a:effectLst/>
                          <a:latin typeface="Verdana" panose="020B0604030504040204" pitchFamily="34" charset="0"/>
                          <a:ea typeface="Verdana" panose="020B0604030504040204" pitchFamily="34" charset="0"/>
                        </a:rPr>
                        <a:t>Papildus nepieciešamais finansējums</a:t>
                      </a:r>
                      <a:r>
                        <a:rPr lang="en-US" sz="1200" b="1" i="0" u="none" strike="noStrike" noProof="0" dirty="0">
                          <a:solidFill>
                            <a:srgbClr val="000000"/>
                          </a:solidFill>
                          <a:effectLst/>
                          <a:latin typeface="Verdana" panose="020B0604030504040204" pitchFamily="34" charset="0"/>
                          <a:ea typeface="Verdana" panose="020B0604030504040204" pitchFamily="34" charset="0"/>
                        </a:rPr>
                        <a:t> 2027. </a:t>
                      </a:r>
                      <a:r>
                        <a:rPr lang="en-US" sz="1200" b="1" i="0" u="none" strike="noStrike" noProof="0" dirty="0" err="1">
                          <a:solidFill>
                            <a:srgbClr val="000000"/>
                          </a:solidFill>
                          <a:effectLst/>
                          <a:latin typeface="Verdana" panose="020B0604030504040204" pitchFamily="34" charset="0"/>
                          <a:ea typeface="Verdana" panose="020B0604030504040204" pitchFamily="34" charset="0"/>
                        </a:rPr>
                        <a:t>gadam</a:t>
                      </a:r>
                      <a:r>
                        <a:rPr lang="lv-LV" sz="1200" b="1" i="0" u="none" strike="noStrike" noProof="0" dirty="0">
                          <a:solidFill>
                            <a:srgbClr val="000000"/>
                          </a:solidFill>
                          <a:effectLst/>
                          <a:latin typeface="Verdana" panose="020B0604030504040204" pitchFamily="34" charset="0"/>
                          <a:ea typeface="Verdana" panose="020B0604030504040204" pitchFamily="34" charset="0"/>
                        </a:rPr>
                        <a:t>, </a:t>
                      </a:r>
                      <a:r>
                        <a:rPr lang="en-US" sz="1200" b="1" i="1" u="none" strike="noStrike" noProof="0" dirty="0">
                          <a:solidFill>
                            <a:srgbClr val="000000"/>
                          </a:solidFill>
                          <a:effectLst/>
                          <a:latin typeface="Verdana" panose="020B0604030504040204" pitchFamily="34" charset="0"/>
                          <a:ea typeface="Verdana" panose="020B0604030504040204" pitchFamily="34" charset="0"/>
                        </a:rPr>
                        <a:t>EUR</a:t>
                      </a:r>
                      <a:endParaRPr lang="lv-LV" sz="1200" b="1" i="1" u="none" strike="noStrike" noProof="0"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2762336812"/>
                  </a:ext>
                </a:extLst>
              </a:tr>
              <a:tr h="244935">
                <a:tc>
                  <a:txBody>
                    <a:bodyPr/>
                    <a:lstStyle/>
                    <a:p>
                      <a:pPr algn="r" fontAlgn="b"/>
                      <a:r>
                        <a:rPr lang="en-US" sz="1400" b="1" i="0" u="none" strike="noStrike" dirty="0">
                          <a:solidFill>
                            <a:srgbClr val="000000"/>
                          </a:solidFill>
                          <a:effectLst/>
                          <a:latin typeface="Verdana" panose="020B0604030504040204" pitchFamily="34" charset="0"/>
                          <a:ea typeface="Verdana" panose="020B0604030504040204" pitchFamily="34" charset="0"/>
                        </a:rPr>
                        <a:t>DIGITALIZĀCIJA KOPĀ</a:t>
                      </a:r>
                      <a:endParaRPr lang="lv-LV" sz="1400" b="1"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r" fontAlgn="b"/>
                      <a:r>
                        <a:rPr lang="en-US" sz="1400" b="1" i="0" u="none" strike="noStrike" dirty="0">
                          <a:solidFill>
                            <a:srgbClr val="000000"/>
                          </a:solidFill>
                          <a:effectLst/>
                          <a:latin typeface="Verdana" panose="020B0604030504040204" pitchFamily="34" charset="0"/>
                          <a:ea typeface="Verdana" panose="020B0604030504040204" pitchFamily="34" charset="0"/>
                        </a:rPr>
                        <a:t>4 889 909</a:t>
                      </a:r>
                      <a:endParaRPr lang="lv-LV" sz="1400" b="1"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452304597"/>
                  </a:ext>
                </a:extLst>
              </a:tr>
              <a:tr h="274320">
                <a:tc>
                  <a:txBody>
                    <a:bodyPr/>
                    <a:lstStyle/>
                    <a:p>
                      <a:pPr algn="l" fontAlgn="b"/>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Digitalizācija</a:t>
                      </a:r>
                      <a:endParaRPr lang="en-US" sz="1200" b="1" i="1" u="none" strike="noStrike" kern="1200" dirty="0">
                        <a:solidFill>
                          <a:schemeClr val="tx1"/>
                        </a:solidFill>
                        <a:effectLst/>
                        <a:latin typeface="Verdana" panose="020B0604030504040204" pitchFamily="34" charset="0"/>
                        <a:ea typeface="Verdana" panose="020B0604030504040204" pitchFamily="34" charset="0"/>
                        <a:cs typeface="+mn-cs"/>
                      </a:endParaRPr>
                    </a:p>
                    <a:p>
                      <a:pPr algn="l" fontAlgn="b"/>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(IKT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infrastruktūras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uzturēšanas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izmaksu</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pieaugumu</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segšana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VIS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sistēmas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pilnveidošana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Vienotā</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IS KUS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ieviešana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KUS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informācijas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sistēmas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uzturēšanas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izmaksas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pēc</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ANM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projekta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E-</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veselības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infrastruktūras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uzturēšana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un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nepārtrauktas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darbības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nodrošināšana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SAIRIS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papildināšana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NS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portāla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nepieciešamās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funkcionalitātes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papildināšana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un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nodrošināšana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medicīnisko</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dokumentu</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pielāgošana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nodrošināšana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E-</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veselība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Valsts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iedzīvotāju</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genoma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datu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informācijas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sistēmas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uzturēšanas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izmaksas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pēc</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ANM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projekta</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a:t>
                      </a:r>
                      <a:endParaRPr lang="lv-LV" sz="1200" b="0"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4 889 909</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82168971"/>
                  </a:ext>
                </a:extLst>
              </a:tr>
            </a:tbl>
          </a:graphicData>
        </a:graphic>
      </p:graphicFrame>
      <p:sp>
        <p:nvSpPr>
          <p:cNvPr id="6" name="TextBox 5">
            <a:extLst>
              <a:ext uri="{FF2B5EF4-FFF2-40B4-BE49-F238E27FC236}">
                <a16:creationId xmlns:a16="http://schemas.microsoft.com/office/drawing/2014/main" id="{9F6037B4-BC39-A68E-9150-C3C95B5F37EF}"/>
              </a:ext>
            </a:extLst>
          </p:cNvPr>
          <p:cNvSpPr txBox="1"/>
          <p:nvPr/>
        </p:nvSpPr>
        <p:spPr>
          <a:xfrm>
            <a:off x="1599173" y="144658"/>
            <a:ext cx="7455524" cy="923330"/>
          </a:xfrm>
          <a:prstGeom prst="rect">
            <a:avLst/>
          </a:prstGeom>
          <a:noFill/>
        </p:spPr>
        <p:txBody>
          <a:bodyPr wrap="square" rtlCol="0">
            <a:spAutoFit/>
          </a:bodyPr>
          <a:lstStyle/>
          <a:p>
            <a:pPr algn="ctr"/>
            <a:r>
              <a:rPr lang="lv-LV" b="1" noProof="0" dirty="0">
                <a:latin typeface="Verdana" panose="020B0604030504040204" pitchFamily="34" charset="0"/>
                <a:ea typeface="Verdana" panose="020B0604030504040204" pitchFamily="34" charset="0"/>
              </a:rPr>
              <a:t>Veselības ministrijas </a:t>
            </a:r>
            <a:r>
              <a:rPr lang="en-US" b="1" noProof="0" dirty="0" err="1">
                <a:latin typeface="Verdana" panose="020B0604030504040204" pitchFamily="34" charset="0"/>
                <a:ea typeface="Verdana" panose="020B0604030504040204" pitchFamily="34" charset="0"/>
              </a:rPr>
              <a:t>apzinātās</a:t>
            </a:r>
            <a:r>
              <a:rPr lang="en-US" b="1" noProof="0" dirty="0">
                <a:latin typeface="Verdana" panose="020B0604030504040204" pitchFamily="34" charset="0"/>
                <a:ea typeface="Verdana" panose="020B0604030504040204" pitchFamily="34" charset="0"/>
              </a:rPr>
              <a:t> </a:t>
            </a:r>
            <a:r>
              <a:rPr lang="en-US" b="1" noProof="0" dirty="0" err="1">
                <a:latin typeface="Verdana" panose="020B0604030504040204" pitchFamily="34" charset="0"/>
                <a:ea typeface="Verdana" panose="020B0604030504040204" pitchFamily="34" charset="0"/>
              </a:rPr>
              <a:t>vajadzības</a:t>
            </a:r>
            <a:r>
              <a:rPr lang="en-US" b="1" noProof="0" dirty="0">
                <a:latin typeface="Verdana" panose="020B0604030504040204" pitchFamily="34" charset="0"/>
                <a:ea typeface="Verdana" panose="020B0604030504040204" pitchFamily="34" charset="0"/>
              </a:rPr>
              <a:t> </a:t>
            </a:r>
            <a:r>
              <a:rPr lang="en-US" b="1" dirty="0">
                <a:latin typeface="Verdana" panose="020B0604030504040204" pitchFamily="34" charset="0"/>
                <a:ea typeface="Verdana" panose="020B0604030504040204" pitchFamily="34" charset="0"/>
              </a:rPr>
              <a:t>2027. </a:t>
            </a:r>
            <a:r>
              <a:rPr lang="en-US" b="1" dirty="0" err="1">
                <a:latin typeface="Verdana" panose="020B0604030504040204" pitchFamily="34" charset="0"/>
                <a:ea typeface="Verdana" panose="020B0604030504040204" pitchFamily="34" charset="0"/>
              </a:rPr>
              <a:t>gadam</a:t>
            </a:r>
            <a:endParaRPr lang="en-US" b="1" dirty="0">
              <a:latin typeface="Verdana" panose="020B0604030504040204" pitchFamily="34" charset="0"/>
              <a:ea typeface="Verdana" panose="020B0604030504040204" pitchFamily="34" charset="0"/>
            </a:endParaRPr>
          </a:p>
          <a:p>
            <a:pPr algn="ctr"/>
            <a:r>
              <a:rPr lang="en-US" b="1" u="sng" dirty="0">
                <a:latin typeface="Verdana" panose="020B0604030504040204" pitchFamily="34" charset="0"/>
                <a:ea typeface="Verdana" panose="020B0604030504040204" pitchFamily="34" charset="0"/>
              </a:rPr>
              <a:t>DIGITALIZĀCIJA UN VIENREIZĒJI PASĀKUMI (INFRASTRUKTŪRA)</a:t>
            </a:r>
          </a:p>
        </p:txBody>
      </p:sp>
      <p:graphicFrame>
        <p:nvGraphicFramePr>
          <p:cNvPr id="2" name="Table 1">
            <a:extLst>
              <a:ext uri="{FF2B5EF4-FFF2-40B4-BE49-F238E27FC236}">
                <a16:creationId xmlns:a16="http://schemas.microsoft.com/office/drawing/2014/main" id="{1A823CC1-4053-F06E-EF56-10D440174034}"/>
              </a:ext>
            </a:extLst>
          </p:cNvPr>
          <p:cNvGraphicFramePr>
            <a:graphicFrameLocks noGrp="1"/>
          </p:cNvGraphicFramePr>
          <p:nvPr>
            <p:extLst>
              <p:ext uri="{D42A27DB-BD31-4B8C-83A1-F6EECF244321}">
                <p14:modId xmlns:p14="http://schemas.microsoft.com/office/powerpoint/2010/main" val="355235666"/>
              </p:ext>
            </p:extLst>
          </p:nvPr>
        </p:nvGraphicFramePr>
        <p:xfrm>
          <a:off x="76952" y="4134765"/>
          <a:ext cx="8977745" cy="1531245"/>
        </p:xfrm>
        <a:graphic>
          <a:graphicData uri="http://schemas.openxmlformats.org/drawingml/2006/table">
            <a:tbl>
              <a:tblPr/>
              <a:tblGrid>
                <a:gridCol w="7393437">
                  <a:extLst>
                    <a:ext uri="{9D8B030D-6E8A-4147-A177-3AD203B41FA5}">
                      <a16:colId xmlns:a16="http://schemas.microsoft.com/office/drawing/2014/main" val="1563488772"/>
                    </a:ext>
                  </a:extLst>
                </a:gridCol>
                <a:gridCol w="1584308">
                  <a:extLst>
                    <a:ext uri="{9D8B030D-6E8A-4147-A177-3AD203B41FA5}">
                      <a16:colId xmlns:a16="http://schemas.microsoft.com/office/drawing/2014/main" val="3377986010"/>
                    </a:ext>
                  </a:extLst>
                </a:gridCol>
              </a:tblGrid>
              <a:tr h="820812">
                <a:tc>
                  <a:txBody>
                    <a:bodyPr/>
                    <a:lstStyle/>
                    <a:p>
                      <a:pPr algn="ctr" fontAlgn="ctr"/>
                      <a:endParaRPr lang="lv-LV" sz="1300" b="0"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tc>
                  <a:txBody>
                    <a:bodyPr/>
                    <a:lstStyle/>
                    <a:p>
                      <a:pPr algn="ctr" fontAlgn="b"/>
                      <a:r>
                        <a:rPr lang="lv-LV" sz="1200" b="1" i="0" u="none" strike="noStrike" noProof="0" dirty="0">
                          <a:solidFill>
                            <a:srgbClr val="000000"/>
                          </a:solidFill>
                          <a:effectLst/>
                          <a:latin typeface="Verdana" panose="020B0604030504040204" pitchFamily="34" charset="0"/>
                          <a:ea typeface="Verdana" panose="020B0604030504040204" pitchFamily="34" charset="0"/>
                        </a:rPr>
                        <a:t>Papildus nepieciešamais finansējums</a:t>
                      </a:r>
                      <a:r>
                        <a:rPr lang="en-US" sz="1200" b="1" i="0" u="none" strike="noStrike" noProof="0" dirty="0">
                          <a:solidFill>
                            <a:srgbClr val="000000"/>
                          </a:solidFill>
                          <a:effectLst/>
                          <a:latin typeface="Verdana" panose="020B0604030504040204" pitchFamily="34" charset="0"/>
                          <a:ea typeface="Verdana" panose="020B0604030504040204" pitchFamily="34" charset="0"/>
                        </a:rPr>
                        <a:t> 2027. </a:t>
                      </a:r>
                      <a:r>
                        <a:rPr lang="en-US" sz="1200" b="1" i="0" u="none" strike="noStrike" noProof="0" dirty="0" err="1">
                          <a:solidFill>
                            <a:srgbClr val="000000"/>
                          </a:solidFill>
                          <a:effectLst/>
                          <a:latin typeface="Verdana" panose="020B0604030504040204" pitchFamily="34" charset="0"/>
                          <a:ea typeface="Verdana" panose="020B0604030504040204" pitchFamily="34" charset="0"/>
                        </a:rPr>
                        <a:t>gadam</a:t>
                      </a:r>
                      <a:r>
                        <a:rPr lang="lv-LV" sz="1200" b="1" i="0" u="none" strike="noStrike" noProof="0" dirty="0">
                          <a:solidFill>
                            <a:srgbClr val="000000"/>
                          </a:solidFill>
                          <a:effectLst/>
                          <a:latin typeface="Verdana" panose="020B0604030504040204" pitchFamily="34" charset="0"/>
                          <a:ea typeface="Verdana" panose="020B0604030504040204" pitchFamily="34" charset="0"/>
                        </a:rPr>
                        <a:t>, </a:t>
                      </a:r>
                      <a:r>
                        <a:rPr lang="en-US" sz="1200" b="1" i="1" u="none" strike="noStrike" noProof="0" dirty="0">
                          <a:solidFill>
                            <a:srgbClr val="000000"/>
                          </a:solidFill>
                          <a:effectLst/>
                          <a:latin typeface="Verdana" panose="020B0604030504040204" pitchFamily="34" charset="0"/>
                          <a:ea typeface="Verdana" panose="020B0604030504040204" pitchFamily="34" charset="0"/>
                        </a:rPr>
                        <a:t>EUR</a:t>
                      </a:r>
                      <a:endParaRPr lang="lv-LV" sz="1200" b="1" i="1" u="none" strike="noStrike" noProof="0"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accent6">
                        <a:lumMod val="60000"/>
                        <a:lumOff val="40000"/>
                      </a:schemeClr>
                    </a:solidFill>
                  </a:tcPr>
                </a:tc>
                <a:extLst>
                  <a:ext uri="{0D108BD9-81ED-4DB2-BD59-A6C34878D82A}">
                    <a16:rowId xmlns:a16="http://schemas.microsoft.com/office/drawing/2014/main" val="3458267465"/>
                  </a:ext>
                </a:extLst>
              </a:tr>
              <a:tr h="239061">
                <a:tc>
                  <a:txBody>
                    <a:bodyPr/>
                    <a:lstStyle/>
                    <a:p>
                      <a:pPr algn="r" fontAlgn="b"/>
                      <a:r>
                        <a:rPr lang="en-US" sz="1400" b="1" i="0" u="none" strike="noStrike" dirty="0">
                          <a:solidFill>
                            <a:srgbClr val="000000"/>
                          </a:solidFill>
                          <a:effectLst/>
                          <a:latin typeface="Verdana" panose="020B0604030504040204" pitchFamily="34" charset="0"/>
                          <a:ea typeface="Verdana" panose="020B0604030504040204" pitchFamily="34" charset="0"/>
                        </a:rPr>
                        <a:t>VIENREIZĒJI PASĀKUMI KOPĀ</a:t>
                      </a:r>
                      <a:endParaRPr lang="lv-LV" sz="1400" b="1"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tc>
                  <a:txBody>
                    <a:bodyPr/>
                    <a:lstStyle/>
                    <a:p>
                      <a:pPr algn="r" fontAlgn="b"/>
                      <a:r>
                        <a:rPr lang="en-US" sz="1400" b="1" i="0" u="none" strike="noStrike" dirty="0">
                          <a:solidFill>
                            <a:srgbClr val="000000"/>
                          </a:solidFill>
                          <a:effectLst/>
                          <a:latin typeface="Verdana" panose="020B0604030504040204" pitchFamily="34" charset="0"/>
                          <a:ea typeface="Verdana" panose="020B0604030504040204" pitchFamily="34" charset="0"/>
                        </a:rPr>
                        <a:t>25 290 400</a:t>
                      </a:r>
                      <a:endParaRPr lang="lv-LV" sz="1400" b="1" i="0" u="none" strike="noStrike" dirty="0">
                        <a:solidFill>
                          <a:srgbClr val="000000"/>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226574312"/>
                  </a:ext>
                </a:extLst>
              </a:tr>
              <a:tr h="141146">
                <a:tc>
                  <a:txBody>
                    <a:bodyPr/>
                    <a:lstStyle/>
                    <a:p>
                      <a:pPr algn="l" fontAlgn="b"/>
                      <a:r>
                        <a:rPr lang="en-US" sz="1200" b="1" i="1" u="none" strike="noStrike" kern="1200" dirty="0" err="1">
                          <a:solidFill>
                            <a:schemeClr val="tx1"/>
                          </a:solidFill>
                          <a:effectLst/>
                          <a:latin typeface="Verdana" panose="020B0604030504040204" pitchFamily="34" charset="0"/>
                          <a:ea typeface="Verdana" panose="020B0604030504040204" pitchFamily="34" charset="0"/>
                          <a:cs typeface="+mn-cs"/>
                        </a:rPr>
                        <a:t>Infrastruktūra</a:t>
                      </a:r>
                      <a:endParaRPr lang="en-US" sz="1200" b="1" i="1" u="none" strike="noStrike" kern="1200" dirty="0">
                        <a:solidFill>
                          <a:schemeClr val="tx1"/>
                        </a:solidFill>
                        <a:effectLst/>
                        <a:latin typeface="Verdana" panose="020B0604030504040204" pitchFamily="34" charset="0"/>
                        <a:ea typeface="Verdana" panose="020B0604030504040204" pitchFamily="34" charset="0"/>
                        <a:cs typeface="+mn-cs"/>
                      </a:endParaRPr>
                    </a:p>
                    <a:p>
                      <a:pPr algn="l" fontAlgn="b"/>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Onkoloģijas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iekārtas</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a:t>
                      </a:r>
                      <a:r>
                        <a:rPr lang="en-US" sz="1200" b="0" i="1" u="none" strike="noStrike" kern="1200" dirty="0" err="1">
                          <a:solidFill>
                            <a:schemeClr val="tx1"/>
                          </a:solidFill>
                          <a:effectLst/>
                          <a:latin typeface="Verdana" panose="020B0604030504040204" pitchFamily="34" charset="0"/>
                          <a:ea typeface="Verdana" panose="020B0604030504040204" pitchFamily="34" charset="0"/>
                          <a:cs typeface="+mn-cs"/>
                        </a:rPr>
                        <a:t>Roboti</a:t>
                      </a:r>
                      <a:r>
                        <a:rPr lang="en-US" sz="1200" b="0" i="1" u="none" strike="noStrike" kern="1200" dirty="0">
                          <a:solidFill>
                            <a:schemeClr val="tx1"/>
                          </a:solidFill>
                          <a:effectLst/>
                          <a:latin typeface="Verdana" panose="020B0604030504040204" pitchFamily="34" charset="0"/>
                          <a:ea typeface="Verdana" panose="020B0604030504040204" pitchFamily="34" charset="0"/>
                          <a:cs typeface="+mn-cs"/>
                        </a:rPr>
                        <a:t>, PSKUS A2)</a:t>
                      </a:r>
                      <a:endParaRPr lang="lv-LV" sz="1200" b="0" i="1"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tc>
                  <a:txBody>
                    <a:bodyPr/>
                    <a:lstStyle/>
                    <a:p>
                      <a:pPr algn="r" fontAlgn="b"/>
                      <a:r>
                        <a:rPr lang="en-US" sz="1300" b="0" i="0" u="none" strike="noStrike" dirty="0">
                          <a:solidFill>
                            <a:schemeClr val="tx1"/>
                          </a:solidFill>
                          <a:effectLst/>
                          <a:latin typeface="Verdana" panose="020B0604030504040204" pitchFamily="34" charset="0"/>
                          <a:ea typeface="Verdana" panose="020B0604030504040204" pitchFamily="34" charset="0"/>
                        </a:rPr>
                        <a:t>25 290 400</a:t>
                      </a:r>
                      <a:endParaRPr lang="lv-LV" sz="1300" b="0" i="0" u="none" strike="noStrike" dirty="0">
                        <a:solidFill>
                          <a:schemeClr val="tx1"/>
                        </a:solidFill>
                        <a:effectLst/>
                        <a:latin typeface="Verdana" panose="020B0604030504040204" pitchFamily="34" charset="0"/>
                        <a:ea typeface="Verdana" panose="020B0604030504040204" pitchFamily="34" charset="0"/>
                      </a:endParaRPr>
                    </a:p>
                  </a:txBody>
                  <a:tcPr marL="6012" marR="6012" marT="6012"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2"/>
                    </a:solidFill>
                  </a:tcPr>
                </a:tc>
                <a:extLst>
                  <a:ext uri="{0D108BD9-81ED-4DB2-BD59-A6C34878D82A}">
                    <a16:rowId xmlns:a16="http://schemas.microsoft.com/office/drawing/2014/main" val="1913602819"/>
                  </a:ext>
                </a:extLst>
              </a:tr>
            </a:tbl>
          </a:graphicData>
        </a:graphic>
      </p:graphicFrame>
    </p:spTree>
    <p:extLst>
      <p:ext uri="{BB962C8B-B14F-4D97-AF65-F5344CB8AC3E}">
        <p14:creationId xmlns:p14="http://schemas.microsoft.com/office/powerpoint/2010/main" val="414638339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D5D861-4765-C37C-DBE8-A231852A1C1D}"/>
            </a:ext>
          </a:extLst>
        </p:cNvPr>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DE128733-92DD-1E66-71CB-0821C3A4659E}"/>
              </a:ext>
            </a:extLst>
          </p:cNvPr>
          <p:cNvSpPr>
            <a:spLocks noGrp="1"/>
          </p:cNvSpPr>
          <p:nvPr>
            <p:ph type="sldNum" sz="quarter" idx="12"/>
          </p:nvPr>
        </p:nvSpPr>
        <p:spPr/>
        <p:txBody>
          <a:bodyPr/>
          <a:lstStyle/>
          <a:p>
            <a:fld id="{200423E1-44C6-4E03-9576-413CBCCCE18A}" type="slidenum">
              <a:rPr lang="lv-LV" smtClean="0"/>
              <a:pPr/>
              <a:t>19</a:t>
            </a:fld>
            <a:endParaRPr lang="lv-LV"/>
          </a:p>
        </p:txBody>
      </p:sp>
      <p:sp>
        <p:nvSpPr>
          <p:cNvPr id="6" name="TextBox 5">
            <a:extLst>
              <a:ext uri="{FF2B5EF4-FFF2-40B4-BE49-F238E27FC236}">
                <a16:creationId xmlns:a16="http://schemas.microsoft.com/office/drawing/2014/main" id="{D8EB90F3-2CA5-1072-F2C0-BA4F0881522D}"/>
              </a:ext>
            </a:extLst>
          </p:cNvPr>
          <p:cNvSpPr txBox="1"/>
          <p:nvPr/>
        </p:nvSpPr>
        <p:spPr>
          <a:xfrm>
            <a:off x="1585339" y="525658"/>
            <a:ext cx="7420887" cy="369332"/>
          </a:xfrm>
          <a:prstGeom prst="rect">
            <a:avLst/>
          </a:prstGeom>
          <a:noFill/>
        </p:spPr>
        <p:txBody>
          <a:bodyPr wrap="square" rtlCol="0">
            <a:spAutoFit/>
          </a:bodyPr>
          <a:lstStyle/>
          <a:p>
            <a:pPr algn="ctr"/>
            <a:r>
              <a:rPr lang="lv-LV" b="1" noProof="0" dirty="0">
                <a:latin typeface="Verdana" panose="020B0604030504040204" pitchFamily="34" charset="0"/>
                <a:ea typeface="Verdana" panose="020B0604030504040204" pitchFamily="34" charset="0"/>
              </a:rPr>
              <a:t>Veselības ministrijas </a:t>
            </a:r>
            <a:r>
              <a:rPr lang="en-US" b="1" noProof="0" dirty="0" err="1">
                <a:latin typeface="Verdana" panose="020B0604030504040204" pitchFamily="34" charset="0"/>
                <a:ea typeface="Verdana" panose="020B0604030504040204" pitchFamily="34" charset="0"/>
              </a:rPr>
              <a:t>apzinātās</a:t>
            </a:r>
            <a:r>
              <a:rPr lang="en-US" b="1" noProof="0" dirty="0">
                <a:latin typeface="Verdana" panose="020B0604030504040204" pitchFamily="34" charset="0"/>
                <a:ea typeface="Verdana" panose="020B0604030504040204" pitchFamily="34" charset="0"/>
              </a:rPr>
              <a:t> </a:t>
            </a:r>
            <a:r>
              <a:rPr lang="en-US" b="1" noProof="0" dirty="0" err="1">
                <a:latin typeface="Verdana" panose="020B0604030504040204" pitchFamily="34" charset="0"/>
                <a:ea typeface="Verdana" panose="020B0604030504040204" pitchFamily="34" charset="0"/>
              </a:rPr>
              <a:t>vajadzības</a:t>
            </a:r>
            <a:r>
              <a:rPr lang="en-US" b="1" noProof="0" dirty="0">
                <a:latin typeface="Verdana" panose="020B0604030504040204" pitchFamily="34" charset="0"/>
                <a:ea typeface="Verdana" panose="020B0604030504040204" pitchFamily="34" charset="0"/>
              </a:rPr>
              <a:t> </a:t>
            </a:r>
            <a:r>
              <a:rPr lang="en-US" b="1" dirty="0">
                <a:latin typeface="Verdana" panose="020B0604030504040204" pitchFamily="34" charset="0"/>
                <a:ea typeface="Verdana" panose="020B0604030504040204" pitchFamily="34" charset="0"/>
              </a:rPr>
              <a:t>2027. </a:t>
            </a:r>
            <a:r>
              <a:rPr lang="en-US" b="1" dirty="0" err="1">
                <a:latin typeface="Verdana" panose="020B0604030504040204" pitchFamily="34" charset="0"/>
                <a:ea typeface="Verdana" panose="020B0604030504040204" pitchFamily="34" charset="0"/>
              </a:rPr>
              <a:t>gadam</a:t>
            </a:r>
            <a:endParaRPr lang="en-US" b="1" dirty="0">
              <a:latin typeface="Verdana" panose="020B0604030504040204" pitchFamily="34" charset="0"/>
              <a:ea typeface="Verdana" panose="020B0604030504040204" pitchFamily="34" charset="0"/>
            </a:endParaRPr>
          </a:p>
        </p:txBody>
      </p:sp>
      <p:sp>
        <p:nvSpPr>
          <p:cNvPr id="2" name="TextBox 1">
            <a:extLst>
              <a:ext uri="{FF2B5EF4-FFF2-40B4-BE49-F238E27FC236}">
                <a16:creationId xmlns:a16="http://schemas.microsoft.com/office/drawing/2014/main" id="{BFE5508D-84BF-3EFB-1616-EFD1388066F9}"/>
              </a:ext>
            </a:extLst>
          </p:cNvPr>
          <p:cNvSpPr txBox="1"/>
          <p:nvPr/>
        </p:nvSpPr>
        <p:spPr>
          <a:xfrm>
            <a:off x="644236" y="1669473"/>
            <a:ext cx="8104909" cy="1754326"/>
          </a:xfrm>
          <a:prstGeom prst="rect">
            <a:avLst/>
          </a:prstGeom>
          <a:noFill/>
        </p:spPr>
        <p:txBody>
          <a:bodyPr wrap="square" rtlCol="0">
            <a:spAutoFit/>
          </a:bodyPr>
          <a:lstStyle/>
          <a:p>
            <a:pPr algn="just"/>
            <a:r>
              <a:rPr lang="en-US" sz="2000" b="1" dirty="0" err="1">
                <a:latin typeface="Aptos" panose="020B0004020202020204" pitchFamily="34" charset="0"/>
              </a:rPr>
              <a:t>Detalizēta</a:t>
            </a:r>
            <a:r>
              <a:rPr lang="en-US" sz="2000" b="1" dirty="0">
                <a:latin typeface="Aptos" panose="020B0004020202020204" pitchFamily="34" charset="0"/>
              </a:rPr>
              <a:t> </a:t>
            </a:r>
            <a:r>
              <a:rPr lang="en-US" sz="2000" b="1" dirty="0" err="1">
                <a:latin typeface="Aptos" panose="020B0004020202020204" pitchFamily="34" charset="0"/>
              </a:rPr>
              <a:t>informācija</a:t>
            </a:r>
            <a:r>
              <a:rPr lang="en-US" sz="2000" b="1" dirty="0">
                <a:latin typeface="Aptos" panose="020B0004020202020204" pitchFamily="34" charset="0"/>
              </a:rPr>
              <a:t> par </a:t>
            </a:r>
            <a:r>
              <a:rPr lang="en-US" sz="2000" b="1" dirty="0" err="1">
                <a:latin typeface="Aptos" panose="020B0004020202020204" pitchFamily="34" charset="0"/>
              </a:rPr>
              <a:t>vajadzību</a:t>
            </a:r>
            <a:r>
              <a:rPr lang="en-US" sz="2000" b="1" dirty="0">
                <a:latin typeface="Aptos" panose="020B0004020202020204" pitchFamily="34" charset="0"/>
              </a:rPr>
              <a:t> </a:t>
            </a:r>
            <a:r>
              <a:rPr lang="en-US" sz="2000" b="1" dirty="0" err="1">
                <a:latin typeface="Aptos" panose="020B0004020202020204" pitchFamily="34" charset="0"/>
              </a:rPr>
              <a:t>sarakstā</a:t>
            </a:r>
            <a:r>
              <a:rPr lang="en-US" sz="2000" b="1" dirty="0">
                <a:latin typeface="Aptos" panose="020B0004020202020204" pitchFamily="34" charset="0"/>
              </a:rPr>
              <a:t> </a:t>
            </a:r>
            <a:r>
              <a:rPr lang="en-US" sz="2000" b="1" dirty="0" err="1">
                <a:latin typeface="Aptos" panose="020B0004020202020204" pitchFamily="34" charset="0"/>
              </a:rPr>
              <a:t>iekļautajiem</a:t>
            </a:r>
            <a:r>
              <a:rPr lang="en-US" sz="2000" b="1" dirty="0">
                <a:latin typeface="Aptos" panose="020B0004020202020204" pitchFamily="34" charset="0"/>
              </a:rPr>
              <a:t> </a:t>
            </a:r>
            <a:r>
              <a:rPr lang="en-US" sz="2000" b="1" dirty="0" err="1">
                <a:latin typeface="Aptos" panose="020B0004020202020204" pitchFamily="34" charset="0"/>
              </a:rPr>
              <a:t>pasākumiem</a:t>
            </a:r>
            <a:r>
              <a:rPr lang="en-US" sz="2000" b="1" dirty="0">
                <a:latin typeface="Aptos" panose="020B0004020202020204" pitchFamily="34" charset="0"/>
              </a:rPr>
              <a:t> un </a:t>
            </a:r>
            <a:r>
              <a:rPr lang="en-US" sz="2000" b="1" dirty="0" err="1">
                <a:latin typeface="Aptos" panose="020B0004020202020204" pitchFamily="34" charset="0"/>
              </a:rPr>
              <a:t>tiem</a:t>
            </a:r>
            <a:r>
              <a:rPr lang="en-US" sz="2000" b="1" dirty="0">
                <a:latin typeface="Aptos" panose="020B0004020202020204" pitchFamily="34" charset="0"/>
              </a:rPr>
              <a:t> </a:t>
            </a:r>
            <a:r>
              <a:rPr lang="en-US" sz="2000" b="1" dirty="0" err="1">
                <a:latin typeface="Aptos" panose="020B0004020202020204" pitchFamily="34" charset="0"/>
              </a:rPr>
              <a:t>nepieciešamo</a:t>
            </a:r>
            <a:r>
              <a:rPr lang="en-US" sz="2000" b="1" dirty="0">
                <a:latin typeface="Aptos" panose="020B0004020202020204" pitchFamily="34" charset="0"/>
              </a:rPr>
              <a:t> </a:t>
            </a:r>
            <a:r>
              <a:rPr lang="en-US" sz="2000" b="1" dirty="0" err="1">
                <a:latin typeface="Aptos" panose="020B0004020202020204" pitchFamily="34" charset="0"/>
              </a:rPr>
              <a:t>papildus</a:t>
            </a:r>
            <a:r>
              <a:rPr lang="en-US" sz="2000" b="1" dirty="0">
                <a:latin typeface="Aptos" panose="020B0004020202020204" pitchFamily="34" charset="0"/>
              </a:rPr>
              <a:t> </a:t>
            </a:r>
            <a:r>
              <a:rPr lang="en-US" sz="2000" b="1" dirty="0" err="1">
                <a:latin typeface="Aptos" panose="020B0004020202020204" pitchFamily="34" charset="0"/>
              </a:rPr>
              <a:t>finansējumu</a:t>
            </a:r>
            <a:r>
              <a:rPr lang="en-US" sz="2000" b="1" dirty="0">
                <a:latin typeface="Aptos" panose="020B0004020202020204" pitchFamily="34" charset="0"/>
              </a:rPr>
              <a:t> </a:t>
            </a:r>
            <a:r>
              <a:rPr lang="en-US" sz="2000" b="1" dirty="0" err="1">
                <a:latin typeface="Aptos" panose="020B0004020202020204" pitchFamily="34" charset="0"/>
              </a:rPr>
              <a:t>skatīt</a:t>
            </a:r>
            <a:r>
              <a:rPr lang="en-US" sz="2000" b="1" dirty="0">
                <a:latin typeface="Aptos" panose="020B0004020202020204" pitchFamily="34" charset="0"/>
              </a:rPr>
              <a:t>:</a:t>
            </a:r>
          </a:p>
          <a:p>
            <a:endParaRPr lang="en-US" dirty="0"/>
          </a:p>
          <a:p>
            <a:r>
              <a:rPr lang="en-GB" sz="3200" b="1" dirty="0">
                <a:solidFill>
                  <a:schemeClr val="accent2"/>
                </a:solidFill>
                <a:hlinkClick r:id="rId2">
                  <a:extLst>
                    <a:ext uri="{A12FA001-AC4F-418D-AE19-62706E023703}">
                      <ahyp:hlinkClr xmlns:ahyp="http://schemas.microsoft.com/office/drawing/2018/hyperlinkcolor" val="tx"/>
                    </a:ext>
                  </a:extLst>
                </a:hlinkClick>
              </a:rPr>
              <a:t>Microsoft Power BI</a:t>
            </a:r>
            <a:endParaRPr lang="en-GB" sz="3200" b="1" dirty="0">
              <a:solidFill>
                <a:schemeClr val="accent2"/>
              </a:solidFill>
            </a:endParaRPr>
          </a:p>
          <a:p>
            <a:endParaRPr lang="en-GB" dirty="0"/>
          </a:p>
        </p:txBody>
      </p:sp>
    </p:spTree>
    <p:extLst>
      <p:ext uri="{BB962C8B-B14F-4D97-AF65-F5344CB8AC3E}">
        <p14:creationId xmlns:p14="http://schemas.microsoft.com/office/powerpoint/2010/main" val="2407235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txBox="1"/>
          <p:nvPr/>
        </p:nvSpPr>
        <p:spPr>
          <a:xfrm>
            <a:off x="1905980" y="21425"/>
            <a:ext cx="6902740" cy="914400"/>
          </a:xfrm>
          <a:prstGeom prst="rect">
            <a:avLst/>
          </a:prstGeom>
          <a:noFill/>
          <a:ln/>
        </p:spPr>
        <p:txBody>
          <a:bodyPr wrap="square" lIns="0" tIns="0" rIns="0" bIns="0" rtlCol="0" anchor="ctr"/>
          <a:lstStyle/>
          <a:p>
            <a:pPr marL="0" indent="0" algn="ctr">
              <a:buNone/>
            </a:pPr>
            <a:r>
              <a:rPr lang="en-US" sz="1500" b="1" dirty="0">
                <a:solidFill>
                  <a:srgbClr val="000000"/>
                </a:solidFill>
                <a:latin typeface="Verdana" pitchFamily="34" charset="0"/>
                <a:ea typeface="Verdana" pitchFamily="34" charset="-122"/>
                <a:cs typeface="Verdana" pitchFamily="34" charset="-120"/>
              </a:rPr>
              <a:t>Darba samaksa 2016.–2027. gadā: </a:t>
            </a:r>
            <a:r>
              <a:rPr lang="en-US" sz="1500" b="1" dirty="0" err="1">
                <a:solidFill>
                  <a:srgbClr val="000000"/>
                </a:solidFill>
                <a:latin typeface="Verdana" pitchFamily="34" charset="0"/>
                <a:ea typeface="Verdana" pitchFamily="34" charset="-122"/>
                <a:cs typeface="Verdana" pitchFamily="34" charset="-120"/>
              </a:rPr>
              <a:t>minimālā</a:t>
            </a:r>
            <a:r>
              <a:rPr lang="en-US" sz="1500" b="1" dirty="0">
                <a:solidFill>
                  <a:srgbClr val="000000"/>
                </a:solidFill>
                <a:latin typeface="Verdana" pitchFamily="34" charset="0"/>
                <a:ea typeface="Verdana" pitchFamily="34" charset="-122"/>
                <a:cs typeface="Verdana" pitchFamily="34" charset="-120"/>
              </a:rPr>
              <a:t> alga un </a:t>
            </a:r>
            <a:r>
              <a:rPr lang="en-US" sz="1500" b="1" dirty="0" err="1">
                <a:solidFill>
                  <a:srgbClr val="000000"/>
                </a:solidFill>
                <a:latin typeface="Verdana" pitchFamily="34" charset="0"/>
                <a:ea typeface="Verdana" pitchFamily="34" charset="-122"/>
                <a:cs typeface="Verdana" pitchFamily="34" charset="-120"/>
              </a:rPr>
              <a:t>vidējā</a:t>
            </a:r>
            <a:r>
              <a:rPr lang="en-US" sz="1500" b="1" dirty="0">
                <a:solidFill>
                  <a:srgbClr val="000000"/>
                </a:solidFill>
                <a:latin typeface="Verdana" pitchFamily="34" charset="0"/>
                <a:ea typeface="Verdana" pitchFamily="34" charset="-122"/>
                <a:cs typeface="Verdana" pitchFamily="34" charset="-120"/>
              </a:rPr>
              <a:t> </a:t>
            </a:r>
            <a:r>
              <a:rPr lang="en-US" sz="1500" b="1" dirty="0" err="1">
                <a:solidFill>
                  <a:srgbClr val="000000"/>
                </a:solidFill>
                <a:latin typeface="Verdana" pitchFamily="34" charset="0"/>
                <a:ea typeface="Verdana" pitchFamily="34" charset="-122"/>
                <a:cs typeface="Verdana" pitchFamily="34" charset="-120"/>
              </a:rPr>
              <a:t>darba</a:t>
            </a:r>
            <a:r>
              <a:rPr lang="en-US" sz="1500" b="1" dirty="0">
                <a:solidFill>
                  <a:srgbClr val="000000"/>
                </a:solidFill>
                <a:latin typeface="Verdana" pitchFamily="34" charset="0"/>
                <a:ea typeface="Verdana" pitchFamily="34" charset="-122"/>
                <a:cs typeface="Verdana" pitchFamily="34" charset="-120"/>
              </a:rPr>
              <a:t> </a:t>
            </a:r>
            <a:r>
              <a:rPr lang="en-US" sz="1500" b="1" dirty="0" err="1">
                <a:solidFill>
                  <a:srgbClr val="000000"/>
                </a:solidFill>
                <a:latin typeface="Verdana" pitchFamily="34" charset="0"/>
                <a:ea typeface="Verdana" pitchFamily="34" charset="-122"/>
                <a:cs typeface="Verdana" pitchFamily="34" charset="-120"/>
              </a:rPr>
              <a:t>samaksa</a:t>
            </a:r>
            <a:r>
              <a:rPr lang="en-US" sz="1500" b="1" dirty="0">
                <a:solidFill>
                  <a:srgbClr val="000000"/>
                </a:solidFill>
                <a:latin typeface="Verdana" pitchFamily="34" charset="0"/>
                <a:ea typeface="Verdana" pitchFamily="34" charset="-122"/>
                <a:cs typeface="Verdana" pitchFamily="34" charset="-120"/>
              </a:rPr>
              <a:t> </a:t>
            </a:r>
            <a:r>
              <a:rPr lang="en-US" sz="1500" b="1" dirty="0" err="1">
                <a:solidFill>
                  <a:srgbClr val="000000"/>
                </a:solidFill>
                <a:latin typeface="Verdana" pitchFamily="34" charset="0"/>
                <a:ea typeface="Verdana" pitchFamily="34" charset="-122"/>
                <a:cs typeface="Verdana" pitchFamily="34" charset="-120"/>
              </a:rPr>
              <a:t>valstī</a:t>
            </a:r>
            <a:r>
              <a:rPr lang="en-US" sz="1500" b="1" dirty="0">
                <a:solidFill>
                  <a:srgbClr val="000000"/>
                </a:solidFill>
                <a:latin typeface="Verdana" pitchFamily="34" charset="0"/>
                <a:ea typeface="Verdana" pitchFamily="34" charset="-122"/>
                <a:cs typeface="Verdana" pitchFamily="34" charset="-120"/>
              </a:rPr>
              <a:t> un </a:t>
            </a:r>
            <a:r>
              <a:rPr lang="en-US" sz="1500" b="1" dirty="0" err="1">
                <a:solidFill>
                  <a:srgbClr val="000000"/>
                </a:solidFill>
                <a:latin typeface="Verdana" pitchFamily="34" charset="0"/>
                <a:ea typeface="Verdana" pitchFamily="34" charset="-122"/>
                <a:cs typeface="Verdana" pitchFamily="34" charset="-120"/>
              </a:rPr>
              <a:t>ārstniecības</a:t>
            </a:r>
            <a:r>
              <a:rPr lang="en-US" sz="1500" b="1" dirty="0">
                <a:solidFill>
                  <a:srgbClr val="000000"/>
                </a:solidFill>
                <a:latin typeface="Verdana" pitchFamily="34" charset="0"/>
                <a:ea typeface="Verdana" pitchFamily="34" charset="-122"/>
                <a:cs typeface="Verdana" pitchFamily="34" charset="-120"/>
              </a:rPr>
              <a:t> </a:t>
            </a:r>
            <a:r>
              <a:rPr lang="en-US" sz="1500" b="1" dirty="0" err="1">
                <a:solidFill>
                  <a:srgbClr val="000000"/>
                </a:solidFill>
                <a:latin typeface="Verdana" pitchFamily="34" charset="0"/>
                <a:ea typeface="Verdana" pitchFamily="34" charset="-122"/>
                <a:cs typeface="Verdana" pitchFamily="34" charset="-120"/>
              </a:rPr>
              <a:t>personu</a:t>
            </a:r>
            <a:r>
              <a:rPr lang="en-US" sz="1500" b="1" dirty="0">
                <a:solidFill>
                  <a:srgbClr val="000000"/>
                </a:solidFill>
                <a:latin typeface="Verdana" pitchFamily="34" charset="0"/>
                <a:ea typeface="Verdana" pitchFamily="34" charset="-122"/>
                <a:cs typeface="Verdana" pitchFamily="34" charset="-120"/>
              </a:rPr>
              <a:t> darba samaksa tarifā (MK Nr. 555), EUR</a:t>
            </a:r>
            <a:endParaRPr lang="en-US" sz="1500" dirty="0"/>
          </a:p>
        </p:txBody>
      </p:sp>
      <p:sp>
        <p:nvSpPr>
          <p:cNvPr id="5" name="Text 2"/>
          <p:cNvSpPr txBox="1"/>
          <p:nvPr/>
        </p:nvSpPr>
        <p:spPr>
          <a:xfrm>
            <a:off x="8728710" y="6659739"/>
            <a:ext cx="293370" cy="274320"/>
          </a:xfrm>
          <a:prstGeom prst="rect">
            <a:avLst/>
          </a:prstGeom>
          <a:noFill/>
          <a:ln/>
        </p:spPr>
        <p:txBody>
          <a:bodyPr wrap="square" lIns="0" tIns="0" rIns="0" bIns="0" rtlCol="0" anchor="ctr"/>
          <a:lstStyle/>
          <a:p>
            <a:pPr marL="0" indent="0" algn="r">
              <a:buNone/>
            </a:pPr>
            <a:r>
              <a:rPr lang="en-US" sz="900" dirty="0">
                <a:solidFill>
                  <a:srgbClr val="595959"/>
                </a:solidFill>
                <a:latin typeface="Verdana" pitchFamily="34" charset="0"/>
                <a:ea typeface="Verdana" pitchFamily="34" charset="-122"/>
              </a:rPr>
              <a:t>20</a:t>
            </a:r>
            <a:endParaRPr lang="en-US" sz="900" dirty="0"/>
          </a:p>
        </p:txBody>
      </p:sp>
      <p:graphicFrame>
        <p:nvGraphicFramePr>
          <p:cNvPr id="6" name="Chart 0"/>
          <p:cNvGraphicFramePr/>
          <p:nvPr>
            <p:extLst>
              <p:ext uri="{D42A27DB-BD31-4B8C-83A1-F6EECF244321}">
                <p14:modId xmlns:p14="http://schemas.microsoft.com/office/powerpoint/2010/main" val="3338848330"/>
              </p:ext>
            </p:extLst>
          </p:nvPr>
        </p:nvGraphicFramePr>
        <p:xfrm>
          <a:off x="205740" y="1297940"/>
          <a:ext cx="5760720" cy="2953512"/>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Table 0"/>
          <p:cNvGraphicFramePr>
            <a:graphicFrameLocks noGrp="1"/>
          </p:cNvGraphicFramePr>
          <p:nvPr/>
        </p:nvGraphicFramePr>
        <p:xfrm>
          <a:off x="114307" y="4262786"/>
          <a:ext cx="5897873" cy="1438910"/>
        </p:xfrm>
        <a:graphic>
          <a:graphicData uri="http://schemas.openxmlformats.org/drawingml/2006/table">
            <a:tbl>
              <a:tblPr/>
              <a:tblGrid>
                <a:gridCol w="1404257">
                  <a:extLst>
                    <a:ext uri="{9D8B030D-6E8A-4147-A177-3AD203B41FA5}">
                      <a16:colId xmlns:a16="http://schemas.microsoft.com/office/drawing/2014/main" val="20000"/>
                    </a:ext>
                  </a:extLst>
                </a:gridCol>
                <a:gridCol w="374468">
                  <a:extLst>
                    <a:ext uri="{9D8B030D-6E8A-4147-A177-3AD203B41FA5}">
                      <a16:colId xmlns:a16="http://schemas.microsoft.com/office/drawing/2014/main" val="20001"/>
                    </a:ext>
                  </a:extLst>
                </a:gridCol>
                <a:gridCol w="374468">
                  <a:extLst>
                    <a:ext uri="{9D8B030D-6E8A-4147-A177-3AD203B41FA5}">
                      <a16:colId xmlns:a16="http://schemas.microsoft.com/office/drawing/2014/main" val="20002"/>
                    </a:ext>
                  </a:extLst>
                </a:gridCol>
                <a:gridCol w="374468">
                  <a:extLst>
                    <a:ext uri="{9D8B030D-6E8A-4147-A177-3AD203B41FA5}">
                      <a16:colId xmlns:a16="http://schemas.microsoft.com/office/drawing/2014/main" val="20003"/>
                    </a:ext>
                  </a:extLst>
                </a:gridCol>
                <a:gridCol w="374468">
                  <a:extLst>
                    <a:ext uri="{9D8B030D-6E8A-4147-A177-3AD203B41FA5}">
                      <a16:colId xmlns:a16="http://schemas.microsoft.com/office/drawing/2014/main" val="20004"/>
                    </a:ext>
                  </a:extLst>
                </a:gridCol>
                <a:gridCol w="374468">
                  <a:extLst>
                    <a:ext uri="{9D8B030D-6E8A-4147-A177-3AD203B41FA5}">
                      <a16:colId xmlns:a16="http://schemas.microsoft.com/office/drawing/2014/main" val="20005"/>
                    </a:ext>
                  </a:extLst>
                </a:gridCol>
                <a:gridCol w="374468">
                  <a:extLst>
                    <a:ext uri="{9D8B030D-6E8A-4147-A177-3AD203B41FA5}">
                      <a16:colId xmlns:a16="http://schemas.microsoft.com/office/drawing/2014/main" val="20006"/>
                    </a:ext>
                  </a:extLst>
                </a:gridCol>
                <a:gridCol w="374468">
                  <a:extLst>
                    <a:ext uri="{9D8B030D-6E8A-4147-A177-3AD203B41FA5}">
                      <a16:colId xmlns:a16="http://schemas.microsoft.com/office/drawing/2014/main" val="20007"/>
                    </a:ext>
                  </a:extLst>
                </a:gridCol>
                <a:gridCol w="374468">
                  <a:extLst>
                    <a:ext uri="{9D8B030D-6E8A-4147-A177-3AD203B41FA5}">
                      <a16:colId xmlns:a16="http://schemas.microsoft.com/office/drawing/2014/main" val="20008"/>
                    </a:ext>
                  </a:extLst>
                </a:gridCol>
                <a:gridCol w="374468">
                  <a:extLst>
                    <a:ext uri="{9D8B030D-6E8A-4147-A177-3AD203B41FA5}">
                      <a16:colId xmlns:a16="http://schemas.microsoft.com/office/drawing/2014/main" val="20009"/>
                    </a:ext>
                  </a:extLst>
                </a:gridCol>
                <a:gridCol w="374468">
                  <a:extLst>
                    <a:ext uri="{9D8B030D-6E8A-4147-A177-3AD203B41FA5}">
                      <a16:colId xmlns:a16="http://schemas.microsoft.com/office/drawing/2014/main" val="20010"/>
                    </a:ext>
                  </a:extLst>
                </a:gridCol>
                <a:gridCol w="374468">
                  <a:extLst>
                    <a:ext uri="{9D8B030D-6E8A-4147-A177-3AD203B41FA5}">
                      <a16:colId xmlns:a16="http://schemas.microsoft.com/office/drawing/2014/main" val="20011"/>
                    </a:ext>
                  </a:extLst>
                </a:gridCol>
                <a:gridCol w="374468">
                  <a:extLst>
                    <a:ext uri="{9D8B030D-6E8A-4147-A177-3AD203B41FA5}">
                      <a16:colId xmlns:a16="http://schemas.microsoft.com/office/drawing/2014/main" val="20012"/>
                    </a:ext>
                  </a:extLst>
                </a:gridCol>
              </a:tblGrid>
              <a:tr h="251460">
                <a:tc>
                  <a:txBody>
                    <a:bodyPr/>
                    <a:lstStyle/>
                    <a:p>
                      <a:pPr marL="0" indent="0" algn="l">
                        <a:buNone/>
                      </a:pPr>
                      <a:r>
                        <a:rPr lang="en-US" sz="550" b="1" dirty="0">
                          <a:solidFill>
                            <a:srgbClr val="000000"/>
                          </a:solidFill>
                          <a:latin typeface="Verdana" pitchFamily="34" charset="0"/>
                          <a:ea typeface="Verdana" pitchFamily="34" charset="-122"/>
                          <a:cs typeface="Verdana" pitchFamily="34" charset="-120"/>
                        </a:rPr>
                        <a:t>EUR</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18E"/>
                    </a:solidFill>
                  </a:tcPr>
                </a:tc>
                <a:tc>
                  <a:txBody>
                    <a:bodyPr/>
                    <a:lstStyle/>
                    <a:p>
                      <a:pPr marL="0" indent="0" algn="ctr">
                        <a:buNone/>
                      </a:pPr>
                      <a:r>
                        <a:rPr lang="en-US" sz="550" b="1" dirty="0">
                          <a:solidFill>
                            <a:srgbClr val="000000"/>
                          </a:solidFill>
                          <a:latin typeface="Verdana" pitchFamily="34" charset="0"/>
                          <a:ea typeface="Verdana" pitchFamily="34" charset="-122"/>
                          <a:cs typeface="Verdana" pitchFamily="34" charset="-120"/>
                        </a:rPr>
                        <a:t>2016</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18E"/>
                    </a:solidFill>
                  </a:tcPr>
                </a:tc>
                <a:tc>
                  <a:txBody>
                    <a:bodyPr/>
                    <a:lstStyle/>
                    <a:p>
                      <a:pPr marL="0" indent="0" algn="ctr">
                        <a:buNone/>
                      </a:pPr>
                      <a:r>
                        <a:rPr lang="en-US" sz="550" b="1" dirty="0">
                          <a:solidFill>
                            <a:srgbClr val="000000"/>
                          </a:solidFill>
                          <a:latin typeface="Verdana" pitchFamily="34" charset="0"/>
                          <a:ea typeface="Verdana" pitchFamily="34" charset="-122"/>
                          <a:cs typeface="Verdana" pitchFamily="34" charset="-120"/>
                        </a:rPr>
                        <a:t>2017</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18E"/>
                    </a:solidFill>
                  </a:tcPr>
                </a:tc>
                <a:tc>
                  <a:txBody>
                    <a:bodyPr/>
                    <a:lstStyle/>
                    <a:p>
                      <a:pPr marL="0" indent="0" algn="ctr">
                        <a:buNone/>
                      </a:pPr>
                      <a:r>
                        <a:rPr lang="en-US" sz="550" b="1" dirty="0">
                          <a:solidFill>
                            <a:srgbClr val="000000"/>
                          </a:solidFill>
                          <a:latin typeface="Verdana" pitchFamily="34" charset="0"/>
                          <a:ea typeface="Verdana" pitchFamily="34" charset="-122"/>
                          <a:cs typeface="Verdana" pitchFamily="34" charset="-120"/>
                        </a:rPr>
                        <a:t>2018</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18E"/>
                    </a:solidFill>
                  </a:tcPr>
                </a:tc>
                <a:tc>
                  <a:txBody>
                    <a:bodyPr/>
                    <a:lstStyle/>
                    <a:p>
                      <a:pPr marL="0" indent="0" algn="ctr">
                        <a:buNone/>
                      </a:pPr>
                      <a:r>
                        <a:rPr lang="en-US" sz="550" b="1" dirty="0">
                          <a:solidFill>
                            <a:srgbClr val="000000"/>
                          </a:solidFill>
                          <a:latin typeface="Verdana" pitchFamily="34" charset="0"/>
                          <a:ea typeface="Verdana" pitchFamily="34" charset="-122"/>
                          <a:cs typeface="Verdana" pitchFamily="34" charset="-120"/>
                        </a:rPr>
                        <a:t>2019</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18E"/>
                    </a:solidFill>
                  </a:tcPr>
                </a:tc>
                <a:tc>
                  <a:txBody>
                    <a:bodyPr/>
                    <a:lstStyle/>
                    <a:p>
                      <a:pPr marL="0" indent="0" algn="ctr">
                        <a:buNone/>
                      </a:pPr>
                      <a:r>
                        <a:rPr lang="en-US" sz="550" b="1" dirty="0">
                          <a:solidFill>
                            <a:srgbClr val="000000"/>
                          </a:solidFill>
                          <a:latin typeface="Verdana" pitchFamily="34" charset="0"/>
                          <a:ea typeface="Verdana" pitchFamily="34" charset="-122"/>
                          <a:cs typeface="Verdana" pitchFamily="34" charset="-120"/>
                        </a:rPr>
                        <a:t>2020</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18E"/>
                    </a:solidFill>
                  </a:tcPr>
                </a:tc>
                <a:tc>
                  <a:txBody>
                    <a:bodyPr/>
                    <a:lstStyle/>
                    <a:p>
                      <a:pPr marL="0" indent="0" algn="ctr">
                        <a:buNone/>
                      </a:pPr>
                      <a:r>
                        <a:rPr lang="en-US" sz="550" b="1" dirty="0">
                          <a:solidFill>
                            <a:srgbClr val="000000"/>
                          </a:solidFill>
                          <a:latin typeface="Verdana" pitchFamily="34" charset="0"/>
                          <a:ea typeface="Verdana" pitchFamily="34" charset="-122"/>
                          <a:cs typeface="Verdana" pitchFamily="34" charset="-120"/>
                        </a:rPr>
                        <a:t>2021</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18E"/>
                    </a:solidFill>
                  </a:tcPr>
                </a:tc>
                <a:tc>
                  <a:txBody>
                    <a:bodyPr/>
                    <a:lstStyle/>
                    <a:p>
                      <a:pPr marL="0" indent="0" algn="ctr">
                        <a:buNone/>
                      </a:pPr>
                      <a:r>
                        <a:rPr lang="en-US" sz="550" b="1" dirty="0">
                          <a:solidFill>
                            <a:srgbClr val="000000"/>
                          </a:solidFill>
                          <a:latin typeface="Verdana" pitchFamily="34" charset="0"/>
                          <a:ea typeface="Verdana" pitchFamily="34" charset="-122"/>
                          <a:cs typeface="Verdana" pitchFamily="34" charset="-120"/>
                        </a:rPr>
                        <a:t>2022</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18E"/>
                    </a:solidFill>
                  </a:tcPr>
                </a:tc>
                <a:tc>
                  <a:txBody>
                    <a:bodyPr/>
                    <a:lstStyle/>
                    <a:p>
                      <a:pPr marL="0" indent="0" algn="ctr">
                        <a:buNone/>
                      </a:pPr>
                      <a:r>
                        <a:rPr lang="en-US" sz="550" b="1" dirty="0">
                          <a:solidFill>
                            <a:srgbClr val="000000"/>
                          </a:solidFill>
                          <a:latin typeface="Verdana" pitchFamily="34" charset="0"/>
                          <a:ea typeface="Verdana" pitchFamily="34" charset="-122"/>
                          <a:cs typeface="Verdana" pitchFamily="34" charset="-120"/>
                        </a:rPr>
                        <a:t>2023</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18E"/>
                    </a:solidFill>
                  </a:tcPr>
                </a:tc>
                <a:tc>
                  <a:txBody>
                    <a:bodyPr/>
                    <a:lstStyle/>
                    <a:p>
                      <a:pPr marL="0" indent="0" algn="ctr">
                        <a:buNone/>
                      </a:pPr>
                      <a:r>
                        <a:rPr lang="en-US" sz="550" b="1" dirty="0">
                          <a:solidFill>
                            <a:srgbClr val="000000"/>
                          </a:solidFill>
                          <a:latin typeface="Verdana" pitchFamily="34" charset="0"/>
                          <a:ea typeface="Verdana" pitchFamily="34" charset="-122"/>
                          <a:cs typeface="Verdana" pitchFamily="34" charset="-120"/>
                        </a:rPr>
                        <a:t>2024</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18E"/>
                    </a:solidFill>
                  </a:tcPr>
                </a:tc>
                <a:tc>
                  <a:txBody>
                    <a:bodyPr/>
                    <a:lstStyle/>
                    <a:p>
                      <a:pPr marL="0" indent="0" algn="ctr">
                        <a:buNone/>
                      </a:pPr>
                      <a:r>
                        <a:rPr lang="en-US" sz="550" b="1" dirty="0">
                          <a:solidFill>
                            <a:srgbClr val="000000"/>
                          </a:solidFill>
                          <a:latin typeface="Verdana" pitchFamily="34" charset="0"/>
                          <a:ea typeface="Verdana" pitchFamily="34" charset="-122"/>
                          <a:cs typeface="Verdana" pitchFamily="34" charset="-120"/>
                        </a:rPr>
                        <a:t>2025</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18E"/>
                    </a:solidFill>
                  </a:tcPr>
                </a:tc>
                <a:tc>
                  <a:txBody>
                    <a:bodyPr/>
                    <a:lstStyle/>
                    <a:p>
                      <a:pPr marL="0" indent="0" algn="ctr">
                        <a:buNone/>
                      </a:pPr>
                      <a:r>
                        <a:rPr lang="en-US" sz="550" b="1" dirty="0">
                          <a:solidFill>
                            <a:srgbClr val="000000"/>
                          </a:solidFill>
                          <a:latin typeface="Verdana" pitchFamily="34" charset="0"/>
                          <a:ea typeface="Verdana" pitchFamily="34" charset="-122"/>
                          <a:cs typeface="Verdana" pitchFamily="34" charset="-120"/>
                        </a:rPr>
                        <a:t>2026*</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18E"/>
                    </a:solidFill>
                  </a:tcPr>
                </a:tc>
                <a:tc>
                  <a:txBody>
                    <a:bodyPr/>
                    <a:lstStyle/>
                    <a:p>
                      <a:pPr marL="0" indent="0" algn="ctr">
                        <a:buNone/>
                      </a:pPr>
                      <a:r>
                        <a:rPr lang="en-US" sz="550" b="1" dirty="0">
                          <a:solidFill>
                            <a:srgbClr val="000000"/>
                          </a:solidFill>
                          <a:latin typeface="Verdana" pitchFamily="34" charset="0"/>
                          <a:ea typeface="Verdana" pitchFamily="34" charset="-122"/>
                          <a:cs typeface="Verdana" pitchFamily="34" charset="-120"/>
                        </a:rPr>
                        <a:t>2027*</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18E"/>
                    </a:solidFill>
                  </a:tcPr>
                </a:tc>
                <a:extLst>
                  <a:ext uri="{0D108BD9-81ED-4DB2-BD59-A6C34878D82A}">
                    <a16:rowId xmlns:a16="http://schemas.microsoft.com/office/drawing/2014/main" val="10000"/>
                  </a:ext>
                </a:extLst>
              </a:tr>
              <a:tr h="251460">
                <a:tc>
                  <a:txBody>
                    <a:bodyPr/>
                    <a:lstStyle/>
                    <a:p>
                      <a:pPr marL="0" indent="0" algn="l">
                        <a:buNone/>
                      </a:pPr>
                      <a:r>
                        <a:rPr lang="en-US" sz="550" b="1" dirty="0">
                          <a:solidFill>
                            <a:srgbClr val="000000"/>
                          </a:solidFill>
                          <a:latin typeface="Verdana" pitchFamily="34" charset="0"/>
                          <a:ea typeface="Verdana" pitchFamily="34" charset="-122"/>
                          <a:cs typeface="Verdana" pitchFamily="34" charset="-120"/>
                        </a:rPr>
                        <a:t>Vidējā alga valstī</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859</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926</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1 004</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1 076</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1 143</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1 277</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1 373</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1 537</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1 685</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1 815</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1 906*</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2 011*</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extLst>
                  <a:ext uri="{0D108BD9-81ED-4DB2-BD59-A6C34878D82A}">
                    <a16:rowId xmlns:a16="http://schemas.microsoft.com/office/drawing/2014/main" val="10001"/>
                  </a:ext>
                </a:extLst>
              </a:tr>
              <a:tr h="251460">
                <a:tc>
                  <a:txBody>
                    <a:bodyPr/>
                    <a:lstStyle/>
                    <a:p>
                      <a:pPr marL="0" indent="0" algn="l">
                        <a:buNone/>
                      </a:pPr>
                      <a:r>
                        <a:rPr lang="en-US" sz="550" b="1" dirty="0">
                          <a:solidFill>
                            <a:srgbClr val="000000"/>
                          </a:solidFill>
                          <a:latin typeface="Verdana" pitchFamily="34" charset="0"/>
                          <a:ea typeface="Verdana" pitchFamily="34" charset="-122"/>
                          <a:cs typeface="Verdana" pitchFamily="34" charset="-120"/>
                        </a:rPr>
                        <a:t>Minimālā alga</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370</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380</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430</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430</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430</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500</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500</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620</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700</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740</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780</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820**</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251460">
                <a:tc>
                  <a:txBody>
                    <a:bodyPr/>
                    <a:lstStyle/>
                    <a:p>
                      <a:pPr marL="0" indent="0" algn="l">
                        <a:buNone/>
                      </a:pPr>
                      <a:r>
                        <a:rPr lang="en-US" sz="550" b="1" dirty="0">
                          <a:solidFill>
                            <a:srgbClr val="000000"/>
                          </a:solidFill>
                          <a:latin typeface="Verdana" pitchFamily="34" charset="0"/>
                          <a:ea typeface="Verdana" pitchFamily="34" charset="-122"/>
                          <a:cs typeface="Verdana" pitchFamily="34" charset="-120"/>
                        </a:rPr>
                        <a:t>MK 555: ārsti</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859</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1 125</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1 350</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1 485</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1 862</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1 963</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2 083</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2 304</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2 304</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2 304</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2 304***</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extLst>
                  <a:ext uri="{0D108BD9-81ED-4DB2-BD59-A6C34878D82A}">
                    <a16:rowId xmlns:a16="http://schemas.microsoft.com/office/drawing/2014/main" val="10003"/>
                  </a:ext>
                </a:extLst>
              </a:tr>
              <a:tr h="251460">
                <a:tc>
                  <a:txBody>
                    <a:bodyPr/>
                    <a:lstStyle/>
                    <a:p>
                      <a:pPr marL="0" indent="0" algn="l">
                        <a:buNone/>
                      </a:pPr>
                      <a:r>
                        <a:rPr lang="en-US" sz="550" b="1" dirty="0">
                          <a:solidFill>
                            <a:srgbClr val="000000"/>
                          </a:solidFill>
                          <a:latin typeface="Verdana" pitchFamily="34" charset="0"/>
                          <a:ea typeface="Verdana" pitchFamily="34" charset="-122"/>
                          <a:cs typeface="Verdana" pitchFamily="34" charset="-120"/>
                        </a:rPr>
                        <a:t>MK 555: māsas u.c.</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537</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675</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810</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891</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1 117</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1 183</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1 303</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1 388</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1 388</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1 388</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1 388***</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181610">
                <a:tc>
                  <a:txBody>
                    <a:bodyPr/>
                    <a:lstStyle/>
                    <a:p>
                      <a:pPr marL="0" indent="0" algn="l">
                        <a:buNone/>
                      </a:pPr>
                      <a:r>
                        <a:rPr lang="en-US" sz="550" b="1" dirty="0">
                          <a:solidFill>
                            <a:srgbClr val="000000"/>
                          </a:solidFill>
                          <a:latin typeface="Verdana" pitchFamily="34" charset="0"/>
                          <a:ea typeface="Verdana" pitchFamily="34" charset="-122"/>
                          <a:cs typeface="Verdana" pitchFamily="34" charset="-120"/>
                        </a:rPr>
                        <a:t>MK 555: atbalsta pers.</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400</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450</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540</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594</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745</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745</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865</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925</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925</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925</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550" dirty="0">
                          <a:solidFill>
                            <a:srgbClr val="000000"/>
                          </a:solidFill>
                          <a:latin typeface="Verdana" pitchFamily="34" charset="0"/>
                          <a:ea typeface="Verdana" pitchFamily="34" charset="-122"/>
                          <a:cs typeface="Verdana" pitchFamily="34" charset="-120"/>
                        </a:rPr>
                        <a:t>925***</a:t>
                      </a:r>
                      <a:endParaRPr lang="en-US" sz="550" dirty="0">
                        <a:latin typeface="Verdana" charset="0"/>
                        <a:ea typeface="Verdana" charset="0"/>
                        <a:cs typeface="Verdana" charset="0"/>
                      </a:endParaRPr>
                    </a:p>
                  </a:txBody>
                  <a:tcPr marL="18288" marR="18288" marT="18288" marB="18288"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extLst>
                  <a:ext uri="{0D108BD9-81ED-4DB2-BD59-A6C34878D82A}">
                    <a16:rowId xmlns:a16="http://schemas.microsoft.com/office/drawing/2014/main" val="10005"/>
                  </a:ext>
                </a:extLst>
              </a:tr>
            </a:tbl>
          </a:graphicData>
        </a:graphic>
      </p:graphicFrame>
      <p:sp>
        <p:nvSpPr>
          <p:cNvPr id="8" name="Shape 3"/>
          <p:cNvSpPr/>
          <p:nvPr/>
        </p:nvSpPr>
        <p:spPr>
          <a:xfrm>
            <a:off x="6183630" y="989519"/>
            <a:ext cx="2743200" cy="670239"/>
          </a:xfrm>
          <a:prstGeom prst="rect">
            <a:avLst/>
          </a:prstGeom>
          <a:solidFill>
            <a:srgbClr val="E2F0D9"/>
          </a:solidFill>
          <a:ln w="9525">
            <a:solidFill>
              <a:srgbClr val="BFBFBF"/>
            </a:solidFill>
            <a:prstDash val="solid"/>
          </a:ln>
        </p:spPr>
        <p:txBody>
          <a:bodyPr/>
          <a:lstStyle/>
          <a:p>
            <a:endParaRPr lang="lv-LV"/>
          </a:p>
        </p:txBody>
      </p:sp>
      <p:sp>
        <p:nvSpPr>
          <p:cNvPr id="9" name="Text 4"/>
          <p:cNvSpPr txBox="1"/>
          <p:nvPr/>
        </p:nvSpPr>
        <p:spPr>
          <a:xfrm>
            <a:off x="6263640" y="882130"/>
            <a:ext cx="2468880" cy="460858"/>
          </a:xfrm>
          <a:prstGeom prst="rect">
            <a:avLst/>
          </a:prstGeom>
          <a:noFill/>
          <a:ln/>
        </p:spPr>
        <p:txBody>
          <a:bodyPr wrap="square" lIns="0" tIns="0" rIns="0" bIns="0" rtlCol="0" anchor="ctr"/>
          <a:lstStyle/>
          <a:p>
            <a:pPr marL="0" indent="0">
              <a:buNone/>
            </a:pPr>
            <a:r>
              <a:rPr lang="en-US" sz="1700" b="1" dirty="0">
                <a:solidFill>
                  <a:srgbClr val="4472C4"/>
                </a:solidFill>
                <a:latin typeface="Verdana" pitchFamily="34" charset="0"/>
                <a:ea typeface="Verdana" pitchFamily="34" charset="-122"/>
                <a:cs typeface="Verdana" pitchFamily="34" charset="-120"/>
              </a:rPr>
              <a:t>+30,8%</a:t>
            </a:r>
            <a:endParaRPr lang="en-US" sz="1700" dirty="0"/>
          </a:p>
        </p:txBody>
      </p:sp>
      <p:sp>
        <p:nvSpPr>
          <p:cNvPr id="10" name="Text 5"/>
          <p:cNvSpPr txBox="1"/>
          <p:nvPr/>
        </p:nvSpPr>
        <p:spPr>
          <a:xfrm>
            <a:off x="6263640" y="1206487"/>
            <a:ext cx="2468880" cy="329184"/>
          </a:xfrm>
          <a:prstGeom prst="rect">
            <a:avLst/>
          </a:prstGeom>
          <a:noFill/>
          <a:ln/>
        </p:spPr>
        <p:txBody>
          <a:bodyPr wrap="square" lIns="0" tIns="0" rIns="0" bIns="0" rtlCol="0" anchor="ctr"/>
          <a:lstStyle/>
          <a:p>
            <a:pPr marL="0" indent="0">
              <a:buNone/>
            </a:pPr>
            <a:r>
              <a:rPr lang="en-US" sz="1000" b="1" dirty="0" err="1">
                <a:solidFill>
                  <a:srgbClr val="000000"/>
                </a:solidFill>
                <a:latin typeface="Verdana" pitchFamily="34" charset="0"/>
                <a:ea typeface="Verdana" pitchFamily="34" charset="-122"/>
                <a:cs typeface="Verdana" pitchFamily="34" charset="-120"/>
              </a:rPr>
              <a:t>vidējā</a:t>
            </a:r>
            <a:r>
              <a:rPr lang="en-US" sz="1000" b="1" dirty="0">
                <a:solidFill>
                  <a:srgbClr val="000000"/>
                </a:solidFill>
                <a:latin typeface="Verdana" pitchFamily="34" charset="0"/>
                <a:ea typeface="Verdana" pitchFamily="34" charset="-122"/>
                <a:cs typeface="Verdana" pitchFamily="34" charset="-120"/>
              </a:rPr>
              <a:t> </a:t>
            </a:r>
            <a:r>
              <a:rPr lang="en-US" sz="1000" b="1" dirty="0" err="1">
                <a:solidFill>
                  <a:srgbClr val="000000"/>
                </a:solidFill>
                <a:latin typeface="Verdana" pitchFamily="34" charset="0"/>
                <a:ea typeface="Verdana" pitchFamily="34" charset="-122"/>
                <a:cs typeface="Verdana" pitchFamily="34" charset="-120"/>
              </a:rPr>
              <a:t>darba</a:t>
            </a:r>
            <a:r>
              <a:rPr lang="en-US" sz="1000" b="1" dirty="0">
                <a:solidFill>
                  <a:srgbClr val="000000"/>
                </a:solidFill>
                <a:latin typeface="Verdana" pitchFamily="34" charset="0"/>
                <a:ea typeface="Verdana" pitchFamily="34" charset="-122"/>
                <a:cs typeface="Verdana" pitchFamily="34" charset="-120"/>
              </a:rPr>
              <a:t> </a:t>
            </a:r>
            <a:r>
              <a:rPr lang="en-US" sz="1000" b="1" dirty="0" err="1">
                <a:solidFill>
                  <a:srgbClr val="000000"/>
                </a:solidFill>
                <a:latin typeface="Verdana" pitchFamily="34" charset="0"/>
                <a:ea typeface="Verdana" pitchFamily="34" charset="-122"/>
                <a:cs typeface="Verdana" pitchFamily="34" charset="-120"/>
              </a:rPr>
              <a:t>samaksa</a:t>
            </a:r>
            <a:r>
              <a:rPr lang="en-US" sz="1000" b="1" dirty="0">
                <a:solidFill>
                  <a:srgbClr val="000000"/>
                </a:solidFill>
                <a:latin typeface="Verdana" pitchFamily="34" charset="0"/>
                <a:ea typeface="Verdana" pitchFamily="34" charset="-122"/>
                <a:cs typeface="Verdana" pitchFamily="34" charset="-120"/>
              </a:rPr>
              <a:t> </a:t>
            </a:r>
            <a:r>
              <a:rPr lang="en-US" sz="1000" b="1" dirty="0" err="1">
                <a:solidFill>
                  <a:srgbClr val="000000"/>
                </a:solidFill>
                <a:latin typeface="Verdana" pitchFamily="34" charset="0"/>
                <a:ea typeface="Verdana" pitchFamily="34" charset="-122"/>
                <a:cs typeface="Verdana" pitchFamily="34" charset="-120"/>
              </a:rPr>
              <a:t>valstī</a:t>
            </a:r>
            <a:r>
              <a:rPr lang="en-US" sz="1000" b="1" dirty="0">
                <a:solidFill>
                  <a:srgbClr val="000000"/>
                </a:solidFill>
                <a:latin typeface="Verdana" pitchFamily="34" charset="0"/>
                <a:ea typeface="Verdana" pitchFamily="34" charset="-122"/>
                <a:cs typeface="Verdana" pitchFamily="34" charset="-120"/>
              </a:rPr>
              <a:t> </a:t>
            </a:r>
          </a:p>
          <a:p>
            <a:pPr marL="0" indent="0">
              <a:buNone/>
            </a:pPr>
            <a:r>
              <a:rPr lang="en-US" sz="1000" b="1" dirty="0">
                <a:solidFill>
                  <a:srgbClr val="000000"/>
                </a:solidFill>
                <a:latin typeface="Verdana" pitchFamily="34" charset="0"/>
                <a:ea typeface="Verdana" pitchFamily="34" charset="-122"/>
                <a:cs typeface="Verdana" pitchFamily="34" charset="-120"/>
              </a:rPr>
              <a:t>2023 → 2027</a:t>
            </a:r>
            <a:endParaRPr lang="en-US" sz="1000" dirty="0"/>
          </a:p>
        </p:txBody>
      </p:sp>
      <p:sp>
        <p:nvSpPr>
          <p:cNvPr id="11" name="Text 6"/>
          <p:cNvSpPr txBox="1"/>
          <p:nvPr/>
        </p:nvSpPr>
        <p:spPr>
          <a:xfrm>
            <a:off x="6259830" y="1447930"/>
            <a:ext cx="2468880" cy="274320"/>
          </a:xfrm>
          <a:prstGeom prst="rect">
            <a:avLst/>
          </a:prstGeom>
          <a:noFill/>
          <a:ln/>
        </p:spPr>
        <p:txBody>
          <a:bodyPr wrap="square" lIns="0" tIns="0" rIns="0" bIns="0" rtlCol="0" anchor="ctr"/>
          <a:lstStyle/>
          <a:p>
            <a:pPr marL="0" indent="0">
              <a:buNone/>
            </a:pPr>
            <a:r>
              <a:rPr lang="en-US" sz="1000" dirty="0">
                <a:solidFill>
                  <a:srgbClr val="595959"/>
                </a:solidFill>
                <a:latin typeface="Verdana" pitchFamily="34" charset="0"/>
                <a:ea typeface="Verdana" pitchFamily="34" charset="-122"/>
                <a:cs typeface="Verdana" pitchFamily="34" charset="-120"/>
              </a:rPr>
              <a:t>1 537 → 2 011 EUR *</a:t>
            </a:r>
            <a:endParaRPr lang="en-US" sz="1000" dirty="0"/>
          </a:p>
        </p:txBody>
      </p:sp>
      <p:sp>
        <p:nvSpPr>
          <p:cNvPr id="12" name="Shape 7"/>
          <p:cNvSpPr/>
          <p:nvPr/>
        </p:nvSpPr>
        <p:spPr>
          <a:xfrm>
            <a:off x="6183630" y="1743824"/>
            <a:ext cx="2743200" cy="595592"/>
          </a:xfrm>
          <a:prstGeom prst="rect">
            <a:avLst/>
          </a:prstGeom>
          <a:solidFill>
            <a:srgbClr val="E2F0D9"/>
          </a:solidFill>
          <a:ln w="9525">
            <a:solidFill>
              <a:srgbClr val="BFBFBF"/>
            </a:solidFill>
            <a:prstDash val="solid"/>
          </a:ln>
        </p:spPr>
        <p:txBody>
          <a:bodyPr/>
          <a:lstStyle/>
          <a:p>
            <a:endParaRPr lang="lv-LV"/>
          </a:p>
        </p:txBody>
      </p:sp>
      <p:sp>
        <p:nvSpPr>
          <p:cNvPr id="13" name="Text 8"/>
          <p:cNvSpPr txBox="1"/>
          <p:nvPr/>
        </p:nvSpPr>
        <p:spPr>
          <a:xfrm>
            <a:off x="6263640" y="1641927"/>
            <a:ext cx="2468880" cy="460858"/>
          </a:xfrm>
          <a:prstGeom prst="rect">
            <a:avLst/>
          </a:prstGeom>
          <a:noFill/>
          <a:ln/>
        </p:spPr>
        <p:txBody>
          <a:bodyPr wrap="square" lIns="0" tIns="0" rIns="0" bIns="0" rtlCol="0" anchor="ctr"/>
          <a:lstStyle/>
          <a:p>
            <a:pPr marL="0" indent="0">
              <a:buNone/>
            </a:pPr>
            <a:r>
              <a:rPr lang="en-US" sz="1700" b="1" dirty="0">
                <a:solidFill>
                  <a:srgbClr val="C55A11"/>
                </a:solidFill>
                <a:latin typeface="Verdana" pitchFamily="34" charset="0"/>
                <a:ea typeface="Verdana" pitchFamily="34" charset="-122"/>
                <a:cs typeface="Verdana" pitchFamily="34" charset="-120"/>
              </a:rPr>
              <a:t>+32,3%</a:t>
            </a:r>
            <a:endParaRPr lang="en-US" sz="1700" dirty="0"/>
          </a:p>
        </p:txBody>
      </p:sp>
      <p:sp>
        <p:nvSpPr>
          <p:cNvPr id="14" name="Text 9"/>
          <p:cNvSpPr txBox="1"/>
          <p:nvPr/>
        </p:nvSpPr>
        <p:spPr>
          <a:xfrm>
            <a:off x="6309360" y="1877986"/>
            <a:ext cx="2468880" cy="329184"/>
          </a:xfrm>
          <a:prstGeom prst="rect">
            <a:avLst/>
          </a:prstGeom>
          <a:noFill/>
          <a:ln/>
        </p:spPr>
        <p:txBody>
          <a:bodyPr wrap="square" lIns="0" tIns="0" rIns="0" bIns="0" rtlCol="0" anchor="ctr"/>
          <a:lstStyle/>
          <a:p>
            <a:pPr marL="0" indent="0">
              <a:buNone/>
            </a:pPr>
            <a:r>
              <a:rPr lang="en-US" sz="1000" b="1" dirty="0">
                <a:solidFill>
                  <a:srgbClr val="000000"/>
                </a:solidFill>
                <a:latin typeface="Verdana" pitchFamily="34" charset="0"/>
                <a:ea typeface="Verdana" pitchFamily="34" charset="-122"/>
                <a:cs typeface="Verdana" pitchFamily="34" charset="-120"/>
              </a:rPr>
              <a:t>minimālā alga 2023 → 2027</a:t>
            </a:r>
            <a:endParaRPr lang="en-US" sz="1000" dirty="0"/>
          </a:p>
        </p:txBody>
      </p:sp>
      <p:sp>
        <p:nvSpPr>
          <p:cNvPr id="15" name="Text 10"/>
          <p:cNvSpPr txBox="1"/>
          <p:nvPr/>
        </p:nvSpPr>
        <p:spPr>
          <a:xfrm>
            <a:off x="6309360" y="2086139"/>
            <a:ext cx="2468880" cy="274320"/>
          </a:xfrm>
          <a:prstGeom prst="rect">
            <a:avLst/>
          </a:prstGeom>
          <a:noFill/>
          <a:ln/>
        </p:spPr>
        <p:txBody>
          <a:bodyPr wrap="square" lIns="0" tIns="0" rIns="0" bIns="0" rtlCol="0" anchor="ctr"/>
          <a:lstStyle/>
          <a:p>
            <a:pPr marL="0" indent="0">
              <a:buNone/>
            </a:pPr>
            <a:r>
              <a:rPr lang="en-US" sz="1000" dirty="0">
                <a:solidFill>
                  <a:srgbClr val="595959"/>
                </a:solidFill>
                <a:latin typeface="Verdana" pitchFamily="34" charset="0"/>
                <a:ea typeface="Verdana" pitchFamily="34" charset="-122"/>
                <a:cs typeface="Verdana" pitchFamily="34" charset="-120"/>
              </a:rPr>
              <a:t>620 → 820 EUR **</a:t>
            </a:r>
            <a:endParaRPr lang="en-US" sz="1000" dirty="0"/>
          </a:p>
        </p:txBody>
      </p:sp>
      <p:sp>
        <p:nvSpPr>
          <p:cNvPr id="16" name="Shape 11"/>
          <p:cNvSpPr/>
          <p:nvPr/>
        </p:nvSpPr>
        <p:spPr>
          <a:xfrm>
            <a:off x="6191250" y="2439704"/>
            <a:ext cx="2766060" cy="2225767"/>
          </a:xfrm>
          <a:prstGeom prst="rect">
            <a:avLst/>
          </a:prstGeom>
          <a:solidFill>
            <a:srgbClr val="FBE5D6"/>
          </a:solidFill>
          <a:ln w="9525">
            <a:solidFill>
              <a:srgbClr val="BFBFBF"/>
            </a:solidFill>
            <a:prstDash val="solid"/>
          </a:ln>
        </p:spPr>
        <p:txBody>
          <a:bodyPr/>
          <a:lstStyle/>
          <a:p>
            <a:endParaRPr lang="lv-LV"/>
          </a:p>
        </p:txBody>
      </p:sp>
      <p:sp>
        <p:nvSpPr>
          <p:cNvPr id="17" name="Text 12"/>
          <p:cNvSpPr txBox="1"/>
          <p:nvPr/>
        </p:nvSpPr>
        <p:spPr>
          <a:xfrm>
            <a:off x="6292215" y="2439704"/>
            <a:ext cx="2468880" cy="322969"/>
          </a:xfrm>
          <a:prstGeom prst="rect">
            <a:avLst/>
          </a:prstGeom>
          <a:noFill/>
          <a:ln/>
        </p:spPr>
        <p:txBody>
          <a:bodyPr wrap="square" lIns="0" tIns="0" rIns="0" bIns="0" rtlCol="0" anchor="ctr"/>
          <a:lstStyle/>
          <a:p>
            <a:pPr marL="0" indent="0">
              <a:buNone/>
            </a:pPr>
            <a:r>
              <a:rPr lang="en-US" sz="1700" b="1" dirty="0">
                <a:solidFill>
                  <a:srgbClr val="70AD47"/>
                </a:solidFill>
                <a:latin typeface="Verdana" pitchFamily="34" charset="0"/>
                <a:ea typeface="Verdana" pitchFamily="34" charset="-122"/>
                <a:cs typeface="Verdana" pitchFamily="34" charset="-120"/>
              </a:rPr>
              <a:t>+10,6%</a:t>
            </a:r>
            <a:endParaRPr lang="en-US" sz="1700" dirty="0"/>
          </a:p>
        </p:txBody>
      </p:sp>
      <p:sp>
        <p:nvSpPr>
          <p:cNvPr id="18" name="Text 13"/>
          <p:cNvSpPr txBox="1"/>
          <p:nvPr/>
        </p:nvSpPr>
        <p:spPr>
          <a:xfrm>
            <a:off x="6309360" y="2696896"/>
            <a:ext cx="2468880" cy="198611"/>
          </a:xfrm>
          <a:prstGeom prst="rect">
            <a:avLst/>
          </a:prstGeom>
          <a:noFill/>
          <a:ln/>
        </p:spPr>
        <p:txBody>
          <a:bodyPr wrap="square" lIns="0" tIns="0" rIns="0" bIns="0" rtlCol="0" anchor="ctr"/>
          <a:lstStyle/>
          <a:p>
            <a:pPr marL="0" indent="0">
              <a:buNone/>
            </a:pPr>
            <a:r>
              <a:rPr lang="en-US" sz="1000" b="1" dirty="0" err="1">
                <a:solidFill>
                  <a:srgbClr val="000000"/>
                </a:solidFill>
                <a:latin typeface="Verdana" pitchFamily="34" charset="0"/>
                <a:ea typeface="Verdana" pitchFamily="34" charset="-122"/>
                <a:cs typeface="Verdana" pitchFamily="34" charset="-120"/>
              </a:rPr>
              <a:t>ārsti</a:t>
            </a:r>
            <a:r>
              <a:rPr lang="en-US" sz="1000" b="1" dirty="0">
                <a:solidFill>
                  <a:srgbClr val="000000"/>
                </a:solidFill>
                <a:latin typeface="Verdana" pitchFamily="34" charset="0"/>
                <a:ea typeface="Verdana" pitchFamily="34" charset="-122"/>
                <a:cs typeface="Verdana" pitchFamily="34" charset="-120"/>
              </a:rPr>
              <a:t> 2023 → 2027</a:t>
            </a:r>
            <a:endParaRPr lang="en-US" sz="1000" dirty="0"/>
          </a:p>
        </p:txBody>
      </p:sp>
      <p:sp>
        <p:nvSpPr>
          <p:cNvPr id="27" name="Text 15">
            <a:extLst>
              <a:ext uri="{FF2B5EF4-FFF2-40B4-BE49-F238E27FC236}">
                <a16:creationId xmlns:a16="http://schemas.microsoft.com/office/drawing/2014/main" id="{1CAF8216-4715-1177-0D6E-9F4E0DC50509}"/>
              </a:ext>
            </a:extLst>
          </p:cNvPr>
          <p:cNvSpPr txBox="1"/>
          <p:nvPr/>
        </p:nvSpPr>
        <p:spPr>
          <a:xfrm>
            <a:off x="114307" y="5791558"/>
            <a:ext cx="5714995" cy="609242"/>
          </a:xfrm>
          <a:prstGeom prst="rect">
            <a:avLst/>
          </a:prstGeom>
          <a:noFill/>
          <a:ln/>
        </p:spPr>
        <p:txBody>
          <a:bodyPr wrap="square" lIns="0" tIns="0" rIns="0" bIns="0" rtlCol="0" anchor="ctr"/>
          <a:lstStyle/>
          <a:p>
            <a:r>
              <a:rPr lang="en-US" sz="900" dirty="0">
                <a:solidFill>
                  <a:srgbClr val="000000"/>
                </a:solidFill>
                <a:latin typeface="Verdana" panose="020B0604030504040204" pitchFamily="34" charset="0"/>
                <a:ea typeface="Verdana" panose="020B0604030504040204" pitchFamily="34" charset="0"/>
                <a:cs typeface="Verdana" pitchFamily="34" charset="-120"/>
              </a:rPr>
              <a:t>* FM </a:t>
            </a:r>
            <a:r>
              <a:rPr lang="en-US" sz="900" dirty="0" err="1">
                <a:solidFill>
                  <a:srgbClr val="000000"/>
                </a:solidFill>
                <a:latin typeface="Verdana" panose="020B0604030504040204" pitchFamily="34" charset="0"/>
                <a:ea typeface="Verdana" panose="020B0604030504040204" pitchFamily="34" charset="0"/>
                <a:cs typeface="Verdana" pitchFamily="34" charset="-120"/>
              </a:rPr>
              <a:t>prognoze</a:t>
            </a:r>
            <a:r>
              <a:rPr lang="en-US" sz="900" dirty="0">
                <a:solidFill>
                  <a:srgbClr val="000000"/>
                </a:solidFill>
                <a:latin typeface="Verdana" panose="020B0604030504040204" pitchFamily="34" charset="0"/>
                <a:ea typeface="Verdana" panose="020B0604030504040204" pitchFamily="34" charset="0"/>
                <a:cs typeface="Verdana" pitchFamily="34" charset="-120"/>
              </a:rPr>
              <a:t> 2026. gada </a:t>
            </a:r>
            <a:r>
              <a:rPr lang="en-US" sz="900" dirty="0" err="1">
                <a:solidFill>
                  <a:srgbClr val="000000"/>
                </a:solidFill>
                <a:latin typeface="Verdana" panose="020B0604030504040204" pitchFamily="34" charset="0"/>
                <a:ea typeface="Verdana" panose="020B0604030504040204" pitchFamily="34" charset="0"/>
                <a:cs typeface="Verdana" pitchFamily="34" charset="-120"/>
              </a:rPr>
              <a:t>septembris</a:t>
            </a:r>
            <a:endParaRPr lang="en-US" sz="900" dirty="0">
              <a:solidFill>
                <a:srgbClr val="000000"/>
              </a:solidFill>
              <a:latin typeface="Verdana" panose="020B0604030504040204" pitchFamily="34" charset="0"/>
              <a:ea typeface="Verdana" panose="020B0604030504040204" pitchFamily="34" charset="0"/>
              <a:cs typeface="Verdana" pitchFamily="34" charset="-120"/>
            </a:endParaRPr>
          </a:p>
          <a:p>
            <a:r>
              <a:rPr lang="en-US" sz="900" dirty="0">
                <a:solidFill>
                  <a:srgbClr val="000000"/>
                </a:solidFill>
                <a:latin typeface="Verdana" panose="020B0604030504040204" pitchFamily="34" charset="0"/>
                <a:ea typeface="Verdana" panose="020B0604030504040204" pitchFamily="34" charset="0"/>
                <a:cs typeface="Verdana" pitchFamily="34" charset="-120"/>
              </a:rPr>
              <a:t>** </a:t>
            </a:r>
            <a:r>
              <a:rPr lang="en-US" sz="900" dirty="0" err="1">
                <a:solidFill>
                  <a:srgbClr val="000000"/>
                </a:solidFill>
                <a:latin typeface="Verdana" panose="020B0604030504040204" pitchFamily="34" charset="0"/>
                <a:ea typeface="Verdana" panose="020B0604030504040204" pitchFamily="34" charset="0"/>
                <a:cs typeface="Verdana" pitchFamily="34" charset="-120"/>
              </a:rPr>
              <a:t>atbilstoši</a:t>
            </a:r>
            <a:r>
              <a:rPr lang="en-US" sz="900" dirty="0">
                <a:solidFill>
                  <a:srgbClr val="000000"/>
                </a:solidFill>
                <a:latin typeface="Verdana" panose="020B0604030504040204" pitchFamily="34" charset="0"/>
                <a:ea typeface="Verdana" panose="020B0604030504040204" pitchFamily="34" charset="0"/>
                <a:cs typeface="Verdana" pitchFamily="34" charset="-120"/>
              </a:rPr>
              <a:t> </a:t>
            </a:r>
            <a:r>
              <a:rPr lang="en-GB" sz="900" dirty="0" err="1">
                <a:latin typeface="Verdana" panose="020B0604030504040204" pitchFamily="34" charset="0"/>
                <a:ea typeface="Verdana" panose="020B0604030504040204" pitchFamily="34" charset="0"/>
              </a:rPr>
              <a:t>valdības</a:t>
            </a:r>
            <a:r>
              <a:rPr lang="en-GB" sz="900" dirty="0">
                <a:latin typeface="Verdana" panose="020B0604030504040204" pitchFamily="34" charset="0"/>
                <a:ea typeface="Verdana" panose="020B0604030504040204" pitchFamily="34" charset="0"/>
              </a:rPr>
              <a:t> </a:t>
            </a:r>
            <a:r>
              <a:rPr lang="en-GB" sz="900" dirty="0" err="1">
                <a:latin typeface="Verdana" panose="020B0604030504040204" pitchFamily="34" charset="0"/>
                <a:ea typeface="Verdana" panose="020B0604030504040204" pitchFamily="34" charset="0"/>
              </a:rPr>
              <a:t>iepriekš</a:t>
            </a:r>
            <a:r>
              <a:rPr lang="en-GB" sz="900" dirty="0">
                <a:latin typeface="Verdana" panose="020B0604030504040204" pitchFamily="34" charset="0"/>
                <a:ea typeface="Verdana" panose="020B0604030504040204" pitchFamily="34" charset="0"/>
              </a:rPr>
              <a:t> </a:t>
            </a:r>
            <a:r>
              <a:rPr lang="en-GB" sz="900" dirty="0" err="1">
                <a:latin typeface="Verdana" panose="020B0604030504040204" pitchFamily="34" charset="0"/>
                <a:ea typeface="Verdana" panose="020B0604030504040204" pitchFamily="34" charset="0"/>
              </a:rPr>
              <a:t>apstiprinātajam</a:t>
            </a:r>
            <a:r>
              <a:rPr lang="en-GB" sz="900" dirty="0">
                <a:latin typeface="Verdana" panose="020B0604030504040204" pitchFamily="34" charset="0"/>
                <a:ea typeface="Verdana" panose="020B0604030504040204" pitchFamily="34" charset="0"/>
              </a:rPr>
              <a:t> </a:t>
            </a:r>
            <a:r>
              <a:rPr lang="en-GB" sz="900" dirty="0" err="1">
                <a:latin typeface="Verdana" panose="020B0604030504040204" pitchFamily="34" charset="0"/>
                <a:ea typeface="Verdana" panose="020B0604030504040204" pitchFamily="34" charset="0"/>
              </a:rPr>
              <a:t>minimālās</a:t>
            </a:r>
            <a:r>
              <a:rPr lang="en-GB" sz="900" dirty="0">
                <a:latin typeface="Verdana" panose="020B0604030504040204" pitchFamily="34" charset="0"/>
                <a:ea typeface="Verdana" panose="020B0604030504040204" pitchFamily="34" charset="0"/>
              </a:rPr>
              <a:t> algas </a:t>
            </a:r>
            <a:r>
              <a:rPr lang="en-GB" sz="900" dirty="0" err="1">
                <a:latin typeface="Verdana" panose="020B0604030504040204" pitchFamily="34" charset="0"/>
                <a:ea typeface="Verdana" panose="020B0604030504040204" pitchFamily="34" charset="0"/>
              </a:rPr>
              <a:t>paaugstināšanas</a:t>
            </a:r>
            <a:r>
              <a:rPr lang="en-GB" sz="900" dirty="0">
                <a:latin typeface="Verdana" panose="020B0604030504040204" pitchFamily="34" charset="0"/>
                <a:ea typeface="Verdana" panose="020B0604030504040204" pitchFamily="34" charset="0"/>
              </a:rPr>
              <a:t> </a:t>
            </a:r>
            <a:r>
              <a:rPr lang="en-GB" sz="900" dirty="0" err="1">
                <a:latin typeface="Verdana" panose="020B0604030504040204" pitchFamily="34" charset="0"/>
                <a:ea typeface="Verdana" panose="020B0604030504040204" pitchFamily="34" charset="0"/>
              </a:rPr>
              <a:t>grafikam</a:t>
            </a:r>
            <a:endParaRPr lang="en-GB" sz="900" dirty="0">
              <a:latin typeface="Verdana" panose="020B0604030504040204" pitchFamily="34" charset="0"/>
              <a:ea typeface="Verdana" panose="020B0604030504040204" pitchFamily="34" charset="0"/>
            </a:endParaRPr>
          </a:p>
          <a:p>
            <a:r>
              <a:rPr lang="en-GB" sz="900" dirty="0">
                <a:solidFill>
                  <a:srgbClr val="000000"/>
                </a:solidFill>
                <a:latin typeface="Verdana" panose="020B0604030504040204" pitchFamily="34" charset="0"/>
                <a:ea typeface="Verdana" panose="020B0604030504040204" pitchFamily="34" charset="0"/>
                <a:cs typeface="Verdana" pitchFamily="34" charset="-120"/>
              </a:rPr>
              <a:t>*** 2027. gads </a:t>
            </a:r>
            <a:r>
              <a:rPr lang="en-GB" sz="900" dirty="0" err="1">
                <a:solidFill>
                  <a:srgbClr val="000000"/>
                </a:solidFill>
                <a:latin typeface="Verdana" panose="020B0604030504040204" pitchFamily="34" charset="0"/>
                <a:ea typeface="Verdana" panose="020B0604030504040204" pitchFamily="34" charset="0"/>
                <a:cs typeface="Verdana" pitchFamily="34" charset="-120"/>
              </a:rPr>
              <a:t>norādīts</a:t>
            </a:r>
            <a:r>
              <a:rPr lang="en-GB" sz="900" dirty="0">
                <a:solidFill>
                  <a:srgbClr val="000000"/>
                </a:solidFill>
                <a:latin typeface="Verdana" panose="020B0604030504040204" pitchFamily="34" charset="0"/>
                <a:ea typeface="Verdana" panose="020B0604030504040204" pitchFamily="34" charset="0"/>
                <a:cs typeface="Verdana" pitchFamily="34" charset="-120"/>
              </a:rPr>
              <a:t> </a:t>
            </a:r>
            <a:r>
              <a:rPr lang="en-US" sz="900" dirty="0">
                <a:solidFill>
                  <a:srgbClr val="000000"/>
                </a:solidFill>
                <a:latin typeface="Verdana" panose="020B0604030504040204" pitchFamily="34" charset="0"/>
                <a:ea typeface="Verdana" panose="020B0604030504040204" pitchFamily="34" charset="0"/>
                <a:cs typeface="Verdana" pitchFamily="34" charset="-120"/>
              </a:rPr>
              <a:t>bez </a:t>
            </a:r>
            <a:r>
              <a:rPr lang="en-US" sz="900" dirty="0" err="1">
                <a:solidFill>
                  <a:srgbClr val="000000"/>
                </a:solidFill>
                <a:latin typeface="Verdana" panose="020B0604030504040204" pitchFamily="34" charset="0"/>
                <a:ea typeface="Verdana" panose="020B0604030504040204" pitchFamily="34" charset="0"/>
                <a:cs typeface="Verdana" pitchFamily="34" charset="-120"/>
              </a:rPr>
              <a:t>papildu</a:t>
            </a:r>
            <a:r>
              <a:rPr lang="en-US" sz="900" dirty="0">
                <a:solidFill>
                  <a:srgbClr val="000000"/>
                </a:solidFill>
                <a:latin typeface="Verdana" panose="020B0604030504040204" pitchFamily="34" charset="0"/>
                <a:ea typeface="Verdana" panose="020B0604030504040204" pitchFamily="34" charset="0"/>
                <a:cs typeface="Verdana" pitchFamily="34" charset="-120"/>
              </a:rPr>
              <a:t> </a:t>
            </a:r>
            <a:r>
              <a:rPr lang="en-US" sz="900" dirty="0" err="1">
                <a:solidFill>
                  <a:srgbClr val="000000"/>
                </a:solidFill>
                <a:latin typeface="Verdana" panose="020B0604030504040204" pitchFamily="34" charset="0"/>
                <a:ea typeface="Verdana" panose="020B0604030504040204" pitchFamily="34" charset="0"/>
                <a:cs typeface="Verdana" pitchFamily="34" charset="-120"/>
              </a:rPr>
              <a:t>finansējuma</a:t>
            </a:r>
            <a:r>
              <a:rPr lang="en-US" sz="900" dirty="0">
                <a:solidFill>
                  <a:srgbClr val="000000"/>
                </a:solidFill>
                <a:latin typeface="Verdana" panose="020B0604030504040204" pitchFamily="34" charset="0"/>
                <a:ea typeface="Verdana" panose="020B0604030504040204" pitchFamily="34" charset="0"/>
                <a:cs typeface="Verdana" pitchFamily="34" charset="-120"/>
              </a:rPr>
              <a:t> </a:t>
            </a:r>
            <a:r>
              <a:rPr lang="en-US" sz="900" dirty="0" err="1">
                <a:solidFill>
                  <a:srgbClr val="000000"/>
                </a:solidFill>
                <a:latin typeface="Verdana" panose="020B0604030504040204" pitchFamily="34" charset="0"/>
                <a:ea typeface="Verdana" panose="020B0604030504040204" pitchFamily="34" charset="0"/>
                <a:cs typeface="Verdana" pitchFamily="34" charset="-120"/>
              </a:rPr>
              <a:t>ar</a:t>
            </a:r>
            <a:r>
              <a:rPr lang="en-US" sz="900" dirty="0">
                <a:solidFill>
                  <a:srgbClr val="000000"/>
                </a:solidFill>
                <a:latin typeface="Verdana" panose="020B0604030504040204" pitchFamily="34" charset="0"/>
                <a:ea typeface="Verdana" panose="020B0604030504040204" pitchFamily="34" charset="0"/>
                <a:cs typeface="Verdana" pitchFamily="34" charset="-120"/>
              </a:rPr>
              <a:t> </a:t>
            </a:r>
            <a:r>
              <a:rPr lang="en-US" sz="900" dirty="0" err="1">
                <a:solidFill>
                  <a:srgbClr val="000000"/>
                </a:solidFill>
                <a:latin typeface="Verdana" panose="020B0604030504040204" pitchFamily="34" charset="0"/>
                <a:ea typeface="Verdana" panose="020B0604030504040204" pitchFamily="34" charset="0"/>
                <a:cs typeface="Verdana" pitchFamily="34" charset="-120"/>
              </a:rPr>
              <a:t>spēkā</a:t>
            </a:r>
            <a:r>
              <a:rPr lang="en-US" sz="900" dirty="0">
                <a:solidFill>
                  <a:srgbClr val="000000"/>
                </a:solidFill>
                <a:latin typeface="Verdana" panose="020B0604030504040204" pitchFamily="34" charset="0"/>
                <a:ea typeface="Verdana" panose="020B0604030504040204" pitchFamily="34" charset="0"/>
                <a:cs typeface="Verdana" pitchFamily="34" charset="-120"/>
              </a:rPr>
              <a:t> </a:t>
            </a:r>
            <a:r>
              <a:rPr lang="en-US" sz="900" dirty="0" err="1">
                <a:solidFill>
                  <a:srgbClr val="000000"/>
                </a:solidFill>
                <a:latin typeface="Verdana" panose="020B0604030504040204" pitchFamily="34" charset="0"/>
                <a:ea typeface="Verdana" panose="020B0604030504040204" pitchFamily="34" charset="0"/>
                <a:cs typeface="Verdana" pitchFamily="34" charset="-120"/>
              </a:rPr>
              <a:t>esošo</a:t>
            </a:r>
            <a:r>
              <a:rPr lang="en-US" sz="900" dirty="0">
                <a:solidFill>
                  <a:srgbClr val="000000"/>
                </a:solidFill>
                <a:latin typeface="Verdana" panose="020B0604030504040204" pitchFamily="34" charset="0"/>
                <a:ea typeface="Verdana" panose="020B0604030504040204" pitchFamily="34" charset="0"/>
                <a:cs typeface="Verdana" pitchFamily="34" charset="-120"/>
              </a:rPr>
              <a:t> </a:t>
            </a:r>
            <a:r>
              <a:rPr lang="en-US" sz="900" dirty="0" err="1">
                <a:solidFill>
                  <a:srgbClr val="000000"/>
                </a:solidFill>
                <a:latin typeface="Verdana" panose="020B0604030504040204" pitchFamily="34" charset="0"/>
                <a:ea typeface="Verdana" panose="020B0604030504040204" pitchFamily="34" charset="0"/>
                <a:cs typeface="Verdana" pitchFamily="34" charset="-120"/>
              </a:rPr>
              <a:t>normatīvo</a:t>
            </a:r>
            <a:r>
              <a:rPr lang="en-US" sz="900" dirty="0">
                <a:solidFill>
                  <a:srgbClr val="000000"/>
                </a:solidFill>
                <a:latin typeface="Verdana" panose="020B0604030504040204" pitchFamily="34" charset="0"/>
                <a:ea typeface="Verdana" panose="020B0604030504040204" pitchFamily="34" charset="0"/>
                <a:cs typeface="Verdana" pitchFamily="34" charset="-120"/>
              </a:rPr>
              <a:t> </a:t>
            </a:r>
            <a:r>
              <a:rPr lang="en-US" sz="900" dirty="0" err="1">
                <a:solidFill>
                  <a:srgbClr val="000000"/>
                </a:solidFill>
                <a:latin typeface="Verdana" panose="020B0604030504040204" pitchFamily="34" charset="0"/>
                <a:ea typeface="Verdana" panose="020B0604030504040204" pitchFamily="34" charset="0"/>
                <a:cs typeface="Verdana" pitchFamily="34" charset="-120"/>
              </a:rPr>
              <a:t>regulējumu</a:t>
            </a:r>
            <a:endParaRPr lang="en-US" sz="900" dirty="0">
              <a:solidFill>
                <a:srgbClr val="000000"/>
              </a:solidFill>
              <a:latin typeface="Verdana" panose="020B0604030504040204" pitchFamily="34" charset="0"/>
              <a:ea typeface="Verdana" panose="020B0604030504040204" pitchFamily="34" charset="0"/>
              <a:cs typeface="Verdana" pitchFamily="34" charset="-120"/>
            </a:endParaRPr>
          </a:p>
          <a:p>
            <a:r>
              <a:rPr lang="en-US" sz="900" dirty="0">
                <a:solidFill>
                  <a:srgbClr val="000000"/>
                </a:solidFill>
                <a:latin typeface="Verdana" panose="020B0604030504040204" pitchFamily="34" charset="0"/>
                <a:ea typeface="Verdana" panose="020B0604030504040204" pitchFamily="34" charset="0"/>
              </a:rPr>
              <a:t>**** MK 851 </a:t>
            </a:r>
            <a:r>
              <a:rPr lang="en-US" sz="900" dirty="0" err="1">
                <a:solidFill>
                  <a:srgbClr val="000000"/>
                </a:solidFill>
                <a:latin typeface="Verdana" panose="020B0604030504040204" pitchFamily="34" charset="0"/>
                <a:ea typeface="Verdana" panose="020B0604030504040204" pitchFamily="34" charset="0"/>
              </a:rPr>
              <a:t>nosaka</a:t>
            </a:r>
            <a:r>
              <a:rPr lang="en-US" sz="900" dirty="0">
                <a:solidFill>
                  <a:srgbClr val="000000"/>
                </a:solidFill>
                <a:latin typeface="Verdana" panose="020B0604030504040204" pitchFamily="34" charset="0"/>
                <a:ea typeface="Verdana" panose="020B0604030504040204" pitchFamily="34" charset="0"/>
              </a:rPr>
              <a:t> </a:t>
            </a:r>
            <a:r>
              <a:rPr lang="en-US" sz="900" dirty="0" err="1">
                <a:solidFill>
                  <a:srgbClr val="000000"/>
                </a:solidFill>
                <a:latin typeface="Verdana" panose="020B0604030504040204" pitchFamily="34" charset="0"/>
                <a:ea typeface="Verdana" panose="020B0604030504040204" pitchFamily="34" charset="0"/>
              </a:rPr>
              <a:t>ārstniecības</a:t>
            </a:r>
            <a:r>
              <a:rPr lang="en-US" sz="900" dirty="0">
                <a:solidFill>
                  <a:srgbClr val="000000"/>
                </a:solidFill>
                <a:latin typeface="Verdana" panose="020B0604030504040204" pitchFamily="34" charset="0"/>
                <a:ea typeface="Verdana" panose="020B0604030504040204" pitchFamily="34" charset="0"/>
              </a:rPr>
              <a:t> </a:t>
            </a:r>
            <a:r>
              <a:rPr lang="en-US" sz="900" dirty="0" err="1">
                <a:solidFill>
                  <a:srgbClr val="000000"/>
                </a:solidFill>
                <a:latin typeface="Verdana" panose="020B0604030504040204" pitchFamily="34" charset="0"/>
                <a:ea typeface="Verdana" panose="020B0604030504040204" pitchFamily="34" charset="0"/>
              </a:rPr>
              <a:t>personu</a:t>
            </a:r>
            <a:r>
              <a:rPr lang="en-US" sz="900" dirty="0">
                <a:solidFill>
                  <a:srgbClr val="000000"/>
                </a:solidFill>
                <a:latin typeface="Verdana" panose="020B0604030504040204" pitchFamily="34" charset="0"/>
                <a:ea typeface="Verdana" panose="020B0604030504040204" pitchFamily="34" charset="0"/>
              </a:rPr>
              <a:t> </a:t>
            </a:r>
            <a:r>
              <a:rPr lang="en-US" sz="900" dirty="0" err="1">
                <a:solidFill>
                  <a:srgbClr val="000000"/>
                </a:solidFill>
                <a:latin typeface="Verdana" panose="020B0604030504040204" pitchFamily="34" charset="0"/>
                <a:ea typeface="Verdana" panose="020B0604030504040204" pitchFamily="34" charset="0"/>
              </a:rPr>
              <a:t>zemākās</a:t>
            </a:r>
            <a:r>
              <a:rPr lang="en-US" sz="900" dirty="0">
                <a:solidFill>
                  <a:srgbClr val="000000"/>
                </a:solidFill>
                <a:latin typeface="Verdana" panose="020B0604030504040204" pitchFamily="34" charset="0"/>
                <a:ea typeface="Verdana" panose="020B0604030504040204" pitchFamily="34" charset="0"/>
              </a:rPr>
              <a:t> </a:t>
            </a:r>
            <a:r>
              <a:rPr lang="en-US" sz="900" dirty="0" err="1">
                <a:solidFill>
                  <a:srgbClr val="000000"/>
                </a:solidFill>
                <a:latin typeface="Verdana" panose="020B0604030504040204" pitchFamily="34" charset="0"/>
                <a:ea typeface="Verdana" panose="020B0604030504040204" pitchFamily="34" charset="0"/>
              </a:rPr>
              <a:t>mēnešalgas</a:t>
            </a:r>
            <a:endParaRPr lang="en-US" sz="900" dirty="0">
              <a:latin typeface="Verdana" panose="020B0604030504040204" pitchFamily="34" charset="0"/>
              <a:ea typeface="Verdana" panose="020B0604030504040204" pitchFamily="34" charset="0"/>
            </a:endParaRPr>
          </a:p>
        </p:txBody>
      </p:sp>
      <p:sp>
        <p:nvSpPr>
          <p:cNvPr id="29" name="Text 12">
            <a:extLst>
              <a:ext uri="{FF2B5EF4-FFF2-40B4-BE49-F238E27FC236}">
                <a16:creationId xmlns:a16="http://schemas.microsoft.com/office/drawing/2014/main" id="{F357324C-3BC6-205A-91D8-F4259B380A17}"/>
              </a:ext>
            </a:extLst>
          </p:cNvPr>
          <p:cNvSpPr txBox="1"/>
          <p:nvPr/>
        </p:nvSpPr>
        <p:spPr>
          <a:xfrm>
            <a:off x="6292215" y="3159515"/>
            <a:ext cx="2468880" cy="322969"/>
          </a:xfrm>
          <a:prstGeom prst="rect">
            <a:avLst/>
          </a:prstGeom>
          <a:noFill/>
          <a:ln/>
        </p:spPr>
        <p:txBody>
          <a:bodyPr wrap="square" lIns="0" tIns="0" rIns="0" bIns="0" rtlCol="0" anchor="ctr"/>
          <a:lstStyle/>
          <a:p>
            <a:pPr marL="0" indent="0">
              <a:buNone/>
            </a:pPr>
            <a:r>
              <a:rPr lang="en-US" sz="1700" b="1" dirty="0">
                <a:solidFill>
                  <a:srgbClr val="70AD47"/>
                </a:solidFill>
                <a:latin typeface="Verdana" pitchFamily="34" charset="0"/>
                <a:ea typeface="Verdana" pitchFamily="34" charset="-122"/>
                <a:cs typeface="Verdana" pitchFamily="34" charset="-120"/>
              </a:rPr>
              <a:t>+6,5%</a:t>
            </a:r>
            <a:endParaRPr lang="en-US" sz="1700" dirty="0"/>
          </a:p>
        </p:txBody>
      </p:sp>
      <p:sp>
        <p:nvSpPr>
          <p:cNvPr id="31" name="Text 13">
            <a:extLst>
              <a:ext uri="{FF2B5EF4-FFF2-40B4-BE49-F238E27FC236}">
                <a16:creationId xmlns:a16="http://schemas.microsoft.com/office/drawing/2014/main" id="{8EAA880F-A57E-9213-A3B9-F0D00E6149EB}"/>
              </a:ext>
            </a:extLst>
          </p:cNvPr>
          <p:cNvSpPr txBox="1"/>
          <p:nvPr/>
        </p:nvSpPr>
        <p:spPr>
          <a:xfrm>
            <a:off x="6292215" y="3435448"/>
            <a:ext cx="2468880" cy="198611"/>
          </a:xfrm>
          <a:prstGeom prst="rect">
            <a:avLst/>
          </a:prstGeom>
          <a:noFill/>
          <a:ln/>
        </p:spPr>
        <p:txBody>
          <a:bodyPr wrap="square" lIns="0" tIns="0" rIns="0" bIns="0" rtlCol="0" anchor="ctr"/>
          <a:lstStyle/>
          <a:p>
            <a:pPr marL="0" indent="0">
              <a:buNone/>
            </a:pPr>
            <a:r>
              <a:rPr lang="en-US" sz="1000" b="1" dirty="0" err="1">
                <a:solidFill>
                  <a:srgbClr val="000000"/>
                </a:solidFill>
                <a:latin typeface="Verdana" pitchFamily="34" charset="0"/>
                <a:ea typeface="Verdana" pitchFamily="34" charset="-122"/>
                <a:cs typeface="Verdana" pitchFamily="34" charset="-120"/>
              </a:rPr>
              <a:t>māsas</a:t>
            </a:r>
            <a:r>
              <a:rPr lang="en-US" sz="1000" b="1" dirty="0">
                <a:solidFill>
                  <a:srgbClr val="000000"/>
                </a:solidFill>
                <a:latin typeface="Verdana" pitchFamily="34" charset="0"/>
                <a:ea typeface="Verdana" pitchFamily="34" charset="-122"/>
                <a:cs typeface="Verdana" pitchFamily="34" charset="-120"/>
              </a:rPr>
              <a:t> </a:t>
            </a:r>
            <a:r>
              <a:rPr lang="en-US" sz="1000" b="1" dirty="0" err="1">
                <a:solidFill>
                  <a:srgbClr val="000000"/>
                </a:solidFill>
                <a:latin typeface="Verdana" pitchFamily="34" charset="0"/>
                <a:ea typeface="Verdana" pitchFamily="34" charset="-122"/>
                <a:cs typeface="Verdana" pitchFamily="34" charset="-120"/>
              </a:rPr>
              <a:t>u.c.</a:t>
            </a:r>
            <a:r>
              <a:rPr lang="en-US" sz="1000" b="1" dirty="0">
                <a:solidFill>
                  <a:srgbClr val="000000"/>
                </a:solidFill>
                <a:latin typeface="Verdana" pitchFamily="34" charset="0"/>
                <a:ea typeface="Verdana" pitchFamily="34" charset="-122"/>
                <a:cs typeface="Verdana" pitchFamily="34" charset="-120"/>
              </a:rPr>
              <a:t> 2023 → 2027</a:t>
            </a:r>
            <a:endParaRPr lang="en-US" sz="1000" dirty="0"/>
          </a:p>
        </p:txBody>
      </p:sp>
      <p:sp>
        <p:nvSpPr>
          <p:cNvPr id="33" name="Text 10">
            <a:extLst>
              <a:ext uri="{FF2B5EF4-FFF2-40B4-BE49-F238E27FC236}">
                <a16:creationId xmlns:a16="http://schemas.microsoft.com/office/drawing/2014/main" id="{742A3B95-A576-10E9-3C94-CF7854496FFD}"/>
              </a:ext>
            </a:extLst>
          </p:cNvPr>
          <p:cNvSpPr txBox="1"/>
          <p:nvPr/>
        </p:nvSpPr>
        <p:spPr>
          <a:xfrm>
            <a:off x="6309360" y="2905944"/>
            <a:ext cx="2468880" cy="274320"/>
          </a:xfrm>
          <a:prstGeom prst="rect">
            <a:avLst/>
          </a:prstGeom>
          <a:noFill/>
          <a:ln/>
        </p:spPr>
        <p:txBody>
          <a:bodyPr wrap="square" lIns="0" tIns="0" rIns="0" bIns="0" rtlCol="0" anchor="ctr"/>
          <a:lstStyle/>
          <a:p>
            <a:pPr marL="0" indent="0">
              <a:buNone/>
            </a:pPr>
            <a:r>
              <a:rPr lang="en-US" sz="1000" dirty="0">
                <a:solidFill>
                  <a:srgbClr val="595959"/>
                </a:solidFill>
                <a:latin typeface="Verdana" panose="020B0604030504040204" pitchFamily="34" charset="0"/>
                <a:ea typeface="Verdana" panose="020B0604030504040204" pitchFamily="34" charset="0"/>
                <a:cs typeface="Verdana" pitchFamily="34" charset="-120"/>
              </a:rPr>
              <a:t>2 083 → 2 304 EUR (MK 555)</a:t>
            </a:r>
          </a:p>
          <a:p>
            <a:r>
              <a:rPr lang="en-US" sz="1000" dirty="0">
                <a:solidFill>
                  <a:srgbClr val="595959"/>
                </a:solidFill>
                <a:latin typeface="Verdana" panose="020B0604030504040204" pitchFamily="34" charset="0"/>
                <a:ea typeface="Verdana" panose="020B0604030504040204" pitchFamily="34" charset="0"/>
                <a:cs typeface="Verdana" pitchFamily="34" charset="-120"/>
              </a:rPr>
              <a:t>1 639 → 1 813 EUR (MK 851) ****</a:t>
            </a:r>
          </a:p>
        </p:txBody>
      </p:sp>
      <p:sp>
        <p:nvSpPr>
          <p:cNvPr id="35" name="Text 10">
            <a:extLst>
              <a:ext uri="{FF2B5EF4-FFF2-40B4-BE49-F238E27FC236}">
                <a16:creationId xmlns:a16="http://schemas.microsoft.com/office/drawing/2014/main" id="{1B3F1CC1-BEE6-2CE8-08BB-DD1493212F9D}"/>
              </a:ext>
            </a:extLst>
          </p:cNvPr>
          <p:cNvSpPr txBox="1"/>
          <p:nvPr/>
        </p:nvSpPr>
        <p:spPr>
          <a:xfrm>
            <a:off x="6320790" y="3654812"/>
            <a:ext cx="2468880" cy="362329"/>
          </a:xfrm>
          <a:prstGeom prst="rect">
            <a:avLst/>
          </a:prstGeom>
          <a:noFill/>
          <a:ln/>
        </p:spPr>
        <p:txBody>
          <a:bodyPr wrap="square" lIns="0" tIns="0" rIns="0" bIns="0" rtlCol="0" anchor="ctr"/>
          <a:lstStyle/>
          <a:p>
            <a:pPr marL="0" indent="0">
              <a:buNone/>
            </a:pPr>
            <a:r>
              <a:rPr lang="en-US" sz="1000" dirty="0">
                <a:solidFill>
                  <a:srgbClr val="595959"/>
                </a:solidFill>
                <a:latin typeface="Verdana" pitchFamily="34" charset="0"/>
                <a:ea typeface="Verdana" pitchFamily="34" charset="-122"/>
                <a:cs typeface="Verdana" pitchFamily="34" charset="-120"/>
              </a:rPr>
              <a:t>1 303 → 1 388 EUR (MK 555)</a:t>
            </a:r>
          </a:p>
          <a:p>
            <a:r>
              <a:rPr lang="en-US" sz="1000" dirty="0">
                <a:solidFill>
                  <a:srgbClr val="595959"/>
                </a:solidFill>
                <a:latin typeface="Verdana" pitchFamily="34" charset="0"/>
                <a:ea typeface="Verdana" pitchFamily="34" charset="-122"/>
                <a:cs typeface="Verdana" pitchFamily="34" charset="-120"/>
              </a:rPr>
              <a:t>1 116 → 1 189 EUR (MK 851) ****</a:t>
            </a:r>
          </a:p>
          <a:p>
            <a:pPr marL="0" indent="0">
              <a:buNone/>
            </a:pPr>
            <a:endParaRPr lang="en-US" sz="1000" dirty="0"/>
          </a:p>
        </p:txBody>
      </p:sp>
      <p:sp>
        <p:nvSpPr>
          <p:cNvPr id="37" name="Text 12">
            <a:extLst>
              <a:ext uri="{FF2B5EF4-FFF2-40B4-BE49-F238E27FC236}">
                <a16:creationId xmlns:a16="http://schemas.microsoft.com/office/drawing/2014/main" id="{68BF61F1-DAAA-49CF-555B-47E8F20D6A3C}"/>
              </a:ext>
            </a:extLst>
          </p:cNvPr>
          <p:cNvSpPr txBox="1"/>
          <p:nvPr/>
        </p:nvSpPr>
        <p:spPr>
          <a:xfrm>
            <a:off x="6292215" y="3859890"/>
            <a:ext cx="2468880" cy="322969"/>
          </a:xfrm>
          <a:prstGeom prst="rect">
            <a:avLst/>
          </a:prstGeom>
          <a:noFill/>
          <a:ln/>
        </p:spPr>
        <p:txBody>
          <a:bodyPr wrap="square" lIns="0" tIns="0" rIns="0" bIns="0" rtlCol="0" anchor="ctr"/>
          <a:lstStyle/>
          <a:p>
            <a:pPr marL="0" indent="0">
              <a:buNone/>
            </a:pPr>
            <a:r>
              <a:rPr lang="en-US" sz="1700" b="1" dirty="0">
                <a:solidFill>
                  <a:srgbClr val="70AD47"/>
                </a:solidFill>
                <a:latin typeface="Verdana" pitchFamily="34" charset="0"/>
                <a:ea typeface="Verdana" pitchFamily="34" charset="-122"/>
                <a:cs typeface="Verdana" pitchFamily="34" charset="-120"/>
              </a:rPr>
              <a:t>+6,9%</a:t>
            </a:r>
            <a:endParaRPr lang="en-US" sz="1700" dirty="0"/>
          </a:p>
        </p:txBody>
      </p:sp>
      <p:sp>
        <p:nvSpPr>
          <p:cNvPr id="39" name="Text 13">
            <a:extLst>
              <a:ext uri="{FF2B5EF4-FFF2-40B4-BE49-F238E27FC236}">
                <a16:creationId xmlns:a16="http://schemas.microsoft.com/office/drawing/2014/main" id="{86C7EC90-A291-7911-B229-C20048E47E3E}"/>
              </a:ext>
            </a:extLst>
          </p:cNvPr>
          <p:cNvSpPr txBox="1"/>
          <p:nvPr/>
        </p:nvSpPr>
        <p:spPr>
          <a:xfrm>
            <a:off x="6309360" y="4160498"/>
            <a:ext cx="2583180" cy="128617"/>
          </a:xfrm>
          <a:prstGeom prst="rect">
            <a:avLst/>
          </a:prstGeom>
          <a:noFill/>
          <a:ln/>
        </p:spPr>
        <p:txBody>
          <a:bodyPr wrap="square" lIns="0" tIns="0" rIns="0" bIns="0" rtlCol="0" anchor="ctr"/>
          <a:lstStyle/>
          <a:p>
            <a:pPr marL="0" indent="0">
              <a:buNone/>
            </a:pPr>
            <a:r>
              <a:rPr lang="en-US" sz="1000" b="1" dirty="0" err="1">
                <a:solidFill>
                  <a:srgbClr val="000000"/>
                </a:solidFill>
                <a:latin typeface="Verdana" pitchFamily="34" charset="0"/>
                <a:ea typeface="Verdana" pitchFamily="34" charset="-122"/>
                <a:cs typeface="Verdana" pitchFamily="34" charset="-120"/>
              </a:rPr>
              <a:t>atbalsta</a:t>
            </a:r>
            <a:r>
              <a:rPr lang="en-US" sz="1000" b="1" dirty="0">
                <a:solidFill>
                  <a:srgbClr val="000000"/>
                </a:solidFill>
                <a:latin typeface="Verdana" pitchFamily="34" charset="0"/>
                <a:ea typeface="Verdana" pitchFamily="34" charset="-122"/>
                <a:cs typeface="Verdana" pitchFamily="34" charset="-120"/>
              </a:rPr>
              <a:t> pers. 2023 → 2027</a:t>
            </a:r>
            <a:endParaRPr lang="en-US" sz="1000" dirty="0"/>
          </a:p>
        </p:txBody>
      </p:sp>
      <p:sp>
        <p:nvSpPr>
          <p:cNvPr id="41" name="Text 10">
            <a:extLst>
              <a:ext uri="{FF2B5EF4-FFF2-40B4-BE49-F238E27FC236}">
                <a16:creationId xmlns:a16="http://schemas.microsoft.com/office/drawing/2014/main" id="{2F0BCEF5-72AE-D48E-9E2A-BBE81BC3021F}"/>
              </a:ext>
            </a:extLst>
          </p:cNvPr>
          <p:cNvSpPr txBox="1"/>
          <p:nvPr/>
        </p:nvSpPr>
        <p:spPr>
          <a:xfrm>
            <a:off x="6339840" y="4314366"/>
            <a:ext cx="2468880" cy="359014"/>
          </a:xfrm>
          <a:prstGeom prst="rect">
            <a:avLst/>
          </a:prstGeom>
          <a:noFill/>
          <a:ln/>
        </p:spPr>
        <p:txBody>
          <a:bodyPr wrap="square" lIns="0" tIns="0" rIns="0" bIns="0" rtlCol="0" anchor="ctr"/>
          <a:lstStyle/>
          <a:p>
            <a:pPr marL="0" indent="0">
              <a:buNone/>
            </a:pPr>
            <a:r>
              <a:rPr lang="en-US" sz="1000" dirty="0">
                <a:solidFill>
                  <a:srgbClr val="595959"/>
                </a:solidFill>
                <a:latin typeface="Verdana" pitchFamily="34" charset="0"/>
                <a:ea typeface="Verdana" pitchFamily="34" charset="-122"/>
                <a:cs typeface="Verdana" pitchFamily="34" charset="-120"/>
              </a:rPr>
              <a:t>865 → 925 EUR (MK 555)</a:t>
            </a:r>
          </a:p>
          <a:p>
            <a:r>
              <a:rPr lang="en-US" sz="1000" dirty="0">
                <a:solidFill>
                  <a:srgbClr val="595959"/>
                </a:solidFill>
                <a:latin typeface="Verdana" pitchFamily="34" charset="0"/>
                <a:ea typeface="Verdana" pitchFamily="34" charset="-122"/>
                <a:cs typeface="Verdana" pitchFamily="34" charset="-120"/>
              </a:rPr>
              <a:t>807 → 863 EUR (MK 851) ****</a:t>
            </a:r>
          </a:p>
        </p:txBody>
      </p:sp>
      <p:sp>
        <p:nvSpPr>
          <p:cNvPr id="43" name="Shape 3">
            <a:extLst>
              <a:ext uri="{FF2B5EF4-FFF2-40B4-BE49-F238E27FC236}">
                <a16:creationId xmlns:a16="http://schemas.microsoft.com/office/drawing/2014/main" id="{62720F35-2291-10CE-029E-6AA02A3A1705}"/>
              </a:ext>
            </a:extLst>
          </p:cNvPr>
          <p:cNvSpPr/>
          <p:nvPr/>
        </p:nvSpPr>
        <p:spPr>
          <a:xfrm>
            <a:off x="6183630" y="4725056"/>
            <a:ext cx="2773680" cy="684026"/>
          </a:xfrm>
          <a:prstGeom prst="rect">
            <a:avLst/>
          </a:prstGeom>
          <a:solidFill>
            <a:srgbClr val="FBE5D6"/>
          </a:solidFill>
          <a:ln w="9525">
            <a:solidFill>
              <a:srgbClr val="BFBFBF"/>
            </a:solidFill>
            <a:prstDash val="solid"/>
          </a:ln>
        </p:spPr>
        <p:txBody>
          <a:bodyPr/>
          <a:lstStyle/>
          <a:p>
            <a:endParaRPr lang="lv-LV"/>
          </a:p>
        </p:txBody>
      </p:sp>
      <p:sp>
        <p:nvSpPr>
          <p:cNvPr id="44" name="TextBox 43">
            <a:extLst>
              <a:ext uri="{FF2B5EF4-FFF2-40B4-BE49-F238E27FC236}">
                <a16:creationId xmlns:a16="http://schemas.microsoft.com/office/drawing/2014/main" id="{DF37A231-0E7B-4941-D83C-EFBB2640D86B}"/>
              </a:ext>
            </a:extLst>
          </p:cNvPr>
          <p:cNvSpPr txBox="1"/>
          <p:nvPr/>
        </p:nvSpPr>
        <p:spPr>
          <a:xfrm>
            <a:off x="6160770" y="4729424"/>
            <a:ext cx="2731770" cy="707886"/>
          </a:xfrm>
          <a:prstGeom prst="rect">
            <a:avLst/>
          </a:prstGeom>
          <a:noFill/>
        </p:spPr>
        <p:txBody>
          <a:bodyPr wrap="square" rtlCol="0">
            <a:spAutoFit/>
          </a:bodyPr>
          <a:lstStyle/>
          <a:p>
            <a:pPr algn="just"/>
            <a:r>
              <a:rPr lang="en-US" sz="1000" b="1" dirty="0">
                <a:latin typeface="Verdana" panose="020B0604030504040204" pitchFamily="34" charset="0"/>
                <a:ea typeface="Verdana" panose="020B0604030504040204" pitchFamily="34" charset="0"/>
              </a:rPr>
              <a:t>!!! </a:t>
            </a:r>
            <a:r>
              <a:rPr lang="en-US" sz="1000" b="1" dirty="0" err="1">
                <a:latin typeface="Verdana" panose="020B0604030504040204" pitchFamily="34" charset="0"/>
                <a:ea typeface="Verdana" panose="020B0604030504040204" pitchFamily="34" charset="0"/>
              </a:rPr>
              <a:t>Kopš</a:t>
            </a:r>
            <a:r>
              <a:rPr lang="en-US" sz="1000" b="1" dirty="0">
                <a:latin typeface="Verdana" panose="020B0604030504040204" pitchFamily="34" charset="0"/>
                <a:ea typeface="Verdana" panose="020B0604030504040204" pitchFamily="34" charset="0"/>
              </a:rPr>
              <a:t> 2024. gada nav </a:t>
            </a:r>
            <a:r>
              <a:rPr lang="en-US" sz="1000" b="1" dirty="0" err="1">
                <a:latin typeface="Verdana" panose="020B0604030504040204" pitchFamily="34" charset="0"/>
                <a:ea typeface="Verdana" panose="020B0604030504040204" pitchFamily="34" charset="0"/>
              </a:rPr>
              <a:t>piešķirts</a:t>
            </a:r>
            <a:r>
              <a:rPr lang="en-US" sz="1000" b="1" dirty="0">
                <a:latin typeface="Verdana" panose="020B0604030504040204" pitchFamily="34" charset="0"/>
                <a:ea typeface="Verdana" panose="020B0604030504040204" pitchFamily="34" charset="0"/>
              </a:rPr>
              <a:t> </a:t>
            </a:r>
            <a:r>
              <a:rPr lang="en-US" sz="1000" b="1" dirty="0" err="1">
                <a:latin typeface="Verdana" panose="020B0604030504040204" pitchFamily="34" charset="0"/>
                <a:ea typeface="Verdana" panose="020B0604030504040204" pitchFamily="34" charset="0"/>
              </a:rPr>
              <a:t>papildu</a:t>
            </a:r>
            <a:r>
              <a:rPr lang="en-US" sz="1000" b="1" dirty="0">
                <a:latin typeface="Verdana" panose="020B0604030504040204" pitchFamily="34" charset="0"/>
                <a:ea typeface="Verdana" panose="020B0604030504040204" pitchFamily="34" charset="0"/>
              </a:rPr>
              <a:t> </a:t>
            </a:r>
            <a:r>
              <a:rPr lang="en-US" sz="1000" b="1" dirty="0" err="1">
                <a:latin typeface="Verdana" panose="020B0604030504040204" pitchFamily="34" charset="0"/>
                <a:ea typeface="Verdana" panose="020B0604030504040204" pitchFamily="34" charset="0"/>
              </a:rPr>
              <a:t>finansējums</a:t>
            </a:r>
            <a:r>
              <a:rPr lang="en-US" sz="1000" b="1" dirty="0">
                <a:latin typeface="Verdana" panose="020B0604030504040204" pitchFamily="34" charset="0"/>
                <a:ea typeface="Verdana" panose="020B0604030504040204" pitchFamily="34" charset="0"/>
              </a:rPr>
              <a:t> </a:t>
            </a:r>
            <a:r>
              <a:rPr lang="en-US" sz="1000" b="1" dirty="0" err="1">
                <a:latin typeface="Verdana" panose="020B0604030504040204" pitchFamily="34" charset="0"/>
                <a:ea typeface="Verdana" panose="020B0604030504040204" pitchFamily="34" charset="0"/>
              </a:rPr>
              <a:t>ārstniecības</a:t>
            </a:r>
            <a:r>
              <a:rPr lang="en-US" sz="1000" b="1" dirty="0">
                <a:latin typeface="Verdana" panose="020B0604030504040204" pitchFamily="34" charset="0"/>
                <a:ea typeface="Verdana" panose="020B0604030504040204" pitchFamily="34" charset="0"/>
              </a:rPr>
              <a:t> </a:t>
            </a:r>
            <a:r>
              <a:rPr lang="en-US" sz="1000" b="1" dirty="0" err="1">
                <a:latin typeface="Verdana" panose="020B0604030504040204" pitchFamily="34" charset="0"/>
                <a:ea typeface="Verdana" panose="020B0604030504040204" pitchFamily="34" charset="0"/>
              </a:rPr>
              <a:t>personu</a:t>
            </a:r>
            <a:r>
              <a:rPr lang="en-US" sz="1000" b="1" dirty="0">
                <a:latin typeface="Verdana" panose="020B0604030504040204" pitchFamily="34" charset="0"/>
                <a:ea typeface="Verdana" panose="020B0604030504040204" pitchFamily="34" charset="0"/>
              </a:rPr>
              <a:t> </a:t>
            </a:r>
            <a:r>
              <a:rPr lang="en-US" sz="1000" b="1" dirty="0" err="1">
                <a:latin typeface="Verdana" panose="020B0604030504040204" pitchFamily="34" charset="0"/>
                <a:ea typeface="Verdana" panose="020B0604030504040204" pitchFamily="34" charset="0"/>
              </a:rPr>
              <a:t>darba</a:t>
            </a:r>
            <a:r>
              <a:rPr lang="en-US" sz="1000" b="1" dirty="0">
                <a:latin typeface="Verdana" panose="020B0604030504040204" pitchFamily="34" charset="0"/>
                <a:ea typeface="Verdana" panose="020B0604030504040204" pitchFamily="34" charset="0"/>
              </a:rPr>
              <a:t> </a:t>
            </a:r>
            <a:r>
              <a:rPr lang="en-US" sz="1000" b="1" dirty="0" err="1">
                <a:latin typeface="Verdana" panose="020B0604030504040204" pitchFamily="34" charset="0"/>
                <a:ea typeface="Verdana" panose="020B0604030504040204" pitchFamily="34" charset="0"/>
              </a:rPr>
              <a:t>samaksas</a:t>
            </a:r>
            <a:r>
              <a:rPr lang="en-US" sz="1000" b="1" dirty="0">
                <a:latin typeface="Verdana" panose="020B0604030504040204" pitchFamily="34" charset="0"/>
                <a:ea typeface="Verdana" panose="020B0604030504040204" pitchFamily="34" charset="0"/>
              </a:rPr>
              <a:t> </a:t>
            </a:r>
            <a:r>
              <a:rPr lang="en-US" sz="1000" b="1" dirty="0" err="1">
                <a:latin typeface="Verdana" panose="020B0604030504040204" pitchFamily="34" charset="0"/>
                <a:ea typeface="Verdana" panose="020B0604030504040204" pitchFamily="34" charset="0"/>
              </a:rPr>
              <a:t>palielināšanai</a:t>
            </a:r>
            <a:r>
              <a:rPr lang="en-US" sz="1000" b="1" dirty="0">
                <a:latin typeface="Verdana" panose="020B0604030504040204" pitchFamily="34" charset="0"/>
                <a:ea typeface="Verdana" panose="020B0604030504040204" pitchFamily="34" charset="0"/>
              </a:rPr>
              <a:t> !!!</a:t>
            </a:r>
            <a:endParaRPr lang="en-GB" sz="1000" b="1" dirty="0">
              <a:latin typeface="Verdana" panose="020B0604030504040204" pitchFamily="34" charset="0"/>
              <a:ea typeface="Verdana" panose="020B0604030504040204" pitchFamily="34" charset="0"/>
            </a:endParaRPr>
          </a:p>
        </p:txBody>
      </p:sp>
      <p:sp>
        <p:nvSpPr>
          <p:cNvPr id="46" name="Shape 5">
            <a:extLst>
              <a:ext uri="{FF2B5EF4-FFF2-40B4-BE49-F238E27FC236}">
                <a16:creationId xmlns:a16="http://schemas.microsoft.com/office/drawing/2014/main" id="{D2AC2170-7D7E-5CA4-0CD4-5D2602C095B2}"/>
              </a:ext>
            </a:extLst>
          </p:cNvPr>
          <p:cNvSpPr/>
          <p:nvPr/>
        </p:nvSpPr>
        <p:spPr>
          <a:xfrm>
            <a:off x="6183630" y="5494016"/>
            <a:ext cx="2758440" cy="1230437"/>
          </a:xfrm>
          <a:prstGeom prst="rect">
            <a:avLst/>
          </a:prstGeom>
          <a:solidFill>
            <a:srgbClr val="E2F0D9"/>
          </a:solidFill>
          <a:ln w="9525">
            <a:solidFill>
              <a:srgbClr val="BFBFBF"/>
            </a:solidFill>
            <a:prstDash val="solid"/>
          </a:ln>
        </p:spPr>
        <p:txBody>
          <a:bodyPr/>
          <a:lstStyle/>
          <a:p>
            <a:endParaRPr lang="lv-LV"/>
          </a:p>
        </p:txBody>
      </p:sp>
      <p:sp>
        <p:nvSpPr>
          <p:cNvPr id="48" name="Text 6">
            <a:extLst>
              <a:ext uri="{FF2B5EF4-FFF2-40B4-BE49-F238E27FC236}">
                <a16:creationId xmlns:a16="http://schemas.microsoft.com/office/drawing/2014/main" id="{577B21D1-6C2E-FD02-DDD6-96FA7BC94443}"/>
              </a:ext>
            </a:extLst>
          </p:cNvPr>
          <p:cNvSpPr txBox="1"/>
          <p:nvPr/>
        </p:nvSpPr>
        <p:spPr>
          <a:xfrm>
            <a:off x="6206299" y="5522596"/>
            <a:ext cx="2713101" cy="1084697"/>
          </a:xfrm>
          <a:prstGeom prst="rect">
            <a:avLst/>
          </a:prstGeom>
          <a:noFill/>
          <a:ln/>
        </p:spPr>
        <p:txBody>
          <a:bodyPr wrap="square" lIns="0" tIns="0" rIns="0" bIns="0" rtlCol="0" anchor="t"/>
          <a:lstStyle/>
          <a:p>
            <a:pPr marL="0" indent="0" algn="just">
              <a:buNone/>
            </a:pPr>
            <a:r>
              <a:rPr lang="en-US" sz="950" b="1" dirty="0">
                <a:solidFill>
                  <a:srgbClr val="000000"/>
                </a:solidFill>
                <a:latin typeface="Verdana" pitchFamily="34" charset="0"/>
                <a:ea typeface="Verdana" pitchFamily="34" charset="-122"/>
                <a:cs typeface="Verdana" pitchFamily="34" charset="-120"/>
              </a:rPr>
              <a:t>2025. gadā vidējā alga </a:t>
            </a:r>
            <a:r>
              <a:rPr lang="en-US" sz="950" b="1" dirty="0" err="1">
                <a:solidFill>
                  <a:srgbClr val="000000"/>
                </a:solidFill>
                <a:latin typeface="Verdana" pitchFamily="34" charset="0"/>
                <a:ea typeface="Verdana" pitchFamily="34" charset="-122"/>
                <a:cs typeface="Verdana" pitchFamily="34" charset="-120"/>
              </a:rPr>
              <a:t>valstī</a:t>
            </a:r>
            <a:r>
              <a:rPr lang="en-US" sz="950" b="1" dirty="0">
                <a:solidFill>
                  <a:srgbClr val="000000"/>
                </a:solidFill>
                <a:latin typeface="Verdana" pitchFamily="34" charset="0"/>
                <a:ea typeface="Verdana" pitchFamily="34" charset="-122"/>
                <a:cs typeface="Verdana" pitchFamily="34" charset="-120"/>
              </a:rPr>
              <a:t> </a:t>
            </a:r>
            <a:br>
              <a:rPr lang="en-US" sz="950" b="1" dirty="0">
                <a:solidFill>
                  <a:srgbClr val="000000"/>
                </a:solidFill>
                <a:latin typeface="Verdana" pitchFamily="34" charset="0"/>
                <a:ea typeface="Verdana" pitchFamily="34" charset="-122"/>
                <a:cs typeface="Verdana" pitchFamily="34" charset="-120"/>
              </a:rPr>
            </a:br>
            <a:r>
              <a:rPr lang="en-US" sz="950" b="1" dirty="0">
                <a:solidFill>
                  <a:srgbClr val="000000"/>
                </a:solidFill>
                <a:latin typeface="Verdana" pitchFamily="34" charset="0"/>
                <a:ea typeface="Verdana" pitchFamily="34" charset="-122"/>
                <a:cs typeface="Verdana" pitchFamily="34" charset="-120"/>
              </a:rPr>
              <a:t>(1 815 EUR) </a:t>
            </a:r>
            <a:r>
              <a:rPr lang="en-US" sz="950" b="1" dirty="0" err="1">
                <a:solidFill>
                  <a:srgbClr val="000000"/>
                </a:solidFill>
                <a:latin typeface="Verdana" pitchFamily="34" charset="0"/>
                <a:ea typeface="Verdana" pitchFamily="34" charset="-122"/>
                <a:cs typeface="Verdana" pitchFamily="34" charset="-120"/>
              </a:rPr>
              <a:t>pārsniedz</a:t>
            </a:r>
            <a:r>
              <a:rPr lang="en-US" sz="950" b="1" dirty="0">
                <a:solidFill>
                  <a:srgbClr val="000000"/>
                </a:solidFill>
                <a:latin typeface="Verdana" pitchFamily="34" charset="0"/>
                <a:ea typeface="Verdana" pitchFamily="34" charset="-122"/>
                <a:cs typeface="Verdana" pitchFamily="34" charset="-120"/>
              </a:rPr>
              <a:t> MK 851 </a:t>
            </a:r>
            <a:r>
              <a:rPr lang="en-US" sz="950" b="1" dirty="0" err="1">
                <a:solidFill>
                  <a:srgbClr val="000000"/>
                </a:solidFill>
                <a:latin typeface="Verdana" pitchFamily="34" charset="0"/>
                <a:ea typeface="Verdana" pitchFamily="34" charset="-122"/>
                <a:cs typeface="Verdana" pitchFamily="34" charset="-120"/>
              </a:rPr>
              <a:t>noteikto</a:t>
            </a:r>
            <a:r>
              <a:rPr lang="en-US" sz="950" b="1" dirty="0">
                <a:solidFill>
                  <a:srgbClr val="000000"/>
                </a:solidFill>
                <a:latin typeface="Verdana" pitchFamily="34" charset="0"/>
                <a:ea typeface="Verdana" pitchFamily="34" charset="-122"/>
                <a:cs typeface="Verdana" pitchFamily="34" charset="-120"/>
              </a:rPr>
              <a:t> ārsta zemāko mēnešalgu (1 813 EUR). </a:t>
            </a:r>
            <a:r>
              <a:rPr lang="en-US" sz="950" dirty="0">
                <a:solidFill>
                  <a:srgbClr val="000000"/>
                </a:solidFill>
                <a:latin typeface="Verdana" pitchFamily="34" charset="0"/>
                <a:ea typeface="Verdana" pitchFamily="34" charset="-122"/>
                <a:cs typeface="Verdana" pitchFamily="34" charset="-120"/>
              </a:rPr>
              <a:t>2027. </a:t>
            </a:r>
            <a:r>
              <a:rPr lang="en-US" sz="950" dirty="0" err="1">
                <a:solidFill>
                  <a:srgbClr val="000000"/>
                </a:solidFill>
                <a:latin typeface="Verdana" pitchFamily="34" charset="0"/>
                <a:ea typeface="Verdana" pitchFamily="34" charset="-122"/>
                <a:cs typeface="Verdana" pitchFamily="34" charset="-120"/>
              </a:rPr>
              <a:t>gadā</a:t>
            </a:r>
            <a:r>
              <a:rPr lang="en-US" sz="950" dirty="0">
                <a:solidFill>
                  <a:srgbClr val="000000"/>
                </a:solidFill>
                <a:latin typeface="Verdana" pitchFamily="34" charset="0"/>
                <a:ea typeface="Verdana" pitchFamily="34" charset="-122"/>
                <a:cs typeface="Verdana" pitchFamily="34" charset="-120"/>
              </a:rPr>
              <a:t> </a:t>
            </a:r>
            <a:r>
              <a:rPr lang="en-US" sz="950" dirty="0" err="1">
                <a:solidFill>
                  <a:srgbClr val="000000"/>
                </a:solidFill>
                <a:latin typeface="Verdana" pitchFamily="34" charset="0"/>
                <a:ea typeface="Verdana" pitchFamily="34" charset="-122"/>
                <a:cs typeface="Verdana" pitchFamily="34" charset="-120"/>
              </a:rPr>
              <a:t>prognozētā</a:t>
            </a:r>
            <a:r>
              <a:rPr lang="en-US" sz="950" dirty="0">
                <a:solidFill>
                  <a:srgbClr val="000000"/>
                </a:solidFill>
                <a:latin typeface="Verdana" pitchFamily="34" charset="0"/>
                <a:ea typeface="Verdana" pitchFamily="34" charset="-122"/>
                <a:cs typeface="Verdana" pitchFamily="34" charset="-120"/>
              </a:rPr>
              <a:t> </a:t>
            </a:r>
            <a:r>
              <a:rPr lang="en-US" sz="950" dirty="0" err="1">
                <a:solidFill>
                  <a:srgbClr val="000000"/>
                </a:solidFill>
                <a:latin typeface="Verdana" pitchFamily="34" charset="0"/>
                <a:ea typeface="Verdana" pitchFamily="34" charset="-122"/>
                <a:cs typeface="Verdana" pitchFamily="34" charset="-120"/>
              </a:rPr>
              <a:t>vidējā</a:t>
            </a:r>
            <a:r>
              <a:rPr lang="en-US" sz="950" dirty="0">
                <a:solidFill>
                  <a:srgbClr val="000000"/>
                </a:solidFill>
                <a:latin typeface="Verdana" pitchFamily="34" charset="0"/>
                <a:ea typeface="Verdana" pitchFamily="34" charset="-122"/>
                <a:cs typeface="Verdana" pitchFamily="34" charset="-120"/>
              </a:rPr>
              <a:t> alga </a:t>
            </a:r>
            <a:r>
              <a:rPr lang="en-US" sz="950" dirty="0" err="1">
                <a:solidFill>
                  <a:srgbClr val="000000"/>
                </a:solidFill>
                <a:latin typeface="Verdana" pitchFamily="34" charset="0"/>
                <a:ea typeface="Verdana" pitchFamily="34" charset="-122"/>
                <a:cs typeface="Verdana" pitchFamily="34" charset="-120"/>
              </a:rPr>
              <a:t>valstī</a:t>
            </a:r>
            <a:r>
              <a:rPr lang="en-US" sz="950" dirty="0">
                <a:solidFill>
                  <a:srgbClr val="000000"/>
                </a:solidFill>
                <a:latin typeface="Verdana" pitchFamily="34" charset="0"/>
                <a:ea typeface="Verdana" pitchFamily="34" charset="-122"/>
                <a:cs typeface="Verdana" pitchFamily="34" charset="-120"/>
              </a:rPr>
              <a:t> </a:t>
            </a:r>
            <a:br>
              <a:rPr lang="en-US" sz="950" dirty="0">
                <a:solidFill>
                  <a:srgbClr val="000000"/>
                </a:solidFill>
                <a:latin typeface="Verdana" pitchFamily="34" charset="0"/>
                <a:ea typeface="Verdana" pitchFamily="34" charset="-122"/>
                <a:cs typeface="Verdana" pitchFamily="34" charset="-120"/>
              </a:rPr>
            </a:br>
            <a:r>
              <a:rPr lang="en-US" sz="950" dirty="0">
                <a:solidFill>
                  <a:srgbClr val="000000"/>
                </a:solidFill>
                <a:latin typeface="Verdana" pitchFamily="34" charset="0"/>
                <a:ea typeface="Verdana" pitchFamily="34" charset="-122"/>
                <a:cs typeface="Verdana" pitchFamily="34" charset="-120"/>
              </a:rPr>
              <a:t>(2 020 EUR) tuvosies </a:t>
            </a:r>
            <a:r>
              <a:rPr lang="en-US" sz="950" dirty="0" err="1">
                <a:solidFill>
                  <a:srgbClr val="000000"/>
                </a:solidFill>
                <a:latin typeface="Verdana" pitchFamily="34" charset="0"/>
                <a:ea typeface="Verdana" pitchFamily="34" charset="-122"/>
                <a:cs typeface="Verdana" pitchFamily="34" charset="-120"/>
              </a:rPr>
              <a:t>arī</a:t>
            </a:r>
            <a:r>
              <a:rPr lang="en-US" sz="950" dirty="0">
                <a:solidFill>
                  <a:srgbClr val="000000"/>
                </a:solidFill>
                <a:latin typeface="Verdana" pitchFamily="34" charset="0"/>
                <a:ea typeface="Verdana" pitchFamily="34" charset="-122"/>
                <a:cs typeface="Verdana" pitchFamily="34" charset="-120"/>
              </a:rPr>
              <a:t> </a:t>
            </a:r>
            <a:r>
              <a:rPr lang="en-US" sz="950" dirty="0" err="1">
                <a:solidFill>
                  <a:srgbClr val="000000"/>
                </a:solidFill>
                <a:latin typeface="Verdana" pitchFamily="34" charset="0"/>
                <a:ea typeface="Verdana" pitchFamily="34" charset="-122"/>
                <a:cs typeface="Verdana" pitchFamily="34" charset="-120"/>
              </a:rPr>
              <a:t>ārstniecības</a:t>
            </a:r>
            <a:r>
              <a:rPr lang="en-US" sz="950" dirty="0">
                <a:solidFill>
                  <a:srgbClr val="000000"/>
                </a:solidFill>
                <a:latin typeface="Verdana" pitchFamily="34" charset="0"/>
                <a:ea typeface="Verdana" pitchFamily="34" charset="-122"/>
                <a:cs typeface="Verdana" pitchFamily="34" charset="-120"/>
              </a:rPr>
              <a:t> </a:t>
            </a:r>
            <a:r>
              <a:rPr lang="en-US" sz="950" dirty="0" err="1">
                <a:solidFill>
                  <a:srgbClr val="000000"/>
                </a:solidFill>
                <a:latin typeface="Verdana" pitchFamily="34" charset="0"/>
                <a:ea typeface="Verdana" pitchFamily="34" charset="-122"/>
                <a:cs typeface="Verdana" pitchFamily="34" charset="-120"/>
              </a:rPr>
              <a:t>pakalpojumu</a:t>
            </a:r>
            <a:r>
              <a:rPr lang="en-US" sz="950" dirty="0">
                <a:solidFill>
                  <a:srgbClr val="000000"/>
                </a:solidFill>
                <a:latin typeface="Verdana" pitchFamily="34" charset="0"/>
                <a:ea typeface="Verdana" pitchFamily="34" charset="-122"/>
                <a:cs typeface="Verdana" pitchFamily="34" charset="-120"/>
              </a:rPr>
              <a:t> </a:t>
            </a:r>
            <a:r>
              <a:rPr lang="en-US" sz="950" dirty="0" err="1">
                <a:solidFill>
                  <a:srgbClr val="000000"/>
                </a:solidFill>
                <a:latin typeface="Verdana" pitchFamily="34" charset="0"/>
                <a:ea typeface="Verdana" pitchFamily="34" charset="-122"/>
                <a:cs typeface="Verdana" pitchFamily="34" charset="-120"/>
              </a:rPr>
              <a:t>tarifos</a:t>
            </a:r>
            <a:r>
              <a:rPr lang="en-US" sz="950" dirty="0">
                <a:solidFill>
                  <a:srgbClr val="000000"/>
                </a:solidFill>
                <a:latin typeface="Verdana" pitchFamily="34" charset="0"/>
                <a:ea typeface="Verdana" pitchFamily="34" charset="-122"/>
                <a:cs typeface="Verdana" pitchFamily="34" charset="-120"/>
              </a:rPr>
              <a:t> iekļautajai ārstu vidējai darba samaksai (2 304 EUR): starpība vairs tikai 14 %.</a:t>
            </a:r>
            <a:endParaRPr lang="en-US" sz="9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txBox="1"/>
          <p:nvPr/>
        </p:nvSpPr>
        <p:spPr>
          <a:xfrm>
            <a:off x="1572768" y="256032"/>
            <a:ext cx="7315200" cy="914400"/>
          </a:xfrm>
          <a:prstGeom prst="rect">
            <a:avLst/>
          </a:prstGeom>
          <a:noFill/>
          <a:ln/>
        </p:spPr>
        <p:txBody>
          <a:bodyPr wrap="square" lIns="0" tIns="0" rIns="0" bIns="0" rtlCol="0" anchor="ctr"/>
          <a:lstStyle/>
          <a:p>
            <a:pPr marL="0" indent="0" algn="ctr">
              <a:buNone/>
            </a:pPr>
            <a:r>
              <a:rPr lang="en-US" sz="1600" b="1" dirty="0" err="1">
                <a:solidFill>
                  <a:srgbClr val="000000"/>
                </a:solidFill>
                <a:latin typeface="Verdana" pitchFamily="34" charset="0"/>
                <a:ea typeface="Verdana" pitchFamily="34" charset="-122"/>
                <a:cs typeface="Verdana" pitchFamily="34" charset="-120"/>
              </a:rPr>
              <a:t>Ārstniecības</a:t>
            </a:r>
            <a:r>
              <a:rPr lang="en-US" sz="1600" b="1" dirty="0">
                <a:solidFill>
                  <a:srgbClr val="000000"/>
                </a:solidFill>
                <a:latin typeface="Verdana" pitchFamily="34" charset="0"/>
                <a:ea typeface="Verdana" pitchFamily="34" charset="-122"/>
                <a:cs typeface="Verdana" pitchFamily="34" charset="-120"/>
              </a:rPr>
              <a:t> </a:t>
            </a:r>
            <a:r>
              <a:rPr lang="en-US" sz="1600" b="1" dirty="0" err="1">
                <a:solidFill>
                  <a:srgbClr val="000000"/>
                </a:solidFill>
                <a:latin typeface="Verdana" pitchFamily="34" charset="0"/>
                <a:ea typeface="Verdana" pitchFamily="34" charset="-122"/>
                <a:cs typeface="Verdana" pitchFamily="34" charset="-120"/>
              </a:rPr>
              <a:t>personu</a:t>
            </a:r>
            <a:r>
              <a:rPr lang="en-US" sz="1600" b="1" dirty="0">
                <a:solidFill>
                  <a:srgbClr val="000000"/>
                </a:solidFill>
                <a:latin typeface="Verdana" pitchFamily="34" charset="0"/>
                <a:ea typeface="Verdana" pitchFamily="34" charset="-122"/>
                <a:cs typeface="Verdana" pitchFamily="34" charset="-120"/>
              </a:rPr>
              <a:t> </a:t>
            </a:r>
            <a:r>
              <a:rPr lang="en-US" sz="1600" b="1" dirty="0" err="1">
                <a:solidFill>
                  <a:srgbClr val="000000"/>
                </a:solidFill>
                <a:latin typeface="Verdana" pitchFamily="34" charset="0"/>
                <a:ea typeface="Verdana" pitchFamily="34" charset="-122"/>
                <a:cs typeface="Verdana" pitchFamily="34" charset="-120"/>
              </a:rPr>
              <a:t>darba</a:t>
            </a:r>
            <a:r>
              <a:rPr lang="en-US" sz="1600" b="1" dirty="0">
                <a:solidFill>
                  <a:srgbClr val="000000"/>
                </a:solidFill>
                <a:latin typeface="Verdana" pitchFamily="34" charset="0"/>
                <a:ea typeface="Verdana" pitchFamily="34" charset="-122"/>
                <a:cs typeface="Verdana" pitchFamily="34" charset="-120"/>
              </a:rPr>
              <a:t> samaksa pret </a:t>
            </a:r>
            <a:r>
              <a:rPr lang="en-US" sz="1600" b="1" dirty="0" err="1">
                <a:solidFill>
                  <a:srgbClr val="000000"/>
                </a:solidFill>
                <a:latin typeface="Verdana" pitchFamily="34" charset="0"/>
                <a:ea typeface="Verdana" pitchFamily="34" charset="-122"/>
                <a:cs typeface="Verdana" pitchFamily="34" charset="-120"/>
              </a:rPr>
              <a:t>vidējo</a:t>
            </a:r>
            <a:r>
              <a:rPr lang="en-US" sz="1600" b="1" dirty="0">
                <a:solidFill>
                  <a:srgbClr val="000000"/>
                </a:solidFill>
                <a:latin typeface="Verdana" pitchFamily="34" charset="0"/>
                <a:ea typeface="Verdana" pitchFamily="34" charset="-122"/>
                <a:cs typeface="Verdana" pitchFamily="34" charset="-120"/>
              </a:rPr>
              <a:t> </a:t>
            </a:r>
            <a:r>
              <a:rPr lang="en-US" sz="1600" b="1" dirty="0" err="1">
                <a:solidFill>
                  <a:srgbClr val="000000"/>
                </a:solidFill>
                <a:latin typeface="Verdana" pitchFamily="34" charset="0"/>
                <a:ea typeface="Verdana" pitchFamily="34" charset="-122"/>
                <a:cs typeface="Verdana" pitchFamily="34" charset="-120"/>
              </a:rPr>
              <a:t>bruto</a:t>
            </a:r>
            <a:r>
              <a:rPr lang="en-US" sz="1600" b="1" dirty="0">
                <a:solidFill>
                  <a:srgbClr val="000000"/>
                </a:solidFill>
                <a:latin typeface="Verdana" pitchFamily="34" charset="0"/>
                <a:ea typeface="Verdana" pitchFamily="34" charset="-122"/>
                <a:cs typeface="Verdana" pitchFamily="34" charset="-120"/>
              </a:rPr>
              <a:t> </a:t>
            </a:r>
            <a:r>
              <a:rPr lang="en-US" sz="1600" b="1" dirty="0" err="1">
                <a:solidFill>
                  <a:srgbClr val="000000"/>
                </a:solidFill>
                <a:latin typeface="Verdana" pitchFamily="34" charset="0"/>
                <a:ea typeface="Verdana" pitchFamily="34" charset="-122"/>
                <a:cs typeface="Verdana" pitchFamily="34" charset="-120"/>
              </a:rPr>
              <a:t>darba</a:t>
            </a:r>
            <a:r>
              <a:rPr lang="en-US" sz="1600" b="1" dirty="0">
                <a:solidFill>
                  <a:srgbClr val="000000"/>
                </a:solidFill>
                <a:latin typeface="Verdana" pitchFamily="34" charset="0"/>
                <a:ea typeface="Verdana" pitchFamily="34" charset="-122"/>
                <a:cs typeface="Verdana" pitchFamily="34" charset="-120"/>
              </a:rPr>
              <a:t> </a:t>
            </a:r>
            <a:r>
              <a:rPr lang="en-US" sz="1600" b="1" dirty="0" err="1">
                <a:solidFill>
                  <a:srgbClr val="000000"/>
                </a:solidFill>
                <a:latin typeface="Verdana" pitchFamily="34" charset="0"/>
                <a:ea typeface="Verdana" pitchFamily="34" charset="-122"/>
                <a:cs typeface="Verdana" pitchFamily="34" charset="-120"/>
              </a:rPr>
              <a:t>samaksu</a:t>
            </a:r>
            <a:r>
              <a:rPr lang="en-US" sz="1600" b="1" dirty="0">
                <a:solidFill>
                  <a:srgbClr val="000000"/>
                </a:solidFill>
                <a:latin typeface="Verdana" pitchFamily="34" charset="0"/>
                <a:ea typeface="Verdana" pitchFamily="34" charset="-122"/>
                <a:cs typeface="Verdana" pitchFamily="34" charset="-120"/>
              </a:rPr>
              <a:t> valstī: 2027. gadā atpakaļ 2018. gada līmenī</a:t>
            </a:r>
            <a:endParaRPr lang="en-US" sz="1600" dirty="0"/>
          </a:p>
        </p:txBody>
      </p:sp>
      <p:sp>
        <p:nvSpPr>
          <p:cNvPr id="5" name="Text 2"/>
          <p:cNvSpPr txBox="1"/>
          <p:nvPr/>
        </p:nvSpPr>
        <p:spPr>
          <a:xfrm>
            <a:off x="8641080" y="6510528"/>
            <a:ext cx="365760" cy="274320"/>
          </a:xfrm>
          <a:prstGeom prst="rect">
            <a:avLst/>
          </a:prstGeom>
          <a:noFill/>
          <a:ln/>
        </p:spPr>
        <p:txBody>
          <a:bodyPr wrap="square" lIns="0" tIns="0" rIns="0" bIns="0" rtlCol="0" anchor="ctr"/>
          <a:lstStyle/>
          <a:p>
            <a:pPr marL="0" indent="0" algn="r">
              <a:buNone/>
            </a:pPr>
            <a:r>
              <a:rPr lang="en-US" sz="900" dirty="0">
                <a:solidFill>
                  <a:srgbClr val="595959"/>
                </a:solidFill>
                <a:latin typeface="Verdana" pitchFamily="34" charset="0"/>
                <a:ea typeface="Verdana" pitchFamily="34" charset="-122"/>
                <a:cs typeface="Verdana" pitchFamily="34" charset="-120"/>
              </a:rPr>
              <a:t>21</a:t>
            </a:r>
            <a:endParaRPr lang="en-US" sz="900" dirty="0"/>
          </a:p>
        </p:txBody>
      </p:sp>
      <p:graphicFrame>
        <p:nvGraphicFramePr>
          <p:cNvPr id="6" name="Chart 0"/>
          <p:cNvGraphicFramePr/>
          <p:nvPr>
            <p:extLst>
              <p:ext uri="{D42A27DB-BD31-4B8C-83A1-F6EECF244321}">
                <p14:modId xmlns:p14="http://schemas.microsoft.com/office/powerpoint/2010/main" val="2693716353"/>
              </p:ext>
            </p:extLst>
          </p:nvPr>
        </p:nvGraphicFramePr>
        <p:xfrm>
          <a:off x="228600" y="1371600"/>
          <a:ext cx="5760720" cy="4343400"/>
        </p:xfrm>
        <a:graphic>
          <a:graphicData uri="http://schemas.openxmlformats.org/drawingml/2006/chart">
            <c:chart xmlns:c="http://schemas.openxmlformats.org/drawingml/2006/chart" xmlns:r="http://schemas.openxmlformats.org/officeDocument/2006/relationships" r:id="rId3"/>
          </a:graphicData>
        </a:graphic>
      </p:graphicFrame>
      <p:sp>
        <p:nvSpPr>
          <p:cNvPr id="7" name="Shape 3"/>
          <p:cNvSpPr/>
          <p:nvPr/>
        </p:nvSpPr>
        <p:spPr>
          <a:xfrm>
            <a:off x="6172200" y="1417320"/>
            <a:ext cx="2743200" cy="1097280"/>
          </a:xfrm>
          <a:prstGeom prst="rect">
            <a:avLst/>
          </a:prstGeom>
          <a:solidFill>
            <a:srgbClr val="E2F0D9"/>
          </a:solidFill>
          <a:ln w="9525">
            <a:solidFill>
              <a:srgbClr val="BFBFBF"/>
            </a:solidFill>
            <a:prstDash val="solid"/>
          </a:ln>
        </p:spPr>
        <p:txBody>
          <a:bodyPr/>
          <a:lstStyle/>
          <a:p>
            <a:endParaRPr lang="lv-LV"/>
          </a:p>
        </p:txBody>
      </p:sp>
      <p:sp>
        <p:nvSpPr>
          <p:cNvPr id="8" name="Text 4"/>
          <p:cNvSpPr txBox="1"/>
          <p:nvPr/>
        </p:nvSpPr>
        <p:spPr>
          <a:xfrm>
            <a:off x="6309360" y="1490472"/>
            <a:ext cx="2468880" cy="460858"/>
          </a:xfrm>
          <a:prstGeom prst="rect">
            <a:avLst/>
          </a:prstGeom>
          <a:noFill/>
          <a:ln/>
        </p:spPr>
        <p:txBody>
          <a:bodyPr wrap="square" lIns="0" tIns="0" rIns="0" bIns="0" rtlCol="0" anchor="ctr"/>
          <a:lstStyle/>
          <a:p>
            <a:pPr marL="0" indent="0">
              <a:buNone/>
            </a:pPr>
            <a:r>
              <a:rPr lang="en-US" sz="1600" b="1" dirty="0">
                <a:solidFill>
                  <a:srgbClr val="70AD47"/>
                </a:solidFill>
                <a:latin typeface="Verdana" pitchFamily="34" charset="0"/>
                <a:ea typeface="Verdana" pitchFamily="34" charset="-122"/>
                <a:cs typeface="Verdana" pitchFamily="34" charset="-120"/>
              </a:rPr>
              <a:t>1,46 → 1,14</a:t>
            </a:r>
            <a:endParaRPr lang="en-US" sz="1600" dirty="0"/>
          </a:p>
        </p:txBody>
      </p:sp>
      <p:sp>
        <p:nvSpPr>
          <p:cNvPr id="9" name="Text 5"/>
          <p:cNvSpPr txBox="1"/>
          <p:nvPr/>
        </p:nvSpPr>
        <p:spPr>
          <a:xfrm>
            <a:off x="6309360" y="1944014"/>
            <a:ext cx="2468880" cy="329184"/>
          </a:xfrm>
          <a:prstGeom prst="rect">
            <a:avLst/>
          </a:prstGeom>
          <a:noFill/>
          <a:ln/>
        </p:spPr>
        <p:txBody>
          <a:bodyPr wrap="square" lIns="0" tIns="0" rIns="0" bIns="0" rtlCol="0" anchor="ctr"/>
          <a:lstStyle/>
          <a:p>
            <a:pPr marL="0" indent="0">
              <a:buNone/>
            </a:pPr>
            <a:r>
              <a:rPr lang="en-US" sz="1000" b="1" dirty="0">
                <a:solidFill>
                  <a:srgbClr val="000000"/>
                </a:solidFill>
                <a:latin typeface="Verdana" pitchFamily="34" charset="0"/>
                <a:ea typeface="Verdana" pitchFamily="34" charset="-122"/>
                <a:cs typeface="Verdana" pitchFamily="34" charset="-120"/>
              </a:rPr>
              <a:t>MK 555 ārsti: 2021. g. maksimums → 2027. g.</a:t>
            </a:r>
            <a:endParaRPr lang="en-US" sz="1000" dirty="0"/>
          </a:p>
        </p:txBody>
      </p:sp>
      <p:sp>
        <p:nvSpPr>
          <p:cNvPr id="10" name="Text 6"/>
          <p:cNvSpPr txBox="1"/>
          <p:nvPr/>
        </p:nvSpPr>
        <p:spPr>
          <a:xfrm>
            <a:off x="6309360" y="2229307"/>
            <a:ext cx="2468880" cy="274320"/>
          </a:xfrm>
          <a:prstGeom prst="rect">
            <a:avLst/>
          </a:prstGeom>
          <a:noFill/>
          <a:ln/>
        </p:spPr>
        <p:txBody>
          <a:bodyPr wrap="square" lIns="0" tIns="0" rIns="0" bIns="0" rtlCol="0" anchor="ctr"/>
          <a:lstStyle/>
          <a:p>
            <a:pPr marL="0" indent="0">
              <a:buNone/>
            </a:pPr>
            <a:r>
              <a:rPr lang="en-US" sz="850" dirty="0">
                <a:solidFill>
                  <a:srgbClr val="595959"/>
                </a:solidFill>
                <a:latin typeface="Verdana" pitchFamily="34" charset="0"/>
                <a:ea typeface="Verdana" pitchFamily="34" charset="-122"/>
                <a:cs typeface="Verdana" pitchFamily="34" charset="-120"/>
              </a:rPr>
              <a:t>2018. gadā bija 1,12</a:t>
            </a:r>
            <a:endParaRPr lang="en-US" sz="850" dirty="0"/>
          </a:p>
        </p:txBody>
      </p:sp>
      <p:sp>
        <p:nvSpPr>
          <p:cNvPr id="11" name="Shape 7"/>
          <p:cNvSpPr/>
          <p:nvPr/>
        </p:nvSpPr>
        <p:spPr>
          <a:xfrm>
            <a:off x="6172200" y="2651760"/>
            <a:ext cx="2743200" cy="1097280"/>
          </a:xfrm>
          <a:prstGeom prst="rect">
            <a:avLst/>
          </a:prstGeom>
          <a:solidFill>
            <a:srgbClr val="E2F0D9"/>
          </a:solidFill>
          <a:ln w="9525">
            <a:solidFill>
              <a:srgbClr val="BFBFBF"/>
            </a:solidFill>
            <a:prstDash val="solid"/>
          </a:ln>
        </p:spPr>
        <p:txBody>
          <a:bodyPr/>
          <a:lstStyle/>
          <a:p>
            <a:endParaRPr lang="lv-LV"/>
          </a:p>
        </p:txBody>
      </p:sp>
      <p:sp>
        <p:nvSpPr>
          <p:cNvPr id="12" name="Text 8"/>
          <p:cNvSpPr txBox="1"/>
          <p:nvPr/>
        </p:nvSpPr>
        <p:spPr>
          <a:xfrm>
            <a:off x="6309360" y="2724912"/>
            <a:ext cx="2468880" cy="460858"/>
          </a:xfrm>
          <a:prstGeom prst="rect">
            <a:avLst/>
          </a:prstGeom>
          <a:noFill/>
          <a:ln/>
        </p:spPr>
        <p:txBody>
          <a:bodyPr wrap="square" lIns="0" tIns="0" rIns="0" bIns="0" rtlCol="0" anchor="ctr"/>
          <a:lstStyle/>
          <a:p>
            <a:pPr marL="0" indent="0">
              <a:buNone/>
            </a:pPr>
            <a:r>
              <a:rPr lang="en-US" sz="1600" b="1" dirty="0">
                <a:solidFill>
                  <a:srgbClr val="C55A11"/>
                </a:solidFill>
                <a:latin typeface="Verdana" pitchFamily="34" charset="0"/>
                <a:ea typeface="Verdana" pitchFamily="34" charset="-122"/>
                <a:cs typeface="Verdana" pitchFamily="34" charset="-120"/>
              </a:rPr>
              <a:t>1,17 → 0,90</a:t>
            </a:r>
            <a:endParaRPr lang="en-US" sz="1600" dirty="0"/>
          </a:p>
        </p:txBody>
      </p:sp>
      <p:sp>
        <p:nvSpPr>
          <p:cNvPr id="13" name="Text 9"/>
          <p:cNvSpPr txBox="1"/>
          <p:nvPr/>
        </p:nvSpPr>
        <p:spPr>
          <a:xfrm>
            <a:off x="6309360" y="3178454"/>
            <a:ext cx="2468880" cy="329184"/>
          </a:xfrm>
          <a:prstGeom prst="rect">
            <a:avLst/>
          </a:prstGeom>
          <a:noFill/>
          <a:ln/>
        </p:spPr>
        <p:txBody>
          <a:bodyPr wrap="square" lIns="0" tIns="0" rIns="0" bIns="0" rtlCol="0" anchor="ctr"/>
          <a:lstStyle/>
          <a:p>
            <a:pPr marL="0" indent="0">
              <a:buNone/>
            </a:pPr>
            <a:r>
              <a:rPr lang="en-US" sz="1000" b="1" dirty="0">
                <a:solidFill>
                  <a:srgbClr val="000000"/>
                </a:solidFill>
                <a:latin typeface="Verdana" pitchFamily="34" charset="0"/>
                <a:ea typeface="Verdana" pitchFamily="34" charset="-122"/>
                <a:cs typeface="Verdana" pitchFamily="34" charset="-120"/>
              </a:rPr>
              <a:t>MK 851 ārsts: 2021. g. maksimums → 2027. g.</a:t>
            </a:r>
            <a:endParaRPr lang="en-US" sz="1000" dirty="0"/>
          </a:p>
        </p:txBody>
      </p:sp>
      <p:sp>
        <p:nvSpPr>
          <p:cNvPr id="14" name="Text 10"/>
          <p:cNvSpPr txBox="1"/>
          <p:nvPr/>
        </p:nvSpPr>
        <p:spPr>
          <a:xfrm>
            <a:off x="6309360" y="3463747"/>
            <a:ext cx="2468880" cy="274320"/>
          </a:xfrm>
          <a:prstGeom prst="rect">
            <a:avLst/>
          </a:prstGeom>
          <a:noFill/>
          <a:ln/>
        </p:spPr>
        <p:txBody>
          <a:bodyPr wrap="square" lIns="0" tIns="0" rIns="0" bIns="0" rtlCol="0" anchor="ctr"/>
          <a:lstStyle/>
          <a:p>
            <a:pPr marL="0" indent="0">
              <a:buNone/>
            </a:pPr>
            <a:r>
              <a:rPr lang="en-US" sz="850" dirty="0">
                <a:solidFill>
                  <a:srgbClr val="595959"/>
                </a:solidFill>
                <a:latin typeface="Verdana" pitchFamily="34" charset="0"/>
                <a:ea typeface="Verdana" pitchFamily="34" charset="-122"/>
                <a:cs typeface="Verdana" pitchFamily="34" charset="-120"/>
              </a:rPr>
              <a:t>2018. gadā bija 0,90</a:t>
            </a:r>
            <a:endParaRPr lang="en-US" sz="850" dirty="0"/>
          </a:p>
        </p:txBody>
      </p:sp>
      <p:sp>
        <p:nvSpPr>
          <p:cNvPr id="15" name="Shape 11"/>
          <p:cNvSpPr/>
          <p:nvPr/>
        </p:nvSpPr>
        <p:spPr>
          <a:xfrm>
            <a:off x="6172200" y="3886200"/>
            <a:ext cx="2743200" cy="1097280"/>
          </a:xfrm>
          <a:prstGeom prst="rect">
            <a:avLst/>
          </a:prstGeom>
          <a:solidFill>
            <a:srgbClr val="E2F0D9"/>
          </a:solidFill>
          <a:ln w="9525">
            <a:solidFill>
              <a:srgbClr val="BFBFBF"/>
            </a:solidFill>
            <a:prstDash val="solid"/>
          </a:ln>
        </p:spPr>
        <p:txBody>
          <a:bodyPr/>
          <a:lstStyle/>
          <a:p>
            <a:endParaRPr lang="lv-LV"/>
          </a:p>
        </p:txBody>
      </p:sp>
      <p:sp>
        <p:nvSpPr>
          <p:cNvPr id="16" name="Text 12"/>
          <p:cNvSpPr txBox="1"/>
          <p:nvPr/>
        </p:nvSpPr>
        <p:spPr>
          <a:xfrm>
            <a:off x="6309360" y="3959352"/>
            <a:ext cx="2468880" cy="460858"/>
          </a:xfrm>
          <a:prstGeom prst="rect">
            <a:avLst/>
          </a:prstGeom>
          <a:noFill/>
          <a:ln/>
        </p:spPr>
        <p:txBody>
          <a:bodyPr wrap="square" lIns="0" tIns="0" rIns="0" bIns="0" rtlCol="0" anchor="ctr"/>
          <a:lstStyle/>
          <a:p>
            <a:pPr marL="0" indent="0">
              <a:buNone/>
            </a:pPr>
            <a:r>
              <a:rPr lang="en-US" sz="1600" b="1" dirty="0">
                <a:solidFill>
                  <a:srgbClr val="7030A0"/>
                </a:solidFill>
                <a:latin typeface="Verdana" pitchFamily="34" charset="0"/>
                <a:ea typeface="Verdana" pitchFamily="34" charset="-122"/>
                <a:cs typeface="Verdana" pitchFamily="34" charset="-120"/>
              </a:rPr>
              <a:t>0,77 → 0,59</a:t>
            </a:r>
            <a:endParaRPr lang="en-US" sz="1600" dirty="0"/>
          </a:p>
        </p:txBody>
      </p:sp>
      <p:sp>
        <p:nvSpPr>
          <p:cNvPr id="17" name="Text 13"/>
          <p:cNvSpPr txBox="1"/>
          <p:nvPr/>
        </p:nvSpPr>
        <p:spPr>
          <a:xfrm>
            <a:off x="6309360" y="4412894"/>
            <a:ext cx="2468880" cy="329184"/>
          </a:xfrm>
          <a:prstGeom prst="rect">
            <a:avLst/>
          </a:prstGeom>
          <a:noFill/>
          <a:ln/>
        </p:spPr>
        <p:txBody>
          <a:bodyPr wrap="square" lIns="0" tIns="0" rIns="0" bIns="0" rtlCol="0" anchor="ctr"/>
          <a:lstStyle/>
          <a:p>
            <a:pPr marL="0" indent="0">
              <a:buNone/>
            </a:pPr>
            <a:r>
              <a:rPr lang="en-US" sz="1000" b="1" dirty="0">
                <a:solidFill>
                  <a:srgbClr val="000000"/>
                </a:solidFill>
                <a:latin typeface="Verdana" pitchFamily="34" charset="0"/>
                <a:ea typeface="Verdana" pitchFamily="34" charset="-122"/>
                <a:cs typeface="Verdana" pitchFamily="34" charset="-120"/>
              </a:rPr>
              <a:t>MK 851 māsa: 2021. g. maksimums → 2027. g.</a:t>
            </a:r>
            <a:endParaRPr lang="en-US" sz="1000" dirty="0"/>
          </a:p>
        </p:txBody>
      </p:sp>
      <p:sp>
        <p:nvSpPr>
          <p:cNvPr id="18" name="Text 14"/>
          <p:cNvSpPr txBox="1"/>
          <p:nvPr/>
        </p:nvSpPr>
        <p:spPr>
          <a:xfrm>
            <a:off x="6309360" y="4698187"/>
            <a:ext cx="2468880" cy="274320"/>
          </a:xfrm>
          <a:prstGeom prst="rect">
            <a:avLst/>
          </a:prstGeom>
          <a:noFill/>
          <a:ln/>
        </p:spPr>
        <p:txBody>
          <a:bodyPr wrap="square" lIns="0" tIns="0" rIns="0" bIns="0" rtlCol="0" anchor="ctr"/>
          <a:lstStyle/>
          <a:p>
            <a:pPr marL="0" indent="0">
              <a:buNone/>
            </a:pPr>
            <a:r>
              <a:rPr lang="en-US" sz="850" dirty="0">
                <a:solidFill>
                  <a:srgbClr val="595959"/>
                </a:solidFill>
                <a:latin typeface="Verdana" pitchFamily="34" charset="0"/>
                <a:ea typeface="Verdana" pitchFamily="34" charset="-122"/>
                <a:cs typeface="Verdana" pitchFamily="34" charset="-120"/>
              </a:rPr>
              <a:t>2018. gadā bija 0,59</a:t>
            </a:r>
            <a:endParaRPr lang="en-US" sz="850" dirty="0"/>
          </a:p>
        </p:txBody>
      </p:sp>
      <p:sp>
        <p:nvSpPr>
          <p:cNvPr id="19" name="Text 15"/>
          <p:cNvSpPr txBox="1"/>
          <p:nvPr/>
        </p:nvSpPr>
        <p:spPr>
          <a:xfrm>
            <a:off x="6240780" y="4933188"/>
            <a:ext cx="2606040" cy="868680"/>
          </a:xfrm>
          <a:prstGeom prst="rect">
            <a:avLst/>
          </a:prstGeom>
          <a:noFill/>
          <a:ln/>
        </p:spPr>
        <p:txBody>
          <a:bodyPr wrap="square" lIns="0" tIns="0" rIns="0" bIns="0" rtlCol="0" anchor="ctr"/>
          <a:lstStyle/>
          <a:p>
            <a:pPr marL="0" indent="0">
              <a:buNone/>
            </a:pPr>
            <a:r>
              <a:rPr lang="en-US" sz="750" dirty="0">
                <a:solidFill>
                  <a:srgbClr val="000000"/>
                </a:solidFill>
                <a:latin typeface="Verdana" pitchFamily="34" charset="0"/>
                <a:ea typeface="Verdana" pitchFamily="34" charset="-122"/>
                <a:cs typeface="Verdana" pitchFamily="34" charset="-120"/>
              </a:rPr>
              <a:t>Lai 2027. gadā atgrieztos 2021. gada attiecībā, ārsta zemākajai mēnešalgai būtu jābūt 2 363 EUR (+550), māsas 1 555 EUR (+366), ārstu darba samaksai tarifā 2 949 EUR (+645).</a:t>
            </a:r>
            <a:endParaRPr lang="en-US" sz="750" dirty="0"/>
          </a:p>
        </p:txBody>
      </p:sp>
      <p:sp>
        <p:nvSpPr>
          <p:cNvPr id="20" name="Text 16"/>
          <p:cNvSpPr txBox="1"/>
          <p:nvPr/>
        </p:nvSpPr>
        <p:spPr>
          <a:xfrm>
            <a:off x="523875" y="5736145"/>
            <a:ext cx="5465445" cy="360045"/>
          </a:xfrm>
          <a:prstGeom prst="rect">
            <a:avLst/>
          </a:prstGeom>
          <a:noFill/>
          <a:ln/>
        </p:spPr>
        <p:txBody>
          <a:bodyPr wrap="square" lIns="0" tIns="0" rIns="0" bIns="0" rtlCol="0" anchor="ctr"/>
          <a:lstStyle/>
          <a:p>
            <a:r>
              <a:rPr lang="en-US" sz="800" dirty="0">
                <a:solidFill>
                  <a:srgbClr val="000000"/>
                </a:solidFill>
                <a:latin typeface="Verdana" panose="020B0604030504040204" pitchFamily="34" charset="0"/>
                <a:ea typeface="Verdana" panose="020B0604030504040204" pitchFamily="34" charset="0"/>
                <a:cs typeface="Verdana" pitchFamily="34" charset="-120"/>
              </a:rPr>
              <a:t>* 2026. un 2027. gada </a:t>
            </a:r>
            <a:r>
              <a:rPr lang="en-US" sz="800" dirty="0" err="1">
                <a:solidFill>
                  <a:srgbClr val="000000"/>
                </a:solidFill>
                <a:latin typeface="Verdana" panose="020B0604030504040204" pitchFamily="34" charset="0"/>
                <a:ea typeface="Verdana" panose="020B0604030504040204" pitchFamily="34" charset="0"/>
                <a:cs typeface="Verdana" pitchFamily="34" charset="-120"/>
              </a:rPr>
              <a:t>vidējā</a:t>
            </a:r>
            <a:r>
              <a:rPr lang="en-US" sz="800" dirty="0">
                <a:solidFill>
                  <a:srgbClr val="000000"/>
                </a:solidFill>
                <a:latin typeface="Verdana" panose="020B0604030504040204" pitchFamily="34" charset="0"/>
                <a:ea typeface="Verdana" panose="020B0604030504040204" pitchFamily="34" charset="0"/>
                <a:cs typeface="Verdana" pitchFamily="34" charset="-120"/>
              </a:rPr>
              <a:t> </a:t>
            </a:r>
            <a:r>
              <a:rPr lang="en-US" sz="800" dirty="0" err="1">
                <a:solidFill>
                  <a:srgbClr val="000000"/>
                </a:solidFill>
                <a:latin typeface="Verdana" panose="020B0604030504040204" pitchFamily="34" charset="0"/>
                <a:ea typeface="Verdana" panose="020B0604030504040204" pitchFamily="34" charset="0"/>
                <a:cs typeface="Verdana" pitchFamily="34" charset="-120"/>
              </a:rPr>
              <a:t>bruto</a:t>
            </a:r>
            <a:r>
              <a:rPr lang="en-US" sz="800" dirty="0">
                <a:solidFill>
                  <a:srgbClr val="000000"/>
                </a:solidFill>
                <a:latin typeface="Verdana" panose="020B0604030504040204" pitchFamily="34" charset="0"/>
                <a:ea typeface="Verdana" panose="020B0604030504040204" pitchFamily="34" charset="0"/>
                <a:cs typeface="Verdana" pitchFamily="34" charset="-120"/>
              </a:rPr>
              <a:t> </a:t>
            </a:r>
            <a:r>
              <a:rPr lang="en-US" sz="800" dirty="0" err="1">
                <a:solidFill>
                  <a:srgbClr val="000000"/>
                </a:solidFill>
                <a:latin typeface="Verdana" panose="020B0604030504040204" pitchFamily="34" charset="0"/>
                <a:ea typeface="Verdana" panose="020B0604030504040204" pitchFamily="34" charset="0"/>
                <a:cs typeface="Verdana" pitchFamily="34" charset="-120"/>
              </a:rPr>
              <a:t>darba</a:t>
            </a:r>
            <a:r>
              <a:rPr lang="en-US" sz="800" dirty="0">
                <a:solidFill>
                  <a:srgbClr val="000000"/>
                </a:solidFill>
                <a:latin typeface="Verdana" panose="020B0604030504040204" pitchFamily="34" charset="0"/>
                <a:ea typeface="Verdana" panose="020B0604030504040204" pitchFamily="34" charset="0"/>
                <a:cs typeface="Verdana" pitchFamily="34" charset="-120"/>
              </a:rPr>
              <a:t> </a:t>
            </a:r>
            <a:r>
              <a:rPr lang="en-US" sz="800" dirty="0" err="1">
                <a:solidFill>
                  <a:srgbClr val="000000"/>
                </a:solidFill>
                <a:latin typeface="Verdana" panose="020B0604030504040204" pitchFamily="34" charset="0"/>
                <a:ea typeface="Verdana" panose="020B0604030504040204" pitchFamily="34" charset="0"/>
                <a:cs typeface="Verdana" pitchFamily="34" charset="-120"/>
              </a:rPr>
              <a:t>samaksa</a:t>
            </a:r>
            <a:r>
              <a:rPr lang="en-US" sz="800" dirty="0">
                <a:solidFill>
                  <a:srgbClr val="000000"/>
                </a:solidFill>
                <a:latin typeface="Verdana" panose="020B0604030504040204" pitchFamily="34" charset="0"/>
                <a:ea typeface="Verdana" panose="020B0604030504040204" pitchFamily="34" charset="0"/>
                <a:cs typeface="Verdana" pitchFamily="34" charset="-120"/>
              </a:rPr>
              <a:t> FM </a:t>
            </a:r>
            <a:r>
              <a:rPr lang="en-US" sz="800" dirty="0" err="1">
                <a:solidFill>
                  <a:srgbClr val="000000"/>
                </a:solidFill>
                <a:latin typeface="Verdana" panose="020B0604030504040204" pitchFamily="34" charset="0"/>
                <a:ea typeface="Verdana" panose="020B0604030504040204" pitchFamily="34" charset="0"/>
                <a:cs typeface="Verdana" pitchFamily="34" charset="-120"/>
              </a:rPr>
              <a:t>prognoze</a:t>
            </a:r>
            <a:r>
              <a:rPr lang="en-US" sz="800" dirty="0">
                <a:solidFill>
                  <a:srgbClr val="000000"/>
                </a:solidFill>
                <a:latin typeface="Verdana" panose="020B0604030504040204" pitchFamily="34" charset="0"/>
                <a:ea typeface="Verdana" panose="020B0604030504040204" pitchFamily="34" charset="0"/>
                <a:cs typeface="Verdana" pitchFamily="34" charset="-120"/>
              </a:rPr>
              <a:t> 2026. gada </a:t>
            </a:r>
            <a:r>
              <a:rPr lang="en-US" sz="800" dirty="0" err="1">
                <a:solidFill>
                  <a:srgbClr val="000000"/>
                </a:solidFill>
                <a:latin typeface="Verdana" panose="020B0604030504040204" pitchFamily="34" charset="0"/>
                <a:ea typeface="Verdana" panose="020B0604030504040204" pitchFamily="34" charset="0"/>
                <a:cs typeface="Verdana" pitchFamily="34" charset="-120"/>
              </a:rPr>
              <a:t>septembris</a:t>
            </a:r>
            <a:r>
              <a:rPr lang="en-US" sz="800" dirty="0">
                <a:solidFill>
                  <a:srgbClr val="000000"/>
                </a:solidFill>
                <a:latin typeface="Verdana" panose="020B0604030504040204" pitchFamily="34" charset="0"/>
                <a:ea typeface="Verdana" panose="020B0604030504040204" pitchFamily="34" charset="0"/>
                <a:cs typeface="Verdana" pitchFamily="34" charset="-120"/>
              </a:rPr>
              <a:t>/ </a:t>
            </a:r>
            <a:r>
              <a:rPr lang="en-US" sz="800" dirty="0" err="1">
                <a:solidFill>
                  <a:srgbClr val="000000"/>
                </a:solidFill>
                <a:latin typeface="Verdana" panose="020B0604030504040204" pitchFamily="34" charset="0"/>
                <a:ea typeface="Verdana" panose="020B0604030504040204" pitchFamily="34" charset="0"/>
                <a:cs typeface="Verdana" pitchFamily="34" charset="-120"/>
              </a:rPr>
              <a:t>ārstniecības</a:t>
            </a:r>
            <a:r>
              <a:rPr lang="en-US" sz="800" dirty="0">
                <a:solidFill>
                  <a:srgbClr val="000000"/>
                </a:solidFill>
                <a:latin typeface="Verdana" panose="020B0604030504040204" pitchFamily="34" charset="0"/>
                <a:ea typeface="Verdana" panose="020B0604030504040204" pitchFamily="34" charset="0"/>
                <a:cs typeface="Verdana" pitchFamily="34" charset="-120"/>
              </a:rPr>
              <a:t> </a:t>
            </a:r>
            <a:r>
              <a:rPr lang="en-US" sz="800" dirty="0" err="1">
                <a:solidFill>
                  <a:srgbClr val="000000"/>
                </a:solidFill>
                <a:latin typeface="Verdana" panose="020B0604030504040204" pitchFamily="34" charset="0"/>
                <a:ea typeface="Verdana" panose="020B0604030504040204" pitchFamily="34" charset="0"/>
                <a:cs typeface="Verdana" pitchFamily="34" charset="-120"/>
              </a:rPr>
              <a:t>personu</a:t>
            </a:r>
            <a:r>
              <a:rPr lang="en-US" sz="800" dirty="0">
                <a:solidFill>
                  <a:srgbClr val="000000"/>
                </a:solidFill>
                <a:latin typeface="Verdana" panose="020B0604030504040204" pitchFamily="34" charset="0"/>
                <a:ea typeface="Verdana" panose="020B0604030504040204" pitchFamily="34" charset="0"/>
                <a:cs typeface="Verdana" pitchFamily="34" charset="-120"/>
              </a:rPr>
              <a:t>  </a:t>
            </a:r>
            <a:r>
              <a:rPr lang="en-US" sz="800" dirty="0" err="1">
                <a:solidFill>
                  <a:srgbClr val="000000"/>
                </a:solidFill>
                <a:latin typeface="Verdana" panose="020B0604030504040204" pitchFamily="34" charset="0"/>
                <a:ea typeface="Verdana" panose="020B0604030504040204" pitchFamily="34" charset="0"/>
                <a:cs typeface="Verdana" pitchFamily="34" charset="-120"/>
              </a:rPr>
              <a:t>darba</a:t>
            </a:r>
            <a:r>
              <a:rPr lang="en-US" sz="800" dirty="0">
                <a:solidFill>
                  <a:srgbClr val="000000"/>
                </a:solidFill>
                <a:latin typeface="Verdana" panose="020B0604030504040204" pitchFamily="34" charset="0"/>
                <a:ea typeface="Verdana" panose="020B0604030504040204" pitchFamily="34" charset="0"/>
                <a:cs typeface="Verdana" pitchFamily="34" charset="-120"/>
              </a:rPr>
              <a:t> </a:t>
            </a:r>
            <a:r>
              <a:rPr lang="en-US" sz="800" dirty="0" err="1">
                <a:solidFill>
                  <a:srgbClr val="000000"/>
                </a:solidFill>
                <a:latin typeface="Verdana" panose="020B0604030504040204" pitchFamily="34" charset="0"/>
                <a:ea typeface="Verdana" panose="020B0604030504040204" pitchFamily="34" charset="0"/>
                <a:cs typeface="Verdana" pitchFamily="34" charset="-120"/>
              </a:rPr>
              <a:t>samaksa</a:t>
            </a:r>
            <a:r>
              <a:rPr lang="en-US" sz="800" dirty="0">
                <a:solidFill>
                  <a:srgbClr val="000000"/>
                </a:solidFill>
                <a:latin typeface="Verdana" panose="020B0604030504040204" pitchFamily="34" charset="0"/>
                <a:ea typeface="Verdana" panose="020B0604030504040204" pitchFamily="34" charset="0"/>
                <a:cs typeface="Verdana" pitchFamily="34" charset="-120"/>
              </a:rPr>
              <a:t> un </a:t>
            </a:r>
            <a:r>
              <a:rPr lang="en-US" sz="800" dirty="0" err="1">
                <a:solidFill>
                  <a:srgbClr val="000000"/>
                </a:solidFill>
                <a:latin typeface="Verdana" panose="020B0604030504040204" pitchFamily="34" charset="0"/>
                <a:ea typeface="Verdana" panose="020B0604030504040204" pitchFamily="34" charset="0"/>
                <a:cs typeface="Verdana" pitchFamily="34" charset="-120"/>
              </a:rPr>
              <a:t>zemākā</a:t>
            </a:r>
            <a:r>
              <a:rPr lang="en-US" sz="800" dirty="0">
                <a:solidFill>
                  <a:srgbClr val="000000"/>
                </a:solidFill>
                <a:latin typeface="Verdana" panose="020B0604030504040204" pitchFamily="34" charset="0"/>
                <a:ea typeface="Verdana" panose="020B0604030504040204" pitchFamily="34" charset="0"/>
                <a:cs typeface="Verdana" pitchFamily="34" charset="-120"/>
              </a:rPr>
              <a:t> </a:t>
            </a:r>
            <a:r>
              <a:rPr lang="en-US" sz="800" dirty="0" err="1">
                <a:solidFill>
                  <a:srgbClr val="000000"/>
                </a:solidFill>
                <a:latin typeface="Verdana" panose="020B0604030504040204" pitchFamily="34" charset="0"/>
                <a:ea typeface="Verdana" panose="020B0604030504040204" pitchFamily="34" charset="0"/>
                <a:cs typeface="Verdana" pitchFamily="34" charset="-120"/>
              </a:rPr>
              <a:t>mēnešalga</a:t>
            </a:r>
            <a:r>
              <a:rPr lang="en-US" sz="800" dirty="0">
                <a:solidFill>
                  <a:srgbClr val="000000"/>
                </a:solidFill>
                <a:latin typeface="Verdana" panose="020B0604030504040204" pitchFamily="34" charset="0"/>
                <a:ea typeface="Verdana" panose="020B0604030504040204" pitchFamily="34" charset="0"/>
                <a:cs typeface="Verdana" pitchFamily="34" charset="-120"/>
              </a:rPr>
              <a:t> </a:t>
            </a:r>
            <a:r>
              <a:rPr lang="en-GB" sz="800" dirty="0">
                <a:solidFill>
                  <a:srgbClr val="000000"/>
                </a:solidFill>
                <a:latin typeface="Verdana" panose="020B0604030504040204" pitchFamily="34" charset="0"/>
                <a:ea typeface="Verdana" panose="020B0604030504040204" pitchFamily="34" charset="0"/>
                <a:cs typeface="Verdana" pitchFamily="34" charset="-120"/>
              </a:rPr>
              <a:t>2027. </a:t>
            </a:r>
            <a:r>
              <a:rPr lang="en-GB" sz="800" dirty="0" err="1">
                <a:solidFill>
                  <a:srgbClr val="000000"/>
                </a:solidFill>
                <a:latin typeface="Verdana" panose="020B0604030504040204" pitchFamily="34" charset="0"/>
                <a:ea typeface="Verdana" panose="020B0604030504040204" pitchFamily="34" charset="0"/>
                <a:cs typeface="Verdana" pitchFamily="34" charset="-120"/>
              </a:rPr>
              <a:t>gadā</a:t>
            </a:r>
            <a:r>
              <a:rPr lang="en-GB" sz="800" dirty="0">
                <a:solidFill>
                  <a:srgbClr val="000000"/>
                </a:solidFill>
                <a:latin typeface="Verdana" panose="020B0604030504040204" pitchFamily="34" charset="0"/>
                <a:ea typeface="Verdana" panose="020B0604030504040204" pitchFamily="34" charset="0"/>
                <a:cs typeface="Verdana" pitchFamily="34" charset="-120"/>
              </a:rPr>
              <a:t> </a:t>
            </a:r>
            <a:r>
              <a:rPr lang="en-GB" sz="800" dirty="0" err="1">
                <a:solidFill>
                  <a:srgbClr val="000000"/>
                </a:solidFill>
                <a:latin typeface="Verdana" panose="020B0604030504040204" pitchFamily="34" charset="0"/>
                <a:ea typeface="Verdana" panose="020B0604030504040204" pitchFamily="34" charset="0"/>
                <a:cs typeface="Verdana" pitchFamily="34" charset="-120"/>
              </a:rPr>
              <a:t>norādīts</a:t>
            </a:r>
            <a:r>
              <a:rPr lang="en-GB" sz="800" dirty="0">
                <a:solidFill>
                  <a:srgbClr val="000000"/>
                </a:solidFill>
                <a:latin typeface="Verdana" panose="020B0604030504040204" pitchFamily="34" charset="0"/>
                <a:ea typeface="Verdana" panose="020B0604030504040204" pitchFamily="34" charset="0"/>
                <a:cs typeface="Verdana" pitchFamily="34" charset="-120"/>
              </a:rPr>
              <a:t> </a:t>
            </a:r>
            <a:r>
              <a:rPr lang="en-US" sz="800" dirty="0">
                <a:solidFill>
                  <a:srgbClr val="000000"/>
                </a:solidFill>
                <a:latin typeface="Verdana" panose="020B0604030504040204" pitchFamily="34" charset="0"/>
                <a:ea typeface="Verdana" panose="020B0604030504040204" pitchFamily="34" charset="0"/>
                <a:cs typeface="Verdana" pitchFamily="34" charset="-120"/>
              </a:rPr>
              <a:t>bez </a:t>
            </a:r>
            <a:r>
              <a:rPr lang="en-US" sz="800" dirty="0" err="1">
                <a:solidFill>
                  <a:srgbClr val="000000"/>
                </a:solidFill>
                <a:latin typeface="Verdana" panose="020B0604030504040204" pitchFamily="34" charset="0"/>
                <a:ea typeface="Verdana" panose="020B0604030504040204" pitchFamily="34" charset="0"/>
                <a:cs typeface="Verdana" pitchFamily="34" charset="-120"/>
              </a:rPr>
              <a:t>papildu</a:t>
            </a:r>
            <a:r>
              <a:rPr lang="en-US" sz="800" dirty="0">
                <a:solidFill>
                  <a:srgbClr val="000000"/>
                </a:solidFill>
                <a:latin typeface="Verdana" panose="020B0604030504040204" pitchFamily="34" charset="0"/>
                <a:ea typeface="Verdana" panose="020B0604030504040204" pitchFamily="34" charset="0"/>
                <a:cs typeface="Verdana" pitchFamily="34" charset="-120"/>
              </a:rPr>
              <a:t> </a:t>
            </a:r>
            <a:r>
              <a:rPr lang="en-US" sz="800" dirty="0" err="1">
                <a:solidFill>
                  <a:srgbClr val="000000"/>
                </a:solidFill>
                <a:latin typeface="Verdana" panose="020B0604030504040204" pitchFamily="34" charset="0"/>
                <a:ea typeface="Verdana" panose="020B0604030504040204" pitchFamily="34" charset="0"/>
                <a:cs typeface="Verdana" pitchFamily="34" charset="-120"/>
              </a:rPr>
              <a:t>finansējuma</a:t>
            </a:r>
            <a:r>
              <a:rPr lang="en-US" sz="800" dirty="0">
                <a:solidFill>
                  <a:srgbClr val="000000"/>
                </a:solidFill>
                <a:latin typeface="Verdana" panose="020B0604030504040204" pitchFamily="34" charset="0"/>
                <a:ea typeface="Verdana" panose="020B0604030504040204" pitchFamily="34" charset="0"/>
                <a:cs typeface="Verdana" pitchFamily="34" charset="-120"/>
              </a:rPr>
              <a:t> </a:t>
            </a:r>
            <a:r>
              <a:rPr lang="en-US" sz="800" dirty="0" err="1">
                <a:solidFill>
                  <a:srgbClr val="000000"/>
                </a:solidFill>
                <a:latin typeface="Verdana" panose="020B0604030504040204" pitchFamily="34" charset="0"/>
                <a:ea typeface="Verdana" panose="020B0604030504040204" pitchFamily="34" charset="0"/>
                <a:cs typeface="Verdana" pitchFamily="34" charset="-120"/>
              </a:rPr>
              <a:t>ar</a:t>
            </a:r>
            <a:r>
              <a:rPr lang="en-US" sz="800" dirty="0">
                <a:solidFill>
                  <a:srgbClr val="000000"/>
                </a:solidFill>
                <a:latin typeface="Verdana" panose="020B0604030504040204" pitchFamily="34" charset="0"/>
                <a:ea typeface="Verdana" panose="020B0604030504040204" pitchFamily="34" charset="0"/>
                <a:cs typeface="Verdana" pitchFamily="34" charset="-120"/>
              </a:rPr>
              <a:t> </a:t>
            </a:r>
            <a:r>
              <a:rPr lang="en-US" sz="800" dirty="0" err="1">
                <a:solidFill>
                  <a:srgbClr val="000000"/>
                </a:solidFill>
                <a:latin typeface="Verdana" panose="020B0604030504040204" pitchFamily="34" charset="0"/>
                <a:ea typeface="Verdana" panose="020B0604030504040204" pitchFamily="34" charset="0"/>
                <a:cs typeface="Verdana" pitchFamily="34" charset="-120"/>
              </a:rPr>
              <a:t>spēkā</a:t>
            </a:r>
            <a:r>
              <a:rPr lang="en-US" sz="800" dirty="0">
                <a:solidFill>
                  <a:srgbClr val="000000"/>
                </a:solidFill>
                <a:latin typeface="Verdana" panose="020B0604030504040204" pitchFamily="34" charset="0"/>
                <a:ea typeface="Verdana" panose="020B0604030504040204" pitchFamily="34" charset="0"/>
                <a:cs typeface="Verdana" pitchFamily="34" charset="-120"/>
              </a:rPr>
              <a:t> </a:t>
            </a:r>
            <a:r>
              <a:rPr lang="en-US" sz="800" dirty="0" err="1">
                <a:solidFill>
                  <a:srgbClr val="000000"/>
                </a:solidFill>
                <a:latin typeface="Verdana" panose="020B0604030504040204" pitchFamily="34" charset="0"/>
                <a:ea typeface="Verdana" panose="020B0604030504040204" pitchFamily="34" charset="0"/>
                <a:cs typeface="Verdana" pitchFamily="34" charset="-120"/>
              </a:rPr>
              <a:t>esošo</a:t>
            </a:r>
            <a:r>
              <a:rPr lang="en-US" sz="800" dirty="0">
                <a:solidFill>
                  <a:srgbClr val="000000"/>
                </a:solidFill>
                <a:latin typeface="Verdana" panose="020B0604030504040204" pitchFamily="34" charset="0"/>
                <a:ea typeface="Verdana" panose="020B0604030504040204" pitchFamily="34" charset="0"/>
                <a:cs typeface="Verdana" pitchFamily="34" charset="-120"/>
              </a:rPr>
              <a:t> </a:t>
            </a:r>
            <a:r>
              <a:rPr lang="en-US" sz="800" dirty="0" err="1">
                <a:solidFill>
                  <a:srgbClr val="000000"/>
                </a:solidFill>
                <a:latin typeface="Verdana" panose="020B0604030504040204" pitchFamily="34" charset="0"/>
                <a:ea typeface="Verdana" panose="020B0604030504040204" pitchFamily="34" charset="0"/>
                <a:cs typeface="Verdana" pitchFamily="34" charset="-120"/>
              </a:rPr>
              <a:t>normatīvo</a:t>
            </a:r>
            <a:r>
              <a:rPr lang="en-US" sz="800" dirty="0">
                <a:solidFill>
                  <a:srgbClr val="000000"/>
                </a:solidFill>
                <a:latin typeface="Verdana" panose="020B0604030504040204" pitchFamily="34" charset="0"/>
                <a:ea typeface="Verdana" panose="020B0604030504040204" pitchFamily="34" charset="0"/>
                <a:cs typeface="Verdana" pitchFamily="34" charset="-120"/>
              </a:rPr>
              <a:t> </a:t>
            </a:r>
            <a:r>
              <a:rPr lang="en-US" sz="800" dirty="0" err="1">
                <a:solidFill>
                  <a:srgbClr val="000000"/>
                </a:solidFill>
                <a:latin typeface="Verdana" panose="020B0604030504040204" pitchFamily="34" charset="0"/>
                <a:ea typeface="Verdana" panose="020B0604030504040204" pitchFamily="34" charset="0"/>
                <a:cs typeface="Verdana" pitchFamily="34" charset="-120"/>
              </a:rPr>
              <a:t>regulējumu</a:t>
            </a:r>
            <a:r>
              <a:rPr lang="en-US" sz="800" dirty="0">
                <a:solidFill>
                  <a:srgbClr val="000000"/>
                </a:solidFill>
                <a:latin typeface="Verdana" panose="020B0604030504040204" pitchFamily="34" charset="0"/>
                <a:ea typeface="Verdana" panose="020B0604030504040204" pitchFamily="34" charset="0"/>
                <a:cs typeface="Verdana" pitchFamily="34" charset="-120"/>
              </a:rPr>
              <a:t> </a:t>
            </a:r>
          </a:p>
        </p:txBody>
      </p:sp>
    </p:spTree>
    <p:extLst>
      <p:ext uri="{BB962C8B-B14F-4D97-AF65-F5344CB8AC3E}">
        <p14:creationId xmlns:p14="http://schemas.microsoft.com/office/powerpoint/2010/main" val="342102226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txBox="1"/>
          <p:nvPr/>
        </p:nvSpPr>
        <p:spPr>
          <a:xfrm>
            <a:off x="1572768" y="256032"/>
            <a:ext cx="7315200" cy="914400"/>
          </a:xfrm>
          <a:prstGeom prst="rect">
            <a:avLst/>
          </a:prstGeom>
          <a:noFill/>
          <a:ln/>
        </p:spPr>
        <p:txBody>
          <a:bodyPr wrap="square" lIns="0" tIns="0" rIns="0" bIns="0" rtlCol="0" anchor="ctr"/>
          <a:lstStyle/>
          <a:p>
            <a:pPr marL="0" indent="0" algn="ctr">
              <a:buNone/>
            </a:pPr>
            <a:r>
              <a:rPr lang="en-US" sz="1600" b="1" dirty="0" err="1">
                <a:solidFill>
                  <a:srgbClr val="000000"/>
                </a:solidFill>
                <a:latin typeface="Verdana" pitchFamily="34" charset="0"/>
                <a:ea typeface="Verdana" pitchFamily="34" charset="-122"/>
                <a:cs typeface="Verdana" pitchFamily="34" charset="-120"/>
              </a:rPr>
              <a:t>Patēriņa</a:t>
            </a:r>
            <a:r>
              <a:rPr lang="en-US" sz="1600" b="1" dirty="0">
                <a:solidFill>
                  <a:srgbClr val="000000"/>
                </a:solidFill>
                <a:latin typeface="Verdana" pitchFamily="34" charset="0"/>
                <a:ea typeface="Verdana" pitchFamily="34" charset="-122"/>
                <a:cs typeface="Verdana" pitchFamily="34" charset="-120"/>
              </a:rPr>
              <a:t> </a:t>
            </a:r>
            <a:r>
              <a:rPr lang="en-US" sz="1600" b="1" dirty="0" err="1">
                <a:solidFill>
                  <a:srgbClr val="000000"/>
                </a:solidFill>
                <a:latin typeface="Verdana" pitchFamily="34" charset="0"/>
                <a:ea typeface="Verdana" pitchFamily="34" charset="-122"/>
                <a:cs typeface="Verdana" pitchFamily="34" charset="-120"/>
              </a:rPr>
              <a:t>cenu</a:t>
            </a:r>
            <a:r>
              <a:rPr lang="en-US" sz="1600" b="1" dirty="0">
                <a:solidFill>
                  <a:srgbClr val="000000"/>
                </a:solidFill>
                <a:latin typeface="Verdana" pitchFamily="34" charset="0"/>
                <a:ea typeface="Verdana" pitchFamily="34" charset="-122"/>
                <a:cs typeface="Verdana" pitchFamily="34" charset="-120"/>
              </a:rPr>
              <a:t> </a:t>
            </a:r>
            <a:r>
              <a:rPr lang="en-US" sz="1600" b="1" dirty="0" err="1">
                <a:solidFill>
                  <a:srgbClr val="000000"/>
                </a:solidFill>
                <a:latin typeface="Verdana" pitchFamily="34" charset="0"/>
                <a:ea typeface="Verdana" pitchFamily="34" charset="-122"/>
                <a:cs typeface="Verdana" pitchFamily="34" charset="-120"/>
              </a:rPr>
              <a:t>līmeņa</a:t>
            </a:r>
            <a:r>
              <a:rPr lang="en-US" sz="1600" b="1" dirty="0">
                <a:solidFill>
                  <a:srgbClr val="000000"/>
                </a:solidFill>
                <a:latin typeface="Verdana" pitchFamily="34" charset="0"/>
                <a:ea typeface="Verdana" pitchFamily="34" charset="-122"/>
                <a:cs typeface="Verdana" pitchFamily="34" charset="-120"/>
              </a:rPr>
              <a:t> </a:t>
            </a:r>
            <a:r>
              <a:rPr lang="en-US" sz="1600" b="1" dirty="0" err="1">
                <a:solidFill>
                  <a:srgbClr val="000000"/>
                </a:solidFill>
                <a:latin typeface="Verdana" pitchFamily="34" charset="0"/>
                <a:ea typeface="Verdana" pitchFamily="34" charset="-122"/>
                <a:cs typeface="Verdana" pitchFamily="34" charset="-120"/>
              </a:rPr>
              <a:t>izmaiņas</a:t>
            </a:r>
            <a:r>
              <a:rPr lang="en-US" sz="1600" b="1" dirty="0">
                <a:solidFill>
                  <a:srgbClr val="000000"/>
                </a:solidFill>
                <a:latin typeface="Verdana" pitchFamily="34" charset="0"/>
                <a:ea typeface="Verdana" pitchFamily="34" charset="-122"/>
                <a:cs typeface="Verdana" pitchFamily="34" charset="-120"/>
              </a:rPr>
              <a:t> 2016. – 2027. </a:t>
            </a:r>
            <a:r>
              <a:rPr lang="en-US" sz="1600" b="1" dirty="0" err="1">
                <a:solidFill>
                  <a:srgbClr val="000000"/>
                </a:solidFill>
                <a:latin typeface="Verdana" pitchFamily="34" charset="0"/>
                <a:ea typeface="Verdana" pitchFamily="34" charset="-122"/>
                <a:cs typeface="Verdana" pitchFamily="34" charset="-120"/>
              </a:rPr>
              <a:t>gadā</a:t>
            </a:r>
            <a:r>
              <a:rPr lang="en-US" sz="1600" b="1" dirty="0">
                <a:solidFill>
                  <a:srgbClr val="000000"/>
                </a:solidFill>
                <a:latin typeface="Verdana" pitchFamily="34" charset="0"/>
                <a:ea typeface="Verdana" pitchFamily="34" charset="-122"/>
                <a:cs typeface="Verdana" pitchFamily="34" charset="-120"/>
              </a:rPr>
              <a:t> (</a:t>
            </a:r>
            <a:r>
              <a:rPr lang="en-US" sz="1600" b="1" dirty="0" err="1">
                <a:solidFill>
                  <a:srgbClr val="000000"/>
                </a:solidFill>
                <a:latin typeface="Verdana" pitchFamily="34" charset="0"/>
                <a:ea typeface="Verdana" pitchFamily="34" charset="-122"/>
                <a:cs typeface="Verdana" pitchFamily="34" charset="-120"/>
              </a:rPr>
              <a:t>kopējās</a:t>
            </a:r>
            <a:r>
              <a:rPr lang="en-US" sz="1600" b="1" dirty="0">
                <a:solidFill>
                  <a:srgbClr val="000000"/>
                </a:solidFill>
                <a:latin typeface="Verdana" pitchFamily="34" charset="0"/>
                <a:ea typeface="Verdana" pitchFamily="34" charset="-122"/>
                <a:cs typeface="Verdana" pitchFamily="34" charset="-120"/>
              </a:rPr>
              <a:t> un </a:t>
            </a:r>
            <a:r>
              <a:rPr lang="en-US" sz="1600" b="1" dirty="0" err="1">
                <a:solidFill>
                  <a:srgbClr val="000000"/>
                </a:solidFill>
                <a:latin typeface="Verdana" pitchFamily="34" charset="0"/>
                <a:ea typeface="Verdana" pitchFamily="34" charset="-122"/>
                <a:cs typeface="Verdana" pitchFamily="34" charset="-120"/>
              </a:rPr>
              <a:t>pārtikas</a:t>
            </a:r>
            <a:r>
              <a:rPr lang="en-US" sz="1600" b="1" dirty="0">
                <a:solidFill>
                  <a:srgbClr val="000000"/>
                </a:solidFill>
                <a:latin typeface="Verdana" pitchFamily="34" charset="0"/>
                <a:ea typeface="Verdana" pitchFamily="34" charset="-122"/>
                <a:cs typeface="Verdana" pitchFamily="34" charset="-120"/>
              </a:rPr>
              <a:t>) un </a:t>
            </a:r>
            <a:r>
              <a:rPr lang="en-US" sz="1600" b="1" dirty="0" err="1">
                <a:solidFill>
                  <a:srgbClr val="000000"/>
                </a:solidFill>
                <a:latin typeface="Verdana" pitchFamily="34" charset="0"/>
                <a:ea typeface="Verdana" pitchFamily="34" charset="-122"/>
                <a:cs typeface="Verdana" pitchFamily="34" charset="-120"/>
              </a:rPr>
              <a:t>kumulatīvā</a:t>
            </a:r>
            <a:r>
              <a:rPr lang="en-US" sz="1600" b="1" dirty="0">
                <a:solidFill>
                  <a:srgbClr val="000000"/>
                </a:solidFill>
                <a:latin typeface="Verdana" pitchFamily="34" charset="0"/>
                <a:ea typeface="Verdana" pitchFamily="34" charset="-122"/>
                <a:cs typeface="Verdana" pitchFamily="34" charset="-120"/>
              </a:rPr>
              <a:t> </a:t>
            </a:r>
            <a:r>
              <a:rPr lang="en-US" sz="1600" b="1" dirty="0" err="1">
                <a:solidFill>
                  <a:srgbClr val="000000"/>
                </a:solidFill>
                <a:latin typeface="Verdana" pitchFamily="34" charset="0"/>
                <a:ea typeface="Verdana" pitchFamily="34" charset="-122"/>
                <a:cs typeface="Verdana" pitchFamily="34" charset="-120"/>
              </a:rPr>
              <a:t>inflācija</a:t>
            </a:r>
            <a:r>
              <a:rPr lang="en-US" sz="1600" b="1" dirty="0">
                <a:solidFill>
                  <a:srgbClr val="000000"/>
                </a:solidFill>
                <a:latin typeface="Verdana" pitchFamily="34" charset="0"/>
                <a:ea typeface="Verdana" pitchFamily="34" charset="-122"/>
                <a:cs typeface="Verdana" pitchFamily="34" charset="-120"/>
              </a:rPr>
              <a:t>, </a:t>
            </a:r>
            <a:r>
              <a:rPr lang="en-US" sz="1600" b="1" dirty="0" err="1">
                <a:solidFill>
                  <a:srgbClr val="000000"/>
                </a:solidFill>
                <a:latin typeface="Verdana" pitchFamily="34" charset="0"/>
                <a:ea typeface="Verdana" pitchFamily="34" charset="-122"/>
                <a:cs typeface="Verdana" pitchFamily="34" charset="-120"/>
              </a:rPr>
              <a:t>ārstniecības</a:t>
            </a:r>
            <a:r>
              <a:rPr lang="en-US" sz="1600" b="1" dirty="0">
                <a:solidFill>
                  <a:srgbClr val="000000"/>
                </a:solidFill>
                <a:latin typeface="Verdana" pitchFamily="34" charset="0"/>
                <a:ea typeface="Verdana" pitchFamily="34" charset="-122"/>
                <a:cs typeface="Verdana" pitchFamily="34" charset="-120"/>
              </a:rPr>
              <a:t> </a:t>
            </a:r>
            <a:r>
              <a:rPr lang="en-US" sz="1600" b="1" dirty="0" err="1">
                <a:solidFill>
                  <a:srgbClr val="000000"/>
                </a:solidFill>
                <a:latin typeface="Verdana" pitchFamily="34" charset="0"/>
                <a:ea typeface="Verdana" pitchFamily="34" charset="-122"/>
                <a:cs typeface="Verdana" pitchFamily="34" charset="-120"/>
              </a:rPr>
              <a:t>pakalpojumu</a:t>
            </a:r>
            <a:r>
              <a:rPr lang="en-US" sz="1600" b="1" dirty="0">
                <a:solidFill>
                  <a:srgbClr val="000000"/>
                </a:solidFill>
                <a:latin typeface="Verdana" pitchFamily="34" charset="0"/>
                <a:ea typeface="Verdana" pitchFamily="34" charset="-122"/>
                <a:cs typeface="Verdana" pitchFamily="34" charset="-120"/>
              </a:rPr>
              <a:t> </a:t>
            </a:r>
            <a:r>
              <a:rPr lang="en-US" sz="1600" b="1" dirty="0" err="1">
                <a:solidFill>
                  <a:srgbClr val="000000"/>
                </a:solidFill>
                <a:latin typeface="Verdana" pitchFamily="34" charset="0"/>
                <a:ea typeface="Verdana" pitchFamily="34" charset="-122"/>
                <a:cs typeface="Verdana" pitchFamily="34" charset="-120"/>
              </a:rPr>
              <a:t>tarifos</a:t>
            </a:r>
            <a:r>
              <a:rPr lang="en-US" sz="1600" b="1" dirty="0">
                <a:solidFill>
                  <a:srgbClr val="000000"/>
                </a:solidFill>
                <a:latin typeface="Verdana" pitchFamily="34" charset="0"/>
                <a:ea typeface="Verdana" pitchFamily="34" charset="-122"/>
                <a:cs typeface="Verdana" pitchFamily="34" charset="-120"/>
              </a:rPr>
              <a:t> </a:t>
            </a:r>
            <a:r>
              <a:rPr lang="en-US" sz="1600" b="1" dirty="0" err="1">
                <a:solidFill>
                  <a:srgbClr val="000000"/>
                </a:solidFill>
                <a:latin typeface="Verdana" pitchFamily="34" charset="0"/>
                <a:ea typeface="Verdana" pitchFamily="34" charset="-122"/>
                <a:cs typeface="Verdana" pitchFamily="34" charset="-120"/>
              </a:rPr>
              <a:t>iekļautās</a:t>
            </a:r>
            <a:r>
              <a:rPr lang="en-US" sz="1600" b="1" dirty="0">
                <a:solidFill>
                  <a:srgbClr val="000000"/>
                </a:solidFill>
                <a:latin typeface="Verdana" pitchFamily="34" charset="0"/>
                <a:ea typeface="Verdana" pitchFamily="34" charset="-122"/>
                <a:cs typeface="Verdana" pitchFamily="34" charset="-120"/>
              </a:rPr>
              <a:t> </a:t>
            </a:r>
            <a:r>
              <a:rPr lang="en-US" sz="1600" b="1" dirty="0" err="1">
                <a:solidFill>
                  <a:srgbClr val="000000"/>
                </a:solidFill>
                <a:latin typeface="Verdana" pitchFamily="34" charset="0"/>
                <a:ea typeface="Verdana" pitchFamily="34" charset="-122"/>
                <a:cs typeface="Verdana" pitchFamily="34" charset="-120"/>
              </a:rPr>
              <a:t>izmaksas</a:t>
            </a:r>
            <a:r>
              <a:rPr lang="en-US" sz="1600" b="1" dirty="0">
                <a:solidFill>
                  <a:srgbClr val="000000"/>
                </a:solidFill>
                <a:latin typeface="Verdana" pitchFamily="34" charset="0"/>
                <a:ea typeface="Verdana" pitchFamily="34" charset="-122"/>
                <a:cs typeface="Verdana" pitchFamily="34" charset="-120"/>
              </a:rPr>
              <a:t> </a:t>
            </a:r>
            <a:r>
              <a:rPr lang="en-US" sz="1600" b="1" dirty="0" err="1">
                <a:solidFill>
                  <a:srgbClr val="000000"/>
                </a:solidFill>
                <a:latin typeface="Verdana" pitchFamily="34" charset="0"/>
                <a:ea typeface="Verdana" pitchFamily="34" charset="-122"/>
                <a:cs typeface="Verdana" pitchFamily="34" charset="-120"/>
              </a:rPr>
              <a:t>ēdināšanai</a:t>
            </a:r>
            <a:r>
              <a:rPr lang="en-US" sz="1600" b="1" dirty="0">
                <a:solidFill>
                  <a:srgbClr val="000000"/>
                </a:solidFill>
                <a:latin typeface="Verdana" pitchFamily="34" charset="0"/>
                <a:ea typeface="Verdana" pitchFamily="34" charset="-122"/>
                <a:cs typeface="Verdana" pitchFamily="34" charset="-120"/>
              </a:rPr>
              <a:t> </a:t>
            </a:r>
            <a:r>
              <a:rPr lang="en-US" sz="1600" b="1" dirty="0" err="1">
                <a:solidFill>
                  <a:srgbClr val="000000"/>
                </a:solidFill>
                <a:latin typeface="Verdana" pitchFamily="34" charset="0"/>
                <a:ea typeface="Verdana" pitchFamily="34" charset="-122"/>
                <a:cs typeface="Verdana" pitchFamily="34" charset="-120"/>
              </a:rPr>
              <a:t>slimnīcās</a:t>
            </a:r>
            <a:endParaRPr lang="en-US" sz="1600" dirty="0"/>
          </a:p>
        </p:txBody>
      </p:sp>
      <p:sp>
        <p:nvSpPr>
          <p:cNvPr id="5" name="Text 2"/>
          <p:cNvSpPr txBox="1"/>
          <p:nvPr/>
        </p:nvSpPr>
        <p:spPr>
          <a:xfrm>
            <a:off x="8641080" y="6510528"/>
            <a:ext cx="365760" cy="274320"/>
          </a:xfrm>
          <a:prstGeom prst="rect">
            <a:avLst/>
          </a:prstGeom>
          <a:noFill/>
          <a:ln/>
        </p:spPr>
        <p:txBody>
          <a:bodyPr wrap="square" lIns="0" tIns="0" rIns="0" bIns="0" rtlCol="0" anchor="ctr"/>
          <a:lstStyle/>
          <a:p>
            <a:pPr marL="0" indent="0" algn="r">
              <a:buNone/>
            </a:pPr>
            <a:r>
              <a:rPr lang="en-US" sz="900" dirty="0">
                <a:solidFill>
                  <a:srgbClr val="595959"/>
                </a:solidFill>
                <a:latin typeface="Verdana" pitchFamily="34" charset="0"/>
                <a:ea typeface="Verdana" pitchFamily="34" charset="-122"/>
                <a:cs typeface="Verdana" pitchFamily="34" charset="-120"/>
              </a:rPr>
              <a:t>22</a:t>
            </a:r>
            <a:endParaRPr lang="en-US" sz="900" dirty="0"/>
          </a:p>
        </p:txBody>
      </p:sp>
      <p:sp>
        <p:nvSpPr>
          <p:cNvPr id="6" name="Text 3"/>
          <p:cNvSpPr txBox="1"/>
          <p:nvPr/>
        </p:nvSpPr>
        <p:spPr>
          <a:xfrm>
            <a:off x="228600" y="1371600"/>
            <a:ext cx="5120640" cy="256032"/>
          </a:xfrm>
          <a:prstGeom prst="rect">
            <a:avLst/>
          </a:prstGeom>
          <a:noFill/>
          <a:ln/>
        </p:spPr>
        <p:txBody>
          <a:bodyPr wrap="square" lIns="0" tIns="0" rIns="0" bIns="0" rtlCol="0" anchor="ctr"/>
          <a:lstStyle/>
          <a:p>
            <a:pPr marL="0" indent="0" algn="ctr">
              <a:buNone/>
            </a:pPr>
            <a:r>
              <a:rPr lang="en-US" sz="950" b="1" dirty="0" err="1">
                <a:solidFill>
                  <a:srgbClr val="000000"/>
                </a:solidFill>
                <a:latin typeface="Verdana" pitchFamily="34" charset="0"/>
                <a:ea typeface="Verdana" pitchFamily="34" charset="-122"/>
                <a:cs typeface="Verdana" pitchFamily="34" charset="-120"/>
              </a:rPr>
              <a:t>Patēriņa</a:t>
            </a:r>
            <a:r>
              <a:rPr lang="en-US" sz="950" b="1" dirty="0">
                <a:solidFill>
                  <a:srgbClr val="000000"/>
                </a:solidFill>
                <a:latin typeface="Verdana" pitchFamily="34" charset="0"/>
                <a:ea typeface="Verdana" pitchFamily="34" charset="-122"/>
                <a:cs typeface="Verdana" pitchFamily="34" charset="-120"/>
              </a:rPr>
              <a:t> </a:t>
            </a:r>
            <a:r>
              <a:rPr lang="en-US" sz="950" b="1" dirty="0" err="1">
                <a:solidFill>
                  <a:srgbClr val="000000"/>
                </a:solidFill>
                <a:latin typeface="Verdana" pitchFamily="34" charset="0"/>
                <a:ea typeface="Verdana" pitchFamily="34" charset="-122"/>
                <a:cs typeface="Verdana" pitchFamily="34" charset="-120"/>
              </a:rPr>
              <a:t>cenu</a:t>
            </a:r>
            <a:r>
              <a:rPr lang="en-US" sz="950" b="1" dirty="0">
                <a:solidFill>
                  <a:srgbClr val="000000"/>
                </a:solidFill>
                <a:latin typeface="Verdana" pitchFamily="34" charset="0"/>
                <a:ea typeface="Verdana" pitchFamily="34" charset="-122"/>
                <a:cs typeface="Verdana" pitchFamily="34" charset="-120"/>
              </a:rPr>
              <a:t> līmeņa indekss, 2016 = 100</a:t>
            </a:r>
            <a:endParaRPr lang="en-US" sz="950" dirty="0"/>
          </a:p>
        </p:txBody>
      </p:sp>
      <p:graphicFrame>
        <p:nvGraphicFramePr>
          <p:cNvPr id="7" name="Chart 0"/>
          <p:cNvGraphicFramePr/>
          <p:nvPr/>
        </p:nvGraphicFramePr>
        <p:xfrm>
          <a:off x="228600" y="1600200"/>
          <a:ext cx="5120640" cy="2809875"/>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 4"/>
          <p:cNvSpPr txBox="1"/>
          <p:nvPr/>
        </p:nvSpPr>
        <p:spPr>
          <a:xfrm>
            <a:off x="4754880" y="1783080"/>
            <a:ext cx="457200" cy="201168"/>
          </a:xfrm>
          <a:prstGeom prst="rect">
            <a:avLst/>
          </a:prstGeom>
          <a:noFill/>
          <a:ln/>
        </p:spPr>
        <p:txBody>
          <a:bodyPr wrap="square" lIns="0" tIns="0" rIns="0" bIns="0" rtlCol="0" anchor="ctr"/>
          <a:lstStyle/>
          <a:p>
            <a:pPr marL="0" indent="0" algn="ctr">
              <a:buNone/>
            </a:pPr>
            <a:r>
              <a:rPr lang="en-US" sz="800" b="1" dirty="0">
                <a:solidFill>
                  <a:srgbClr val="C55A11"/>
                </a:solidFill>
                <a:latin typeface="Verdana" pitchFamily="34" charset="0"/>
                <a:ea typeface="Verdana" pitchFamily="34" charset="-122"/>
                <a:cs typeface="Verdana" pitchFamily="34" charset="-120"/>
              </a:rPr>
              <a:t>185</a:t>
            </a:r>
            <a:endParaRPr lang="en-US" sz="800" dirty="0"/>
          </a:p>
        </p:txBody>
      </p:sp>
      <p:sp>
        <p:nvSpPr>
          <p:cNvPr id="9" name="Text 5"/>
          <p:cNvSpPr txBox="1"/>
          <p:nvPr/>
        </p:nvSpPr>
        <p:spPr>
          <a:xfrm>
            <a:off x="4846320" y="2560320"/>
            <a:ext cx="457200" cy="201168"/>
          </a:xfrm>
          <a:prstGeom prst="rect">
            <a:avLst/>
          </a:prstGeom>
          <a:noFill/>
          <a:ln/>
        </p:spPr>
        <p:txBody>
          <a:bodyPr wrap="square" lIns="0" tIns="0" rIns="0" bIns="0" rtlCol="0" anchor="ctr"/>
          <a:lstStyle/>
          <a:p>
            <a:pPr marL="0" indent="0" algn="ctr">
              <a:buNone/>
            </a:pPr>
            <a:r>
              <a:rPr lang="en-US" sz="800" b="1" dirty="0">
                <a:solidFill>
                  <a:srgbClr val="4472C4"/>
                </a:solidFill>
                <a:latin typeface="Verdana" pitchFamily="34" charset="0"/>
                <a:ea typeface="Verdana" pitchFamily="34" charset="-122"/>
                <a:cs typeface="Verdana" pitchFamily="34" charset="-120"/>
              </a:rPr>
              <a:t>161</a:t>
            </a:r>
            <a:endParaRPr lang="en-US" sz="800" dirty="0"/>
          </a:p>
        </p:txBody>
      </p:sp>
      <p:sp>
        <p:nvSpPr>
          <p:cNvPr id="10" name="Text 6"/>
          <p:cNvSpPr txBox="1"/>
          <p:nvPr/>
        </p:nvSpPr>
        <p:spPr>
          <a:xfrm>
            <a:off x="914400" y="3246120"/>
            <a:ext cx="2194560" cy="201168"/>
          </a:xfrm>
          <a:prstGeom prst="rect">
            <a:avLst/>
          </a:prstGeom>
          <a:noFill/>
          <a:ln/>
        </p:spPr>
        <p:txBody>
          <a:bodyPr wrap="square" lIns="0" tIns="0" rIns="0" bIns="0" rtlCol="0" anchor="ctr"/>
          <a:lstStyle/>
          <a:p>
            <a:pPr marL="0" indent="0">
              <a:buNone/>
            </a:pPr>
            <a:r>
              <a:rPr lang="en-US" sz="700" dirty="0">
                <a:solidFill>
                  <a:srgbClr val="595959"/>
                </a:solidFill>
                <a:latin typeface="Verdana" pitchFamily="34" charset="0"/>
                <a:ea typeface="Verdana" pitchFamily="34" charset="-122"/>
                <a:cs typeface="Verdana" pitchFamily="34" charset="-120"/>
              </a:rPr>
              <a:t>2022: pārtika +21,7 %, kopējā +17,2 %</a:t>
            </a:r>
            <a:endParaRPr lang="en-US" sz="700" dirty="0"/>
          </a:p>
        </p:txBody>
      </p:sp>
      <p:sp>
        <p:nvSpPr>
          <p:cNvPr id="11" name="Text 7"/>
          <p:cNvSpPr txBox="1"/>
          <p:nvPr/>
        </p:nvSpPr>
        <p:spPr>
          <a:xfrm>
            <a:off x="5532120" y="1371600"/>
            <a:ext cx="3383280" cy="256032"/>
          </a:xfrm>
          <a:prstGeom prst="rect">
            <a:avLst/>
          </a:prstGeom>
          <a:noFill/>
          <a:ln/>
        </p:spPr>
        <p:txBody>
          <a:bodyPr wrap="square" lIns="0" tIns="0" rIns="0" bIns="0" rtlCol="0" anchor="ctr"/>
          <a:lstStyle/>
          <a:p>
            <a:pPr marL="0" indent="0" algn="ctr">
              <a:buNone/>
            </a:pPr>
            <a:r>
              <a:rPr lang="en-US" sz="950" b="1" dirty="0">
                <a:solidFill>
                  <a:srgbClr val="000000"/>
                </a:solidFill>
                <a:latin typeface="Verdana" pitchFamily="34" charset="0"/>
                <a:ea typeface="Verdana" pitchFamily="34" charset="-122"/>
                <a:cs typeface="Verdana" pitchFamily="34" charset="-120"/>
              </a:rPr>
              <a:t>Tarifā (E elements) </a:t>
            </a:r>
            <a:r>
              <a:rPr lang="en-US" sz="950" b="1" dirty="0" err="1">
                <a:solidFill>
                  <a:srgbClr val="000000"/>
                </a:solidFill>
                <a:latin typeface="Verdana" pitchFamily="34" charset="0"/>
                <a:ea typeface="Verdana" pitchFamily="34" charset="-122"/>
                <a:cs typeface="Verdana" pitchFamily="34" charset="-120"/>
              </a:rPr>
              <a:t>iekļauto</a:t>
            </a:r>
            <a:r>
              <a:rPr lang="en-US" sz="950" b="1" dirty="0">
                <a:solidFill>
                  <a:srgbClr val="000000"/>
                </a:solidFill>
                <a:latin typeface="Verdana" pitchFamily="34" charset="0"/>
                <a:ea typeface="Verdana" pitchFamily="34" charset="-122"/>
                <a:cs typeface="Verdana" pitchFamily="34" charset="-120"/>
              </a:rPr>
              <a:t> </a:t>
            </a:r>
            <a:r>
              <a:rPr lang="en-US" sz="950" b="1" dirty="0" err="1">
                <a:solidFill>
                  <a:srgbClr val="000000"/>
                </a:solidFill>
                <a:latin typeface="Verdana" pitchFamily="34" charset="0"/>
                <a:ea typeface="Verdana" pitchFamily="34" charset="-122"/>
                <a:cs typeface="Verdana" pitchFamily="34" charset="-120"/>
              </a:rPr>
              <a:t>ēdināšanas</a:t>
            </a:r>
            <a:r>
              <a:rPr lang="en-US" sz="950" b="1" dirty="0">
                <a:solidFill>
                  <a:srgbClr val="000000"/>
                </a:solidFill>
                <a:latin typeface="Verdana" pitchFamily="34" charset="0"/>
                <a:ea typeface="Verdana" pitchFamily="34" charset="-122"/>
                <a:cs typeface="Verdana" pitchFamily="34" charset="-120"/>
              </a:rPr>
              <a:t> </a:t>
            </a:r>
            <a:r>
              <a:rPr lang="en-US" sz="950" b="1" dirty="0" err="1">
                <a:solidFill>
                  <a:srgbClr val="000000"/>
                </a:solidFill>
                <a:latin typeface="Verdana" pitchFamily="34" charset="0"/>
                <a:ea typeface="Verdana" pitchFamily="34" charset="-122"/>
                <a:cs typeface="Verdana" pitchFamily="34" charset="-120"/>
              </a:rPr>
              <a:t>izmaksu</a:t>
            </a:r>
            <a:r>
              <a:rPr lang="en-US" sz="950" b="1" dirty="0">
                <a:solidFill>
                  <a:srgbClr val="000000"/>
                </a:solidFill>
                <a:latin typeface="Verdana" pitchFamily="34" charset="0"/>
                <a:ea typeface="Verdana" pitchFamily="34" charset="-122"/>
                <a:cs typeface="Verdana" pitchFamily="34" charset="-120"/>
              </a:rPr>
              <a:t> </a:t>
            </a:r>
            <a:r>
              <a:rPr lang="en-US" sz="950" b="1" dirty="0" err="1">
                <a:solidFill>
                  <a:srgbClr val="000000"/>
                </a:solidFill>
                <a:latin typeface="Verdana" pitchFamily="34" charset="0"/>
                <a:ea typeface="Verdana" pitchFamily="34" charset="-122"/>
                <a:cs typeface="Verdana" pitchFamily="34" charset="-120"/>
              </a:rPr>
              <a:t>izmaiņas</a:t>
            </a:r>
            <a:r>
              <a:rPr lang="en-US" sz="950" b="1" dirty="0">
                <a:solidFill>
                  <a:srgbClr val="000000"/>
                </a:solidFill>
                <a:latin typeface="Verdana" pitchFamily="34" charset="0"/>
                <a:ea typeface="Verdana" pitchFamily="34" charset="-122"/>
                <a:cs typeface="Verdana" pitchFamily="34" charset="-120"/>
              </a:rPr>
              <a:t>, EUR par gultasdienu</a:t>
            </a:r>
            <a:endParaRPr lang="en-US" sz="950" dirty="0"/>
          </a:p>
        </p:txBody>
      </p:sp>
      <p:graphicFrame>
        <p:nvGraphicFramePr>
          <p:cNvPr id="12" name="Chart 1"/>
          <p:cNvGraphicFramePr/>
          <p:nvPr/>
        </p:nvGraphicFramePr>
        <p:xfrm>
          <a:off x="5532120" y="1728216"/>
          <a:ext cx="3383280" cy="2530602"/>
        </p:xfrm>
        <a:graphic>
          <a:graphicData uri="http://schemas.openxmlformats.org/drawingml/2006/chart">
            <c:chart xmlns:c="http://schemas.openxmlformats.org/drawingml/2006/chart" xmlns:r="http://schemas.openxmlformats.org/officeDocument/2006/relationships" r:id="rId4"/>
          </a:graphicData>
        </a:graphic>
      </p:graphicFrame>
      <p:sp>
        <p:nvSpPr>
          <p:cNvPr id="13" name="Text 8"/>
          <p:cNvSpPr txBox="1"/>
          <p:nvPr/>
        </p:nvSpPr>
        <p:spPr>
          <a:xfrm>
            <a:off x="5634990" y="4270248"/>
            <a:ext cx="3383280" cy="457200"/>
          </a:xfrm>
          <a:prstGeom prst="rect">
            <a:avLst/>
          </a:prstGeom>
          <a:noFill/>
          <a:ln/>
        </p:spPr>
        <p:txBody>
          <a:bodyPr wrap="square" lIns="0" tIns="0" rIns="0" bIns="0" rtlCol="0" anchor="ctr"/>
          <a:lstStyle/>
          <a:p>
            <a:pPr marL="0" indent="0">
              <a:buNone/>
            </a:pPr>
            <a:r>
              <a:rPr lang="en-US" sz="800" dirty="0">
                <a:solidFill>
                  <a:srgbClr val="595959"/>
                </a:solidFill>
                <a:latin typeface="Verdana" pitchFamily="34" charset="0"/>
                <a:ea typeface="Verdana" pitchFamily="34" charset="-122"/>
                <a:cs typeface="Verdana" pitchFamily="34" charset="-120"/>
              </a:rPr>
              <a:t>Faktiskās ēdināšanas izmaksas 2023. g. (7 mēn.): PSKUS 10,9, RAKUS 10,6, BKUS 14,3 EUR par gultasdienu.</a:t>
            </a:r>
            <a:endParaRPr lang="en-US" sz="800" dirty="0"/>
          </a:p>
        </p:txBody>
      </p:sp>
      <p:sp>
        <p:nvSpPr>
          <p:cNvPr id="14" name="Shape 9"/>
          <p:cNvSpPr/>
          <p:nvPr/>
        </p:nvSpPr>
        <p:spPr>
          <a:xfrm>
            <a:off x="64390" y="4808686"/>
            <a:ext cx="1554479" cy="1801947"/>
          </a:xfrm>
          <a:prstGeom prst="rect">
            <a:avLst/>
          </a:prstGeom>
          <a:solidFill>
            <a:srgbClr val="E2F0D9"/>
          </a:solidFill>
          <a:ln w="9525">
            <a:solidFill>
              <a:srgbClr val="BFBFBF"/>
            </a:solidFill>
            <a:prstDash val="solid"/>
          </a:ln>
        </p:spPr>
        <p:txBody>
          <a:bodyPr/>
          <a:lstStyle/>
          <a:p>
            <a:endParaRPr lang="lv-LV"/>
          </a:p>
        </p:txBody>
      </p:sp>
      <p:sp>
        <p:nvSpPr>
          <p:cNvPr id="15" name="Text 10"/>
          <p:cNvSpPr txBox="1"/>
          <p:nvPr/>
        </p:nvSpPr>
        <p:spPr>
          <a:xfrm>
            <a:off x="182880" y="4812213"/>
            <a:ext cx="1312545" cy="480060"/>
          </a:xfrm>
          <a:prstGeom prst="rect">
            <a:avLst/>
          </a:prstGeom>
          <a:noFill/>
          <a:ln/>
        </p:spPr>
        <p:txBody>
          <a:bodyPr wrap="square" lIns="0" tIns="0" rIns="0" bIns="0" rtlCol="0" anchor="ctr"/>
          <a:lstStyle/>
          <a:p>
            <a:pPr marL="0" indent="0">
              <a:buNone/>
            </a:pPr>
            <a:r>
              <a:rPr lang="en-US" sz="1500" b="1" dirty="0">
                <a:solidFill>
                  <a:srgbClr val="4472C4"/>
                </a:solidFill>
                <a:latin typeface="Verdana" pitchFamily="34" charset="0"/>
                <a:ea typeface="Verdana" pitchFamily="34" charset="-122"/>
                <a:cs typeface="Verdana" pitchFamily="34" charset="-120"/>
              </a:rPr>
              <a:t>+12,5 %</a:t>
            </a:r>
            <a:endParaRPr lang="en-US" sz="1500" dirty="0"/>
          </a:p>
        </p:txBody>
      </p:sp>
      <p:sp>
        <p:nvSpPr>
          <p:cNvPr id="16" name="Text 11"/>
          <p:cNvSpPr txBox="1"/>
          <p:nvPr/>
        </p:nvSpPr>
        <p:spPr>
          <a:xfrm>
            <a:off x="89535" y="5304466"/>
            <a:ext cx="1430274" cy="434340"/>
          </a:xfrm>
          <a:prstGeom prst="rect">
            <a:avLst/>
          </a:prstGeom>
          <a:noFill/>
          <a:ln/>
        </p:spPr>
        <p:txBody>
          <a:bodyPr wrap="square" lIns="0" tIns="0" rIns="0" bIns="0" rtlCol="0" anchor="ctr"/>
          <a:lstStyle/>
          <a:p>
            <a:pPr marL="0" indent="0">
              <a:buNone/>
            </a:pPr>
            <a:r>
              <a:rPr lang="en-US" sz="950" b="1" dirty="0" err="1">
                <a:solidFill>
                  <a:srgbClr val="000000"/>
                </a:solidFill>
                <a:latin typeface="Verdana" pitchFamily="34" charset="0"/>
                <a:ea typeface="Verdana" pitchFamily="34" charset="-122"/>
                <a:cs typeface="Verdana" pitchFamily="34" charset="-120"/>
              </a:rPr>
              <a:t>Kumulatīvā</a:t>
            </a:r>
            <a:r>
              <a:rPr lang="en-US" sz="950" b="1" dirty="0">
                <a:solidFill>
                  <a:srgbClr val="000000"/>
                </a:solidFill>
                <a:latin typeface="Verdana" pitchFamily="34" charset="0"/>
                <a:ea typeface="Verdana" pitchFamily="34" charset="-122"/>
                <a:cs typeface="Verdana" pitchFamily="34" charset="-120"/>
              </a:rPr>
              <a:t> </a:t>
            </a:r>
            <a:r>
              <a:rPr lang="en-US" sz="950" b="1" dirty="0" err="1">
                <a:solidFill>
                  <a:srgbClr val="000000"/>
                </a:solidFill>
                <a:latin typeface="Verdana" pitchFamily="34" charset="0"/>
                <a:ea typeface="Verdana" pitchFamily="34" charset="-122"/>
                <a:cs typeface="Verdana" pitchFamily="34" charset="-120"/>
              </a:rPr>
              <a:t>inflācija</a:t>
            </a:r>
            <a:r>
              <a:rPr lang="en-US" sz="950" b="1" dirty="0">
                <a:solidFill>
                  <a:srgbClr val="000000"/>
                </a:solidFill>
                <a:latin typeface="Verdana" pitchFamily="34" charset="0"/>
                <a:ea typeface="Verdana" pitchFamily="34" charset="-122"/>
                <a:cs typeface="Verdana" pitchFamily="34" charset="-120"/>
              </a:rPr>
              <a:t> (</a:t>
            </a:r>
            <a:r>
              <a:rPr lang="en-US" sz="950" b="1" dirty="0" err="1">
                <a:solidFill>
                  <a:srgbClr val="000000"/>
                </a:solidFill>
                <a:latin typeface="Verdana" pitchFamily="34" charset="0"/>
                <a:ea typeface="Verdana" pitchFamily="34" charset="-122"/>
                <a:cs typeface="Verdana" pitchFamily="34" charset="-120"/>
              </a:rPr>
              <a:t>kopējā</a:t>
            </a:r>
            <a:r>
              <a:rPr lang="en-US" sz="950" b="1" dirty="0">
                <a:solidFill>
                  <a:srgbClr val="000000"/>
                </a:solidFill>
                <a:latin typeface="Verdana" pitchFamily="34" charset="0"/>
                <a:ea typeface="Verdana" pitchFamily="34" charset="-122"/>
                <a:cs typeface="Verdana" pitchFamily="34" charset="-120"/>
              </a:rPr>
              <a:t>) </a:t>
            </a:r>
          </a:p>
          <a:p>
            <a:pPr marL="0" indent="0">
              <a:buNone/>
            </a:pPr>
            <a:r>
              <a:rPr lang="en-US" sz="950" b="1" dirty="0">
                <a:solidFill>
                  <a:srgbClr val="000000"/>
                </a:solidFill>
                <a:latin typeface="Verdana" pitchFamily="34" charset="0"/>
                <a:ea typeface="Verdana" pitchFamily="34" charset="-122"/>
                <a:cs typeface="Verdana" pitchFamily="34" charset="-120"/>
              </a:rPr>
              <a:t>2023 → 2027</a:t>
            </a:r>
            <a:endParaRPr lang="en-US" sz="950" dirty="0"/>
          </a:p>
        </p:txBody>
      </p:sp>
      <p:sp>
        <p:nvSpPr>
          <p:cNvPr id="17" name="Text 12"/>
          <p:cNvSpPr txBox="1"/>
          <p:nvPr/>
        </p:nvSpPr>
        <p:spPr>
          <a:xfrm>
            <a:off x="93726" y="6117885"/>
            <a:ext cx="1435608" cy="285750"/>
          </a:xfrm>
          <a:prstGeom prst="rect">
            <a:avLst/>
          </a:prstGeom>
          <a:noFill/>
          <a:ln/>
        </p:spPr>
        <p:txBody>
          <a:bodyPr wrap="square" lIns="0" tIns="0" rIns="0" bIns="0" rtlCol="0" anchor="ctr"/>
          <a:lstStyle/>
          <a:p>
            <a:pPr marL="0" indent="0">
              <a:buNone/>
            </a:pPr>
            <a:r>
              <a:rPr lang="en-US" sz="1000" dirty="0">
                <a:solidFill>
                  <a:srgbClr val="595959"/>
                </a:solidFill>
                <a:latin typeface="Verdana" pitchFamily="34" charset="0"/>
                <a:ea typeface="Verdana" pitchFamily="34" charset="-122"/>
                <a:cs typeface="Verdana" pitchFamily="34" charset="-120"/>
              </a:rPr>
              <a:t>2016 → 2027: +61 %</a:t>
            </a:r>
            <a:endParaRPr lang="en-US" sz="1000" dirty="0"/>
          </a:p>
        </p:txBody>
      </p:sp>
      <p:sp>
        <p:nvSpPr>
          <p:cNvPr id="18" name="Shape 13"/>
          <p:cNvSpPr/>
          <p:nvPr/>
        </p:nvSpPr>
        <p:spPr>
          <a:xfrm>
            <a:off x="1702689" y="4800021"/>
            <a:ext cx="1483614" cy="1810612"/>
          </a:xfrm>
          <a:prstGeom prst="rect">
            <a:avLst/>
          </a:prstGeom>
          <a:solidFill>
            <a:srgbClr val="E2F0D9"/>
          </a:solidFill>
          <a:ln w="9525">
            <a:solidFill>
              <a:srgbClr val="BFBFBF"/>
            </a:solidFill>
            <a:prstDash val="solid"/>
          </a:ln>
        </p:spPr>
        <p:txBody>
          <a:bodyPr/>
          <a:lstStyle/>
          <a:p>
            <a:endParaRPr lang="lv-LV"/>
          </a:p>
        </p:txBody>
      </p:sp>
      <p:sp>
        <p:nvSpPr>
          <p:cNvPr id="19" name="Text 14"/>
          <p:cNvSpPr txBox="1"/>
          <p:nvPr/>
        </p:nvSpPr>
        <p:spPr>
          <a:xfrm>
            <a:off x="1824611" y="4883756"/>
            <a:ext cx="1284350" cy="360624"/>
          </a:xfrm>
          <a:prstGeom prst="rect">
            <a:avLst/>
          </a:prstGeom>
          <a:noFill/>
          <a:ln/>
        </p:spPr>
        <p:txBody>
          <a:bodyPr wrap="square" lIns="0" tIns="0" rIns="0" bIns="0" rtlCol="0" anchor="ctr"/>
          <a:lstStyle/>
          <a:p>
            <a:pPr marL="0" indent="0">
              <a:buNone/>
            </a:pPr>
            <a:r>
              <a:rPr lang="en-US" sz="1500" b="1" dirty="0">
                <a:solidFill>
                  <a:srgbClr val="C55A11"/>
                </a:solidFill>
                <a:latin typeface="Verdana" pitchFamily="34" charset="0"/>
                <a:ea typeface="Verdana" pitchFamily="34" charset="-122"/>
                <a:cs typeface="Verdana" pitchFamily="34" charset="-120"/>
              </a:rPr>
              <a:t>+16,9 %</a:t>
            </a:r>
            <a:endParaRPr lang="en-US" sz="1500" dirty="0"/>
          </a:p>
        </p:txBody>
      </p:sp>
      <p:sp>
        <p:nvSpPr>
          <p:cNvPr id="20" name="Text 15"/>
          <p:cNvSpPr txBox="1"/>
          <p:nvPr/>
        </p:nvSpPr>
        <p:spPr>
          <a:xfrm>
            <a:off x="1767840" y="5304466"/>
            <a:ext cx="1882140" cy="468729"/>
          </a:xfrm>
          <a:prstGeom prst="rect">
            <a:avLst/>
          </a:prstGeom>
          <a:noFill/>
          <a:ln/>
        </p:spPr>
        <p:txBody>
          <a:bodyPr wrap="square" lIns="0" tIns="0" rIns="0" bIns="0" rtlCol="0" anchor="ctr"/>
          <a:lstStyle/>
          <a:p>
            <a:pPr marL="0" indent="0">
              <a:buNone/>
            </a:pPr>
            <a:r>
              <a:rPr lang="en-US" sz="950" b="1" dirty="0" err="1">
                <a:solidFill>
                  <a:srgbClr val="000000"/>
                </a:solidFill>
                <a:latin typeface="Verdana" pitchFamily="34" charset="0"/>
                <a:ea typeface="Verdana" pitchFamily="34" charset="-122"/>
                <a:cs typeface="Verdana" pitchFamily="34" charset="-120"/>
              </a:rPr>
              <a:t>Kumulatīvā</a:t>
            </a:r>
            <a:r>
              <a:rPr lang="en-US" sz="950" b="1" dirty="0">
                <a:solidFill>
                  <a:srgbClr val="000000"/>
                </a:solidFill>
                <a:latin typeface="Verdana" pitchFamily="34" charset="0"/>
                <a:ea typeface="Verdana" pitchFamily="34" charset="-122"/>
                <a:cs typeface="Verdana" pitchFamily="34" charset="-120"/>
              </a:rPr>
              <a:t> </a:t>
            </a:r>
            <a:r>
              <a:rPr lang="en-US" sz="950" b="1" dirty="0" err="1">
                <a:solidFill>
                  <a:srgbClr val="000000"/>
                </a:solidFill>
                <a:latin typeface="Verdana" pitchFamily="34" charset="0"/>
                <a:ea typeface="Verdana" pitchFamily="34" charset="-122"/>
                <a:cs typeface="Verdana" pitchFamily="34" charset="-120"/>
              </a:rPr>
              <a:t>inflācija</a:t>
            </a:r>
            <a:r>
              <a:rPr lang="en-US" sz="950" b="1" dirty="0">
                <a:solidFill>
                  <a:srgbClr val="000000"/>
                </a:solidFill>
                <a:latin typeface="Verdana" pitchFamily="34" charset="0"/>
                <a:ea typeface="Verdana" pitchFamily="34" charset="-122"/>
                <a:cs typeface="Verdana" pitchFamily="34" charset="-120"/>
              </a:rPr>
              <a:t> (</a:t>
            </a:r>
            <a:r>
              <a:rPr lang="en-US" sz="950" b="1" dirty="0" err="1">
                <a:solidFill>
                  <a:srgbClr val="000000"/>
                </a:solidFill>
                <a:latin typeface="Verdana" pitchFamily="34" charset="0"/>
                <a:ea typeface="Verdana" pitchFamily="34" charset="-122"/>
                <a:cs typeface="Verdana" pitchFamily="34" charset="-120"/>
              </a:rPr>
              <a:t>pārtika</a:t>
            </a:r>
            <a:r>
              <a:rPr lang="en-US" sz="950" b="1" dirty="0">
                <a:solidFill>
                  <a:srgbClr val="000000"/>
                </a:solidFill>
                <a:latin typeface="Verdana" pitchFamily="34" charset="0"/>
                <a:ea typeface="Verdana" pitchFamily="34" charset="-122"/>
                <a:cs typeface="Verdana" pitchFamily="34" charset="-120"/>
              </a:rPr>
              <a:t>)</a:t>
            </a:r>
          </a:p>
          <a:p>
            <a:pPr marL="0" indent="0">
              <a:buNone/>
            </a:pPr>
            <a:r>
              <a:rPr lang="en-US" sz="950" b="1" dirty="0">
                <a:solidFill>
                  <a:srgbClr val="000000"/>
                </a:solidFill>
                <a:latin typeface="Verdana" pitchFamily="34" charset="0"/>
                <a:ea typeface="Verdana" pitchFamily="34" charset="-122"/>
                <a:cs typeface="Verdana" pitchFamily="34" charset="-120"/>
              </a:rPr>
              <a:t> 2023 → 2027</a:t>
            </a:r>
            <a:endParaRPr lang="en-US" sz="950" dirty="0"/>
          </a:p>
        </p:txBody>
      </p:sp>
      <p:sp>
        <p:nvSpPr>
          <p:cNvPr id="21" name="Text 16"/>
          <p:cNvSpPr txBox="1"/>
          <p:nvPr/>
        </p:nvSpPr>
        <p:spPr>
          <a:xfrm>
            <a:off x="1748790" y="6117885"/>
            <a:ext cx="1437513" cy="285750"/>
          </a:xfrm>
          <a:prstGeom prst="rect">
            <a:avLst/>
          </a:prstGeom>
          <a:noFill/>
          <a:ln/>
        </p:spPr>
        <p:txBody>
          <a:bodyPr wrap="square" lIns="0" tIns="0" rIns="0" bIns="0" rtlCol="0" anchor="ctr"/>
          <a:lstStyle/>
          <a:p>
            <a:pPr marL="0" indent="0">
              <a:buNone/>
            </a:pPr>
            <a:r>
              <a:rPr lang="en-US" sz="1000" dirty="0">
                <a:solidFill>
                  <a:srgbClr val="595959"/>
                </a:solidFill>
                <a:latin typeface="Verdana" pitchFamily="34" charset="0"/>
                <a:ea typeface="Verdana" pitchFamily="34" charset="-122"/>
                <a:cs typeface="Verdana" pitchFamily="34" charset="-120"/>
              </a:rPr>
              <a:t>2016 → 2027: +85 %</a:t>
            </a:r>
            <a:endParaRPr lang="en-US" sz="1000" dirty="0"/>
          </a:p>
        </p:txBody>
      </p:sp>
      <p:sp>
        <p:nvSpPr>
          <p:cNvPr id="22" name="Shape 17"/>
          <p:cNvSpPr/>
          <p:nvPr/>
        </p:nvSpPr>
        <p:spPr>
          <a:xfrm>
            <a:off x="3270123" y="4803825"/>
            <a:ext cx="1882140" cy="1806808"/>
          </a:xfrm>
          <a:prstGeom prst="rect">
            <a:avLst/>
          </a:prstGeom>
          <a:solidFill>
            <a:srgbClr val="E2F0D9"/>
          </a:solidFill>
          <a:ln w="9525">
            <a:solidFill>
              <a:srgbClr val="BFBFBF"/>
            </a:solidFill>
            <a:prstDash val="solid"/>
          </a:ln>
        </p:spPr>
        <p:txBody>
          <a:bodyPr/>
          <a:lstStyle/>
          <a:p>
            <a:endParaRPr lang="lv-LV"/>
          </a:p>
        </p:txBody>
      </p:sp>
      <p:sp>
        <p:nvSpPr>
          <p:cNvPr id="23" name="Text 18"/>
          <p:cNvSpPr txBox="1"/>
          <p:nvPr/>
        </p:nvSpPr>
        <p:spPr>
          <a:xfrm>
            <a:off x="3371850" y="4914220"/>
            <a:ext cx="1611630" cy="299696"/>
          </a:xfrm>
          <a:prstGeom prst="rect">
            <a:avLst/>
          </a:prstGeom>
          <a:noFill/>
          <a:ln/>
        </p:spPr>
        <p:txBody>
          <a:bodyPr wrap="square" lIns="0" tIns="0" rIns="0" bIns="0" rtlCol="0" anchor="ctr"/>
          <a:lstStyle/>
          <a:p>
            <a:pPr marL="0" indent="0">
              <a:buNone/>
            </a:pPr>
            <a:r>
              <a:rPr lang="en-US" sz="1500" b="1" dirty="0">
                <a:solidFill>
                  <a:srgbClr val="70AD47"/>
                </a:solidFill>
                <a:latin typeface="Verdana" pitchFamily="34" charset="0"/>
                <a:ea typeface="Verdana" pitchFamily="34" charset="-122"/>
                <a:cs typeface="Verdana" pitchFamily="34" charset="-120"/>
              </a:rPr>
              <a:t>3 → 7 EUR</a:t>
            </a:r>
            <a:endParaRPr lang="en-US" sz="1500" dirty="0"/>
          </a:p>
        </p:txBody>
      </p:sp>
      <p:sp>
        <p:nvSpPr>
          <p:cNvPr id="24" name="Text 19"/>
          <p:cNvSpPr txBox="1"/>
          <p:nvPr/>
        </p:nvSpPr>
        <p:spPr>
          <a:xfrm>
            <a:off x="3298697" y="5351328"/>
            <a:ext cx="1882140" cy="387477"/>
          </a:xfrm>
          <a:prstGeom prst="rect">
            <a:avLst/>
          </a:prstGeom>
          <a:noFill/>
          <a:ln/>
        </p:spPr>
        <p:txBody>
          <a:bodyPr wrap="square" lIns="0" tIns="0" rIns="0" bIns="0" rtlCol="0" anchor="ctr"/>
          <a:lstStyle/>
          <a:p>
            <a:pPr marL="0" indent="0">
              <a:buNone/>
            </a:pPr>
            <a:r>
              <a:rPr lang="en-US" sz="950" b="1" dirty="0" err="1">
                <a:solidFill>
                  <a:srgbClr val="000000"/>
                </a:solidFill>
                <a:latin typeface="Verdana" pitchFamily="34" charset="0"/>
                <a:ea typeface="Verdana" pitchFamily="34" charset="-122"/>
                <a:cs typeface="Verdana" pitchFamily="34" charset="-120"/>
              </a:rPr>
              <a:t>Tarifos</a:t>
            </a:r>
            <a:r>
              <a:rPr lang="en-US" sz="950" b="1" dirty="0">
                <a:solidFill>
                  <a:srgbClr val="000000"/>
                </a:solidFill>
                <a:latin typeface="Verdana" pitchFamily="34" charset="0"/>
                <a:ea typeface="Verdana" pitchFamily="34" charset="-122"/>
                <a:cs typeface="Verdana" pitchFamily="34" charset="-120"/>
              </a:rPr>
              <a:t> </a:t>
            </a:r>
            <a:r>
              <a:rPr lang="en-US" sz="950" b="1" dirty="0" err="1">
                <a:solidFill>
                  <a:srgbClr val="000000"/>
                </a:solidFill>
                <a:latin typeface="Verdana" pitchFamily="34" charset="0"/>
                <a:ea typeface="Verdana" pitchFamily="34" charset="-122"/>
                <a:cs typeface="Verdana" pitchFamily="34" charset="-120"/>
              </a:rPr>
              <a:t>iekļauto</a:t>
            </a:r>
            <a:r>
              <a:rPr lang="en-US" sz="950" b="1" dirty="0">
                <a:solidFill>
                  <a:srgbClr val="000000"/>
                </a:solidFill>
                <a:latin typeface="Verdana" pitchFamily="34" charset="0"/>
                <a:ea typeface="Verdana" pitchFamily="34" charset="-122"/>
                <a:cs typeface="Verdana" pitchFamily="34" charset="-120"/>
              </a:rPr>
              <a:t> </a:t>
            </a:r>
            <a:r>
              <a:rPr lang="en-US" sz="950" b="1" dirty="0" err="1">
                <a:solidFill>
                  <a:srgbClr val="000000"/>
                </a:solidFill>
                <a:latin typeface="Verdana" pitchFamily="34" charset="0"/>
                <a:ea typeface="Verdana" pitchFamily="34" charset="-122"/>
                <a:cs typeface="Verdana" pitchFamily="34" charset="-120"/>
              </a:rPr>
              <a:t>ēdināšanas</a:t>
            </a:r>
            <a:r>
              <a:rPr lang="en-US" sz="950" b="1" dirty="0">
                <a:solidFill>
                  <a:srgbClr val="000000"/>
                </a:solidFill>
                <a:latin typeface="Verdana" pitchFamily="34" charset="0"/>
                <a:ea typeface="Verdana" pitchFamily="34" charset="-122"/>
                <a:cs typeface="Verdana" pitchFamily="34" charset="-120"/>
              </a:rPr>
              <a:t> </a:t>
            </a:r>
            <a:r>
              <a:rPr lang="en-US" sz="950" b="1" dirty="0" err="1">
                <a:solidFill>
                  <a:srgbClr val="000000"/>
                </a:solidFill>
                <a:latin typeface="Verdana" pitchFamily="34" charset="0"/>
                <a:ea typeface="Verdana" pitchFamily="34" charset="-122"/>
                <a:cs typeface="Verdana" pitchFamily="34" charset="-120"/>
              </a:rPr>
              <a:t>izmaksu</a:t>
            </a:r>
            <a:r>
              <a:rPr lang="en-US" sz="950" b="1" dirty="0">
                <a:solidFill>
                  <a:srgbClr val="000000"/>
                </a:solidFill>
                <a:latin typeface="Verdana" pitchFamily="34" charset="0"/>
                <a:ea typeface="Verdana" pitchFamily="34" charset="-122"/>
                <a:cs typeface="Verdana" pitchFamily="34" charset="-120"/>
              </a:rPr>
              <a:t> </a:t>
            </a:r>
            <a:r>
              <a:rPr lang="en-US" sz="950" b="1" dirty="0" err="1">
                <a:solidFill>
                  <a:srgbClr val="000000"/>
                </a:solidFill>
                <a:latin typeface="Verdana" pitchFamily="34" charset="0"/>
                <a:ea typeface="Verdana" pitchFamily="34" charset="-122"/>
                <a:cs typeface="Verdana" pitchFamily="34" charset="-120"/>
              </a:rPr>
              <a:t>izmaiņas</a:t>
            </a:r>
            <a:r>
              <a:rPr lang="en-US" sz="950" b="1" dirty="0">
                <a:solidFill>
                  <a:srgbClr val="000000"/>
                </a:solidFill>
                <a:latin typeface="Verdana" pitchFamily="34" charset="0"/>
                <a:ea typeface="Verdana" pitchFamily="34" charset="-122"/>
                <a:cs typeface="Verdana" pitchFamily="34" charset="-120"/>
              </a:rPr>
              <a:t> </a:t>
            </a:r>
          </a:p>
          <a:p>
            <a:pPr marL="0" indent="0">
              <a:buNone/>
            </a:pPr>
            <a:r>
              <a:rPr lang="en-US" sz="950" b="1" dirty="0">
                <a:solidFill>
                  <a:srgbClr val="000000"/>
                </a:solidFill>
                <a:latin typeface="Verdana" pitchFamily="34" charset="0"/>
                <a:ea typeface="Verdana" pitchFamily="34" charset="-122"/>
                <a:cs typeface="Verdana" pitchFamily="34" charset="-120"/>
              </a:rPr>
              <a:t>2023. </a:t>
            </a:r>
            <a:r>
              <a:rPr lang="en-US" sz="950" b="1" dirty="0" err="1">
                <a:solidFill>
                  <a:srgbClr val="000000"/>
                </a:solidFill>
                <a:latin typeface="Verdana" pitchFamily="34" charset="0"/>
                <a:ea typeface="Verdana" pitchFamily="34" charset="-122"/>
                <a:cs typeface="Verdana" pitchFamily="34" charset="-120"/>
              </a:rPr>
              <a:t>gadā</a:t>
            </a:r>
            <a:endParaRPr lang="en-US" sz="950" dirty="0"/>
          </a:p>
        </p:txBody>
      </p:sp>
      <p:sp>
        <p:nvSpPr>
          <p:cNvPr id="25" name="Text 20"/>
          <p:cNvSpPr txBox="1"/>
          <p:nvPr/>
        </p:nvSpPr>
        <p:spPr>
          <a:xfrm>
            <a:off x="3317750" y="5776986"/>
            <a:ext cx="1691640" cy="285750"/>
          </a:xfrm>
          <a:prstGeom prst="rect">
            <a:avLst/>
          </a:prstGeom>
          <a:noFill/>
          <a:ln/>
        </p:spPr>
        <p:txBody>
          <a:bodyPr wrap="square" lIns="0" tIns="0" rIns="0" bIns="0" rtlCol="0" anchor="ctr"/>
          <a:lstStyle/>
          <a:p>
            <a:pPr marL="0" indent="0">
              <a:buNone/>
            </a:pPr>
            <a:r>
              <a:rPr lang="en-US" sz="1000" dirty="0">
                <a:solidFill>
                  <a:srgbClr val="595959"/>
                </a:solidFill>
                <a:latin typeface="Verdana" pitchFamily="34" charset="0"/>
                <a:ea typeface="Verdana" pitchFamily="34" charset="-122"/>
                <a:cs typeface="Verdana" pitchFamily="34" charset="-120"/>
              </a:rPr>
              <a:t>divos soļos: +2 EUR jūlijā, +2 EUR </a:t>
            </a:r>
            <a:r>
              <a:rPr lang="en-US" sz="1000" dirty="0" err="1">
                <a:solidFill>
                  <a:srgbClr val="595959"/>
                </a:solidFill>
                <a:latin typeface="Verdana" pitchFamily="34" charset="0"/>
                <a:ea typeface="Verdana" pitchFamily="34" charset="-122"/>
                <a:cs typeface="Verdana" pitchFamily="34" charset="-120"/>
              </a:rPr>
              <a:t>oktobrī</a:t>
            </a:r>
            <a:endParaRPr lang="en-US" sz="1000" dirty="0"/>
          </a:p>
        </p:txBody>
      </p:sp>
      <p:sp>
        <p:nvSpPr>
          <p:cNvPr id="26" name="Shape 21"/>
          <p:cNvSpPr/>
          <p:nvPr/>
        </p:nvSpPr>
        <p:spPr>
          <a:xfrm>
            <a:off x="5242557" y="4797163"/>
            <a:ext cx="1828799" cy="1804805"/>
          </a:xfrm>
          <a:prstGeom prst="rect">
            <a:avLst/>
          </a:prstGeom>
          <a:solidFill>
            <a:srgbClr val="FBE5D6"/>
          </a:solidFill>
          <a:ln w="9525">
            <a:solidFill>
              <a:srgbClr val="BFBFBF"/>
            </a:solidFill>
            <a:prstDash val="solid"/>
          </a:ln>
        </p:spPr>
        <p:txBody>
          <a:bodyPr/>
          <a:lstStyle/>
          <a:p>
            <a:endParaRPr lang="lv-LV"/>
          </a:p>
        </p:txBody>
      </p:sp>
      <p:sp>
        <p:nvSpPr>
          <p:cNvPr id="27" name="Text 22"/>
          <p:cNvSpPr txBox="1"/>
          <p:nvPr/>
        </p:nvSpPr>
        <p:spPr>
          <a:xfrm>
            <a:off x="5430392" y="4901006"/>
            <a:ext cx="1181101" cy="384048"/>
          </a:xfrm>
          <a:prstGeom prst="rect">
            <a:avLst/>
          </a:prstGeom>
          <a:noFill/>
          <a:ln/>
        </p:spPr>
        <p:txBody>
          <a:bodyPr wrap="square" lIns="0" tIns="0" rIns="0" bIns="0" rtlCol="0" anchor="ctr"/>
          <a:lstStyle/>
          <a:p>
            <a:pPr marL="0" indent="0">
              <a:buNone/>
            </a:pPr>
            <a:r>
              <a:rPr lang="en-US" sz="1500" b="1" dirty="0">
                <a:solidFill>
                  <a:srgbClr val="C55A11"/>
                </a:solidFill>
                <a:latin typeface="Verdana" pitchFamily="34" charset="0"/>
                <a:ea typeface="Verdana" pitchFamily="34" charset="-122"/>
                <a:cs typeface="Verdana" pitchFamily="34" charset="-120"/>
              </a:rPr>
              <a:t>0 %</a:t>
            </a:r>
            <a:endParaRPr lang="en-US" sz="1500" dirty="0"/>
          </a:p>
        </p:txBody>
      </p:sp>
      <p:sp>
        <p:nvSpPr>
          <p:cNvPr id="29" name="Text 24"/>
          <p:cNvSpPr txBox="1"/>
          <p:nvPr/>
        </p:nvSpPr>
        <p:spPr>
          <a:xfrm>
            <a:off x="5271132" y="6090544"/>
            <a:ext cx="1828800" cy="285750"/>
          </a:xfrm>
          <a:prstGeom prst="rect">
            <a:avLst/>
          </a:prstGeom>
          <a:noFill/>
          <a:ln/>
        </p:spPr>
        <p:txBody>
          <a:bodyPr wrap="square" lIns="0" tIns="0" rIns="0" bIns="0" rtlCol="0" anchor="ctr"/>
          <a:lstStyle/>
          <a:p>
            <a:pPr marL="0" indent="0">
              <a:buNone/>
            </a:pPr>
            <a:r>
              <a:rPr lang="en-US" sz="1000" dirty="0" err="1">
                <a:solidFill>
                  <a:srgbClr val="595959"/>
                </a:solidFill>
                <a:latin typeface="Verdana" pitchFamily="34" charset="0"/>
                <a:ea typeface="Verdana" pitchFamily="34" charset="-122"/>
                <a:cs typeface="Verdana" pitchFamily="34" charset="-120"/>
              </a:rPr>
              <a:t>pārtika</a:t>
            </a:r>
            <a:r>
              <a:rPr lang="en-US" sz="1000" dirty="0">
                <a:solidFill>
                  <a:srgbClr val="595959"/>
                </a:solidFill>
                <a:latin typeface="Verdana" pitchFamily="34" charset="0"/>
                <a:ea typeface="Verdana" pitchFamily="34" charset="-122"/>
                <a:cs typeface="Verdana" pitchFamily="34" charset="-120"/>
              </a:rPr>
              <a:t> </a:t>
            </a:r>
            <a:r>
              <a:rPr lang="en-US" sz="1000" dirty="0" err="1">
                <a:solidFill>
                  <a:srgbClr val="595959"/>
                </a:solidFill>
                <a:latin typeface="Verdana" pitchFamily="34" charset="0"/>
                <a:ea typeface="Verdana" pitchFamily="34" charset="-122"/>
                <a:cs typeface="Verdana" pitchFamily="34" charset="-120"/>
              </a:rPr>
              <a:t>šajā</a:t>
            </a:r>
            <a:r>
              <a:rPr lang="en-US" sz="1000" dirty="0">
                <a:solidFill>
                  <a:srgbClr val="595959"/>
                </a:solidFill>
                <a:latin typeface="Verdana" pitchFamily="34" charset="0"/>
                <a:ea typeface="Verdana" pitchFamily="34" charset="-122"/>
                <a:cs typeface="Verdana" pitchFamily="34" charset="-120"/>
              </a:rPr>
              <a:t> </a:t>
            </a:r>
            <a:r>
              <a:rPr lang="en-US" sz="1000" dirty="0" err="1">
                <a:solidFill>
                  <a:srgbClr val="595959"/>
                </a:solidFill>
                <a:latin typeface="Verdana" pitchFamily="34" charset="0"/>
                <a:ea typeface="Verdana" pitchFamily="34" charset="-122"/>
                <a:cs typeface="Verdana" pitchFamily="34" charset="-120"/>
              </a:rPr>
              <a:t>periodā</a:t>
            </a:r>
            <a:r>
              <a:rPr lang="en-US" sz="1000" dirty="0">
                <a:solidFill>
                  <a:srgbClr val="595959"/>
                </a:solidFill>
                <a:latin typeface="Verdana" pitchFamily="34" charset="0"/>
                <a:ea typeface="Verdana" pitchFamily="34" charset="-122"/>
                <a:cs typeface="Verdana" pitchFamily="34" charset="-120"/>
              </a:rPr>
              <a:t> +13% </a:t>
            </a:r>
            <a:endParaRPr lang="en-US" sz="1000" dirty="0"/>
          </a:p>
        </p:txBody>
      </p:sp>
      <p:pic>
        <p:nvPicPr>
          <p:cNvPr id="34" name="Picture 33">
            <a:extLst>
              <a:ext uri="{FF2B5EF4-FFF2-40B4-BE49-F238E27FC236}">
                <a16:creationId xmlns:a16="http://schemas.microsoft.com/office/drawing/2014/main" id="{9A7F4954-B8A3-23F9-BC84-0E7355D07512}"/>
              </a:ext>
            </a:extLst>
          </p:cNvPr>
          <p:cNvPicPr>
            <a:picLocks noChangeAspect="1"/>
          </p:cNvPicPr>
          <p:nvPr/>
        </p:nvPicPr>
        <p:blipFill>
          <a:blip r:embed="rId5"/>
          <a:stretch>
            <a:fillRect/>
          </a:stretch>
        </p:blipFill>
        <p:spPr>
          <a:xfrm>
            <a:off x="365760" y="4342821"/>
            <a:ext cx="5029200" cy="393771"/>
          </a:xfrm>
          <a:prstGeom prst="rect">
            <a:avLst/>
          </a:prstGeom>
        </p:spPr>
      </p:pic>
      <p:sp>
        <p:nvSpPr>
          <p:cNvPr id="36" name="Text 19">
            <a:extLst>
              <a:ext uri="{FF2B5EF4-FFF2-40B4-BE49-F238E27FC236}">
                <a16:creationId xmlns:a16="http://schemas.microsoft.com/office/drawing/2014/main" id="{A2A1A784-FC60-68B3-1AFB-FF1F0A45A434}"/>
              </a:ext>
            </a:extLst>
          </p:cNvPr>
          <p:cNvSpPr txBox="1"/>
          <p:nvPr/>
        </p:nvSpPr>
        <p:spPr>
          <a:xfrm>
            <a:off x="5271132" y="5316200"/>
            <a:ext cx="1520193" cy="679910"/>
          </a:xfrm>
          <a:prstGeom prst="rect">
            <a:avLst/>
          </a:prstGeom>
          <a:noFill/>
          <a:ln/>
        </p:spPr>
        <p:txBody>
          <a:bodyPr wrap="square" lIns="0" tIns="0" rIns="0" bIns="0" rtlCol="0" anchor="ctr"/>
          <a:lstStyle/>
          <a:p>
            <a:pPr marL="0" indent="0">
              <a:buNone/>
            </a:pPr>
            <a:r>
              <a:rPr lang="en-US" sz="950" b="1" dirty="0" err="1">
                <a:solidFill>
                  <a:srgbClr val="000000"/>
                </a:solidFill>
                <a:latin typeface="Verdana" pitchFamily="34" charset="0"/>
                <a:ea typeface="Verdana" pitchFamily="34" charset="-122"/>
                <a:cs typeface="Verdana" pitchFamily="34" charset="-120"/>
              </a:rPr>
              <a:t>Tarifos</a:t>
            </a:r>
            <a:r>
              <a:rPr lang="en-US" sz="950" b="1" dirty="0">
                <a:solidFill>
                  <a:srgbClr val="000000"/>
                </a:solidFill>
                <a:latin typeface="Verdana" pitchFamily="34" charset="0"/>
                <a:ea typeface="Verdana" pitchFamily="34" charset="-122"/>
                <a:cs typeface="Verdana" pitchFamily="34" charset="-120"/>
              </a:rPr>
              <a:t> </a:t>
            </a:r>
            <a:r>
              <a:rPr lang="en-US" sz="950" b="1" dirty="0" err="1">
                <a:solidFill>
                  <a:srgbClr val="000000"/>
                </a:solidFill>
                <a:latin typeface="Verdana" pitchFamily="34" charset="0"/>
                <a:ea typeface="Verdana" pitchFamily="34" charset="-122"/>
                <a:cs typeface="Verdana" pitchFamily="34" charset="-120"/>
              </a:rPr>
              <a:t>iekļauto</a:t>
            </a:r>
            <a:r>
              <a:rPr lang="en-US" sz="950" b="1" dirty="0">
                <a:solidFill>
                  <a:srgbClr val="000000"/>
                </a:solidFill>
                <a:latin typeface="Verdana" pitchFamily="34" charset="0"/>
                <a:ea typeface="Verdana" pitchFamily="34" charset="-122"/>
                <a:cs typeface="Verdana" pitchFamily="34" charset="-120"/>
              </a:rPr>
              <a:t> </a:t>
            </a:r>
            <a:r>
              <a:rPr lang="en-US" sz="950" b="1" dirty="0" err="1">
                <a:solidFill>
                  <a:srgbClr val="000000"/>
                </a:solidFill>
                <a:latin typeface="Verdana" pitchFamily="34" charset="0"/>
                <a:ea typeface="Verdana" pitchFamily="34" charset="-122"/>
                <a:cs typeface="Verdana" pitchFamily="34" charset="-120"/>
              </a:rPr>
              <a:t>ēdināšanas</a:t>
            </a:r>
            <a:r>
              <a:rPr lang="en-US" sz="950" b="1" dirty="0">
                <a:solidFill>
                  <a:srgbClr val="000000"/>
                </a:solidFill>
                <a:latin typeface="Verdana" pitchFamily="34" charset="0"/>
                <a:ea typeface="Verdana" pitchFamily="34" charset="-122"/>
                <a:cs typeface="Verdana" pitchFamily="34" charset="-120"/>
              </a:rPr>
              <a:t> </a:t>
            </a:r>
            <a:r>
              <a:rPr lang="en-US" sz="950" b="1" dirty="0" err="1">
                <a:solidFill>
                  <a:srgbClr val="000000"/>
                </a:solidFill>
                <a:latin typeface="Verdana" pitchFamily="34" charset="0"/>
                <a:ea typeface="Verdana" pitchFamily="34" charset="-122"/>
                <a:cs typeface="Verdana" pitchFamily="34" charset="-120"/>
              </a:rPr>
              <a:t>izmaksu</a:t>
            </a:r>
            <a:r>
              <a:rPr lang="en-US" sz="950" b="1" dirty="0">
                <a:solidFill>
                  <a:srgbClr val="000000"/>
                </a:solidFill>
                <a:latin typeface="Verdana" pitchFamily="34" charset="0"/>
                <a:ea typeface="Verdana" pitchFamily="34" charset="-122"/>
                <a:cs typeface="Verdana" pitchFamily="34" charset="-120"/>
              </a:rPr>
              <a:t> </a:t>
            </a:r>
            <a:r>
              <a:rPr lang="en-US" sz="950" b="1" dirty="0" err="1">
                <a:solidFill>
                  <a:srgbClr val="000000"/>
                </a:solidFill>
                <a:latin typeface="Verdana" pitchFamily="34" charset="0"/>
                <a:ea typeface="Verdana" pitchFamily="34" charset="-122"/>
                <a:cs typeface="Verdana" pitchFamily="34" charset="-120"/>
              </a:rPr>
              <a:t>izmaiņas</a:t>
            </a:r>
            <a:endParaRPr lang="en-US" sz="950" b="1" dirty="0">
              <a:solidFill>
                <a:srgbClr val="000000"/>
              </a:solidFill>
              <a:latin typeface="Verdana" pitchFamily="34" charset="0"/>
              <a:ea typeface="Verdana" pitchFamily="34" charset="-122"/>
              <a:cs typeface="Verdana" pitchFamily="34" charset="-120"/>
            </a:endParaRPr>
          </a:p>
          <a:p>
            <a:r>
              <a:rPr lang="en-US" sz="950" b="1" dirty="0">
                <a:solidFill>
                  <a:srgbClr val="000000"/>
                </a:solidFill>
                <a:latin typeface="Verdana" pitchFamily="34" charset="0"/>
                <a:ea typeface="Verdana" pitchFamily="34" charset="-122"/>
                <a:cs typeface="Verdana" pitchFamily="34" charset="-120"/>
              </a:rPr>
              <a:t>2024 → 2026</a:t>
            </a:r>
          </a:p>
          <a:p>
            <a:pPr marL="0" indent="0">
              <a:buNone/>
            </a:pPr>
            <a:endParaRPr lang="en-US" sz="950" dirty="0"/>
          </a:p>
        </p:txBody>
      </p:sp>
      <p:sp>
        <p:nvSpPr>
          <p:cNvPr id="37" name="TextBox 36">
            <a:extLst>
              <a:ext uri="{FF2B5EF4-FFF2-40B4-BE49-F238E27FC236}">
                <a16:creationId xmlns:a16="http://schemas.microsoft.com/office/drawing/2014/main" id="{95CE5DE5-B3FE-BE44-8870-3922304FBE2F}"/>
              </a:ext>
            </a:extLst>
          </p:cNvPr>
          <p:cNvSpPr txBox="1"/>
          <p:nvPr/>
        </p:nvSpPr>
        <p:spPr>
          <a:xfrm>
            <a:off x="3270123" y="6117885"/>
            <a:ext cx="1748790" cy="507831"/>
          </a:xfrm>
          <a:prstGeom prst="rect">
            <a:avLst/>
          </a:prstGeom>
          <a:noFill/>
        </p:spPr>
        <p:txBody>
          <a:bodyPr wrap="square" rtlCol="0">
            <a:spAutoFit/>
          </a:bodyPr>
          <a:lstStyle/>
          <a:p>
            <a:pPr algn="just"/>
            <a:r>
              <a:rPr lang="en-US" sz="900" b="1" dirty="0">
                <a:latin typeface="Verdana" panose="020B0604030504040204" pitchFamily="34" charset="0"/>
                <a:ea typeface="Verdana" panose="020B0604030504040204" pitchFamily="34" charset="0"/>
              </a:rPr>
              <a:t>!!! Tarifa elements </a:t>
            </a:r>
            <a:r>
              <a:rPr lang="en-US" sz="900" b="1" dirty="0" err="1">
                <a:latin typeface="Verdana" panose="020B0604030504040204" pitchFamily="34" charset="0"/>
                <a:ea typeface="Verdana" panose="020B0604030504040204" pitchFamily="34" charset="0"/>
              </a:rPr>
              <a:t>kopš</a:t>
            </a:r>
            <a:r>
              <a:rPr lang="en-US" sz="900" b="1" dirty="0">
                <a:latin typeface="Verdana" panose="020B0604030504040204" pitchFamily="34" charset="0"/>
                <a:ea typeface="Verdana" panose="020B0604030504040204" pitchFamily="34" charset="0"/>
              </a:rPr>
              <a:t> 2013. gada </a:t>
            </a:r>
            <a:r>
              <a:rPr lang="en-US" sz="900" b="1" dirty="0" err="1">
                <a:latin typeface="Verdana" panose="020B0604030504040204" pitchFamily="34" charset="0"/>
                <a:ea typeface="Verdana" panose="020B0604030504040204" pitchFamily="34" charset="0"/>
              </a:rPr>
              <a:t>palielināts</a:t>
            </a:r>
            <a:r>
              <a:rPr lang="en-US" sz="900" b="1" dirty="0">
                <a:latin typeface="Verdana" panose="020B0604030504040204" pitchFamily="34" charset="0"/>
                <a:ea typeface="Verdana" panose="020B0604030504040204" pitchFamily="34" charset="0"/>
              </a:rPr>
              <a:t> </a:t>
            </a:r>
            <a:r>
              <a:rPr lang="en-US" sz="900" b="1" dirty="0" err="1">
                <a:latin typeface="Verdana" panose="020B0604030504040204" pitchFamily="34" charset="0"/>
                <a:ea typeface="Verdana" panose="020B0604030504040204" pitchFamily="34" charset="0"/>
              </a:rPr>
              <a:t>tikai</a:t>
            </a:r>
            <a:r>
              <a:rPr lang="en-US" sz="900" b="1" dirty="0">
                <a:latin typeface="Verdana" panose="020B0604030504040204" pitchFamily="34" charset="0"/>
                <a:ea typeface="Verdana" panose="020B0604030504040204" pitchFamily="34" charset="0"/>
              </a:rPr>
              <a:t> 1 </a:t>
            </a:r>
            <a:r>
              <a:rPr lang="en-US" sz="900" b="1" dirty="0" err="1">
                <a:latin typeface="Verdana" panose="020B0604030504040204" pitchFamily="34" charset="0"/>
                <a:ea typeface="Verdana" panose="020B0604030504040204" pitchFamily="34" charset="0"/>
              </a:rPr>
              <a:t>reizi</a:t>
            </a:r>
            <a:r>
              <a:rPr lang="en-US" sz="900" b="1" dirty="0">
                <a:latin typeface="Verdana" panose="020B0604030504040204" pitchFamily="34" charset="0"/>
                <a:ea typeface="Verdana" panose="020B0604030504040204" pitchFamily="34" charset="0"/>
              </a:rPr>
              <a:t> !!!</a:t>
            </a:r>
            <a:endParaRPr lang="en-GB" sz="900" b="1" dirty="0">
              <a:latin typeface="Verdana" panose="020B0604030504040204" pitchFamily="34" charset="0"/>
              <a:ea typeface="Verdana" panose="020B0604030504040204" pitchFamily="34" charset="0"/>
            </a:endParaRPr>
          </a:p>
        </p:txBody>
      </p:sp>
      <p:sp>
        <p:nvSpPr>
          <p:cNvPr id="39" name="Shape 21">
            <a:extLst>
              <a:ext uri="{FF2B5EF4-FFF2-40B4-BE49-F238E27FC236}">
                <a16:creationId xmlns:a16="http://schemas.microsoft.com/office/drawing/2014/main" id="{468B22C2-1D6D-949D-FE9C-FD98C25C3808}"/>
              </a:ext>
            </a:extLst>
          </p:cNvPr>
          <p:cNvSpPr/>
          <p:nvPr/>
        </p:nvSpPr>
        <p:spPr>
          <a:xfrm>
            <a:off x="7161650" y="4797163"/>
            <a:ext cx="1917960" cy="1804805"/>
          </a:xfrm>
          <a:prstGeom prst="rect">
            <a:avLst/>
          </a:prstGeom>
          <a:solidFill>
            <a:srgbClr val="FBE5D6"/>
          </a:solidFill>
          <a:ln w="9525">
            <a:solidFill>
              <a:srgbClr val="BFBFBF"/>
            </a:solidFill>
            <a:prstDash val="solid"/>
          </a:ln>
        </p:spPr>
        <p:txBody>
          <a:bodyPr/>
          <a:lstStyle/>
          <a:p>
            <a:endParaRPr lang="lv-LV"/>
          </a:p>
        </p:txBody>
      </p:sp>
      <p:sp>
        <p:nvSpPr>
          <p:cNvPr id="42" name="TextBox 41">
            <a:extLst>
              <a:ext uri="{FF2B5EF4-FFF2-40B4-BE49-F238E27FC236}">
                <a16:creationId xmlns:a16="http://schemas.microsoft.com/office/drawing/2014/main" id="{D3B3644E-B8FE-A71D-03FB-ADCDD51AF620}"/>
              </a:ext>
            </a:extLst>
          </p:cNvPr>
          <p:cNvSpPr txBox="1"/>
          <p:nvPr/>
        </p:nvSpPr>
        <p:spPr>
          <a:xfrm>
            <a:off x="7161650" y="5029200"/>
            <a:ext cx="1917959" cy="1200329"/>
          </a:xfrm>
          <a:prstGeom prst="rect">
            <a:avLst/>
          </a:prstGeom>
          <a:noFill/>
        </p:spPr>
        <p:txBody>
          <a:bodyPr wrap="square" rtlCol="0">
            <a:spAutoFit/>
          </a:bodyPr>
          <a:lstStyle/>
          <a:p>
            <a:pPr algn="just"/>
            <a:r>
              <a:rPr lang="en-US" sz="900" b="1" dirty="0">
                <a:latin typeface="Verdana" panose="020B0604030504040204" pitchFamily="34" charset="0"/>
                <a:ea typeface="Verdana" panose="020B0604030504040204" pitchFamily="34" charset="0"/>
              </a:rPr>
              <a:t>!!! </a:t>
            </a:r>
            <a:r>
              <a:rPr lang="en-US" sz="900" b="1" dirty="0" err="1">
                <a:latin typeface="Verdana" panose="020B0604030504040204" pitchFamily="34" charset="0"/>
                <a:ea typeface="Verdana" panose="020B0604030504040204" pitchFamily="34" charset="0"/>
              </a:rPr>
              <a:t>Papildus</a:t>
            </a:r>
            <a:r>
              <a:rPr lang="en-US" sz="900" b="1" dirty="0">
                <a:latin typeface="Verdana" panose="020B0604030504040204" pitchFamily="34" charset="0"/>
                <a:ea typeface="Verdana" panose="020B0604030504040204" pitchFamily="34" charset="0"/>
              </a:rPr>
              <a:t> </a:t>
            </a:r>
            <a:r>
              <a:rPr lang="en-US" sz="900" b="1" dirty="0" err="1">
                <a:latin typeface="Verdana" panose="020B0604030504040204" pitchFamily="34" charset="0"/>
                <a:ea typeface="Verdana" panose="020B0604030504040204" pitchFamily="34" charset="0"/>
              </a:rPr>
              <a:t>finansējums</a:t>
            </a:r>
            <a:r>
              <a:rPr lang="en-US" sz="900" b="1" dirty="0">
                <a:latin typeface="Verdana" panose="020B0604030504040204" pitchFamily="34" charset="0"/>
                <a:ea typeface="Verdana" panose="020B0604030504040204" pitchFamily="34" charset="0"/>
              </a:rPr>
              <a:t> </a:t>
            </a:r>
            <a:r>
              <a:rPr lang="en-US" sz="900" b="1" dirty="0" err="1">
                <a:latin typeface="Verdana" panose="020B0604030504040204" pitchFamily="34" charset="0"/>
                <a:ea typeface="Verdana" panose="020B0604030504040204" pitchFamily="34" charset="0"/>
              </a:rPr>
              <a:t>ārstniecības</a:t>
            </a:r>
            <a:r>
              <a:rPr lang="en-US" sz="900" b="1" dirty="0">
                <a:latin typeface="Verdana" panose="020B0604030504040204" pitchFamily="34" charset="0"/>
                <a:ea typeface="Verdana" panose="020B0604030504040204" pitchFamily="34" charset="0"/>
              </a:rPr>
              <a:t> </a:t>
            </a:r>
            <a:r>
              <a:rPr lang="en-US" sz="900" b="1" dirty="0" err="1">
                <a:latin typeface="Verdana" panose="020B0604030504040204" pitchFamily="34" charset="0"/>
                <a:ea typeface="Verdana" panose="020B0604030504040204" pitchFamily="34" charset="0"/>
              </a:rPr>
              <a:t>pakalpojumu</a:t>
            </a:r>
            <a:r>
              <a:rPr lang="en-US" sz="900" b="1" dirty="0">
                <a:latin typeface="Verdana" panose="020B0604030504040204" pitchFamily="34" charset="0"/>
                <a:ea typeface="Verdana" panose="020B0604030504040204" pitchFamily="34" charset="0"/>
              </a:rPr>
              <a:t> </a:t>
            </a:r>
            <a:r>
              <a:rPr lang="en-US" sz="900" b="1" dirty="0" err="1">
                <a:latin typeface="Verdana" panose="020B0604030504040204" pitchFamily="34" charset="0"/>
                <a:ea typeface="Verdana" panose="020B0604030504040204" pitchFamily="34" charset="0"/>
              </a:rPr>
              <a:t>tarifu</a:t>
            </a:r>
            <a:r>
              <a:rPr lang="en-US" sz="900" b="1" dirty="0">
                <a:latin typeface="Verdana" panose="020B0604030504040204" pitchFamily="34" charset="0"/>
                <a:ea typeface="Verdana" panose="020B0604030504040204" pitchFamily="34" charset="0"/>
              </a:rPr>
              <a:t> </a:t>
            </a:r>
            <a:r>
              <a:rPr lang="en-US" sz="900" b="1" dirty="0" err="1">
                <a:latin typeface="Verdana" panose="020B0604030504040204" pitchFamily="34" charset="0"/>
                <a:ea typeface="Verdana" panose="020B0604030504040204" pitchFamily="34" charset="0"/>
              </a:rPr>
              <a:t>elementu</a:t>
            </a:r>
            <a:r>
              <a:rPr lang="en-US" sz="900" b="1" dirty="0">
                <a:latin typeface="Verdana" panose="020B0604030504040204" pitchFamily="34" charset="0"/>
                <a:ea typeface="Verdana" panose="020B0604030504040204" pitchFamily="34" charset="0"/>
              </a:rPr>
              <a:t> U, A, N </a:t>
            </a:r>
            <a:r>
              <a:rPr lang="en-US" sz="900" b="1" dirty="0" err="1">
                <a:latin typeface="Verdana" panose="020B0604030504040204" pitchFamily="34" charset="0"/>
                <a:ea typeface="Verdana" panose="020B0604030504040204" pitchFamily="34" charset="0"/>
              </a:rPr>
              <a:t>palielinājumam</a:t>
            </a:r>
            <a:r>
              <a:rPr lang="en-US" sz="900" b="1" dirty="0">
                <a:latin typeface="Verdana" panose="020B0604030504040204" pitchFamily="34" charset="0"/>
                <a:ea typeface="Verdana" panose="020B0604030504040204" pitchFamily="34" charset="0"/>
              </a:rPr>
              <a:t> </a:t>
            </a:r>
            <a:r>
              <a:rPr lang="en-US" sz="900" b="1" dirty="0" err="1">
                <a:latin typeface="Verdana" panose="020B0604030504040204" pitchFamily="34" charset="0"/>
                <a:ea typeface="Verdana" panose="020B0604030504040204" pitchFamily="34" charset="0"/>
              </a:rPr>
              <a:t>atbilstoši</a:t>
            </a:r>
            <a:r>
              <a:rPr lang="en-US" sz="900" b="1" dirty="0">
                <a:latin typeface="Verdana" panose="020B0604030504040204" pitchFamily="34" charset="0"/>
                <a:ea typeface="Verdana" panose="020B0604030504040204" pitchFamily="34" charset="0"/>
              </a:rPr>
              <a:t> </a:t>
            </a:r>
            <a:r>
              <a:rPr lang="en-US" sz="900" b="1" dirty="0" err="1">
                <a:latin typeface="Verdana" panose="020B0604030504040204" pitchFamily="34" charset="0"/>
                <a:ea typeface="Verdana" panose="020B0604030504040204" pitchFamily="34" charset="0"/>
              </a:rPr>
              <a:t>faktiskajām</a:t>
            </a:r>
            <a:r>
              <a:rPr lang="en-US" sz="900" b="1" dirty="0">
                <a:latin typeface="Verdana" panose="020B0604030504040204" pitchFamily="34" charset="0"/>
                <a:ea typeface="Verdana" panose="020B0604030504040204" pitchFamily="34" charset="0"/>
              </a:rPr>
              <a:t> </a:t>
            </a:r>
            <a:r>
              <a:rPr lang="en-US" sz="900" b="1" dirty="0" err="1">
                <a:latin typeface="Verdana" panose="020B0604030504040204" pitchFamily="34" charset="0"/>
                <a:ea typeface="Verdana" panose="020B0604030504040204" pitchFamily="34" charset="0"/>
              </a:rPr>
              <a:t>izmaksām</a:t>
            </a:r>
            <a:r>
              <a:rPr lang="en-US" sz="900" b="1" dirty="0">
                <a:latin typeface="Verdana" panose="020B0604030504040204" pitchFamily="34" charset="0"/>
                <a:ea typeface="Verdana" panose="020B0604030504040204" pitchFamily="34" charset="0"/>
              </a:rPr>
              <a:t> nav </a:t>
            </a:r>
            <a:r>
              <a:rPr lang="en-US" sz="900" b="1" dirty="0" err="1">
                <a:latin typeface="Verdana" panose="020B0604030504040204" pitchFamily="34" charset="0"/>
                <a:ea typeface="Verdana" panose="020B0604030504040204" pitchFamily="34" charset="0"/>
              </a:rPr>
              <a:t>piešķirts</a:t>
            </a:r>
            <a:r>
              <a:rPr lang="en-US" sz="900" b="1" dirty="0">
                <a:latin typeface="Verdana" panose="020B0604030504040204" pitchFamily="34" charset="0"/>
                <a:ea typeface="Verdana" panose="020B0604030504040204" pitchFamily="34" charset="0"/>
              </a:rPr>
              <a:t> </a:t>
            </a:r>
            <a:r>
              <a:rPr lang="en-US" sz="900" b="1" dirty="0" err="1">
                <a:latin typeface="Verdana" panose="020B0604030504040204" pitchFamily="34" charset="0"/>
                <a:ea typeface="Verdana" panose="020B0604030504040204" pitchFamily="34" charset="0"/>
              </a:rPr>
              <a:t>kopš</a:t>
            </a:r>
            <a:r>
              <a:rPr lang="en-US" sz="900" b="1" dirty="0">
                <a:latin typeface="Verdana" panose="020B0604030504040204" pitchFamily="34" charset="0"/>
                <a:ea typeface="Verdana" panose="020B0604030504040204" pitchFamily="34" charset="0"/>
              </a:rPr>
              <a:t> 2013. gada !!!!</a:t>
            </a:r>
          </a:p>
          <a:p>
            <a:pPr algn="just"/>
            <a:endParaRPr lang="en-GB" sz="900" b="1"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txBox="1"/>
          <p:nvPr/>
        </p:nvSpPr>
        <p:spPr>
          <a:xfrm>
            <a:off x="1572768" y="256032"/>
            <a:ext cx="7315200" cy="914400"/>
          </a:xfrm>
          <a:prstGeom prst="rect">
            <a:avLst/>
          </a:prstGeom>
          <a:noFill/>
          <a:ln/>
        </p:spPr>
        <p:txBody>
          <a:bodyPr wrap="square" lIns="0" tIns="0" rIns="0" bIns="0" rtlCol="0" anchor="ctr"/>
          <a:lstStyle/>
          <a:p>
            <a:pPr marL="0" indent="0" algn="ctr">
              <a:buNone/>
            </a:pPr>
            <a:r>
              <a:rPr lang="en-US" sz="1600" b="1" dirty="0" err="1">
                <a:solidFill>
                  <a:srgbClr val="000000"/>
                </a:solidFill>
                <a:latin typeface="Verdana" pitchFamily="34" charset="0"/>
                <a:ea typeface="Verdana" pitchFamily="34" charset="-122"/>
                <a:cs typeface="Verdana" pitchFamily="34" charset="-120"/>
              </a:rPr>
              <a:t>Kopējais</a:t>
            </a:r>
            <a:r>
              <a:rPr lang="en-US" sz="1600" b="1" dirty="0">
                <a:solidFill>
                  <a:srgbClr val="000000"/>
                </a:solidFill>
                <a:latin typeface="Verdana" pitchFamily="34" charset="0"/>
                <a:ea typeface="Verdana" pitchFamily="34" charset="-122"/>
                <a:cs typeface="Verdana" pitchFamily="34" charset="-120"/>
              </a:rPr>
              <a:t> </a:t>
            </a:r>
            <a:r>
              <a:rPr lang="en-US" sz="1600" b="1" dirty="0" err="1">
                <a:solidFill>
                  <a:srgbClr val="000000"/>
                </a:solidFill>
                <a:latin typeface="Verdana" pitchFamily="34" charset="0"/>
                <a:ea typeface="Verdana" pitchFamily="34" charset="-122"/>
                <a:cs typeface="Verdana" pitchFamily="34" charset="-120"/>
              </a:rPr>
              <a:t>izmaksu</a:t>
            </a:r>
            <a:r>
              <a:rPr lang="en-US" sz="1600" b="1" dirty="0">
                <a:solidFill>
                  <a:srgbClr val="000000"/>
                </a:solidFill>
                <a:latin typeface="Verdana" pitchFamily="34" charset="0"/>
                <a:ea typeface="Verdana" pitchFamily="34" charset="-122"/>
                <a:cs typeface="Verdana" pitchFamily="34" charset="-120"/>
              </a:rPr>
              <a:t> un </a:t>
            </a:r>
            <a:r>
              <a:rPr lang="en-US" sz="1600" b="1" dirty="0" err="1">
                <a:solidFill>
                  <a:srgbClr val="000000"/>
                </a:solidFill>
                <a:latin typeface="Verdana" pitchFamily="34" charset="0"/>
                <a:ea typeface="Verdana" pitchFamily="34" charset="-122"/>
                <a:cs typeface="Verdana" pitchFamily="34" charset="-120"/>
              </a:rPr>
              <a:t>ieņēmumu</a:t>
            </a:r>
            <a:r>
              <a:rPr lang="en-US" sz="1600" b="1" dirty="0">
                <a:solidFill>
                  <a:srgbClr val="000000"/>
                </a:solidFill>
                <a:latin typeface="Verdana" pitchFamily="34" charset="0"/>
                <a:ea typeface="Verdana" pitchFamily="34" charset="-122"/>
                <a:cs typeface="Verdana" pitchFamily="34" charset="-120"/>
              </a:rPr>
              <a:t> pieaugums 2023.–2027. gadā pa kategorijām, %</a:t>
            </a:r>
            <a:endParaRPr lang="en-US" sz="1600" dirty="0"/>
          </a:p>
        </p:txBody>
      </p:sp>
      <p:sp>
        <p:nvSpPr>
          <p:cNvPr id="5" name="Text 2"/>
          <p:cNvSpPr txBox="1"/>
          <p:nvPr/>
        </p:nvSpPr>
        <p:spPr>
          <a:xfrm>
            <a:off x="8641080" y="6510528"/>
            <a:ext cx="365760" cy="274320"/>
          </a:xfrm>
          <a:prstGeom prst="rect">
            <a:avLst/>
          </a:prstGeom>
          <a:noFill/>
          <a:ln/>
        </p:spPr>
        <p:txBody>
          <a:bodyPr wrap="square" lIns="0" tIns="0" rIns="0" bIns="0" rtlCol="0" anchor="ctr"/>
          <a:lstStyle/>
          <a:p>
            <a:pPr marL="0" indent="0" algn="r">
              <a:buNone/>
            </a:pPr>
            <a:r>
              <a:rPr lang="en-US" sz="900" dirty="0">
                <a:solidFill>
                  <a:srgbClr val="595959"/>
                </a:solidFill>
                <a:latin typeface="Verdana" pitchFamily="34" charset="0"/>
                <a:ea typeface="Verdana" pitchFamily="34" charset="-122"/>
                <a:cs typeface="Verdana" pitchFamily="34" charset="-120"/>
              </a:rPr>
              <a:t>23</a:t>
            </a:r>
            <a:endParaRPr lang="en-US" sz="900" dirty="0"/>
          </a:p>
        </p:txBody>
      </p:sp>
      <p:sp>
        <p:nvSpPr>
          <p:cNvPr id="7" name="Shape 3"/>
          <p:cNvSpPr/>
          <p:nvPr/>
        </p:nvSpPr>
        <p:spPr>
          <a:xfrm>
            <a:off x="325883" y="5212080"/>
            <a:ext cx="8686800" cy="731520"/>
          </a:xfrm>
          <a:prstGeom prst="rect">
            <a:avLst/>
          </a:prstGeom>
          <a:solidFill>
            <a:srgbClr val="FBE5D6"/>
          </a:solidFill>
          <a:ln w="12700">
            <a:solidFill>
              <a:srgbClr val="ED7D31"/>
            </a:solidFill>
            <a:prstDash val="solid"/>
          </a:ln>
        </p:spPr>
        <p:txBody>
          <a:bodyPr/>
          <a:lstStyle/>
          <a:p>
            <a:endParaRPr lang="lv-LV"/>
          </a:p>
        </p:txBody>
      </p:sp>
      <p:sp>
        <p:nvSpPr>
          <p:cNvPr id="8" name="Text 4"/>
          <p:cNvSpPr txBox="1"/>
          <p:nvPr/>
        </p:nvSpPr>
        <p:spPr>
          <a:xfrm>
            <a:off x="411480" y="5266944"/>
            <a:ext cx="8321040" cy="621792"/>
          </a:xfrm>
          <a:prstGeom prst="rect">
            <a:avLst/>
          </a:prstGeom>
          <a:noFill/>
          <a:ln/>
        </p:spPr>
        <p:txBody>
          <a:bodyPr wrap="square" lIns="0" tIns="0" rIns="0" bIns="0" rtlCol="0" anchor="ctr"/>
          <a:lstStyle/>
          <a:p>
            <a:pPr marL="0" indent="0" algn="just">
              <a:buNone/>
            </a:pPr>
            <a:r>
              <a:rPr lang="en-US" sz="1000" b="1" dirty="0" err="1">
                <a:solidFill>
                  <a:srgbClr val="C55A11"/>
                </a:solidFill>
                <a:latin typeface="Verdana" pitchFamily="34" charset="0"/>
                <a:ea typeface="Verdana" pitchFamily="34" charset="-122"/>
                <a:cs typeface="Verdana" pitchFamily="34" charset="-120"/>
              </a:rPr>
              <a:t>Ārstu</a:t>
            </a:r>
            <a:r>
              <a:rPr lang="en-US" sz="1000" b="1" dirty="0">
                <a:solidFill>
                  <a:srgbClr val="C55A11"/>
                </a:solidFill>
                <a:latin typeface="Verdana" pitchFamily="34" charset="0"/>
                <a:ea typeface="Verdana" pitchFamily="34" charset="-122"/>
                <a:cs typeface="Verdana" pitchFamily="34" charset="-120"/>
              </a:rPr>
              <a:t> </a:t>
            </a:r>
            <a:r>
              <a:rPr lang="en-US" sz="1000" b="1" dirty="0" err="1">
                <a:solidFill>
                  <a:srgbClr val="C55A11"/>
                </a:solidFill>
                <a:latin typeface="Verdana" pitchFamily="34" charset="0"/>
                <a:ea typeface="Verdana" pitchFamily="34" charset="-122"/>
                <a:cs typeface="Verdana" pitchFamily="34" charset="-120"/>
              </a:rPr>
              <a:t>darba</a:t>
            </a:r>
            <a:r>
              <a:rPr lang="en-US" sz="1000" b="1" dirty="0">
                <a:solidFill>
                  <a:srgbClr val="C55A11"/>
                </a:solidFill>
                <a:latin typeface="Verdana" pitchFamily="34" charset="0"/>
                <a:ea typeface="Verdana" pitchFamily="34" charset="-122"/>
                <a:cs typeface="Verdana" pitchFamily="34" charset="-120"/>
              </a:rPr>
              <a:t> </a:t>
            </a:r>
            <a:r>
              <a:rPr lang="en-US" sz="1000" b="1" dirty="0" err="1">
                <a:solidFill>
                  <a:srgbClr val="C55A11"/>
                </a:solidFill>
                <a:latin typeface="Verdana" pitchFamily="34" charset="0"/>
                <a:ea typeface="Verdana" pitchFamily="34" charset="-122"/>
                <a:cs typeface="Verdana" pitchFamily="34" charset="-120"/>
              </a:rPr>
              <a:t>samaksas</a:t>
            </a:r>
            <a:r>
              <a:rPr lang="en-US" sz="1000" b="1" dirty="0">
                <a:solidFill>
                  <a:srgbClr val="C55A11"/>
                </a:solidFill>
                <a:latin typeface="Verdana" pitchFamily="34" charset="0"/>
                <a:ea typeface="Verdana" pitchFamily="34" charset="-122"/>
                <a:cs typeface="Verdana" pitchFamily="34" charset="-120"/>
              </a:rPr>
              <a:t> </a:t>
            </a:r>
            <a:r>
              <a:rPr lang="en-US" sz="1000" b="1" dirty="0" err="1">
                <a:solidFill>
                  <a:srgbClr val="C55A11"/>
                </a:solidFill>
                <a:latin typeface="Verdana" pitchFamily="34" charset="0"/>
                <a:ea typeface="Verdana" pitchFamily="34" charset="-122"/>
                <a:cs typeface="Verdana" pitchFamily="34" charset="-120"/>
              </a:rPr>
              <a:t>pieaugums</a:t>
            </a:r>
            <a:r>
              <a:rPr lang="en-US" sz="1000" b="1" dirty="0">
                <a:solidFill>
                  <a:srgbClr val="C55A11"/>
                </a:solidFill>
                <a:latin typeface="Verdana" pitchFamily="34" charset="0"/>
                <a:ea typeface="Verdana" pitchFamily="34" charset="-122"/>
                <a:cs typeface="Verdana" pitchFamily="34" charset="-120"/>
              </a:rPr>
              <a:t> (+10,6 %, viss pieaugums 2024. gadā) </a:t>
            </a:r>
            <a:r>
              <a:rPr lang="en-US" sz="1000" dirty="0" err="1">
                <a:solidFill>
                  <a:srgbClr val="000000"/>
                </a:solidFill>
                <a:latin typeface="Verdana" pitchFamily="34" charset="0"/>
                <a:ea typeface="Verdana" pitchFamily="34" charset="-122"/>
                <a:cs typeface="Verdana" pitchFamily="34" charset="-120"/>
              </a:rPr>
              <a:t>atpaliek</a:t>
            </a:r>
            <a:r>
              <a:rPr lang="en-US" sz="1000" dirty="0">
                <a:solidFill>
                  <a:srgbClr val="000000"/>
                </a:solidFill>
                <a:latin typeface="Verdana" pitchFamily="34" charset="0"/>
                <a:ea typeface="Verdana" pitchFamily="34" charset="-122"/>
                <a:cs typeface="Verdana" pitchFamily="34" charset="-120"/>
              </a:rPr>
              <a:t> </a:t>
            </a:r>
            <a:r>
              <a:rPr lang="en-US" sz="1000" dirty="0" err="1">
                <a:solidFill>
                  <a:srgbClr val="000000"/>
                </a:solidFill>
                <a:latin typeface="Verdana" pitchFamily="34" charset="0"/>
                <a:ea typeface="Verdana" pitchFamily="34" charset="-122"/>
                <a:cs typeface="Verdana" pitchFamily="34" charset="-120"/>
              </a:rPr>
              <a:t>gandrīz</a:t>
            </a:r>
            <a:r>
              <a:rPr lang="en-US" sz="1000" dirty="0">
                <a:solidFill>
                  <a:srgbClr val="000000"/>
                </a:solidFill>
                <a:latin typeface="Verdana" pitchFamily="34" charset="0"/>
                <a:ea typeface="Verdana" pitchFamily="34" charset="-122"/>
                <a:cs typeface="Verdana" pitchFamily="34" charset="-120"/>
              </a:rPr>
              <a:t> no visiem darba tirgus un </a:t>
            </a:r>
            <a:r>
              <a:rPr lang="en-US" sz="1000" dirty="0" err="1">
                <a:solidFill>
                  <a:srgbClr val="000000"/>
                </a:solidFill>
                <a:latin typeface="Verdana" pitchFamily="34" charset="0"/>
                <a:ea typeface="Verdana" pitchFamily="34" charset="-122"/>
                <a:cs typeface="Verdana" pitchFamily="34" charset="-120"/>
              </a:rPr>
              <a:t>izmaksu</a:t>
            </a:r>
            <a:r>
              <a:rPr lang="en-US" sz="1000" dirty="0">
                <a:solidFill>
                  <a:srgbClr val="000000"/>
                </a:solidFill>
                <a:latin typeface="Verdana" pitchFamily="34" charset="0"/>
                <a:ea typeface="Verdana" pitchFamily="34" charset="-122"/>
                <a:cs typeface="Verdana" pitchFamily="34" charset="-120"/>
              </a:rPr>
              <a:t> </a:t>
            </a:r>
            <a:r>
              <a:rPr lang="en-US" sz="1000" dirty="0" err="1">
                <a:solidFill>
                  <a:srgbClr val="000000"/>
                </a:solidFill>
                <a:latin typeface="Verdana" pitchFamily="34" charset="0"/>
                <a:ea typeface="Verdana" pitchFamily="34" charset="-122"/>
                <a:cs typeface="Verdana" pitchFamily="34" charset="-120"/>
              </a:rPr>
              <a:t>rādītājiem</a:t>
            </a:r>
            <a:r>
              <a:rPr lang="en-US" sz="1000" dirty="0">
                <a:solidFill>
                  <a:srgbClr val="000000"/>
                </a:solidFill>
                <a:latin typeface="Verdana" pitchFamily="34" charset="0"/>
                <a:ea typeface="Verdana" pitchFamily="34" charset="-122"/>
                <a:cs typeface="Verdana" pitchFamily="34" charset="-120"/>
              </a:rPr>
              <a:t>. </a:t>
            </a:r>
          </a:p>
          <a:p>
            <a:pPr marL="0" indent="0" algn="just">
              <a:buNone/>
            </a:pPr>
            <a:r>
              <a:rPr lang="en-US" sz="1000" dirty="0" err="1">
                <a:solidFill>
                  <a:srgbClr val="000000"/>
                </a:solidFill>
                <a:latin typeface="Verdana" pitchFamily="34" charset="0"/>
                <a:ea typeface="Verdana" pitchFamily="34" charset="-122"/>
                <a:cs typeface="Verdana" pitchFamily="34" charset="-120"/>
              </a:rPr>
              <a:t>Komunālie</a:t>
            </a:r>
            <a:r>
              <a:rPr lang="en-US" sz="1000" dirty="0">
                <a:solidFill>
                  <a:srgbClr val="000000"/>
                </a:solidFill>
                <a:latin typeface="Verdana" pitchFamily="34" charset="0"/>
                <a:ea typeface="Verdana" pitchFamily="34" charset="-122"/>
                <a:cs typeface="Verdana" pitchFamily="34" charset="-120"/>
              </a:rPr>
              <a:t> maksājumi (+21,7 %), pārtika (+16,9 %) un medikamenti (+12,1 %), </a:t>
            </a:r>
            <a:r>
              <a:rPr lang="en-US" sz="1000" dirty="0" err="1">
                <a:solidFill>
                  <a:srgbClr val="000000"/>
                </a:solidFill>
                <a:latin typeface="Verdana" pitchFamily="34" charset="0"/>
                <a:ea typeface="Verdana" pitchFamily="34" charset="-122"/>
                <a:cs typeface="Verdana" pitchFamily="34" charset="-120"/>
              </a:rPr>
              <a:t>šīs</a:t>
            </a:r>
            <a:r>
              <a:rPr lang="en-US" sz="1000" dirty="0">
                <a:solidFill>
                  <a:srgbClr val="000000"/>
                </a:solidFill>
                <a:latin typeface="Verdana" pitchFamily="34" charset="0"/>
                <a:ea typeface="Verdana" pitchFamily="34" charset="-122"/>
                <a:cs typeface="Verdana" pitchFamily="34" charset="-120"/>
              </a:rPr>
              <a:t> </a:t>
            </a:r>
            <a:r>
              <a:rPr lang="en-US" sz="1000" dirty="0" err="1">
                <a:solidFill>
                  <a:srgbClr val="000000"/>
                </a:solidFill>
                <a:latin typeface="Verdana" pitchFamily="34" charset="0"/>
                <a:ea typeface="Verdana" pitchFamily="34" charset="-122"/>
                <a:cs typeface="Verdana" pitchFamily="34" charset="-120"/>
              </a:rPr>
              <a:t>pozīcijas</a:t>
            </a:r>
            <a:r>
              <a:rPr lang="en-US" sz="1000" dirty="0">
                <a:solidFill>
                  <a:srgbClr val="000000"/>
                </a:solidFill>
                <a:latin typeface="Verdana" pitchFamily="34" charset="0"/>
                <a:ea typeface="Verdana" pitchFamily="34" charset="-122"/>
                <a:cs typeface="Verdana" pitchFamily="34" charset="-120"/>
              </a:rPr>
              <a:t> </a:t>
            </a:r>
            <a:r>
              <a:rPr lang="en-US" sz="1000" dirty="0" err="1">
                <a:solidFill>
                  <a:srgbClr val="000000"/>
                </a:solidFill>
                <a:latin typeface="Verdana" pitchFamily="34" charset="0"/>
                <a:ea typeface="Verdana" pitchFamily="34" charset="-122"/>
                <a:cs typeface="Verdana" pitchFamily="34" charset="-120"/>
              </a:rPr>
              <a:t>ietekmē</a:t>
            </a:r>
            <a:r>
              <a:rPr lang="en-US" sz="1000" dirty="0">
                <a:solidFill>
                  <a:srgbClr val="000000"/>
                </a:solidFill>
                <a:latin typeface="Verdana" pitchFamily="34" charset="0"/>
                <a:ea typeface="Verdana" pitchFamily="34" charset="-122"/>
                <a:cs typeface="Verdana" pitchFamily="34" charset="-120"/>
              </a:rPr>
              <a:t> </a:t>
            </a:r>
            <a:r>
              <a:rPr lang="en-US" sz="1000" dirty="0" err="1">
                <a:solidFill>
                  <a:srgbClr val="000000"/>
                </a:solidFill>
                <a:latin typeface="Verdana" pitchFamily="34" charset="0"/>
                <a:ea typeface="Verdana" pitchFamily="34" charset="-122"/>
                <a:cs typeface="Verdana" pitchFamily="34" charset="-120"/>
              </a:rPr>
              <a:t>arī</a:t>
            </a:r>
            <a:r>
              <a:rPr lang="en-US" sz="1000" dirty="0">
                <a:solidFill>
                  <a:srgbClr val="000000"/>
                </a:solidFill>
                <a:latin typeface="Verdana" pitchFamily="34" charset="0"/>
                <a:ea typeface="Verdana" pitchFamily="34" charset="-122"/>
                <a:cs typeface="Verdana" pitchFamily="34" charset="-120"/>
              </a:rPr>
              <a:t> slimnīcu izmaksas, </a:t>
            </a:r>
            <a:r>
              <a:rPr lang="en-US" sz="1000" dirty="0" err="1">
                <a:solidFill>
                  <a:srgbClr val="000000"/>
                </a:solidFill>
                <a:latin typeface="Verdana" pitchFamily="34" charset="0"/>
                <a:ea typeface="Verdana" pitchFamily="34" charset="-122"/>
                <a:cs typeface="Verdana" pitchFamily="34" charset="-120"/>
              </a:rPr>
              <a:t>kuras</a:t>
            </a:r>
            <a:r>
              <a:rPr lang="en-US" sz="1000" dirty="0">
                <a:solidFill>
                  <a:srgbClr val="000000"/>
                </a:solidFill>
                <a:latin typeface="Verdana" pitchFamily="34" charset="0"/>
                <a:ea typeface="Verdana" pitchFamily="34" charset="-122"/>
                <a:cs typeface="Verdana" pitchFamily="34" charset="-120"/>
              </a:rPr>
              <a:t> </a:t>
            </a:r>
            <a:r>
              <a:rPr lang="en-US" sz="1000" dirty="0" err="1">
                <a:solidFill>
                  <a:srgbClr val="000000"/>
                </a:solidFill>
                <a:latin typeface="Verdana" pitchFamily="34" charset="0"/>
                <a:ea typeface="Verdana" pitchFamily="34" charset="-122"/>
                <a:cs typeface="Verdana" pitchFamily="34" charset="-120"/>
              </a:rPr>
              <a:t>netiek</a:t>
            </a:r>
            <a:r>
              <a:rPr lang="en-US" sz="1000" dirty="0">
                <a:solidFill>
                  <a:srgbClr val="000000"/>
                </a:solidFill>
                <a:latin typeface="Verdana" pitchFamily="34" charset="0"/>
                <a:ea typeface="Verdana" pitchFamily="34" charset="-122"/>
                <a:cs typeface="Verdana" pitchFamily="34" charset="-120"/>
              </a:rPr>
              <a:t> </a:t>
            </a:r>
            <a:r>
              <a:rPr lang="en-US" sz="1000" dirty="0" err="1">
                <a:solidFill>
                  <a:srgbClr val="000000"/>
                </a:solidFill>
                <a:latin typeface="Verdana" pitchFamily="34" charset="0"/>
                <a:ea typeface="Verdana" pitchFamily="34" charset="-122"/>
                <a:cs typeface="Verdana" pitchFamily="34" charset="-120"/>
              </a:rPr>
              <a:t>segtas</a:t>
            </a:r>
            <a:r>
              <a:rPr lang="en-US" sz="1000" dirty="0">
                <a:solidFill>
                  <a:srgbClr val="000000"/>
                </a:solidFill>
                <a:latin typeface="Verdana" pitchFamily="34" charset="0"/>
                <a:ea typeface="Verdana" pitchFamily="34" charset="-122"/>
                <a:cs typeface="Verdana" pitchFamily="34" charset="-120"/>
              </a:rPr>
              <a:t>, jo </a:t>
            </a:r>
            <a:r>
              <a:rPr lang="en-US" sz="1000" dirty="0" err="1">
                <a:solidFill>
                  <a:srgbClr val="000000"/>
                </a:solidFill>
                <a:latin typeface="Verdana" pitchFamily="34" charset="0"/>
                <a:ea typeface="Verdana" pitchFamily="34" charset="-122"/>
                <a:cs typeface="Verdana" pitchFamily="34" charset="-120"/>
              </a:rPr>
              <a:t>atbilstoši</a:t>
            </a:r>
            <a:r>
              <a:rPr lang="en-US" sz="1000" dirty="0">
                <a:solidFill>
                  <a:srgbClr val="000000"/>
                </a:solidFill>
                <a:latin typeface="Verdana" pitchFamily="34" charset="0"/>
                <a:ea typeface="Verdana" pitchFamily="34" charset="-122"/>
                <a:cs typeface="Verdana" pitchFamily="34" charset="-120"/>
              </a:rPr>
              <a:t> </a:t>
            </a:r>
            <a:r>
              <a:rPr lang="en-US" sz="1000" dirty="0" err="1">
                <a:solidFill>
                  <a:srgbClr val="000000"/>
                </a:solidFill>
                <a:latin typeface="Verdana" pitchFamily="34" charset="0"/>
                <a:ea typeface="Verdana" pitchFamily="34" charset="-122"/>
                <a:cs typeface="Verdana" pitchFamily="34" charset="-120"/>
              </a:rPr>
              <a:t>faktiskajām</a:t>
            </a:r>
            <a:r>
              <a:rPr lang="en-US" sz="1000" dirty="0">
                <a:solidFill>
                  <a:srgbClr val="000000"/>
                </a:solidFill>
                <a:latin typeface="Verdana" pitchFamily="34" charset="0"/>
                <a:ea typeface="Verdana" pitchFamily="34" charset="-122"/>
                <a:cs typeface="Verdana" pitchFamily="34" charset="-120"/>
              </a:rPr>
              <a:t> </a:t>
            </a:r>
            <a:r>
              <a:rPr lang="en-US" sz="1000" dirty="0" err="1">
                <a:solidFill>
                  <a:srgbClr val="000000"/>
                </a:solidFill>
                <a:latin typeface="Verdana" pitchFamily="34" charset="0"/>
                <a:ea typeface="Verdana" pitchFamily="34" charset="-122"/>
                <a:cs typeface="Verdana" pitchFamily="34" charset="-120"/>
              </a:rPr>
              <a:t>izmaksām</a:t>
            </a:r>
            <a:r>
              <a:rPr lang="en-US" sz="1000" dirty="0">
                <a:solidFill>
                  <a:srgbClr val="000000"/>
                </a:solidFill>
                <a:latin typeface="Verdana" pitchFamily="34" charset="0"/>
                <a:ea typeface="Verdana" pitchFamily="34" charset="-122"/>
                <a:cs typeface="Verdana" pitchFamily="34" charset="-120"/>
              </a:rPr>
              <a:t> </a:t>
            </a:r>
            <a:r>
              <a:rPr lang="en-US" sz="1000" dirty="0" err="1">
                <a:solidFill>
                  <a:srgbClr val="000000"/>
                </a:solidFill>
                <a:latin typeface="Verdana" pitchFamily="34" charset="0"/>
                <a:ea typeface="Verdana" pitchFamily="34" charset="-122"/>
                <a:cs typeface="Verdana" pitchFamily="34" charset="-120"/>
              </a:rPr>
              <a:t>ārstniecības</a:t>
            </a:r>
            <a:r>
              <a:rPr lang="en-US" sz="1000" dirty="0">
                <a:solidFill>
                  <a:srgbClr val="000000"/>
                </a:solidFill>
                <a:latin typeface="Verdana" pitchFamily="34" charset="0"/>
                <a:ea typeface="Verdana" pitchFamily="34" charset="-122"/>
                <a:cs typeface="Verdana" pitchFamily="34" charset="-120"/>
              </a:rPr>
              <a:t> </a:t>
            </a:r>
            <a:r>
              <a:rPr lang="en-US" sz="1000" dirty="0" err="1">
                <a:solidFill>
                  <a:srgbClr val="000000"/>
                </a:solidFill>
                <a:latin typeface="Verdana" pitchFamily="34" charset="0"/>
                <a:ea typeface="Verdana" pitchFamily="34" charset="-122"/>
                <a:cs typeface="Verdana" pitchFamily="34" charset="-120"/>
              </a:rPr>
              <a:t>pakalpojumu</a:t>
            </a:r>
            <a:r>
              <a:rPr lang="en-US" sz="1000" dirty="0">
                <a:solidFill>
                  <a:srgbClr val="000000"/>
                </a:solidFill>
                <a:latin typeface="Verdana" pitchFamily="34" charset="0"/>
                <a:ea typeface="Verdana" pitchFamily="34" charset="-122"/>
                <a:cs typeface="Verdana" pitchFamily="34" charset="-120"/>
              </a:rPr>
              <a:t> </a:t>
            </a:r>
            <a:r>
              <a:rPr lang="en-US" sz="1000" dirty="0" err="1">
                <a:solidFill>
                  <a:srgbClr val="000000"/>
                </a:solidFill>
                <a:latin typeface="Verdana" pitchFamily="34" charset="0"/>
                <a:ea typeface="Verdana" pitchFamily="34" charset="-122"/>
                <a:cs typeface="Verdana" pitchFamily="34" charset="-120"/>
              </a:rPr>
              <a:t>tarifi</a:t>
            </a:r>
            <a:r>
              <a:rPr lang="en-US" sz="1000" dirty="0">
                <a:solidFill>
                  <a:srgbClr val="000000"/>
                </a:solidFill>
                <a:latin typeface="Verdana" pitchFamily="34" charset="0"/>
                <a:ea typeface="Verdana" pitchFamily="34" charset="-122"/>
                <a:cs typeface="Verdana" pitchFamily="34" charset="-120"/>
              </a:rPr>
              <a:t> nav </a:t>
            </a:r>
            <a:r>
              <a:rPr lang="en-US" sz="1000" dirty="0" err="1">
                <a:solidFill>
                  <a:srgbClr val="000000"/>
                </a:solidFill>
                <a:latin typeface="Verdana" pitchFamily="34" charset="0"/>
                <a:ea typeface="Verdana" pitchFamily="34" charset="-122"/>
                <a:cs typeface="Verdana" pitchFamily="34" charset="-120"/>
              </a:rPr>
              <a:t>palielināti</a:t>
            </a:r>
            <a:r>
              <a:rPr lang="en-US" sz="1000" dirty="0">
                <a:solidFill>
                  <a:srgbClr val="000000"/>
                </a:solidFill>
                <a:latin typeface="Verdana" pitchFamily="34" charset="0"/>
                <a:ea typeface="Verdana" pitchFamily="34" charset="-122"/>
                <a:cs typeface="Verdana" pitchFamily="34" charset="-120"/>
              </a:rPr>
              <a:t> </a:t>
            </a:r>
            <a:r>
              <a:rPr lang="en-US" sz="1000" dirty="0" err="1">
                <a:solidFill>
                  <a:srgbClr val="000000"/>
                </a:solidFill>
                <a:latin typeface="Verdana" pitchFamily="34" charset="0"/>
                <a:ea typeface="Verdana" pitchFamily="34" charset="-122"/>
                <a:cs typeface="Verdana" pitchFamily="34" charset="-120"/>
              </a:rPr>
              <a:t>kopš</a:t>
            </a:r>
            <a:r>
              <a:rPr lang="en-US" sz="1000" dirty="0">
                <a:solidFill>
                  <a:srgbClr val="000000"/>
                </a:solidFill>
                <a:latin typeface="Verdana" pitchFamily="34" charset="0"/>
                <a:ea typeface="Verdana" pitchFamily="34" charset="-122"/>
                <a:cs typeface="Verdana" pitchFamily="34" charset="-120"/>
              </a:rPr>
              <a:t> 2013. gada.</a:t>
            </a:r>
            <a:endParaRPr lang="en-US" sz="1000" dirty="0"/>
          </a:p>
        </p:txBody>
      </p:sp>
      <p:pic>
        <p:nvPicPr>
          <p:cNvPr id="13" name="Picture 12">
            <a:extLst>
              <a:ext uri="{FF2B5EF4-FFF2-40B4-BE49-F238E27FC236}">
                <a16:creationId xmlns:a16="http://schemas.microsoft.com/office/drawing/2014/main" id="{F75EB0D1-8D1A-E70B-B204-92209BE45253}"/>
              </a:ext>
            </a:extLst>
          </p:cNvPr>
          <p:cNvPicPr>
            <a:picLocks noChangeAspect="1"/>
          </p:cNvPicPr>
          <p:nvPr/>
        </p:nvPicPr>
        <p:blipFill>
          <a:blip r:embed="rId3"/>
          <a:stretch>
            <a:fillRect/>
          </a:stretch>
        </p:blipFill>
        <p:spPr>
          <a:xfrm>
            <a:off x="228600" y="1170432"/>
            <a:ext cx="8881367" cy="3435336"/>
          </a:xfrm>
          <a:prstGeom prst="rect">
            <a:avLst/>
          </a:prstGeom>
        </p:spPr>
      </p:pic>
      <p:sp>
        <p:nvSpPr>
          <p:cNvPr id="14" name="TextBox 13">
            <a:extLst>
              <a:ext uri="{FF2B5EF4-FFF2-40B4-BE49-F238E27FC236}">
                <a16:creationId xmlns:a16="http://schemas.microsoft.com/office/drawing/2014/main" id="{C08698A4-3602-CFAC-B7BA-55EC0EB32000}"/>
              </a:ext>
            </a:extLst>
          </p:cNvPr>
          <p:cNvSpPr txBox="1"/>
          <p:nvPr/>
        </p:nvSpPr>
        <p:spPr>
          <a:xfrm>
            <a:off x="411480" y="4365237"/>
            <a:ext cx="8778240" cy="615553"/>
          </a:xfrm>
          <a:prstGeom prst="rect">
            <a:avLst/>
          </a:prstGeom>
          <a:noFill/>
        </p:spPr>
        <p:txBody>
          <a:bodyPr wrap="square" rtlCol="0">
            <a:spAutoFit/>
          </a:bodyPr>
          <a:lstStyle/>
          <a:p>
            <a:r>
              <a:rPr lang="en-US" sz="850" dirty="0">
                <a:solidFill>
                  <a:srgbClr val="000000"/>
                </a:solidFill>
                <a:latin typeface="Verdana" panose="020B0604030504040204" pitchFamily="34" charset="0"/>
                <a:ea typeface="Verdana" panose="020B0604030504040204" pitchFamily="34" charset="0"/>
                <a:cs typeface="Verdana" pitchFamily="34" charset="-120"/>
              </a:rPr>
              <a:t>* </a:t>
            </a:r>
            <a:r>
              <a:rPr lang="en-US" sz="850" dirty="0" err="1">
                <a:solidFill>
                  <a:srgbClr val="000000"/>
                </a:solidFill>
                <a:latin typeface="Verdana" panose="020B0604030504040204" pitchFamily="34" charset="0"/>
                <a:ea typeface="Verdana" panose="020B0604030504040204" pitchFamily="34" charset="0"/>
                <a:cs typeface="Verdana" pitchFamily="34" charset="-120"/>
              </a:rPr>
              <a:t>atbilstoši</a:t>
            </a:r>
            <a:r>
              <a:rPr lang="en-US" sz="850" dirty="0">
                <a:solidFill>
                  <a:srgbClr val="000000"/>
                </a:solidFill>
                <a:latin typeface="Verdana" panose="020B0604030504040204" pitchFamily="34" charset="0"/>
                <a:ea typeface="Verdana" panose="020B0604030504040204" pitchFamily="34" charset="0"/>
                <a:cs typeface="Verdana" pitchFamily="34" charset="-120"/>
              </a:rPr>
              <a:t> </a:t>
            </a:r>
            <a:r>
              <a:rPr lang="en-GB" sz="850" dirty="0" err="1">
                <a:latin typeface="Verdana" panose="020B0604030504040204" pitchFamily="34" charset="0"/>
                <a:ea typeface="Verdana" panose="020B0604030504040204" pitchFamily="34" charset="0"/>
              </a:rPr>
              <a:t>valdības</a:t>
            </a:r>
            <a:r>
              <a:rPr lang="en-GB" sz="850" dirty="0">
                <a:latin typeface="Verdana" panose="020B0604030504040204" pitchFamily="34" charset="0"/>
                <a:ea typeface="Verdana" panose="020B0604030504040204" pitchFamily="34" charset="0"/>
              </a:rPr>
              <a:t> </a:t>
            </a:r>
            <a:r>
              <a:rPr lang="en-GB" sz="850" dirty="0" err="1">
                <a:latin typeface="Verdana" panose="020B0604030504040204" pitchFamily="34" charset="0"/>
                <a:ea typeface="Verdana" panose="020B0604030504040204" pitchFamily="34" charset="0"/>
              </a:rPr>
              <a:t>iepriekš</a:t>
            </a:r>
            <a:r>
              <a:rPr lang="en-GB" sz="850" dirty="0">
                <a:latin typeface="Verdana" panose="020B0604030504040204" pitchFamily="34" charset="0"/>
                <a:ea typeface="Verdana" panose="020B0604030504040204" pitchFamily="34" charset="0"/>
              </a:rPr>
              <a:t> </a:t>
            </a:r>
            <a:r>
              <a:rPr lang="en-GB" sz="850" dirty="0" err="1">
                <a:latin typeface="Verdana" panose="020B0604030504040204" pitchFamily="34" charset="0"/>
                <a:ea typeface="Verdana" panose="020B0604030504040204" pitchFamily="34" charset="0"/>
              </a:rPr>
              <a:t>apstiprinātajam</a:t>
            </a:r>
            <a:r>
              <a:rPr lang="en-GB" sz="850" dirty="0">
                <a:latin typeface="Verdana" panose="020B0604030504040204" pitchFamily="34" charset="0"/>
                <a:ea typeface="Verdana" panose="020B0604030504040204" pitchFamily="34" charset="0"/>
              </a:rPr>
              <a:t> </a:t>
            </a:r>
            <a:r>
              <a:rPr lang="en-GB" sz="850" dirty="0" err="1">
                <a:latin typeface="Verdana" panose="020B0604030504040204" pitchFamily="34" charset="0"/>
                <a:ea typeface="Verdana" panose="020B0604030504040204" pitchFamily="34" charset="0"/>
              </a:rPr>
              <a:t>minimālās</a:t>
            </a:r>
            <a:r>
              <a:rPr lang="en-GB" sz="850" dirty="0">
                <a:latin typeface="Verdana" panose="020B0604030504040204" pitchFamily="34" charset="0"/>
                <a:ea typeface="Verdana" panose="020B0604030504040204" pitchFamily="34" charset="0"/>
              </a:rPr>
              <a:t> algas </a:t>
            </a:r>
            <a:r>
              <a:rPr lang="en-GB" sz="850" dirty="0" err="1">
                <a:latin typeface="Verdana" panose="020B0604030504040204" pitchFamily="34" charset="0"/>
                <a:ea typeface="Verdana" panose="020B0604030504040204" pitchFamily="34" charset="0"/>
              </a:rPr>
              <a:t>paaugstināšanas</a:t>
            </a:r>
            <a:r>
              <a:rPr lang="en-GB" sz="850" dirty="0">
                <a:latin typeface="Verdana" panose="020B0604030504040204" pitchFamily="34" charset="0"/>
                <a:ea typeface="Verdana" panose="020B0604030504040204" pitchFamily="34" charset="0"/>
              </a:rPr>
              <a:t> </a:t>
            </a:r>
            <a:r>
              <a:rPr lang="en-GB" sz="850" dirty="0" err="1">
                <a:latin typeface="Verdana" panose="020B0604030504040204" pitchFamily="34" charset="0"/>
                <a:ea typeface="Verdana" panose="020B0604030504040204" pitchFamily="34" charset="0"/>
              </a:rPr>
              <a:t>grafikam</a:t>
            </a:r>
            <a:endParaRPr lang="en-GB" sz="850" dirty="0">
              <a:latin typeface="Verdana" panose="020B0604030504040204" pitchFamily="34" charset="0"/>
              <a:ea typeface="Verdana" panose="020B0604030504040204" pitchFamily="34" charset="0"/>
            </a:endParaRPr>
          </a:p>
          <a:p>
            <a:r>
              <a:rPr lang="en-GB" sz="850" dirty="0">
                <a:latin typeface="Verdana" panose="020B0604030504040204" pitchFamily="34" charset="0"/>
                <a:ea typeface="Verdana" panose="020B0604030504040204" pitchFamily="34" charset="0"/>
              </a:rPr>
              <a:t>** 2026. un 2027. gads </a:t>
            </a:r>
            <a:r>
              <a:rPr lang="en-GB" sz="850" dirty="0" err="1">
                <a:latin typeface="Verdana" panose="020B0604030504040204" pitchFamily="34" charset="0"/>
                <a:ea typeface="Verdana" panose="020B0604030504040204" pitchFamily="34" charset="0"/>
              </a:rPr>
              <a:t>atbilstoši</a:t>
            </a:r>
            <a:r>
              <a:rPr lang="en-GB" sz="850" dirty="0">
                <a:latin typeface="Verdana" panose="020B0604030504040204" pitchFamily="34" charset="0"/>
                <a:ea typeface="Verdana" panose="020B0604030504040204" pitchFamily="34" charset="0"/>
              </a:rPr>
              <a:t> FM 2026. gada </a:t>
            </a:r>
            <a:r>
              <a:rPr lang="en-GB" sz="850" dirty="0" err="1">
                <a:latin typeface="Verdana" panose="020B0604030504040204" pitchFamily="34" charset="0"/>
                <a:ea typeface="Verdana" panose="020B0604030504040204" pitchFamily="34" charset="0"/>
              </a:rPr>
              <a:t>septembra</a:t>
            </a:r>
            <a:r>
              <a:rPr lang="en-GB" sz="850" dirty="0">
                <a:latin typeface="Verdana" panose="020B0604030504040204" pitchFamily="34" charset="0"/>
                <a:ea typeface="Verdana" panose="020B0604030504040204" pitchFamily="34" charset="0"/>
              </a:rPr>
              <a:t> </a:t>
            </a:r>
            <a:r>
              <a:rPr lang="en-GB" sz="850" dirty="0" err="1">
                <a:latin typeface="Verdana" panose="020B0604030504040204" pitchFamily="34" charset="0"/>
                <a:ea typeface="Verdana" panose="020B0604030504040204" pitchFamily="34" charset="0"/>
              </a:rPr>
              <a:t>aktuālākai</a:t>
            </a:r>
            <a:r>
              <a:rPr lang="en-GB" sz="850" dirty="0">
                <a:latin typeface="Verdana" panose="020B0604030504040204" pitchFamily="34" charset="0"/>
                <a:ea typeface="Verdana" panose="020B0604030504040204" pitchFamily="34" charset="0"/>
              </a:rPr>
              <a:t> </a:t>
            </a:r>
            <a:r>
              <a:rPr lang="en-GB" sz="850" dirty="0" err="1">
                <a:latin typeface="Verdana" panose="020B0604030504040204" pitchFamily="34" charset="0"/>
                <a:ea typeface="Verdana" panose="020B0604030504040204" pitchFamily="34" charset="0"/>
              </a:rPr>
              <a:t>prognozei</a:t>
            </a:r>
            <a:endParaRPr lang="en-GB" sz="850" dirty="0">
              <a:latin typeface="Verdana" panose="020B0604030504040204" pitchFamily="34" charset="0"/>
              <a:ea typeface="Verdana" panose="020B0604030504040204" pitchFamily="34" charset="0"/>
            </a:endParaRPr>
          </a:p>
          <a:p>
            <a:r>
              <a:rPr lang="en-GB" sz="850" dirty="0">
                <a:latin typeface="Verdana" panose="020B0604030504040204" pitchFamily="34" charset="0"/>
                <a:ea typeface="Verdana" panose="020B0604030504040204" pitchFamily="34" charset="0"/>
              </a:rPr>
              <a:t>*** </a:t>
            </a:r>
            <a:r>
              <a:rPr lang="en-GB" sz="850" dirty="0">
                <a:solidFill>
                  <a:srgbClr val="000000"/>
                </a:solidFill>
                <a:latin typeface="Verdana" panose="020B0604030504040204" pitchFamily="34" charset="0"/>
                <a:ea typeface="Verdana" panose="020B0604030504040204" pitchFamily="34" charset="0"/>
                <a:cs typeface="Verdana" pitchFamily="34" charset="-120"/>
              </a:rPr>
              <a:t>2027. gads </a:t>
            </a:r>
            <a:r>
              <a:rPr lang="en-GB" sz="850" dirty="0" err="1">
                <a:solidFill>
                  <a:srgbClr val="000000"/>
                </a:solidFill>
                <a:latin typeface="Verdana" panose="020B0604030504040204" pitchFamily="34" charset="0"/>
                <a:ea typeface="Verdana" panose="020B0604030504040204" pitchFamily="34" charset="0"/>
                <a:cs typeface="Verdana" pitchFamily="34" charset="-120"/>
              </a:rPr>
              <a:t>norādīts</a:t>
            </a:r>
            <a:r>
              <a:rPr lang="en-GB" sz="850" dirty="0">
                <a:solidFill>
                  <a:srgbClr val="000000"/>
                </a:solidFill>
                <a:latin typeface="Verdana" panose="020B0604030504040204" pitchFamily="34" charset="0"/>
                <a:ea typeface="Verdana" panose="020B0604030504040204" pitchFamily="34" charset="0"/>
                <a:cs typeface="Verdana" pitchFamily="34" charset="-120"/>
              </a:rPr>
              <a:t> </a:t>
            </a:r>
            <a:r>
              <a:rPr lang="en-US" sz="850" dirty="0">
                <a:solidFill>
                  <a:srgbClr val="000000"/>
                </a:solidFill>
                <a:latin typeface="Verdana" panose="020B0604030504040204" pitchFamily="34" charset="0"/>
                <a:ea typeface="Verdana" panose="020B0604030504040204" pitchFamily="34" charset="0"/>
                <a:cs typeface="Verdana" pitchFamily="34" charset="-120"/>
              </a:rPr>
              <a:t>bez </a:t>
            </a:r>
            <a:r>
              <a:rPr lang="en-US" sz="850" dirty="0" err="1">
                <a:solidFill>
                  <a:srgbClr val="000000"/>
                </a:solidFill>
                <a:latin typeface="Verdana" panose="020B0604030504040204" pitchFamily="34" charset="0"/>
                <a:ea typeface="Verdana" panose="020B0604030504040204" pitchFamily="34" charset="0"/>
                <a:cs typeface="Verdana" pitchFamily="34" charset="-120"/>
              </a:rPr>
              <a:t>papildu</a:t>
            </a:r>
            <a:r>
              <a:rPr lang="en-US" sz="850" dirty="0">
                <a:solidFill>
                  <a:srgbClr val="000000"/>
                </a:solidFill>
                <a:latin typeface="Verdana" panose="020B0604030504040204" pitchFamily="34" charset="0"/>
                <a:ea typeface="Verdana" panose="020B0604030504040204" pitchFamily="34" charset="0"/>
                <a:cs typeface="Verdana" pitchFamily="34" charset="-120"/>
              </a:rPr>
              <a:t> </a:t>
            </a:r>
            <a:r>
              <a:rPr lang="en-US" sz="850" dirty="0" err="1">
                <a:solidFill>
                  <a:srgbClr val="000000"/>
                </a:solidFill>
                <a:latin typeface="Verdana" panose="020B0604030504040204" pitchFamily="34" charset="0"/>
                <a:ea typeface="Verdana" panose="020B0604030504040204" pitchFamily="34" charset="0"/>
                <a:cs typeface="Verdana" pitchFamily="34" charset="-120"/>
              </a:rPr>
              <a:t>finansējuma</a:t>
            </a:r>
            <a:r>
              <a:rPr lang="en-US" sz="850" dirty="0">
                <a:solidFill>
                  <a:srgbClr val="000000"/>
                </a:solidFill>
                <a:latin typeface="Verdana" panose="020B0604030504040204" pitchFamily="34" charset="0"/>
                <a:ea typeface="Verdana" panose="020B0604030504040204" pitchFamily="34" charset="0"/>
                <a:cs typeface="Verdana" pitchFamily="34" charset="-120"/>
              </a:rPr>
              <a:t> </a:t>
            </a:r>
            <a:r>
              <a:rPr lang="en-US" sz="850" dirty="0" err="1">
                <a:solidFill>
                  <a:srgbClr val="000000"/>
                </a:solidFill>
                <a:latin typeface="Verdana" panose="020B0604030504040204" pitchFamily="34" charset="0"/>
                <a:ea typeface="Verdana" panose="020B0604030504040204" pitchFamily="34" charset="0"/>
                <a:cs typeface="Verdana" pitchFamily="34" charset="-120"/>
              </a:rPr>
              <a:t>ar</a:t>
            </a:r>
            <a:r>
              <a:rPr lang="en-US" sz="850" dirty="0">
                <a:solidFill>
                  <a:srgbClr val="000000"/>
                </a:solidFill>
                <a:latin typeface="Verdana" panose="020B0604030504040204" pitchFamily="34" charset="0"/>
                <a:ea typeface="Verdana" panose="020B0604030504040204" pitchFamily="34" charset="0"/>
                <a:cs typeface="Verdana" pitchFamily="34" charset="-120"/>
              </a:rPr>
              <a:t> </a:t>
            </a:r>
            <a:r>
              <a:rPr lang="en-US" sz="850" dirty="0" err="1">
                <a:solidFill>
                  <a:srgbClr val="000000"/>
                </a:solidFill>
                <a:latin typeface="Verdana" panose="020B0604030504040204" pitchFamily="34" charset="0"/>
                <a:ea typeface="Verdana" panose="020B0604030504040204" pitchFamily="34" charset="0"/>
                <a:cs typeface="Verdana" pitchFamily="34" charset="-120"/>
              </a:rPr>
              <a:t>spēkā</a:t>
            </a:r>
            <a:r>
              <a:rPr lang="en-US" sz="850" dirty="0">
                <a:solidFill>
                  <a:srgbClr val="000000"/>
                </a:solidFill>
                <a:latin typeface="Verdana" panose="020B0604030504040204" pitchFamily="34" charset="0"/>
                <a:ea typeface="Verdana" panose="020B0604030504040204" pitchFamily="34" charset="0"/>
                <a:cs typeface="Verdana" pitchFamily="34" charset="-120"/>
              </a:rPr>
              <a:t> </a:t>
            </a:r>
            <a:r>
              <a:rPr lang="en-US" sz="850" dirty="0" err="1">
                <a:solidFill>
                  <a:srgbClr val="000000"/>
                </a:solidFill>
                <a:latin typeface="Verdana" panose="020B0604030504040204" pitchFamily="34" charset="0"/>
                <a:ea typeface="Verdana" panose="020B0604030504040204" pitchFamily="34" charset="0"/>
                <a:cs typeface="Verdana" pitchFamily="34" charset="-120"/>
              </a:rPr>
              <a:t>esošo</a:t>
            </a:r>
            <a:r>
              <a:rPr lang="en-US" sz="850" dirty="0">
                <a:solidFill>
                  <a:srgbClr val="000000"/>
                </a:solidFill>
                <a:latin typeface="Verdana" panose="020B0604030504040204" pitchFamily="34" charset="0"/>
                <a:ea typeface="Verdana" panose="020B0604030504040204" pitchFamily="34" charset="0"/>
                <a:cs typeface="Verdana" pitchFamily="34" charset="-120"/>
              </a:rPr>
              <a:t> </a:t>
            </a:r>
            <a:r>
              <a:rPr lang="en-US" sz="850" dirty="0" err="1">
                <a:solidFill>
                  <a:srgbClr val="000000"/>
                </a:solidFill>
                <a:latin typeface="Verdana" panose="020B0604030504040204" pitchFamily="34" charset="0"/>
                <a:ea typeface="Verdana" panose="020B0604030504040204" pitchFamily="34" charset="0"/>
                <a:cs typeface="Verdana" pitchFamily="34" charset="-120"/>
              </a:rPr>
              <a:t>normatīvo</a:t>
            </a:r>
            <a:r>
              <a:rPr lang="en-US" sz="850" dirty="0">
                <a:solidFill>
                  <a:srgbClr val="000000"/>
                </a:solidFill>
                <a:latin typeface="Verdana" panose="020B0604030504040204" pitchFamily="34" charset="0"/>
                <a:ea typeface="Verdana" panose="020B0604030504040204" pitchFamily="34" charset="0"/>
                <a:cs typeface="Verdana" pitchFamily="34" charset="-120"/>
              </a:rPr>
              <a:t> </a:t>
            </a:r>
            <a:r>
              <a:rPr lang="en-US" sz="850" dirty="0" err="1">
                <a:solidFill>
                  <a:srgbClr val="000000"/>
                </a:solidFill>
                <a:latin typeface="Verdana" panose="020B0604030504040204" pitchFamily="34" charset="0"/>
                <a:ea typeface="Verdana" panose="020B0604030504040204" pitchFamily="34" charset="0"/>
                <a:cs typeface="Verdana" pitchFamily="34" charset="-120"/>
              </a:rPr>
              <a:t>regulējumu</a:t>
            </a:r>
            <a:endParaRPr lang="en-US" sz="850" dirty="0">
              <a:solidFill>
                <a:srgbClr val="000000"/>
              </a:solidFill>
              <a:latin typeface="Verdana" panose="020B0604030504040204" pitchFamily="34" charset="0"/>
              <a:ea typeface="Verdana" panose="020B0604030504040204" pitchFamily="34" charset="0"/>
              <a:cs typeface="Verdana" pitchFamily="34" charset="-120"/>
            </a:endParaRPr>
          </a:p>
          <a:p>
            <a:r>
              <a:rPr lang="en-US" sz="850" dirty="0">
                <a:solidFill>
                  <a:srgbClr val="000000"/>
                </a:solidFill>
                <a:latin typeface="Verdana" panose="020B0604030504040204" pitchFamily="34" charset="0"/>
                <a:ea typeface="Verdana" panose="020B0604030504040204" pitchFamily="34" charset="0"/>
              </a:rPr>
              <a:t>**** </a:t>
            </a:r>
            <a:r>
              <a:rPr lang="en-US" sz="850" dirty="0" err="1">
                <a:solidFill>
                  <a:srgbClr val="000000"/>
                </a:solidFill>
                <a:latin typeface="Verdana" panose="020B0604030504040204" pitchFamily="34" charset="0"/>
                <a:ea typeface="Verdana" panose="020B0604030504040204" pitchFamily="34" charset="0"/>
              </a:rPr>
              <a:t>rādītājs</a:t>
            </a:r>
            <a:r>
              <a:rPr lang="en-US" sz="850" dirty="0">
                <a:solidFill>
                  <a:srgbClr val="000000"/>
                </a:solidFill>
                <a:latin typeface="Verdana" panose="020B0604030504040204" pitchFamily="34" charset="0"/>
                <a:ea typeface="Verdana" panose="020B0604030504040204" pitchFamily="34" charset="0"/>
              </a:rPr>
              <a:t> </a:t>
            </a:r>
            <a:r>
              <a:rPr lang="en-US" sz="850" dirty="0" err="1">
                <a:solidFill>
                  <a:srgbClr val="000000"/>
                </a:solidFill>
                <a:latin typeface="Verdana" panose="020B0604030504040204" pitchFamily="34" charset="0"/>
                <a:ea typeface="Verdana" panose="020B0604030504040204" pitchFamily="34" charset="0"/>
              </a:rPr>
              <a:t>norādīts</a:t>
            </a:r>
            <a:r>
              <a:rPr lang="en-US" sz="850" dirty="0">
                <a:solidFill>
                  <a:srgbClr val="000000"/>
                </a:solidFill>
                <a:latin typeface="Verdana" panose="020B0604030504040204" pitchFamily="34" charset="0"/>
                <a:ea typeface="Verdana" panose="020B0604030504040204" pitchFamily="34" charset="0"/>
              </a:rPr>
              <a:t> </a:t>
            </a:r>
            <a:r>
              <a:rPr lang="en-US" sz="850" dirty="0" err="1">
                <a:solidFill>
                  <a:srgbClr val="000000"/>
                </a:solidFill>
                <a:latin typeface="Verdana" panose="020B0604030504040204" pitchFamily="34" charset="0"/>
                <a:ea typeface="Verdana" panose="020B0604030504040204" pitchFamily="34" charset="0"/>
              </a:rPr>
              <a:t>salīdzināmās</a:t>
            </a:r>
            <a:r>
              <a:rPr lang="en-US" sz="850" dirty="0">
                <a:solidFill>
                  <a:srgbClr val="000000"/>
                </a:solidFill>
                <a:latin typeface="Verdana" panose="020B0604030504040204" pitchFamily="34" charset="0"/>
                <a:ea typeface="Verdana" panose="020B0604030504040204" pitchFamily="34" charset="0"/>
              </a:rPr>
              <a:t> </a:t>
            </a:r>
            <a:r>
              <a:rPr lang="en-US" sz="850" dirty="0" err="1">
                <a:solidFill>
                  <a:srgbClr val="000000"/>
                </a:solidFill>
                <a:latin typeface="Verdana" panose="020B0604030504040204" pitchFamily="34" charset="0"/>
                <a:ea typeface="Verdana" panose="020B0604030504040204" pitchFamily="34" charset="0"/>
              </a:rPr>
              <a:t>cenās</a:t>
            </a:r>
            <a:r>
              <a:rPr lang="en-US" sz="850" dirty="0">
                <a:solidFill>
                  <a:srgbClr val="000000"/>
                </a:solidFill>
                <a:latin typeface="Verdana" panose="020B0604030504040204" pitchFamily="34" charset="0"/>
                <a:ea typeface="Verdana" panose="020B0604030504040204" pitchFamily="34" charset="0"/>
              </a:rPr>
              <a:t>, </a:t>
            </a:r>
            <a:r>
              <a:rPr lang="en-US" sz="850" dirty="0" err="1">
                <a:solidFill>
                  <a:srgbClr val="000000"/>
                </a:solidFill>
                <a:latin typeface="Verdana" panose="020B0604030504040204" pitchFamily="34" charset="0"/>
                <a:ea typeface="Verdana" panose="020B0604030504040204" pitchFamily="34" charset="0"/>
              </a:rPr>
              <a:t>pārējie</a:t>
            </a:r>
            <a:r>
              <a:rPr lang="en-US" sz="850" dirty="0">
                <a:solidFill>
                  <a:srgbClr val="000000"/>
                </a:solidFill>
                <a:latin typeface="Verdana" panose="020B0604030504040204" pitchFamily="34" charset="0"/>
                <a:ea typeface="Verdana" panose="020B0604030504040204" pitchFamily="34" charset="0"/>
              </a:rPr>
              <a:t> </a:t>
            </a:r>
            <a:r>
              <a:rPr lang="en-US" sz="850" dirty="0" err="1">
                <a:solidFill>
                  <a:srgbClr val="000000"/>
                </a:solidFill>
                <a:latin typeface="Verdana" panose="020B0604030504040204" pitchFamily="34" charset="0"/>
                <a:ea typeface="Verdana" panose="020B0604030504040204" pitchFamily="34" charset="0"/>
              </a:rPr>
              <a:t>faktiskajās</a:t>
            </a:r>
            <a:endParaRPr lang="en-GB" sz="8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0"/>
          <p:cNvSpPr txBox="1"/>
          <p:nvPr/>
        </p:nvSpPr>
        <p:spPr>
          <a:xfrm>
            <a:off x="1572768" y="256032"/>
            <a:ext cx="7315200" cy="914400"/>
          </a:xfrm>
          <a:prstGeom prst="rect">
            <a:avLst/>
          </a:prstGeom>
          <a:noFill/>
          <a:ln/>
        </p:spPr>
        <p:txBody>
          <a:bodyPr wrap="square" lIns="0" tIns="0" rIns="0" bIns="0" rtlCol="0" anchor="ctr"/>
          <a:lstStyle/>
          <a:p>
            <a:pPr marL="0" indent="0" algn="ctr">
              <a:buNone/>
            </a:pPr>
            <a:r>
              <a:rPr lang="en-US" sz="1300" b="1" dirty="0" err="1">
                <a:solidFill>
                  <a:srgbClr val="000000"/>
                </a:solidFill>
                <a:latin typeface="Verdana" pitchFamily="34" charset="0"/>
                <a:ea typeface="Verdana" pitchFamily="34" charset="-122"/>
                <a:cs typeface="Verdana" pitchFamily="34" charset="-120"/>
              </a:rPr>
              <a:t>Papildu</a:t>
            </a:r>
            <a:r>
              <a:rPr lang="en-US" sz="1300" b="1" dirty="0">
                <a:solidFill>
                  <a:srgbClr val="000000"/>
                </a:solidFill>
                <a:latin typeface="Verdana" pitchFamily="34" charset="0"/>
                <a:ea typeface="Verdana" pitchFamily="34" charset="-122"/>
                <a:cs typeface="Verdana" pitchFamily="34" charset="-120"/>
              </a:rPr>
              <a:t> </a:t>
            </a:r>
            <a:r>
              <a:rPr lang="en-US" sz="1300" b="1" dirty="0" err="1">
                <a:solidFill>
                  <a:srgbClr val="000000"/>
                </a:solidFill>
                <a:latin typeface="Verdana" pitchFamily="34" charset="0"/>
                <a:ea typeface="Verdana" pitchFamily="34" charset="-122"/>
                <a:cs typeface="Verdana" pitchFamily="34" charset="-120"/>
              </a:rPr>
              <a:t>finansējums</a:t>
            </a:r>
            <a:r>
              <a:rPr lang="en-US" sz="1300" b="1" dirty="0">
                <a:solidFill>
                  <a:srgbClr val="000000"/>
                </a:solidFill>
                <a:latin typeface="Verdana" pitchFamily="34" charset="0"/>
                <a:ea typeface="Verdana" pitchFamily="34" charset="-122"/>
                <a:cs typeface="Verdana" pitchFamily="34" charset="-120"/>
              </a:rPr>
              <a:t> 2027. </a:t>
            </a:r>
            <a:r>
              <a:rPr lang="en-US" sz="1300" b="1" dirty="0" err="1">
                <a:solidFill>
                  <a:srgbClr val="000000"/>
                </a:solidFill>
                <a:latin typeface="Verdana" pitchFamily="34" charset="0"/>
                <a:ea typeface="Verdana" pitchFamily="34" charset="-122"/>
                <a:cs typeface="Verdana" pitchFamily="34" charset="-120"/>
              </a:rPr>
              <a:t>gadā</a:t>
            </a:r>
            <a:r>
              <a:rPr lang="en-US" sz="1300" b="1" dirty="0">
                <a:solidFill>
                  <a:srgbClr val="000000"/>
                </a:solidFill>
                <a:latin typeface="Verdana" pitchFamily="34" charset="0"/>
                <a:ea typeface="Verdana" pitchFamily="34" charset="-122"/>
                <a:cs typeface="Verdana" pitchFamily="34" charset="-120"/>
              </a:rPr>
              <a:t> </a:t>
            </a:r>
            <a:r>
              <a:rPr lang="en-US" sz="1300" b="1" dirty="0" err="1">
                <a:solidFill>
                  <a:srgbClr val="000000"/>
                </a:solidFill>
                <a:latin typeface="Verdana" pitchFamily="34" charset="0"/>
                <a:ea typeface="Verdana" pitchFamily="34" charset="-122"/>
                <a:cs typeface="Verdana" pitchFamily="34" charset="-120"/>
              </a:rPr>
              <a:t>veselības</a:t>
            </a:r>
            <a:r>
              <a:rPr lang="en-US" sz="1300" b="1" dirty="0">
                <a:solidFill>
                  <a:srgbClr val="000000"/>
                </a:solidFill>
                <a:latin typeface="Verdana" pitchFamily="34" charset="0"/>
                <a:ea typeface="Verdana" pitchFamily="34" charset="-122"/>
                <a:cs typeface="Verdana" pitchFamily="34" charset="-120"/>
              </a:rPr>
              <a:t> </a:t>
            </a:r>
            <a:r>
              <a:rPr lang="en-US" sz="1300" b="1" dirty="0" err="1">
                <a:solidFill>
                  <a:srgbClr val="000000"/>
                </a:solidFill>
                <a:latin typeface="Verdana" pitchFamily="34" charset="0"/>
                <a:ea typeface="Verdana" pitchFamily="34" charset="-122"/>
                <a:cs typeface="Verdana" pitchFamily="34" charset="-120"/>
              </a:rPr>
              <a:t>nozares</a:t>
            </a:r>
            <a:r>
              <a:rPr lang="en-US" sz="1300" b="1" dirty="0">
                <a:solidFill>
                  <a:srgbClr val="000000"/>
                </a:solidFill>
                <a:latin typeface="Verdana" pitchFamily="34" charset="0"/>
                <a:ea typeface="Verdana" pitchFamily="34" charset="-122"/>
                <a:cs typeface="Verdana" pitchFamily="34" charset="-120"/>
              </a:rPr>
              <a:t> </a:t>
            </a:r>
            <a:r>
              <a:rPr lang="en-US" sz="1300" b="1" dirty="0" err="1">
                <a:solidFill>
                  <a:srgbClr val="000000"/>
                </a:solidFill>
                <a:latin typeface="Verdana" pitchFamily="34" charset="0"/>
                <a:ea typeface="Verdana" pitchFamily="34" charset="-122"/>
                <a:cs typeface="Verdana" pitchFamily="34" charset="-120"/>
              </a:rPr>
              <a:t>cilvēkresursu</a:t>
            </a:r>
            <a:r>
              <a:rPr lang="en-US" sz="1300" b="1" dirty="0">
                <a:solidFill>
                  <a:srgbClr val="000000"/>
                </a:solidFill>
                <a:latin typeface="Verdana" pitchFamily="34" charset="0"/>
                <a:ea typeface="Verdana" pitchFamily="34" charset="-122"/>
                <a:cs typeface="Verdana" pitchFamily="34" charset="-120"/>
              </a:rPr>
              <a:t> </a:t>
            </a:r>
            <a:r>
              <a:rPr lang="en-US" sz="1300" b="1" dirty="0" err="1">
                <a:solidFill>
                  <a:srgbClr val="000000"/>
                </a:solidFill>
                <a:latin typeface="Verdana" pitchFamily="34" charset="0"/>
                <a:ea typeface="Verdana" pitchFamily="34" charset="-122"/>
                <a:cs typeface="Verdana" pitchFamily="34" charset="-120"/>
              </a:rPr>
              <a:t>noturības</a:t>
            </a:r>
            <a:r>
              <a:rPr lang="en-US" sz="1300" b="1" dirty="0">
                <a:solidFill>
                  <a:srgbClr val="000000"/>
                </a:solidFill>
                <a:latin typeface="Verdana" pitchFamily="34" charset="0"/>
                <a:ea typeface="Verdana" pitchFamily="34" charset="-122"/>
                <a:cs typeface="Verdana" pitchFamily="34" charset="-120"/>
              </a:rPr>
              <a:t> </a:t>
            </a:r>
            <a:r>
              <a:rPr lang="en-US" sz="1300" b="1" dirty="0" err="1">
                <a:solidFill>
                  <a:srgbClr val="000000"/>
                </a:solidFill>
                <a:latin typeface="Verdana" pitchFamily="34" charset="0"/>
                <a:ea typeface="Verdana" pitchFamily="34" charset="-122"/>
                <a:cs typeface="Verdana" pitchFamily="34" charset="-120"/>
              </a:rPr>
              <a:t>stiprināšanai</a:t>
            </a:r>
            <a:r>
              <a:rPr lang="en-US" sz="1300" b="1" dirty="0">
                <a:solidFill>
                  <a:srgbClr val="000000"/>
                </a:solidFill>
                <a:latin typeface="Verdana" pitchFamily="34" charset="0"/>
                <a:ea typeface="Verdana" pitchFamily="34" charset="-122"/>
                <a:cs typeface="Verdana" pitchFamily="34" charset="-120"/>
              </a:rPr>
              <a:t>, </a:t>
            </a:r>
            <a:r>
              <a:rPr lang="en-US" sz="1300" b="1" dirty="0" err="1">
                <a:solidFill>
                  <a:srgbClr val="000000"/>
                </a:solidFill>
                <a:latin typeface="Verdana" pitchFamily="34" charset="0"/>
                <a:ea typeface="Verdana" pitchFamily="34" charset="-122"/>
                <a:cs typeface="Verdana" pitchFamily="34" charset="-120"/>
              </a:rPr>
              <a:t>secīgi</a:t>
            </a:r>
            <a:r>
              <a:rPr lang="en-US" sz="1300" b="1" dirty="0">
                <a:solidFill>
                  <a:srgbClr val="000000"/>
                </a:solidFill>
                <a:latin typeface="Verdana" pitchFamily="34" charset="0"/>
                <a:ea typeface="Verdana" pitchFamily="34" charset="-122"/>
                <a:cs typeface="Verdana" pitchFamily="34" charset="-120"/>
              </a:rPr>
              <a:t> </a:t>
            </a:r>
            <a:r>
              <a:rPr lang="en-US" sz="1300" b="1" dirty="0" err="1">
                <a:solidFill>
                  <a:srgbClr val="000000"/>
                </a:solidFill>
                <a:latin typeface="Verdana" pitchFamily="34" charset="0"/>
                <a:ea typeface="Verdana" pitchFamily="34" charset="-122"/>
                <a:cs typeface="Verdana" pitchFamily="34" charset="-120"/>
              </a:rPr>
              <a:t>valsts</a:t>
            </a:r>
            <a:r>
              <a:rPr lang="en-US" sz="1300" b="1" dirty="0">
                <a:solidFill>
                  <a:srgbClr val="000000"/>
                </a:solidFill>
                <a:latin typeface="Verdana" pitchFamily="34" charset="0"/>
                <a:ea typeface="Verdana" pitchFamily="34" charset="-122"/>
                <a:cs typeface="Verdana" pitchFamily="34" charset="-120"/>
              </a:rPr>
              <a:t> </a:t>
            </a:r>
            <a:r>
              <a:rPr lang="en-US" sz="1300" b="1" dirty="0" err="1">
                <a:solidFill>
                  <a:srgbClr val="000000"/>
                </a:solidFill>
                <a:latin typeface="Verdana" pitchFamily="34" charset="0"/>
                <a:ea typeface="Verdana" pitchFamily="34" charset="-122"/>
                <a:cs typeface="Verdana" pitchFamily="34" charset="-120"/>
              </a:rPr>
              <a:t>apmaksāto</a:t>
            </a:r>
            <a:r>
              <a:rPr lang="en-US" sz="1300" b="1" dirty="0">
                <a:solidFill>
                  <a:srgbClr val="000000"/>
                </a:solidFill>
                <a:latin typeface="Verdana" pitchFamily="34" charset="0"/>
                <a:ea typeface="Verdana" pitchFamily="34" charset="-122"/>
                <a:cs typeface="Verdana" pitchFamily="34" charset="-120"/>
              </a:rPr>
              <a:t> </a:t>
            </a:r>
            <a:r>
              <a:rPr lang="en-US" sz="1300" b="1" dirty="0" err="1">
                <a:solidFill>
                  <a:srgbClr val="000000"/>
                </a:solidFill>
                <a:latin typeface="Verdana" pitchFamily="34" charset="0"/>
                <a:ea typeface="Verdana" pitchFamily="34" charset="-122"/>
                <a:cs typeface="Verdana" pitchFamily="34" charset="-120"/>
              </a:rPr>
              <a:t>veselības</a:t>
            </a:r>
            <a:r>
              <a:rPr lang="en-US" sz="1300" b="1" dirty="0">
                <a:solidFill>
                  <a:srgbClr val="000000"/>
                </a:solidFill>
                <a:latin typeface="Verdana" pitchFamily="34" charset="0"/>
                <a:ea typeface="Verdana" pitchFamily="34" charset="-122"/>
                <a:cs typeface="Verdana" pitchFamily="34" charset="-120"/>
              </a:rPr>
              <a:t> </a:t>
            </a:r>
            <a:r>
              <a:rPr lang="en-US" sz="1300" b="1" dirty="0" err="1">
                <a:solidFill>
                  <a:srgbClr val="000000"/>
                </a:solidFill>
                <a:latin typeface="Verdana" pitchFamily="34" charset="0"/>
                <a:ea typeface="Verdana" pitchFamily="34" charset="-122"/>
                <a:cs typeface="Verdana" pitchFamily="34" charset="-120"/>
              </a:rPr>
              <a:t>aprūpes</a:t>
            </a:r>
            <a:r>
              <a:rPr lang="en-US" sz="1300" b="1" dirty="0">
                <a:solidFill>
                  <a:srgbClr val="000000"/>
                </a:solidFill>
                <a:latin typeface="Verdana" pitchFamily="34" charset="0"/>
                <a:ea typeface="Verdana" pitchFamily="34" charset="-122"/>
                <a:cs typeface="Verdana" pitchFamily="34" charset="-120"/>
              </a:rPr>
              <a:t> </a:t>
            </a:r>
            <a:r>
              <a:rPr lang="en-US" sz="1300" b="1" dirty="0" err="1">
                <a:solidFill>
                  <a:srgbClr val="000000"/>
                </a:solidFill>
                <a:latin typeface="Verdana" pitchFamily="34" charset="0"/>
                <a:ea typeface="Verdana" pitchFamily="34" charset="-122"/>
                <a:cs typeface="Verdana" pitchFamily="34" charset="-120"/>
              </a:rPr>
              <a:t>pakalpojumu</a:t>
            </a:r>
            <a:r>
              <a:rPr lang="en-US" sz="1300" b="1" dirty="0">
                <a:solidFill>
                  <a:srgbClr val="000000"/>
                </a:solidFill>
                <a:latin typeface="Verdana" pitchFamily="34" charset="0"/>
                <a:ea typeface="Verdana" pitchFamily="34" charset="-122"/>
                <a:cs typeface="Verdana" pitchFamily="34" charset="-120"/>
              </a:rPr>
              <a:t> </a:t>
            </a:r>
            <a:r>
              <a:rPr lang="en-US" sz="1300" b="1" dirty="0" err="1">
                <a:solidFill>
                  <a:srgbClr val="000000"/>
                </a:solidFill>
                <a:latin typeface="Verdana" pitchFamily="34" charset="0"/>
                <a:ea typeface="Verdana" pitchFamily="34" charset="-122"/>
                <a:cs typeface="Verdana" pitchFamily="34" charset="-120"/>
              </a:rPr>
              <a:t>nepārtrauktības</a:t>
            </a:r>
            <a:r>
              <a:rPr lang="en-US" sz="1300" b="1" dirty="0">
                <a:solidFill>
                  <a:srgbClr val="000000"/>
                </a:solidFill>
                <a:latin typeface="Verdana" pitchFamily="34" charset="0"/>
                <a:ea typeface="Verdana" pitchFamily="34" charset="-122"/>
                <a:cs typeface="Verdana" pitchFamily="34" charset="-120"/>
              </a:rPr>
              <a:t> </a:t>
            </a:r>
            <a:r>
              <a:rPr lang="en-US" sz="1300" b="1" dirty="0" err="1">
                <a:solidFill>
                  <a:srgbClr val="000000"/>
                </a:solidFill>
                <a:latin typeface="Verdana" pitchFamily="34" charset="0"/>
                <a:ea typeface="Verdana" pitchFamily="34" charset="-122"/>
                <a:cs typeface="Verdana" pitchFamily="34" charset="-120"/>
              </a:rPr>
              <a:t>nodrošināšanai</a:t>
            </a:r>
            <a:endParaRPr lang="en-US" sz="1300" dirty="0"/>
          </a:p>
        </p:txBody>
      </p:sp>
      <p:sp>
        <p:nvSpPr>
          <p:cNvPr id="5" name="Text 2"/>
          <p:cNvSpPr txBox="1"/>
          <p:nvPr/>
        </p:nvSpPr>
        <p:spPr>
          <a:xfrm>
            <a:off x="8641080" y="6510528"/>
            <a:ext cx="365760" cy="274320"/>
          </a:xfrm>
          <a:prstGeom prst="rect">
            <a:avLst/>
          </a:prstGeom>
          <a:noFill/>
          <a:ln/>
        </p:spPr>
        <p:txBody>
          <a:bodyPr wrap="square" lIns="0" tIns="0" rIns="0" bIns="0" rtlCol="0" anchor="ctr"/>
          <a:lstStyle/>
          <a:p>
            <a:pPr marL="0" indent="0" algn="r">
              <a:buNone/>
            </a:pPr>
            <a:r>
              <a:rPr lang="en-US" sz="900" dirty="0">
                <a:solidFill>
                  <a:srgbClr val="595959"/>
                </a:solidFill>
                <a:latin typeface="Verdana" pitchFamily="34" charset="0"/>
                <a:ea typeface="Verdana" pitchFamily="34" charset="-122"/>
                <a:cs typeface="Verdana" pitchFamily="34" charset="-120"/>
              </a:rPr>
              <a:t>24</a:t>
            </a:r>
            <a:endParaRPr lang="en-US" sz="900" dirty="0"/>
          </a:p>
        </p:txBody>
      </p:sp>
      <p:sp>
        <p:nvSpPr>
          <p:cNvPr id="6" name="Text 3"/>
          <p:cNvSpPr txBox="1"/>
          <p:nvPr/>
        </p:nvSpPr>
        <p:spPr>
          <a:xfrm>
            <a:off x="228600" y="1298448"/>
            <a:ext cx="8686800" cy="256032"/>
          </a:xfrm>
          <a:prstGeom prst="rect">
            <a:avLst/>
          </a:prstGeom>
          <a:noFill/>
          <a:ln/>
        </p:spPr>
        <p:txBody>
          <a:bodyPr wrap="square" lIns="0" tIns="0" rIns="0" bIns="0" rtlCol="0" anchor="ctr"/>
          <a:lstStyle/>
          <a:p>
            <a:pPr marL="0" indent="0">
              <a:buNone/>
            </a:pPr>
            <a:r>
              <a:rPr lang="en-US" sz="1100" b="1" dirty="0" err="1">
                <a:solidFill>
                  <a:srgbClr val="000000"/>
                </a:solidFill>
                <a:latin typeface="Verdana" pitchFamily="34" charset="0"/>
                <a:ea typeface="Verdana" pitchFamily="34" charset="-122"/>
                <a:cs typeface="Verdana" pitchFamily="34" charset="-120"/>
              </a:rPr>
              <a:t>Indikatīvi</a:t>
            </a:r>
            <a:r>
              <a:rPr lang="en-US" sz="1100" b="1" dirty="0">
                <a:solidFill>
                  <a:srgbClr val="000000"/>
                </a:solidFill>
                <a:latin typeface="Verdana" pitchFamily="34" charset="0"/>
                <a:ea typeface="Verdana" pitchFamily="34" charset="-122"/>
                <a:cs typeface="Verdana" pitchFamily="34" charset="-120"/>
              </a:rPr>
              <a:t> </a:t>
            </a:r>
            <a:r>
              <a:rPr lang="en-US" sz="1100" b="1" dirty="0" err="1">
                <a:solidFill>
                  <a:srgbClr val="000000"/>
                </a:solidFill>
                <a:latin typeface="Verdana" pitchFamily="34" charset="0"/>
                <a:ea typeface="Verdana" pitchFamily="34" charset="-122"/>
                <a:cs typeface="Verdana" pitchFamily="34" charset="-120"/>
              </a:rPr>
              <a:t>plānotais</a:t>
            </a:r>
            <a:r>
              <a:rPr lang="en-US" sz="1100" b="1" dirty="0">
                <a:solidFill>
                  <a:srgbClr val="000000"/>
                </a:solidFill>
                <a:latin typeface="Verdana" pitchFamily="34" charset="0"/>
                <a:ea typeface="Verdana" pitchFamily="34" charset="-122"/>
                <a:cs typeface="Verdana" pitchFamily="34" charset="-120"/>
              </a:rPr>
              <a:t> </a:t>
            </a:r>
            <a:r>
              <a:rPr lang="en-US" sz="1100" b="1" dirty="0" err="1">
                <a:solidFill>
                  <a:srgbClr val="000000"/>
                </a:solidFill>
                <a:latin typeface="Verdana" pitchFamily="34" charset="0"/>
                <a:ea typeface="Verdana" pitchFamily="34" charset="-122"/>
                <a:cs typeface="Verdana" pitchFamily="34" charset="-120"/>
              </a:rPr>
              <a:t>darba</a:t>
            </a:r>
            <a:r>
              <a:rPr lang="en-US" sz="1100" b="1" dirty="0">
                <a:solidFill>
                  <a:srgbClr val="000000"/>
                </a:solidFill>
                <a:latin typeface="Verdana" pitchFamily="34" charset="0"/>
                <a:ea typeface="Verdana" pitchFamily="34" charset="-122"/>
                <a:cs typeface="Verdana" pitchFamily="34" charset="-120"/>
              </a:rPr>
              <a:t> samaksas pieaugums 2027. gadā: +25,4 % pret spēkā esošajām likmēm</a:t>
            </a:r>
            <a:endParaRPr lang="en-US" sz="1100" dirty="0"/>
          </a:p>
        </p:txBody>
      </p:sp>
      <p:graphicFrame>
        <p:nvGraphicFramePr>
          <p:cNvPr id="10" name="Table 0"/>
          <p:cNvGraphicFramePr>
            <a:graphicFrameLocks noGrp="1"/>
          </p:cNvGraphicFramePr>
          <p:nvPr/>
        </p:nvGraphicFramePr>
        <p:xfrm>
          <a:off x="219154" y="1600200"/>
          <a:ext cx="8696246" cy="1371600"/>
        </p:xfrm>
        <a:graphic>
          <a:graphicData uri="http://schemas.openxmlformats.org/drawingml/2006/table">
            <a:tbl>
              <a:tblPr/>
              <a:tblGrid>
                <a:gridCol w="3575606">
                  <a:extLst>
                    <a:ext uri="{9D8B030D-6E8A-4147-A177-3AD203B41FA5}">
                      <a16:colId xmlns:a16="http://schemas.microsoft.com/office/drawing/2014/main" val="20000"/>
                    </a:ext>
                  </a:extLst>
                </a:gridCol>
                <a:gridCol w="1280160">
                  <a:extLst>
                    <a:ext uri="{9D8B030D-6E8A-4147-A177-3AD203B41FA5}">
                      <a16:colId xmlns:a16="http://schemas.microsoft.com/office/drawing/2014/main" val="20001"/>
                    </a:ext>
                  </a:extLst>
                </a:gridCol>
                <a:gridCol w="1188720">
                  <a:extLst>
                    <a:ext uri="{9D8B030D-6E8A-4147-A177-3AD203B41FA5}">
                      <a16:colId xmlns:a16="http://schemas.microsoft.com/office/drawing/2014/main" val="20002"/>
                    </a:ext>
                  </a:extLst>
                </a:gridCol>
                <a:gridCol w="1280160">
                  <a:extLst>
                    <a:ext uri="{9D8B030D-6E8A-4147-A177-3AD203B41FA5}">
                      <a16:colId xmlns:a16="http://schemas.microsoft.com/office/drawing/2014/main" val="20003"/>
                    </a:ext>
                  </a:extLst>
                </a:gridCol>
                <a:gridCol w="1371600">
                  <a:extLst>
                    <a:ext uri="{9D8B030D-6E8A-4147-A177-3AD203B41FA5}">
                      <a16:colId xmlns:a16="http://schemas.microsoft.com/office/drawing/2014/main" val="20004"/>
                    </a:ext>
                  </a:extLst>
                </a:gridCol>
              </a:tblGrid>
              <a:tr h="274320">
                <a:tc>
                  <a:txBody>
                    <a:bodyPr/>
                    <a:lstStyle/>
                    <a:p>
                      <a:pPr marL="0" indent="0" algn="l">
                        <a:buNone/>
                      </a:pPr>
                      <a:r>
                        <a:rPr lang="en-US" sz="800" b="1" dirty="0">
                          <a:solidFill>
                            <a:srgbClr val="000000"/>
                          </a:solidFill>
                          <a:latin typeface="Verdana" pitchFamily="34" charset="0"/>
                          <a:ea typeface="Verdana" pitchFamily="34" charset="-122"/>
                          <a:cs typeface="Verdana" pitchFamily="34" charset="-120"/>
                        </a:rPr>
                        <a:t>Darba samaksa tarifā, MK Nr. 555 </a:t>
                      </a:r>
                      <a:endParaRPr lang="en-US" sz="800" dirty="0">
                        <a:latin typeface="Verdana" charset="0"/>
                        <a:ea typeface="Verdana" charset="0"/>
                        <a:cs typeface="Verdana" charset="0"/>
                      </a:endParaRPr>
                    </a:p>
                  </a:txBody>
                  <a:tcPr marL="27432" marR="27432" marT="27432" marB="274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18E"/>
                    </a:solidFill>
                  </a:tcPr>
                </a:tc>
                <a:tc>
                  <a:txBody>
                    <a:bodyPr/>
                    <a:lstStyle/>
                    <a:p>
                      <a:pPr marL="0" indent="0" algn="ctr">
                        <a:buNone/>
                      </a:pPr>
                      <a:r>
                        <a:rPr lang="en-US" sz="800" b="1" dirty="0">
                          <a:solidFill>
                            <a:srgbClr val="000000"/>
                          </a:solidFill>
                          <a:latin typeface="Verdana" pitchFamily="34" charset="0"/>
                          <a:ea typeface="Verdana" pitchFamily="34" charset="-122"/>
                          <a:cs typeface="Verdana" pitchFamily="34" charset="-120"/>
                        </a:rPr>
                        <a:t>Aktuālā, EUR</a:t>
                      </a:r>
                      <a:endParaRPr lang="en-US" sz="800" dirty="0">
                        <a:latin typeface="Verdana" charset="0"/>
                        <a:ea typeface="Verdana" charset="0"/>
                        <a:cs typeface="Verdana" charset="0"/>
                      </a:endParaRPr>
                    </a:p>
                  </a:txBody>
                  <a:tcPr marL="27432" marR="27432" marT="27432" marB="274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18E"/>
                    </a:solidFill>
                  </a:tcPr>
                </a:tc>
                <a:tc>
                  <a:txBody>
                    <a:bodyPr/>
                    <a:lstStyle/>
                    <a:p>
                      <a:pPr marL="0" indent="0" algn="ctr">
                        <a:buNone/>
                      </a:pPr>
                      <a:r>
                        <a:rPr lang="en-US" sz="800" b="1" dirty="0">
                          <a:solidFill>
                            <a:srgbClr val="000000"/>
                          </a:solidFill>
                          <a:latin typeface="Verdana" pitchFamily="34" charset="0"/>
                          <a:ea typeface="Verdana" pitchFamily="34" charset="-122"/>
                          <a:cs typeface="Verdana" pitchFamily="34" charset="-120"/>
                        </a:rPr>
                        <a:t>Pieaugums, %</a:t>
                      </a:r>
                      <a:endParaRPr lang="en-US" sz="800" dirty="0">
                        <a:latin typeface="Verdana" charset="0"/>
                        <a:ea typeface="Verdana" charset="0"/>
                        <a:cs typeface="Verdana" charset="0"/>
                      </a:endParaRPr>
                    </a:p>
                  </a:txBody>
                  <a:tcPr marL="27432" marR="27432" marT="27432" marB="274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18E"/>
                    </a:solidFill>
                  </a:tcPr>
                </a:tc>
                <a:tc>
                  <a:txBody>
                    <a:bodyPr/>
                    <a:lstStyle/>
                    <a:p>
                      <a:pPr marL="0" indent="0" algn="ctr">
                        <a:buNone/>
                      </a:pPr>
                      <a:r>
                        <a:rPr lang="en-US" sz="800" b="1" dirty="0">
                          <a:solidFill>
                            <a:srgbClr val="000000"/>
                          </a:solidFill>
                          <a:latin typeface="Verdana" pitchFamily="34" charset="0"/>
                          <a:ea typeface="Verdana" pitchFamily="34" charset="-122"/>
                          <a:cs typeface="Verdana" pitchFamily="34" charset="-120"/>
                        </a:rPr>
                        <a:t>Pieaugums, EUR</a:t>
                      </a:r>
                      <a:endParaRPr lang="en-US" sz="800" dirty="0">
                        <a:latin typeface="Verdana" charset="0"/>
                        <a:ea typeface="Verdana" charset="0"/>
                        <a:cs typeface="Verdana" charset="0"/>
                      </a:endParaRPr>
                    </a:p>
                  </a:txBody>
                  <a:tcPr marL="27432" marR="27432" marT="27432" marB="274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18E"/>
                    </a:solidFill>
                  </a:tcPr>
                </a:tc>
                <a:tc>
                  <a:txBody>
                    <a:bodyPr/>
                    <a:lstStyle/>
                    <a:p>
                      <a:pPr marL="0" indent="0" algn="ctr">
                        <a:buNone/>
                      </a:pPr>
                      <a:r>
                        <a:rPr lang="en-US" sz="800" b="1" dirty="0">
                          <a:solidFill>
                            <a:srgbClr val="000000"/>
                          </a:solidFill>
                          <a:latin typeface="Verdana" pitchFamily="34" charset="0"/>
                          <a:ea typeface="Verdana" pitchFamily="34" charset="-122"/>
                          <a:cs typeface="Verdana" pitchFamily="34" charset="-120"/>
                        </a:rPr>
                        <a:t>Plānotā 2027. g., EUR</a:t>
                      </a:r>
                      <a:endParaRPr lang="en-US" sz="800" dirty="0">
                        <a:latin typeface="Verdana" charset="0"/>
                        <a:ea typeface="Verdana" charset="0"/>
                        <a:cs typeface="Verdana" charset="0"/>
                      </a:endParaRPr>
                    </a:p>
                  </a:txBody>
                  <a:tcPr marL="27432" marR="27432" marT="27432" marB="274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9D18E"/>
                    </a:solidFill>
                  </a:tcPr>
                </a:tc>
                <a:extLst>
                  <a:ext uri="{0D108BD9-81ED-4DB2-BD59-A6C34878D82A}">
                    <a16:rowId xmlns:a16="http://schemas.microsoft.com/office/drawing/2014/main" val="10000"/>
                  </a:ext>
                </a:extLst>
              </a:tr>
              <a:tr h="274320">
                <a:tc>
                  <a:txBody>
                    <a:bodyPr/>
                    <a:lstStyle/>
                    <a:p>
                      <a:pPr marL="0" indent="0" algn="l">
                        <a:buNone/>
                      </a:pPr>
                      <a:r>
                        <a:rPr lang="en-US" sz="800" b="1" dirty="0">
                          <a:solidFill>
                            <a:srgbClr val="000000"/>
                          </a:solidFill>
                          <a:latin typeface="Verdana" pitchFamily="34" charset="0"/>
                          <a:ea typeface="Verdana" pitchFamily="34" charset="-122"/>
                          <a:cs typeface="Verdana" pitchFamily="34" charset="-120"/>
                        </a:rPr>
                        <a:t>Ārsti un funkcionālie speciālisti</a:t>
                      </a:r>
                      <a:endParaRPr lang="en-US" sz="800" dirty="0">
                        <a:latin typeface="Verdana" charset="0"/>
                        <a:ea typeface="Verdana" charset="0"/>
                        <a:cs typeface="Verdana" charset="0"/>
                      </a:endParaRPr>
                    </a:p>
                  </a:txBody>
                  <a:tcPr marL="27432" marR="27432" marT="27432" marB="274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800" dirty="0">
                          <a:solidFill>
                            <a:srgbClr val="000000"/>
                          </a:solidFill>
                          <a:latin typeface="Verdana" pitchFamily="34" charset="0"/>
                          <a:ea typeface="Verdana" pitchFamily="34" charset="-122"/>
                          <a:cs typeface="Verdana" pitchFamily="34" charset="-120"/>
                        </a:rPr>
                        <a:t>2 304</a:t>
                      </a:r>
                      <a:endParaRPr lang="en-US" sz="800" dirty="0">
                        <a:latin typeface="Verdana" charset="0"/>
                        <a:ea typeface="Verdana" charset="0"/>
                        <a:cs typeface="Verdana" charset="0"/>
                      </a:endParaRPr>
                    </a:p>
                  </a:txBody>
                  <a:tcPr marL="27432" marR="27432" marT="27432" marB="274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800" dirty="0">
                          <a:solidFill>
                            <a:srgbClr val="000000"/>
                          </a:solidFill>
                          <a:latin typeface="Verdana" pitchFamily="34" charset="0"/>
                          <a:ea typeface="Verdana" pitchFamily="34" charset="-122"/>
                          <a:cs typeface="Verdana" pitchFamily="34" charset="-120"/>
                        </a:rPr>
                        <a:t>25,4 %</a:t>
                      </a:r>
                      <a:endParaRPr lang="en-US" sz="800" dirty="0">
                        <a:latin typeface="Verdana" charset="0"/>
                        <a:ea typeface="Verdana" charset="0"/>
                        <a:cs typeface="Verdana" charset="0"/>
                      </a:endParaRPr>
                    </a:p>
                  </a:txBody>
                  <a:tcPr marL="27432" marR="27432" marT="27432" marB="274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800" b="1" dirty="0">
                          <a:solidFill>
                            <a:srgbClr val="000000"/>
                          </a:solidFill>
                          <a:latin typeface="Verdana" pitchFamily="34" charset="0"/>
                          <a:ea typeface="Verdana" pitchFamily="34" charset="-122"/>
                          <a:cs typeface="Verdana" pitchFamily="34" charset="-120"/>
                        </a:rPr>
                        <a:t>+585</a:t>
                      </a:r>
                      <a:endParaRPr lang="en-US" sz="800" dirty="0">
                        <a:latin typeface="Verdana" charset="0"/>
                        <a:ea typeface="Verdana" charset="0"/>
                        <a:cs typeface="Verdana" charset="0"/>
                      </a:endParaRPr>
                    </a:p>
                  </a:txBody>
                  <a:tcPr marL="27432" marR="27432" marT="27432" marB="274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800" b="1" dirty="0">
                          <a:solidFill>
                            <a:srgbClr val="C55A11"/>
                          </a:solidFill>
                          <a:latin typeface="Verdana" pitchFamily="34" charset="0"/>
                          <a:ea typeface="Verdana" pitchFamily="34" charset="-122"/>
                          <a:cs typeface="Verdana" pitchFamily="34" charset="-120"/>
                        </a:rPr>
                        <a:t>2 889</a:t>
                      </a:r>
                      <a:endParaRPr lang="en-US" sz="800" dirty="0">
                        <a:latin typeface="Verdana" charset="0"/>
                        <a:ea typeface="Verdana" charset="0"/>
                        <a:cs typeface="Verdana" charset="0"/>
                      </a:endParaRPr>
                    </a:p>
                  </a:txBody>
                  <a:tcPr marL="27432" marR="27432" marT="27432" marB="274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274320">
                <a:tc>
                  <a:txBody>
                    <a:bodyPr/>
                    <a:lstStyle/>
                    <a:p>
                      <a:pPr marL="0" indent="0" algn="l">
                        <a:buNone/>
                      </a:pPr>
                      <a:r>
                        <a:rPr lang="en-US" sz="800" b="1" dirty="0">
                          <a:solidFill>
                            <a:srgbClr val="000000"/>
                          </a:solidFill>
                          <a:latin typeface="Verdana" pitchFamily="34" charset="0"/>
                          <a:ea typeface="Verdana" pitchFamily="34" charset="-122"/>
                          <a:cs typeface="Verdana" pitchFamily="34" charset="-120"/>
                        </a:rPr>
                        <a:t>Ārstniecības un pacientu aprūpes personas</a:t>
                      </a:r>
                      <a:endParaRPr lang="en-US" sz="800" dirty="0">
                        <a:latin typeface="Verdana" charset="0"/>
                        <a:ea typeface="Verdana" charset="0"/>
                        <a:cs typeface="Verdana" charset="0"/>
                      </a:endParaRPr>
                    </a:p>
                  </a:txBody>
                  <a:tcPr marL="27432" marR="27432" marT="27432" marB="274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800" dirty="0">
                          <a:solidFill>
                            <a:srgbClr val="000000"/>
                          </a:solidFill>
                          <a:latin typeface="Verdana" pitchFamily="34" charset="0"/>
                          <a:ea typeface="Verdana" pitchFamily="34" charset="-122"/>
                          <a:cs typeface="Verdana" pitchFamily="34" charset="-120"/>
                        </a:rPr>
                        <a:t>1 388</a:t>
                      </a:r>
                      <a:endParaRPr lang="en-US" sz="800" dirty="0">
                        <a:latin typeface="Verdana" charset="0"/>
                        <a:ea typeface="Verdana" charset="0"/>
                        <a:cs typeface="Verdana" charset="0"/>
                      </a:endParaRPr>
                    </a:p>
                  </a:txBody>
                  <a:tcPr marL="27432" marR="27432" marT="27432" marB="274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800" dirty="0">
                          <a:solidFill>
                            <a:srgbClr val="000000"/>
                          </a:solidFill>
                          <a:latin typeface="Verdana" pitchFamily="34" charset="0"/>
                          <a:ea typeface="Verdana" pitchFamily="34" charset="-122"/>
                          <a:cs typeface="Verdana" pitchFamily="34" charset="-120"/>
                        </a:rPr>
                        <a:t>25,4 %</a:t>
                      </a:r>
                      <a:endParaRPr lang="en-US" sz="800" dirty="0">
                        <a:latin typeface="Verdana" charset="0"/>
                        <a:ea typeface="Verdana" charset="0"/>
                        <a:cs typeface="Verdana" charset="0"/>
                      </a:endParaRPr>
                    </a:p>
                  </a:txBody>
                  <a:tcPr marL="27432" marR="27432" marT="27432" marB="274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800" b="1" dirty="0">
                          <a:solidFill>
                            <a:srgbClr val="000000"/>
                          </a:solidFill>
                          <a:latin typeface="Verdana" pitchFamily="34" charset="0"/>
                          <a:ea typeface="Verdana" pitchFamily="34" charset="-122"/>
                          <a:cs typeface="Verdana" pitchFamily="34" charset="-120"/>
                        </a:rPr>
                        <a:t>+353</a:t>
                      </a:r>
                      <a:endParaRPr lang="en-US" sz="800" dirty="0">
                        <a:latin typeface="Verdana" charset="0"/>
                        <a:ea typeface="Verdana" charset="0"/>
                        <a:cs typeface="Verdana" charset="0"/>
                      </a:endParaRPr>
                    </a:p>
                  </a:txBody>
                  <a:tcPr marL="27432" marR="27432" marT="27432" marB="274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800" b="1" dirty="0">
                          <a:solidFill>
                            <a:srgbClr val="C55A11"/>
                          </a:solidFill>
                          <a:latin typeface="Verdana" pitchFamily="34" charset="0"/>
                          <a:ea typeface="Verdana" pitchFamily="34" charset="-122"/>
                          <a:cs typeface="Verdana" pitchFamily="34" charset="-120"/>
                        </a:rPr>
                        <a:t>1 741</a:t>
                      </a:r>
                      <a:endParaRPr lang="en-US" sz="800" dirty="0">
                        <a:latin typeface="Verdana" charset="0"/>
                        <a:ea typeface="Verdana" charset="0"/>
                        <a:cs typeface="Verdana" charset="0"/>
                      </a:endParaRPr>
                    </a:p>
                  </a:txBody>
                  <a:tcPr marL="27432" marR="27432" marT="27432" marB="274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extLst>
                  <a:ext uri="{0D108BD9-81ED-4DB2-BD59-A6C34878D82A}">
                    <a16:rowId xmlns:a16="http://schemas.microsoft.com/office/drawing/2014/main" val="10002"/>
                  </a:ext>
                </a:extLst>
              </a:tr>
              <a:tr h="274320">
                <a:tc>
                  <a:txBody>
                    <a:bodyPr/>
                    <a:lstStyle/>
                    <a:p>
                      <a:pPr marL="0" indent="0" algn="l">
                        <a:buNone/>
                      </a:pPr>
                      <a:r>
                        <a:rPr lang="en-US" sz="800" b="1" dirty="0">
                          <a:solidFill>
                            <a:srgbClr val="000000"/>
                          </a:solidFill>
                          <a:latin typeface="Verdana" pitchFamily="34" charset="0"/>
                          <a:ea typeface="Verdana" pitchFamily="34" charset="-122"/>
                          <a:cs typeface="Verdana" pitchFamily="34" charset="-120"/>
                        </a:rPr>
                        <a:t>Ārstniecības un pacientu aprūpes atbalsta personas</a:t>
                      </a:r>
                      <a:endParaRPr lang="en-US" sz="800" dirty="0">
                        <a:latin typeface="Verdana" charset="0"/>
                        <a:ea typeface="Verdana" charset="0"/>
                        <a:cs typeface="Verdana" charset="0"/>
                      </a:endParaRPr>
                    </a:p>
                  </a:txBody>
                  <a:tcPr marL="27432" marR="27432" marT="27432" marB="274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800" dirty="0">
                          <a:solidFill>
                            <a:srgbClr val="000000"/>
                          </a:solidFill>
                          <a:latin typeface="Verdana" pitchFamily="34" charset="0"/>
                          <a:ea typeface="Verdana" pitchFamily="34" charset="-122"/>
                          <a:cs typeface="Verdana" pitchFamily="34" charset="-120"/>
                        </a:rPr>
                        <a:t>925</a:t>
                      </a:r>
                      <a:endParaRPr lang="en-US" sz="800" dirty="0">
                        <a:latin typeface="Verdana" charset="0"/>
                        <a:ea typeface="Verdana" charset="0"/>
                        <a:cs typeface="Verdana" charset="0"/>
                      </a:endParaRPr>
                    </a:p>
                  </a:txBody>
                  <a:tcPr marL="27432" marR="27432" marT="27432" marB="274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800" dirty="0">
                          <a:solidFill>
                            <a:srgbClr val="000000"/>
                          </a:solidFill>
                          <a:latin typeface="Verdana" pitchFamily="34" charset="0"/>
                          <a:ea typeface="Verdana" pitchFamily="34" charset="-122"/>
                          <a:cs typeface="Verdana" pitchFamily="34" charset="-120"/>
                        </a:rPr>
                        <a:t>25,4 %</a:t>
                      </a:r>
                      <a:endParaRPr lang="en-US" sz="800" dirty="0">
                        <a:latin typeface="Verdana" charset="0"/>
                        <a:ea typeface="Verdana" charset="0"/>
                        <a:cs typeface="Verdana" charset="0"/>
                      </a:endParaRPr>
                    </a:p>
                  </a:txBody>
                  <a:tcPr marL="27432" marR="27432" marT="27432" marB="274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800" b="1" dirty="0">
                          <a:solidFill>
                            <a:srgbClr val="000000"/>
                          </a:solidFill>
                          <a:latin typeface="Verdana" pitchFamily="34" charset="0"/>
                          <a:ea typeface="Verdana" pitchFamily="34" charset="-122"/>
                          <a:cs typeface="Verdana" pitchFamily="34" charset="-120"/>
                        </a:rPr>
                        <a:t>+235</a:t>
                      </a:r>
                      <a:endParaRPr lang="en-US" sz="800" dirty="0">
                        <a:latin typeface="Verdana" charset="0"/>
                        <a:ea typeface="Verdana" charset="0"/>
                        <a:cs typeface="Verdana" charset="0"/>
                      </a:endParaRPr>
                    </a:p>
                  </a:txBody>
                  <a:tcPr marL="27432" marR="27432" marT="27432" marB="274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marL="0" indent="0" algn="ctr">
                        <a:buNone/>
                      </a:pPr>
                      <a:r>
                        <a:rPr lang="en-US" sz="800" b="1" dirty="0">
                          <a:solidFill>
                            <a:srgbClr val="C55A11"/>
                          </a:solidFill>
                          <a:latin typeface="Verdana" pitchFamily="34" charset="0"/>
                          <a:ea typeface="Verdana" pitchFamily="34" charset="-122"/>
                          <a:cs typeface="Verdana" pitchFamily="34" charset="-120"/>
                        </a:rPr>
                        <a:t>1 160</a:t>
                      </a:r>
                      <a:endParaRPr lang="en-US" sz="800" dirty="0">
                        <a:latin typeface="Verdana" charset="0"/>
                        <a:ea typeface="Verdana" charset="0"/>
                        <a:cs typeface="Verdana" charset="0"/>
                      </a:endParaRPr>
                    </a:p>
                  </a:txBody>
                  <a:tcPr marL="27432" marR="27432" marT="27432" marB="274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274320">
                <a:tc>
                  <a:txBody>
                    <a:bodyPr/>
                    <a:lstStyle/>
                    <a:p>
                      <a:pPr marL="0" indent="0" algn="l">
                        <a:buNone/>
                      </a:pPr>
                      <a:r>
                        <a:rPr lang="en-US" sz="800" b="1" dirty="0">
                          <a:solidFill>
                            <a:srgbClr val="000000"/>
                          </a:solidFill>
                          <a:latin typeface="Verdana" pitchFamily="34" charset="0"/>
                          <a:ea typeface="Verdana" pitchFamily="34" charset="-122"/>
                          <a:cs typeface="Verdana" pitchFamily="34" charset="-120"/>
                        </a:rPr>
                        <a:t>Pārējie nodarbinātie</a:t>
                      </a:r>
                      <a:endParaRPr lang="en-US" sz="800" dirty="0">
                        <a:latin typeface="Verdana" charset="0"/>
                        <a:ea typeface="Verdana" charset="0"/>
                        <a:cs typeface="Verdana" charset="0"/>
                      </a:endParaRPr>
                    </a:p>
                  </a:txBody>
                  <a:tcPr marL="27432" marR="27432" marT="27432" marB="274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endParaRPr lang="en-US" sz="800" dirty="0">
                        <a:latin typeface="Verdana" charset="0"/>
                        <a:ea typeface="Verdana" charset="0"/>
                        <a:cs typeface="Verdana" charset="0"/>
                      </a:endParaRPr>
                    </a:p>
                  </a:txBody>
                  <a:tcPr marL="27432" marR="27432" marT="27432" marB="274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endParaRPr lang="en-US" sz="800" dirty="0">
                        <a:latin typeface="Verdana" charset="0"/>
                        <a:ea typeface="Verdana" charset="0"/>
                        <a:cs typeface="Verdana" charset="0"/>
                      </a:endParaRPr>
                    </a:p>
                  </a:txBody>
                  <a:tcPr marL="27432" marR="27432" marT="27432" marB="274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r>
                        <a:rPr lang="en-US" sz="800" b="1" dirty="0">
                          <a:solidFill>
                            <a:srgbClr val="000000"/>
                          </a:solidFill>
                          <a:latin typeface="Verdana" pitchFamily="34" charset="0"/>
                          <a:ea typeface="Verdana" pitchFamily="34" charset="-122"/>
                          <a:cs typeface="Verdana" pitchFamily="34" charset="-120"/>
                        </a:rPr>
                        <a:t>+120</a:t>
                      </a:r>
                      <a:endParaRPr lang="en-US" sz="800" dirty="0">
                        <a:latin typeface="Verdana" charset="0"/>
                        <a:ea typeface="Verdana" charset="0"/>
                        <a:cs typeface="Verdana" charset="0"/>
                      </a:endParaRPr>
                    </a:p>
                  </a:txBody>
                  <a:tcPr marL="27432" marR="27432" marT="27432" marB="274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tc>
                  <a:txBody>
                    <a:bodyPr/>
                    <a:lstStyle/>
                    <a:p>
                      <a:pPr marL="0" indent="0" algn="ctr">
                        <a:buNone/>
                      </a:pPr>
                      <a:endParaRPr lang="en-US" sz="800" dirty="0">
                        <a:latin typeface="Verdana" charset="0"/>
                        <a:ea typeface="Verdana" charset="0"/>
                        <a:cs typeface="Verdana" charset="0"/>
                      </a:endParaRPr>
                    </a:p>
                  </a:txBody>
                  <a:tcPr marL="27432" marR="27432" marT="27432" marB="27432"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F0D9"/>
                    </a:solidFill>
                  </a:tcPr>
                </a:tc>
                <a:extLst>
                  <a:ext uri="{0D108BD9-81ED-4DB2-BD59-A6C34878D82A}">
                    <a16:rowId xmlns:a16="http://schemas.microsoft.com/office/drawing/2014/main" val="10004"/>
                  </a:ext>
                </a:extLst>
              </a:tr>
            </a:tbl>
          </a:graphicData>
        </a:graphic>
      </p:graphicFrame>
      <p:sp>
        <p:nvSpPr>
          <p:cNvPr id="8" name="Shape 4"/>
          <p:cNvSpPr/>
          <p:nvPr/>
        </p:nvSpPr>
        <p:spPr>
          <a:xfrm>
            <a:off x="230489" y="3120389"/>
            <a:ext cx="8686800" cy="1203961"/>
          </a:xfrm>
          <a:prstGeom prst="rect">
            <a:avLst/>
          </a:prstGeom>
          <a:solidFill>
            <a:srgbClr val="ED7D31"/>
          </a:solidFill>
          <a:ln/>
        </p:spPr>
        <p:txBody>
          <a:bodyPr/>
          <a:lstStyle/>
          <a:p>
            <a:endParaRPr lang="lv-LV"/>
          </a:p>
        </p:txBody>
      </p:sp>
      <p:sp>
        <p:nvSpPr>
          <p:cNvPr id="9" name="Text 5"/>
          <p:cNvSpPr txBox="1"/>
          <p:nvPr/>
        </p:nvSpPr>
        <p:spPr>
          <a:xfrm>
            <a:off x="228600" y="3209544"/>
            <a:ext cx="8684911" cy="1029081"/>
          </a:xfrm>
          <a:prstGeom prst="rect">
            <a:avLst/>
          </a:prstGeom>
          <a:noFill/>
          <a:ln/>
        </p:spPr>
        <p:txBody>
          <a:bodyPr wrap="square" lIns="0" tIns="0" rIns="0" bIns="0" rtlCol="0" anchor="ctr"/>
          <a:lstStyle/>
          <a:p>
            <a:pPr marL="0" indent="0" algn="just">
              <a:buNone/>
            </a:pPr>
            <a:r>
              <a:rPr lang="en-US" sz="1300" b="1" dirty="0" err="1">
                <a:solidFill>
                  <a:srgbClr val="FFFFFF"/>
                </a:solidFill>
                <a:latin typeface="Verdana" pitchFamily="34" charset="0"/>
                <a:ea typeface="Verdana" pitchFamily="34" charset="-122"/>
                <a:cs typeface="Verdana" pitchFamily="34" charset="-120"/>
              </a:rPr>
              <a:t>Papildu</a:t>
            </a:r>
            <a:r>
              <a:rPr lang="en-US" sz="1300" b="1" dirty="0">
                <a:solidFill>
                  <a:srgbClr val="FFFFFF"/>
                </a:solidFill>
                <a:latin typeface="Verdana" pitchFamily="34" charset="0"/>
                <a:ea typeface="Verdana" pitchFamily="34" charset="-122"/>
                <a:cs typeface="Verdana" pitchFamily="34" charset="-120"/>
              </a:rPr>
              <a:t> </a:t>
            </a:r>
            <a:r>
              <a:rPr lang="en-US" sz="1300" b="1" dirty="0" err="1">
                <a:solidFill>
                  <a:srgbClr val="FFFFFF"/>
                </a:solidFill>
                <a:latin typeface="Verdana" pitchFamily="34" charset="0"/>
                <a:ea typeface="Verdana" pitchFamily="34" charset="-122"/>
                <a:cs typeface="Verdana" pitchFamily="34" charset="-120"/>
              </a:rPr>
              <a:t>nepieciešamais</a:t>
            </a:r>
            <a:r>
              <a:rPr lang="en-US" sz="1300" b="1" dirty="0">
                <a:solidFill>
                  <a:srgbClr val="FFFFFF"/>
                </a:solidFill>
                <a:latin typeface="Verdana" pitchFamily="34" charset="0"/>
                <a:ea typeface="Verdana" pitchFamily="34" charset="-122"/>
                <a:cs typeface="Verdana" pitchFamily="34" charset="-120"/>
              </a:rPr>
              <a:t> </a:t>
            </a:r>
            <a:r>
              <a:rPr lang="en-US" sz="1300" b="1" dirty="0" err="1">
                <a:solidFill>
                  <a:srgbClr val="FFFFFF"/>
                </a:solidFill>
                <a:latin typeface="Verdana" pitchFamily="34" charset="0"/>
                <a:ea typeface="Verdana" pitchFamily="34" charset="-122"/>
                <a:cs typeface="Verdana" pitchFamily="34" charset="-120"/>
              </a:rPr>
              <a:t>finansējums</a:t>
            </a:r>
            <a:r>
              <a:rPr lang="en-US" sz="1300" b="1" dirty="0">
                <a:solidFill>
                  <a:srgbClr val="FFFFFF"/>
                </a:solidFill>
                <a:latin typeface="Verdana" pitchFamily="34" charset="0"/>
                <a:ea typeface="Verdana" pitchFamily="34" charset="-122"/>
                <a:cs typeface="Verdana" pitchFamily="34" charset="-120"/>
              </a:rPr>
              <a:t> 2027. </a:t>
            </a:r>
            <a:r>
              <a:rPr lang="en-US" sz="1300" b="1" dirty="0" err="1">
                <a:solidFill>
                  <a:srgbClr val="FFFFFF"/>
                </a:solidFill>
                <a:latin typeface="Verdana" pitchFamily="34" charset="0"/>
                <a:ea typeface="Verdana" pitchFamily="34" charset="-122"/>
                <a:cs typeface="Verdana" pitchFamily="34" charset="-120"/>
              </a:rPr>
              <a:t>gadam</a:t>
            </a:r>
            <a:r>
              <a:rPr lang="en-US" sz="1300" b="1" dirty="0">
                <a:solidFill>
                  <a:srgbClr val="FFFFFF"/>
                </a:solidFill>
                <a:latin typeface="Verdana" pitchFamily="34" charset="0"/>
                <a:ea typeface="Verdana" pitchFamily="34" charset="-122"/>
                <a:cs typeface="Verdana" pitchFamily="34" charset="-120"/>
              </a:rPr>
              <a:t> un </a:t>
            </a:r>
            <a:r>
              <a:rPr lang="en-US" sz="1300" b="1" dirty="0" err="1">
                <a:solidFill>
                  <a:srgbClr val="FFFFFF"/>
                </a:solidFill>
                <a:latin typeface="Verdana" pitchFamily="34" charset="0"/>
                <a:ea typeface="Verdana" pitchFamily="34" charset="-122"/>
                <a:cs typeface="Verdana" pitchFamily="34" charset="-120"/>
              </a:rPr>
              <a:t>turpmāk</a:t>
            </a:r>
            <a:r>
              <a:rPr lang="en-US" sz="1300" b="1" dirty="0">
                <a:solidFill>
                  <a:srgbClr val="FFFFFF"/>
                </a:solidFill>
                <a:latin typeface="Verdana" pitchFamily="34" charset="0"/>
                <a:ea typeface="Verdana" pitchFamily="34" charset="-122"/>
                <a:cs typeface="Verdana" pitchFamily="34" charset="-120"/>
              </a:rPr>
              <a:t> </a:t>
            </a:r>
            <a:r>
              <a:rPr lang="en-US" sz="1300" b="1" dirty="0" err="1">
                <a:solidFill>
                  <a:srgbClr val="FFFFFF"/>
                </a:solidFill>
                <a:latin typeface="Verdana" pitchFamily="34" charset="0"/>
                <a:ea typeface="Verdana" pitchFamily="34" charset="-122"/>
                <a:cs typeface="Verdana" pitchFamily="34" charset="-120"/>
              </a:rPr>
              <a:t>ik</a:t>
            </a:r>
            <a:r>
              <a:rPr lang="en-US" sz="1300" b="1" dirty="0">
                <a:solidFill>
                  <a:srgbClr val="FFFFFF"/>
                </a:solidFill>
                <a:latin typeface="Verdana" pitchFamily="34" charset="0"/>
                <a:ea typeface="Verdana" pitchFamily="34" charset="-122"/>
                <a:cs typeface="Verdana" pitchFamily="34" charset="-120"/>
              </a:rPr>
              <a:t> </a:t>
            </a:r>
            <a:r>
              <a:rPr lang="en-US" sz="1300" b="1" dirty="0" err="1">
                <a:solidFill>
                  <a:srgbClr val="FFFFFF"/>
                </a:solidFill>
                <a:latin typeface="Verdana" pitchFamily="34" charset="0"/>
                <a:ea typeface="Verdana" pitchFamily="34" charset="-122"/>
                <a:cs typeface="Verdana" pitchFamily="34" charset="-120"/>
              </a:rPr>
              <a:t>gadu</a:t>
            </a:r>
            <a:r>
              <a:rPr lang="en-US" sz="1300" b="1" dirty="0">
                <a:solidFill>
                  <a:srgbClr val="FFFFFF"/>
                </a:solidFill>
                <a:latin typeface="Verdana" pitchFamily="34" charset="0"/>
                <a:ea typeface="Verdana" pitchFamily="34" charset="-122"/>
                <a:cs typeface="Verdana" pitchFamily="34" charset="-120"/>
              </a:rPr>
              <a:t>: </a:t>
            </a:r>
            <a:r>
              <a:rPr lang="en-US" sz="1400" b="1" dirty="0">
                <a:solidFill>
                  <a:srgbClr val="FFFFFF"/>
                </a:solidFill>
                <a:latin typeface="Verdana" pitchFamily="34" charset="0"/>
                <a:ea typeface="Verdana" pitchFamily="34" charset="-122"/>
                <a:cs typeface="Verdana" pitchFamily="34" charset="-120"/>
              </a:rPr>
              <a:t>228 704 760 EUR.</a:t>
            </a:r>
          </a:p>
          <a:p>
            <a:pPr marL="0" indent="0" algn="just">
              <a:buNone/>
            </a:pPr>
            <a:endParaRPr lang="en-US" sz="1300" b="1" dirty="0">
              <a:solidFill>
                <a:srgbClr val="FFFFFF"/>
              </a:solidFill>
              <a:latin typeface="Verdana" pitchFamily="34" charset="0"/>
              <a:ea typeface="Verdana" pitchFamily="34" charset="-122"/>
              <a:cs typeface="Verdana" pitchFamily="34" charset="-120"/>
            </a:endParaRPr>
          </a:p>
          <a:p>
            <a:pPr marL="0" indent="0" algn="just">
              <a:buNone/>
            </a:pPr>
            <a:r>
              <a:rPr lang="en-US" sz="1300" b="1" dirty="0">
                <a:solidFill>
                  <a:srgbClr val="FFFFFF"/>
                </a:solidFill>
                <a:latin typeface="Verdana" pitchFamily="34" charset="0"/>
                <a:ea typeface="Verdana" pitchFamily="34" charset="-122"/>
                <a:cs typeface="Verdana" pitchFamily="34" charset="-120"/>
              </a:rPr>
              <a:t>Tai </a:t>
            </a:r>
            <a:r>
              <a:rPr lang="en-US" sz="1300" b="1" dirty="0" err="1">
                <a:solidFill>
                  <a:srgbClr val="FFFFFF"/>
                </a:solidFill>
                <a:latin typeface="Verdana" pitchFamily="34" charset="0"/>
                <a:ea typeface="Verdana" pitchFamily="34" charset="-122"/>
                <a:cs typeface="Verdana" pitchFamily="34" charset="-120"/>
              </a:rPr>
              <a:t>skaitā</a:t>
            </a:r>
            <a:r>
              <a:rPr lang="en-US" sz="1300" b="1" dirty="0">
                <a:solidFill>
                  <a:srgbClr val="FFFFFF"/>
                </a:solidFill>
                <a:latin typeface="Verdana" pitchFamily="34" charset="0"/>
                <a:ea typeface="Verdana" pitchFamily="34" charset="-122"/>
                <a:cs typeface="Verdana" pitchFamily="34" charset="-120"/>
              </a:rPr>
              <a:t> </a:t>
            </a:r>
            <a:r>
              <a:rPr lang="en-US" sz="1300" b="1" dirty="0" err="1">
                <a:solidFill>
                  <a:srgbClr val="FFFFFF"/>
                </a:solidFill>
                <a:latin typeface="Verdana" pitchFamily="34" charset="0"/>
                <a:ea typeface="Verdana" pitchFamily="34" charset="-122"/>
                <a:cs typeface="Verdana" pitchFamily="34" charset="-120"/>
              </a:rPr>
              <a:t>ārstniecības</a:t>
            </a:r>
            <a:r>
              <a:rPr lang="en-US" sz="1300" b="1" dirty="0">
                <a:solidFill>
                  <a:srgbClr val="FFFFFF"/>
                </a:solidFill>
                <a:latin typeface="Verdana" pitchFamily="34" charset="0"/>
                <a:ea typeface="Verdana" pitchFamily="34" charset="-122"/>
                <a:cs typeface="Verdana" pitchFamily="34" charset="-120"/>
              </a:rPr>
              <a:t> </a:t>
            </a:r>
            <a:r>
              <a:rPr lang="en-US" sz="1300" b="1" dirty="0" err="1">
                <a:solidFill>
                  <a:srgbClr val="FFFFFF"/>
                </a:solidFill>
                <a:latin typeface="Verdana" pitchFamily="34" charset="0"/>
                <a:ea typeface="Verdana" pitchFamily="34" charset="-122"/>
                <a:cs typeface="Verdana" pitchFamily="34" charset="-120"/>
              </a:rPr>
              <a:t>personu</a:t>
            </a:r>
            <a:r>
              <a:rPr lang="en-US" sz="1300" b="1" dirty="0">
                <a:solidFill>
                  <a:srgbClr val="FFFFFF"/>
                </a:solidFill>
                <a:latin typeface="Verdana" pitchFamily="34" charset="0"/>
                <a:ea typeface="Verdana" pitchFamily="34" charset="-122"/>
                <a:cs typeface="Verdana" pitchFamily="34" charset="-120"/>
              </a:rPr>
              <a:t> </a:t>
            </a:r>
            <a:r>
              <a:rPr lang="en-US" sz="1300" b="1" dirty="0" err="1">
                <a:solidFill>
                  <a:srgbClr val="FFFFFF"/>
                </a:solidFill>
                <a:latin typeface="Verdana" pitchFamily="34" charset="0"/>
                <a:ea typeface="Verdana" pitchFamily="34" charset="-122"/>
                <a:cs typeface="Verdana" pitchFamily="34" charset="-120"/>
              </a:rPr>
              <a:t>darba</a:t>
            </a:r>
            <a:r>
              <a:rPr lang="en-US" sz="1300" b="1" dirty="0">
                <a:solidFill>
                  <a:srgbClr val="FFFFFF"/>
                </a:solidFill>
                <a:latin typeface="Verdana" pitchFamily="34" charset="0"/>
                <a:ea typeface="Verdana" pitchFamily="34" charset="-122"/>
                <a:cs typeface="Verdana" pitchFamily="34" charset="-120"/>
              </a:rPr>
              <a:t> </a:t>
            </a:r>
            <a:r>
              <a:rPr lang="en-US" sz="1300" b="1" dirty="0" err="1">
                <a:solidFill>
                  <a:srgbClr val="FFFFFF"/>
                </a:solidFill>
                <a:latin typeface="Verdana" pitchFamily="34" charset="0"/>
                <a:ea typeface="Verdana" pitchFamily="34" charset="-122"/>
                <a:cs typeface="Verdana" pitchFamily="34" charset="-120"/>
              </a:rPr>
              <a:t>samaksas</a:t>
            </a:r>
            <a:r>
              <a:rPr lang="en-US" sz="1300" b="1" dirty="0">
                <a:solidFill>
                  <a:srgbClr val="FFFFFF"/>
                </a:solidFill>
                <a:latin typeface="Verdana" pitchFamily="34" charset="0"/>
                <a:ea typeface="Verdana" pitchFamily="34" charset="-122"/>
                <a:cs typeface="Verdana" pitchFamily="34" charset="-120"/>
              </a:rPr>
              <a:t> </a:t>
            </a:r>
            <a:r>
              <a:rPr lang="en-US" sz="1300" b="1" dirty="0" err="1">
                <a:solidFill>
                  <a:srgbClr val="FFFFFF"/>
                </a:solidFill>
                <a:latin typeface="Verdana" pitchFamily="34" charset="0"/>
                <a:ea typeface="Verdana" pitchFamily="34" charset="-122"/>
                <a:cs typeface="Verdana" pitchFamily="34" charset="-120"/>
              </a:rPr>
              <a:t>palielināšanai</a:t>
            </a:r>
            <a:r>
              <a:rPr lang="en-US" sz="1300" b="1" dirty="0">
                <a:solidFill>
                  <a:srgbClr val="FFFFFF"/>
                </a:solidFill>
                <a:latin typeface="Verdana" pitchFamily="34" charset="0"/>
                <a:ea typeface="Verdana" pitchFamily="34" charset="-122"/>
                <a:cs typeface="Verdana" pitchFamily="34" charset="-120"/>
              </a:rPr>
              <a:t>: 209,4 milj. EUR, </a:t>
            </a:r>
            <a:r>
              <a:rPr lang="en-US" sz="1300" b="1" dirty="0" err="1">
                <a:solidFill>
                  <a:srgbClr val="FFFFFF"/>
                </a:solidFill>
                <a:latin typeface="Verdana" pitchFamily="34" charset="0"/>
                <a:ea typeface="Verdana" pitchFamily="34" charset="-122"/>
                <a:cs typeface="Verdana" pitchFamily="34" charset="-120"/>
              </a:rPr>
              <a:t>pārējiem</a:t>
            </a:r>
            <a:r>
              <a:rPr lang="en-US" sz="1300" b="1" dirty="0">
                <a:solidFill>
                  <a:srgbClr val="FFFFFF"/>
                </a:solidFill>
                <a:latin typeface="Verdana" pitchFamily="34" charset="0"/>
                <a:ea typeface="Verdana" pitchFamily="34" charset="-122"/>
                <a:cs typeface="Verdana" pitchFamily="34" charset="-120"/>
              </a:rPr>
              <a:t> </a:t>
            </a:r>
            <a:r>
              <a:rPr lang="en-US" sz="1300" b="1" dirty="0" err="1">
                <a:solidFill>
                  <a:srgbClr val="FFFFFF"/>
                </a:solidFill>
                <a:latin typeface="Verdana" pitchFamily="34" charset="0"/>
                <a:ea typeface="Verdana" pitchFamily="34" charset="-122"/>
                <a:cs typeface="Verdana" pitchFamily="34" charset="-120"/>
              </a:rPr>
              <a:t>nodarbinātajiem</a:t>
            </a:r>
            <a:r>
              <a:rPr lang="en-US" sz="1300" b="1" dirty="0">
                <a:solidFill>
                  <a:srgbClr val="FFFFFF"/>
                </a:solidFill>
                <a:latin typeface="Verdana" pitchFamily="34" charset="0"/>
                <a:ea typeface="Verdana" pitchFamily="34" charset="-122"/>
                <a:cs typeface="Verdana" pitchFamily="34" charset="-120"/>
              </a:rPr>
              <a:t> - 19,3 milj. EUR.</a:t>
            </a:r>
            <a:endParaRPr lang="en-US" sz="1300" dirty="0"/>
          </a:p>
        </p:txBody>
      </p:sp>
      <p:sp>
        <p:nvSpPr>
          <p:cNvPr id="7" name="Shape 6"/>
          <p:cNvSpPr/>
          <p:nvPr/>
        </p:nvSpPr>
        <p:spPr>
          <a:xfrm>
            <a:off x="219154" y="4472939"/>
            <a:ext cx="4251960" cy="1371600"/>
          </a:xfrm>
          <a:prstGeom prst="rect">
            <a:avLst/>
          </a:prstGeom>
          <a:solidFill>
            <a:srgbClr val="E2F0D9"/>
          </a:solidFill>
          <a:ln w="9525">
            <a:solidFill>
              <a:srgbClr val="BFBFBF"/>
            </a:solidFill>
            <a:prstDash val="solid"/>
          </a:ln>
        </p:spPr>
        <p:txBody>
          <a:bodyPr/>
          <a:lstStyle/>
          <a:p>
            <a:endParaRPr lang="lv-LV"/>
          </a:p>
        </p:txBody>
      </p:sp>
      <p:sp>
        <p:nvSpPr>
          <p:cNvPr id="11" name="Text 7"/>
          <p:cNvSpPr txBox="1"/>
          <p:nvPr/>
        </p:nvSpPr>
        <p:spPr>
          <a:xfrm>
            <a:off x="383746" y="4725542"/>
            <a:ext cx="3922776" cy="741808"/>
          </a:xfrm>
          <a:prstGeom prst="rect">
            <a:avLst/>
          </a:prstGeom>
          <a:noFill/>
          <a:ln/>
        </p:spPr>
        <p:txBody>
          <a:bodyPr wrap="square" lIns="0" tIns="0" rIns="0" bIns="0" rtlCol="0" anchor="t"/>
          <a:lstStyle/>
          <a:p>
            <a:pPr marL="0" indent="0" algn="just">
              <a:buNone/>
            </a:pPr>
            <a:r>
              <a:rPr lang="en-US" sz="1050" b="1" dirty="0">
                <a:solidFill>
                  <a:srgbClr val="000000"/>
                </a:solidFill>
                <a:latin typeface="Verdana" pitchFamily="34" charset="0"/>
                <a:ea typeface="Verdana" pitchFamily="34" charset="-122"/>
                <a:cs typeface="Verdana" pitchFamily="34" charset="-120"/>
              </a:rPr>
              <a:t>Pieņēmumi (2024 → 2027): </a:t>
            </a:r>
            <a:r>
              <a:rPr lang="en-US" sz="1050" dirty="0">
                <a:solidFill>
                  <a:srgbClr val="000000"/>
                </a:solidFill>
                <a:latin typeface="Verdana" pitchFamily="34" charset="0"/>
                <a:ea typeface="Verdana" pitchFamily="34" charset="-122"/>
                <a:cs typeface="Verdana" pitchFamily="34" charset="-120"/>
              </a:rPr>
              <a:t>minimālā alga 700 → 820 EUR (+120 EUR); vidējā alga 1 685 → 2 020 EUR, +19,9 % (FM 09.07.2026.); inflācija kumulatīvi +11,1 % (CSP, FM).</a:t>
            </a:r>
            <a:endParaRPr lang="en-US" sz="1050" dirty="0"/>
          </a:p>
        </p:txBody>
      </p:sp>
      <p:sp>
        <p:nvSpPr>
          <p:cNvPr id="12" name="Shape 8"/>
          <p:cNvSpPr/>
          <p:nvPr/>
        </p:nvSpPr>
        <p:spPr>
          <a:xfrm>
            <a:off x="4663440" y="4472939"/>
            <a:ext cx="4251960" cy="1371600"/>
          </a:xfrm>
          <a:prstGeom prst="rect">
            <a:avLst/>
          </a:prstGeom>
          <a:solidFill>
            <a:srgbClr val="FBE5D6"/>
          </a:solidFill>
          <a:ln w="9525">
            <a:solidFill>
              <a:srgbClr val="BFBFBF"/>
            </a:solidFill>
            <a:prstDash val="solid"/>
          </a:ln>
        </p:spPr>
        <p:txBody>
          <a:bodyPr/>
          <a:lstStyle/>
          <a:p>
            <a:endParaRPr lang="lv-LV"/>
          </a:p>
        </p:txBody>
      </p:sp>
      <p:sp>
        <p:nvSpPr>
          <p:cNvPr id="13" name="Text 9"/>
          <p:cNvSpPr txBox="1"/>
          <p:nvPr/>
        </p:nvSpPr>
        <p:spPr>
          <a:xfrm>
            <a:off x="4828032" y="4667631"/>
            <a:ext cx="3922776" cy="891921"/>
          </a:xfrm>
          <a:prstGeom prst="rect">
            <a:avLst/>
          </a:prstGeom>
          <a:noFill/>
          <a:ln/>
        </p:spPr>
        <p:txBody>
          <a:bodyPr wrap="square" lIns="0" tIns="0" rIns="0" bIns="0" rtlCol="0" anchor="t"/>
          <a:lstStyle/>
          <a:p>
            <a:pPr marL="0" indent="0">
              <a:buNone/>
            </a:pPr>
            <a:r>
              <a:rPr lang="en-US" sz="1050" b="1" dirty="0">
                <a:solidFill>
                  <a:srgbClr val="C55A11"/>
                </a:solidFill>
                <a:latin typeface="Verdana" pitchFamily="34" charset="0"/>
                <a:ea typeface="Verdana" pitchFamily="34" charset="-122"/>
                <a:cs typeface="Verdana" pitchFamily="34" charset="-120"/>
              </a:rPr>
              <a:t>Aprēķins: 25,4 % = 19,9 % + 11,1 % / 2. </a:t>
            </a:r>
          </a:p>
          <a:p>
            <a:pPr marL="0" indent="0" algn="just">
              <a:buNone/>
            </a:pPr>
            <a:r>
              <a:rPr lang="en-US" sz="1050" dirty="0" err="1">
                <a:solidFill>
                  <a:srgbClr val="000000"/>
                </a:solidFill>
                <a:latin typeface="Verdana" pitchFamily="34" charset="0"/>
                <a:ea typeface="Verdana" pitchFamily="34" charset="-122"/>
                <a:cs typeface="Verdana" pitchFamily="34" charset="-120"/>
              </a:rPr>
              <a:t>Algu</a:t>
            </a:r>
            <a:r>
              <a:rPr lang="en-US" sz="1050" dirty="0">
                <a:solidFill>
                  <a:srgbClr val="000000"/>
                </a:solidFill>
                <a:latin typeface="Verdana" pitchFamily="34" charset="0"/>
                <a:ea typeface="Verdana" pitchFamily="34" charset="-122"/>
                <a:cs typeface="Verdana" pitchFamily="34" charset="-120"/>
              </a:rPr>
              <a:t> pieaugums balstīts uz vidējās algas pieaugumu 2024 → 2027 un pusi no inflācijas pieauguma tajā pašā periodā. </a:t>
            </a:r>
            <a:endParaRPr lang="en-US" sz="10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E39A7C-1B12-FFD1-E3CC-EA4A7243C21B}"/>
            </a:ext>
          </a:extLst>
        </p:cNvPr>
        <p:cNvGrpSpPr/>
        <p:nvPr/>
      </p:nvGrpSpPr>
      <p:grpSpPr>
        <a:xfrm>
          <a:off x="0" y="0"/>
          <a:ext cx="0" cy="0"/>
          <a:chOff x="0" y="0"/>
          <a:chExt cx="0" cy="0"/>
        </a:xfrm>
      </p:grpSpPr>
      <p:sp>
        <p:nvSpPr>
          <p:cNvPr id="2" name="TextBox 2">
            <a:extLst>
              <a:ext uri="{FF2B5EF4-FFF2-40B4-BE49-F238E27FC236}">
                <a16:creationId xmlns:a16="http://schemas.microsoft.com/office/drawing/2014/main" id="{F8FA5287-14DC-2882-84FF-0084CB24B9CF}"/>
              </a:ext>
            </a:extLst>
          </p:cNvPr>
          <p:cNvSpPr txBox="1"/>
          <p:nvPr/>
        </p:nvSpPr>
        <p:spPr>
          <a:xfrm>
            <a:off x="1782418" y="418782"/>
            <a:ext cx="6911672" cy="553998"/>
          </a:xfrm>
          <a:prstGeom prst="rect">
            <a:avLst/>
          </a:prstGeom>
          <a:noFill/>
        </p:spPr>
        <p:txBody>
          <a:bodyPr wrap="square" rtlCol="0">
            <a:spAutoFit/>
          </a:bodyPr>
          <a:ls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lv-LV" b="1" dirty="0">
                <a:latin typeface="Verdana" panose="020B0604030504040204" pitchFamily="34" charset="0"/>
                <a:ea typeface="Verdana" panose="020B0604030504040204" pitchFamily="34" charset="0"/>
                <a:cs typeface="Times New Roman" panose="02020603050405020304" pitchFamily="18" charset="0"/>
              </a:rPr>
              <a:t>Informācija par indikatīvajiem deficītiem</a:t>
            </a:r>
          </a:p>
          <a:p>
            <a:pPr algn="ctr"/>
            <a:r>
              <a:rPr lang="lv-LV" sz="1200" b="1" dirty="0">
                <a:latin typeface="Verdana" panose="020B0604030504040204" pitchFamily="34" charset="0"/>
                <a:ea typeface="Verdana" panose="020B0604030504040204" pitchFamily="34" charset="0"/>
                <a:cs typeface="Times New Roman" panose="02020603050405020304" pitchFamily="18" charset="0"/>
              </a:rPr>
              <a:t>atbilstoši 2026.gada 8 mēnešu faktiskajai izpildei</a:t>
            </a:r>
          </a:p>
        </p:txBody>
      </p:sp>
      <p:sp>
        <p:nvSpPr>
          <p:cNvPr id="4" name="TextBox 6">
            <a:extLst>
              <a:ext uri="{FF2B5EF4-FFF2-40B4-BE49-F238E27FC236}">
                <a16:creationId xmlns:a16="http://schemas.microsoft.com/office/drawing/2014/main" id="{14E67420-E67A-983D-341A-7E10FBD41779}"/>
              </a:ext>
            </a:extLst>
          </p:cNvPr>
          <p:cNvSpPr txBox="1"/>
          <p:nvPr/>
        </p:nvSpPr>
        <p:spPr>
          <a:xfrm>
            <a:off x="192894" y="4521040"/>
            <a:ext cx="8813946" cy="2204834"/>
          </a:xfrm>
          <a:prstGeom prst="rect">
            <a:avLst/>
          </a:prstGeom>
          <a:noFill/>
        </p:spPr>
        <p:txBody>
          <a:bodyPr wrap="square" lIns="91440" tIns="45720" rIns="91440" bIns="45720" rtlCol="0" anchor="t">
            <a:spAutoFit/>
          </a:bodyPr>
          <a:ls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fontAlgn="base">
              <a:lnSpc>
                <a:spcPct val="150000"/>
              </a:lnSpc>
            </a:pPr>
            <a:r>
              <a:rPr lang="lv-LV" sz="1100" dirty="0">
                <a:solidFill>
                  <a:srgbClr val="000000"/>
                </a:solidFill>
                <a:latin typeface="Verdana" panose="020B0604030504040204" pitchFamily="34" charset="0"/>
                <a:ea typeface="Verdana" panose="020B0604030504040204" pitchFamily="34" charset="0"/>
              </a:rPr>
              <a:t>¹ Ņemot </a:t>
            </a:r>
            <a:r>
              <a:rPr lang="en-US" sz="1100" dirty="0" err="1">
                <a:solidFill>
                  <a:srgbClr val="000000"/>
                </a:solidFill>
                <a:latin typeface="Verdana" panose="020B0604030504040204" pitchFamily="34" charset="0"/>
                <a:ea typeface="Verdana" panose="020B0604030504040204" pitchFamily="34" charset="0"/>
              </a:rPr>
              <a:t>vērā</a:t>
            </a:r>
            <a:r>
              <a:rPr lang="en-US" sz="1100" dirty="0">
                <a:solidFill>
                  <a:srgbClr val="000000"/>
                </a:solidFill>
                <a:latin typeface="Verdana" panose="020B0604030504040204" pitchFamily="34" charset="0"/>
                <a:ea typeface="Verdana" panose="020B0604030504040204" pitchFamily="34" charset="0"/>
              </a:rPr>
              <a:t> </a:t>
            </a:r>
            <a:r>
              <a:rPr lang="en-US" sz="1100" dirty="0" err="1">
                <a:solidFill>
                  <a:srgbClr val="000000"/>
                </a:solidFill>
                <a:latin typeface="Verdana" panose="020B0604030504040204" pitchFamily="34" charset="0"/>
                <a:ea typeface="Verdana" panose="020B0604030504040204" pitchFamily="34" charset="0"/>
              </a:rPr>
              <a:t>papildu</a:t>
            </a:r>
            <a:r>
              <a:rPr lang="en-US" sz="1100" dirty="0">
                <a:solidFill>
                  <a:srgbClr val="000000"/>
                </a:solidFill>
                <a:latin typeface="Verdana" panose="020B0604030504040204" pitchFamily="34" charset="0"/>
                <a:ea typeface="Verdana" panose="020B0604030504040204" pitchFamily="34" charset="0"/>
              </a:rPr>
              <a:t> </a:t>
            </a:r>
            <a:r>
              <a:rPr lang="en-US" sz="1100" dirty="0" err="1">
                <a:solidFill>
                  <a:srgbClr val="000000"/>
                </a:solidFill>
                <a:latin typeface="Verdana" panose="020B0604030504040204" pitchFamily="34" charset="0"/>
                <a:ea typeface="Verdana" panose="020B0604030504040204" pitchFamily="34" charset="0"/>
              </a:rPr>
              <a:t>piešķirto</a:t>
            </a:r>
            <a:r>
              <a:rPr lang="en-US" sz="1100" dirty="0">
                <a:solidFill>
                  <a:srgbClr val="000000"/>
                </a:solidFill>
                <a:latin typeface="Verdana" panose="020B0604030504040204" pitchFamily="34" charset="0"/>
                <a:ea typeface="Verdana" panose="020B0604030504040204" pitchFamily="34" charset="0"/>
              </a:rPr>
              <a:t> </a:t>
            </a:r>
            <a:r>
              <a:rPr lang="en-US" sz="1100" dirty="0" err="1">
                <a:solidFill>
                  <a:srgbClr val="000000"/>
                </a:solidFill>
                <a:latin typeface="Verdana" panose="020B0604030504040204" pitchFamily="34" charset="0"/>
                <a:ea typeface="Verdana" panose="020B0604030504040204" pitchFamily="34" charset="0"/>
              </a:rPr>
              <a:t>finansējumu</a:t>
            </a:r>
            <a:r>
              <a:rPr lang="lv-LV" sz="1100" dirty="0">
                <a:solidFill>
                  <a:srgbClr val="000000"/>
                </a:solidFill>
                <a:latin typeface="Verdana" panose="020B0604030504040204" pitchFamily="34" charset="0"/>
                <a:ea typeface="Verdana" panose="020B0604030504040204" pitchFamily="34" charset="0"/>
              </a:rPr>
              <a:t> 5 milj. </a:t>
            </a:r>
            <a:r>
              <a:rPr lang="lv-LV" sz="1100" i="1" dirty="0">
                <a:solidFill>
                  <a:srgbClr val="000000"/>
                </a:solidFill>
                <a:latin typeface="Verdana" panose="020B0604030504040204" pitchFamily="34" charset="0"/>
                <a:ea typeface="Verdana" panose="020B0604030504040204" pitchFamily="34" charset="0"/>
              </a:rPr>
              <a:t>euro</a:t>
            </a:r>
            <a:r>
              <a:rPr lang="lv-LV" sz="1100" dirty="0">
                <a:solidFill>
                  <a:srgbClr val="000000"/>
                </a:solidFill>
                <a:latin typeface="Verdana" panose="020B0604030504040204" pitchFamily="34" charset="0"/>
                <a:ea typeface="Verdana" panose="020B0604030504040204" pitchFamily="34" charset="0"/>
              </a:rPr>
              <a:t> apmērā </a:t>
            </a:r>
            <a:r>
              <a:rPr lang="en-US" sz="1100" dirty="0">
                <a:solidFill>
                  <a:srgbClr val="000000"/>
                </a:solidFill>
                <a:latin typeface="Verdana" panose="020B0604030504040204" pitchFamily="34" charset="0"/>
                <a:ea typeface="Verdana" panose="020B0604030504040204" pitchFamily="34" charset="0"/>
              </a:rPr>
              <a:t>no LNG (</a:t>
            </a:r>
            <a:r>
              <a:rPr lang="en-US" sz="1100" dirty="0" err="1">
                <a:solidFill>
                  <a:srgbClr val="000000"/>
                </a:solidFill>
                <a:latin typeface="Verdana" panose="020B0604030504040204" pitchFamily="34" charset="0"/>
                <a:ea typeface="Verdana" panose="020B0604030504040204" pitchFamily="34" charset="0"/>
              </a:rPr>
              <a:t>apstiprināts</a:t>
            </a:r>
            <a:r>
              <a:rPr lang="en-US" sz="1100" dirty="0">
                <a:solidFill>
                  <a:srgbClr val="000000"/>
                </a:solidFill>
                <a:latin typeface="Verdana" panose="020B0604030504040204" pitchFamily="34" charset="0"/>
                <a:ea typeface="Verdana" panose="020B0604030504040204" pitchFamily="34" charset="0"/>
              </a:rPr>
              <a:t> MK 20.10.2026) un </a:t>
            </a:r>
            <a:r>
              <a:rPr lang="en-US" sz="1100" dirty="0" err="1">
                <a:solidFill>
                  <a:srgbClr val="000000"/>
                </a:solidFill>
                <a:latin typeface="Verdana" panose="020B0604030504040204" pitchFamily="34" charset="0"/>
                <a:ea typeface="Verdana" panose="020B0604030504040204" pitchFamily="34" charset="0"/>
              </a:rPr>
              <a:t>plānotās</a:t>
            </a:r>
            <a:r>
              <a:rPr lang="en-US" sz="1100" dirty="0">
                <a:solidFill>
                  <a:srgbClr val="000000"/>
                </a:solidFill>
                <a:latin typeface="Verdana" panose="020B0604030504040204" pitchFamily="34" charset="0"/>
                <a:ea typeface="Verdana" panose="020B0604030504040204" pitchFamily="34" charset="0"/>
              </a:rPr>
              <a:t> </a:t>
            </a:r>
            <a:r>
              <a:rPr lang="en-US" sz="1100" dirty="0" err="1">
                <a:solidFill>
                  <a:srgbClr val="000000"/>
                </a:solidFill>
                <a:latin typeface="Verdana" panose="020B0604030504040204" pitchFamily="34" charset="0"/>
                <a:ea typeface="Verdana" panose="020B0604030504040204" pitchFamily="34" charset="0"/>
              </a:rPr>
              <a:t>pārdales</a:t>
            </a:r>
            <a:r>
              <a:rPr lang="en-US" sz="1100" dirty="0">
                <a:solidFill>
                  <a:srgbClr val="000000"/>
                </a:solidFill>
                <a:latin typeface="Verdana" panose="020B0604030504040204" pitchFamily="34" charset="0"/>
                <a:ea typeface="Verdana" panose="020B0604030504040204" pitchFamily="34" charset="0"/>
              </a:rPr>
              <a:t> no PP </a:t>
            </a:r>
            <a:r>
              <a:rPr lang="en-US" sz="1100" dirty="0" err="1">
                <a:solidFill>
                  <a:srgbClr val="000000"/>
                </a:solidFill>
                <a:latin typeface="Verdana" panose="020B0604030504040204" pitchFamily="34" charset="0"/>
                <a:ea typeface="Verdana" panose="020B0604030504040204" pitchFamily="34" charset="0"/>
              </a:rPr>
              <a:t>neizpildēm</a:t>
            </a:r>
            <a:r>
              <a:rPr lang="en-US" sz="1100" dirty="0">
                <a:solidFill>
                  <a:srgbClr val="000000"/>
                </a:solidFill>
                <a:latin typeface="Verdana" panose="020B0604030504040204" pitchFamily="34" charset="0"/>
                <a:ea typeface="Verdana" panose="020B0604030504040204" pitchFamily="34" charset="0"/>
              </a:rPr>
              <a:t> un no </a:t>
            </a:r>
            <a:r>
              <a:rPr lang="en-US" sz="1100" dirty="0" err="1">
                <a:solidFill>
                  <a:srgbClr val="000000"/>
                </a:solidFill>
                <a:latin typeface="Verdana" panose="020B0604030504040204" pitchFamily="34" charset="0"/>
                <a:ea typeface="Verdana" panose="020B0604030504040204" pitchFamily="34" charset="0"/>
              </a:rPr>
              <a:t>citām</a:t>
            </a:r>
            <a:r>
              <a:rPr lang="en-US" sz="1100" dirty="0">
                <a:solidFill>
                  <a:srgbClr val="000000"/>
                </a:solidFill>
                <a:latin typeface="Verdana" panose="020B0604030504040204" pitchFamily="34" charset="0"/>
                <a:ea typeface="Verdana" panose="020B0604030504040204" pitchFamily="34" charset="0"/>
              </a:rPr>
              <a:t> </a:t>
            </a:r>
            <a:r>
              <a:rPr lang="en-US" sz="1100" dirty="0" err="1">
                <a:solidFill>
                  <a:srgbClr val="000000"/>
                </a:solidFill>
                <a:latin typeface="Verdana" panose="020B0604030504040204" pitchFamily="34" charset="0"/>
                <a:ea typeface="Verdana" panose="020B0604030504040204" pitchFamily="34" charset="0"/>
              </a:rPr>
              <a:t>apakšprogrammām</a:t>
            </a:r>
            <a:r>
              <a:rPr lang="en-US" sz="1100" dirty="0">
                <a:solidFill>
                  <a:srgbClr val="000000"/>
                </a:solidFill>
                <a:latin typeface="Verdana" panose="020B0604030504040204" pitchFamily="34" charset="0"/>
                <a:ea typeface="Verdana" panose="020B0604030504040204" pitchFamily="34" charset="0"/>
              </a:rPr>
              <a:t> NVD </a:t>
            </a:r>
            <a:r>
              <a:rPr lang="en-US" sz="1100" dirty="0" err="1">
                <a:solidFill>
                  <a:srgbClr val="000000"/>
                </a:solidFill>
                <a:latin typeface="Verdana" panose="020B0604030504040204" pitchFamily="34" charset="0"/>
                <a:ea typeface="Verdana" panose="020B0604030504040204" pitchFamily="34" charset="0"/>
              </a:rPr>
              <a:t>esošā</a:t>
            </a:r>
            <a:r>
              <a:rPr lang="en-US" sz="1100" dirty="0">
                <a:solidFill>
                  <a:srgbClr val="000000"/>
                </a:solidFill>
                <a:latin typeface="Verdana" panose="020B0604030504040204" pitchFamily="34" charset="0"/>
                <a:ea typeface="Verdana" panose="020B0604030504040204" pitchFamily="34" charset="0"/>
              </a:rPr>
              <a:t> </a:t>
            </a:r>
            <a:r>
              <a:rPr lang="en-US" sz="1100" dirty="0" err="1">
                <a:solidFill>
                  <a:srgbClr val="000000"/>
                </a:solidFill>
                <a:latin typeface="Verdana" panose="020B0604030504040204" pitchFamily="34" charset="0"/>
                <a:ea typeface="Verdana" panose="020B0604030504040204" pitchFamily="34" charset="0"/>
              </a:rPr>
              <a:t>budžeta</a:t>
            </a:r>
            <a:r>
              <a:rPr lang="en-US" sz="1100" dirty="0">
                <a:solidFill>
                  <a:srgbClr val="000000"/>
                </a:solidFill>
                <a:latin typeface="Verdana" panose="020B0604030504040204" pitchFamily="34" charset="0"/>
                <a:ea typeface="Verdana" panose="020B0604030504040204" pitchFamily="34" charset="0"/>
              </a:rPr>
              <a:t> </a:t>
            </a:r>
            <a:r>
              <a:rPr lang="en-US" sz="1100" dirty="0" err="1">
                <a:solidFill>
                  <a:srgbClr val="000000"/>
                </a:solidFill>
                <a:latin typeface="Verdana" panose="020B0604030504040204" pitchFamily="34" charset="0"/>
                <a:ea typeface="Verdana" panose="020B0604030504040204" pitchFamily="34" charset="0"/>
              </a:rPr>
              <a:t>ietvaros</a:t>
            </a:r>
            <a:r>
              <a:rPr lang="en-US" sz="1100" dirty="0">
                <a:solidFill>
                  <a:srgbClr val="000000"/>
                </a:solidFill>
                <a:latin typeface="Verdana" panose="020B0604030504040204" pitchFamily="34" charset="0"/>
                <a:ea typeface="Verdana" panose="020B0604030504040204" pitchFamily="34" charset="0"/>
              </a:rPr>
              <a:t>.</a:t>
            </a:r>
          </a:p>
          <a:p>
            <a:pPr algn="just" fontAlgn="base">
              <a:lnSpc>
                <a:spcPct val="150000"/>
              </a:lnSpc>
            </a:pPr>
            <a:endParaRPr lang="en-US" sz="800" dirty="0">
              <a:solidFill>
                <a:srgbClr val="000000"/>
              </a:solidFill>
              <a:latin typeface="Verdana" panose="020B0604030504040204" pitchFamily="34" charset="0"/>
              <a:ea typeface="Verdana" panose="020B0604030504040204" pitchFamily="34" charset="0"/>
            </a:endParaRPr>
          </a:p>
          <a:p>
            <a:pPr algn="just" fontAlgn="base">
              <a:lnSpc>
                <a:spcPct val="150000"/>
              </a:lnSpc>
            </a:pPr>
            <a:r>
              <a:rPr lang="lv-LV" sz="1100" dirty="0">
                <a:solidFill>
                  <a:srgbClr val="000000"/>
                </a:solidFill>
                <a:latin typeface="Verdana" panose="020B0604030504040204" pitchFamily="34" charset="0"/>
                <a:ea typeface="Verdana" panose="020B0604030504040204" pitchFamily="34" charset="0"/>
              </a:rPr>
              <a:t>² </a:t>
            </a:r>
            <a:r>
              <a:rPr lang="en-US" sz="1100" dirty="0">
                <a:solidFill>
                  <a:srgbClr val="000000"/>
                </a:solidFill>
                <a:latin typeface="Verdana" panose="020B0604030504040204" pitchFamily="34" charset="0"/>
                <a:ea typeface="Verdana" panose="020B0604030504040204" pitchFamily="34" charset="0"/>
              </a:rPr>
              <a:t>2026. gada </a:t>
            </a:r>
            <a:r>
              <a:rPr lang="en-US" sz="1100" dirty="0" err="1">
                <a:solidFill>
                  <a:srgbClr val="000000"/>
                </a:solidFill>
                <a:latin typeface="Verdana" panose="020B0604030504040204" pitchFamily="34" charset="0"/>
                <a:ea typeface="Verdana" panose="020B0604030504040204" pitchFamily="34" charset="0"/>
              </a:rPr>
              <a:t>kopējais</a:t>
            </a:r>
            <a:r>
              <a:rPr lang="en-US" sz="1100" dirty="0">
                <a:solidFill>
                  <a:srgbClr val="000000"/>
                </a:solidFill>
                <a:latin typeface="Verdana" panose="020B0604030504040204" pitchFamily="34" charset="0"/>
                <a:ea typeface="Verdana" panose="020B0604030504040204" pitchFamily="34" charset="0"/>
              </a:rPr>
              <a:t> deficits (</a:t>
            </a:r>
            <a:r>
              <a:rPr lang="en-US" sz="1100" dirty="0" err="1">
                <a:solidFill>
                  <a:srgbClr val="000000"/>
                </a:solidFill>
                <a:latin typeface="Verdana" panose="020B0604030504040204" pitchFamily="34" charset="0"/>
                <a:ea typeface="Verdana" panose="020B0604030504040204" pitchFamily="34" charset="0"/>
              </a:rPr>
              <a:t>janvāris</a:t>
            </a:r>
            <a:r>
              <a:rPr lang="en-US" sz="1100" dirty="0">
                <a:solidFill>
                  <a:srgbClr val="000000"/>
                </a:solidFill>
                <a:latin typeface="Verdana" panose="020B0604030504040204" pitchFamily="34" charset="0"/>
                <a:ea typeface="Verdana" panose="020B0604030504040204" pitchFamily="34" charset="0"/>
              </a:rPr>
              <a:t> – </a:t>
            </a:r>
            <a:r>
              <a:rPr lang="en-US" sz="1100" dirty="0" err="1">
                <a:solidFill>
                  <a:srgbClr val="000000"/>
                </a:solidFill>
                <a:latin typeface="Verdana" panose="020B0604030504040204" pitchFamily="34" charset="0"/>
                <a:ea typeface="Verdana" panose="020B0604030504040204" pitchFamily="34" charset="0"/>
              </a:rPr>
              <a:t>decembris</a:t>
            </a:r>
            <a:r>
              <a:rPr lang="en-US" sz="1100" dirty="0">
                <a:solidFill>
                  <a:srgbClr val="000000"/>
                </a:solidFill>
                <a:latin typeface="Verdana" panose="020B0604030504040204" pitchFamily="34" charset="0"/>
                <a:ea typeface="Verdana" panose="020B0604030504040204" pitchFamily="34" charset="0"/>
              </a:rPr>
              <a:t>).</a:t>
            </a:r>
          </a:p>
          <a:p>
            <a:pPr algn="just" fontAlgn="base">
              <a:lnSpc>
                <a:spcPct val="150000"/>
              </a:lnSpc>
            </a:pPr>
            <a:r>
              <a:rPr lang="en-US" sz="1100" dirty="0">
                <a:solidFill>
                  <a:srgbClr val="000000"/>
                </a:solidFill>
                <a:latin typeface="Verdana" panose="020B0604030504040204" pitchFamily="34" charset="0"/>
                <a:ea typeface="Verdana" panose="020B0604030504040204" pitchFamily="34" charset="0"/>
              </a:rPr>
              <a:t>NVD 2026. </a:t>
            </a:r>
            <a:r>
              <a:rPr lang="en-US" sz="1100" dirty="0" err="1">
                <a:solidFill>
                  <a:srgbClr val="000000"/>
                </a:solidFill>
                <a:latin typeface="Verdana" panose="020B0604030504040204" pitchFamily="34" charset="0"/>
                <a:ea typeface="Verdana" panose="020B0604030504040204" pitchFamily="34" charset="0"/>
              </a:rPr>
              <a:t>gadā</a:t>
            </a:r>
            <a:r>
              <a:rPr lang="en-US" sz="1100" dirty="0">
                <a:solidFill>
                  <a:srgbClr val="000000"/>
                </a:solidFill>
                <a:latin typeface="Verdana" panose="020B0604030504040204" pitchFamily="34" charset="0"/>
                <a:ea typeface="Verdana" panose="020B0604030504040204" pitchFamily="34" charset="0"/>
              </a:rPr>
              <a:t> </a:t>
            </a:r>
            <a:r>
              <a:rPr lang="en-US" sz="1100" dirty="0" err="1">
                <a:solidFill>
                  <a:srgbClr val="000000"/>
                </a:solidFill>
                <a:latin typeface="Verdana" panose="020B0604030504040204" pitchFamily="34" charset="0"/>
                <a:ea typeface="Verdana" panose="020B0604030504040204" pitchFamily="34" charset="0"/>
              </a:rPr>
              <a:t>veic</a:t>
            </a:r>
            <a:r>
              <a:rPr lang="en-US" sz="1100" dirty="0">
                <a:solidFill>
                  <a:srgbClr val="000000"/>
                </a:solidFill>
                <a:latin typeface="Verdana" panose="020B0604030504040204" pitchFamily="34" charset="0"/>
                <a:ea typeface="Verdana" panose="020B0604030504040204" pitchFamily="34" charset="0"/>
              </a:rPr>
              <a:t> </a:t>
            </a:r>
            <a:r>
              <a:rPr lang="en-US" sz="1100" dirty="0" err="1">
                <a:solidFill>
                  <a:srgbClr val="000000"/>
                </a:solidFill>
                <a:latin typeface="Verdana" panose="020B0604030504040204" pitchFamily="34" charset="0"/>
                <a:ea typeface="Verdana" panose="020B0604030504040204" pitchFamily="34" charset="0"/>
              </a:rPr>
              <a:t>norēķinus</a:t>
            </a:r>
            <a:r>
              <a:rPr lang="en-US" sz="1100" dirty="0">
                <a:solidFill>
                  <a:srgbClr val="000000"/>
                </a:solidFill>
                <a:latin typeface="Verdana" panose="020B0604030504040204" pitchFamily="34" charset="0"/>
                <a:ea typeface="Verdana" panose="020B0604030504040204" pitchFamily="34" charset="0"/>
              </a:rPr>
              <a:t> par </a:t>
            </a:r>
            <a:r>
              <a:rPr lang="en-US" sz="1100" dirty="0" err="1">
                <a:solidFill>
                  <a:srgbClr val="000000"/>
                </a:solidFill>
                <a:latin typeface="Verdana" panose="020B0604030504040204" pitchFamily="34" charset="0"/>
                <a:ea typeface="Verdana" panose="020B0604030504040204" pitchFamily="34" charset="0"/>
              </a:rPr>
              <a:t>iepriekšējā</a:t>
            </a:r>
            <a:r>
              <a:rPr lang="en-US" sz="1100" dirty="0">
                <a:solidFill>
                  <a:srgbClr val="000000"/>
                </a:solidFill>
                <a:latin typeface="Verdana" panose="020B0604030504040204" pitchFamily="34" charset="0"/>
                <a:ea typeface="Verdana" panose="020B0604030504040204" pitchFamily="34" charset="0"/>
              </a:rPr>
              <a:t> gada </a:t>
            </a:r>
            <a:r>
              <a:rPr lang="en-US" sz="1100" dirty="0" err="1">
                <a:solidFill>
                  <a:srgbClr val="000000"/>
                </a:solidFill>
                <a:latin typeface="Verdana" panose="020B0604030504040204" pitchFamily="34" charset="0"/>
                <a:ea typeface="Verdana" panose="020B0604030504040204" pitchFamily="34" charset="0"/>
              </a:rPr>
              <a:t>decembri</a:t>
            </a:r>
            <a:r>
              <a:rPr lang="en-US" sz="1100" dirty="0">
                <a:solidFill>
                  <a:srgbClr val="000000"/>
                </a:solidFill>
                <a:latin typeface="Verdana" panose="020B0604030504040204" pitchFamily="34" charset="0"/>
                <a:ea typeface="Verdana" panose="020B0604030504040204" pitchFamily="34" charset="0"/>
              </a:rPr>
              <a:t> un </a:t>
            </a:r>
            <a:r>
              <a:rPr lang="en-US" sz="1100" dirty="0" err="1">
                <a:solidFill>
                  <a:srgbClr val="000000"/>
                </a:solidFill>
                <a:latin typeface="Verdana" panose="020B0604030504040204" pitchFamily="34" charset="0"/>
                <a:ea typeface="Verdana" panose="020B0604030504040204" pitchFamily="34" charset="0"/>
              </a:rPr>
              <a:t>tekošā</a:t>
            </a:r>
            <a:r>
              <a:rPr lang="en-US" sz="1100" dirty="0">
                <a:solidFill>
                  <a:srgbClr val="000000"/>
                </a:solidFill>
                <a:latin typeface="Verdana" panose="020B0604030504040204" pitchFamily="34" charset="0"/>
                <a:ea typeface="Verdana" panose="020B0604030504040204" pitchFamily="34" charset="0"/>
              </a:rPr>
              <a:t> gada 11 </a:t>
            </a:r>
            <a:r>
              <a:rPr lang="en-US" sz="1100" dirty="0" err="1">
                <a:solidFill>
                  <a:srgbClr val="000000"/>
                </a:solidFill>
                <a:latin typeface="Verdana" panose="020B0604030504040204" pitchFamily="34" charset="0"/>
                <a:ea typeface="Verdana" panose="020B0604030504040204" pitchFamily="34" charset="0"/>
              </a:rPr>
              <a:t>mēnešiem</a:t>
            </a:r>
            <a:r>
              <a:rPr lang="en-US" sz="1100" dirty="0">
                <a:solidFill>
                  <a:srgbClr val="000000"/>
                </a:solidFill>
                <a:latin typeface="Verdana" panose="020B0604030504040204" pitchFamily="34" charset="0"/>
                <a:ea typeface="Verdana" panose="020B0604030504040204" pitchFamily="34" charset="0"/>
              </a:rPr>
              <a:t>, 2026. gada </a:t>
            </a:r>
            <a:r>
              <a:rPr lang="en-US" sz="1100" dirty="0" err="1">
                <a:solidFill>
                  <a:srgbClr val="000000"/>
                </a:solidFill>
                <a:latin typeface="Verdana" panose="020B0604030504040204" pitchFamily="34" charset="0"/>
                <a:ea typeface="Verdana" panose="020B0604030504040204" pitchFamily="34" charset="0"/>
              </a:rPr>
              <a:t>decembris</a:t>
            </a:r>
            <a:r>
              <a:rPr lang="en-US" sz="1100" dirty="0">
                <a:solidFill>
                  <a:srgbClr val="000000"/>
                </a:solidFill>
                <a:latin typeface="Verdana" panose="020B0604030504040204" pitchFamily="34" charset="0"/>
                <a:ea typeface="Verdana" panose="020B0604030504040204" pitchFamily="34" charset="0"/>
              </a:rPr>
              <a:t> </a:t>
            </a:r>
            <a:r>
              <a:rPr lang="en-US" sz="1100" dirty="0" err="1">
                <a:solidFill>
                  <a:srgbClr val="000000"/>
                </a:solidFill>
                <a:latin typeface="Verdana" panose="020B0604030504040204" pitchFamily="34" charset="0"/>
                <a:ea typeface="Verdana" panose="020B0604030504040204" pitchFamily="34" charset="0"/>
              </a:rPr>
              <a:t>tiks</a:t>
            </a:r>
            <a:r>
              <a:rPr lang="en-US" sz="1100" dirty="0">
                <a:solidFill>
                  <a:srgbClr val="000000"/>
                </a:solidFill>
                <a:latin typeface="Verdana" panose="020B0604030504040204" pitchFamily="34" charset="0"/>
                <a:ea typeface="Verdana" panose="020B0604030504040204" pitchFamily="34" charset="0"/>
              </a:rPr>
              <a:t> </a:t>
            </a:r>
            <a:r>
              <a:rPr lang="en-US" sz="1100" dirty="0" err="1">
                <a:solidFill>
                  <a:srgbClr val="000000"/>
                </a:solidFill>
                <a:latin typeface="Verdana" panose="020B0604030504040204" pitchFamily="34" charset="0"/>
                <a:ea typeface="Verdana" panose="020B0604030504040204" pitchFamily="34" charset="0"/>
              </a:rPr>
              <a:t>apmaksāts</a:t>
            </a:r>
            <a:r>
              <a:rPr lang="en-US" sz="1100" dirty="0">
                <a:solidFill>
                  <a:srgbClr val="000000"/>
                </a:solidFill>
                <a:latin typeface="Verdana" panose="020B0604030504040204" pitchFamily="34" charset="0"/>
                <a:ea typeface="Verdana" panose="020B0604030504040204" pitchFamily="34" charset="0"/>
              </a:rPr>
              <a:t> 2027. gada </a:t>
            </a:r>
            <a:r>
              <a:rPr lang="en-US" sz="1100" dirty="0" err="1">
                <a:solidFill>
                  <a:srgbClr val="000000"/>
                </a:solidFill>
                <a:latin typeface="Verdana" panose="020B0604030504040204" pitchFamily="34" charset="0"/>
                <a:ea typeface="Verdana" panose="020B0604030504040204" pitchFamily="34" charset="0"/>
              </a:rPr>
              <a:t>janvārī</a:t>
            </a:r>
            <a:r>
              <a:rPr lang="en-US" sz="1100" dirty="0">
                <a:solidFill>
                  <a:srgbClr val="000000"/>
                </a:solidFill>
                <a:latin typeface="Verdana" panose="020B0604030504040204" pitchFamily="34" charset="0"/>
                <a:ea typeface="Verdana" panose="020B0604030504040204" pitchFamily="34" charset="0"/>
              </a:rPr>
              <a:t>.</a:t>
            </a:r>
          </a:p>
          <a:p>
            <a:pPr algn="just" fontAlgn="base">
              <a:lnSpc>
                <a:spcPct val="150000"/>
              </a:lnSpc>
            </a:pPr>
            <a:endParaRPr lang="lv-LV" sz="800" dirty="0">
              <a:solidFill>
                <a:srgbClr val="000000"/>
              </a:solidFill>
              <a:latin typeface="Verdana" panose="020B0604030504040204" pitchFamily="34" charset="0"/>
              <a:ea typeface="Verdana" panose="020B0604030504040204" pitchFamily="34" charset="0"/>
            </a:endParaRPr>
          </a:p>
          <a:p>
            <a:pPr algn="just" fontAlgn="base">
              <a:lnSpc>
                <a:spcPct val="150000"/>
              </a:lnSpc>
            </a:pPr>
            <a:r>
              <a:rPr lang="en-US" sz="1100" baseline="30000" dirty="0">
                <a:solidFill>
                  <a:srgbClr val="000000"/>
                </a:solidFill>
                <a:latin typeface="Verdana" panose="020B0604030504040204" pitchFamily="34" charset="0"/>
                <a:ea typeface="Verdana" panose="020B0604030504040204" pitchFamily="34" charset="0"/>
              </a:rPr>
              <a:t>3</a:t>
            </a:r>
            <a:r>
              <a:rPr lang="lv-LV" sz="1100" dirty="0">
                <a:solidFill>
                  <a:srgbClr val="000000"/>
                </a:solidFill>
                <a:latin typeface="Verdana" panose="020B0604030504040204" pitchFamily="34" charset="0"/>
                <a:ea typeface="Verdana" panose="020B0604030504040204" pitchFamily="34" charset="0"/>
              </a:rPr>
              <a:t> Maksājums par DRG fiksētajiem maksājumiem par decembra mēnesi, kas jāapmaksā tekošā gada decembrī, lai iestādes nepiemērotu līgumsodu</a:t>
            </a:r>
            <a:r>
              <a:rPr lang="lv-LV" sz="1100" dirty="0">
                <a:solidFill>
                  <a:srgbClr val="000000"/>
                </a:solidFill>
                <a:latin typeface="Verdana"/>
                <a:ea typeface="Verdana"/>
              </a:rPr>
              <a:t>. </a:t>
            </a:r>
          </a:p>
        </p:txBody>
      </p:sp>
      <p:pic>
        <p:nvPicPr>
          <p:cNvPr id="7" name="Graphic 10" descr="Continuous Improvement outline">
            <a:extLst>
              <a:ext uri="{FF2B5EF4-FFF2-40B4-BE49-F238E27FC236}">
                <a16:creationId xmlns:a16="http://schemas.microsoft.com/office/drawing/2014/main" id="{ED935F5E-4A72-4CD6-0040-2A2102C0077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79592" y="3366801"/>
            <a:ext cx="625962" cy="492003"/>
          </a:xfrm>
          <a:prstGeom prst="rect">
            <a:avLst/>
          </a:prstGeom>
        </p:spPr>
      </p:pic>
      <p:pic>
        <p:nvPicPr>
          <p:cNvPr id="8" name="Graphic 12" descr="Medicine outline">
            <a:extLst>
              <a:ext uri="{FF2B5EF4-FFF2-40B4-BE49-F238E27FC236}">
                <a16:creationId xmlns:a16="http://schemas.microsoft.com/office/drawing/2014/main" id="{8301B7C4-898A-18F1-E816-E91CECA06492}"/>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01311" y="2931740"/>
            <a:ext cx="502294" cy="378120"/>
          </a:xfrm>
          <a:prstGeom prst="rect">
            <a:avLst/>
          </a:prstGeom>
        </p:spPr>
      </p:pic>
      <p:pic>
        <p:nvPicPr>
          <p:cNvPr id="11" name="Graphic 5" descr="Inpatient outline">
            <a:extLst>
              <a:ext uri="{FF2B5EF4-FFF2-40B4-BE49-F238E27FC236}">
                <a16:creationId xmlns:a16="http://schemas.microsoft.com/office/drawing/2014/main" id="{39603EE6-F5E6-C1D3-6EB7-B66947749BAD}"/>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51970" y="3858804"/>
            <a:ext cx="481205" cy="366321"/>
          </a:xfrm>
          <a:prstGeom prst="rect">
            <a:avLst/>
          </a:prstGeom>
        </p:spPr>
      </p:pic>
      <p:graphicFrame>
        <p:nvGraphicFramePr>
          <p:cNvPr id="12" name="Table 11">
            <a:extLst>
              <a:ext uri="{FF2B5EF4-FFF2-40B4-BE49-F238E27FC236}">
                <a16:creationId xmlns:a16="http://schemas.microsoft.com/office/drawing/2014/main" id="{0AF05F33-4346-EC35-1CCB-EF812CB84444}"/>
              </a:ext>
            </a:extLst>
          </p:cNvPr>
          <p:cNvGraphicFramePr>
            <a:graphicFrameLocks noGrp="1"/>
          </p:cNvGraphicFramePr>
          <p:nvPr>
            <p:extLst>
              <p:ext uri="{D42A27DB-BD31-4B8C-83A1-F6EECF244321}">
                <p14:modId xmlns:p14="http://schemas.microsoft.com/office/powerpoint/2010/main" val="1568152525"/>
              </p:ext>
            </p:extLst>
          </p:nvPr>
        </p:nvGraphicFramePr>
        <p:xfrm>
          <a:off x="974035" y="1523390"/>
          <a:ext cx="7977071" cy="2997650"/>
        </p:xfrm>
        <a:graphic>
          <a:graphicData uri="http://schemas.openxmlformats.org/drawingml/2006/table">
            <a:tbl>
              <a:tblPr>
                <a:tableStyleId>{5C22544A-7EE6-4342-B048-85BDC9FD1C3A}</a:tableStyleId>
              </a:tblPr>
              <a:tblGrid>
                <a:gridCol w="5177075">
                  <a:extLst>
                    <a:ext uri="{9D8B030D-6E8A-4147-A177-3AD203B41FA5}">
                      <a16:colId xmlns:a16="http://schemas.microsoft.com/office/drawing/2014/main" val="890589634"/>
                    </a:ext>
                  </a:extLst>
                </a:gridCol>
                <a:gridCol w="2799996">
                  <a:extLst>
                    <a:ext uri="{9D8B030D-6E8A-4147-A177-3AD203B41FA5}">
                      <a16:colId xmlns:a16="http://schemas.microsoft.com/office/drawing/2014/main" val="3014991184"/>
                    </a:ext>
                  </a:extLst>
                </a:gridCol>
              </a:tblGrid>
              <a:tr h="1115558">
                <a:tc>
                  <a:txBody>
                    <a:bodyPr/>
                    <a:lstStyle/>
                    <a:p>
                      <a:pPr marL="0" indent="0" algn="l" fontAlgn="auto">
                        <a:lnSpc>
                          <a:spcPct val="98958"/>
                        </a:lnSpc>
                        <a:buNone/>
                      </a:pPr>
                      <a:r>
                        <a:rPr lang="lv-LV" sz="1600" dirty="0">
                          <a:effectLst/>
                          <a:latin typeface="Verdana" panose="020B0604030504040204" pitchFamily="34" charset="0"/>
                          <a:ea typeface="Verdana" panose="020B0604030504040204" pitchFamily="34" charset="0"/>
                        </a:rPr>
                        <a:t>​</a:t>
                      </a:r>
                      <a:endParaRPr lang="lv-LV" sz="1600" b="0" i="0" dirty="0">
                        <a:solidFill>
                          <a:srgbClr val="000000"/>
                        </a:solidFill>
                        <a:effectLst/>
                        <a:latin typeface="Verdana" panose="020B0604030504040204" pitchFamily="34" charset="0"/>
                        <a:ea typeface="Verdana" panose="020B0604030504040204" pitchFamily="34" charset="0"/>
                      </a:endParaRPr>
                    </a:p>
                  </a:txBody>
                  <a:tcPr marL="76339" marR="76339" marT="38170" marB="381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a:txBody>
                    <a:bodyPr/>
                    <a:lstStyle/>
                    <a:p>
                      <a:pPr marL="0" indent="0" algn="ctr" fontAlgn="base">
                        <a:buNone/>
                      </a:pPr>
                      <a:r>
                        <a:rPr lang="lv-LV" sz="1600" b="1" dirty="0">
                          <a:effectLst/>
                          <a:latin typeface="Verdana" panose="020B0604030504040204" pitchFamily="34" charset="0"/>
                          <a:ea typeface="Verdana" panose="020B0604030504040204" pitchFamily="34" charset="0"/>
                        </a:rPr>
                        <a:t>Indikatīvi prognozētais finansējuma deficīts GADAM (novembra rēķiniem), </a:t>
                      </a:r>
                      <a:r>
                        <a:rPr lang="en-US" sz="1600" b="1" dirty="0">
                          <a:effectLst/>
                          <a:latin typeface="Verdana" panose="020B0604030504040204" pitchFamily="34" charset="0"/>
                          <a:ea typeface="Verdana" panose="020B0604030504040204" pitchFamily="34" charset="0"/>
                        </a:rPr>
                        <a:t>EUR</a:t>
                      </a:r>
                      <a:endParaRPr lang="lv-LV" sz="1600" b="1" i="0" dirty="0">
                        <a:solidFill>
                          <a:srgbClr val="000000"/>
                        </a:solidFill>
                        <a:effectLst/>
                        <a:latin typeface="Verdana" panose="020B0604030504040204" pitchFamily="34" charset="0"/>
                        <a:ea typeface="Verdana" panose="020B0604030504040204" pitchFamily="34" charset="0"/>
                      </a:endParaRPr>
                    </a:p>
                  </a:txBody>
                  <a:tcPr marL="76339" marR="76339" marT="38170" marB="381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extLst>
                  <a:ext uri="{0D108BD9-81ED-4DB2-BD59-A6C34878D82A}">
                    <a16:rowId xmlns:a16="http://schemas.microsoft.com/office/drawing/2014/main" val="2687896823"/>
                  </a:ext>
                </a:extLst>
              </a:tr>
              <a:tr h="408955">
                <a:tc>
                  <a:txBody>
                    <a:bodyPr/>
                    <a:lstStyle/>
                    <a:p>
                      <a:pPr marL="0" indent="0" algn="l" fontAlgn="base">
                        <a:buNone/>
                      </a:pPr>
                      <a:r>
                        <a:rPr lang="lv-LV" sz="1600" u="none" strike="noStrike">
                          <a:effectLst/>
                          <a:latin typeface="Verdana" panose="020B0604030504040204" pitchFamily="34" charset="0"/>
                          <a:ea typeface="Verdana" panose="020B0604030504040204" pitchFamily="34" charset="0"/>
                        </a:rPr>
                        <a:t>Kompensējamo medikamentu un materiālu apmaksa</a:t>
                      </a:r>
                      <a:r>
                        <a:rPr lang="lv-LV" sz="1600">
                          <a:effectLst/>
                          <a:latin typeface="Verdana" panose="020B0604030504040204" pitchFamily="34" charset="0"/>
                          <a:ea typeface="Verdana" panose="020B0604030504040204" pitchFamily="34" charset="0"/>
                        </a:rPr>
                        <a:t>​¹​</a:t>
                      </a:r>
                      <a:endParaRPr lang="lv-LV" sz="1600" b="0" i="0">
                        <a:solidFill>
                          <a:srgbClr val="000000"/>
                        </a:solidFill>
                        <a:effectLst/>
                        <a:latin typeface="Verdana" panose="020B0604030504040204" pitchFamily="34" charset="0"/>
                        <a:ea typeface="Verdana" panose="020B0604030504040204" pitchFamily="34" charset="0"/>
                      </a:endParaRPr>
                    </a:p>
                  </a:txBody>
                  <a:tcPr marL="76339" marR="76339" marT="38170" marB="381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fontAlgn="base">
                        <a:buNone/>
                      </a:pPr>
                      <a:r>
                        <a:rPr lang="en-US" sz="1600" dirty="0">
                          <a:effectLst/>
                          <a:latin typeface="Verdana" panose="020B0604030504040204" pitchFamily="34" charset="0"/>
                          <a:ea typeface="Verdana" panose="020B0604030504040204" pitchFamily="34" charset="0"/>
                        </a:rPr>
                        <a:t>20 201 471</a:t>
                      </a:r>
                    </a:p>
                    <a:p>
                      <a:pPr marL="0" indent="0" algn="ctr" fontAlgn="base">
                        <a:buNone/>
                      </a:pPr>
                      <a:r>
                        <a:rPr lang="en-US" sz="1600" b="0" i="0" dirty="0">
                          <a:solidFill>
                            <a:srgbClr val="000000"/>
                          </a:solidFill>
                          <a:effectLst/>
                          <a:latin typeface="Verdana" panose="020B0604030504040204" pitchFamily="34" charset="0"/>
                          <a:ea typeface="Verdana" panose="020B0604030504040204" pitchFamily="34" charset="0"/>
                        </a:rPr>
                        <a:t>(54 907 042)</a:t>
                      </a:r>
                      <a:r>
                        <a:rPr lang="en-US" sz="1600" b="0" i="0" baseline="30000" dirty="0">
                          <a:solidFill>
                            <a:srgbClr val="000000"/>
                          </a:solidFill>
                          <a:effectLst/>
                          <a:latin typeface="Verdana" panose="020B0604030504040204" pitchFamily="34" charset="0"/>
                          <a:ea typeface="Verdana" panose="020B0604030504040204" pitchFamily="34" charset="0"/>
                        </a:rPr>
                        <a:t>2</a:t>
                      </a:r>
                    </a:p>
                  </a:txBody>
                  <a:tcPr marL="76339" marR="76339" marT="38170" marB="381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7967305"/>
                  </a:ext>
                </a:extLst>
              </a:tr>
              <a:tr h="408955">
                <a:tc>
                  <a:txBody>
                    <a:bodyPr/>
                    <a:lstStyle/>
                    <a:p>
                      <a:pPr marL="0" indent="0" algn="l" fontAlgn="base">
                        <a:buNone/>
                      </a:pPr>
                      <a:r>
                        <a:rPr lang="it-IT" sz="1600" u="none" strike="noStrike">
                          <a:effectLst/>
                          <a:latin typeface="Verdana" panose="020B0604030504040204" pitchFamily="34" charset="0"/>
                          <a:ea typeface="Verdana" panose="020B0604030504040204" pitchFamily="34" charset="0"/>
                        </a:rPr>
                        <a:t>Centralizēta medikamentu un materiālu iegāde</a:t>
                      </a:r>
                      <a:r>
                        <a:rPr lang="lv-LV" sz="1600">
                          <a:effectLst/>
                          <a:latin typeface="Verdana" panose="020B0604030504040204" pitchFamily="34" charset="0"/>
                          <a:ea typeface="Verdana" panose="020B0604030504040204" pitchFamily="34" charset="0"/>
                        </a:rPr>
                        <a:t>​</a:t>
                      </a:r>
                      <a:endParaRPr lang="lv-LV" sz="1600" b="0" i="0">
                        <a:solidFill>
                          <a:srgbClr val="000000"/>
                        </a:solidFill>
                        <a:effectLst/>
                        <a:latin typeface="Verdana" panose="020B0604030504040204" pitchFamily="34" charset="0"/>
                        <a:ea typeface="Verdana" panose="020B0604030504040204" pitchFamily="34" charset="0"/>
                      </a:endParaRPr>
                    </a:p>
                  </a:txBody>
                  <a:tcPr marL="76339" marR="76339" marT="38170" marB="381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fontAlgn="base">
                        <a:buNone/>
                      </a:pPr>
                      <a:r>
                        <a:rPr lang="en-US" sz="1600" dirty="0">
                          <a:effectLst/>
                          <a:latin typeface="Verdana" panose="020B0604030504040204" pitchFamily="34" charset="0"/>
                          <a:ea typeface="Verdana" panose="020B0604030504040204" pitchFamily="34" charset="0"/>
                        </a:rPr>
                        <a:t>3 387 507</a:t>
                      </a:r>
                      <a:endParaRPr lang="en-US" sz="1600" b="0" i="0" dirty="0">
                        <a:solidFill>
                          <a:srgbClr val="000000"/>
                        </a:solidFill>
                        <a:effectLst/>
                        <a:latin typeface="Verdana" panose="020B0604030504040204" pitchFamily="34" charset="0"/>
                        <a:ea typeface="Verdana" panose="020B0604030504040204" pitchFamily="34" charset="0"/>
                      </a:endParaRPr>
                    </a:p>
                  </a:txBody>
                  <a:tcPr marL="76339" marR="76339" marT="38170" marB="381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935473988"/>
                  </a:ext>
                </a:extLst>
              </a:tr>
              <a:tr h="408955">
                <a:tc>
                  <a:txBody>
                    <a:bodyPr/>
                    <a:lstStyle/>
                    <a:p>
                      <a:pPr marL="0" indent="0" algn="l" fontAlgn="base">
                        <a:buNone/>
                      </a:pPr>
                      <a:r>
                        <a:rPr lang="lv-LV" sz="1600" dirty="0">
                          <a:effectLst/>
                          <a:latin typeface="Verdana" panose="020B0604030504040204" pitchFamily="34" charset="0"/>
                          <a:ea typeface="Verdana" panose="020B0604030504040204" pitchFamily="34" charset="0"/>
                        </a:rPr>
                        <a:t>Stacionārie veselības aprūpes pakalpojumi</a:t>
                      </a:r>
                      <a:r>
                        <a:rPr lang="en-US" sz="1600" baseline="30000" dirty="0">
                          <a:effectLst/>
                          <a:latin typeface="Verdana" panose="020B0604030504040204" pitchFamily="34" charset="0"/>
                          <a:ea typeface="Verdana" panose="020B0604030504040204" pitchFamily="34" charset="0"/>
                        </a:rPr>
                        <a:t>3​</a:t>
                      </a:r>
                      <a:endParaRPr lang="en-US" sz="1600" b="0" i="0" baseline="30000" dirty="0">
                        <a:solidFill>
                          <a:srgbClr val="000000"/>
                        </a:solidFill>
                        <a:effectLst/>
                        <a:latin typeface="Verdana" panose="020B0604030504040204" pitchFamily="34" charset="0"/>
                        <a:ea typeface="Verdana" panose="020B0604030504040204" pitchFamily="34" charset="0"/>
                      </a:endParaRPr>
                    </a:p>
                  </a:txBody>
                  <a:tcPr marL="76339" marR="76339" marT="38170" marB="381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fontAlgn="base">
                        <a:buNone/>
                      </a:pPr>
                      <a:r>
                        <a:rPr lang="lv-LV" sz="1600" dirty="0">
                          <a:effectLst/>
                          <a:latin typeface="Verdana" panose="020B0604030504040204" pitchFamily="34" charset="0"/>
                          <a:ea typeface="Verdana" panose="020B0604030504040204" pitchFamily="34" charset="0"/>
                        </a:rPr>
                        <a:t>6 810 994</a:t>
                      </a:r>
                      <a:r>
                        <a:rPr lang="en-US" sz="1600" dirty="0">
                          <a:effectLst/>
                          <a:latin typeface="Verdana" panose="020B0604030504040204" pitchFamily="34" charset="0"/>
                          <a:ea typeface="Verdana" panose="020B0604030504040204" pitchFamily="34" charset="0"/>
                        </a:rPr>
                        <a:t>​</a:t>
                      </a:r>
                      <a:endParaRPr lang="en-US" sz="1600" b="0" i="0" dirty="0">
                        <a:solidFill>
                          <a:srgbClr val="000000"/>
                        </a:solidFill>
                        <a:effectLst/>
                        <a:latin typeface="Verdana" panose="020B0604030504040204" pitchFamily="34" charset="0"/>
                        <a:ea typeface="Verdana" panose="020B0604030504040204" pitchFamily="34" charset="0"/>
                      </a:endParaRPr>
                    </a:p>
                  </a:txBody>
                  <a:tcPr marL="76339" marR="76339" marT="38170" marB="381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45168466"/>
                  </a:ext>
                </a:extLst>
              </a:tr>
              <a:tr h="0">
                <a:tc>
                  <a:txBody>
                    <a:bodyPr/>
                    <a:lstStyle/>
                    <a:p>
                      <a:pPr marL="0" indent="0" algn="r" fontAlgn="base">
                        <a:buNone/>
                      </a:pPr>
                      <a:r>
                        <a:rPr lang="lv-LV" sz="1600" b="1" dirty="0">
                          <a:effectLst/>
                          <a:latin typeface="Verdana" panose="020B0604030504040204" pitchFamily="34" charset="0"/>
                          <a:ea typeface="Verdana" panose="020B0604030504040204" pitchFamily="34" charset="0"/>
                        </a:rPr>
                        <a:t>Kopā:</a:t>
                      </a:r>
                      <a:r>
                        <a:rPr lang="en-US" sz="1600" b="1" dirty="0">
                          <a:effectLst/>
                          <a:latin typeface="Verdana" panose="020B0604030504040204" pitchFamily="34" charset="0"/>
                          <a:ea typeface="Verdana" panose="020B0604030504040204" pitchFamily="34" charset="0"/>
                        </a:rPr>
                        <a:t>​</a:t>
                      </a:r>
                      <a:endParaRPr lang="en-US" sz="1600" b="1" i="0" dirty="0">
                        <a:solidFill>
                          <a:srgbClr val="000000"/>
                        </a:solidFill>
                        <a:effectLst/>
                        <a:latin typeface="Verdana" panose="020B0604030504040204" pitchFamily="34" charset="0"/>
                        <a:ea typeface="Verdana" panose="020B0604030504040204" pitchFamily="34" charset="0"/>
                      </a:endParaRPr>
                    </a:p>
                  </a:txBody>
                  <a:tcPr marL="76339" marR="76339" marT="38170" marB="381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indent="0" algn="ctr" fontAlgn="base">
                        <a:buNone/>
                      </a:pPr>
                      <a:r>
                        <a:rPr lang="en-US" sz="1600" b="1">
                          <a:effectLst/>
                          <a:latin typeface="Verdana" panose="020B0604030504040204" pitchFamily="34" charset="0"/>
                          <a:ea typeface="Verdana" panose="020B0604030504040204" pitchFamily="34" charset="0"/>
                        </a:rPr>
                        <a:t>30 399 972​</a:t>
                      </a:r>
                      <a:endParaRPr lang="en-US" sz="1600" b="1" i="0" dirty="0">
                        <a:solidFill>
                          <a:srgbClr val="000000"/>
                        </a:solidFill>
                        <a:effectLst/>
                        <a:latin typeface="Verdana" panose="020B0604030504040204" pitchFamily="34" charset="0"/>
                        <a:ea typeface="Verdana" panose="020B0604030504040204" pitchFamily="34" charset="0"/>
                      </a:endParaRPr>
                    </a:p>
                  </a:txBody>
                  <a:tcPr marL="76339" marR="76339" marT="38170" marB="38170">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252425"/>
                  </a:ext>
                </a:extLst>
              </a:tr>
            </a:tbl>
          </a:graphicData>
        </a:graphic>
      </p:graphicFrame>
      <p:sp>
        <p:nvSpPr>
          <p:cNvPr id="14" name="Text 2">
            <a:extLst>
              <a:ext uri="{FF2B5EF4-FFF2-40B4-BE49-F238E27FC236}">
                <a16:creationId xmlns:a16="http://schemas.microsoft.com/office/drawing/2014/main" id="{85F15790-2DDA-65D5-64E4-B1D47DBBA419}"/>
              </a:ext>
            </a:extLst>
          </p:cNvPr>
          <p:cNvSpPr txBox="1"/>
          <p:nvPr/>
        </p:nvSpPr>
        <p:spPr>
          <a:xfrm>
            <a:off x="8641080" y="6510528"/>
            <a:ext cx="365760" cy="274320"/>
          </a:xfrm>
          <a:prstGeom prst="rect">
            <a:avLst/>
          </a:prstGeom>
          <a:noFill/>
          <a:ln/>
        </p:spPr>
        <p:txBody>
          <a:bodyPr wrap="square" lIns="0" tIns="0" rIns="0" bIns="0" rtlCol="0" anchor="ctr"/>
          <a:lstStyle/>
          <a:p>
            <a:pPr marL="0" indent="0" algn="r">
              <a:buNone/>
            </a:pPr>
            <a:r>
              <a:rPr lang="en-US" sz="900" dirty="0">
                <a:solidFill>
                  <a:srgbClr val="595959"/>
                </a:solidFill>
                <a:latin typeface="Verdana" pitchFamily="34" charset="0"/>
                <a:ea typeface="Verdana" pitchFamily="34" charset="-122"/>
                <a:cs typeface="Verdana" pitchFamily="34" charset="-120"/>
              </a:rPr>
              <a:t>25</a:t>
            </a:r>
            <a:endParaRPr lang="en-US" sz="900" dirty="0"/>
          </a:p>
        </p:txBody>
      </p:sp>
    </p:spTree>
    <p:extLst>
      <p:ext uri="{BB962C8B-B14F-4D97-AF65-F5344CB8AC3E}">
        <p14:creationId xmlns:p14="http://schemas.microsoft.com/office/powerpoint/2010/main" val="24177062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D3DE01-6EB9-D5CC-82F4-0B786A31FAE1}"/>
            </a:ext>
          </a:extLst>
        </p:cNvPr>
        <p:cNvGrpSpPr/>
        <p:nvPr/>
      </p:nvGrpSpPr>
      <p:grpSpPr>
        <a:xfrm>
          <a:off x="0" y="0"/>
          <a:ext cx="0" cy="0"/>
          <a:chOff x="0" y="0"/>
          <a:chExt cx="0" cy="0"/>
        </a:xfrm>
      </p:grpSpPr>
      <p:sp>
        <p:nvSpPr>
          <p:cNvPr id="5" name="Text 2">
            <a:extLst>
              <a:ext uri="{FF2B5EF4-FFF2-40B4-BE49-F238E27FC236}">
                <a16:creationId xmlns:a16="http://schemas.microsoft.com/office/drawing/2014/main" id="{2DAF5E47-8116-F8C7-DF7C-BAC1B784D5B2}"/>
              </a:ext>
            </a:extLst>
          </p:cNvPr>
          <p:cNvSpPr txBox="1"/>
          <p:nvPr/>
        </p:nvSpPr>
        <p:spPr>
          <a:xfrm>
            <a:off x="8641080" y="6510528"/>
            <a:ext cx="365760" cy="274320"/>
          </a:xfrm>
          <a:prstGeom prst="rect">
            <a:avLst/>
          </a:prstGeom>
          <a:noFill/>
          <a:ln/>
        </p:spPr>
        <p:txBody>
          <a:bodyPr wrap="square" lIns="0" tIns="0" rIns="0" bIns="0" rtlCol="0" anchor="ctr"/>
          <a:lstStyle/>
          <a:p>
            <a:pPr marL="0" indent="0" algn="r">
              <a:buNone/>
            </a:pPr>
            <a:r>
              <a:rPr lang="en-US" sz="900" dirty="0">
                <a:solidFill>
                  <a:srgbClr val="595959"/>
                </a:solidFill>
                <a:latin typeface="Verdana" pitchFamily="34" charset="0"/>
                <a:ea typeface="Verdana" pitchFamily="34" charset="-122"/>
              </a:rPr>
              <a:t>26</a:t>
            </a:r>
            <a:endParaRPr lang="en-US" sz="900" dirty="0"/>
          </a:p>
        </p:txBody>
      </p:sp>
      <p:sp>
        <p:nvSpPr>
          <p:cNvPr id="2" name="TextBox 3">
            <a:extLst>
              <a:ext uri="{FF2B5EF4-FFF2-40B4-BE49-F238E27FC236}">
                <a16:creationId xmlns:a16="http://schemas.microsoft.com/office/drawing/2014/main" id="{123D2187-0C16-5DB2-E451-013FE62D7C13}"/>
              </a:ext>
            </a:extLst>
          </p:cNvPr>
          <p:cNvSpPr txBox="1"/>
          <p:nvPr/>
        </p:nvSpPr>
        <p:spPr>
          <a:xfrm>
            <a:off x="1405771" y="330145"/>
            <a:ext cx="7418189" cy="461665"/>
          </a:xfrm>
          <a:prstGeom prst="rect">
            <a:avLst/>
          </a:prstGeom>
          <a:noFill/>
        </p:spPr>
        <p:txBody>
          <a:bodyPr wrap="square" lIns="91440" tIns="45720" rIns="91440" bIns="45720" rtlCol="0" anchor="t">
            <a:spAutoFit/>
          </a:bodyPr>
          <a:ls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lv-LV" sz="2400" b="1" dirty="0">
                <a:latin typeface="Verdana" panose="020B0604030504040204" pitchFamily="34" charset="0"/>
                <a:ea typeface="Verdana" panose="020B0604030504040204" pitchFamily="34" charset="0"/>
                <a:cs typeface="Times New Roman" panose="02020603050405020304" pitchFamily="18" charset="0"/>
              </a:rPr>
              <a:t>Pārstrāžu rašanās iemesli</a:t>
            </a:r>
            <a:endParaRPr lang="en-US" dirty="0"/>
          </a:p>
        </p:txBody>
      </p:sp>
      <p:sp>
        <p:nvSpPr>
          <p:cNvPr id="30" name="Content Placeholder 1">
            <a:extLst>
              <a:ext uri="{FF2B5EF4-FFF2-40B4-BE49-F238E27FC236}">
                <a16:creationId xmlns:a16="http://schemas.microsoft.com/office/drawing/2014/main" id="{0F98385D-622E-A042-22B3-8DF5617077F7}"/>
              </a:ext>
            </a:extLst>
          </p:cNvPr>
          <p:cNvSpPr>
            <a:spLocks noGrp="1"/>
          </p:cNvSpPr>
          <p:nvPr/>
        </p:nvSpPr>
        <p:spPr>
          <a:xfrm>
            <a:off x="843321" y="1728768"/>
            <a:ext cx="7980639" cy="1489418"/>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lv-LV" sz="1500" b="1" dirty="0">
                <a:solidFill>
                  <a:srgbClr val="000000"/>
                </a:solidFill>
                <a:latin typeface="Verdana"/>
                <a:ea typeface="Verdana"/>
              </a:rPr>
              <a:t>Kompensējamo medikamentu un materiālu apmaksa</a:t>
            </a:r>
            <a:r>
              <a:rPr lang="lv-LV" sz="1500" dirty="0">
                <a:solidFill>
                  <a:srgbClr val="000000"/>
                </a:solidFill>
                <a:latin typeface="Verdana"/>
                <a:ea typeface="Verdana"/>
              </a:rPr>
              <a:t>​ - izmaksu pieaugumu galvenokārt ietekmē pacientu vidējā vecuma palielināšanās un ar to saistītais slimību skaita pieaugums uz vienu unikālo pacientu, kā arī ārstēšanas vidējo izmaksu un dārgāku terapiju īpatsvara pieaugums, īpaši onkoloģisko un reto slimību ārstēšanā. Vienlaikus būtiski pieaugušas individuāli pacientiem izsniegto medikamentu izmaksas, kā arī palielinājies pacientu skaits, kuriem nepieciešamas </a:t>
            </a:r>
            <a:r>
              <a:rPr lang="lv-LV" sz="1500" dirty="0" err="1">
                <a:solidFill>
                  <a:srgbClr val="000000"/>
                </a:solidFill>
                <a:latin typeface="Verdana"/>
                <a:ea typeface="Verdana"/>
              </a:rPr>
              <a:t>parenterāli</a:t>
            </a:r>
            <a:r>
              <a:rPr lang="lv-LV" sz="1500" dirty="0">
                <a:solidFill>
                  <a:srgbClr val="000000"/>
                </a:solidFill>
                <a:latin typeface="Verdana"/>
                <a:ea typeface="Verdana"/>
              </a:rPr>
              <a:t> ievadāmas zāles.</a:t>
            </a:r>
            <a:endParaRPr lang="en-US" sz="1500" dirty="0">
              <a:latin typeface="Verdana"/>
              <a:ea typeface="Verdana"/>
              <a:cs typeface="Aptos" panose="020B0004020202020204" pitchFamily="34" charset="0"/>
            </a:endParaRPr>
          </a:p>
          <a:p>
            <a:pPr>
              <a:buFont typeface="Wingdings" panose="05000000000000000000" pitchFamily="2" charset="2"/>
              <a:buChar char="Ø"/>
            </a:pPr>
            <a:endParaRPr lang="en-US" sz="1600" dirty="0">
              <a:solidFill>
                <a:srgbClr val="000000"/>
              </a:solidFill>
              <a:latin typeface="Aptos"/>
            </a:endParaRPr>
          </a:p>
          <a:p>
            <a:pPr>
              <a:buFont typeface="Wingdings" panose="05000000000000000000" pitchFamily="2" charset="2"/>
              <a:buChar char="Ø"/>
            </a:pPr>
            <a:endParaRPr lang="lv-LV" sz="1600" dirty="0">
              <a:solidFill>
                <a:srgbClr val="000000"/>
              </a:solidFill>
              <a:latin typeface="Aptos"/>
            </a:endParaRPr>
          </a:p>
          <a:p>
            <a:pPr marL="0" indent="0">
              <a:buNone/>
            </a:pPr>
            <a:endParaRPr lang="lv-LV" sz="1600" dirty="0">
              <a:latin typeface="Aptos"/>
            </a:endParaRPr>
          </a:p>
        </p:txBody>
      </p:sp>
      <p:sp>
        <p:nvSpPr>
          <p:cNvPr id="32" name="Content Placeholder 1">
            <a:extLst>
              <a:ext uri="{FF2B5EF4-FFF2-40B4-BE49-F238E27FC236}">
                <a16:creationId xmlns:a16="http://schemas.microsoft.com/office/drawing/2014/main" id="{A537B99B-57AE-681C-B73F-1C61349A1330}"/>
              </a:ext>
            </a:extLst>
          </p:cNvPr>
          <p:cNvSpPr txBox="1">
            <a:spLocks/>
          </p:cNvSpPr>
          <p:nvPr/>
        </p:nvSpPr>
        <p:spPr>
          <a:xfrm>
            <a:off x="843321" y="3429000"/>
            <a:ext cx="8095765" cy="1299354"/>
          </a:xfrm>
          <a:prstGeom prst="rect">
            <a:avLst/>
          </a:prstGeom>
        </p:spPr>
        <p:txBody>
          <a:bodyPr vert="horz" lIns="91440" tIns="45720" rIns="91440" bIns="45720" rtlCol="0" anchor="t">
            <a:noAutofit/>
          </a:bodyPr>
          <a:lstStyle>
            <a:defPPr>
              <a:defRPr lang="lv-LV"/>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it-IT" sz="1500" b="1" dirty="0">
                <a:solidFill>
                  <a:srgbClr val="000000"/>
                </a:solidFill>
                <a:latin typeface="Verdana"/>
                <a:ea typeface="Verdana"/>
              </a:rPr>
              <a:t>Centralizēta medikamentu un materiālu iegāde​​</a:t>
            </a:r>
            <a:r>
              <a:rPr lang="lv-LV" sz="1500" dirty="0">
                <a:solidFill>
                  <a:srgbClr val="000000"/>
                </a:solidFill>
                <a:latin typeface="Verdana"/>
                <a:ea typeface="Verdana"/>
              </a:rPr>
              <a:t>​ - </a:t>
            </a:r>
            <a:r>
              <a:rPr lang="lv-LV" sz="1500" dirty="0">
                <a:solidFill>
                  <a:srgbClr val="000000"/>
                </a:solidFill>
                <a:latin typeface="Verdana"/>
                <a:ea typeface="Verdana"/>
                <a:cs typeface="+mn-lt"/>
              </a:rPr>
              <a:t>palielinājies vidējais pacientu skaits mēnesī no 120 pacientiem uz 133, kuri izmanto nieru </a:t>
            </a:r>
            <a:r>
              <a:rPr lang="lv-LV" sz="1500" dirty="0" err="1">
                <a:solidFill>
                  <a:srgbClr val="000000"/>
                </a:solidFill>
                <a:latin typeface="Verdana"/>
                <a:ea typeface="Verdana"/>
                <a:cs typeface="+mn-lt"/>
              </a:rPr>
              <a:t>aizstājterapijas</a:t>
            </a:r>
            <a:r>
              <a:rPr lang="lv-LV" sz="1500" dirty="0">
                <a:solidFill>
                  <a:srgbClr val="000000"/>
                </a:solidFill>
                <a:latin typeface="Verdana"/>
                <a:ea typeface="Verdana"/>
                <a:cs typeface="+mn-lt"/>
              </a:rPr>
              <a:t> metodi - </a:t>
            </a:r>
            <a:r>
              <a:rPr lang="lv-LV" sz="1500" dirty="0" err="1">
                <a:solidFill>
                  <a:srgbClr val="000000"/>
                </a:solidFill>
                <a:latin typeface="Verdana"/>
                <a:ea typeface="Verdana"/>
                <a:cs typeface="+mn-lt"/>
              </a:rPr>
              <a:t>peritoneālo</a:t>
            </a:r>
            <a:r>
              <a:rPr lang="lv-LV" sz="1500" dirty="0">
                <a:solidFill>
                  <a:srgbClr val="000000"/>
                </a:solidFill>
                <a:latin typeface="Verdana"/>
                <a:ea typeface="Verdana"/>
                <a:cs typeface="+mn-lt"/>
              </a:rPr>
              <a:t> dialīzi, kā arī cenu pieauguma rezultātā, viena pakalpojuma vidējās izmaksas mēnesī pieaug. Tāpat būtiski pieaudzis zāļu izlietojuma apjoms </a:t>
            </a:r>
            <a:r>
              <a:rPr lang="lv-LV" sz="1500" dirty="0" err="1">
                <a:solidFill>
                  <a:srgbClr val="000000"/>
                </a:solidFill>
                <a:latin typeface="Verdana"/>
                <a:ea typeface="Verdana"/>
                <a:cs typeface="+mn-lt"/>
              </a:rPr>
              <a:t>parenterāli</a:t>
            </a:r>
            <a:r>
              <a:rPr lang="lv-LV" sz="1500" dirty="0">
                <a:solidFill>
                  <a:srgbClr val="000000"/>
                </a:solidFill>
                <a:latin typeface="Verdana"/>
                <a:ea typeface="Verdana"/>
                <a:cs typeface="+mn-lt"/>
              </a:rPr>
              <a:t> ievadāmo zāļu iegādei onkoloģisko saslimšanu ārstēšanai, katru gadu pieaugot onkoloģisko pacientu skaitam. </a:t>
            </a:r>
            <a:endParaRPr lang="lv-LV" sz="1500" dirty="0">
              <a:latin typeface="Verdana"/>
              <a:ea typeface="Verdana"/>
              <a:cs typeface="Aptos" panose="020B0004020202020204" pitchFamily="34" charset="0"/>
            </a:endParaRPr>
          </a:p>
          <a:p>
            <a:pPr marL="0" indent="0">
              <a:buFont typeface="Arial" panose="020B0604020202020204" pitchFamily="34" charset="0"/>
              <a:buNone/>
            </a:pPr>
            <a:endParaRPr lang="en-US" sz="1600" dirty="0">
              <a:latin typeface="Aptos"/>
              <a:ea typeface="Verdana"/>
              <a:cs typeface="Aptos" panose="020B0004020202020204" pitchFamily="34" charset="0"/>
            </a:endParaRPr>
          </a:p>
          <a:p>
            <a:pPr marL="0" indent="0">
              <a:buNone/>
            </a:pPr>
            <a:endParaRPr lang="en-US" sz="1600" dirty="0">
              <a:solidFill>
                <a:srgbClr val="000000"/>
              </a:solidFill>
              <a:latin typeface="Aptos"/>
              <a:ea typeface="Verdana"/>
            </a:endParaRPr>
          </a:p>
          <a:p>
            <a:pPr>
              <a:buFont typeface="Wingdings" panose="05000000000000000000" pitchFamily="2" charset="2"/>
              <a:buChar char="Ø"/>
            </a:pPr>
            <a:endParaRPr lang="lv-LV" sz="1600" dirty="0">
              <a:solidFill>
                <a:srgbClr val="000000"/>
              </a:solidFill>
              <a:latin typeface="Aptos"/>
              <a:ea typeface="Verdana"/>
            </a:endParaRPr>
          </a:p>
          <a:p>
            <a:pPr marL="0" indent="0">
              <a:buFont typeface="Arial" panose="020B0604020202020204" pitchFamily="34" charset="0"/>
              <a:buNone/>
            </a:pPr>
            <a:endParaRPr lang="lv-LV" sz="1600" dirty="0">
              <a:latin typeface="Aptos"/>
              <a:ea typeface="Verdana"/>
            </a:endParaRPr>
          </a:p>
        </p:txBody>
      </p:sp>
      <p:sp>
        <p:nvSpPr>
          <p:cNvPr id="35" name="Content Placeholder 1">
            <a:extLst>
              <a:ext uri="{FF2B5EF4-FFF2-40B4-BE49-F238E27FC236}">
                <a16:creationId xmlns:a16="http://schemas.microsoft.com/office/drawing/2014/main" id="{86760FE8-499F-825B-5A04-01FAD2008E10}"/>
              </a:ext>
            </a:extLst>
          </p:cNvPr>
          <p:cNvSpPr txBox="1">
            <a:spLocks/>
          </p:cNvSpPr>
          <p:nvPr/>
        </p:nvSpPr>
        <p:spPr>
          <a:xfrm>
            <a:off x="843321" y="4939168"/>
            <a:ext cx="8080873" cy="1395372"/>
          </a:xfrm>
          <a:prstGeom prst="rect">
            <a:avLst/>
          </a:prstGeom>
        </p:spPr>
        <p:txBody>
          <a:bodyPr vert="horz" lIns="91440" tIns="45720" rIns="91440" bIns="45720" rtlCol="0" anchor="t">
            <a:normAutofit/>
          </a:bodyPr>
          <a:lstStyle>
            <a:defPPr>
              <a:defRPr lang="lv-LV"/>
            </a:defPPr>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lv-LV" sz="1500" b="1" dirty="0">
                <a:solidFill>
                  <a:srgbClr val="000000"/>
                </a:solidFill>
                <a:latin typeface="Verdana"/>
                <a:ea typeface="Verdana"/>
              </a:rPr>
              <a:t>Stacionārie veselības aprūpes pakalpojumi </a:t>
            </a:r>
            <a:r>
              <a:rPr lang="lv-LV" sz="1500" dirty="0">
                <a:solidFill>
                  <a:srgbClr val="000000"/>
                </a:solidFill>
                <a:latin typeface="Verdana"/>
                <a:ea typeface="Verdana"/>
              </a:rPr>
              <a:t>- </a:t>
            </a:r>
            <a:r>
              <a:rPr lang="lv-LV" sz="1500" dirty="0">
                <a:latin typeface="Verdana"/>
                <a:ea typeface="Verdana"/>
              </a:rPr>
              <a:t>ar</a:t>
            </a:r>
            <a:r>
              <a:rPr lang="lv-LV" sz="1500" dirty="0">
                <a:latin typeface="Verdana"/>
                <a:ea typeface="Verdana"/>
                <a:cs typeface="Aptos" panose="020B0004020202020204" pitchFamily="34" charset="0"/>
              </a:rPr>
              <a:t> katru gadu vairāk  attīstās un iegūst lielāku nozīmi akūtā rehabilitācija stacionārā, novecojot sabiedrībai pieaug nepieciešamība pēc hronisko pacientu aprūpes, pieaug lielo locītavu </a:t>
            </a:r>
            <a:r>
              <a:rPr lang="lv-LV" sz="1500" dirty="0" err="1">
                <a:latin typeface="Verdana"/>
                <a:ea typeface="Verdana"/>
                <a:cs typeface="Aptos" panose="020B0004020202020204" pitchFamily="34" charset="0"/>
              </a:rPr>
              <a:t>endoprotezēšanas</a:t>
            </a:r>
            <a:r>
              <a:rPr lang="lv-LV" sz="1500" dirty="0">
                <a:latin typeface="Verdana"/>
                <a:ea typeface="Verdana"/>
                <a:cs typeface="Aptos" panose="020B0004020202020204" pitchFamily="34" charset="0"/>
              </a:rPr>
              <a:t> skaits, kā arī palielinās neiroloģisko pacientu īpatsvars, nepieciešamība pēc terciālajiem pakalpojumumiem un pieaug onkoloģisko pacientu skaits. </a:t>
            </a:r>
            <a:endParaRPr lang="en-US" sz="1500" dirty="0">
              <a:latin typeface="Verdana"/>
              <a:ea typeface="Verdana"/>
              <a:cs typeface="Aptos" panose="020B0004020202020204" pitchFamily="34" charset="0"/>
            </a:endParaRPr>
          </a:p>
          <a:p>
            <a:pPr marL="0" indent="0">
              <a:buNone/>
            </a:pPr>
            <a:endParaRPr lang="en-US" dirty="0">
              <a:solidFill>
                <a:srgbClr val="000000"/>
              </a:solidFill>
            </a:endParaRPr>
          </a:p>
          <a:p>
            <a:pPr>
              <a:buFont typeface="Wingdings" panose="05000000000000000000" pitchFamily="2" charset="2"/>
              <a:buChar char="Ø"/>
            </a:pPr>
            <a:endParaRPr lang="lv-LV" dirty="0">
              <a:solidFill>
                <a:srgbClr val="000000"/>
              </a:solidFill>
            </a:endParaRPr>
          </a:p>
          <a:p>
            <a:pPr marL="0" indent="0">
              <a:buFont typeface="Arial" panose="020B0604020202020204" pitchFamily="34" charset="0"/>
              <a:buNone/>
            </a:pPr>
            <a:endParaRPr lang="lv-LV" dirty="0"/>
          </a:p>
        </p:txBody>
      </p:sp>
      <p:grpSp>
        <p:nvGrpSpPr>
          <p:cNvPr id="43" name="Group 42">
            <a:extLst>
              <a:ext uri="{FF2B5EF4-FFF2-40B4-BE49-F238E27FC236}">
                <a16:creationId xmlns:a16="http://schemas.microsoft.com/office/drawing/2014/main" id="{AC350BE8-74FE-68CA-61C4-FF8621BB5C6B}"/>
              </a:ext>
            </a:extLst>
          </p:cNvPr>
          <p:cNvGrpSpPr/>
          <p:nvPr/>
        </p:nvGrpSpPr>
        <p:grpSpPr>
          <a:xfrm>
            <a:off x="120945" y="2124795"/>
            <a:ext cx="722376" cy="676645"/>
            <a:chOff x="1595594" y="2770637"/>
            <a:chExt cx="722376" cy="676645"/>
          </a:xfrm>
        </p:grpSpPr>
        <p:sp>
          <p:nvSpPr>
            <p:cNvPr id="50" name="Flowchart: Connector 49">
              <a:extLst>
                <a:ext uri="{FF2B5EF4-FFF2-40B4-BE49-F238E27FC236}">
                  <a16:creationId xmlns:a16="http://schemas.microsoft.com/office/drawing/2014/main" id="{9802B734-DC69-D734-A38C-4D575C3165BD}"/>
                </a:ext>
              </a:extLst>
            </p:cNvPr>
            <p:cNvSpPr/>
            <p:nvPr/>
          </p:nvSpPr>
          <p:spPr>
            <a:xfrm>
              <a:off x="1595594" y="2770637"/>
              <a:ext cx="722376" cy="676645"/>
            </a:xfrm>
            <a:prstGeom prst="flowChartConnector">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v-LV"/>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lv-LV"/>
            </a:p>
          </p:txBody>
        </p:sp>
        <p:pic>
          <p:nvPicPr>
            <p:cNvPr id="51" name="Graphic 9" descr="Medicine outline">
              <a:extLst>
                <a:ext uri="{FF2B5EF4-FFF2-40B4-BE49-F238E27FC236}">
                  <a16:creationId xmlns:a16="http://schemas.microsoft.com/office/drawing/2014/main" id="{9AE529AE-420C-5DAF-DE90-E58B29BB786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675621" y="2827798"/>
              <a:ext cx="562321" cy="562321"/>
            </a:xfrm>
            <a:prstGeom prst="rect">
              <a:avLst/>
            </a:prstGeom>
          </p:spPr>
        </p:pic>
      </p:grpSp>
      <p:grpSp>
        <p:nvGrpSpPr>
          <p:cNvPr id="44" name="Group 43">
            <a:extLst>
              <a:ext uri="{FF2B5EF4-FFF2-40B4-BE49-F238E27FC236}">
                <a16:creationId xmlns:a16="http://schemas.microsoft.com/office/drawing/2014/main" id="{C2AD73FF-3142-6349-158D-EECBA0752295}"/>
              </a:ext>
            </a:extLst>
          </p:cNvPr>
          <p:cNvGrpSpPr/>
          <p:nvPr/>
        </p:nvGrpSpPr>
        <p:grpSpPr>
          <a:xfrm>
            <a:off x="120944" y="3659060"/>
            <a:ext cx="722376" cy="676645"/>
            <a:chOff x="493866" y="2076132"/>
            <a:chExt cx="722376" cy="676645"/>
          </a:xfrm>
        </p:grpSpPr>
        <p:sp>
          <p:nvSpPr>
            <p:cNvPr id="48" name="Flowchart: Connector 47">
              <a:extLst>
                <a:ext uri="{FF2B5EF4-FFF2-40B4-BE49-F238E27FC236}">
                  <a16:creationId xmlns:a16="http://schemas.microsoft.com/office/drawing/2014/main" id="{F03BEA28-9025-23F7-574A-792F4AEAC13C}"/>
                </a:ext>
              </a:extLst>
            </p:cNvPr>
            <p:cNvSpPr/>
            <p:nvPr/>
          </p:nvSpPr>
          <p:spPr>
            <a:xfrm>
              <a:off x="493866" y="2076132"/>
              <a:ext cx="722376" cy="676645"/>
            </a:xfrm>
            <a:prstGeom prst="flowChartConnector">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v-LV"/>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lv-LV"/>
            </a:p>
          </p:txBody>
        </p:sp>
        <p:pic>
          <p:nvPicPr>
            <p:cNvPr id="49" name="Graphic 22" descr="Continuous Improvement outline">
              <a:extLst>
                <a:ext uri="{FF2B5EF4-FFF2-40B4-BE49-F238E27FC236}">
                  <a16:creationId xmlns:a16="http://schemas.microsoft.com/office/drawing/2014/main" id="{4294EDF2-BA08-8946-A9C1-4E71D7828CC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28838" y="2188238"/>
              <a:ext cx="452432" cy="452432"/>
            </a:xfrm>
            <a:prstGeom prst="rect">
              <a:avLst/>
            </a:prstGeom>
          </p:spPr>
        </p:pic>
      </p:grpSp>
      <p:grpSp>
        <p:nvGrpSpPr>
          <p:cNvPr id="45" name="Group 44">
            <a:extLst>
              <a:ext uri="{FF2B5EF4-FFF2-40B4-BE49-F238E27FC236}">
                <a16:creationId xmlns:a16="http://schemas.microsoft.com/office/drawing/2014/main" id="{D693FBCF-071C-D61F-10A6-0CCB270C9984}"/>
              </a:ext>
            </a:extLst>
          </p:cNvPr>
          <p:cNvGrpSpPr/>
          <p:nvPr/>
        </p:nvGrpSpPr>
        <p:grpSpPr>
          <a:xfrm>
            <a:off x="120944" y="5090231"/>
            <a:ext cx="722376" cy="676645"/>
            <a:chOff x="603159" y="5340528"/>
            <a:chExt cx="722376" cy="676645"/>
          </a:xfrm>
        </p:grpSpPr>
        <p:sp>
          <p:nvSpPr>
            <p:cNvPr id="46" name="Flowchart: Connector 45">
              <a:extLst>
                <a:ext uri="{FF2B5EF4-FFF2-40B4-BE49-F238E27FC236}">
                  <a16:creationId xmlns:a16="http://schemas.microsoft.com/office/drawing/2014/main" id="{3A97D8D1-7B06-2A3E-3AE7-A35F8CFA80BF}"/>
                </a:ext>
              </a:extLst>
            </p:cNvPr>
            <p:cNvSpPr/>
            <p:nvPr/>
          </p:nvSpPr>
          <p:spPr>
            <a:xfrm>
              <a:off x="603159" y="5340528"/>
              <a:ext cx="722376" cy="676645"/>
            </a:xfrm>
            <a:prstGeom prst="flowChartConnector">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lv-LV"/>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lv-LV"/>
            </a:p>
          </p:txBody>
        </p:sp>
        <p:pic>
          <p:nvPicPr>
            <p:cNvPr id="47" name="Graphic 7" descr="Inpatient outline">
              <a:extLst>
                <a:ext uri="{FF2B5EF4-FFF2-40B4-BE49-F238E27FC236}">
                  <a16:creationId xmlns:a16="http://schemas.microsoft.com/office/drawing/2014/main" id="{B71C3B28-F018-5463-255C-766C17AEE32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35747" y="5450250"/>
              <a:ext cx="457200" cy="457200"/>
            </a:xfrm>
            <a:prstGeom prst="rect">
              <a:avLst/>
            </a:prstGeom>
          </p:spPr>
        </p:pic>
      </p:grpSp>
    </p:spTree>
    <p:extLst>
      <p:ext uri="{BB962C8B-B14F-4D97-AF65-F5344CB8AC3E}">
        <p14:creationId xmlns:p14="http://schemas.microsoft.com/office/powerpoint/2010/main" val="24033532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8634F4-A708-44D1-0C2A-46DE8D0D99A5}"/>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65A7E521-E7FF-56AB-56B5-DEBA33247329}"/>
              </a:ext>
            </a:extLst>
          </p:cNvPr>
          <p:cNvSpPr txBox="1"/>
          <p:nvPr/>
        </p:nvSpPr>
        <p:spPr>
          <a:xfrm>
            <a:off x="2436133" y="225719"/>
            <a:ext cx="5932420" cy="914400"/>
          </a:xfrm>
          <a:prstGeom prst="rect">
            <a:avLst/>
          </a:prstGeom>
          <a:noFill/>
          <a:ln/>
        </p:spPr>
        <p:txBody>
          <a:bodyPr wrap="square" lIns="0" tIns="0" rIns="0" bIns="0" rtlCol="0" anchor="ctr"/>
          <a:lstStyle/>
          <a:p>
            <a:pPr marL="0" indent="0" algn="ctr">
              <a:buNone/>
            </a:pPr>
            <a:r>
              <a:rPr lang="en-US" sz="2000" b="1" dirty="0" err="1">
                <a:solidFill>
                  <a:srgbClr val="000000"/>
                </a:solidFill>
                <a:latin typeface="Verdana" pitchFamily="34" charset="0"/>
                <a:ea typeface="Verdana" pitchFamily="34" charset="-122"/>
                <a:cs typeface="Verdana" pitchFamily="34" charset="-120"/>
              </a:rPr>
              <a:t>Augstas</a:t>
            </a:r>
            <a:r>
              <a:rPr lang="en-US" sz="2000" b="1" dirty="0">
                <a:solidFill>
                  <a:srgbClr val="000000"/>
                </a:solidFill>
                <a:latin typeface="Verdana" pitchFamily="34" charset="0"/>
                <a:ea typeface="Verdana" pitchFamily="34" charset="-122"/>
                <a:cs typeface="Verdana" pitchFamily="34" charset="-120"/>
              </a:rPr>
              <a:t> </a:t>
            </a:r>
            <a:r>
              <a:rPr lang="en-US" sz="2000" b="1" dirty="0" err="1">
                <a:solidFill>
                  <a:srgbClr val="000000"/>
                </a:solidFill>
                <a:latin typeface="Verdana" pitchFamily="34" charset="0"/>
                <a:ea typeface="Verdana" pitchFamily="34" charset="-122"/>
                <a:cs typeface="Verdana" pitchFamily="34" charset="-120"/>
              </a:rPr>
              <a:t>prioritātes</a:t>
            </a:r>
            <a:r>
              <a:rPr lang="en-US" sz="2000" b="1" dirty="0">
                <a:solidFill>
                  <a:srgbClr val="000000"/>
                </a:solidFill>
                <a:latin typeface="Verdana" pitchFamily="34" charset="0"/>
                <a:ea typeface="Verdana" pitchFamily="34" charset="-122"/>
                <a:cs typeface="Verdana" pitchFamily="34" charset="-120"/>
              </a:rPr>
              <a:t> </a:t>
            </a:r>
            <a:r>
              <a:rPr lang="en-US" sz="2000" b="1" dirty="0" err="1">
                <a:solidFill>
                  <a:srgbClr val="000000"/>
                </a:solidFill>
                <a:latin typeface="Verdana" pitchFamily="34" charset="0"/>
                <a:ea typeface="Verdana" pitchFamily="34" charset="-122"/>
                <a:cs typeface="Verdana" pitchFamily="34" charset="-120"/>
              </a:rPr>
              <a:t>pasākumi</a:t>
            </a:r>
            <a:r>
              <a:rPr lang="en-US" sz="2000" b="1" dirty="0">
                <a:solidFill>
                  <a:srgbClr val="000000"/>
                </a:solidFill>
                <a:latin typeface="Verdana" pitchFamily="34" charset="0"/>
                <a:ea typeface="Verdana" pitchFamily="34" charset="-122"/>
                <a:cs typeface="Verdana" pitchFamily="34" charset="-120"/>
              </a:rPr>
              <a:t>, </a:t>
            </a:r>
            <a:r>
              <a:rPr lang="en-US" sz="2000" b="1" dirty="0" err="1">
                <a:solidFill>
                  <a:srgbClr val="000000"/>
                </a:solidFill>
                <a:latin typeface="Verdana" pitchFamily="34" charset="0"/>
                <a:ea typeface="Verdana" pitchFamily="34" charset="-122"/>
                <a:cs typeface="Verdana" pitchFamily="34" charset="-120"/>
              </a:rPr>
              <a:t>kuriem</a:t>
            </a:r>
            <a:r>
              <a:rPr lang="en-US" sz="2000" b="1" dirty="0">
                <a:solidFill>
                  <a:srgbClr val="000000"/>
                </a:solidFill>
                <a:latin typeface="Verdana" pitchFamily="34" charset="0"/>
                <a:ea typeface="Verdana" pitchFamily="34" charset="-122"/>
                <a:cs typeface="Verdana" pitchFamily="34" charset="-120"/>
              </a:rPr>
              <a:t> </a:t>
            </a:r>
            <a:r>
              <a:rPr lang="en-US" sz="2000" b="1" dirty="0" err="1">
                <a:solidFill>
                  <a:srgbClr val="000000"/>
                </a:solidFill>
                <a:latin typeface="Verdana" pitchFamily="34" charset="0"/>
                <a:ea typeface="Verdana" pitchFamily="34" charset="-122"/>
                <a:cs typeface="Verdana" pitchFamily="34" charset="-120"/>
              </a:rPr>
              <a:t>neatliekami</a:t>
            </a:r>
            <a:r>
              <a:rPr lang="en-US" sz="2000" b="1" dirty="0">
                <a:solidFill>
                  <a:srgbClr val="000000"/>
                </a:solidFill>
                <a:latin typeface="Verdana" pitchFamily="34" charset="0"/>
                <a:ea typeface="Verdana" pitchFamily="34" charset="-122"/>
                <a:cs typeface="Verdana" pitchFamily="34" charset="-120"/>
              </a:rPr>
              <a:t> </a:t>
            </a:r>
            <a:r>
              <a:rPr lang="en-US" sz="2000" b="1" dirty="0" err="1">
                <a:solidFill>
                  <a:srgbClr val="000000"/>
                </a:solidFill>
                <a:latin typeface="Verdana" pitchFamily="34" charset="0"/>
                <a:ea typeface="Verdana" pitchFamily="34" charset="-122"/>
                <a:cs typeface="Verdana" pitchFamily="34" charset="-120"/>
              </a:rPr>
              <a:t>nepieciešams</a:t>
            </a:r>
            <a:r>
              <a:rPr lang="en-US" sz="2000" b="1" dirty="0">
                <a:solidFill>
                  <a:srgbClr val="000000"/>
                </a:solidFill>
                <a:latin typeface="Verdana" pitchFamily="34" charset="0"/>
                <a:ea typeface="Verdana" pitchFamily="34" charset="-122"/>
                <a:cs typeface="Verdana" pitchFamily="34" charset="-120"/>
              </a:rPr>
              <a:t> </a:t>
            </a:r>
            <a:r>
              <a:rPr lang="en-US" sz="2000" b="1" dirty="0" err="1">
                <a:solidFill>
                  <a:srgbClr val="000000"/>
                </a:solidFill>
                <a:latin typeface="Verdana" pitchFamily="34" charset="0"/>
                <a:ea typeface="Verdana" pitchFamily="34" charset="-122"/>
                <a:cs typeface="Verdana" pitchFamily="34" charset="-120"/>
              </a:rPr>
              <a:t>papildu</a:t>
            </a:r>
            <a:r>
              <a:rPr lang="en-US" sz="2000" b="1" dirty="0">
                <a:solidFill>
                  <a:srgbClr val="000000"/>
                </a:solidFill>
                <a:latin typeface="Verdana" pitchFamily="34" charset="0"/>
                <a:ea typeface="Verdana" pitchFamily="34" charset="-122"/>
                <a:cs typeface="Verdana" pitchFamily="34" charset="-120"/>
              </a:rPr>
              <a:t> </a:t>
            </a:r>
            <a:r>
              <a:rPr lang="en-US" sz="2000" b="1" dirty="0" err="1">
                <a:solidFill>
                  <a:srgbClr val="000000"/>
                </a:solidFill>
                <a:latin typeface="Verdana" pitchFamily="34" charset="0"/>
                <a:ea typeface="Verdana" pitchFamily="34" charset="-122"/>
                <a:cs typeface="Verdana" pitchFamily="34" charset="-120"/>
              </a:rPr>
              <a:t>finansējums</a:t>
            </a:r>
            <a:r>
              <a:rPr lang="en-US" sz="2000" b="1" dirty="0">
                <a:solidFill>
                  <a:srgbClr val="000000"/>
                </a:solidFill>
                <a:latin typeface="Verdana" pitchFamily="34" charset="0"/>
                <a:ea typeface="Verdana" pitchFamily="34" charset="-122"/>
                <a:cs typeface="Verdana" pitchFamily="34" charset="-120"/>
              </a:rPr>
              <a:t> 2027. </a:t>
            </a:r>
            <a:r>
              <a:rPr lang="en-US" sz="2000" b="1" dirty="0" err="1">
                <a:solidFill>
                  <a:srgbClr val="000000"/>
                </a:solidFill>
                <a:latin typeface="Verdana" pitchFamily="34" charset="0"/>
                <a:ea typeface="Verdana" pitchFamily="34" charset="-122"/>
                <a:cs typeface="Verdana" pitchFamily="34" charset="-120"/>
              </a:rPr>
              <a:t>gadā</a:t>
            </a:r>
            <a:endParaRPr lang="en-US" sz="2000" dirty="0"/>
          </a:p>
        </p:txBody>
      </p:sp>
      <p:sp>
        <p:nvSpPr>
          <p:cNvPr id="5" name="Text 2">
            <a:extLst>
              <a:ext uri="{FF2B5EF4-FFF2-40B4-BE49-F238E27FC236}">
                <a16:creationId xmlns:a16="http://schemas.microsoft.com/office/drawing/2014/main" id="{94A2737D-C0D7-7816-01C7-A0229091D704}"/>
              </a:ext>
            </a:extLst>
          </p:cNvPr>
          <p:cNvSpPr txBox="1"/>
          <p:nvPr/>
        </p:nvSpPr>
        <p:spPr>
          <a:xfrm>
            <a:off x="8641080" y="6510528"/>
            <a:ext cx="365760" cy="274320"/>
          </a:xfrm>
          <a:prstGeom prst="rect">
            <a:avLst/>
          </a:prstGeom>
          <a:noFill/>
          <a:ln/>
        </p:spPr>
        <p:txBody>
          <a:bodyPr wrap="square" lIns="0" tIns="0" rIns="0" bIns="0" rtlCol="0" anchor="ctr"/>
          <a:lstStyle/>
          <a:p>
            <a:pPr marL="0" indent="0" algn="r">
              <a:buNone/>
            </a:pPr>
            <a:r>
              <a:rPr lang="en-US" sz="900" dirty="0">
                <a:solidFill>
                  <a:srgbClr val="595959"/>
                </a:solidFill>
                <a:latin typeface="Verdana" pitchFamily="34" charset="0"/>
                <a:ea typeface="Verdana" pitchFamily="34" charset="-122"/>
                <a:cs typeface="Verdana" pitchFamily="34" charset="-120"/>
              </a:rPr>
              <a:t>27</a:t>
            </a:r>
            <a:endParaRPr lang="en-US" sz="900" dirty="0"/>
          </a:p>
        </p:txBody>
      </p:sp>
      <p:pic>
        <p:nvPicPr>
          <p:cNvPr id="8" name="Picture 7">
            <a:extLst>
              <a:ext uri="{FF2B5EF4-FFF2-40B4-BE49-F238E27FC236}">
                <a16:creationId xmlns:a16="http://schemas.microsoft.com/office/drawing/2014/main" id="{4DC3FCBB-0C81-9F0B-DB58-9DF1DF602388}"/>
              </a:ext>
            </a:extLst>
          </p:cNvPr>
          <p:cNvPicPr>
            <a:picLocks noChangeAspect="1"/>
          </p:cNvPicPr>
          <p:nvPr/>
        </p:nvPicPr>
        <p:blipFill>
          <a:blip r:embed="rId3"/>
          <a:stretch>
            <a:fillRect/>
          </a:stretch>
        </p:blipFill>
        <p:spPr>
          <a:xfrm>
            <a:off x="137160" y="1366283"/>
            <a:ext cx="8869680" cy="4963633"/>
          </a:xfrm>
          <a:prstGeom prst="rect">
            <a:avLst/>
          </a:prstGeom>
        </p:spPr>
      </p:pic>
      <p:sp>
        <p:nvSpPr>
          <p:cNvPr id="9" name="TextBox 8">
            <a:extLst>
              <a:ext uri="{FF2B5EF4-FFF2-40B4-BE49-F238E27FC236}">
                <a16:creationId xmlns:a16="http://schemas.microsoft.com/office/drawing/2014/main" id="{C8DC0680-AA1B-DEFD-0551-4DB5C248BF9F}"/>
              </a:ext>
            </a:extLst>
          </p:cNvPr>
          <p:cNvSpPr txBox="1"/>
          <p:nvPr/>
        </p:nvSpPr>
        <p:spPr>
          <a:xfrm>
            <a:off x="232853" y="6384738"/>
            <a:ext cx="8591107" cy="400110"/>
          </a:xfrm>
          <a:prstGeom prst="rect">
            <a:avLst/>
          </a:prstGeom>
          <a:noFill/>
        </p:spPr>
        <p:txBody>
          <a:bodyPr wrap="square" rtlCol="0">
            <a:spAutoFit/>
          </a:bodyPr>
          <a:lstStyle/>
          <a:p>
            <a:r>
              <a:rPr lang="en-US" sz="1000" dirty="0">
                <a:latin typeface="Verdana" panose="020B0604030504040204" pitchFamily="34" charset="0"/>
                <a:ea typeface="Verdana" panose="020B0604030504040204" pitchFamily="34" charset="0"/>
              </a:rPr>
              <a:t>* </a:t>
            </a:r>
            <a:r>
              <a:rPr lang="en-US" sz="1000" dirty="0" err="1">
                <a:latin typeface="Verdana" panose="020B0604030504040204" pitchFamily="34" charset="0"/>
                <a:ea typeface="Verdana" panose="020B0604030504040204" pitchFamily="34" charset="0"/>
              </a:rPr>
              <a:t>Prognozētais</a:t>
            </a:r>
            <a:r>
              <a:rPr lang="en-US" sz="1000" dirty="0">
                <a:latin typeface="Verdana" panose="020B0604030504040204" pitchFamily="34" charset="0"/>
                <a:ea typeface="Verdana" panose="020B0604030504040204" pitchFamily="34" charset="0"/>
              </a:rPr>
              <a:t> deficits </a:t>
            </a:r>
            <a:r>
              <a:rPr lang="en-US" sz="1000" dirty="0" err="1">
                <a:latin typeface="Verdana" panose="020B0604030504040204" pitchFamily="34" charset="0"/>
                <a:ea typeface="Verdana" panose="020B0604030504040204" pitchFamily="34" charset="0"/>
              </a:rPr>
              <a:t>uz</a:t>
            </a:r>
            <a:r>
              <a:rPr lang="en-US" sz="1000" dirty="0">
                <a:latin typeface="Verdana" panose="020B0604030504040204" pitchFamily="34" charset="0"/>
                <a:ea typeface="Verdana" panose="020B0604030504040204" pitchFamily="34" charset="0"/>
              </a:rPr>
              <a:t> </a:t>
            </a:r>
            <a:r>
              <a:rPr lang="en-US" sz="1000" dirty="0" err="1">
                <a:latin typeface="Verdana" panose="020B0604030504040204" pitchFamily="34" charset="0"/>
                <a:ea typeface="Verdana" panose="020B0604030504040204" pitchFamily="34" charset="0"/>
              </a:rPr>
              <a:t>veselības</a:t>
            </a:r>
            <a:r>
              <a:rPr lang="en-US" sz="1000" dirty="0">
                <a:latin typeface="Verdana" panose="020B0604030504040204" pitchFamily="34" charset="0"/>
                <a:ea typeface="Verdana" panose="020B0604030504040204" pitchFamily="34" charset="0"/>
              </a:rPr>
              <a:t> </a:t>
            </a:r>
            <a:r>
              <a:rPr lang="en-US" sz="1000" dirty="0" err="1">
                <a:latin typeface="Verdana" panose="020B0604030504040204" pitchFamily="34" charset="0"/>
                <a:ea typeface="Verdana" panose="020B0604030504040204" pitchFamily="34" charset="0"/>
              </a:rPr>
              <a:t>nozares</a:t>
            </a:r>
            <a:r>
              <a:rPr lang="en-US" sz="1000" dirty="0">
                <a:latin typeface="Verdana" panose="020B0604030504040204" pitchFamily="34" charset="0"/>
                <a:ea typeface="Verdana" panose="020B0604030504040204" pitchFamily="34" charset="0"/>
              </a:rPr>
              <a:t> </a:t>
            </a:r>
            <a:r>
              <a:rPr lang="en-US" sz="1000" dirty="0" err="1">
                <a:latin typeface="Verdana" panose="020B0604030504040204" pitchFamily="34" charset="0"/>
                <a:ea typeface="Verdana" panose="020B0604030504040204" pitchFamily="34" charset="0"/>
              </a:rPr>
              <a:t>vajadzību</a:t>
            </a:r>
            <a:r>
              <a:rPr lang="en-US" sz="1000" dirty="0">
                <a:latin typeface="Verdana" panose="020B0604030504040204" pitchFamily="34" charset="0"/>
                <a:ea typeface="Verdana" panose="020B0604030504040204" pitchFamily="34" charset="0"/>
              </a:rPr>
              <a:t> </a:t>
            </a:r>
            <a:r>
              <a:rPr lang="en-US" sz="1000" dirty="0" err="1">
                <a:latin typeface="Verdana" panose="020B0604030504040204" pitchFamily="34" charset="0"/>
                <a:ea typeface="Verdana" panose="020B0604030504040204" pitchFamily="34" charset="0"/>
              </a:rPr>
              <a:t>apkopošanas</a:t>
            </a:r>
            <a:r>
              <a:rPr lang="en-US" sz="1000" dirty="0">
                <a:latin typeface="Verdana" panose="020B0604030504040204" pitchFamily="34" charset="0"/>
                <a:ea typeface="Verdana" panose="020B0604030504040204" pitchFamily="34" charset="0"/>
              </a:rPr>
              <a:t> </a:t>
            </a:r>
            <a:r>
              <a:rPr lang="en-US" sz="1000" dirty="0" err="1">
                <a:latin typeface="Verdana" panose="020B0604030504040204" pitchFamily="34" charset="0"/>
                <a:ea typeface="Verdana" panose="020B0604030504040204" pitchFamily="34" charset="0"/>
              </a:rPr>
              <a:t>brīdi</a:t>
            </a:r>
            <a:r>
              <a:rPr lang="en-US" sz="1000" dirty="0">
                <a:latin typeface="Verdana" panose="020B0604030504040204" pitchFamily="34" charset="0"/>
                <a:ea typeface="Verdana" panose="020B0604030504040204" pitchFamily="34" charset="0"/>
              </a:rPr>
              <a:t>, </a:t>
            </a:r>
            <a:r>
              <a:rPr lang="en-US" sz="1000" dirty="0" err="1">
                <a:latin typeface="Verdana" panose="020B0604030504040204" pitchFamily="34" charset="0"/>
                <a:ea typeface="Verdana" panose="020B0604030504040204" pitchFamily="34" charset="0"/>
              </a:rPr>
              <a:t>ņemot</a:t>
            </a:r>
            <a:r>
              <a:rPr lang="en-US" sz="1000" dirty="0">
                <a:latin typeface="Verdana" panose="020B0604030504040204" pitchFamily="34" charset="0"/>
                <a:ea typeface="Verdana" panose="020B0604030504040204" pitchFamily="34" charset="0"/>
              </a:rPr>
              <a:t> </a:t>
            </a:r>
            <a:r>
              <a:rPr lang="en-US" sz="1000" dirty="0" err="1">
                <a:latin typeface="Verdana" panose="020B0604030504040204" pitchFamily="34" charset="0"/>
                <a:ea typeface="Verdana" panose="020B0604030504040204" pitchFamily="34" charset="0"/>
              </a:rPr>
              <a:t>vērā</a:t>
            </a:r>
            <a:r>
              <a:rPr lang="en-US" sz="1000" dirty="0">
                <a:latin typeface="Verdana" panose="020B0604030504040204" pitchFamily="34" charset="0"/>
                <a:ea typeface="Verdana" panose="020B0604030504040204" pitchFamily="34" charset="0"/>
              </a:rPr>
              <a:t> </a:t>
            </a:r>
            <a:r>
              <a:rPr lang="en-US" sz="1000" dirty="0" err="1">
                <a:latin typeface="Verdana" panose="020B0604030504040204" pitchFamily="34" charset="0"/>
                <a:ea typeface="Verdana" panose="020B0604030504040204" pitchFamily="34" charset="0"/>
              </a:rPr>
              <a:t>iepriekšējā</a:t>
            </a:r>
            <a:r>
              <a:rPr lang="en-US" sz="1000" dirty="0">
                <a:latin typeface="Verdana" panose="020B0604030504040204" pitchFamily="34" charset="0"/>
                <a:ea typeface="Verdana" panose="020B0604030504040204" pitchFamily="34" charset="0"/>
              </a:rPr>
              <a:t> gada </a:t>
            </a:r>
            <a:r>
              <a:rPr lang="en-US" sz="1000" dirty="0" err="1">
                <a:latin typeface="Verdana" panose="020B0604030504040204" pitchFamily="34" charset="0"/>
                <a:ea typeface="Verdana" panose="020B0604030504040204" pitchFamily="34" charset="0"/>
              </a:rPr>
              <a:t>izpildi</a:t>
            </a:r>
            <a:r>
              <a:rPr lang="en-US" sz="1000" dirty="0">
                <a:latin typeface="Verdana" panose="020B0604030504040204" pitchFamily="34" charset="0"/>
                <a:ea typeface="Verdana" panose="020B0604030504040204" pitchFamily="34" charset="0"/>
              </a:rPr>
              <a:t>, </a:t>
            </a:r>
            <a:r>
              <a:rPr lang="en-US" sz="1000" dirty="0" err="1">
                <a:latin typeface="Verdana" panose="020B0604030504040204" pitchFamily="34" charset="0"/>
                <a:ea typeface="Verdana" panose="020B0604030504040204" pitchFamily="34" charset="0"/>
              </a:rPr>
              <a:t>balstoties</a:t>
            </a:r>
            <a:r>
              <a:rPr lang="en-US" sz="1000" dirty="0">
                <a:latin typeface="Verdana" panose="020B0604030504040204" pitchFamily="34" charset="0"/>
                <a:ea typeface="Verdana" panose="020B0604030504040204" pitchFamily="34" charset="0"/>
              </a:rPr>
              <a:t> </a:t>
            </a:r>
            <a:r>
              <a:rPr lang="en-US" sz="1000" dirty="0" err="1">
                <a:latin typeface="Verdana" panose="020B0604030504040204" pitchFamily="34" charset="0"/>
                <a:ea typeface="Verdana" panose="020B0604030504040204" pitchFamily="34" charset="0"/>
              </a:rPr>
              <a:t>uz</a:t>
            </a:r>
            <a:r>
              <a:rPr lang="en-US" sz="1000" dirty="0">
                <a:latin typeface="Verdana" panose="020B0604030504040204" pitchFamily="34" charset="0"/>
                <a:ea typeface="Verdana" panose="020B0604030504040204" pitchFamily="34" charset="0"/>
              </a:rPr>
              <a:t> 2026. gada </a:t>
            </a:r>
            <a:r>
              <a:rPr lang="en-US" sz="1000" dirty="0" err="1">
                <a:latin typeface="Verdana" panose="020B0604030504040204" pitchFamily="34" charset="0"/>
                <a:ea typeface="Verdana" panose="020B0604030504040204" pitchFamily="34" charset="0"/>
              </a:rPr>
              <a:t>fakstisko</a:t>
            </a:r>
            <a:r>
              <a:rPr lang="en-US" sz="1000" dirty="0">
                <a:latin typeface="Verdana" panose="020B0604030504040204" pitchFamily="34" charset="0"/>
                <a:ea typeface="Verdana" panose="020B0604030504040204" pitchFamily="34" charset="0"/>
              </a:rPr>
              <a:t> </a:t>
            </a:r>
            <a:r>
              <a:rPr lang="en-US" sz="1000" dirty="0" err="1">
                <a:latin typeface="Verdana" panose="020B0604030504040204" pitchFamily="34" charset="0"/>
                <a:ea typeface="Verdana" panose="020B0604030504040204" pitchFamily="34" charset="0"/>
              </a:rPr>
              <a:t>izpildi</a:t>
            </a:r>
            <a:r>
              <a:rPr lang="en-US" sz="1000" dirty="0">
                <a:latin typeface="Verdana" panose="020B0604030504040204" pitchFamily="34" charset="0"/>
                <a:ea typeface="Verdana" panose="020B0604030504040204" pitchFamily="34" charset="0"/>
              </a:rPr>
              <a:t> </a:t>
            </a:r>
            <a:r>
              <a:rPr lang="en-US" sz="1000" dirty="0" err="1">
                <a:latin typeface="Verdana" panose="020B0604030504040204" pitchFamily="34" charset="0"/>
                <a:ea typeface="Verdana" panose="020B0604030504040204" pitchFamily="34" charset="0"/>
              </a:rPr>
              <a:t>papildu</a:t>
            </a:r>
            <a:r>
              <a:rPr lang="en-US" sz="1000" dirty="0">
                <a:latin typeface="Verdana" panose="020B0604030504040204" pitchFamily="34" charset="0"/>
                <a:ea typeface="Verdana" panose="020B0604030504040204" pitchFamily="34" charset="0"/>
              </a:rPr>
              <a:t> </a:t>
            </a:r>
            <a:r>
              <a:rPr lang="en-US" sz="1000" dirty="0" err="1">
                <a:latin typeface="Verdana" panose="020B0604030504040204" pitchFamily="34" charset="0"/>
                <a:ea typeface="Verdana" panose="020B0604030504040204" pitchFamily="34" charset="0"/>
              </a:rPr>
              <a:t>finansējuma</a:t>
            </a:r>
            <a:r>
              <a:rPr lang="en-US" sz="1000" dirty="0">
                <a:latin typeface="Verdana" panose="020B0604030504040204" pitchFamily="34" charset="0"/>
                <a:ea typeface="Verdana" panose="020B0604030504040204" pitchFamily="34" charset="0"/>
              </a:rPr>
              <a:t> </a:t>
            </a:r>
            <a:r>
              <a:rPr lang="en-US" sz="1000" dirty="0" err="1">
                <a:latin typeface="Verdana" panose="020B0604030504040204" pitchFamily="34" charset="0"/>
                <a:ea typeface="Verdana" panose="020B0604030504040204" pitchFamily="34" charset="0"/>
              </a:rPr>
              <a:t>nepieciešamība</a:t>
            </a:r>
            <a:r>
              <a:rPr lang="en-US" sz="1000" dirty="0">
                <a:latin typeface="Verdana" panose="020B0604030504040204" pitchFamily="34" charset="0"/>
                <a:ea typeface="Verdana" panose="020B0604030504040204" pitchFamily="34" charset="0"/>
              </a:rPr>
              <a:t> KZS </a:t>
            </a:r>
            <a:r>
              <a:rPr lang="en-US" sz="1000" dirty="0" err="1">
                <a:latin typeface="Verdana" panose="020B0604030504040204" pitchFamily="34" charset="0"/>
                <a:ea typeface="Verdana" panose="020B0604030504040204" pitchFamily="34" charset="0"/>
              </a:rPr>
              <a:t>deficīta</a:t>
            </a:r>
            <a:r>
              <a:rPr lang="en-US" sz="1000" dirty="0">
                <a:latin typeface="Verdana" panose="020B0604030504040204" pitchFamily="34" charset="0"/>
                <a:ea typeface="Verdana" panose="020B0604030504040204" pitchFamily="34" charset="0"/>
              </a:rPr>
              <a:t> </a:t>
            </a:r>
            <a:r>
              <a:rPr lang="en-US" sz="1000" dirty="0" err="1">
                <a:latin typeface="Verdana" panose="020B0604030504040204" pitchFamily="34" charset="0"/>
                <a:ea typeface="Verdana" panose="020B0604030504040204" pitchFamily="34" charset="0"/>
              </a:rPr>
              <a:t>segšanai</a:t>
            </a:r>
            <a:r>
              <a:rPr lang="en-US" sz="1000" dirty="0">
                <a:latin typeface="Verdana" panose="020B0604030504040204" pitchFamily="34" charset="0"/>
                <a:ea typeface="Verdana" panose="020B0604030504040204" pitchFamily="34" charset="0"/>
              </a:rPr>
              <a:t> </a:t>
            </a:r>
            <a:r>
              <a:rPr lang="en-US" sz="1000" dirty="0" err="1">
                <a:latin typeface="Verdana" panose="020B0604030504040204" pitchFamily="34" charset="0"/>
                <a:ea typeface="Verdana" panose="020B0604030504040204" pitchFamily="34" charset="0"/>
              </a:rPr>
              <a:t>ir</a:t>
            </a:r>
            <a:r>
              <a:rPr lang="en-US" sz="1000" dirty="0">
                <a:latin typeface="Verdana" panose="020B0604030504040204" pitchFamily="34" charset="0"/>
                <a:ea typeface="Verdana" panose="020B0604030504040204" pitchFamily="34" charset="0"/>
              </a:rPr>
              <a:t> </a:t>
            </a:r>
            <a:r>
              <a:rPr lang="en-US" sz="1000" dirty="0" err="1">
                <a:latin typeface="Verdana" panose="020B0604030504040204" pitchFamily="34" charset="0"/>
                <a:ea typeface="Verdana" panose="020B0604030504040204" pitchFamily="34" charset="0"/>
              </a:rPr>
              <a:t>pieaugusi</a:t>
            </a:r>
            <a:r>
              <a:rPr lang="en-US" sz="1000" dirty="0">
                <a:latin typeface="Verdana" panose="020B0604030504040204" pitchFamily="34" charset="0"/>
                <a:ea typeface="Verdana" panose="020B0604030504040204" pitchFamily="34" charset="0"/>
              </a:rPr>
              <a:t> (</a:t>
            </a:r>
            <a:r>
              <a:rPr lang="en-US" sz="1000" dirty="0" err="1">
                <a:latin typeface="Verdana" panose="020B0604030504040204" pitchFamily="34" charset="0"/>
                <a:ea typeface="Verdana" panose="020B0604030504040204" pitchFamily="34" charset="0"/>
              </a:rPr>
              <a:t>skatīt</a:t>
            </a:r>
            <a:r>
              <a:rPr lang="en-US" sz="1000" dirty="0">
                <a:latin typeface="Verdana" panose="020B0604030504040204" pitchFamily="34" charset="0"/>
                <a:ea typeface="Verdana" panose="020B0604030504040204" pitchFamily="34" charset="0"/>
              </a:rPr>
              <a:t> </a:t>
            </a:r>
            <a:r>
              <a:rPr lang="en-US" sz="1000" dirty="0" err="1">
                <a:latin typeface="Verdana" panose="020B0604030504040204" pitchFamily="34" charset="0"/>
                <a:ea typeface="Verdana" panose="020B0604030504040204" pitchFamily="34" charset="0"/>
              </a:rPr>
              <a:t>slaidu</a:t>
            </a:r>
            <a:r>
              <a:rPr lang="en-US" sz="1000" dirty="0">
                <a:latin typeface="Verdana" panose="020B0604030504040204" pitchFamily="34" charset="0"/>
                <a:ea typeface="Verdana" panose="020B0604030504040204" pitchFamily="34" charset="0"/>
              </a:rPr>
              <a:t> </a:t>
            </a:r>
            <a:r>
              <a:rPr lang="en-US" sz="1000" dirty="0" err="1">
                <a:latin typeface="Verdana" panose="020B0604030504040204" pitchFamily="34" charset="0"/>
                <a:ea typeface="Verdana" panose="020B0604030504040204" pitchFamily="34" charset="0"/>
              </a:rPr>
              <a:t>iepriekš</a:t>
            </a:r>
            <a:r>
              <a:rPr lang="en-US" sz="1000" dirty="0">
                <a:latin typeface="Verdana" panose="020B0604030504040204" pitchFamily="34" charset="0"/>
                <a:ea typeface="Verdana" panose="020B0604030504040204" pitchFamily="34" charset="0"/>
              </a:rPr>
              <a:t>) </a:t>
            </a:r>
            <a:endParaRPr lang="en-GB" sz="10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71665800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CDA65-66C2-B14A-0D10-C4D1235C691D}"/>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E155FC9D-4922-C632-1FD2-B3C7922F96B7}"/>
              </a:ext>
            </a:extLst>
          </p:cNvPr>
          <p:cNvSpPr txBox="1"/>
          <p:nvPr/>
        </p:nvSpPr>
        <p:spPr>
          <a:xfrm>
            <a:off x="1844462" y="225719"/>
            <a:ext cx="6796618" cy="914400"/>
          </a:xfrm>
          <a:prstGeom prst="rect">
            <a:avLst/>
          </a:prstGeom>
          <a:noFill/>
          <a:ln/>
        </p:spPr>
        <p:txBody>
          <a:bodyPr wrap="square" lIns="0" tIns="0" rIns="0" bIns="0" rtlCol="0" anchor="ctr"/>
          <a:lstStyle/>
          <a:p>
            <a:pPr marL="0" indent="0">
              <a:buNone/>
            </a:pPr>
            <a:r>
              <a:rPr lang="en-US" sz="2000" b="1" dirty="0" err="1">
                <a:solidFill>
                  <a:srgbClr val="000000"/>
                </a:solidFill>
                <a:latin typeface="Verdana" pitchFamily="34" charset="0"/>
                <a:ea typeface="Verdana" pitchFamily="34" charset="-122"/>
                <a:cs typeface="Verdana" pitchFamily="34" charset="-120"/>
              </a:rPr>
              <a:t>Slimnīcu</a:t>
            </a:r>
            <a:r>
              <a:rPr lang="en-US" sz="2000" b="1" dirty="0">
                <a:solidFill>
                  <a:srgbClr val="000000"/>
                </a:solidFill>
                <a:latin typeface="Verdana" pitchFamily="34" charset="0"/>
                <a:ea typeface="Verdana" pitchFamily="34" charset="-122"/>
                <a:cs typeface="Verdana" pitchFamily="34" charset="-120"/>
              </a:rPr>
              <a:t> </a:t>
            </a:r>
            <a:r>
              <a:rPr lang="en-US" sz="2000" b="1" dirty="0" err="1">
                <a:solidFill>
                  <a:srgbClr val="000000"/>
                </a:solidFill>
                <a:latin typeface="Verdana" pitchFamily="34" charset="0"/>
                <a:ea typeface="Verdana" pitchFamily="34" charset="-122"/>
                <a:cs typeface="Verdana" pitchFamily="34" charset="-120"/>
              </a:rPr>
              <a:t>tīkla</a:t>
            </a:r>
            <a:r>
              <a:rPr lang="en-US" sz="2000" b="1" dirty="0">
                <a:solidFill>
                  <a:srgbClr val="000000"/>
                </a:solidFill>
                <a:latin typeface="Verdana" pitchFamily="34" charset="0"/>
                <a:ea typeface="Verdana" pitchFamily="34" charset="-122"/>
                <a:cs typeface="Verdana" pitchFamily="34" charset="-120"/>
              </a:rPr>
              <a:t> </a:t>
            </a:r>
            <a:r>
              <a:rPr lang="en-US" sz="2000" b="1" dirty="0" err="1">
                <a:solidFill>
                  <a:srgbClr val="000000"/>
                </a:solidFill>
                <a:latin typeface="Verdana" pitchFamily="34" charset="0"/>
                <a:ea typeface="Verdana" pitchFamily="34" charset="-122"/>
                <a:cs typeface="Verdana" pitchFamily="34" charset="-120"/>
              </a:rPr>
              <a:t>reforma</a:t>
            </a:r>
            <a:endParaRPr lang="en-US" sz="2000" dirty="0"/>
          </a:p>
        </p:txBody>
      </p:sp>
      <p:sp>
        <p:nvSpPr>
          <p:cNvPr id="5" name="Text 2">
            <a:extLst>
              <a:ext uri="{FF2B5EF4-FFF2-40B4-BE49-F238E27FC236}">
                <a16:creationId xmlns:a16="http://schemas.microsoft.com/office/drawing/2014/main" id="{751CD295-8B86-9D67-6A29-53B64B123228}"/>
              </a:ext>
            </a:extLst>
          </p:cNvPr>
          <p:cNvSpPr txBox="1"/>
          <p:nvPr/>
        </p:nvSpPr>
        <p:spPr>
          <a:xfrm>
            <a:off x="8641080" y="6510528"/>
            <a:ext cx="365760" cy="274320"/>
          </a:xfrm>
          <a:prstGeom prst="rect">
            <a:avLst/>
          </a:prstGeom>
          <a:noFill/>
          <a:ln/>
        </p:spPr>
        <p:txBody>
          <a:bodyPr wrap="square" lIns="0" tIns="0" rIns="0" bIns="0" rtlCol="0" anchor="ctr"/>
          <a:lstStyle/>
          <a:p>
            <a:pPr marL="0" indent="0" algn="r">
              <a:buNone/>
            </a:pPr>
            <a:r>
              <a:rPr lang="en-US" sz="900" dirty="0">
                <a:solidFill>
                  <a:srgbClr val="595959"/>
                </a:solidFill>
                <a:latin typeface="Verdana" pitchFamily="34" charset="0"/>
                <a:ea typeface="Verdana" pitchFamily="34" charset="-122"/>
              </a:rPr>
              <a:t>28</a:t>
            </a:r>
            <a:endParaRPr lang="en-US" sz="900" dirty="0"/>
          </a:p>
        </p:txBody>
      </p:sp>
      <p:pic>
        <p:nvPicPr>
          <p:cNvPr id="136" name="Picture 135">
            <a:extLst>
              <a:ext uri="{FF2B5EF4-FFF2-40B4-BE49-F238E27FC236}">
                <a16:creationId xmlns:a16="http://schemas.microsoft.com/office/drawing/2014/main" id="{7B99B7AF-E0D1-4B66-1549-7757032B6281}"/>
              </a:ext>
            </a:extLst>
          </p:cNvPr>
          <p:cNvPicPr>
            <a:picLocks noChangeAspect="1"/>
          </p:cNvPicPr>
          <p:nvPr/>
        </p:nvPicPr>
        <p:blipFill>
          <a:blip r:embed="rId3"/>
          <a:stretch>
            <a:fillRect/>
          </a:stretch>
        </p:blipFill>
        <p:spPr>
          <a:xfrm>
            <a:off x="256301" y="1385650"/>
            <a:ext cx="8887699" cy="4879347"/>
          </a:xfrm>
          <a:prstGeom prst="rect">
            <a:avLst/>
          </a:prstGeom>
        </p:spPr>
      </p:pic>
    </p:spTree>
    <p:extLst>
      <p:ext uri="{BB962C8B-B14F-4D97-AF65-F5344CB8AC3E}">
        <p14:creationId xmlns:p14="http://schemas.microsoft.com/office/powerpoint/2010/main" val="3695801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AA4559-054D-098D-9F27-6EB5EC9BC76C}"/>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7D8E814B-8EB1-914C-E0CB-6B59B7AF2540}"/>
              </a:ext>
            </a:extLst>
          </p:cNvPr>
          <p:cNvSpPr txBox="1"/>
          <p:nvPr/>
        </p:nvSpPr>
        <p:spPr>
          <a:xfrm>
            <a:off x="1844462" y="225719"/>
            <a:ext cx="6796618" cy="914400"/>
          </a:xfrm>
          <a:prstGeom prst="rect">
            <a:avLst/>
          </a:prstGeom>
          <a:noFill/>
          <a:ln/>
        </p:spPr>
        <p:txBody>
          <a:bodyPr wrap="square" lIns="0" tIns="0" rIns="0" bIns="0" rtlCol="0" anchor="ctr"/>
          <a:lstStyle/>
          <a:p>
            <a:pPr marL="0" indent="0">
              <a:buNone/>
            </a:pPr>
            <a:r>
              <a:rPr lang="en-US" sz="2000" b="1" dirty="0" err="1">
                <a:solidFill>
                  <a:srgbClr val="000000"/>
                </a:solidFill>
                <a:latin typeface="Verdana" pitchFamily="34" charset="0"/>
                <a:ea typeface="Verdana" pitchFamily="34" charset="-122"/>
                <a:cs typeface="Verdana" pitchFamily="34" charset="-120"/>
              </a:rPr>
              <a:t>Slimnīcu</a:t>
            </a:r>
            <a:r>
              <a:rPr lang="en-US" sz="2000" b="1" dirty="0">
                <a:solidFill>
                  <a:srgbClr val="000000"/>
                </a:solidFill>
                <a:latin typeface="Verdana" pitchFamily="34" charset="0"/>
                <a:ea typeface="Verdana" pitchFamily="34" charset="-122"/>
                <a:cs typeface="Verdana" pitchFamily="34" charset="-120"/>
              </a:rPr>
              <a:t> </a:t>
            </a:r>
            <a:r>
              <a:rPr lang="en-US" sz="2000" b="1" dirty="0" err="1">
                <a:solidFill>
                  <a:srgbClr val="000000"/>
                </a:solidFill>
                <a:latin typeface="Verdana" pitchFamily="34" charset="0"/>
                <a:ea typeface="Verdana" pitchFamily="34" charset="-122"/>
                <a:cs typeface="Verdana" pitchFamily="34" charset="-120"/>
              </a:rPr>
              <a:t>tīkla</a:t>
            </a:r>
            <a:r>
              <a:rPr lang="en-US" sz="2000" b="1" dirty="0">
                <a:solidFill>
                  <a:srgbClr val="000000"/>
                </a:solidFill>
                <a:latin typeface="Verdana" pitchFamily="34" charset="0"/>
                <a:ea typeface="Verdana" pitchFamily="34" charset="-122"/>
                <a:cs typeface="Verdana" pitchFamily="34" charset="-120"/>
              </a:rPr>
              <a:t> </a:t>
            </a:r>
            <a:r>
              <a:rPr lang="en-US" sz="2000" b="1" dirty="0" err="1">
                <a:solidFill>
                  <a:srgbClr val="000000"/>
                </a:solidFill>
                <a:latin typeface="Verdana" pitchFamily="34" charset="0"/>
                <a:ea typeface="Verdana" pitchFamily="34" charset="-122"/>
                <a:cs typeface="Verdana" pitchFamily="34" charset="-120"/>
              </a:rPr>
              <a:t>reforma</a:t>
            </a:r>
            <a:endParaRPr lang="en-US" sz="2000" dirty="0"/>
          </a:p>
        </p:txBody>
      </p:sp>
      <p:sp>
        <p:nvSpPr>
          <p:cNvPr id="5" name="Text 2">
            <a:extLst>
              <a:ext uri="{FF2B5EF4-FFF2-40B4-BE49-F238E27FC236}">
                <a16:creationId xmlns:a16="http://schemas.microsoft.com/office/drawing/2014/main" id="{B49111A5-29DE-2F08-430C-9BDA6030BDB6}"/>
              </a:ext>
            </a:extLst>
          </p:cNvPr>
          <p:cNvSpPr txBox="1"/>
          <p:nvPr/>
        </p:nvSpPr>
        <p:spPr>
          <a:xfrm>
            <a:off x="8641080" y="6510528"/>
            <a:ext cx="365760" cy="274320"/>
          </a:xfrm>
          <a:prstGeom prst="rect">
            <a:avLst/>
          </a:prstGeom>
          <a:noFill/>
          <a:ln/>
        </p:spPr>
        <p:txBody>
          <a:bodyPr wrap="square" lIns="0" tIns="0" rIns="0" bIns="0" rtlCol="0" anchor="ctr"/>
          <a:lstStyle/>
          <a:p>
            <a:pPr marL="0" indent="0" algn="r">
              <a:buNone/>
            </a:pPr>
            <a:r>
              <a:rPr lang="en-US" sz="900" dirty="0">
                <a:solidFill>
                  <a:srgbClr val="595959"/>
                </a:solidFill>
                <a:latin typeface="Verdana" pitchFamily="34" charset="0"/>
                <a:ea typeface="Verdana" pitchFamily="34" charset="-122"/>
                <a:cs typeface="Verdana" pitchFamily="34" charset="-120"/>
              </a:rPr>
              <a:t>29</a:t>
            </a:r>
            <a:endParaRPr lang="en-US" sz="900" dirty="0"/>
          </a:p>
        </p:txBody>
      </p:sp>
      <p:pic>
        <p:nvPicPr>
          <p:cNvPr id="4" name="Picture 3">
            <a:extLst>
              <a:ext uri="{FF2B5EF4-FFF2-40B4-BE49-F238E27FC236}">
                <a16:creationId xmlns:a16="http://schemas.microsoft.com/office/drawing/2014/main" id="{13FE4231-1E42-A36C-7C16-391FD83137EC}"/>
              </a:ext>
            </a:extLst>
          </p:cNvPr>
          <p:cNvPicPr>
            <a:picLocks noChangeAspect="1"/>
          </p:cNvPicPr>
          <p:nvPr/>
        </p:nvPicPr>
        <p:blipFill>
          <a:blip r:embed="rId3"/>
          <a:stretch>
            <a:fillRect/>
          </a:stretch>
        </p:blipFill>
        <p:spPr>
          <a:xfrm>
            <a:off x="137160" y="1349295"/>
            <a:ext cx="8934412" cy="5298393"/>
          </a:xfrm>
          <a:prstGeom prst="rect">
            <a:avLst/>
          </a:prstGeom>
        </p:spPr>
      </p:pic>
    </p:spTree>
    <p:extLst>
      <p:ext uri="{BB962C8B-B14F-4D97-AF65-F5344CB8AC3E}">
        <p14:creationId xmlns:p14="http://schemas.microsoft.com/office/powerpoint/2010/main" val="245875119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510C52-001F-B517-5C17-8510EC9BC1AA}"/>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71BDA050-A7E7-79D1-005A-D96BB2CDA3E7}"/>
              </a:ext>
            </a:extLst>
          </p:cNvPr>
          <p:cNvSpPr txBox="1"/>
          <p:nvPr/>
        </p:nvSpPr>
        <p:spPr>
          <a:xfrm>
            <a:off x="1844462" y="225719"/>
            <a:ext cx="6796618" cy="914400"/>
          </a:xfrm>
          <a:prstGeom prst="rect">
            <a:avLst/>
          </a:prstGeom>
          <a:noFill/>
          <a:ln/>
        </p:spPr>
        <p:txBody>
          <a:bodyPr wrap="square" lIns="0" tIns="0" rIns="0" bIns="0" rtlCol="0" anchor="ctr"/>
          <a:lstStyle/>
          <a:p>
            <a:pPr marL="0" indent="0">
              <a:buNone/>
            </a:pPr>
            <a:r>
              <a:rPr lang="en-US" sz="2000" b="1" dirty="0" err="1">
                <a:solidFill>
                  <a:srgbClr val="000000"/>
                </a:solidFill>
                <a:latin typeface="Verdana" pitchFamily="34" charset="0"/>
                <a:ea typeface="Verdana" pitchFamily="34" charset="-122"/>
                <a:cs typeface="Verdana" pitchFamily="34" charset="-120"/>
              </a:rPr>
              <a:t>Slimnīcu</a:t>
            </a:r>
            <a:r>
              <a:rPr lang="en-US" sz="2000" b="1" dirty="0">
                <a:solidFill>
                  <a:srgbClr val="000000"/>
                </a:solidFill>
                <a:latin typeface="Verdana" pitchFamily="34" charset="0"/>
                <a:ea typeface="Verdana" pitchFamily="34" charset="-122"/>
                <a:cs typeface="Verdana" pitchFamily="34" charset="-120"/>
              </a:rPr>
              <a:t> </a:t>
            </a:r>
            <a:r>
              <a:rPr lang="en-US" sz="2000" b="1" dirty="0" err="1">
                <a:solidFill>
                  <a:srgbClr val="000000"/>
                </a:solidFill>
                <a:latin typeface="Verdana" pitchFamily="34" charset="0"/>
                <a:ea typeface="Verdana" pitchFamily="34" charset="-122"/>
                <a:cs typeface="Verdana" pitchFamily="34" charset="-120"/>
              </a:rPr>
              <a:t>tīkla</a:t>
            </a:r>
            <a:r>
              <a:rPr lang="en-US" sz="2000" b="1" dirty="0">
                <a:solidFill>
                  <a:srgbClr val="000000"/>
                </a:solidFill>
                <a:latin typeface="Verdana" pitchFamily="34" charset="0"/>
                <a:ea typeface="Verdana" pitchFamily="34" charset="-122"/>
                <a:cs typeface="Verdana" pitchFamily="34" charset="-120"/>
              </a:rPr>
              <a:t> </a:t>
            </a:r>
            <a:r>
              <a:rPr lang="en-US" sz="2000" b="1" dirty="0" err="1">
                <a:solidFill>
                  <a:srgbClr val="000000"/>
                </a:solidFill>
                <a:latin typeface="Verdana" pitchFamily="34" charset="0"/>
                <a:ea typeface="Verdana" pitchFamily="34" charset="-122"/>
                <a:cs typeface="Verdana" pitchFamily="34" charset="-120"/>
              </a:rPr>
              <a:t>reforma</a:t>
            </a:r>
            <a:endParaRPr lang="en-US" sz="2000" dirty="0"/>
          </a:p>
        </p:txBody>
      </p:sp>
      <p:sp>
        <p:nvSpPr>
          <p:cNvPr id="5" name="Text 2">
            <a:extLst>
              <a:ext uri="{FF2B5EF4-FFF2-40B4-BE49-F238E27FC236}">
                <a16:creationId xmlns:a16="http://schemas.microsoft.com/office/drawing/2014/main" id="{4295E7AC-CFCA-E27C-54D4-01F2E7F62658}"/>
              </a:ext>
            </a:extLst>
          </p:cNvPr>
          <p:cNvSpPr txBox="1"/>
          <p:nvPr/>
        </p:nvSpPr>
        <p:spPr>
          <a:xfrm>
            <a:off x="8641080" y="6510528"/>
            <a:ext cx="365760" cy="274320"/>
          </a:xfrm>
          <a:prstGeom prst="rect">
            <a:avLst/>
          </a:prstGeom>
          <a:noFill/>
          <a:ln/>
        </p:spPr>
        <p:txBody>
          <a:bodyPr wrap="square" lIns="0" tIns="0" rIns="0" bIns="0" rtlCol="0" anchor="ctr"/>
          <a:lstStyle/>
          <a:p>
            <a:pPr marL="0" indent="0" algn="r">
              <a:buNone/>
            </a:pPr>
            <a:r>
              <a:rPr lang="en-US" sz="900" dirty="0">
                <a:solidFill>
                  <a:srgbClr val="595959"/>
                </a:solidFill>
                <a:latin typeface="Verdana" pitchFamily="34" charset="0"/>
                <a:ea typeface="Verdana" pitchFamily="34" charset="-122"/>
                <a:cs typeface="Verdana" pitchFamily="34" charset="-120"/>
              </a:rPr>
              <a:t>30</a:t>
            </a:r>
            <a:endParaRPr lang="en-US" sz="900" dirty="0"/>
          </a:p>
        </p:txBody>
      </p:sp>
      <p:pic>
        <p:nvPicPr>
          <p:cNvPr id="6" name="Picture 5">
            <a:extLst>
              <a:ext uri="{FF2B5EF4-FFF2-40B4-BE49-F238E27FC236}">
                <a16:creationId xmlns:a16="http://schemas.microsoft.com/office/drawing/2014/main" id="{8209619E-41F3-3CBE-ADA0-4E905E008F05}"/>
              </a:ext>
            </a:extLst>
          </p:cNvPr>
          <p:cNvPicPr>
            <a:picLocks noChangeAspect="1"/>
          </p:cNvPicPr>
          <p:nvPr/>
        </p:nvPicPr>
        <p:blipFill>
          <a:blip r:embed="rId3"/>
          <a:stretch>
            <a:fillRect/>
          </a:stretch>
        </p:blipFill>
        <p:spPr>
          <a:xfrm>
            <a:off x="425512" y="1140119"/>
            <a:ext cx="8581327" cy="4926071"/>
          </a:xfrm>
          <a:prstGeom prst="rect">
            <a:avLst/>
          </a:prstGeom>
        </p:spPr>
      </p:pic>
    </p:spTree>
    <p:extLst>
      <p:ext uri="{BB962C8B-B14F-4D97-AF65-F5344CB8AC3E}">
        <p14:creationId xmlns:p14="http://schemas.microsoft.com/office/powerpoint/2010/main" val="17478794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35278-2CF2-19C1-1D7E-CFD91DD6C739}"/>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6A8AF505-3923-0CEA-EEE3-A8F8FD944048}"/>
              </a:ext>
            </a:extLst>
          </p:cNvPr>
          <p:cNvSpPr txBox="1"/>
          <p:nvPr/>
        </p:nvSpPr>
        <p:spPr>
          <a:xfrm>
            <a:off x="1844462" y="225719"/>
            <a:ext cx="6796618" cy="914400"/>
          </a:xfrm>
          <a:prstGeom prst="rect">
            <a:avLst/>
          </a:prstGeom>
          <a:noFill/>
          <a:ln/>
        </p:spPr>
        <p:txBody>
          <a:bodyPr wrap="square" lIns="0" tIns="0" rIns="0" bIns="0" rtlCol="0" anchor="ctr"/>
          <a:lstStyle/>
          <a:p>
            <a:pPr marL="0" indent="0">
              <a:buNone/>
            </a:pPr>
            <a:r>
              <a:rPr lang="en-US" sz="2000" b="1" dirty="0" err="1">
                <a:solidFill>
                  <a:srgbClr val="000000"/>
                </a:solidFill>
                <a:latin typeface="Verdana" pitchFamily="34" charset="0"/>
                <a:ea typeface="Verdana" pitchFamily="34" charset="-122"/>
                <a:cs typeface="Verdana" pitchFamily="34" charset="-120"/>
              </a:rPr>
              <a:t>Slimnīcu</a:t>
            </a:r>
            <a:r>
              <a:rPr lang="en-US" sz="2000" b="1" dirty="0">
                <a:solidFill>
                  <a:srgbClr val="000000"/>
                </a:solidFill>
                <a:latin typeface="Verdana" pitchFamily="34" charset="0"/>
                <a:ea typeface="Verdana" pitchFamily="34" charset="-122"/>
                <a:cs typeface="Verdana" pitchFamily="34" charset="-120"/>
              </a:rPr>
              <a:t> </a:t>
            </a:r>
            <a:r>
              <a:rPr lang="en-US" sz="2000" b="1" dirty="0" err="1">
                <a:solidFill>
                  <a:srgbClr val="000000"/>
                </a:solidFill>
                <a:latin typeface="Verdana" pitchFamily="34" charset="0"/>
                <a:ea typeface="Verdana" pitchFamily="34" charset="-122"/>
                <a:cs typeface="Verdana" pitchFamily="34" charset="-120"/>
              </a:rPr>
              <a:t>tīkla</a:t>
            </a:r>
            <a:r>
              <a:rPr lang="en-US" sz="2000" b="1" dirty="0">
                <a:solidFill>
                  <a:srgbClr val="000000"/>
                </a:solidFill>
                <a:latin typeface="Verdana" pitchFamily="34" charset="0"/>
                <a:ea typeface="Verdana" pitchFamily="34" charset="-122"/>
                <a:cs typeface="Verdana" pitchFamily="34" charset="-120"/>
              </a:rPr>
              <a:t> </a:t>
            </a:r>
            <a:r>
              <a:rPr lang="en-US" sz="2000" b="1" dirty="0" err="1">
                <a:solidFill>
                  <a:srgbClr val="000000"/>
                </a:solidFill>
                <a:latin typeface="Verdana" pitchFamily="34" charset="0"/>
                <a:ea typeface="Verdana" pitchFamily="34" charset="-122"/>
                <a:cs typeface="Verdana" pitchFamily="34" charset="-120"/>
              </a:rPr>
              <a:t>reforma</a:t>
            </a:r>
            <a:endParaRPr lang="en-US" sz="2000" dirty="0"/>
          </a:p>
        </p:txBody>
      </p:sp>
      <p:sp>
        <p:nvSpPr>
          <p:cNvPr id="5" name="Text 2">
            <a:extLst>
              <a:ext uri="{FF2B5EF4-FFF2-40B4-BE49-F238E27FC236}">
                <a16:creationId xmlns:a16="http://schemas.microsoft.com/office/drawing/2014/main" id="{D9023E52-6054-77DA-6E37-F80ED5C7D5A5}"/>
              </a:ext>
            </a:extLst>
          </p:cNvPr>
          <p:cNvSpPr txBox="1"/>
          <p:nvPr/>
        </p:nvSpPr>
        <p:spPr>
          <a:xfrm>
            <a:off x="8641080" y="6510528"/>
            <a:ext cx="365760" cy="274320"/>
          </a:xfrm>
          <a:prstGeom prst="rect">
            <a:avLst/>
          </a:prstGeom>
          <a:noFill/>
          <a:ln/>
        </p:spPr>
        <p:txBody>
          <a:bodyPr wrap="square" lIns="0" tIns="0" rIns="0" bIns="0" rtlCol="0" anchor="ctr"/>
          <a:lstStyle/>
          <a:p>
            <a:pPr marL="0" indent="0" algn="r">
              <a:buNone/>
            </a:pPr>
            <a:r>
              <a:rPr lang="en-US" sz="900" dirty="0">
                <a:solidFill>
                  <a:srgbClr val="595959"/>
                </a:solidFill>
                <a:latin typeface="Verdana" pitchFamily="34" charset="0"/>
                <a:ea typeface="Verdana" pitchFamily="34" charset="-122"/>
                <a:cs typeface="Verdana" pitchFamily="34" charset="-120"/>
              </a:rPr>
              <a:t>31</a:t>
            </a:r>
            <a:endParaRPr lang="en-US" sz="900" dirty="0"/>
          </a:p>
        </p:txBody>
      </p:sp>
      <p:pic>
        <p:nvPicPr>
          <p:cNvPr id="4" name="Picture 3">
            <a:extLst>
              <a:ext uri="{FF2B5EF4-FFF2-40B4-BE49-F238E27FC236}">
                <a16:creationId xmlns:a16="http://schemas.microsoft.com/office/drawing/2014/main" id="{CF697F1E-0751-603D-818F-EF13CFCE6C3A}"/>
              </a:ext>
            </a:extLst>
          </p:cNvPr>
          <p:cNvPicPr>
            <a:picLocks noChangeAspect="1"/>
          </p:cNvPicPr>
          <p:nvPr/>
        </p:nvPicPr>
        <p:blipFill>
          <a:blip r:embed="rId3"/>
          <a:stretch>
            <a:fillRect/>
          </a:stretch>
        </p:blipFill>
        <p:spPr>
          <a:xfrm>
            <a:off x="244444" y="1444470"/>
            <a:ext cx="8762395" cy="4811475"/>
          </a:xfrm>
          <a:prstGeom prst="rect">
            <a:avLst/>
          </a:prstGeom>
        </p:spPr>
      </p:pic>
    </p:spTree>
    <p:extLst>
      <p:ext uri="{BB962C8B-B14F-4D97-AF65-F5344CB8AC3E}">
        <p14:creationId xmlns:p14="http://schemas.microsoft.com/office/powerpoint/2010/main" val="38380710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CCE63-5EE8-9033-4E3D-1BF640DBD7BD}"/>
            </a:ext>
          </a:extLst>
        </p:cNvPr>
        <p:cNvGrpSpPr/>
        <p:nvPr/>
      </p:nvGrpSpPr>
      <p:grpSpPr>
        <a:xfrm>
          <a:off x="0" y="0"/>
          <a:ext cx="0" cy="0"/>
          <a:chOff x="0" y="0"/>
          <a:chExt cx="0" cy="0"/>
        </a:xfrm>
      </p:grpSpPr>
      <p:sp>
        <p:nvSpPr>
          <p:cNvPr id="3" name="Text 0">
            <a:extLst>
              <a:ext uri="{FF2B5EF4-FFF2-40B4-BE49-F238E27FC236}">
                <a16:creationId xmlns:a16="http://schemas.microsoft.com/office/drawing/2014/main" id="{6451C736-E47C-E725-019B-1CDD430A8E1A}"/>
              </a:ext>
            </a:extLst>
          </p:cNvPr>
          <p:cNvSpPr txBox="1"/>
          <p:nvPr/>
        </p:nvSpPr>
        <p:spPr>
          <a:xfrm>
            <a:off x="1844462" y="225719"/>
            <a:ext cx="6796618" cy="914400"/>
          </a:xfrm>
          <a:prstGeom prst="rect">
            <a:avLst/>
          </a:prstGeom>
          <a:noFill/>
          <a:ln/>
        </p:spPr>
        <p:txBody>
          <a:bodyPr wrap="square" lIns="0" tIns="0" rIns="0" bIns="0" rtlCol="0" anchor="ctr"/>
          <a:lstStyle/>
          <a:p>
            <a:pPr marL="0" indent="0">
              <a:buNone/>
            </a:pPr>
            <a:r>
              <a:rPr lang="en-US" sz="2000" b="1" dirty="0" err="1">
                <a:solidFill>
                  <a:srgbClr val="000000"/>
                </a:solidFill>
                <a:latin typeface="Verdana" pitchFamily="34" charset="0"/>
                <a:ea typeface="Verdana" pitchFamily="34" charset="-122"/>
                <a:cs typeface="Verdana" pitchFamily="34" charset="-120"/>
              </a:rPr>
              <a:t>Slimnīcu</a:t>
            </a:r>
            <a:r>
              <a:rPr lang="en-US" sz="2000" b="1" dirty="0">
                <a:solidFill>
                  <a:srgbClr val="000000"/>
                </a:solidFill>
                <a:latin typeface="Verdana" pitchFamily="34" charset="0"/>
                <a:ea typeface="Verdana" pitchFamily="34" charset="-122"/>
                <a:cs typeface="Verdana" pitchFamily="34" charset="-120"/>
              </a:rPr>
              <a:t> </a:t>
            </a:r>
            <a:r>
              <a:rPr lang="en-US" sz="2000" b="1" dirty="0" err="1">
                <a:solidFill>
                  <a:srgbClr val="000000"/>
                </a:solidFill>
                <a:latin typeface="Verdana" pitchFamily="34" charset="0"/>
                <a:ea typeface="Verdana" pitchFamily="34" charset="-122"/>
                <a:cs typeface="Verdana" pitchFamily="34" charset="-120"/>
              </a:rPr>
              <a:t>tīkla</a:t>
            </a:r>
            <a:r>
              <a:rPr lang="en-US" sz="2000" b="1" dirty="0">
                <a:solidFill>
                  <a:srgbClr val="000000"/>
                </a:solidFill>
                <a:latin typeface="Verdana" pitchFamily="34" charset="0"/>
                <a:ea typeface="Verdana" pitchFamily="34" charset="-122"/>
                <a:cs typeface="Verdana" pitchFamily="34" charset="-120"/>
              </a:rPr>
              <a:t> </a:t>
            </a:r>
            <a:r>
              <a:rPr lang="en-US" sz="2000" b="1" dirty="0" err="1">
                <a:solidFill>
                  <a:srgbClr val="000000"/>
                </a:solidFill>
                <a:latin typeface="Verdana" pitchFamily="34" charset="0"/>
                <a:ea typeface="Verdana" pitchFamily="34" charset="-122"/>
                <a:cs typeface="Verdana" pitchFamily="34" charset="-120"/>
              </a:rPr>
              <a:t>reforma</a:t>
            </a:r>
            <a:endParaRPr lang="en-US" sz="2000" dirty="0"/>
          </a:p>
        </p:txBody>
      </p:sp>
      <p:sp>
        <p:nvSpPr>
          <p:cNvPr id="5" name="Text 2">
            <a:extLst>
              <a:ext uri="{FF2B5EF4-FFF2-40B4-BE49-F238E27FC236}">
                <a16:creationId xmlns:a16="http://schemas.microsoft.com/office/drawing/2014/main" id="{47C88904-6332-D690-5940-B8DB90E0F033}"/>
              </a:ext>
            </a:extLst>
          </p:cNvPr>
          <p:cNvSpPr txBox="1"/>
          <p:nvPr/>
        </p:nvSpPr>
        <p:spPr>
          <a:xfrm>
            <a:off x="8641080" y="6510528"/>
            <a:ext cx="365760" cy="274320"/>
          </a:xfrm>
          <a:prstGeom prst="rect">
            <a:avLst/>
          </a:prstGeom>
          <a:noFill/>
          <a:ln/>
        </p:spPr>
        <p:txBody>
          <a:bodyPr wrap="square" lIns="0" tIns="0" rIns="0" bIns="0" rtlCol="0" anchor="ctr"/>
          <a:lstStyle/>
          <a:p>
            <a:pPr marL="0" indent="0" algn="r">
              <a:buNone/>
            </a:pPr>
            <a:r>
              <a:rPr lang="en-US" sz="900" dirty="0">
                <a:solidFill>
                  <a:srgbClr val="595959"/>
                </a:solidFill>
                <a:latin typeface="Verdana" pitchFamily="34" charset="0"/>
                <a:ea typeface="Verdana" pitchFamily="34" charset="-122"/>
                <a:cs typeface="Verdana" pitchFamily="34" charset="-120"/>
              </a:rPr>
              <a:t>32</a:t>
            </a:r>
            <a:endParaRPr lang="en-US" sz="900" dirty="0"/>
          </a:p>
        </p:txBody>
      </p:sp>
      <p:pic>
        <p:nvPicPr>
          <p:cNvPr id="10" name="Picture 9">
            <a:extLst>
              <a:ext uri="{FF2B5EF4-FFF2-40B4-BE49-F238E27FC236}">
                <a16:creationId xmlns:a16="http://schemas.microsoft.com/office/drawing/2014/main" id="{F350C56B-EADB-9E33-9FC3-7863B4BD66CC}"/>
              </a:ext>
            </a:extLst>
          </p:cNvPr>
          <p:cNvPicPr>
            <a:picLocks noChangeAspect="1"/>
          </p:cNvPicPr>
          <p:nvPr/>
        </p:nvPicPr>
        <p:blipFill>
          <a:blip r:embed="rId3"/>
          <a:stretch>
            <a:fillRect/>
          </a:stretch>
        </p:blipFill>
        <p:spPr>
          <a:xfrm>
            <a:off x="344032" y="1207184"/>
            <a:ext cx="8799968" cy="5303344"/>
          </a:xfrm>
          <a:prstGeom prst="rect">
            <a:avLst/>
          </a:prstGeom>
        </p:spPr>
      </p:pic>
    </p:spTree>
    <p:extLst>
      <p:ext uri="{BB962C8B-B14F-4D97-AF65-F5344CB8AC3E}">
        <p14:creationId xmlns:p14="http://schemas.microsoft.com/office/powerpoint/2010/main" val="20250915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0D3BD-30EA-481F-805A-6B75AA375682}"/>
              </a:ext>
            </a:extLst>
          </p:cNvPr>
          <p:cNvSpPr>
            <a:spLocks noGrp="1"/>
          </p:cNvSpPr>
          <p:nvPr>
            <p:ph type="ctrTitle"/>
          </p:nvPr>
        </p:nvSpPr>
        <p:spPr/>
        <p:txBody>
          <a:bodyPr>
            <a:normAutofit/>
          </a:bodyPr>
          <a:lstStyle/>
          <a:p>
            <a:r>
              <a:rPr lang="lv-LV" dirty="0">
                <a:latin typeface="Times New Roman" panose="02020603050405020304" pitchFamily="18" charset="0"/>
                <a:cs typeface="Times New Roman" panose="02020603050405020304" pitchFamily="18" charset="0"/>
              </a:rPr>
              <a:t>Paldies!</a:t>
            </a:r>
          </a:p>
        </p:txBody>
      </p:sp>
    </p:spTree>
    <p:extLst>
      <p:ext uri="{BB962C8B-B14F-4D97-AF65-F5344CB8AC3E}">
        <p14:creationId xmlns:p14="http://schemas.microsoft.com/office/powerpoint/2010/main" val="2538964493"/>
      </p:ext>
    </p:extLst>
  </p:cSld>
  <p:clrMapOvr>
    <a:masterClrMapping/>
  </p:clrMapOvr>
</p:sld>
</file>

<file path=ppt/theme/theme1.xml><?xml version="1.0" encoding="utf-8"?>
<a:theme xmlns:a="http://schemas.openxmlformats.org/drawingml/2006/main" name="VM identitat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6B57C698-3AAC-498C-A528-18E56CC2B9F5}" vid="{ED0566A1-2429-4C8D-A927-FBF77DE16FE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2A61F35A5594448A6CD3F65B95D909C" ma:contentTypeVersion="8" ma:contentTypeDescription="Create a new document." ma:contentTypeScope="" ma:versionID="552dc5aef1afc09ae7ea20cb929a02b8">
  <xsd:schema xmlns:xsd="http://www.w3.org/2001/XMLSchema" xmlns:xs="http://www.w3.org/2001/XMLSchema" xmlns:p="http://schemas.microsoft.com/office/2006/metadata/properties" xmlns:ns3="14ae44f8-a5d9-4b3d-b2c9-cefd732e38ab" xmlns:ns4="340965e4-578b-4703-acba-2de7d9fade3f" targetNamespace="http://schemas.microsoft.com/office/2006/metadata/properties" ma:root="true" ma:fieldsID="ad0a1fd642256fafddcf9d8929254319" ns3:_="" ns4:_="">
    <xsd:import namespace="14ae44f8-a5d9-4b3d-b2c9-cefd732e38ab"/>
    <xsd:import namespace="340965e4-578b-4703-acba-2de7d9fade3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OCR" minOccurs="0"/>
                <xsd:element ref="ns4: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4ae44f8-a5d9-4b3d-b2c9-cefd732e38ab"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40965e4-578b-4703-acba-2de7d9fade3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MediaServiceAutoTags" ma:internalName="MediaServiceAutoTags" ma:readOnly="true">
      <xsd:simpleType>
        <xsd:restriction base="dms:Text"/>
      </xsd:simpleType>
    </xsd:element>
    <xsd:element name="MediaServiceOCR" ma:index="14" nillable="true" ma:displayName="MediaServiceOCR" ma:internalName="MediaServiceOCR"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B752AE4-378D-47E9-9DD9-0AC5E6A47B57}">
  <ds:schemaRefs>
    <ds:schemaRef ds:uri="14ae44f8-a5d9-4b3d-b2c9-cefd732e38ab"/>
    <ds:schemaRef ds:uri="340965e4-578b-4703-acba-2de7d9fade3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FCB80CFD-921D-471E-AA06-44600FF189EE}">
  <ds:schemaRefs>
    <ds:schemaRef ds:uri="http://schemas.microsoft.com/office/2006/metadata/properties"/>
    <ds:schemaRef ds:uri="http://schemas.openxmlformats.org/package/2006/metadata/core-properties"/>
    <ds:schemaRef ds:uri="http://purl.org/dc/elements/1.1/"/>
    <ds:schemaRef ds:uri="http://purl.org/dc/terms/"/>
    <ds:schemaRef ds:uri="http://schemas.microsoft.com/office/2006/documentManagement/types"/>
    <ds:schemaRef ds:uri="http://www.w3.org/XML/1998/namespace"/>
    <ds:schemaRef ds:uri="http://purl.org/dc/dcmitype/"/>
    <ds:schemaRef ds:uri="http://schemas.microsoft.com/office/infopath/2007/PartnerControls"/>
    <ds:schemaRef ds:uri="340965e4-578b-4703-acba-2de7d9fade3f"/>
    <ds:schemaRef ds:uri="14ae44f8-a5d9-4b3d-b2c9-cefd732e38ab"/>
  </ds:schemaRefs>
</ds:datastoreItem>
</file>

<file path=customXml/itemProps3.xml><?xml version="1.0" encoding="utf-8"?>
<ds:datastoreItem xmlns:ds="http://schemas.openxmlformats.org/officeDocument/2006/customXml" ds:itemID="{B9DEC6B4-BAC0-41B0-AE53-56FFB415C0FA}">
  <ds:schemaRefs>
    <ds:schemaRef ds:uri="http://schemas.microsoft.com/sharepoint/v3/contenttype/forms"/>
  </ds:schemaRefs>
</ds:datastoreItem>
</file>

<file path=docMetadata/LabelInfo.xml><?xml version="1.0" encoding="utf-8"?>
<clbl:labelList xmlns:clbl="http://schemas.microsoft.com/office/2020/mipLabelMetadata">
  <clbl:label id="{171abc8c-0b18-4336-97d7-51d65f5c7f99}" enabled="1" method="Standard" siteId="{dbc9012d-628b-43d4-b190-8a730f7e1e96}" removed="0"/>
</clbl:labelList>
</file>

<file path=docProps/app.xml><?xml version="1.0" encoding="utf-8"?>
<Properties xmlns="http://schemas.openxmlformats.org/officeDocument/2006/extended-properties" xmlns:vt="http://schemas.openxmlformats.org/officeDocument/2006/docPropsVTypes">
  <Template>VM prezentacijas sagatave LV</Template>
  <TotalTime>11600</TotalTime>
  <Words>4887</Words>
  <Application>Microsoft Office PowerPoint</Application>
  <PresentationFormat>On-screen Show (4:3)</PresentationFormat>
  <Paragraphs>598</Paragraphs>
  <Slides>33</Slides>
  <Notes>17</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Aptos</vt:lpstr>
      <vt:lpstr>Arial</vt:lpstr>
      <vt:lpstr>Calibri</vt:lpstr>
      <vt:lpstr>Times New Roman</vt:lpstr>
      <vt:lpstr>Verdana</vt:lpstr>
      <vt:lpstr>Wingdings</vt:lpstr>
      <vt:lpstr>VM identitate</vt:lpstr>
      <vt:lpstr>Veselības nozares apzinātās vajadzības 2027. gadam un pakalpojumu pieejamība reģionos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Paldies!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Finansējums atlīdzības pārrēķinu nodrošināšanai neatliekamās medicīniskās palīdzības un pacientu uzņemšanas nodaļās</dc:title>
  <dc:creator>Liene Ābola</dc:creator>
  <cp:lastModifiedBy>Liene Ābola</cp:lastModifiedBy>
  <cp:revision>7</cp:revision>
  <cp:lastPrinted>2020-07-24T07:02:03Z</cp:lastPrinted>
  <dcterms:created xsi:type="dcterms:W3CDTF">2017-03-21T08:44:43Z</dcterms:created>
  <dcterms:modified xsi:type="dcterms:W3CDTF">2026-10-20T13:58:23Z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0x010100B2A61F35A5594448A6CD3F65B95D909C</vt:lpwstr>
  </property>
</Properties>
</file>