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70" r:id="rId3"/>
    <p:sldId id="286" r:id="rId4"/>
    <p:sldId id="265" r:id="rId5"/>
    <p:sldId id="273" r:id="rId6"/>
    <p:sldId id="276" r:id="rId7"/>
    <p:sldId id="277" r:id="rId8"/>
    <p:sldId id="278" r:id="rId9"/>
    <p:sldId id="280" r:id="rId10"/>
    <p:sldId id="282" r:id="rId11"/>
    <p:sldId id="269" r:id="rId12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1934"/>
    <a:srgbClr val="8D1730"/>
    <a:srgbClr val="35434F"/>
    <a:srgbClr val="EB911D"/>
    <a:srgbClr val="642A38"/>
    <a:srgbClr val="F7F7F7"/>
    <a:srgbClr val="2C39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155B84-1279-4BAE-A82C-DE9C761E4658}" v="21" dt="2026-10-27T10:50:03.6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48" autoAdjust="0"/>
    <p:restoredTop sz="94655"/>
  </p:normalViewPr>
  <p:slideViewPr>
    <p:cSldViewPr snapToGrid="0">
      <p:cViewPr>
        <p:scale>
          <a:sx n="142" d="100"/>
          <a:sy n="142" d="100"/>
        </p:scale>
        <p:origin x="-235" y="-253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layout>
        <c:manualLayout>
          <c:xMode val="edge"/>
          <c:yMode val="edge"/>
          <c:x val="0.40842623745797052"/>
          <c:y val="0.155649010602521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8914488678581279E-2"/>
          <c:y val="6.7924748884847855E-2"/>
          <c:w val="0.90144668253478388"/>
          <c:h val="0.8476369491222551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Sheet2!$C$4</c:f>
              <c:strCache>
                <c:ptCount val="1"/>
                <c:pt idx="0">
                  <c:v>Sēžu skaits</c:v>
                </c:pt>
              </c:strCache>
            </c:strRef>
          </c:tx>
          <c:spPr>
            <a:solidFill>
              <a:srgbClr val="8D173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Sheet2!$B$5:$B$9</c:f>
              <c:strCache>
                <c:ptCount val="5"/>
                <c:pt idx="0">
                  <c:v>2022.</c:v>
                </c:pt>
                <c:pt idx="1">
                  <c:v>2023.</c:v>
                </c:pt>
                <c:pt idx="2">
                  <c:v>2024.</c:v>
                </c:pt>
                <c:pt idx="3">
                  <c:v>2025.</c:v>
                </c:pt>
                <c:pt idx="4">
                  <c:v>2026.</c:v>
                </c:pt>
              </c:strCache>
            </c:strRef>
          </c:cat>
          <c:val>
            <c:numRef>
              <c:f>Sheet2!$C$5:$C$9</c:f>
              <c:numCache>
                <c:formatCode>General</c:formatCode>
                <c:ptCount val="5"/>
                <c:pt idx="0">
                  <c:v>5</c:v>
                </c:pt>
                <c:pt idx="1">
                  <c:v>37</c:v>
                </c:pt>
                <c:pt idx="2">
                  <c:v>41</c:v>
                </c:pt>
                <c:pt idx="3">
                  <c:v>46</c:v>
                </c:pt>
                <c:pt idx="4">
                  <c:v>46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A254-4708-9568-F5F22F60FCC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106854015"/>
        <c:axId val="1497117775"/>
        <c:axId val="1097737391"/>
      </c:bar3DChart>
      <c:catAx>
        <c:axId val="1106854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497117775"/>
        <c:crosses val="autoZero"/>
        <c:auto val="1"/>
        <c:lblAlgn val="ctr"/>
        <c:lblOffset val="100"/>
        <c:noMultiLvlLbl val="0"/>
      </c:catAx>
      <c:valAx>
        <c:axId val="1497117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106854015"/>
        <c:crosses val="autoZero"/>
        <c:crossBetween val="between"/>
        <c:majorUnit val="10"/>
      </c:valAx>
      <c:serAx>
        <c:axId val="1097737391"/>
        <c:scaling>
          <c:orientation val="minMax"/>
        </c:scaling>
        <c:delete val="1"/>
        <c:axPos val="b"/>
        <c:majorTickMark val="none"/>
        <c:minorTickMark val="none"/>
        <c:tickLblPos val="nextTo"/>
        <c:crossAx val="1497117775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v-LV" sz="1400" b="0" i="0" u="none" strike="noStrike" kern="1200" spc="0" baseline="0" dirty="0">
                <a:solidFill>
                  <a:schemeClr val="tx1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Sēžu skaits</a:t>
            </a:r>
            <a:endParaRPr lang="en-US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9919526835381808"/>
          <c:y val="2.10660412098210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Sheet3!$C$4</c:f>
              <c:strCache>
                <c:ptCount val="1"/>
                <c:pt idx="0">
                  <c:v>Sēžu skaits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8D173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A05E-49B2-BBAE-E25265C0FE09}"/>
              </c:ext>
            </c:extLst>
          </c:dPt>
          <c:dPt>
            <c:idx val="2"/>
            <c:invertIfNegative val="0"/>
            <c:bubble3D val="0"/>
            <c:spPr>
              <a:solidFill>
                <a:srgbClr val="8D173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A05E-49B2-BBAE-E25265C0FE09}"/>
              </c:ext>
            </c:extLst>
          </c:dPt>
          <c:dPt>
            <c:idx val="3"/>
            <c:invertIfNegative val="0"/>
            <c:bubble3D val="0"/>
            <c:spPr>
              <a:solidFill>
                <a:srgbClr val="8D173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A05E-49B2-BBAE-E25265C0FE09}"/>
              </c:ext>
            </c:extLst>
          </c:dPt>
          <c:dPt>
            <c:idx val="4"/>
            <c:invertIfNegative val="0"/>
            <c:bubble3D val="0"/>
            <c:spPr>
              <a:solidFill>
                <a:srgbClr val="8D173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A05E-49B2-BBAE-E25265C0FE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 Historic" panose="020B0502040204020203" pitchFamily="34" charset="0"/>
                    <a:ea typeface="Segoe UI Historic" panose="020B0502040204020203" pitchFamily="34" charset="0"/>
                    <a:cs typeface="Segoe UI Historic" panose="020B0502040204020203" pitchFamily="34" charset="0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Sheet3!$B$5:$B$9</c:f>
              <c:strCache>
                <c:ptCount val="5"/>
                <c:pt idx="0">
                  <c:v>2022.</c:v>
                </c:pt>
                <c:pt idx="1">
                  <c:v>2023.</c:v>
                </c:pt>
                <c:pt idx="2">
                  <c:v>2024.</c:v>
                </c:pt>
                <c:pt idx="3">
                  <c:v>2025.</c:v>
                </c:pt>
                <c:pt idx="4">
                  <c:v>2026.</c:v>
                </c:pt>
              </c:strCache>
            </c:strRef>
          </c:cat>
          <c:val>
            <c:numRef>
              <c:f>Sheet3!$C$5:$C$9</c:f>
              <c:numCache>
                <c:formatCode>General</c:formatCode>
                <c:ptCount val="5"/>
                <c:pt idx="1">
                  <c:v>13</c:v>
                </c:pt>
                <c:pt idx="2">
                  <c:v>13</c:v>
                </c:pt>
                <c:pt idx="3">
                  <c:v>14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05E-49B2-BBAE-E25265C0FE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06841023"/>
        <c:axId val="1572639087"/>
        <c:axId val="0"/>
      </c:bar3DChart>
      <c:catAx>
        <c:axId val="1106841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572639087"/>
        <c:crosses val="autoZero"/>
        <c:auto val="1"/>
        <c:lblAlgn val="ctr"/>
        <c:lblOffset val="100"/>
        <c:noMultiLvlLbl val="0"/>
      </c:catAx>
      <c:valAx>
        <c:axId val="15726390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1068410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AEA70-4A36-674F-880A-79E1885BB883}" type="datetimeFigureOut">
              <a:rPr lang="en-LV" smtClean="0"/>
              <a:t>10/27/2026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5FA039-B6B8-EF48-98FB-17CB3A1F153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298150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6B028-DB97-6349-41F6-3E7DD5C56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354796-7F4B-9F31-B016-2C9C2A28CE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DB2202-6908-CFDE-81DA-9A46FC0A74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E3924-F024-8A1D-CA80-52AAEDCACE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5FA039-B6B8-EF48-98FB-17CB3A1F1533}" type="slidenum">
              <a:rPr lang="en-LV" smtClean="0"/>
              <a:t>1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342287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B97AF-1467-A7ED-9CA7-6A23E87EC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73F5AA-7D79-BE2C-D84C-E6D51170F4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94F82B-23F7-6051-C472-8B55F92DC9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56FFA6-E205-BB45-EF05-27A98E2166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5FA039-B6B8-EF48-98FB-17CB3A1F1533}" type="slidenum">
              <a:rPr lang="en-LV" smtClean="0"/>
              <a:t>2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512888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ED324-13CB-D7AF-5202-CBFE6BA0F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2CC03-739B-C58F-686E-BDE6BB5B82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E28079-6F00-1DE5-50B8-CAA64B55E4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77A3A6-E8ED-45EE-851E-5DBDA7C2CB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5FA039-B6B8-EF48-98FB-17CB3A1F1533}" type="slidenum">
              <a:rPr lang="en-LV" smtClean="0"/>
              <a:t>3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662582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8A26E-7580-50BA-74FA-088AFAB3E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3F29EC-CCB5-D970-5CF0-6608FD1EB1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60632F-B2C0-945B-C7C9-A63BD2D53F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22CAEE-2A28-F8A9-AAC1-8AFCE58502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5FA039-B6B8-EF48-98FB-17CB3A1F1533}" type="slidenum">
              <a:rPr lang="en-LV" smtClean="0"/>
              <a:t>4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614007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EBF6E-10E0-79E5-4542-6202C9AB6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88273B-5A21-041B-E1C5-C23CC4D96A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4CB5F8-ACC3-D5A2-19B3-39A3A259FE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6C76DD-C560-D488-1BF7-015369209E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5FA039-B6B8-EF48-98FB-17CB3A1F1533}" type="slidenum">
              <a:rPr lang="en-LV" smtClean="0"/>
              <a:t>5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9777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FD984-D058-2E27-9CD7-96DB148E5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150F66-6883-79A6-914E-0AA4FB8140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EF7848-12A7-3DD9-1090-F1BC323531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CA8CE-6FB8-C2ED-7D43-64D9D3DE20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5FA039-B6B8-EF48-98FB-17CB3A1F1533}" type="slidenum">
              <a:rPr lang="en-LV" smtClean="0"/>
              <a:t>6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986446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0DF73-D4C1-61F5-69A6-9963192B1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45F378-A674-9CCA-9978-8B7ADABE2A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5D1930-DBE0-4352-3E33-4F3861513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4F8B1-FA93-25A0-5D88-FAF9AB5B6E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5FA039-B6B8-EF48-98FB-17CB3A1F1533}" type="slidenum">
              <a:rPr lang="en-LV" smtClean="0"/>
              <a:t>8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791581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A5769-4B19-83A1-61A7-BA84A0924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B12778-C35B-C9F3-35E5-6688C5BA34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2595DD-10EB-09AB-9118-434A69C644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1142E-72BD-0859-3285-31EEC00215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5FA039-B6B8-EF48-98FB-17CB3A1F1533}" type="slidenum">
              <a:rPr lang="en-LV" smtClean="0"/>
              <a:t>9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579464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FE54D-69CB-424F-8312-17EE900B9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0D7E8F-1A59-F4DD-BB84-25D9942C63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EF9A36-B61A-B86C-AF17-8263ED3B40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20CE5-3D8A-5E61-747F-52CE5FEA5B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5FA039-B6B8-EF48-98FB-17CB3A1F1533}" type="slidenum">
              <a:rPr lang="en-LV" smtClean="0"/>
              <a:t>10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0047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41348-A9B9-281C-5253-81D63C45C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61D4B0-B0C8-6CA7-A17A-DF55B1F9D7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2C2473-D58D-3848-C23B-53B0675C83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EDEDC-3E8F-2B60-5CC5-42E4C5CB37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5FA039-B6B8-EF48-98FB-17CB3A1F1533}" type="slidenum">
              <a:rPr lang="en-LV" smtClean="0"/>
              <a:t>11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87264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CB11A-E9C4-B064-5139-239A361E6E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205269-7A88-00C7-5D67-F54175BD29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2EA63-AA0E-B7B9-E214-06BF10682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0A55-D26E-C741-B231-BD6AC8E5AD2D}" type="datetimeFigureOut">
              <a:rPr lang="en-LV" smtClean="0"/>
              <a:t>10/27/2026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A8ED2-64DE-208F-9DB5-913EDA450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019FC-64DD-B051-FC39-9359289FE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68DE-618C-014C-B979-372D324A4014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161516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DDB92-90CA-8099-7B6E-3BC282E1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5B310-95B4-0C0B-BFAD-B6E7F1F46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451E6-CE6B-9726-6E43-81805C350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0A55-D26E-C741-B231-BD6AC8E5AD2D}" type="datetimeFigureOut">
              <a:rPr lang="en-LV" smtClean="0"/>
              <a:t>10/27/2026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DF2C7A-94E2-E42D-5304-FE9579388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624E51-35A1-FB13-AF7F-7492D4AC2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68DE-618C-014C-B979-372D324A4014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633504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6FAB1-871C-C6E8-38F8-5AB0763FB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648AE-6174-424B-1F22-81FD2BB03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81CFF-1827-B41C-FE61-F39994E63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0A55-D26E-C741-B231-BD6AC8E5AD2D}" type="datetimeFigureOut">
              <a:rPr lang="en-LV" smtClean="0"/>
              <a:t>10/27/2026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083CC6-382F-0F81-607A-F074E9665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61917-0E00-2432-5CA1-AA2565FED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68DE-618C-014C-B979-372D324A4014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84504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DA525-7C0D-C468-14BB-053D7EEA5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54DCB-992B-AD2C-37B3-0E09A3F3F3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7063F6-3E4B-A778-A086-5BC5BEE09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F74837-855F-4980-44BB-F74523455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0A55-D26E-C741-B231-BD6AC8E5AD2D}" type="datetimeFigureOut">
              <a:rPr lang="en-LV" smtClean="0"/>
              <a:t>10/27/2026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9C6DE-0376-0A17-B667-F640960EE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57C951-FCF2-BA98-858D-A75D1A245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68DE-618C-014C-B979-372D324A4014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91984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47640-1972-2457-620A-3A0D30E82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C28D30-9314-7E35-0806-AAAA14F3C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28C00-E3D4-1811-33DB-B11BE18BC2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287383-9243-5B25-32CB-1A66DBB350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FD7E14-FC43-164F-5B77-C24230FAFE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761EF5-E544-4973-92AC-132C00743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0A55-D26E-C741-B231-BD6AC8E5AD2D}" type="datetimeFigureOut">
              <a:rPr lang="en-LV" smtClean="0"/>
              <a:t>10/27/2026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DB6D2C-A427-89BB-9124-935CCC0D7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F4A5EE-5256-06ED-4E9C-0ACE3007D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68DE-618C-014C-B979-372D324A4014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933277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55960-C5F3-49D2-7BFB-961176402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2379E9-8C22-57F8-ABAB-BFC7769D8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0A55-D26E-C741-B231-BD6AC8E5AD2D}" type="datetimeFigureOut">
              <a:rPr lang="en-LV" smtClean="0"/>
              <a:t>10/27/2026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588E0B-A965-EA38-A549-070C30911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9A07F-B29F-E946-779D-523C84B96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68DE-618C-014C-B979-372D324A4014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992268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FBCB1A-1791-977A-65ED-2F4A2F47D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0A55-D26E-C741-B231-BD6AC8E5AD2D}" type="datetimeFigureOut">
              <a:rPr lang="en-LV" smtClean="0"/>
              <a:t>10/27/2026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D4157C-5332-A278-48C1-43E3A4977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A6AAE3-FF12-8B94-92BD-BE6754FDC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68DE-618C-014C-B979-372D324A4014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939495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FE83C-FE1E-7833-CC4C-636F6DBD4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BD133-635A-96CC-E7A1-46624C2BC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F4B83-F5B0-5E84-5018-BCA553FD5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590DD0-2CBF-24AF-D4D2-D20D43C4A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0A55-D26E-C741-B231-BD6AC8E5AD2D}" type="datetimeFigureOut">
              <a:rPr lang="en-LV" smtClean="0"/>
              <a:t>10/27/2026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E25BDB-4B0E-8472-BDE1-6419FA098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4FF3AD-678C-E874-851C-AE3F7F62F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68DE-618C-014C-B979-372D324A4014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430924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F2CA0-5E37-1E2C-0DEB-7BAD86CD0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33D31-15FF-DF83-1945-BF4800439C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3AF58-7B29-E2B8-CC3E-3BA2F994F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B1185-BFC5-9D16-8960-6154EF0A8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0A55-D26E-C741-B231-BD6AC8E5AD2D}" type="datetimeFigureOut">
              <a:rPr lang="en-LV" smtClean="0"/>
              <a:t>10/27/2026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56DFFC-2EBF-AF07-47B9-92534C7CC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9D5646-0CA4-3A65-ADC4-5E1BA292D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68DE-618C-014C-B979-372D324A4014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995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53649-D3CB-C26E-114E-A918AC4DA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0E4D42-35B5-455A-0460-B36E9FC24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83927-762D-9187-5D1A-648B5A4B5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0A55-D26E-C741-B231-BD6AC8E5AD2D}" type="datetimeFigureOut">
              <a:rPr lang="en-LV" smtClean="0"/>
              <a:t>10/27/2026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9157C-4A73-E7C4-A706-C6D8D728E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A11F40-EB2E-A6B3-7672-333373E69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68DE-618C-014C-B979-372D324A4014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80040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0CBF03-6EE1-D273-FD5E-7E52592B0F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B8FFB9-D7BD-1BDE-70B1-2DEEAF8AA4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5E7AB-2B72-D1D9-9D98-6C106B2C8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0A55-D26E-C741-B231-BD6AC8E5AD2D}" type="datetimeFigureOut">
              <a:rPr lang="en-LV" smtClean="0"/>
              <a:t>10/27/2026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6284C-31F2-517D-4755-1D895112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9E5A9-F67D-672C-79E8-A3369359E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68DE-618C-014C-B979-372D324A4014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68971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25C7B0-CFD6-39C5-422D-000E26DB2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FBC3CA-0C39-306A-7352-9F8305507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D4CE7-9095-CBCB-C36C-5E5744C5E0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0A0A55-D26E-C741-B231-BD6AC8E5AD2D}" type="datetimeFigureOut">
              <a:rPr lang="en-LV" smtClean="0"/>
              <a:t>10/27/2026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90B06-56E1-72D3-3CDB-DFA8241241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805F1-20A7-483C-0CA7-8595EDFA4C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3668DE-618C-014C-B979-372D324A4014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451309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.xml"/><Relationship Id="rId5" Type="http://schemas.openxmlformats.org/officeDocument/2006/relationships/image" Target="../media/image5.emf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2.xml"/><Relationship Id="rId5" Type="http://schemas.openxmlformats.org/officeDocument/2006/relationships/image" Target="../media/image5.emf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svg"/><Relationship Id="rId5" Type="http://schemas.openxmlformats.org/officeDocument/2006/relationships/image" Target="../media/image5.emf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emf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emf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emf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4CF6E-5345-B50B-44D4-C52552F9F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F6FD67-8FCF-AA02-D62B-4617B1C11A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013C2D-E508-2C29-F194-4F4FF0C467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6212" y="137533"/>
            <a:ext cx="1881544" cy="196966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86031A-77D6-E412-090C-3B510384050F}"/>
              </a:ext>
            </a:extLst>
          </p:cNvPr>
          <p:cNvSpPr/>
          <p:nvPr/>
        </p:nvSpPr>
        <p:spPr>
          <a:xfrm>
            <a:off x="545432" y="542925"/>
            <a:ext cx="4323347" cy="5791200"/>
          </a:xfrm>
          <a:prstGeom prst="rect">
            <a:avLst/>
          </a:prstGeom>
          <a:solidFill>
            <a:srgbClr val="8D173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35D913-98EF-5A63-4C93-3CD717058292}"/>
              </a:ext>
            </a:extLst>
          </p:cNvPr>
          <p:cNvSpPr txBox="1"/>
          <p:nvPr/>
        </p:nvSpPr>
        <p:spPr>
          <a:xfrm>
            <a:off x="980573" y="1004912"/>
            <a:ext cx="35292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000" b="1" noProof="0" dirty="0">
                <a:solidFill>
                  <a:schemeClr val="bg1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Ārlietu komisijas paveiktais </a:t>
            </a:r>
          </a:p>
          <a:p>
            <a:pPr>
              <a:spcAft>
                <a:spcPts val="3000"/>
              </a:spcAft>
            </a:pPr>
            <a:r>
              <a:rPr lang="lv-LV" sz="4000" b="1" noProof="0" dirty="0">
                <a:solidFill>
                  <a:schemeClr val="bg1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14. Saeimas laikā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6CC8C4F-FDEB-906E-0BA9-DEA4054EA338}"/>
              </a:ext>
            </a:extLst>
          </p:cNvPr>
          <p:cNvCxnSpPr>
            <a:cxnSpLocks/>
          </p:cNvCxnSpPr>
          <p:nvPr/>
        </p:nvCxnSpPr>
        <p:spPr>
          <a:xfrm>
            <a:off x="980573" y="4597769"/>
            <a:ext cx="3324728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FF1ACFE-0DC9-9228-83C1-2F7ACAACAA71}"/>
              </a:ext>
            </a:extLst>
          </p:cNvPr>
          <p:cNvSpPr txBox="1"/>
          <p:nvPr/>
        </p:nvSpPr>
        <p:spPr>
          <a:xfrm>
            <a:off x="980573" y="4903857"/>
            <a:ext cx="400651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200" noProof="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2026. </a:t>
            </a:r>
            <a:r>
              <a:rPr lang="lv-LV" sz="2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gada 28. oktobrī</a:t>
            </a:r>
            <a:endParaRPr lang="lv-LV" sz="2200" noProof="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777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44790-DC7E-0A15-5D7A-3204BE1C9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4A9CAF-F5F8-DB42-2160-C5B1752C93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192000" cy="837392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225B144-7B47-3059-90FF-BDCF08BF35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8039" y="5728825"/>
            <a:ext cx="5245740" cy="584776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lv-LV" sz="1400" b="1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2022. gada 23. novembra līdz 2026. gada 28. oktobrim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lv-LV" sz="1400" b="1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sasauktas 175 komisijas sēdes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1AB883-721E-56F6-F66D-1010483AFB51}"/>
              </a:ext>
            </a:extLst>
          </p:cNvPr>
          <p:cNvSpPr txBox="1"/>
          <p:nvPr/>
        </p:nvSpPr>
        <p:spPr>
          <a:xfrm>
            <a:off x="820552" y="1111510"/>
            <a:ext cx="5182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0"/>
              </a:spcAft>
            </a:pPr>
            <a:r>
              <a:rPr lang="lv-LV" sz="3200" dirty="0">
                <a:solidFill>
                  <a:srgbClr val="8D1730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Ārlietu komisijas sēdes</a:t>
            </a:r>
            <a:endParaRPr lang="lv-LV" sz="3200" noProof="0" dirty="0">
              <a:solidFill>
                <a:srgbClr val="8D1730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pic>
        <p:nvPicPr>
          <p:cNvPr id="4" name="Google Shape;108;p3">
            <a:extLst>
              <a:ext uri="{FF2B5EF4-FFF2-40B4-BE49-F238E27FC236}">
                <a16:creationId xmlns:a16="http://schemas.microsoft.com/office/drawing/2014/main" id="{ABA55B59-53C3-6AEE-B73C-25961BA8884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6308222" y="2133567"/>
            <a:ext cx="5702142" cy="3887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60DE52-EF02-AD06-BCE7-5A41D69C29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40000"/>
          </a:blip>
          <a:stretch>
            <a:fillRect/>
          </a:stretch>
        </p:blipFill>
        <p:spPr>
          <a:xfrm>
            <a:off x="9878548" y="173720"/>
            <a:ext cx="1471324" cy="489951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B6FC067-59CC-CA17-C236-CD7C956371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3243819"/>
              </p:ext>
            </p:extLst>
          </p:nvPr>
        </p:nvGraphicFramePr>
        <p:xfrm>
          <a:off x="302159" y="1696285"/>
          <a:ext cx="5793841" cy="4704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063750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DB652-4FA9-6F7E-2503-11DB4C403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E854F2-DA20-BBC3-F3FB-970DCC01C6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192000" cy="837392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2BB8D6D-C450-EC11-28A6-19A501EF9C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9253" y="5161714"/>
            <a:ext cx="5245740" cy="584776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lv-LV" sz="1400" b="1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2023. gada līdz 2026. gada 28. oktobrim </a:t>
            </a:r>
            <a:r>
              <a:rPr lang="lv-LV" sz="1400" b="1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sasaukta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lv-LV" sz="1400" b="1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51 Baltijas lietu apakškomisijas sēde</a:t>
            </a:r>
            <a:endParaRPr lang="lv-LV" sz="1400" b="1" i="1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68D4A0-3AAD-9DA9-B2FE-A5D663B31B50}"/>
              </a:ext>
            </a:extLst>
          </p:cNvPr>
          <p:cNvSpPr txBox="1"/>
          <p:nvPr/>
        </p:nvSpPr>
        <p:spPr>
          <a:xfrm>
            <a:off x="820552" y="1111510"/>
            <a:ext cx="9578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0"/>
              </a:spcAft>
            </a:pPr>
            <a:r>
              <a:rPr lang="lv-LV" sz="3200" dirty="0">
                <a:solidFill>
                  <a:srgbClr val="8D1730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Ārlietu komisijas Baltijas lietu apakškomisijas sēdes</a:t>
            </a:r>
            <a:endParaRPr lang="lv-LV" sz="3200" noProof="0" dirty="0">
              <a:solidFill>
                <a:srgbClr val="8D1730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pic>
        <p:nvPicPr>
          <p:cNvPr id="4" name="Google Shape;108;p3">
            <a:extLst>
              <a:ext uri="{FF2B5EF4-FFF2-40B4-BE49-F238E27FC236}">
                <a16:creationId xmlns:a16="http://schemas.microsoft.com/office/drawing/2014/main" id="{F4AFC782-350A-66A4-99A8-875D2C5224F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834281" y="2132957"/>
            <a:ext cx="5702142" cy="3803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2D82E8-FF7D-1AAF-7208-663B5AB245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40000"/>
          </a:blip>
          <a:stretch>
            <a:fillRect/>
          </a:stretch>
        </p:blipFill>
        <p:spPr>
          <a:xfrm>
            <a:off x="9878548" y="173720"/>
            <a:ext cx="1471324" cy="489951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B2C19A4-215F-4A58-50E7-09FCAF471F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7557713"/>
              </p:ext>
            </p:extLst>
          </p:nvPr>
        </p:nvGraphicFramePr>
        <p:xfrm>
          <a:off x="6779253" y="2316220"/>
          <a:ext cx="5002910" cy="2371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415481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F0B41-AD3A-F031-DB50-D8F21ACE7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2A7CA37-1321-F5EA-3069-E4CD48181C85}"/>
              </a:ext>
            </a:extLst>
          </p:cNvPr>
          <p:cNvSpPr/>
          <p:nvPr/>
        </p:nvSpPr>
        <p:spPr>
          <a:xfrm>
            <a:off x="6307837" y="4744116"/>
            <a:ext cx="773477" cy="75183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CE41EA-4C8E-E192-DCD4-B5F22A309E6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83739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44D7BE6-97CE-1B5B-DAE5-B4FB9BD48704}"/>
              </a:ext>
            </a:extLst>
          </p:cNvPr>
          <p:cNvSpPr/>
          <p:nvPr/>
        </p:nvSpPr>
        <p:spPr>
          <a:xfrm>
            <a:off x="820552" y="1970403"/>
            <a:ext cx="1277563" cy="1243132"/>
          </a:xfrm>
          <a:prstGeom prst="rect">
            <a:avLst/>
          </a:prstGeom>
          <a:solidFill>
            <a:srgbClr val="8D17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205AFFE-C7F7-EF65-C922-48BC6B6F52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52933" y="2185569"/>
            <a:ext cx="812800" cy="8128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C5E16C7-B091-C5B6-8932-329B663CE53F}"/>
              </a:ext>
            </a:extLst>
          </p:cNvPr>
          <p:cNvSpPr/>
          <p:nvPr/>
        </p:nvSpPr>
        <p:spPr>
          <a:xfrm>
            <a:off x="2098113" y="1970403"/>
            <a:ext cx="8363409" cy="1243132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>
              <a:solidFill>
                <a:srgbClr val="F7F7F7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8D0DE93-74FA-862B-6DBE-CE2709FDA7C5}"/>
              </a:ext>
            </a:extLst>
          </p:cNvPr>
          <p:cNvSpPr txBox="1"/>
          <p:nvPr/>
        </p:nvSpPr>
        <p:spPr>
          <a:xfrm>
            <a:off x="2237730" y="2167372"/>
            <a:ext cx="80841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400" b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Saeima pieņēmusi 62 Ārlietu komisijas </a:t>
            </a:r>
          </a:p>
          <a:p>
            <a:r>
              <a:rPr lang="lv-LV" sz="2400" b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izskatītos un atbalstītos likumprojektus</a:t>
            </a:r>
            <a:endParaRPr lang="lv-LV" sz="2400" b="1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F75D20-9203-4BE2-C378-F418A9D6692A}"/>
              </a:ext>
            </a:extLst>
          </p:cNvPr>
          <p:cNvSpPr txBox="1"/>
          <p:nvPr/>
        </p:nvSpPr>
        <p:spPr>
          <a:xfrm>
            <a:off x="820552" y="1111510"/>
            <a:ext cx="5182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0"/>
              </a:spcAft>
            </a:pPr>
            <a:r>
              <a:rPr lang="lv-LV" sz="3200" noProof="0" dirty="0">
                <a:solidFill>
                  <a:srgbClr val="8D1730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Darbs ar likumprojektiem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1B1F3C-7B91-D340-3BEB-5618645359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40000"/>
          </a:blip>
          <a:stretch>
            <a:fillRect/>
          </a:stretch>
        </p:blipFill>
        <p:spPr>
          <a:xfrm>
            <a:off x="9878548" y="173720"/>
            <a:ext cx="1471324" cy="48995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FF3DAFD-55FE-5DB7-910B-1D6F027D39AE}"/>
              </a:ext>
            </a:extLst>
          </p:cNvPr>
          <p:cNvSpPr/>
          <p:nvPr/>
        </p:nvSpPr>
        <p:spPr>
          <a:xfrm>
            <a:off x="820552" y="3731284"/>
            <a:ext cx="773477" cy="751830"/>
          </a:xfrm>
          <a:prstGeom prst="rect">
            <a:avLst/>
          </a:prstGeom>
          <a:solidFill>
            <a:srgbClr val="8D17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CC98DA-8C5D-4086-F040-FCADEC7BB292}"/>
              </a:ext>
            </a:extLst>
          </p:cNvPr>
          <p:cNvSpPr/>
          <p:nvPr/>
        </p:nvSpPr>
        <p:spPr>
          <a:xfrm>
            <a:off x="1594027" y="3724981"/>
            <a:ext cx="4492286" cy="758133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>
              <a:solidFill>
                <a:srgbClr val="F7F7F7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003B25-0A93-03C3-4E3C-D6F57876C398}"/>
              </a:ext>
            </a:extLst>
          </p:cNvPr>
          <p:cNvSpPr txBox="1"/>
          <p:nvPr/>
        </p:nvSpPr>
        <p:spPr>
          <a:xfrm>
            <a:off x="1666051" y="3707829"/>
            <a:ext cx="44922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2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Latvijas Republikas un Krievijas Federācijas līguma par tiesisko palīdzību un tiesiskajām attiecībām civillietās, ģimenes lietās un krimināllietās denonsēšanu </a:t>
            </a:r>
          </a:p>
          <a:p>
            <a:r>
              <a:rPr lang="lv-LV" sz="12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[Pieņemts: 18.01.2024. Stājas spēkā: 03.02.2024.]</a:t>
            </a:r>
            <a:endParaRPr lang="lv-LV" sz="1200" noProof="0" dirty="0"/>
          </a:p>
        </p:txBody>
      </p:sp>
      <p:pic>
        <p:nvPicPr>
          <p:cNvPr id="17" name="Graphic 16" descr="Checkbox Ticked outline">
            <a:extLst>
              <a:ext uri="{FF2B5EF4-FFF2-40B4-BE49-F238E27FC236}">
                <a16:creationId xmlns:a16="http://schemas.microsoft.com/office/drawing/2014/main" id="{9137921C-C227-6A30-DC28-9783F1C811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0957" y="3767855"/>
            <a:ext cx="672665" cy="67266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4F3C56C-0F6F-2236-6275-9622F132108D}"/>
              </a:ext>
            </a:extLst>
          </p:cNvPr>
          <p:cNvSpPr/>
          <p:nvPr/>
        </p:nvSpPr>
        <p:spPr>
          <a:xfrm>
            <a:off x="830239" y="4704395"/>
            <a:ext cx="773477" cy="751830"/>
          </a:xfrm>
          <a:prstGeom prst="rect">
            <a:avLst/>
          </a:prstGeom>
          <a:solidFill>
            <a:srgbClr val="8D17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A9FE0C-0F58-49B5-FDCD-19221EF9C0B9}"/>
              </a:ext>
            </a:extLst>
          </p:cNvPr>
          <p:cNvSpPr/>
          <p:nvPr/>
        </p:nvSpPr>
        <p:spPr>
          <a:xfrm>
            <a:off x="1603714" y="4698092"/>
            <a:ext cx="4492286" cy="758133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>
              <a:solidFill>
                <a:srgbClr val="F7F7F7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7FEB5B-42B5-FAD0-3773-9DB1EC87467B}"/>
              </a:ext>
            </a:extLst>
          </p:cNvPr>
          <p:cNvSpPr txBox="1"/>
          <p:nvPr/>
        </p:nvSpPr>
        <p:spPr>
          <a:xfrm>
            <a:off x="1666051" y="4753992"/>
            <a:ext cx="44418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2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Konvenciju, ar kuru izveido Starptautisko prasību komisiju Ukrainai </a:t>
            </a:r>
          </a:p>
          <a:p>
            <a:r>
              <a:rPr lang="lv-LV" sz="12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[Pieņemts: 01.04.2026. Stājas spēkā: 29.04.2026.]</a:t>
            </a:r>
            <a:endParaRPr lang="lv-LV" sz="1200" noProof="0" dirty="0"/>
          </a:p>
        </p:txBody>
      </p:sp>
      <p:pic>
        <p:nvPicPr>
          <p:cNvPr id="28" name="Graphic 27" descr="Checkbox Ticked outline">
            <a:extLst>
              <a:ext uri="{FF2B5EF4-FFF2-40B4-BE49-F238E27FC236}">
                <a16:creationId xmlns:a16="http://schemas.microsoft.com/office/drawing/2014/main" id="{A4933803-5DB0-E9DA-1503-AC43808B7B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0644" y="4740966"/>
            <a:ext cx="672665" cy="672665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0B56235D-82C1-D6F1-1033-D612AEE16576}"/>
              </a:ext>
            </a:extLst>
          </p:cNvPr>
          <p:cNvSpPr/>
          <p:nvPr/>
        </p:nvSpPr>
        <p:spPr>
          <a:xfrm>
            <a:off x="6298150" y="3731284"/>
            <a:ext cx="773477" cy="751830"/>
          </a:xfrm>
          <a:prstGeom prst="rect">
            <a:avLst/>
          </a:prstGeom>
          <a:solidFill>
            <a:srgbClr val="8D17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DC6DA50-C880-0A13-E2D3-925B78AC7642}"/>
              </a:ext>
            </a:extLst>
          </p:cNvPr>
          <p:cNvSpPr/>
          <p:nvPr/>
        </p:nvSpPr>
        <p:spPr>
          <a:xfrm>
            <a:off x="7071625" y="3724981"/>
            <a:ext cx="4684946" cy="758133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>
              <a:solidFill>
                <a:srgbClr val="F7F7F7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4E8A68-25A3-56C4-DE84-8C77F1CF81A5}"/>
              </a:ext>
            </a:extLst>
          </p:cNvPr>
          <p:cNvSpPr txBox="1"/>
          <p:nvPr/>
        </p:nvSpPr>
        <p:spPr>
          <a:xfrm>
            <a:off x="7139460" y="3699556"/>
            <a:ext cx="46171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2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Ļubļanas-Hāgas Konvenciju par starptautisko sadarbību genocīda noziegumu, noziegumu pret cilvēci, kara noziegumu un citu starptautisko noziegumu izmeklēšanā un kriminālvajāšanā [Pieņemts: 19.06.2025. Stājas spēkā: 16.07.2025.]</a:t>
            </a:r>
            <a:endParaRPr lang="lv-LV" sz="1200" noProof="0" dirty="0"/>
          </a:p>
        </p:txBody>
      </p:sp>
      <p:pic>
        <p:nvPicPr>
          <p:cNvPr id="44" name="Graphic 43" descr="Checkbox Ticked outline">
            <a:extLst>
              <a:ext uri="{FF2B5EF4-FFF2-40B4-BE49-F238E27FC236}">
                <a16:creationId xmlns:a16="http://schemas.microsoft.com/office/drawing/2014/main" id="{4A6D9C4B-CC43-F598-8C74-A3B04BA090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48555" y="3767855"/>
            <a:ext cx="672665" cy="672665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657B5836-0406-2784-B1AA-7AAB170B6915}"/>
              </a:ext>
            </a:extLst>
          </p:cNvPr>
          <p:cNvSpPr/>
          <p:nvPr/>
        </p:nvSpPr>
        <p:spPr>
          <a:xfrm>
            <a:off x="7071625" y="4740966"/>
            <a:ext cx="4684946" cy="758133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>
              <a:solidFill>
                <a:srgbClr val="F7F7F7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21992A0-FD7A-89C3-3869-70BC91563657}"/>
              </a:ext>
            </a:extLst>
          </p:cNvPr>
          <p:cNvSpPr txBox="1"/>
          <p:nvPr/>
        </p:nvSpPr>
        <p:spPr>
          <a:xfrm>
            <a:off x="7139459" y="4735311"/>
            <a:ext cx="461711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100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Partnerības nolīgumu starp Eiropas Savienību un tās dalībvalstīm, no vienas puses, un Dienvidu kopējo tirgu, Argentīnas Republiku, Brazīlijas Federatīvo Republiku, Paragvajas Republiku un Urugvajas Austrumu Republiku, no otras puses [Atbalstīts 1. lasījumā 21.10.2026. ĀK sēdē]</a:t>
            </a:r>
            <a:endParaRPr lang="lv-LV" sz="1100" i="1" dirty="0"/>
          </a:p>
        </p:txBody>
      </p:sp>
      <p:pic>
        <p:nvPicPr>
          <p:cNvPr id="52" name="Graphic 51" descr="Checkbox Ticked outline">
            <a:extLst>
              <a:ext uri="{FF2B5EF4-FFF2-40B4-BE49-F238E27FC236}">
                <a16:creationId xmlns:a16="http://schemas.microsoft.com/office/drawing/2014/main" id="{2A069E56-1EFF-11D7-ABBC-9E35CA66E0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48555" y="4783840"/>
            <a:ext cx="672665" cy="672665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07597904-3F4F-4580-9CD0-4310B5467657}"/>
              </a:ext>
            </a:extLst>
          </p:cNvPr>
          <p:cNvSpPr/>
          <p:nvPr/>
        </p:nvSpPr>
        <p:spPr>
          <a:xfrm>
            <a:off x="1603714" y="5671203"/>
            <a:ext cx="4492286" cy="758133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>
              <a:solidFill>
                <a:srgbClr val="F7F7F7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03E3F9B-71A4-0116-9477-100F71124066}"/>
              </a:ext>
            </a:extLst>
          </p:cNvPr>
          <p:cNvSpPr txBox="1"/>
          <p:nvPr/>
        </p:nvSpPr>
        <p:spPr>
          <a:xfrm>
            <a:off x="1666051" y="5656034"/>
            <a:ext cx="43944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2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izstāšanos no Konvencijas par kājnieku mīnu lietošanas, uzglabāšanas un ražošanas aizliegumu un iznīcināšanu [Pieņemts: 16.04.2025. Stājas spēkā: </a:t>
            </a:r>
            <a:r>
              <a:rPr lang="lv-LV" sz="1200" noProof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08.05.2025.]</a:t>
            </a:r>
            <a:endParaRPr lang="lv-LV" sz="1200" noProof="0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2A7B00C-D60F-49D1-C3A5-3D0ABCA5F2F4}"/>
              </a:ext>
            </a:extLst>
          </p:cNvPr>
          <p:cNvSpPr/>
          <p:nvPr/>
        </p:nvSpPr>
        <p:spPr>
          <a:xfrm>
            <a:off x="6307837" y="5677506"/>
            <a:ext cx="773477" cy="75183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81E9E8B-37C1-2B7E-3947-AC99EF4845D8}"/>
              </a:ext>
            </a:extLst>
          </p:cNvPr>
          <p:cNvSpPr/>
          <p:nvPr/>
        </p:nvSpPr>
        <p:spPr>
          <a:xfrm>
            <a:off x="7081311" y="5671203"/>
            <a:ext cx="4684945" cy="758133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>
              <a:solidFill>
                <a:srgbClr val="F7F7F7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C128309-6031-1C06-7FCE-869DDFE5DF8F}"/>
              </a:ext>
            </a:extLst>
          </p:cNvPr>
          <p:cNvSpPr txBox="1"/>
          <p:nvPr/>
        </p:nvSpPr>
        <p:spPr>
          <a:xfrm>
            <a:off x="7139459" y="5671203"/>
            <a:ext cx="461711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1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izstāšanos no Eiropas Padomes Konvencijas par vardarbības pret sievietēm un vardarbības ģimenē novēršanu un apkarošanu </a:t>
            </a:r>
          </a:p>
          <a:p>
            <a:r>
              <a:rPr lang="lv-LV" sz="11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[Pieņemts 30.10.2025., nodots otrreizējai izskatīšanai ĀK 05.11.2025., priekšlikumu termiņš 01.11.2026.]</a:t>
            </a:r>
            <a:endParaRPr lang="lv-LV" sz="1100" i="1" noProof="0" dirty="0"/>
          </a:p>
        </p:txBody>
      </p:sp>
      <p:pic>
        <p:nvPicPr>
          <p:cNvPr id="68" name="Graphic 67" descr="Checkbox Ticked outline">
            <a:extLst>
              <a:ext uri="{FF2B5EF4-FFF2-40B4-BE49-F238E27FC236}">
                <a16:creationId xmlns:a16="http://schemas.microsoft.com/office/drawing/2014/main" id="{C0C886A2-DE05-AE0A-0098-A88C34800C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58242" y="5714077"/>
            <a:ext cx="672665" cy="672665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F68B21DD-02AA-A721-4016-B156A43BF43D}"/>
              </a:ext>
            </a:extLst>
          </p:cNvPr>
          <p:cNvSpPr/>
          <p:nvPr/>
        </p:nvSpPr>
        <p:spPr>
          <a:xfrm>
            <a:off x="830237" y="5646177"/>
            <a:ext cx="773477" cy="751830"/>
          </a:xfrm>
          <a:prstGeom prst="rect">
            <a:avLst/>
          </a:prstGeom>
          <a:solidFill>
            <a:srgbClr val="8D17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/>
          </a:p>
        </p:txBody>
      </p:sp>
      <p:pic>
        <p:nvPicPr>
          <p:cNvPr id="72" name="Graphic 71" descr="Checkbox Ticked with solid fill">
            <a:extLst>
              <a:ext uri="{FF2B5EF4-FFF2-40B4-BE49-F238E27FC236}">
                <a16:creationId xmlns:a16="http://schemas.microsoft.com/office/drawing/2014/main" id="{68D6EB89-15C2-99CF-5B67-7D0114645D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574" y="5656034"/>
            <a:ext cx="648802" cy="64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535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33227-FF95-7DE1-3F45-D25C3864D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67034B-42E7-22E2-59C5-7BDCA17FE7D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192000" cy="8373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0A28EE-E408-EA6B-F9B6-7284E600EB05}"/>
              </a:ext>
            </a:extLst>
          </p:cNvPr>
          <p:cNvSpPr txBox="1"/>
          <p:nvPr/>
        </p:nvSpPr>
        <p:spPr>
          <a:xfrm>
            <a:off x="820552" y="1132775"/>
            <a:ext cx="8100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0"/>
              </a:spcAft>
            </a:pPr>
            <a:r>
              <a:rPr lang="lv-LV" sz="3200" dirty="0">
                <a:solidFill>
                  <a:srgbClr val="8D1730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Saeimas lēmumi (paziņojumi)[1/2]</a:t>
            </a:r>
            <a:endParaRPr lang="lv-LV" sz="3200" noProof="0" dirty="0">
              <a:solidFill>
                <a:srgbClr val="8D1730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4EA523-B30C-8AA8-09D4-E06D3FB500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>
            <a:off x="9878548" y="173720"/>
            <a:ext cx="1471324" cy="48995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F4F6C4-7B2A-9E83-A82A-81869D20F8BF}"/>
              </a:ext>
            </a:extLst>
          </p:cNvPr>
          <p:cNvSpPr/>
          <p:nvPr/>
        </p:nvSpPr>
        <p:spPr>
          <a:xfrm>
            <a:off x="820552" y="1970403"/>
            <a:ext cx="979305" cy="966526"/>
          </a:xfrm>
          <a:prstGeom prst="rect">
            <a:avLst/>
          </a:prstGeom>
          <a:solidFill>
            <a:srgbClr val="8D17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726A45-FAB3-CB32-9D6E-9CF4DDDA682F}"/>
              </a:ext>
            </a:extLst>
          </p:cNvPr>
          <p:cNvSpPr/>
          <p:nvPr/>
        </p:nvSpPr>
        <p:spPr>
          <a:xfrm>
            <a:off x="1799856" y="1987744"/>
            <a:ext cx="7878835" cy="966526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>
              <a:solidFill>
                <a:srgbClr val="F7F7F7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AA1498-9D0A-2A3E-D701-78A73034D95D}"/>
              </a:ext>
            </a:extLst>
          </p:cNvPr>
          <p:cNvSpPr txBox="1"/>
          <p:nvPr/>
        </p:nvSpPr>
        <p:spPr>
          <a:xfrm>
            <a:off x="1816867" y="2129806"/>
            <a:ext cx="73092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000" b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Saeima pieņēmusi 15 Ārlietu komisijas </a:t>
            </a:r>
          </a:p>
          <a:p>
            <a:r>
              <a:rPr lang="lv-LV" sz="2000" b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izstrādātos lēmumu projektus</a:t>
            </a:r>
            <a:endParaRPr lang="lv-LV" sz="2000" b="1" noProof="0" dirty="0"/>
          </a:p>
        </p:txBody>
      </p:sp>
      <p:pic>
        <p:nvPicPr>
          <p:cNvPr id="17" name="Graphic 16" descr="Clipboard Badge with solid fill">
            <a:extLst>
              <a:ext uri="{FF2B5EF4-FFF2-40B4-BE49-F238E27FC236}">
                <a16:creationId xmlns:a16="http://schemas.microsoft.com/office/drawing/2014/main" id="{7A3F3AC6-A8B6-BBF9-F29A-B7AF652B21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544" y="2023905"/>
            <a:ext cx="813787" cy="813787"/>
          </a:xfrm>
          <a:prstGeom prst="rect">
            <a:avLst/>
          </a:prstGeom>
        </p:spPr>
      </p:pic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00F7DD3E-BE53-EA24-DB77-8B02BA704F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428999"/>
            <a:ext cx="4942667" cy="318877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1400" b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2022. gads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Krievijas starptautiskajiem noziegumiem Ukrainā un vainīgo saukšanu pie atbildības.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4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1400" b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2023. gads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Krievijas īstenotā agresijas kara pret Ukrainu gadadienu.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4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atbalstu Ukrainai NATO Viļņas samitā.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4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atbalstu Izraēlas Valstij.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4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prettiesiski uz Krieviju un Baltkrieviju pārvietoto Ukrainas bērnu atgriešanu Ukrainā.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2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</a:pPr>
            <a:endParaRPr lang="lv-LV" sz="14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77D5E3A8-E7AB-A6BA-5A7F-D3A4F8B72C87}"/>
              </a:ext>
            </a:extLst>
          </p:cNvPr>
          <p:cNvSpPr txBox="1">
            <a:spLocks/>
          </p:cNvSpPr>
          <p:nvPr/>
        </p:nvSpPr>
        <p:spPr>
          <a:xfrm>
            <a:off x="6096000" y="3429000"/>
            <a:ext cx="5486400" cy="3363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lv-LV" sz="1400" b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2024. gads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Godinot Ukrainas aizstāvjus un iedzīvotājus par viņu drosmi un varonību un paužot atbalstu Ukrainai līdz tās uzvarai.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40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2024. gada 15.-17. martā plānotajām Krievijas prezidenta vēlēšanām.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40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NATO samitu Vašingtonā.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40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atbalstu Ukrainai tās aizsardzībā pret Krievijas agresiju un gaidot Starptautiskās Krimas platformas parlamentāro samitu Rīgā.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40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atbalstu Gruzijas sabiedrības </a:t>
            </a:r>
            <a:r>
              <a:rPr lang="lv-LV" sz="140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eirointegrācijas</a:t>
            </a: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centieniem un vērtībām.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20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20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</a:pPr>
            <a:endParaRPr lang="lv-LV" sz="140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55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FF027-4F80-FCEF-61D9-ACAA2C81E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5527A5-1C79-2FC6-7EC5-7D05CFA8C4A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192000" cy="8373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EBCAB2-0BA5-3DF7-4658-0EB7DCA1B316}"/>
              </a:ext>
            </a:extLst>
          </p:cNvPr>
          <p:cNvSpPr txBox="1"/>
          <p:nvPr/>
        </p:nvSpPr>
        <p:spPr>
          <a:xfrm>
            <a:off x="820552" y="1111510"/>
            <a:ext cx="9588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0"/>
              </a:spcAft>
            </a:pPr>
            <a:r>
              <a:rPr lang="lv-LV" sz="3200" dirty="0">
                <a:solidFill>
                  <a:srgbClr val="8D1730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Saeimas lēmumi (paziņojumi) [2/2]</a:t>
            </a:r>
            <a:endParaRPr lang="lv-LV" sz="3200" noProof="0" dirty="0">
              <a:solidFill>
                <a:srgbClr val="8D1730"/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2A5603-D31F-3294-9C88-3EBBECA513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>
            <a:off x="9878548" y="173720"/>
            <a:ext cx="1471324" cy="48995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336E3B2-0724-1750-3631-9569671F61DC}"/>
              </a:ext>
            </a:extLst>
          </p:cNvPr>
          <p:cNvSpPr/>
          <p:nvPr/>
        </p:nvSpPr>
        <p:spPr>
          <a:xfrm>
            <a:off x="820552" y="1970403"/>
            <a:ext cx="979305" cy="966526"/>
          </a:xfrm>
          <a:prstGeom prst="rect">
            <a:avLst/>
          </a:prstGeom>
          <a:solidFill>
            <a:srgbClr val="8D17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E8C2A2-FA33-8290-48B0-4B3A9C82B574}"/>
              </a:ext>
            </a:extLst>
          </p:cNvPr>
          <p:cNvSpPr/>
          <p:nvPr/>
        </p:nvSpPr>
        <p:spPr>
          <a:xfrm>
            <a:off x="1799856" y="1987744"/>
            <a:ext cx="7878835" cy="966526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>
              <a:solidFill>
                <a:srgbClr val="F7F7F7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3B3974-0F18-AFDB-B492-39943C7EC9E8}"/>
              </a:ext>
            </a:extLst>
          </p:cNvPr>
          <p:cNvSpPr txBox="1"/>
          <p:nvPr/>
        </p:nvSpPr>
        <p:spPr>
          <a:xfrm>
            <a:off x="1816867" y="2129806"/>
            <a:ext cx="73092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000" b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Saeima pieņēmusi 15 Ārlietu komisijas </a:t>
            </a:r>
          </a:p>
          <a:p>
            <a:r>
              <a:rPr lang="lv-LV" sz="2000" b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izstrādātos lēmumu projektus</a:t>
            </a:r>
            <a:endParaRPr lang="lv-LV" sz="2000" b="1" noProof="0" dirty="0"/>
          </a:p>
        </p:txBody>
      </p:sp>
      <p:pic>
        <p:nvPicPr>
          <p:cNvPr id="17" name="Graphic 16" descr="Clipboard Badge with solid fill">
            <a:extLst>
              <a:ext uri="{FF2B5EF4-FFF2-40B4-BE49-F238E27FC236}">
                <a16:creationId xmlns:a16="http://schemas.microsoft.com/office/drawing/2014/main" id="{3B445F33-7889-EFB9-6AFD-57CDB77A35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544" y="2023905"/>
            <a:ext cx="813787" cy="813787"/>
          </a:xfrm>
          <a:prstGeom prst="rect">
            <a:avLst/>
          </a:prstGeom>
        </p:spPr>
      </p:pic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64209BD1-85DD-C4E4-2D89-78C71B9219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428999"/>
            <a:ext cx="4942667" cy="292530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1400" b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2025. gads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Baltkrievijas tautas interešu aizstāvēšanu, nosodot Lukašenko režīma varas nostiprināšanu.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40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Apliecinot solidaritāti ar ukraiņu tautu tās varonīgajā cīņā par savas valsts pastāvēšanu, godinot karā kritušos un paužot atbalstu Ukrainai līdz tās uzvarai.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40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Ukrainas uzaicināšanu NATO.</a:t>
            </a:r>
            <a:endParaRPr lang="lv-LV" sz="14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2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</a:pPr>
            <a:endParaRPr lang="lv-LV" sz="14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69584ED8-7377-C938-255D-2BE3BB73D690}"/>
              </a:ext>
            </a:extLst>
          </p:cNvPr>
          <p:cNvSpPr txBox="1">
            <a:spLocks/>
          </p:cNvSpPr>
          <p:nvPr/>
        </p:nvSpPr>
        <p:spPr>
          <a:xfrm>
            <a:off x="6096000" y="3429000"/>
            <a:ext cx="4942667" cy="2925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lv-LV" sz="1400" b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2026. gads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atbalstu Ukrainai, pieminot tās pretošanos Krievijas bruņotajai agresijai.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40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Par gaidāmo NATO samitu Ankarā.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20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20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</a:pPr>
            <a:endParaRPr lang="lv-LV" sz="140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058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BAF87-9581-EEF8-C7E0-EAB9BC16F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571D01-336B-7184-F7B0-CCE30CF0C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595382"/>
            <a:ext cx="15956280" cy="1045338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D805380-5BB1-31E6-F06A-EDDFA5DE8CFE}"/>
              </a:ext>
            </a:extLst>
          </p:cNvPr>
          <p:cNvSpPr/>
          <p:nvPr/>
        </p:nvSpPr>
        <p:spPr>
          <a:xfrm>
            <a:off x="0" y="4860493"/>
            <a:ext cx="10510886" cy="1030282"/>
          </a:xfrm>
          <a:prstGeom prst="rect">
            <a:avLst/>
          </a:prstGeom>
          <a:solidFill>
            <a:srgbClr val="8D173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48A621-0608-440E-5A97-8AA2752076D0}"/>
              </a:ext>
            </a:extLst>
          </p:cNvPr>
          <p:cNvSpPr txBox="1"/>
          <p:nvPr/>
        </p:nvSpPr>
        <p:spPr>
          <a:xfrm>
            <a:off x="1224952" y="5052469"/>
            <a:ext cx="9738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0"/>
              </a:spcAft>
            </a:pPr>
            <a:r>
              <a:rPr lang="lv-LV" sz="3600" noProof="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Ārlietu komisijas organizētie pasākumi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B8DE48-8F6A-5812-8D82-3F34B4A3BA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9492581" y="722249"/>
            <a:ext cx="1471324" cy="48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13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EC6A5-3CF5-7359-222D-20FB3E55D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9CAA1A-02C7-2B97-2452-0A543A1770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192000" cy="8373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66BD09-EF1F-1C5A-5668-9747DF2363D4}"/>
              </a:ext>
            </a:extLst>
          </p:cNvPr>
          <p:cNvSpPr txBox="1"/>
          <p:nvPr/>
        </p:nvSpPr>
        <p:spPr>
          <a:xfrm>
            <a:off x="820552" y="1111510"/>
            <a:ext cx="9314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0"/>
              </a:spcAft>
            </a:pPr>
            <a:r>
              <a:rPr lang="lv-LV" sz="3200" noProof="0" dirty="0">
                <a:solidFill>
                  <a:srgbClr val="8D1730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Baltijas valstu sadarbības stiprināšana</a:t>
            </a:r>
          </a:p>
        </p:txBody>
      </p:sp>
      <p:pic>
        <p:nvPicPr>
          <p:cNvPr id="4" name="Google Shape;108;p3">
            <a:extLst>
              <a:ext uri="{FF2B5EF4-FFF2-40B4-BE49-F238E27FC236}">
                <a16:creationId xmlns:a16="http://schemas.microsoft.com/office/drawing/2014/main" id="{DEA8E939-37C3-60D6-F647-0980E3CB939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6096000" y="2133566"/>
            <a:ext cx="5702142" cy="3801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D96F1F-78B0-9EAD-6E86-32D213EA7E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40000"/>
          </a:blip>
          <a:stretch>
            <a:fillRect/>
          </a:stretch>
        </p:blipFill>
        <p:spPr>
          <a:xfrm>
            <a:off x="9878548" y="173720"/>
            <a:ext cx="1471324" cy="489951"/>
          </a:xfrm>
          <a:prstGeom prst="rect">
            <a:avLst/>
          </a:prstGeom>
        </p:spPr>
      </p:pic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36040098-F60C-056E-B7D9-D0F109A488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1112" y="2133566"/>
            <a:ext cx="4942667" cy="421807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1400" b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2023. gads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Baltijas valstu parlamentu Ārlietu komisiju sanāksme Siguldā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4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1400" b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2026. gads </a:t>
            </a:r>
          </a:p>
          <a:p>
            <a:pPr>
              <a:spcBef>
                <a:spcPts val="0"/>
              </a:spcBef>
            </a:pP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Baltijas valstu parlamentu</a:t>
            </a:r>
            <a:r>
              <a:rPr lang="lv-LV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Ārlietu komisiju sanāksme Austrumu pierobežā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4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1400" b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Citi pasākumi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lv-LV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Ārlietu komisijas (sadarbībā ar Latvijas Ārpolitikas institūtu) rīkota Latvijas un Lietuvas Ārlietu komisiju apaļā galda diskusija </a:t>
            </a: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«</a:t>
            </a:r>
            <a:r>
              <a:rPr lang="lv-LV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Latvijas un Lietuvas ārpolitikas redzējums: šodien un turpmāk» 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[</a:t>
            </a:r>
            <a:r>
              <a:rPr lang="lv-LV" sz="1400" i="1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Latvian-Lithuanian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400" i="1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Foreign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400" i="1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Policy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Vision: </a:t>
            </a:r>
            <a:r>
              <a:rPr lang="lv-LV" sz="1400" i="1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Now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400" i="1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and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400" i="1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From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400" i="1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Now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O</a:t>
            </a:r>
            <a:r>
              <a:rPr lang="lv-LV" sz="1400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n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]</a:t>
            </a:r>
            <a:r>
              <a:rPr lang="lv-LV" sz="1400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2023.gada septembrī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4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Baltijas valstu parlamentu</a:t>
            </a:r>
            <a:r>
              <a:rPr lang="lv-LV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Ārlietu komisiju priekšsēdētāju apvienotās vizītes dažādās Eiropas valstīs (Vācija, Moldova, Turcija, Izraēla u.c.) un ASV, lai veicinātu  izpratni par Baltijas reģiona ārpolitiskajām aktualitātēm un drošības izaicinājumiem</a:t>
            </a:r>
            <a:endParaRPr lang="lv-LV" sz="12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</a:pPr>
            <a:endParaRPr lang="lv-LV" sz="14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44FA6E-E74B-4053-C0FE-62A5566F1A86}"/>
              </a:ext>
            </a:extLst>
          </p:cNvPr>
          <p:cNvSpPr txBox="1"/>
          <p:nvPr/>
        </p:nvSpPr>
        <p:spPr>
          <a:xfrm>
            <a:off x="6035936" y="5999696"/>
            <a:ext cx="5822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Baltijas valstu parlamentu Ārlietu komisiju sanāksme Austrumu pierobežā</a:t>
            </a:r>
          </a:p>
          <a:p>
            <a:pPr algn="ctr"/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2026. gada 21.-22. maijā</a:t>
            </a:r>
          </a:p>
        </p:txBody>
      </p:sp>
    </p:spTree>
    <p:extLst>
      <p:ext uri="{BB962C8B-B14F-4D97-AF65-F5344CB8AC3E}">
        <p14:creationId xmlns:p14="http://schemas.microsoft.com/office/powerpoint/2010/main" val="19724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E8164-9391-1460-A788-706E71CB6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9C1316-46CC-72F6-A232-3C74810284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192000" cy="8373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3F2483-90C9-A271-3262-C1D69D25B327}"/>
              </a:ext>
            </a:extLst>
          </p:cNvPr>
          <p:cNvSpPr txBox="1"/>
          <p:nvPr/>
        </p:nvSpPr>
        <p:spPr>
          <a:xfrm>
            <a:off x="820552" y="1111510"/>
            <a:ext cx="9314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0"/>
              </a:spcAft>
            </a:pPr>
            <a:r>
              <a:rPr lang="lv-LV" sz="3200" noProof="0" dirty="0">
                <a:solidFill>
                  <a:srgbClr val="8D1730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Reģiona sadarbības stiprināšana</a:t>
            </a:r>
          </a:p>
        </p:txBody>
      </p:sp>
      <p:pic>
        <p:nvPicPr>
          <p:cNvPr id="4" name="Google Shape;108;p3">
            <a:extLst>
              <a:ext uri="{FF2B5EF4-FFF2-40B4-BE49-F238E27FC236}">
                <a16:creationId xmlns:a16="http://schemas.microsoft.com/office/drawing/2014/main" id="{6B2A191A-1A49-1F2C-8D3C-6F4B91098E4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498425" y="2176000"/>
            <a:ext cx="5698575" cy="3801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1D7763-95A9-F348-710C-54CE4CADD7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40000"/>
          </a:blip>
          <a:stretch>
            <a:fillRect/>
          </a:stretch>
        </p:blipFill>
        <p:spPr>
          <a:xfrm>
            <a:off x="9878548" y="173720"/>
            <a:ext cx="1471324" cy="489951"/>
          </a:xfrm>
          <a:prstGeom prst="rect">
            <a:avLst/>
          </a:prstGeom>
        </p:spPr>
      </p:pic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3D864003-4F12-99F4-05E7-5CE00BDCDB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7205" y="2229259"/>
            <a:ext cx="4942667" cy="388764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lv-LV" sz="1400" b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2025. gada septembris</a:t>
            </a:r>
          </a:p>
          <a:p>
            <a:pPr>
              <a:spcBef>
                <a:spcPts val="0"/>
              </a:spcBef>
            </a:pP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Baltijas valstu un Turcijas Ārlietu komisiju priekšsēdētāju sanāksme Rīgā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lv-LV" sz="14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1400" b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2026. gada aprīlis</a:t>
            </a:r>
          </a:p>
          <a:p>
            <a:pPr>
              <a:spcBef>
                <a:spcPts val="0"/>
              </a:spcBef>
            </a:pP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NB8 parlamentu Ārlietu komisiju priekšsēdētāju sanāksme Kuldīgā/ Skrundā</a:t>
            </a:r>
            <a:endParaRPr lang="lv-LV" sz="14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4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1400" b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Citi pasākumi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lv-LV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Ārlietu komisijas rīkots interaktīvs </a:t>
            </a: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kurss un simulācija </a:t>
            </a:r>
            <a:r>
              <a:rPr lang="lv-LV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Saeimas deputātiem par </a:t>
            </a:r>
            <a:r>
              <a:rPr lang="lv-LV" sz="1400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hibrīddraudiem</a:t>
            </a:r>
            <a:r>
              <a:rPr lang="lv-LV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[</a:t>
            </a:r>
            <a:r>
              <a:rPr lang="lv-LV" sz="1400" i="1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Hybrid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400" i="1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threats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101]</a:t>
            </a:r>
            <a:r>
              <a:rPr lang="lv-LV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, ko vadīja Somijā bāzēt</a:t>
            </a: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ā</a:t>
            </a:r>
            <a:r>
              <a:rPr lang="lv-LV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fr-FR" sz="1400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Eiropas</a:t>
            </a:r>
            <a:r>
              <a:rPr lang="fr-FR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fr-FR" sz="1400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Izcilības</a:t>
            </a:r>
            <a:r>
              <a:rPr lang="fr-FR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fr-FR" sz="1400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centr</a:t>
            </a:r>
            <a:r>
              <a:rPr lang="lv-LV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</a:t>
            </a:r>
            <a:r>
              <a:rPr lang="fr-FR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fr-FR" sz="1400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cīņai</a:t>
            </a:r>
            <a:r>
              <a:rPr lang="fr-FR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fr-FR" sz="1400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pret</a:t>
            </a:r>
            <a:r>
              <a:rPr lang="fr-FR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fr-FR" sz="1400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hibrīddraudiem</a:t>
            </a:r>
            <a:r>
              <a:rPr lang="lv-LV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400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[</a:t>
            </a:r>
            <a:r>
              <a:rPr lang="lv-LV" sz="1400" i="1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The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400" i="1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European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400" i="1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Centre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400" i="1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of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400" i="1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Excellence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400" i="1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for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400" i="1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Countering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400" i="1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Hyrid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400" i="1" noProof="0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Threats</a:t>
            </a:r>
            <a:r>
              <a:rPr lang="lv-LV" sz="1400" i="1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] </a:t>
            </a:r>
            <a:r>
              <a:rPr lang="lv-LV" sz="1400" noProof="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pārstāvji, </a:t>
            </a:r>
            <a:r>
              <a:rPr lang="lv-LV" sz="14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2023.gada 9.jūnijā </a:t>
            </a:r>
            <a:endParaRPr lang="lv-LV" sz="14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4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12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</a:pPr>
            <a:endParaRPr lang="lv-LV" sz="14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0FB398-7B9E-8C46-7383-6DE214E0AEBD}"/>
              </a:ext>
            </a:extLst>
          </p:cNvPr>
          <p:cNvSpPr txBox="1"/>
          <p:nvPr/>
        </p:nvSpPr>
        <p:spPr>
          <a:xfrm>
            <a:off x="498425" y="6116904"/>
            <a:ext cx="56985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3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Baltijas valstu un Turcijas parlamentu Ārlietu komisiju priekšsēdētāju sanāksme 2025. gada 15.-16. septembrī, Rīgā</a:t>
            </a:r>
          </a:p>
        </p:txBody>
      </p:sp>
    </p:spTree>
    <p:extLst>
      <p:ext uri="{BB962C8B-B14F-4D97-AF65-F5344CB8AC3E}">
        <p14:creationId xmlns:p14="http://schemas.microsoft.com/office/powerpoint/2010/main" val="3907892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7FC0B-0626-CE0B-F90A-EF2E6B1ED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B39112-0B62-6726-9D32-5D4A4F6C5A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192000" cy="8373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20D9811-48EC-D68E-FB08-7EC22636F5A8}"/>
              </a:ext>
            </a:extLst>
          </p:cNvPr>
          <p:cNvSpPr txBox="1"/>
          <p:nvPr/>
        </p:nvSpPr>
        <p:spPr>
          <a:xfrm>
            <a:off x="820552" y="1111510"/>
            <a:ext cx="9314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0"/>
              </a:spcAft>
            </a:pPr>
            <a:r>
              <a:rPr lang="lv-LV" sz="3200" noProof="0" dirty="0">
                <a:solidFill>
                  <a:srgbClr val="8D1730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Citi pasākumi</a:t>
            </a:r>
          </a:p>
        </p:txBody>
      </p:sp>
      <p:pic>
        <p:nvPicPr>
          <p:cNvPr id="4" name="Google Shape;108;p3">
            <a:extLst>
              <a:ext uri="{FF2B5EF4-FFF2-40B4-BE49-F238E27FC236}">
                <a16:creationId xmlns:a16="http://schemas.microsoft.com/office/drawing/2014/main" id="{0C3715E0-794F-1579-4D2E-A540C153378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rcRect b="8554"/>
          <a:stretch>
            <a:fillRect/>
          </a:stretch>
        </p:blipFill>
        <p:spPr>
          <a:xfrm>
            <a:off x="6996224" y="1297609"/>
            <a:ext cx="4850088" cy="5386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50337A-D4A7-F229-C3C8-51159D046F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40000"/>
          </a:blip>
          <a:stretch>
            <a:fillRect/>
          </a:stretch>
        </p:blipFill>
        <p:spPr>
          <a:xfrm>
            <a:off x="9878548" y="173720"/>
            <a:ext cx="1471324" cy="489951"/>
          </a:xfrm>
          <a:prstGeom prst="rect">
            <a:avLst/>
          </a:prstGeom>
        </p:spPr>
      </p:pic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917E1726-3140-3EED-EAB1-D4D5597A8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1112" y="2133566"/>
            <a:ext cx="5154888" cy="334220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lv-LV" sz="1600" b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2024. gada 10. jūnijs</a:t>
            </a:r>
          </a:p>
          <a:p>
            <a:pPr>
              <a:spcBef>
                <a:spcPts val="0"/>
              </a:spcBef>
            </a:pPr>
            <a:r>
              <a:rPr lang="lv-LV" sz="16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Ārlietu komisijas rīkota parlamentārā konference par Irānas un Krievijas sadarbību un tās ietekmi uz Izraēlas, Latvijas, Baltijas valstu un Eiropas drošību </a:t>
            </a:r>
            <a:r>
              <a:rPr lang="lv-LV" sz="1600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[</a:t>
            </a:r>
            <a:r>
              <a:rPr lang="lv-LV" sz="1600" i="1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Exploring</a:t>
            </a:r>
            <a:r>
              <a:rPr lang="lv-LV" sz="1600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600" i="1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the</a:t>
            </a:r>
            <a:r>
              <a:rPr lang="lv-LV" sz="1600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600" i="1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Emerging</a:t>
            </a:r>
            <a:r>
              <a:rPr lang="lv-LV" sz="1600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600" i="1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Axis</a:t>
            </a:r>
            <a:r>
              <a:rPr lang="lv-LV" sz="1600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: </a:t>
            </a:r>
            <a:r>
              <a:rPr lang="lv-LV" sz="1600" i="1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Iran-Russia</a:t>
            </a:r>
            <a:r>
              <a:rPr lang="lv-LV" sz="1600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600" i="1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Cooperation</a:t>
            </a:r>
            <a:r>
              <a:rPr lang="lv-LV" sz="1600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600" i="1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and</a:t>
            </a:r>
            <a:r>
              <a:rPr lang="lv-LV" sz="1600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600" i="1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Implications</a:t>
            </a:r>
            <a:r>
              <a:rPr lang="lv-LV" sz="1600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600" i="1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for</a:t>
            </a:r>
            <a:r>
              <a:rPr lang="lv-LV" sz="1600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600" i="1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Israel</a:t>
            </a:r>
            <a:r>
              <a:rPr lang="lv-LV" sz="1600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, Latvia, </a:t>
            </a:r>
            <a:r>
              <a:rPr lang="lv-LV" sz="1600" i="1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the</a:t>
            </a:r>
            <a:r>
              <a:rPr lang="lv-LV" sz="1600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Baltics, </a:t>
            </a:r>
            <a:r>
              <a:rPr lang="lv-LV" sz="1600" i="1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and</a:t>
            </a:r>
            <a:r>
              <a:rPr lang="lv-LV" sz="1600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lv-LV" sz="1600" i="1" dirty="0" err="1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Europe</a:t>
            </a:r>
            <a:r>
              <a:rPr lang="lv-LV" sz="1600" i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] 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lv-LV" sz="16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lv-LV" sz="16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1600" b="1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2025. gada 13. maijs</a:t>
            </a:r>
          </a:p>
          <a:p>
            <a:pPr>
              <a:spcBef>
                <a:spcPts val="0"/>
              </a:spcBef>
            </a:pPr>
            <a:r>
              <a:rPr lang="lv-LV" sz="1600" dirty="0">
                <a:solidFill>
                  <a:schemeClr val="bg2">
                    <a:lumMod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Ārlietu komisijas rīkota Krimas okupācijas upuru liecību noklausīšanās sēde</a:t>
            </a:r>
          </a:p>
          <a:p>
            <a:pPr>
              <a:spcBef>
                <a:spcPts val="0"/>
              </a:spcBef>
            </a:pPr>
            <a:endParaRPr lang="lv-LV" sz="140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>
              <a:lnSpc>
                <a:spcPct val="100000"/>
              </a:lnSpc>
            </a:pPr>
            <a:endParaRPr lang="lv-LV" sz="1400" noProof="0" dirty="0">
              <a:solidFill>
                <a:schemeClr val="bg2">
                  <a:lumMod val="2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017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BD591-2414-CFEE-59D3-B12CC7A12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D549BA-C0BC-367A-2B9D-641F1CB08B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8984" y="933450"/>
            <a:ext cx="10510887" cy="49911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435A2E5-9135-E2CC-8BEF-DDFDAD8C6F70}"/>
              </a:ext>
            </a:extLst>
          </p:cNvPr>
          <p:cNvSpPr/>
          <p:nvPr/>
        </p:nvSpPr>
        <p:spPr>
          <a:xfrm>
            <a:off x="838986" y="933450"/>
            <a:ext cx="3742539" cy="4991100"/>
          </a:xfrm>
          <a:prstGeom prst="rect">
            <a:avLst/>
          </a:prstGeom>
          <a:solidFill>
            <a:srgbClr val="8D1730">
              <a:alpha val="9044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6697E5-67A9-71BF-4F6C-59B4B7AB06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>
            <a:off x="9878548" y="221846"/>
            <a:ext cx="1471324" cy="489951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DE831AB-B6A6-BB9F-C408-5300C6F0A769}"/>
              </a:ext>
            </a:extLst>
          </p:cNvPr>
          <p:cNvCxnSpPr>
            <a:cxnSpLocks/>
          </p:cNvCxnSpPr>
          <p:nvPr/>
        </p:nvCxnSpPr>
        <p:spPr>
          <a:xfrm>
            <a:off x="1047891" y="4868990"/>
            <a:ext cx="32993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4E00C68-101E-FBC6-8008-C5A5C086961D}"/>
              </a:ext>
            </a:extLst>
          </p:cNvPr>
          <p:cNvSpPr txBox="1"/>
          <p:nvPr/>
        </p:nvSpPr>
        <p:spPr>
          <a:xfrm>
            <a:off x="980573" y="4976522"/>
            <a:ext cx="36009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600" i="1" noProof="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Ārlietu komisija</a:t>
            </a:r>
          </a:p>
          <a:p>
            <a:r>
              <a:rPr lang="lv-LV" sz="1600" i="1" noProof="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Jēkaba ielā 10/12, Rīga</a:t>
            </a:r>
          </a:p>
        </p:txBody>
      </p:sp>
    </p:spTree>
    <p:extLst>
      <p:ext uri="{BB962C8B-B14F-4D97-AF65-F5344CB8AC3E}">
        <p14:creationId xmlns:p14="http://schemas.microsoft.com/office/powerpoint/2010/main" val="1980625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e10b195-476f-4749-aa6a-37997bff3ea2}" enabled="1" method="Standard" siteId="{5d0f951f-1a04-49b6-81a7-4b3f786368a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774</Words>
  <Application>Microsoft Office PowerPoint</Application>
  <PresentationFormat>Widescreen</PresentationFormat>
  <Paragraphs>106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Segoe UI Light</vt:lpstr>
      <vt:lpstr>Segoe UI Semibold</vt:lpstr>
      <vt:lpstr>Segoe UI Semilight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Madara Neiceniece</dc:creator>
  <cp:lastModifiedBy>Kristīne Kļaveniece</cp:lastModifiedBy>
  <cp:revision>65</cp:revision>
  <dcterms:created xsi:type="dcterms:W3CDTF">2026-02-23T13:45:26Z</dcterms:created>
  <dcterms:modified xsi:type="dcterms:W3CDTF">2026-10-27T10:51:32Z</dcterms:modified>
</cp:coreProperties>
</file>