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Lora" pitchFamily="2" charset="-70"/>
      <p:regular r:id="rId14"/>
    </p:embeddedFont>
    <p:embeddedFont>
      <p:font typeface="Lora Bold" charset="-7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989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52431" y="0"/>
            <a:ext cx="14226035" cy="11014315"/>
          </a:xfrm>
          <a:custGeom>
            <a:avLst/>
            <a:gdLst/>
            <a:ahLst/>
            <a:cxnLst/>
            <a:rect l="l" t="t" r="r" b="b"/>
            <a:pathLst>
              <a:path w="14226035" h="11014315">
                <a:moveTo>
                  <a:pt x="0" y="0"/>
                </a:moveTo>
                <a:lnTo>
                  <a:pt x="14226036" y="0"/>
                </a:lnTo>
                <a:lnTo>
                  <a:pt x="14226036" y="11014315"/>
                </a:lnTo>
                <a:lnTo>
                  <a:pt x="0" y="11014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49" r="-804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938394" y="1028700"/>
            <a:ext cx="2320906" cy="667196"/>
          </a:xfrm>
          <a:custGeom>
            <a:avLst/>
            <a:gdLst/>
            <a:ahLst/>
            <a:cxnLst/>
            <a:rect l="l" t="t" r="r" b="b"/>
            <a:pathLst>
              <a:path w="2320906" h="667196">
                <a:moveTo>
                  <a:pt x="0" y="0"/>
                </a:moveTo>
                <a:lnTo>
                  <a:pt x="2320906" y="0"/>
                </a:lnTo>
                <a:lnTo>
                  <a:pt x="2320906" y="667196"/>
                </a:lnTo>
                <a:lnTo>
                  <a:pt x="0" y="6671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25155" y="2230470"/>
            <a:ext cx="3657586" cy="1554474"/>
          </a:xfrm>
          <a:custGeom>
            <a:avLst/>
            <a:gdLst/>
            <a:ahLst/>
            <a:cxnLst/>
            <a:rect l="l" t="t" r="r" b="b"/>
            <a:pathLst>
              <a:path w="3657586" h="1554474">
                <a:moveTo>
                  <a:pt x="0" y="0"/>
                </a:moveTo>
                <a:lnTo>
                  <a:pt x="3657586" y="0"/>
                </a:lnTo>
                <a:lnTo>
                  <a:pt x="3657586" y="1554474"/>
                </a:lnTo>
                <a:lnTo>
                  <a:pt x="0" y="15544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28700" y="3784944"/>
            <a:ext cx="9937794" cy="5473356"/>
            <a:chOff x="0" y="0"/>
            <a:chExt cx="13250392" cy="7297808"/>
          </a:xfrm>
        </p:grpSpPr>
        <p:sp>
          <p:nvSpPr>
            <p:cNvPr id="6" name="TextBox 6"/>
            <p:cNvSpPr txBox="1"/>
            <p:nvPr/>
          </p:nvSpPr>
          <p:spPr>
            <a:xfrm>
              <a:off x="38676" y="-9525"/>
              <a:ext cx="12049403" cy="610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000"/>
                </a:lnSpc>
                <a:spcBef>
                  <a:spcPct val="0"/>
                </a:spcBef>
              </a:pPr>
              <a:r>
                <a:rPr lang="en-US" sz="7500" b="1" u="none" strike="noStrike">
                  <a:solidFill>
                    <a:srgbClr val="FFFFFF"/>
                  </a:solidFill>
                  <a:latin typeface="Lora Bold"/>
                  <a:ea typeface="Lora Bold"/>
                  <a:cs typeface="Lora Bold"/>
                  <a:sym typeface="Lora Bold"/>
                </a:rPr>
                <a:t>IEDZĪVOTĀJU PADOMES LATVIJAS PAŠVALDĪBĀS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741126"/>
              <a:ext cx="13250392" cy="5566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500"/>
                </a:lnSpc>
                <a:spcBef>
                  <a:spcPct val="0"/>
                </a:spcBef>
              </a:pPr>
              <a:r>
                <a:rPr lang="en-US" sz="2500" u="none" strike="noStrike">
                  <a:solidFill>
                    <a:srgbClr val="FFFFFF"/>
                  </a:solidFill>
                  <a:latin typeface="Lora"/>
                  <a:ea typeface="Lora"/>
                  <a:cs typeface="Lora"/>
                  <a:sym typeface="Lora"/>
                </a:rPr>
                <a:t>ZIŅOJUMS PAR PAŠREIZĒJO SITUĀCIJU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5594" y="6196361"/>
            <a:ext cx="5593706" cy="3061939"/>
            <a:chOff x="0" y="0"/>
            <a:chExt cx="7458275" cy="4082585"/>
          </a:xfrm>
        </p:grpSpPr>
        <p:sp>
          <p:nvSpPr>
            <p:cNvPr id="9" name="TextBox 9"/>
            <p:cNvSpPr txBox="1"/>
            <p:nvPr/>
          </p:nvSpPr>
          <p:spPr>
            <a:xfrm>
              <a:off x="0" y="-47625"/>
              <a:ext cx="7458275" cy="12261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78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23085A"/>
                  </a:solidFill>
                  <a:latin typeface="Lora"/>
                  <a:ea typeface="Lora"/>
                  <a:cs typeface="Lora"/>
                  <a:sym typeface="Lora"/>
                </a:rPr>
                <a:t>Agnese Frīdenberga, Līga Stafecka</a:t>
              </a:r>
            </a:p>
            <a:p>
              <a:pPr marL="0" lvl="0" indent="0" algn="r">
                <a:lnSpc>
                  <a:spcPts val="3780"/>
                </a:lnSpc>
                <a:spcBef>
                  <a:spcPct val="0"/>
                </a:spcBef>
              </a:pPr>
              <a:r>
                <a:rPr lang="en-US" sz="2700" u="none" strike="noStrike">
                  <a:solidFill>
                    <a:srgbClr val="23085A"/>
                  </a:solidFill>
                  <a:latin typeface="Lora"/>
                  <a:ea typeface="Lora"/>
                  <a:cs typeface="Lora"/>
                  <a:sym typeface="Lora"/>
                </a:rPr>
                <a:t>Domnīca Providus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773303"/>
              <a:ext cx="7458275" cy="23092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500"/>
                </a:lnSpc>
                <a:spcBef>
                  <a:spcPct val="0"/>
                </a:spcBef>
              </a:pPr>
              <a:r>
                <a:rPr lang="en-US" sz="2500" u="none" strike="noStrike">
                  <a:solidFill>
                    <a:srgbClr val="23085A"/>
                  </a:solidFill>
                  <a:latin typeface="Lora"/>
                  <a:ea typeface="Lora"/>
                  <a:cs typeface="Lora"/>
                  <a:sym typeface="Lora"/>
                </a:rPr>
                <a:t>Forums “Iedzīvotāju padomes: kopienu balss un palīgs pašvaldību izaugsmei” </a:t>
              </a:r>
            </a:p>
            <a:p>
              <a:pPr marL="0" lvl="0" indent="0" algn="r">
                <a:lnSpc>
                  <a:spcPts val="3500"/>
                </a:lnSpc>
                <a:spcBef>
                  <a:spcPct val="0"/>
                </a:spcBef>
              </a:pPr>
              <a:r>
                <a:rPr lang="en-US" sz="2500" u="none" strike="noStrike">
                  <a:solidFill>
                    <a:srgbClr val="23085A"/>
                  </a:solidFill>
                  <a:latin typeface="Lora"/>
                  <a:ea typeface="Lora"/>
                  <a:cs typeface="Lora"/>
                  <a:sym typeface="Lora"/>
                </a:rPr>
                <a:t>2024.gada 22.novembris, Rīga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6487" y="0"/>
            <a:ext cx="17739947" cy="10897786"/>
            <a:chOff x="0" y="0"/>
            <a:chExt cx="23653263" cy="145303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53263" cy="14530382"/>
            </a:xfrm>
            <a:custGeom>
              <a:avLst/>
              <a:gdLst/>
              <a:ahLst/>
              <a:cxnLst/>
              <a:rect l="l" t="t" r="r" b="b"/>
              <a:pathLst>
                <a:path w="23653263" h="14530382">
                  <a:moveTo>
                    <a:pt x="0" y="0"/>
                  </a:moveTo>
                  <a:lnTo>
                    <a:pt x="23653263" y="0"/>
                  </a:lnTo>
                  <a:lnTo>
                    <a:pt x="23653263" y="14530382"/>
                  </a:lnTo>
                  <a:lnTo>
                    <a:pt x="0" y="14530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8050" r="-840" b="-8050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20693058" y="7417280"/>
              <a:ext cx="751152" cy="1001536"/>
            </a:xfrm>
            <a:custGeom>
              <a:avLst/>
              <a:gdLst/>
              <a:ahLst/>
              <a:cxnLst/>
              <a:rect l="l" t="t" r="r" b="b"/>
              <a:pathLst>
                <a:path w="751152" h="1001536">
                  <a:moveTo>
                    <a:pt x="0" y="0"/>
                  </a:moveTo>
                  <a:lnTo>
                    <a:pt x="751153" y="0"/>
                  </a:lnTo>
                  <a:lnTo>
                    <a:pt x="751153" y="1001537"/>
                  </a:lnTo>
                  <a:lnTo>
                    <a:pt x="0" y="1001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9950979" y="4613945"/>
              <a:ext cx="742079" cy="989439"/>
            </a:xfrm>
            <a:custGeom>
              <a:avLst/>
              <a:gdLst/>
              <a:ahLst/>
              <a:cxnLst/>
              <a:rect l="l" t="t" r="r" b="b"/>
              <a:pathLst>
                <a:path w="742079" h="989439">
                  <a:moveTo>
                    <a:pt x="0" y="0"/>
                  </a:moveTo>
                  <a:lnTo>
                    <a:pt x="742079" y="0"/>
                  </a:lnTo>
                  <a:lnTo>
                    <a:pt x="742079" y="989439"/>
                  </a:lnTo>
                  <a:lnTo>
                    <a:pt x="0" y="989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19947309" y="8862174"/>
              <a:ext cx="745749" cy="994333"/>
            </a:xfrm>
            <a:custGeom>
              <a:avLst/>
              <a:gdLst/>
              <a:ahLst/>
              <a:cxnLst/>
              <a:rect l="l" t="t" r="r" b="b"/>
              <a:pathLst>
                <a:path w="745749" h="994333">
                  <a:moveTo>
                    <a:pt x="0" y="0"/>
                  </a:moveTo>
                  <a:lnTo>
                    <a:pt x="745749" y="0"/>
                  </a:lnTo>
                  <a:lnTo>
                    <a:pt x="745749" y="994333"/>
                  </a:lnTo>
                  <a:lnTo>
                    <a:pt x="0" y="994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17856599" y="8862174"/>
              <a:ext cx="712595" cy="950126"/>
            </a:xfrm>
            <a:custGeom>
              <a:avLst/>
              <a:gdLst/>
              <a:ahLst/>
              <a:cxnLst/>
              <a:rect l="l" t="t" r="r" b="b"/>
              <a:pathLst>
                <a:path w="712595" h="950126">
                  <a:moveTo>
                    <a:pt x="0" y="0"/>
                  </a:moveTo>
                  <a:lnTo>
                    <a:pt x="712595" y="0"/>
                  </a:lnTo>
                  <a:lnTo>
                    <a:pt x="712595" y="950127"/>
                  </a:lnTo>
                  <a:lnTo>
                    <a:pt x="0" y="9501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18212897" y="2307540"/>
              <a:ext cx="789103" cy="1052137"/>
            </a:xfrm>
            <a:custGeom>
              <a:avLst/>
              <a:gdLst/>
              <a:ahLst/>
              <a:cxnLst/>
              <a:rect l="l" t="t" r="r" b="b"/>
              <a:pathLst>
                <a:path w="789103" h="1052137">
                  <a:moveTo>
                    <a:pt x="0" y="0"/>
                  </a:moveTo>
                  <a:lnTo>
                    <a:pt x="789102" y="0"/>
                  </a:lnTo>
                  <a:lnTo>
                    <a:pt x="789102" y="1052137"/>
                  </a:lnTo>
                  <a:lnTo>
                    <a:pt x="0" y="10521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12184472" y="4764335"/>
              <a:ext cx="639064" cy="852086"/>
            </a:xfrm>
            <a:custGeom>
              <a:avLst/>
              <a:gdLst/>
              <a:ahLst/>
              <a:cxnLst/>
              <a:rect l="l" t="t" r="r" b="b"/>
              <a:pathLst>
                <a:path w="639064" h="852086">
                  <a:moveTo>
                    <a:pt x="0" y="0"/>
                  </a:moveTo>
                  <a:lnTo>
                    <a:pt x="639064" y="0"/>
                  </a:lnTo>
                  <a:lnTo>
                    <a:pt x="639064" y="852086"/>
                  </a:lnTo>
                  <a:lnTo>
                    <a:pt x="0" y="85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0487299" y="5108665"/>
              <a:ext cx="601631" cy="802175"/>
            </a:xfrm>
            <a:custGeom>
              <a:avLst/>
              <a:gdLst/>
              <a:ahLst/>
              <a:cxnLst/>
              <a:rect l="l" t="t" r="r" b="b"/>
              <a:pathLst>
                <a:path w="601631" h="802175">
                  <a:moveTo>
                    <a:pt x="0" y="0"/>
                  </a:moveTo>
                  <a:lnTo>
                    <a:pt x="601631" y="0"/>
                  </a:lnTo>
                  <a:lnTo>
                    <a:pt x="601631" y="802175"/>
                  </a:lnTo>
                  <a:lnTo>
                    <a:pt x="0" y="802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1431656" y="5616421"/>
              <a:ext cx="670161" cy="893548"/>
            </a:xfrm>
            <a:custGeom>
              <a:avLst/>
              <a:gdLst/>
              <a:ahLst/>
              <a:cxnLst/>
              <a:rect l="l" t="t" r="r" b="b"/>
              <a:pathLst>
                <a:path w="670161" h="893548">
                  <a:moveTo>
                    <a:pt x="0" y="0"/>
                  </a:moveTo>
                  <a:lnTo>
                    <a:pt x="670161" y="0"/>
                  </a:lnTo>
                  <a:lnTo>
                    <a:pt x="670161" y="893547"/>
                  </a:lnTo>
                  <a:lnTo>
                    <a:pt x="0" y="8935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8662953" y="8442500"/>
              <a:ext cx="687630" cy="916840"/>
            </a:xfrm>
            <a:custGeom>
              <a:avLst/>
              <a:gdLst/>
              <a:ahLst/>
              <a:cxnLst/>
              <a:rect l="l" t="t" r="r" b="b"/>
              <a:pathLst>
                <a:path w="687630" h="916840">
                  <a:moveTo>
                    <a:pt x="0" y="0"/>
                  </a:moveTo>
                  <a:lnTo>
                    <a:pt x="687630" y="0"/>
                  </a:lnTo>
                  <a:lnTo>
                    <a:pt x="687630" y="916841"/>
                  </a:lnTo>
                  <a:lnTo>
                    <a:pt x="0" y="9168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9883983" y="8834889"/>
              <a:ext cx="708094" cy="944126"/>
            </a:xfrm>
            <a:custGeom>
              <a:avLst/>
              <a:gdLst/>
              <a:ahLst/>
              <a:cxnLst/>
              <a:rect l="l" t="t" r="r" b="b"/>
              <a:pathLst>
                <a:path w="708094" h="944126">
                  <a:moveTo>
                    <a:pt x="0" y="0"/>
                  </a:moveTo>
                  <a:lnTo>
                    <a:pt x="708094" y="0"/>
                  </a:lnTo>
                  <a:lnTo>
                    <a:pt x="708094" y="944126"/>
                  </a:lnTo>
                  <a:lnTo>
                    <a:pt x="0" y="944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7447413" y="7918049"/>
              <a:ext cx="687630" cy="916840"/>
            </a:xfrm>
            <a:custGeom>
              <a:avLst/>
              <a:gdLst/>
              <a:ahLst/>
              <a:cxnLst/>
              <a:rect l="l" t="t" r="r" b="b"/>
              <a:pathLst>
                <a:path w="687630" h="916840">
                  <a:moveTo>
                    <a:pt x="0" y="0"/>
                  </a:moveTo>
                  <a:lnTo>
                    <a:pt x="687630" y="0"/>
                  </a:lnTo>
                  <a:lnTo>
                    <a:pt x="687630" y="916840"/>
                  </a:lnTo>
                  <a:lnTo>
                    <a:pt x="0" y="916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5187700" y="6828052"/>
              <a:ext cx="729734" cy="972979"/>
            </a:xfrm>
            <a:custGeom>
              <a:avLst/>
              <a:gdLst/>
              <a:ahLst/>
              <a:cxnLst/>
              <a:rect l="l" t="t" r="r" b="b"/>
              <a:pathLst>
                <a:path w="729734" h="972979">
                  <a:moveTo>
                    <a:pt x="0" y="0"/>
                  </a:moveTo>
                  <a:lnTo>
                    <a:pt x="729734" y="0"/>
                  </a:lnTo>
                  <a:lnTo>
                    <a:pt x="729734" y="972979"/>
                  </a:lnTo>
                  <a:lnTo>
                    <a:pt x="0" y="972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3333795" y="5555439"/>
              <a:ext cx="715897" cy="954529"/>
            </a:xfrm>
            <a:custGeom>
              <a:avLst/>
              <a:gdLst/>
              <a:ahLst/>
              <a:cxnLst/>
              <a:rect l="l" t="t" r="r" b="b"/>
              <a:pathLst>
                <a:path w="715897" h="954529">
                  <a:moveTo>
                    <a:pt x="0" y="0"/>
                  </a:moveTo>
                  <a:lnTo>
                    <a:pt x="715897" y="0"/>
                  </a:lnTo>
                  <a:lnTo>
                    <a:pt x="715897" y="954529"/>
                  </a:lnTo>
                  <a:lnTo>
                    <a:pt x="0" y="954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14407088" y="7314542"/>
              <a:ext cx="662438" cy="883251"/>
            </a:xfrm>
            <a:custGeom>
              <a:avLst/>
              <a:gdLst/>
              <a:ahLst/>
              <a:cxnLst/>
              <a:rect l="l" t="t" r="r" b="b"/>
              <a:pathLst>
                <a:path w="662438" h="883251">
                  <a:moveTo>
                    <a:pt x="0" y="0"/>
                  </a:moveTo>
                  <a:lnTo>
                    <a:pt x="662438" y="0"/>
                  </a:lnTo>
                  <a:lnTo>
                    <a:pt x="662438" y="883250"/>
                  </a:lnTo>
                  <a:lnTo>
                    <a:pt x="0" y="883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7082546" y="5190378"/>
              <a:ext cx="729734" cy="972979"/>
            </a:xfrm>
            <a:custGeom>
              <a:avLst/>
              <a:gdLst/>
              <a:ahLst/>
              <a:cxnLst/>
              <a:rect l="l" t="t" r="r" b="b"/>
              <a:pathLst>
                <a:path w="729734" h="972979">
                  <a:moveTo>
                    <a:pt x="0" y="0"/>
                  </a:moveTo>
                  <a:lnTo>
                    <a:pt x="729734" y="0"/>
                  </a:lnTo>
                  <a:lnTo>
                    <a:pt x="729734" y="972978"/>
                  </a:lnTo>
                  <a:lnTo>
                    <a:pt x="0" y="972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6352812" y="3640967"/>
              <a:ext cx="729734" cy="972979"/>
            </a:xfrm>
            <a:custGeom>
              <a:avLst/>
              <a:gdLst/>
              <a:ahLst/>
              <a:cxnLst/>
              <a:rect l="l" t="t" r="r" b="b"/>
              <a:pathLst>
                <a:path w="729734" h="972979">
                  <a:moveTo>
                    <a:pt x="0" y="0"/>
                  </a:moveTo>
                  <a:lnTo>
                    <a:pt x="729734" y="0"/>
                  </a:lnTo>
                  <a:lnTo>
                    <a:pt x="729734" y="972978"/>
                  </a:lnTo>
                  <a:lnTo>
                    <a:pt x="0" y="972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15069526" y="3619613"/>
              <a:ext cx="745749" cy="994333"/>
            </a:xfrm>
            <a:custGeom>
              <a:avLst/>
              <a:gdLst/>
              <a:ahLst/>
              <a:cxnLst/>
              <a:rect l="l" t="t" r="r" b="b"/>
              <a:pathLst>
                <a:path w="745749" h="994333">
                  <a:moveTo>
                    <a:pt x="0" y="0"/>
                  </a:moveTo>
                  <a:lnTo>
                    <a:pt x="745749" y="0"/>
                  </a:lnTo>
                  <a:lnTo>
                    <a:pt x="745749" y="994332"/>
                  </a:lnTo>
                  <a:lnTo>
                    <a:pt x="0" y="994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280953" y="393577"/>
              <a:ext cx="12542583" cy="14947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en-US" sz="3300" b="1">
                  <a:solidFill>
                    <a:srgbClr val="23085A"/>
                  </a:solidFill>
                  <a:latin typeface="Lora Bold"/>
                  <a:ea typeface="Lora Bold"/>
                  <a:cs typeface="Lora Bold"/>
                  <a:sym typeface="Lora Bold"/>
                </a:rPr>
                <a:t>17 pašvaldībās apstiprināti Iedzīvotāju padomju nolikumi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4781" y="1564856"/>
            <a:ext cx="16786053" cy="665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No domes sēdes protokola “</a:t>
            </a:r>
            <a:r>
              <a:rPr lang="en-US" sz="42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Iedzīvotājiem brīvprātīgi iesaistoties šādā Padomē, piedaloties šādas Padomes ievēlēšanā, </a:t>
            </a:r>
            <a:r>
              <a:rPr lang="en-US" sz="4200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tiek veicināta pašiniciatīva</a:t>
            </a:r>
            <a:r>
              <a:rPr lang="en-US" sz="42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4200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līdzdalības uzņemšanās par vietējo dzīvi</a:t>
            </a:r>
            <a:r>
              <a:rPr lang="en-US" sz="42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4200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piederības vietējai kopienai stiprināšana</a:t>
            </a:r>
            <a:r>
              <a:rPr lang="en-US" sz="42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. Iedzīvotāju padomju darbs iemāca iedzīvotājus savstarpēji sadarboties, meklēt kompromisus, izsvērt kas ir prioritātes un kas var pagaidīt (ierobežoti līdzekļi, resursi). Pašvaldības ieguvums - ir iespēja labāk sasniegt iedzīvotājus, nodot svarīgu informāciju, radīt izpratni par pašvaldības pieņemtajiem lēmumiem</a:t>
            </a:r>
            <a:r>
              <a:rPr lang="en-US" sz="4200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82227" y="579094"/>
            <a:ext cx="7033844" cy="8679206"/>
            <a:chOff x="0" y="0"/>
            <a:chExt cx="9378458" cy="11572275"/>
          </a:xfrm>
        </p:grpSpPr>
        <p:sp>
          <p:nvSpPr>
            <p:cNvPr id="3" name="TextBox 3"/>
            <p:cNvSpPr txBox="1"/>
            <p:nvPr/>
          </p:nvSpPr>
          <p:spPr>
            <a:xfrm>
              <a:off x="0" y="-57150"/>
              <a:ext cx="9378458" cy="3468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1"/>
                </a:lnSpc>
              </a:pPr>
              <a:r>
                <a:rPr lang="en-US" sz="2986" b="1">
                  <a:solidFill>
                    <a:srgbClr val="23085A"/>
                  </a:solidFill>
                  <a:latin typeface="Lora Bold"/>
                  <a:ea typeface="Lora Bold"/>
                  <a:cs typeface="Lora Bold"/>
                  <a:sym typeface="Lora Bold"/>
                </a:rPr>
                <a:t>Padomes ir konsultatīvas institūcijas, kuras: </a:t>
              </a:r>
            </a:p>
            <a:p>
              <a:pPr algn="l">
                <a:lnSpc>
                  <a:spcPts val="4181"/>
                </a:lnSpc>
              </a:pPr>
              <a:endParaRPr lang="en-US" sz="2986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endParaRPr>
            </a:p>
            <a:p>
              <a:pPr marL="644808" lvl="1" indent="-322404" algn="l">
                <a:lnSpc>
                  <a:spcPts val="4181"/>
                </a:lnSpc>
                <a:buFont typeface="Arial"/>
                <a:buChar char="•"/>
              </a:pPr>
              <a:r>
                <a:rPr lang="en-US" sz="2986">
                  <a:solidFill>
                    <a:srgbClr val="23085A"/>
                  </a:solidFill>
                  <a:latin typeface="Lora"/>
                  <a:ea typeface="Lora"/>
                  <a:cs typeface="Lora"/>
                  <a:sym typeface="Lora"/>
                </a:rPr>
                <a:t>veic/nodrošina iedzīvotāju interešu pārstāvniecība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239079"/>
              <a:ext cx="9378458" cy="658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44808" lvl="1" indent="-322404" algn="l">
                <a:lnSpc>
                  <a:spcPts val="4181"/>
                </a:lnSpc>
                <a:buFont typeface="Arial"/>
                <a:buChar char="•"/>
              </a:pPr>
              <a:r>
                <a:rPr lang="en-US" sz="2986">
                  <a:solidFill>
                    <a:srgbClr val="23085A"/>
                  </a:solidFill>
                  <a:latin typeface="Lora"/>
                  <a:ea typeface="Lora"/>
                  <a:cs typeface="Lora"/>
                  <a:sym typeface="Lora"/>
                </a:rPr>
                <a:t>veido dialogu ar pašvaldību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7725131"/>
              <a:ext cx="9378458" cy="13610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44808" lvl="1" indent="-322404" algn="l">
                <a:lnSpc>
                  <a:spcPts val="4181"/>
                </a:lnSpc>
                <a:buFont typeface="Arial"/>
                <a:buChar char="•"/>
              </a:pPr>
              <a:r>
                <a:rPr lang="en-US" sz="2986">
                  <a:solidFill>
                    <a:srgbClr val="23085A"/>
                  </a:solidFill>
                  <a:latin typeface="Lora"/>
                  <a:ea typeface="Lora"/>
                  <a:cs typeface="Lora"/>
                  <a:sym typeface="Lora"/>
                </a:rPr>
                <a:t>veic/sekmē/nodrošina iedzīvotāju aktivizēšanu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0913728"/>
              <a:ext cx="9378458" cy="658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18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-48178"/>
            <a:ext cx="7683500" cy="10287000"/>
            <a:chOff x="0" y="0"/>
            <a:chExt cx="2023638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23638" cy="2709333"/>
            </a:xfrm>
            <a:custGeom>
              <a:avLst/>
              <a:gdLst/>
              <a:ahLst/>
              <a:cxnLst/>
              <a:rect l="l" t="t" r="r" b="b"/>
              <a:pathLst>
                <a:path w="2023638" h="2709333">
                  <a:moveTo>
                    <a:pt x="0" y="0"/>
                  </a:moveTo>
                  <a:lnTo>
                    <a:pt x="2023638" y="0"/>
                  </a:lnTo>
                  <a:lnTo>
                    <a:pt x="202363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2023638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84300" y="1759241"/>
            <a:ext cx="5251207" cy="324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29"/>
              </a:lnSpc>
              <a:spcBef>
                <a:spcPct val="0"/>
              </a:spcBef>
            </a:pPr>
            <a:r>
              <a:rPr lang="en-US" sz="6525" u="none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Iedzīvotāju padomju izveidošanas mērķi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707312" y="44"/>
            <a:ext cx="19050" cy="10287000"/>
          </a:xfrm>
          <a:prstGeom prst="line">
            <a:avLst/>
          </a:prstGeom>
          <a:ln w="47625" cap="flat">
            <a:solidFill>
              <a:srgbClr val="8F877C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2" name="Group 12"/>
          <p:cNvGrpSpPr/>
          <p:nvPr/>
        </p:nvGrpSpPr>
        <p:grpSpPr>
          <a:xfrm rot="-5400000">
            <a:off x="8140038" y="317599"/>
            <a:ext cx="1650890" cy="18288000"/>
            <a:chOff x="0" y="0"/>
            <a:chExt cx="751939" cy="83297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51939" cy="8329727"/>
            </a:xfrm>
            <a:custGeom>
              <a:avLst/>
              <a:gdLst/>
              <a:ahLst/>
              <a:cxnLst/>
              <a:rect l="l" t="t" r="r" b="b"/>
              <a:pathLst>
                <a:path w="751939" h="8329727">
                  <a:moveTo>
                    <a:pt x="0" y="0"/>
                  </a:moveTo>
                  <a:lnTo>
                    <a:pt x="751939" y="0"/>
                  </a:lnTo>
                  <a:lnTo>
                    <a:pt x="751939" y="8329727"/>
                  </a:lnTo>
                  <a:lnTo>
                    <a:pt x="0" y="83297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751939" cy="8396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008939" y="9220200"/>
            <a:ext cx="4754523" cy="372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Avots: Iedzīvotāju padomju nolikumii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22227" y="944688"/>
            <a:ext cx="9337073" cy="912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</a:pPr>
            <a:r>
              <a:rPr lang="en-US" sz="2611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Nolikumos noteikts, ka IP sniedz viedokli/atzinumus/nodrošina iedzīvotāju interešu pārstāvniecību </a:t>
            </a: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Pašvaldību likumā minētajās jomās: 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pašvaldības administratīvās teritorijas labiekārtošana un sanitārā tīrība;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teritorijas un būvju uzturēšanas prasību noteikšana, ciktāl tā saistīta ar sabiedrības drošību, sanitārās tīrības uzturēšanu un pilsētvides ainavas saglabāšanu;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iedzīvotājiem sniedzamais kultūras un sporta piedāvājums un iespējas piedalīties kultūras dzīvē;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pašvaldības teritorijā esošā kultūras mantojuma saglabāšana;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atbalsts kultūras un sporta norisēm;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saimnieciskās darbības sekmēšana un atbalsta sniegšana</a:t>
            </a:r>
          </a:p>
          <a:p>
            <a:pPr algn="l">
              <a:lnSpc>
                <a:spcPts val="3656"/>
              </a:lnSpc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+</a:t>
            </a:r>
            <a:r>
              <a:rPr lang="en-US" sz="2611" u="sng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citos jautājumi, kas svarīgi iedzīvotājiem</a:t>
            </a:r>
          </a:p>
          <a:p>
            <a:pPr algn="l">
              <a:lnSpc>
                <a:spcPts val="3656"/>
              </a:lnSpc>
            </a:pPr>
            <a:endParaRPr lang="en-US" sz="2611" u="sng">
              <a:solidFill>
                <a:srgbClr val="23085A"/>
              </a:solidFill>
              <a:latin typeface="Lora"/>
              <a:ea typeface="Lora"/>
              <a:cs typeface="Lora"/>
              <a:sym typeface="Lora"/>
            </a:endParaRPr>
          </a:p>
          <a:p>
            <a:pPr algn="l">
              <a:lnSpc>
                <a:spcPts val="3656"/>
              </a:lnSpc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+ </a:t>
            </a:r>
            <a:r>
              <a:rPr lang="en-US" sz="2611" u="sng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novada tēla, iedzīvotāja pašapziņas un lepnuma veidošanu par savu novadu</a:t>
            </a:r>
          </a:p>
          <a:p>
            <a:pPr algn="l">
              <a:lnSpc>
                <a:spcPts val="3656"/>
              </a:lnSpc>
            </a:pPr>
            <a:endParaRPr lang="en-US" sz="2611" u="sng">
              <a:solidFill>
                <a:srgbClr val="23085A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>
              <a:lnSpc>
                <a:spcPts val="3656"/>
              </a:lnSpc>
              <a:spcBef>
                <a:spcPct val="0"/>
              </a:spcBef>
            </a:pPr>
            <a:endParaRPr lang="en-US" sz="2611" u="sng">
              <a:solidFill>
                <a:srgbClr val="23085A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-48178"/>
            <a:ext cx="7683500" cy="10287000"/>
            <a:chOff x="0" y="0"/>
            <a:chExt cx="202363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23638" cy="2709333"/>
            </a:xfrm>
            <a:custGeom>
              <a:avLst/>
              <a:gdLst/>
              <a:ahLst/>
              <a:cxnLst/>
              <a:rect l="l" t="t" r="r" b="b"/>
              <a:pathLst>
                <a:path w="2023638" h="2709333">
                  <a:moveTo>
                    <a:pt x="0" y="0"/>
                  </a:moveTo>
                  <a:lnTo>
                    <a:pt x="2023638" y="0"/>
                  </a:lnTo>
                  <a:lnTo>
                    <a:pt x="202363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023638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84300" y="1778291"/>
            <a:ext cx="5251207" cy="375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5"/>
              </a:lnSpc>
              <a:spcBef>
                <a:spcPct val="0"/>
              </a:spcBef>
            </a:pPr>
            <a:r>
              <a:rPr lang="en-US" sz="7500" u="none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Iedzīvotāju padomju pilnvaras/ funkcijas</a:t>
            </a:r>
          </a:p>
        </p:txBody>
      </p:sp>
      <p:sp>
        <p:nvSpPr>
          <p:cNvPr id="7" name="AutoShape 7"/>
          <p:cNvSpPr/>
          <p:nvPr/>
        </p:nvSpPr>
        <p:spPr>
          <a:xfrm>
            <a:off x="7707312" y="44"/>
            <a:ext cx="19050" cy="10287000"/>
          </a:xfrm>
          <a:prstGeom prst="line">
            <a:avLst/>
          </a:prstGeom>
          <a:ln w="47625" cap="flat">
            <a:solidFill>
              <a:srgbClr val="8F877C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 rot="-5400000">
            <a:off x="8318555" y="719308"/>
            <a:ext cx="1650890" cy="18288000"/>
            <a:chOff x="0" y="0"/>
            <a:chExt cx="751939" cy="83297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1939" cy="8329727"/>
            </a:xfrm>
            <a:custGeom>
              <a:avLst/>
              <a:gdLst/>
              <a:ahLst/>
              <a:cxnLst/>
              <a:rect l="l" t="t" r="r" b="b"/>
              <a:pathLst>
                <a:path w="751939" h="8329727">
                  <a:moveTo>
                    <a:pt x="0" y="0"/>
                  </a:moveTo>
                  <a:lnTo>
                    <a:pt x="751939" y="0"/>
                  </a:lnTo>
                  <a:lnTo>
                    <a:pt x="751939" y="8329727"/>
                  </a:lnTo>
                  <a:lnTo>
                    <a:pt x="0" y="83297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751939" cy="8396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008939" y="9220200"/>
            <a:ext cx="4676559" cy="372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Avots: Iedzīvotāju padomju nolikumi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22227" y="2382429"/>
            <a:ext cx="9337073" cy="3638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6"/>
              </a:lnSpc>
            </a:pPr>
            <a:r>
              <a:rPr lang="en-US" sz="2611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Paksē konstatējams, ka IP lemj/skata jautājumus: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par ceļa uzturēšanu pagastā/pilsētā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par iekšpagalmu sakārtošanu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bērnu laukumi/saieta vietas izveide/uzturēšana</a:t>
            </a:r>
          </a:p>
          <a:p>
            <a:pPr marL="563922" lvl="1" indent="-281961" algn="l">
              <a:lnSpc>
                <a:spcPts val="3656"/>
              </a:lnSpc>
              <a:buFont typeface="Arial"/>
              <a:buChar char="•"/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izglītības pieejamības jautājumi (bērnudārzi, skolu autobusi, utt)</a:t>
            </a:r>
          </a:p>
          <a:p>
            <a:pPr algn="l">
              <a:lnSpc>
                <a:spcPts val="3656"/>
              </a:lnSpc>
            </a:pPr>
            <a:endParaRPr lang="en-US" sz="2611">
              <a:solidFill>
                <a:srgbClr val="23085A"/>
              </a:solidFill>
              <a:latin typeface="Lora"/>
              <a:ea typeface="Lora"/>
              <a:cs typeface="Lora"/>
              <a:sym typeface="Lora"/>
            </a:endParaRPr>
          </a:p>
          <a:p>
            <a:pPr algn="l">
              <a:lnSpc>
                <a:spcPts val="3656"/>
              </a:lnSpc>
              <a:spcBef>
                <a:spcPct val="0"/>
              </a:spcBef>
            </a:pPr>
            <a:r>
              <a:rPr lang="en-US" sz="261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CITI IEDZĪVOTĀJIEM SVARĪGI JAUTĀJUMI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-48178"/>
            <a:ext cx="7683500" cy="10287000"/>
            <a:chOff x="0" y="0"/>
            <a:chExt cx="202363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23638" cy="2709333"/>
            </a:xfrm>
            <a:custGeom>
              <a:avLst/>
              <a:gdLst/>
              <a:ahLst/>
              <a:cxnLst/>
              <a:rect l="l" t="t" r="r" b="b"/>
              <a:pathLst>
                <a:path w="2023638" h="2709333">
                  <a:moveTo>
                    <a:pt x="0" y="0"/>
                  </a:moveTo>
                  <a:lnTo>
                    <a:pt x="2023638" y="0"/>
                  </a:lnTo>
                  <a:lnTo>
                    <a:pt x="202363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023638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84300" y="1778291"/>
            <a:ext cx="5251207" cy="375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5"/>
              </a:lnSpc>
              <a:spcBef>
                <a:spcPct val="0"/>
              </a:spcBef>
            </a:pPr>
            <a:r>
              <a:rPr lang="en-US" sz="7500" u="none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Iedzīvotāju padomju pilnvaras/ funkcijas</a:t>
            </a:r>
          </a:p>
        </p:txBody>
      </p:sp>
      <p:sp>
        <p:nvSpPr>
          <p:cNvPr id="7" name="AutoShape 7"/>
          <p:cNvSpPr/>
          <p:nvPr/>
        </p:nvSpPr>
        <p:spPr>
          <a:xfrm>
            <a:off x="7707312" y="44"/>
            <a:ext cx="19050" cy="10287000"/>
          </a:xfrm>
          <a:prstGeom prst="line">
            <a:avLst/>
          </a:prstGeom>
          <a:ln w="47625" cap="flat">
            <a:solidFill>
              <a:srgbClr val="8F877C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 rot="-5400000">
            <a:off x="8318555" y="719308"/>
            <a:ext cx="1650890" cy="18288000"/>
            <a:chOff x="0" y="0"/>
            <a:chExt cx="751939" cy="83297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1939" cy="8329727"/>
            </a:xfrm>
            <a:custGeom>
              <a:avLst/>
              <a:gdLst/>
              <a:ahLst/>
              <a:cxnLst/>
              <a:rect l="l" t="t" r="r" b="b"/>
              <a:pathLst>
                <a:path w="751939" h="8329727">
                  <a:moveTo>
                    <a:pt x="0" y="0"/>
                  </a:moveTo>
                  <a:lnTo>
                    <a:pt x="751939" y="0"/>
                  </a:lnTo>
                  <a:lnTo>
                    <a:pt x="751939" y="8329727"/>
                  </a:lnTo>
                  <a:lnTo>
                    <a:pt x="0" y="832972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751939" cy="8396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5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008939" y="9220200"/>
            <a:ext cx="4734683" cy="372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Avots: Iedzīvotāju padomju protokoli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29823" y="1068781"/>
            <a:ext cx="14730942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Ko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saka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pašvaldības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, </a:t>
            </a: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kuras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vēl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līdz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šim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nav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6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izveidojušas</a:t>
            </a:r>
            <a:r>
              <a:rPr lang="en-US" sz="36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IP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1628" y="2886151"/>
            <a:ext cx="7653666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Viedoklis</a:t>
            </a:r>
            <a:r>
              <a:rPr lang="en-US" sz="33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par </a:t>
            </a:r>
            <a:r>
              <a:rPr lang="en-US" sz="33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iedzīvotāju</a:t>
            </a:r>
            <a:r>
              <a:rPr lang="en-US" sz="3300" b="1" dirty="0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 </a:t>
            </a:r>
            <a:r>
              <a:rPr lang="en-US" sz="3300" b="1" dirty="0" err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padomēm</a:t>
            </a:r>
            <a:endParaRPr lang="en-US" sz="3300" b="1" dirty="0">
              <a:solidFill>
                <a:srgbClr val="23085A"/>
              </a:solidFill>
              <a:latin typeface="Lora Bold"/>
              <a:ea typeface="Lora Bold"/>
              <a:cs typeface="Lora Bold"/>
              <a:sym typeface="Lora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153700" y="2886151"/>
            <a:ext cx="7653666" cy="554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b="1">
                <a:solidFill>
                  <a:srgbClr val="23085A"/>
                </a:solidFill>
                <a:latin typeface="Lora Bold"/>
                <a:ea typeface="Lora Bold"/>
                <a:cs typeface="Lora Bold"/>
                <a:sym typeface="Lora Bold"/>
              </a:rPr>
              <a:t>Iemesli, kādēļ nav izveidojuši?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1628" y="4220528"/>
            <a:ext cx="7653666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Piesardzīgi atbalstoša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7418" y="6743700"/>
            <a:ext cx="7525582" cy="3383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IP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būs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kā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papildus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līdzeklis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kā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aizsniegt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iedzīvotājus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un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svarīgi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ka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iespējams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ka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IP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varēs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pārstāvēt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arī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klusējošos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iedzīvotājus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kuri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sanāksmēs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nerunā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,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nav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saprotama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šo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iedzīvotāju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vajadzības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/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vēlmes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57910" y="6930846"/>
            <a:ext cx="7653666" cy="160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Nav pilnīgas skaidrības par pilnvaru apjomu, vai IP nedublē pašvaldības deputātus.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53700" y="4211003"/>
            <a:ext cx="765366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ATR dēļ vēl nav paspējuši ieviest, bet drīzumā ieviesīs.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53700" y="5458777"/>
            <a:ext cx="765366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3" lvl="1" indent="-323852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Gaida pieprasījumu no sabiedrības - atbalstīs, ja iedzīvotāji to rosinās.</a:t>
            </a:r>
          </a:p>
        </p:txBody>
      </p:sp>
      <p:sp>
        <p:nvSpPr>
          <p:cNvPr id="10" name="AutoShape 10"/>
          <p:cNvSpPr/>
          <p:nvPr/>
        </p:nvSpPr>
        <p:spPr>
          <a:xfrm flipH="1" flipV="1">
            <a:off x="1529823" y="3996690"/>
            <a:ext cx="14965974" cy="0"/>
          </a:xfrm>
          <a:prstGeom prst="line">
            <a:avLst/>
          </a:prstGeom>
          <a:ln w="47625" cap="flat">
            <a:solidFill>
              <a:srgbClr val="8F877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V="1">
            <a:off x="9524497" y="3440506"/>
            <a:ext cx="0" cy="14965974"/>
          </a:xfrm>
          <a:prstGeom prst="line">
            <a:avLst/>
          </a:prstGeom>
          <a:ln w="47625" cap="flat">
            <a:solidFill>
              <a:srgbClr val="8F877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2"/>
          <p:cNvSpPr txBox="1"/>
          <p:nvPr/>
        </p:nvSpPr>
        <p:spPr>
          <a:xfrm>
            <a:off x="11951758" y="9579571"/>
            <a:ext cx="5228576" cy="372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Avots: intervijas ar pašvaldību vadītājiem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53700" y="8957131"/>
            <a:ext cx="7653666" cy="52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Politizēšanas risks.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1628" y="4965701"/>
            <a:ext cx="7649456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9293" lvl="1" indent="-334646" algn="l">
              <a:lnSpc>
                <a:spcPts val="4340"/>
              </a:lnSpc>
              <a:buFont typeface="Arial"/>
              <a:buChar char="•"/>
            </a:pP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Redz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pievienoto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vērtību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-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iedzīvotājiem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pašiem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būs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jāspēj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vienoties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par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dažādiem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-US" sz="3100" dirty="0" err="1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jautājumiem</a:t>
            </a:r>
            <a:r>
              <a:rPr lang="en-US" sz="3100" dirty="0">
                <a:solidFill>
                  <a:srgbClr val="23085A"/>
                </a:solidFill>
                <a:latin typeface="Lora"/>
                <a:ea typeface="Lora"/>
                <a:cs typeface="Lora"/>
                <a:sym typeface="Lora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16971" y="1167956"/>
            <a:ext cx="16271029" cy="9106208"/>
            <a:chOff x="0" y="0"/>
            <a:chExt cx="21694706" cy="12141611"/>
          </a:xfrm>
        </p:grpSpPr>
        <p:sp>
          <p:nvSpPr>
            <p:cNvPr id="3" name="Freeform 3"/>
            <p:cNvSpPr/>
            <p:nvPr/>
          </p:nvSpPr>
          <p:spPr>
            <a:xfrm>
              <a:off x="10266844" y="0"/>
              <a:ext cx="11427862" cy="10068979"/>
            </a:xfrm>
            <a:custGeom>
              <a:avLst/>
              <a:gdLst/>
              <a:ahLst/>
              <a:cxnLst/>
              <a:rect l="l" t="t" r="r" b="b"/>
              <a:pathLst>
                <a:path w="11427862" h="10068979">
                  <a:moveTo>
                    <a:pt x="0" y="0"/>
                  </a:moveTo>
                  <a:lnTo>
                    <a:pt x="11427862" y="0"/>
                  </a:lnTo>
                  <a:lnTo>
                    <a:pt x="11427862" y="10068979"/>
                  </a:lnTo>
                  <a:lnTo>
                    <a:pt x="0" y="10068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3340" r="-3340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0596268" y="10342328"/>
              <a:ext cx="3660213" cy="1052209"/>
            </a:xfrm>
            <a:custGeom>
              <a:avLst/>
              <a:gdLst/>
              <a:ahLst/>
              <a:cxnLst/>
              <a:rect l="l" t="t" r="r" b="b"/>
              <a:pathLst>
                <a:path w="3660213" h="1052209">
                  <a:moveTo>
                    <a:pt x="0" y="0"/>
                  </a:moveTo>
                  <a:lnTo>
                    <a:pt x="3660212" y="0"/>
                  </a:lnTo>
                  <a:lnTo>
                    <a:pt x="3660212" y="1052209"/>
                  </a:lnTo>
                  <a:lnTo>
                    <a:pt x="0" y="1052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4566128" y="9694895"/>
              <a:ext cx="5756977" cy="2446715"/>
            </a:xfrm>
            <a:custGeom>
              <a:avLst/>
              <a:gdLst/>
              <a:ahLst/>
              <a:cxnLst/>
              <a:rect l="l" t="t" r="r" b="b"/>
              <a:pathLst>
                <a:path w="5756977" h="2446715">
                  <a:moveTo>
                    <a:pt x="0" y="0"/>
                  </a:moveTo>
                  <a:lnTo>
                    <a:pt x="5756978" y="0"/>
                  </a:lnTo>
                  <a:lnTo>
                    <a:pt x="5756978" y="2446716"/>
                  </a:lnTo>
                  <a:lnTo>
                    <a:pt x="0" y="2446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3879448"/>
              <a:ext cx="6066047" cy="1635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600"/>
                </a:lnSpc>
              </a:pPr>
              <a:r>
                <a:rPr lang="en-US" sz="8000" b="1" u="none">
                  <a:solidFill>
                    <a:srgbClr val="23085A"/>
                  </a:solidFill>
                  <a:latin typeface="Lora Bold"/>
                  <a:ea typeface="Lora Bold"/>
                  <a:cs typeface="Lora Bold"/>
                  <a:sym typeface="Lora Bold"/>
                </a:rPr>
                <a:t>Paldies!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427</Words>
  <Application>Microsoft Office PowerPoint</Application>
  <PresentationFormat>Custom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Lora Bold</vt:lpstr>
      <vt:lpstr>Lora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IEDZĪVOTĀJU PADOMES LATVIJAS PAŠVALDĪBĀS</dc:title>
  <dc:creator>Agnese Frīdenberga</dc:creator>
  <cp:lastModifiedBy>Dace Laipa</cp:lastModifiedBy>
  <cp:revision>3</cp:revision>
  <dcterms:created xsi:type="dcterms:W3CDTF">2006-08-16T00:00:00Z</dcterms:created>
  <dcterms:modified xsi:type="dcterms:W3CDTF">2024-11-22T07:23:30Z</dcterms:modified>
  <dc:identifier>DAGV5-X1URo</dc:identifier>
</cp:coreProperties>
</file>