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sldIdLst>
    <p:sldId id="302" r:id="rId5"/>
    <p:sldId id="297" r:id="rId6"/>
    <p:sldId id="303" r:id="rId7"/>
    <p:sldId id="295" r:id="rId8"/>
    <p:sldId id="304" r:id="rId9"/>
    <p:sldId id="300" r:id="rId10"/>
    <p:sldId id="299" r:id="rId11"/>
    <p:sldId id="291" r:id="rId12"/>
    <p:sldId id="289" r:id="rId13"/>
  </p:sldIdLst>
  <p:sldSz cx="9144000" cy="6858000" type="screen4x3"/>
  <p:notesSz cx="6738938" cy="9869488"/>
  <p:defaultTextStyle>
    <a:defPPr>
      <a:defRPr lang="en-US"/>
    </a:defPPr>
    <a:lvl1pPr marL="0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469788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939575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409365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1879152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2348940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2818729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3288515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3758305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nabelle Zaklina Rozenberga" initials="AZR" lastIdx="3" clrIdx="0">
    <p:extLst>
      <p:ext uri="{19B8F6BF-5375-455C-9EA6-DF929625EA0E}">
        <p15:presenceInfo xmlns:p15="http://schemas.microsoft.com/office/powerpoint/2012/main" userId="S-1-5-21-3868901197-262695882-2086994528-1106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600" autoAdjust="0"/>
    <p:restoredTop sz="90842" autoAdjust="0"/>
  </p:normalViewPr>
  <p:slideViewPr>
    <p:cSldViewPr>
      <p:cViewPr varScale="1">
        <p:scale>
          <a:sx n="100" d="100"/>
          <a:sy n="100" d="100"/>
        </p:scale>
        <p:origin x="1650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14" d="100"/>
          <a:sy n="114" d="100"/>
        </p:scale>
        <p:origin x="5220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0206" cy="4934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7172" y="0"/>
            <a:ext cx="2920206" cy="4934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8B0190-AB26-45BA-9728-4B31236091C6}" type="datetimeFigureOut">
              <a:rPr lang="lv-LV" smtClean="0"/>
              <a:t>13.10.2026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39775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894" y="4688007"/>
            <a:ext cx="5391150" cy="444127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4301"/>
            <a:ext cx="2920206" cy="4934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7172" y="9374301"/>
            <a:ext cx="2920206" cy="4934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279CF9-1BEB-4BD2-BFB6-79C9D6052C2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175990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69788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39575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409365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79152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348940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818729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88515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758305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79CF9-1BEB-4BD2-BFB6-79C9D6052C24}" type="slidenum">
              <a:rPr lang="lv-LV" smtClean="0"/>
              <a:t>7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215645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79CF9-1BEB-4BD2-BFB6-79C9D6052C24}" type="slidenum">
              <a:rPr lang="lv-LV" smtClean="0"/>
              <a:t>8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07045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3"/>
            <a:ext cx="7772400" cy="147002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697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95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09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791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48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187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885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583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0" y="4406905"/>
            <a:ext cx="7772400" cy="1362075"/>
          </a:xfrm>
        </p:spPr>
        <p:txBody>
          <a:bodyPr anchor="t"/>
          <a:lstStyle>
            <a:lvl1pPr algn="l">
              <a:defRPr sz="41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0" y="2906727"/>
            <a:ext cx="7772400" cy="1500188"/>
          </a:xfrm>
        </p:spPr>
        <p:txBody>
          <a:bodyPr anchor="b"/>
          <a:lstStyle>
            <a:lvl1pPr marL="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1pPr>
            <a:lvl2pPr marL="46978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93957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4093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791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348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8187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885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7583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5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5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5" y="1535116"/>
            <a:ext cx="4040190" cy="639765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69788" indent="0">
              <a:buNone/>
              <a:defRPr sz="1900" b="1"/>
            </a:lvl2pPr>
            <a:lvl3pPr marL="939575" indent="0">
              <a:buNone/>
              <a:defRPr sz="1700" b="1"/>
            </a:lvl3pPr>
            <a:lvl4pPr marL="1409365" indent="0">
              <a:buNone/>
              <a:defRPr sz="1600" b="1"/>
            </a:lvl4pPr>
            <a:lvl5pPr marL="1879152" indent="0">
              <a:buNone/>
              <a:defRPr sz="1600" b="1"/>
            </a:lvl5pPr>
            <a:lvl6pPr marL="2348940" indent="0">
              <a:buNone/>
              <a:defRPr sz="1600" b="1"/>
            </a:lvl6pPr>
            <a:lvl7pPr marL="2818729" indent="0">
              <a:buNone/>
              <a:defRPr sz="1600" b="1"/>
            </a:lvl7pPr>
            <a:lvl8pPr marL="3288515" indent="0">
              <a:buNone/>
              <a:defRPr sz="1600" b="1"/>
            </a:lvl8pPr>
            <a:lvl9pPr marL="375830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5" y="2174880"/>
            <a:ext cx="4040190" cy="3951285"/>
          </a:xfrm>
        </p:spPr>
        <p:txBody>
          <a:bodyPr/>
          <a:lstStyle>
            <a:lvl1pPr>
              <a:defRPr sz="2500"/>
            </a:lvl1pPr>
            <a:lvl2pPr>
              <a:defRPr sz="19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535116"/>
            <a:ext cx="4041780" cy="639765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69788" indent="0">
              <a:buNone/>
              <a:defRPr sz="1900" b="1"/>
            </a:lvl2pPr>
            <a:lvl3pPr marL="939575" indent="0">
              <a:buNone/>
              <a:defRPr sz="1700" b="1"/>
            </a:lvl3pPr>
            <a:lvl4pPr marL="1409365" indent="0">
              <a:buNone/>
              <a:defRPr sz="1600" b="1"/>
            </a:lvl4pPr>
            <a:lvl5pPr marL="1879152" indent="0">
              <a:buNone/>
              <a:defRPr sz="1600" b="1"/>
            </a:lvl5pPr>
            <a:lvl6pPr marL="2348940" indent="0">
              <a:buNone/>
              <a:defRPr sz="1600" b="1"/>
            </a:lvl6pPr>
            <a:lvl7pPr marL="2818729" indent="0">
              <a:buNone/>
              <a:defRPr sz="1600" b="1"/>
            </a:lvl7pPr>
            <a:lvl8pPr marL="3288515" indent="0">
              <a:buNone/>
              <a:defRPr sz="1600" b="1"/>
            </a:lvl8pPr>
            <a:lvl9pPr marL="375830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2174880"/>
            <a:ext cx="4041780" cy="3951285"/>
          </a:xfrm>
        </p:spPr>
        <p:txBody>
          <a:bodyPr/>
          <a:lstStyle>
            <a:lvl1pPr>
              <a:defRPr sz="2500"/>
            </a:lvl1pPr>
            <a:lvl2pPr>
              <a:defRPr sz="19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5" y="273053"/>
            <a:ext cx="3008310" cy="1162051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5" y="273068"/>
            <a:ext cx="5111750" cy="5853113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5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5" y="1435110"/>
            <a:ext cx="300831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69788" indent="0">
              <a:buNone/>
              <a:defRPr sz="1200"/>
            </a:lvl2pPr>
            <a:lvl3pPr marL="939575" indent="0">
              <a:buNone/>
              <a:defRPr sz="1000"/>
            </a:lvl3pPr>
            <a:lvl4pPr marL="1409365" indent="0">
              <a:buNone/>
              <a:defRPr sz="1000"/>
            </a:lvl4pPr>
            <a:lvl5pPr marL="1879152" indent="0">
              <a:buNone/>
              <a:defRPr sz="1000"/>
            </a:lvl5pPr>
            <a:lvl6pPr marL="2348940" indent="0">
              <a:buNone/>
              <a:defRPr sz="1000"/>
            </a:lvl6pPr>
            <a:lvl7pPr marL="2818729" indent="0">
              <a:buNone/>
              <a:defRPr sz="1000"/>
            </a:lvl7pPr>
            <a:lvl8pPr marL="3288515" indent="0">
              <a:buNone/>
              <a:defRPr sz="1000"/>
            </a:lvl8pPr>
            <a:lvl9pPr marL="3758305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90" y="4800605"/>
            <a:ext cx="5486400" cy="566739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90" y="612773"/>
            <a:ext cx="5486400" cy="4114800"/>
          </a:xfrm>
        </p:spPr>
        <p:txBody>
          <a:bodyPr/>
          <a:lstStyle>
            <a:lvl1pPr marL="0" indent="0">
              <a:buNone/>
              <a:defRPr sz="3300"/>
            </a:lvl1pPr>
            <a:lvl2pPr marL="469788" indent="0">
              <a:buNone/>
              <a:defRPr sz="2900"/>
            </a:lvl2pPr>
            <a:lvl3pPr marL="939575" indent="0">
              <a:buNone/>
              <a:defRPr sz="2500"/>
            </a:lvl3pPr>
            <a:lvl4pPr marL="1409365" indent="0">
              <a:buNone/>
              <a:defRPr sz="1900"/>
            </a:lvl4pPr>
            <a:lvl5pPr marL="1879152" indent="0">
              <a:buNone/>
              <a:defRPr sz="1900"/>
            </a:lvl5pPr>
            <a:lvl6pPr marL="2348940" indent="0">
              <a:buNone/>
              <a:defRPr sz="1900"/>
            </a:lvl6pPr>
            <a:lvl7pPr marL="2818729" indent="0">
              <a:buNone/>
              <a:defRPr sz="1900"/>
            </a:lvl7pPr>
            <a:lvl8pPr marL="3288515" indent="0">
              <a:buNone/>
              <a:defRPr sz="1900"/>
            </a:lvl8pPr>
            <a:lvl9pPr marL="3758305" indent="0">
              <a:buNone/>
              <a:defRPr sz="19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90" y="5367353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69788" indent="0">
              <a:buNone/>
              <a:defRPr sz="1200"/>
            </a:lvl2pPr>
            <a:lvl3pPr marL="939575" indent="0">
              <a:buNone/>
              <a:defRPr sz="1000"/>
            </a:lvl3pPr>
            <a:lvl4pPr marL="1409365" indent="0">
              <a:buNone/>
              <a:defRPr sz="1000"/>
            </a:lvl4pPr>
            <a:lvl5pPr marL="1879152" indent="0">
              <a:buNone/>
              <a:defRPr sz="1000"/>
            </a:lvl5pPr>
            <a:lvl6pPr marL="2348940" indent="0">
              <a:buNone/>
              <a:defRPr sz="1000"/>
            </a:lvl6pPr>
            <a:lvl7pPr marL="2818729" indent="0">
              <a:buNone/>
              <a:defRPr sz="1000"/>
            </a:lvl7pPr>
            <a:lvl8pPr marL="3288515" indent="0">
              <a:buNone/>
              <a:defRPr sz="1000"/>
            </a:lvl8pPr>
            <a:lvl9pPr marL="3758305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7"/>
            <a:ext cx="2057400" cy="58515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7"/>
            <a:ext cx="6019800" cy="585152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43"/>
            <a:ext cx="8229600" cy="1143000"/>
          </a:xfrm>
          <a:prstGeom prst="rect">
            <a:avLst/>
          </a:prstGeom>
        </p:spPr>
        <p:txBody>
          <a:bodyPr vert="horz" lIns="93957" tIns="46979" rIns="93957" bIns="46979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8"/>
            <a:ext cx="8229600" cy="4525965"/>
          </a:xfrm>
          <a:prstGeom prst="rect">
            <a:avLst/>
          </a:prstGeom>
        </p:spPr>
        <p:txBody>
          <a:bodyPr vert="horz" lIns="93957" tIns="46979" rIns="93957" bIns="4697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69"/>
            <a:ext cx="2133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69"/>
            <a:ext cx="2895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69"/>
            <a:ext cx="2133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39575" rtl="0" eaLnBrk="1" latinLnBrk="0" hangingPunct="1">
        <a:spcBef>
          <a:spcPct val="0"/>
        </a:spcBef>
        <a:buNone/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2341" indent="-352341" algn="l" defTabSz="939575" rtl="0" eaLnBrk="1" latinLnBrk="0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1pPr>
      <a:lvl2pPr marL="763404" indent="-293618" algn="l" defTabSz="939575" rtl="0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74468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44259" indent="-234893" algn="l" defTabSz="939575" rtl="0" eaLnBrk="1" latinLnBrk="0" hangingPunct="1">
        <a:spcBef>
          <a:spcPct val="20000"/>
        </a:spcBef>
        <a:buFont typeface="Arial" pitchFamily="34" charset="0"/>
        <a:buChar char="–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114047" indent="-234893" algn="l" defTabSz="939575" rtl="0" eaLnBrk="1" latinLnBrk="0" hangingPunct="1">
        <a:spcBef>
          <a:spcPct val="20000"/>
        </a:spcBef>
        <a:buFont typeface="Arial" pitchFamily="34" charset="0"/>
        <a:buChar char="»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83835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053622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523412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993197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69788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93957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40936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79152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48940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818729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28851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75830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DF1FADAA-2537-4A95-8290-F058293BBF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613"/>
          <a:stretch/>
        </p:blipFill>
        <p:spPr>
          <a:xfrm>
            <a:off x="457200" y="3215487"/>
            <a:ext cx="8229600" cy="3642513"/>
          </a:xfrm>
          <a:prstGeom prst="rect">
            <a:avLst/>
          </a:prstGeom>
        </p:spPr>
      </p:pic>
      <p:sp>
        <p:nvSpPr>
          <p:cNvPr id="7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6629400" y="6356369"/>
            <a:ext cx="2133600" cy="365123"/>
          </a:xfrm>
        </p:spPr>
        <p:txBody>
          <a:bodyPr/>
          <a:lstStyle/>
          <a:p>
            <a:fld id="{B6F15528-21DE-4FAA-801E-634DDDAF4B2B}" type="slidenum">
              <a:rPr lang="en-US" sz="10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</a:t>
            </a:fld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0"/>
            <a:ext cx="1761743" cy="1957799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752600" y="152388"/>
            <a:ext cx="6781800" cy="990611"/>
          </a:xfrm>
        </p:spPr>
        <p:txBody>
          <a:bodyPr anchor="ctr">
            <a:noAutofit/>
          </a:bodyPr>
          <a:lstStyle/>
          <a:p>
            <a:pPr marL="0" marR="0" lvl="0" indent="0" defTabSz="9395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Nolīgums starp Eiropas Savienību un tās dalībvalstīm, no vienas puses, un Dienvidu kopējo tirgu, Argentīnas Republiku, Brazīlijas Federatīvo Republiku, Paragvajas Republiku un Urugvajas Austrumu Republiku, no otras puses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Slide Number Placeholder 11"/>
          <p:cNvSpPr txBox="1">
            <a:spLocks/>
          </p:cNvSpPr>
          <p:nvPr/>
        </p:nvSpPr>
        <p:spPr>
          <a:xfrm>
            <a:off x="2286000" y="6340489"/>
            <a:ext cx="2133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8950E28-5AD7-4EA6-8906-AA7A008796EE}"/>
              </a:ext>
            </a:extLst>
          </p:cNvPr>
          <p:cNvSpPr txBox="1">
            <a:spLocks/>
          </p:cNvSpPr>
          <p:nvPr/>
        </p:nvSpPr>
        <p:spPr>
          <a:xfrm>
            <a:off x="457200" y="1371600"/>
            <a:ext cx="4038600" cy="4525965"/>
          </a:xfrm>
          <a:prstGeom prst="rect">
            <a:avLst/>
          </a:prstGeom>
        </p:spPr>
        <p:txBody>
          <a:bodyPr vert="horz" lIns="93957" tIns="46979" rIns="93957" bIns="46979" rtlCol="0">
            <a:normAutofit/>
          </a:bodyPr>
          <a:lstStyle>
            <a:lvl1pPr marL="0" indent="0" algn="ctr" defTabSz="939575" rtl="0" eaLnBrk="1" latinLnBrk="0" hangingPunct="1">
              <a:spcBef>
                <a:spcPct val="20000"/>
              </a:spcBef>
              <a:buFont typeface="Arial" pitchFamily="34" charset="0"/>
              <a:buNone/>
              <a:defRPr sz="3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69788" indent="0" algn="ctr" defTabSz="939575" rtl="0" eaLnBrk="1" latinLnBrk="0" hangingPunct="1">
              <a:spcBef>
                <a:spcPct val="20000"/>
              </a:spcBef>
              <a:buFont typeface="Arial" pitchFamily="34" charset="0"/>
              <a:buNone/>
              <a:defRPr sz="2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39575" indent="0" algn="ctr" defTabSz="939575" rtl="0" eaLnBrk="1" latinLnBrk="0" hangingPunct="1">
              <a:spcBef>
                <a:spcPct val="20000"/>
              </a:spcBef>
              <a:buFont typeface="Arial" pitchFamily="34" charset="0"/>
              <a:buNone/>
              <a:defRPr sz="2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09365" indent="0" algn="ctr" defTabSz="939575" rtl="0" eaLnBrk="1" latinLnBrk="0" hangingPunct="1">
              <a:spcBef>
                <a:spcPct val="20000"/>
              </a:spcBef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79152" indent="0" algn="ctr" defTabSz="939575" rtl="0" eaLnBrk="1" latinLnBrk="0" hangingPunct="1">
              <a:spcBef>
                <a:spcPct val="20000"/>
              </a:spcBef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348940" indent="0" algn="ctr" defTabSz="939575" rtl="0" eaLnBrk="1" latinLnBrk="0" hangingPunct="1">
              <a:spcBef>
                <a:spcPct val="20000"/>
              </a:spcBef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818729" indent="0" algn="ctr" defTabSz="939575" rtl="0" eaLnBrk="1" latinLnBrk="0" hangingPunct="1">
              <a:spcBef>
                <a:spcPct val="20000"/>
              </a:spcBef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88515" indent="0" algn="ctr" defTabSz="939575" rtl="0" eaLnBrk="1" latinLnBrk="0" hangingPunct="1">
              <a:spcBef>
                <a:spcPct val="20000"/>
              </a:spcBef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758305" indent="0" algn="ctr" defTabSz="939575" rtl="0" eaLnBrk="1" latinLnBrk="0" hangingPunct="1">
              <a:spcBef>
                <a:spcPct val="20000"/>
              </a:spcBef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lv-LV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Partnerības nolīgums (EMPA):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lv-LV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Politiskais dialogs un stratēģiskā partnerība;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lv-LV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Stājas spēkā pēc ratifikācijas dalībvalstu nacionālajos parlamentos.</a:t>
            </a:r>
          </a:p>
          <a:p>
            <a:endParaRPr lang="lv-LV" dirty="0">
              <a:solidFill>
                <a:schemeClr val="tx1"/>
              </a:solidFill>
            </a:endParaRP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06705483-9D34-4657-9F4A-516EA68B31BE}"/>
              </a:ext>
            </a:extLst>
          </p:cNvPr>
          <p:cNvSpPr txBox="1">
            <a:spLocks/>
          </p:cNvSpPr>
          <p:nvPr/>
        </p:nvSpPr>
        <p:spPr>
          <a:xfrm>
            <a:off x="4648200" y="1371600"/>
            <a:ext cx="4038600" cy="4525965"/>
          </a:xfrm>
          <a:prstGeom prst="rect">
            <a:avLst/>
          </a:prstGeom>
        </p:spPr>
        <p:txBody>
          <a:bodyPr/>
          <a:lstStyle>
            <a:lvl1pPr marL="352341" indent="-352341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63404" indent="-293618" algn="l" defTabSz="939575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4468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44259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047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83835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53622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23412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93197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lv-LV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95D92F7-EDBF-4339-9528-139B4C2BF357}"/>
              </a:ext>
            </a:extLst>
          </p:cNvPr>
          <p:cNvSpPr txBox="1"/>
          <p:nvPr/>
        </p:nvSpPr>
        <p:spPr>
          <a:xfrm>
            <a:off x="2514600" y="2967836"/>
            <a:ext cx="39624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v-LV" sz="1600" dirty="0">
                <a:solidFill>
                  <a:prstClr val="black"/>
                </a:solidFill>
                <a:effectLst>
                  <a:outerShdw blurRad="254000" dist="38100" dir="2700000" algn="tl" rotWithShape="0">
                    <a:schemeClr val="bg1"/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 un </a:t>
            </a:r>
            <a:r>
              <a:rPr lang="lv-LV" sz="1600" i="1" dirty="0" err="1">
                <a:solidFill>
                  <a:prstClr val="black"/>
                </a:solidFill>
                <a:effectLst>
                  <a:outerShdw blurRad="254000" dist="38100" dir="2700000" algn="tl" rotWithShape="0">
                    <a:schemeClr val="bg1"/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Mercosur</a:t>
            </a:r>
            <a:r>
              <a:rPr lang="lv-LV" sz="1600" i="1" dirty="0">
                <a:solidFill>
                  <a:prstClr val="black"/>
                </a:solidFill>
                <a:effectLst>
                  <a:outerShdw blurRad="254000" dist="38100" dir="2700000" algn="tl" rotWithShape="0">
                    <a:schemeClr val="bg1"/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v-LV" sz="1600" dirty="0">
                <a:solidFill>
                  <a:prstClr val="black"/>
                </a:solidFill>
                <a:effectLst>
                  <a:outerShdw blurRad="254000" dist="38100" dir="2700000" algn="tl" rotWithShape="0">
                    <a:schemeClr val="bg1"/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Partnerības nolīgums un Pagaidu tirdzniecības nolīgums parakstīts Paragvajā </a:t>
            </a:r>
            <a:r>
              <a:rPr kumimoji="0" lang="lv-LV" sz="1600" b="0" i="0" u="none" strike="noStrike" kern="1200" cap="none" spc="0" normalizeH="0" baseline="0" noProof="0" dirty="0">
                <a:solidFill>
                  <a:prstClr val="black"/>
                </a:solidFill>
                <a:effectLst>
                  <a:outerShdw blurRad="254000" dist="38100" dir="2700000" algn="tl" rotWithShape="0">
                    <a:schemeClr val="bg1"/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2026. gada 17. janvārī</a:t>
            </a:r>
          </a:p>
        </p:txBody>
      </p:sp>
    </p:spTree>
    <p:extLst>
      <p:ext uri="{BB962C8B-B14F-4D97-AF65-F5344CB8AC3E}">
        <p14:creationId xmlns:p14="http://schemas.microsoft.com/office/powerpoint/2010/main" val="1032906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9496620-DD30-4280-8D52-6A9067167B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0"/>
            <a:ext cx="1761743" cy="1957799"/>
          </a:xfrm>
          <a:prstGeom prst="rect">
            <a:avLst/>
          </a:prstGeom>
        </p:spPr>
      </p:pic>
      <p:sp>
        <p:nvSpPr>
          <p:cNvPr id="8" name="Title 3">
            <a:extLst>
              <a:ext uri="{FF2B5EF4-FFF2-40B4-BE49-F238E27FC236}">
                <a16:creationId xmlns:a16="http://schemas.microsoft.com/office/drawing/2014/main" id="{4F0E66A1-558D-41FD-AF83-C2F4917420E7}"/>
              </a:ext>
            </a:extLst>
          </p:cNvPr>
          <p:cNvSpPr txBox="1">
            <a:spLocks/>
          </p:cNvSpPr>
          <p:nvPr/>
        </p:nvSpPr>
        <p:spPr>
          <a:xfrm>
            <a:off x="1905000" y="0"/>
            <a:ext cx="6705600" cy="13335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939575" rtl="0" eaLnBrk="1" latinLnBrk="0" hangingPunct="1"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v-LV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Nolīgums starp Eiropas Savienību un tās dalībvalstīm, no vienas puses, un Dienvidu kopējo tirgu, Argentīnas Republiku, Brazīlijas Federatīvo Republiku, Paragvajas Republiku un Urugvajas Austrumu Republiku, no otras puses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958100-1A72-4A87-9F57-A16BA8D1B8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447800"/>
            <a:ext cx="7772400" cy="838200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lv-LV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ES-</a:t>
            </a:r>
            <a:r>
              <a:rPr lang="lv-LV" sz="20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Mercosur</a:t>
            </a:r>
            <a:r>
              <a:rPr lang="lv-LV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nolīgums: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82309BDE-FF58-4EDC-B269-067DBE16B4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2362200"/>
            <a:ext cx="7010400" cy="3810000"/>
          </a:xfrm>
        </p:spPr>
        <p:txBody>
          <a:bodyPr>
            <a:normAutofit lnSpcReduction="10000"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lv-LV" sz="1600" i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Mercosur</a:t>
            </a:r>
            <a:r>
              <a:rPr lang="lv-LV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ir stratēģiskas nozīmes valstu bloks ES politisko un ekonomisko interešu Dienvidamerikā realizēšanā. </a:t>
            </a:r>
          </a:p>
          <a:p>
            <a:pPr marL="342900" lvl="0" indent="-342900" algn="just">
              <a:lnSpc>
                <a:spcPct val="107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lv-LV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Nolīgums stiprina ES pozīcijas Latīņamerikā – ES tirdzniecības nolīgumu tīkls aptvertu ~ 90 % reģiona.</a:t>
            </a:r>
          </a:p>
          <a:p>
            <a:pPr marL="342900" lvl="0" indent="-342900" algn="just">
              <a:lnSpc>
                <a:spcPct val="107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lv-LV" sz="16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Sekmē</a:t>
            </a:r>
            <a:r>
              <a:rPr lang="lv-LV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tirdzniecības diversifikāciju – plašāka sadarbība ar līdzīgi domājošiem tirdzniecības partneriem. </a:t>
            </a:r>
          </a:p>
          <a:p>
            <a:pPr marL="342900" indent="-342900" algn="just">
              <a:lnSpc>
                <a:spcPct val="107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lv-LV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Palielina ES konkurētspēju pasaules tirgos.</a:t>
            </a:r>
          </a:p>
          <a:p>
            <a:pPr marL="342900" indent="-342900" algn="just">
              <a:lnSpc>
                <a:spcPct val="107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lv-LV" sz="16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Nolīgums paver jaunas iespējas politiskajam dialogam ar ietekmīgākajām Dienvidamerikas valstīm, kurās Latvijai nav pastāvīgu diplomātisko pārstāvniecību.</a:t>
            </a:r>
          </a:p>
          <a:p>
            <a:pPr marL="342900" indent="-342900" algn="just">
              <a:lnSpc>
                <a:spcPct val="107000"/>
              </a:lnSpc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lv-LV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Spēcīgāka ES klātbūtne Dienvidamerikā mazinātu Krievijas un Ķīnas ietekmi reģionā, vienlaikus atbilstot arī ASV stratēģiskajām interesēm.</a:t>
            </a:r>
          </a:p>
        </p:txBody>
      </p:sp>
      <p:sp>
        <p:nvSpPr>
          <p:cNvPr id="6" name="Slide Number Placeholder 11">
            <a:extLst>
              <a:ext uri="{FF2B5EF4-FFF2-40B4-BE49-F238E27FC236}">
                <a16:creationId xmlns:a16="http://schemas.microsoft.com/office/drawing/2014/main" id="{7D049C92-34D2-403B-BBFA-E5C0F1E81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29400" y="6356369"/>
            <a:ext cx="2133600" cy="365123"/>
          </a:xfrm>
        </p:spPr>
        <p:txBody>
          <a:bodyPr/>
          <a:lstStyle/>
          <a:p>
            <a:fld id="{B6F15528-21DE-4FAA-801E-634DDDAF4B2B}" type="slidenum">
              <a:rPr lang="en-US" sz="10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</a:t>
            </a:fld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63564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id="{4B850814-9CE5-41BF-A592-21EE7D8ADD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0"/>
            <a:ext cx="1761743" cy="1957799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52A7351B-92D4-4AB4-B2D8-B0103E58DA1F}"/>
              </a:ext>
            </a:extLst>
          </p:cNvPr>
          <p:cNvGrpSpPr/>
          <p:nvPr/>
        </p:nvGrpSpPr>
        <p:grpSpPr>
          <a:xfrm>
            <a:off x="2667000" y="1439418"/>
            <a:ext cx="4048334" cy="3818382"/>
            <a:chOff x="2809666" y="1753952"/>
            <a:chExt cx="3905668" cy="4046982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07A39CF2-114E-4CEF-85A1-917699F53C1E}"/>
                </a:ext>
              </a:extLst>
            </p:cNvPr>
            <p:cNvSpPr/>
            <p:nvPr/>
          </p:nvSpPr>
          <p:spPr>
            <a:xfrm>
              <a:off x="4457817" y="3644104"/>
              <a:ext cx="1540024" cy="2156830"/>
            </a:xfrm>
            <a:custGeom>
              <a:avLst/>
              <a:gdLst>
                <a:gd name="connsiteX0" fmla="*/ 1357313 w 2352675"/>
                <a:gd name="connsiteY0" fmla="*/ 808853 h 3161528"/>
                <a:gd name="connsiteX1" fmla="*/ 1397127 w 2352675"/>
                <a:gd name="connsiteY1" fmla="*/ 775373 h 3161528"/>
                <a:gd name="connsiteX2" fmla="*/ 1423368 w 2352675"/>
                <a:gd name="connsiteY2" fmla="*/ 758180 h 3161528"/>
                <a:gd name="connsiteX3" fmla="*/ 1519285 w 2352675"/>
                <a:gd name="connsiteY3" fmla="*/ 313887 h 3161528"/>
                <a:gd name="connsiteX4" fmla="*/ 1519285 w 2352675"/>
                <a:gd name="connsiteY4" fmla="*/ 300313 h 3161528"/>
                <a:gd name="connsiteX5" fmla="*/ 940989 w 2352675"/>
                <a:gd name="connsiteY5" fmla="*/ 26507 h 3161528"/>
                <a:gd name="connsiteX6" fmla="*/ 667182 w 2352675"/>
                <a:gd name="connsiteY6" fmla="*/ 604804 h 3161528"/>
                <a:gd name="connsiteX7" fmla="*/ 814388 w 2352675"/>
                <a:gd name="connsiteY7" fmla="*/ 808853 h 3161528"/>
                <a:gd name="connsiteX8" fmla="*/ 0 w 2352675"/>
                <a:gd name="connsiteY8" fmla="*/ 808853 h 3161528"/>
                <a:gd name="connsiteX9" fmla="*/ 0 w 2352675"/>
                <a:gd name="connsiteY9" fmla="*/ 1179852 h 3161528"/>
                <a:gd name="connsiteX10" fmla="*/ 90488 w 2352675"/>
                <a:gd name="connsiteY10" fmla="*/ 1174423 h 3161528"/>
                <a:gd name="connsiteX11" fmla="*/ 814388 w 2352675"/>
                <a:gd name="connsiteY11" fmla="*/ 1898323 h 3161528"/>
                <a:gd name="connsiteX12" fmla="*/ 90488 w 2352675"/>
                <a:gd name="connsiteY12" fmla="*/ 2622223 h 3161528"/>
                <a:gd name="connsiteX13" fmla="*/ 0 w 2352675"/>
                <a:gd name="connsiteY13" fmla="*/ 2615889 h 3161528"/>
                <a:gd name="connsiteX14" fmla="*/ 0 w 2352675"/>
                <a:gd name="connsiteY14" fmla="*/ 3161529 h 3161528"/>
                <a:gd name="connsiteX15" fmla="*/ 2352675 w 2352675"/>
                <a:gd name="connsiteY15" fmla="*/ 3161529 h 3161528"/>
                <a:gd name="connsiteX16" fmla="*/ 2352675 w 2352675"/>
                <a:gd name="connsiteY16" fmla="*/ 808853 h 3161528"/>
                <a:gd name="connsiteX0" fmla="*/ 1357313 w 2352675"/>
                <a:gd name="connsiteY0" fmla="*/ 808853 h 3161530"/>
                <a:gd name="connsiteX1" fmla="*/ 1397127 w 2352675"/>
                <a:gd name="connsiteY1" fmla="*/ 775373 h 3161530"/>
                <a:gd name="connsiteX2" fmla="*/ 1423368 w 2352675"/>
                <a:gd name="connsiteY2" fmla="*/ 758180 h 3161530"/>
                <a:gd name="connsiteX3" fmla="*/ 1519285 w 2352675"/>
                <a:gd name="connsiteY3" fmla="*/ 313887 h 3161530"/>
                <a:gd name="connsiteX4" fmla="*/ 1519285 w 2352675"/>
                <a:gd name="connsiteY4" fmla="*/ 300313 h 3161530"/>
                <a:gd name="connsiteX5" fmla="*/ 940989 w 2352675"/>
                <a:gd name="connsiteY5" fmla="*/ 26507 h 3161530"/>
                <a:gd name="connsiteX6" fmla="*/ 667182 w 2352675"/>
                <a:gd name="connsiteY6" fmla="*/ 604804 h 3161530"/>
                <a:gd name="connsiteX7" fmla="*/ 814388 w 2352675"/>
                <a:gd name="connsiteY7" fmla="*/ 808853 h 3161530"/>
                <a:gd name="connsiteX8" fmla="*/ 0 w 2352675"/>
                <a:gd name="connsiteY8" fmla="*/ 808853 h 3161530"/>
                <a:gd name="connsiteX9" fmla="*/ 0 w 2352675"/>
                <a:gd name="connsiteY9" fmla="*/ 1179852 h 3161530"/>
                <a:gd name="connsiteX10" fmla="*/ 90488 w 2352675"/>
                <a:gd name="connsiteY10" fmla="*/ 1174423 h 3161530"/>
                <a:gd name="connsiteX11" fmla="*/ 90488 w 2352675"/>
                <a:gd name="connsiteY11" fmla="*/ 2622223 h 3161530"/>
                <a:gd name="connsiteX12" fmla="*/ 0 w 2352675"/>
                <a:gd name="connsiteY12" fmla="*/ 2615889 h 3161530"/>
                <a:gd name="connsiteX13" fmla="*/ 0 w 2352675"/>
                <a:gd name="connsiteY13" fmla="*/ 3161529 h 3161530"/>
                <a:gd name="connsiteX14" fmla="*/ 2352675 w 2352675"/>
                <a:gd name="connsiteY14" fmla="*/ 3161529 h 3161530"/>
                <a:gd name="connsiteX15" fmla="*/ 2352675 w 2352675"/>
                <a:gd name="connsiteY15" fmla="*/ 808853 h 3161530"/>
                <a:gd name="connsiteX16" fmla="*/ 1357313 w 2352675"/>
                <a:gd name="connsiteY16" fmla="*/ 808853 h 3161530"/>
                <a:gd name="connsiteX0" fmla="*/ 1357313 w 2352675"/>
                <a:gd name="connsiteY0" fmla="*/ 808853 h 3161528"/>
                <a:gd name="connsiteX1" fmla="*/ 1397127 w 2352675"/>
                <a:gd name="connsiteY1" fmla="*/ 775373 h 3161528"/>
                <a:gd name="connsiteX2" fmla="*/ 1423368 w 2352675"/>
                <a:gd name="connsiteY2" fmla="*/ 758180 h 3161528"/>
                <a:gd name="connsiteX3" fmla="*/ 1519285 w 2352675"/>
                <a:gd name="connsiteY3" fmla="*/ 313887 h 3161528"/>
                <a:gd name="connsiteX4" fmla="*/ 1519285 w 2352675"/>
                <a:gd name="connsiteY4" fmla="*/ 300313 h 3161528"/>
                <a:gd name="connsiteX5" fmla="*/ 940989 w 2352675"/>
                <a:gd name="connsiteY5" fmla="*/ 26507 h 3161528"/>
                <a:gd name="connsiteX6" fmla="*/ 667182 w 2352675"/>
                <a:gd name="connsiteY6" fmla="*/ 604804 h 3161528"/>
                <a:gd name="connsiteX7" fmla="*/ 814388 w 2352675"/>
                <a:gd name="connsiteY7" fmla="*/ 808853 h 3161528"/>
                <a:gd name="connsiteX8" fmla="*/ 0 w 2352675"/>
                <a:gd name="connsiteY8" fmla="*/ 808853 h 3161528"/>
                <a:gd name="connsiteX9" fmla="*/ 0 w 2352675"/>
                <a:gd name="connsiteY9" fmla="*/ 1179852 h 3161528"/>
                <a:gd name="connsiteX10" fmla="*/ 90488 w 2352675"/>
                <a:gd name="connsiteY10" fmla="*/ 2622223 h 3161528"/>
                <a:gd name="connsiteX11" fmla="*/ 0 w 2352675"/>
                <a:gd name="connsiteY11" fmla="*/ 2615889 h 3161528"/>
                <a:gd name="connsiteX12" fmla="*/ 0 w 2352675"/>
                <a:gd name="connsiteY12" fmla="*/ 3161529 h 3161528"/>
                <a:gd name="connsiteX13" fmla="*/ 2352675 w 2352675"/>
                <a:gd name="connsiteY13" fmla="*/ 3161529 h 3161528"/>
                <a:gd name="connsiteX14" fmla="*/ 2352675 w 2352675"/>
                <a:gd name="connsiteY14" fmla="*/ 808853 h 3161528"/>
                <a:gd name="connsiteX15" fmla="*/ 1357313 w 2352675"/>
                <a:gd name="connsiteY15" fmla="*/ 808853 h 3161528"/>
                <a:gd name="connsiteX0" fmla="*/ 1357313 w 2352675"/>
                <a:gd name="connsiteY0" fmla="*/ 808853 h 3161530"/>
                <a:gd name="connsiteX1" fmla="*/ 1397127 w 2352675"/>
                <a:gd name="connsiteY1" fmla="*/ 775373 h 3161530"/>
                <a:gd name="connsiteX2" fmla="*/ 1423368 w 2352675"/>
                <a:gd name="connsiteY2" fmla="*/ 758180 h 3161530"/>
                <a:gd name="connsiteX3" fmla="*/ 1519285 w 2352675"/>
                <a:gd name="connsiteY3" fmla="*/ 313887 h 3161530"/>
                <a:gd name="connsiteX4" fmla="*/ 1519285 w 2352675"/>
                <a:gd name="connsiteY4" fmla="*/ 300313 h 3161530"/>
                <a:gd name="connsiteX5" fmla="*/ 940989 w 2352675"/>
                <a:gd name="connsiteY5" fmla="*/ 26507 h 3161530"/>
                <a:gd name="connsiteX6" fmla="*/ 667182 w 2352675"/>
                <a:gd name="connsiteY6" fmla="*/ 604804 h 3161530"/>
                <a:gd name="connsiteX7" fmla="*/ 814388 w 2352675"/>
                <a:gd name="connsiteY7" fmla="*/ 808853 h 3161530"/>
                <a:gd name="connsiteX8" fmla="*/ 0 w 2352675"/>
                <a:gd name="connsiteY8" fmla="*/ 808853 h 3161530"/>
                <a:gd name="connsiteX9" fmla="*/ 0 w 2352675"/>
                <a:gd name="connsiteY9" fmla="*/ 1179852 h 3161530"/>
                <a:gd name="connsiteX10" fmla="*/ 0 w 2352675"/>
                <a:gd name="connsiteY10" fmla="*/ 2615889 h 3161530"/>
                <a:gd name="connsiteX11" fmla="*/ 0 w 2352675"/>
                <a:gd name="connsiteY11" fmla="*/ 3161529 h 3161530"/>
                <a:gd name="connsiteX12" fmla="*/ 2352675 w 2352675"/>
                <a:gd name="connsiteY12" fmla="*/ 3161529 h 3161530"/>
                <a:gd name="connsiteX13" fmla="*/ 2352675 w 2352675"/>
                <a:gd name="connsiteY13" fmla="*/ 808853 h 3161530"/>
                <a:gd name="connsiteX14" fmla="*/ 1357313 w 2352675"/>
                <a:gd name="connsiteY14" fmla="*/ 808853 h 3161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352675" h="3161530">
                  <a:moveTo>
                    <a:pt x="1357313" y="808853"/>
                  </a:moveTo>
                  <a:cubicBezTo>
                    <a:pt x="1371356" y="798637"/>
                    <a:pt x="1384658" y="787453"/>
                    <a:pt x="1397127" y="775373"/>
                  </a:cubicBezTo>
                  <a:cubicBezTo>
                    <a:pt x="1407008" y="771600"/>
                    <a:pt x="1415967" y="765736"/>
                    <a:pt x="1423368" y="758180"/>
                  </a:cubicBezTo>
                  <a:cubicBezTo>
                    <a:pt x="1534596" y="638981"/>
                    <a:pt x="1571424" y="468358"/>
                    <a:pt x="1519285" y="313887"/>
                  </a:cubicBezTo>
                  <a:lnTo>
                    <a:pt x="1519285" y="300313"/>
                  </a:lnTo>
                  <a:cubicBezTo>
                    <a:pt x="1435204" y="65010"/>
                    <a:pt x="1176292" y="-57573"/>
                    <a:pt x="940989" y="26507"/>
                  </a:cubicBezTo>
                  <a:cubicBezTo>
                    <a:pt x="705685" y="110588"/>
                    <a:pt x="583102" y="369500"/>
                    <a:pt x="667182" y="604804"/>
                  </a:cubicBezTo>
                  <a:cubicBezTo>
                    <a:pt x="695966" y="685374"/>
                    <a:pt x="747011" y="756126"/>
                    <a:pt x="814388" y="808853"/>
                  </a:cubicBezTo>
                  <a:lnTo>
                    <a:pt x="0" y="808853"/>
                  </a:lnTo>
                  <a:lnTo>
                    <a:pt x="0" y="1179852"/>
                  </a:lnTo>
                  <a:lnTo>
                    <a:pt x="0" y="2615889"/>
                  </a:lnTo>
                  <a:lnTo>
                    <a:pt x="0" y="3161529"/>
                  </a:lnTo>
                  <a:lnTo>
                    <a:pt x="2352675" y="3161529"/>
                  </a:lnTo>
                  <a:lnTo>
                    <a:pt x="2352675" y="808853"/>
                  </a:lnTo>
                  <a:lnTo>
                    <a:pt x="1357313" y="808853"/>
                  </a:lnTo>
                  <a:close/>
                </a:path>
              </a:pathLst>
            </a:custGeom>
            <a:solidFill>
              <a:schemeClr val="accent1"/>
            </a:solidFill>
            <a:ln w="904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v-LV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B358BC1-051D-4F6C-8E60-60329AB1A814}"/>
                </a:ext>
              </a:extLst>
            </p:cNvPr>
            <p:cNvSpPr/>
            <p:nvPr/>
          </p:nvSpPr>
          <p:spPr>
            <a:xfrm>
              <a:off x="2809667" y="4171781"/>
              <a:ext cx="2194574" cy="1626314"/>
            </a:xfrm>
            <a:custGeom>
              <a:avLst/>
              <a:gdLst>
                <a:gd name="connsiteX0" fmla="*/ 3042190 w 3352623"/>
                <a:gd name="connsiteY0" fmla="*/ 1509332 h 2352675"/>
                <a:gd name="connsiteX1" fmla="*/ 3329596 w 3352623"/>
                <a:gd name="connsiteY1" fmla="*/ 937668 h 2352675"/>
                <a:gd name="connsiteX2" fmla="*/ 2757932 w 3352623"/>
                <a:gd name="connsiteY2" fmla="*/ 650262 h 2352675"/>
                <a:gd name="connsiteX3" fmla="*/ 2533650 w 3352623"/>
                <a:gd name="connsiteY3" fmla="*/ 814388 h 2352675"/>
                <a:gd name="connsiteX4" fmla="*/ 2533650 w 3352623"/>
                <a:gd name="connsiteY4" fmla="*/ 0 h 2352675"/>
                <a:gd name="connsiteX5" fmla="*/ 1984391 w 3352623"/>
                <a:gd name="connsiteY5" fmla="*/ 0 h 2352675"/>
                <a:gd name="connsiteX6" fmla="*/ 1990725 w 3352623"/>
                <a:gd name="connsiteY6" fmla="*/ 90488 h 2352675"/>
                <a:gd name="connsiteX7" fmla="*/ 1266825 w 3352623"/>
                <a:gd name="connsiteY7" fmla="*/ 814388 h 2352675"/>
                <a:gd name="connsiteX8" fmla="*/ 542925 w 3352623"/>
                <a:gd name="connsiteY8" fmla="*/ 90488 h 2352675"/>
                <a:gd name="connsiteX9" fmla="*/ 549259 w 3352623"/>
                <a:gd name="connsiteY9" fmla="*/ 0 h 2352675"/>
                <a:gd name="connsiteX10" fmla="*/ 0 w 3352623"/>
                <a:gd name="connsiteY10" fmla="*/ 0 h 2352675"/>
                <a:gd name="connsiteX11" fmla="*/ 0 w 3352623"/>
                <a:gd name="connsiteY11" fmla="*/ 2352675 h 2352675"/>
                <a:gd name="connsiteX12" fmla="*/ 2533650 w 3352623"/>
                <a:gd name="connsiteY12" fmla="*/ 2352675 h 2352675"/>
                <a:gd name="connsiteX13" fmla="*/ 2533650 w 3352623"/>
                <a:gd name="connsiteY13" fmla="*/ 1357313 h 2352675"/>
                <a:gd name="connsiteX14" fmla="*/ 2566226 w 3352623"/>
                <a:gd name="connsiteY14" fmla="*/ 1397127 h 2352675"/>
                <a:gd name="connsiteX15" fmla="*/ 2583418 w 3352623"/>
                <a:gd name="connsiteY15" fmla="*/ 1423369 h 2352675"/>
                <a:gd name="connsiteX16" fmla="*/ 2986088 w 3352623"/>
                <a:gd name="connsiteY16" fmla="*/ 1527430 h 2352675"/>
                <a:gd name="connsiteX17" fmla="*/ 3030427 w 3352623"/>
                <a:gd name="connsiteY17" fmla="*/ 1513856 h 2352675"/>
                <a:gd name="connsiteX0" fmla="*/ 3042190 w 3352623"/>
                <a:gd name="connsiteY0" fmla="*/ 1509332 h 2352675"/>
                <a:gd name="connsiteX1" fmla="*/ 3329596 w 3352623"/>
                <a:gd name="connsiteY1" fmla="*/ 937668 h 2352675"/>
                <a:gd name="connsiteX2" fmla="*/ 2757932 w 3352623"/>
                <a:gd name="connsiteY2" fmla="*/ 650262 h 2352675"/>
                <a:gd name="connsiteX3" fmla="*/ 2533650 w 3352623"/>
                <a:gd name="connsiteY3" fmla="*/ 814388 h 2352675"/>
                <a:gd name="connsiteX4" fmla="*/ 2533650 w 3352623"/>
                <a:gd name="connsiteY4" fmla="*/ 0 h 2352675"/>
                <a:gd name="connsiteX5" fmla="*/ 1984391 w 3352623"/>
                <a:gd name="connsiteY5" fmla="*/ 0 h 2352675"/>
                <a:gd name="connsiteX6" fmla="*/ 1266825 w 3352623"/>
                <a:gd name="connsiteY6" fmla="*/ 814388 h 2352675"/>
                <a:gd name="connsiteX7" fmla="*/ 542925 w 3352623"/>
                <a:gd name="connsiteY7" fmla="*/ 90488 h 2352675"/>
                <a:gd name="connsiteX8" fmla="*/ 549259 w 3352623"/>
                <a:gd name="connsiteY8" fmla="*/ 0 h 2352675"/>
                <a:gd name="connsiteX9" fmla="*/ 0 w 3352623"/>
                <a:gd name="connsiteY9" fmla="*/ 0 h 2352675"/>
                <a:gd name="connsiteX10" fmla="*/ 0 w 3352623"/>
                <a:gd name="connsiteY10" fmla="*/ 2352675 h 2352675"/>
                <a:gd name="connsiteX11" fmla="*/ 2533650 w 3352623"/>
                <a:gd name="connsiteY11" fmla="*/ 2352675 h 2352675"/>
                <a:gd name="connsiteX12" fmla="*/ 2533650 w 3352623"/>
                <a:gd name="connsiteY12" fmla="*/ 1357313 h 2352675"/>
                <a:gd name="connsiteX13" fmla="*/ 2566226 w 3352623"/>
                <a:gd name="connsiteY13" fmla="*/ 1397127 h 2352675"/>
                <a:gd name="connsiteX14" fmla="*/ 2583418 w 3352623"/>
                <a:gd name="connsiteY14" fmla="*/ 1423369 h 2352675"/>
                <a:gd name="connsiteX15" fmla="*/ 2986088 w 3352623"/>
                <a:gd name="connsiteY15" fmla="*/ 1527430 h 2352675"/>
                <a:gd name="connsiteX16" fmla="*/ 3030427 w 3352623"/>
                <a:gd name="connsiteY16" fmla="*/ 1513856 h 2352675"/>
                <a:gd name="connsiteX17" fmla="*/ 3042190 w 3352623"/>
                <a:gd name="connsiteY17" fmla="*/ 1509332 h 2352675"/>
                <a:gd name="connsiteX0" fmla="*/ 3042190 w 3352623"/>
                <a:gd name="connsiteY0" fmla="*/ 1509332 h 2352675"/>
                <a:gd name="connsiteX1" fmla="*/ 3329596 w 3352623"/>
                <a:gd name="connsiteY1" fmla="*/ 937668 h 2352675"/>
                <a:gd name="connsiteX2" fmla="*/ 2757932 w 3352623"/>
                <a:gd name="connsiteY2" fmla="*/ 650262 h 2352675"/>
                <a:gd name="connsiteX3" fmla="*/ 2533650 w 3352623"/>
                <a:gd name="connsiteY3" fmla="*/ 814388 h 2352675"/>
                <a:gd name="connsiteX4" fmla="*/ 2533650 w 3352623"/>
                <a:gd name="connsiteY4" fmla="*/ 0 h 2352675"/>
                <a:gd name="connsiteX5" fmla="*/ 1984391 w 3352623"/>
                <a:gd name="connsiteY5" fmla="*/ 0 h 2352675"/>
                <a:gd name="connsiteX6" fmla="*/ 542925 w 3352623"/>
                <a:gd name="connsiteY6" fmla="*/ 90488 h 2352675"/>
                <a:gd name="connsiteX7" fmla="*/ 549259 w 3352623"/>
                <a:gd name="connsiteY7" fmla="*/ 0 h 2352675"/>
                <a:gd name="connsiteX8" fmla="*/ 0 w 3352623"/>
                <a:gd name="connsiteY8" fmla="*/ 0 h 2352675"/>
                <a:gd name="connsiteX9" fmla="*/ 0 w 3352623"/>
                <a:gd name="connsiteY9" fmla="*/ 2352675 h 2352675"/>
                <a:gd name="connsiteX10" fmla="*/ 2533650 w 3352623"/>
                <a:gd name="connsiteY10" fmla="*/ 2352675 h 2352675"/>
                <a:gd name="connsiteX11" fmla="*/ 2533650 w 3352623"/>
                <a:gd name="connsiteY11" fmla="*/ 1357313 h 2352675"/>
                <a:gd name="connsiteX12" fmla="*/ 2566226 w 3352623"/>
                <a:gd name="connsiteY12" fmla="*/ 1397127 h 2352675"/>
                <a:gd name="connsiteX13" fmla="*/ 2583418 w 3352623"/>
                <a:gd name="connsiteY13" fmla="*/ 1423369 h 2352675"/>
                <a:gd name="connsiteX14" fmla="*/ 2986088 w 3352623"/>
                <a:gd name="connsiteY14" fmla="*/ 1527430 h 2352675"/>
                <a:gd name="connsiteX15" fmla="*/ 3030427 w 3352623"/>
                <a:gd name="connsiteY15" fmla="*/ 1513856 h 2352675"/>
                <a:gd name="connsiteX16" fmla="*/ 3042190 w 3352623"/>
                <a:gd name="connsiteY16" fmla="*/ 1509332 h 2352675"/>
                <a:gd name="connsiteX0" fmla="*/ 3042190 w 3352623"/>
                <a:gd name="connsiteY0" fmla="*/ 1509332 h 2352675"/>
                <a:gd name="connsiteX1" fmla="*/ 3329596 w 3352623"/>
                <a:gd name="connsiteY1" fmla="*/ 937668 h 2352675"/>
                <a:gd name="connsiteX2" fmla="*/ 2757932 w 3352623"/>
                <a:gd name="connsiteY2" fmla="*/ 650262 h 2352675"/>
                <a:gd name="connsiteX3" fmla="*/ 2533650 w 3352623"/>
                <a:gd name="connsiteY3" fmla="*/ 814388 h 2352675"/>
                <a:gd name="connsiteX4" fmla="*/ 2533650 w 3352623"/>
                <a:gd name="connsiteY4" fmla="*/ 0 h 2352675"/>
                <a:gd name="connsiteX5" fmla="*/ 1984391 w 3352623"/>
                <a:gd name="connsiteY5" fmla="*/ 0 h 2352675"/>
                <a:gd name="connsiteX6" fmla="*/ 549259 w 3352623"/>
                <a:gd name="connsiteY6" fmla="*/ 0 h 2352675"/>
                <a:gd name="connsiteX7" fmla="*/ 0 w 3352623"/>
                <a:gd name="connsiteY7" fmla="*/ 0 h 2352675"/>
                <a:gd name="connsiteX8" fmla="*/ 0 w 3352623"/>
                <a:gd name="connsiteY8" fmla="*/ 2352675 h 2352675"/>
                <a:gd name="connsiteX9" fmla="*/ 2533650 w 3352623"/>
                <a:gd name="connsiteY9" fmla="*/ 2352675 h 2352675"/>
                <a:gd name="connsiteX10" fmla="*/ 2533650 w 3352623"/>
                <a:gd name="connsiteY10" fmla="*/ 1357313 h 2352675"/>
                <a:gd name="connsiteX11" fmla="*/ 2566226 w 3352623"/>
                <a:gd name="connsiteY11" fmla="*/ 1397127 h 2352675"/>
                <a:gd name="connsiteX12" fmla="*/ 2583418 w 3352623"/>
                <a:gd name="connsiteY12" fmla="*/ 1423369 h 2352675"/>
                <a:gd name="connsiteX13" fmla="*/ 2986088 w 3352623"/>
                <a:gd name="connsiteY13" fmla="*/ 1527430 h 2352675"/>
                <a:gd name="connsiteX14" fmla="*/ 3030427 w 3352623"/>
                <a:gd name="connsiteY14" fmla="*/ 1513856 h 2352675"/>
                <a:gd name="connsiteX15" fmla="*/ 3042190 w 3352623"/>
                <a:gd name="connsiteY15" fmla="*/ 1509332 h 235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352623" h="2352675">
                  <a:moveTo>
                    <a:pt x="3042190" y="1509332"/>
                  </a:moveTo>
                  <a:cubicBezTo>
                    <a:pt x="3279412" y="1430834"/>
                    <a:pt x="3408094" y="1174890"/>
                    <a:pt x="3329596" y="937668"/>
                  </a:cubicBezTo>
                  <a:cubicBezTo>
                    <a:pt x="3251098" y="700446"/>
                    <a:pt x="2995155" y="571773"/>
                    <a:pt x="2757932" y="650262"/>
                  </a:cubicBezTo>
                  <a:cubicBezTo>
                    <a:pt x="2667807" y="680086"/>
                    <a:pt x="2589336" y="737500"/>
                    <a:pt x="2533650" y="814388"/>
                  </a:cubicBezTo>
                  <a:lnTo>
                    <a:pt x="2533650" y="0"/>
                  </a:lnTo>
                  <a:lnTo>
                    <a:pt x="1984391" y="0"/>
                  </a:lnTo>
                  <a:lnTo>
                    <a:pt x="549259" y="0"/>
                  </a:lnTo>
                  <a:lnTo>
                    <a:pt x="0" y="0"/>
                  </a:lnTo>
                  <a:lnTo>
                    <a:pt x="0" y="2352675"/>
                  </a:lnTo>
                  <a:lnTo>
                    <a:pt x="2533650" y="2352675"/>
                  </a:lnTo>
                  <a:lnTo>
                    <a:pt x="2533650" y="1357313"/>
                  </a:lnTo>
                  <a:cubicBezTo>
                    <a:pt x="2543739" y="1371203"/>
                    <a:pt x="2554616" y="1384495"/>
                    <a:pt x="2566226" y="1397127"/>
                  </a:cubicBezTo>
                  <a:cubicBezTo>
                    <a:pt x="2571103" y="1406402"/>
                    <a:pt x="2576858" y="1415189"/>
                    <a:pt x="2583418" y="1423369"/>
                  </a:cubicBezTo>
                  <a:cubicBezTo>
                    <a:pt x="2690374" y="1525791"/>
                    <a:pt x="2842900" y="1565217"/>
                    <a:pt x="2986088" y="1527430"/>
                  </a:cubicBezTo>
                  <a:cubicBezTo>
                    <a:pt x="3001470" y="1527430"/>
                    <a:pt x="3015949" y="1518380"/>
                    <a:pt x="3030427" y="1513856"/>
                  </a:cubicBezTo>
                  <a:lnTo>
                    <a:pt x="3042190" y="1509332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904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v-LV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BE16EB2-7121-49A7-9B11-937C731BF1A7}"/>
                </a:ext>
              </a:extLst>
            </p:cNvPr>
            <p:cNvSpPr/>
            <p:nvPr/>
          </p:nvSpPr>
          <p:spPr>
            <a:xfrm>
              <a:off x="2809666" y="2454215"/>
              <a:ext cx="1658487" cy="2314369"/>
            </a:xfrm>
            <a:custGeom>
              <a:avLst/>
              <a:gdLst>
                <a:gd name="connsiteX0" fmla="*/ 2533650 w 2533650"/>
                <a:gd name="connsiteY0" fmla="*/ 939260 h 3348037"/>
                <a:gd name="connsiteX1" fmla="*/ 2533650 w 2533650"/>
                <a:gd name="connsiteY1" fmla="*/ 0 h 3348037"/>
                <a:gd name="connsiteX2" fmla="*/ 0 w 2533650"/>
                <a:gd name="connsiteY2" fmla="*/ 0 h 3348037"/>
                <a:gd name="connsiteX3" fmla="*/ 0 w 2533650"/>
                <a:gd name="connsiteY3" fmla="*/ 2533650 h 3348037"/>
                <a:gd name="connsiteX4" fmla="*/ 995363 w 2533650"/>
                <a:gd name="connsiteY4" fmla="*/ 2533650 h 3348037"/>
                <a:gd name="connsiteX5" fmla="*/ 814388 w 2533650"/>
                <a:gd name="connsiteY5" fmla="*/ 2895600 h 3348037"/>
                <a:gd name="connsiteX6" fmla="*/ 1266825 w 2533650"/>
                <a:gd name="connsiteY6" fmla="*/ 3348038 h 3348037"/>
                <a:gd name="connsiteX7" fmla="*/ 1719263 w 2533650"/>
                <a:gd name="connsiteY7" fmla="*/ 2895600 h 3348037"/>
                <a:gd name="connsiteX8" fmla="*/ 1538288 w 2533650"/>
                <a:gd name="connsiteY8" fmla="*/ 2533650 h 3348037"/>
                <a:gd name="connsiteX9" fmla="*/ 2533650 w 2533650"/>
                <a:gd name="connsiteY9" fmla="*/ 2533650 h 3348037"/>
                <a:gd name="connsiteX10" fmla="*/ 2533650 w 2533650"/>
                <a:gd name="connsiteY10" fmla="*/ 1603439 h 3348037"/>
                <a:gd name="connsiteX11" fmla="*/ 1841421 w 2533650"/>
                <a:gd name="connsiteY11" fmla="*/ 1603439 h 3348037"/>
                <a:gd name="connsiteX12" fmla="*/ 1833675 w 2533650"/>
                <a:gd name="connsiteY12" fmla="*/ 947006 h 3348037"/>
                <a:gd name="connsiteX13" fmla="*/ 1841421 w 2533650"/>
                <a:gd name="connsiteY13" fmla="*/ 939260 h 3348037"/>
                <a:gd name="connsiteX14" fmla="*/ 2533650 w 2533650"/>
                <a:gd name="connsiteY14" fmla="*/ 939260 h 3348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533650" h="3348037">
                  <a:moveTo>
                    <a:pt x="2533650" y="939260"/>
                  </a:moveTo>
                  <a:lnTo>
                    <a:pt x="2533650" y="0"/>
                  </a:lnTo>
                  <a:lnTo>
                    <a:pt x="0" y="0"/>
                  </a:lnTo>
                  <a:lnTo>
                    <a:pt x="0" y="2533650"/>
                  </a:lnTo>
                  <a:lnTo>
                    <a:pt x="995363" y="2533650"/>
                  </a:lnTo>
                  <a:cubicBezTo>
                    <a:pt x="881439" y="2619097"/>
                    <a:pt x="814388" y="2753191"/>
                    <a:pt x="814388" y="2895600"/>
                  </a:cubicBezTo>
                  <a:cubicBezTo>
                    <a:pt x="814388" y="3145472"/>
                    <a:pt x="1016953" y="3348038"/>
                    <a:pt x="1266825" y="3348038"/>
                  </a:cubicBezTo>
                  <a:cubicBezTo>
                    <a:pt x="1516697" y="3348038"/>
                    <a:pt x="1719263" y="3145472"/>
                    <a:pt x="1719263" y="2895600"/>
                  </a:cubicBezTo>
                  <a:cubicBezTo>
                    <a:pt x="1719263" y="2753191"/>
                    <a:pt x="1652211" y="2619097"/>
                    <a:pt x="1538288" y="2533650"/>
                  </a:cubicBezTo>
                  <a:lnTo>
                    <a:pt x="2533650" y="2533650"/>
                  </a:lnTo>
                  <a:lnTo>
                    <a:pt x="2533650" y="1603439"/>
                  </a:lnTo>
                  <a:cubicBezTo>
                    <a:pt x="2339039" y="1786051"/>
                    <a:pt x="2036032" y="1786051"/>
                    <a:pt x="1841421" y="1603439"/>
                  </a:cubicBezTo>
                  <a:cubicBezTo>
                    <a:pt x="1658011" y="1424310"/>
                    <a:pt x="1654546" y="1130415"/>
                    <a:pt x="1833675" y="947006"/>
                  </a:cubicBezTo>
                  <a:cubicBezTo>
                    <a:pt x="1836227" y="944391"/>
                    <a:pt x="1838805" y="941812"/>
                    <a:pt x="1841421" y="939260"/>
                  </a:cubicBezTo>
                  <a:cubicBezTo>
                    <a:pt x="2036032" y="756648"/>
                    <a:pt x="2339039" y="756648"/>
                    <a:pt x="2533650" y="93926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04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v-LV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194B105-6144-4B34-A5A6-3E0F15CA6A74}"/>
                </a:ext>
              </a:extLst>
            </p:cNvPr>
            <p:cNvSpPr/>
            <p:nvPr/>
          </p:nvSpPr>
          <p:spPr>
            <a:xfrm rot="16200000">
              <a:off x="4867434" y="1532366"/>
              <a:ext cx="1626314" cy="2069486"/>
            </a:xfrm>
            <a:custGeom>
              <a:avLst/>
              <a:gdLst>
                <a:gd name="connsiteX0" fmla="*/ 1357313 w 2352675"/>
                <a:gd name="connsiteY0" fmla="*/ 808853 h 3161528"/>
                <a:gd name="connsiteX1" fmla="*/ 1397127 w 2352675"/>
                <a:gd name="connsiteY1" fmla="*/ 775373 h 3161528"/>
                <a:gd name="connsiteX2" fmla="*/ 1423368 w 2352675"/>
                <a:gd name="connsiteY2" fmla="*/ 758180 h 3161528"/>
                <a:gd name="connsiteX3" fmla="*/ 1519285 w 2352675"/>
                <a:gd name="connsiteY3" fmla="*/ 313887 h 3161528"/>
                <a:gd name="connsiteX4" fmla="*/ 1519285 w 2352675"/>
                <a:gd name="connsiteY4" fmla="*/ 300313 h 3161528"/>
                <a:gd name="connsiteX5" fmla="*/ 940989 w 2352675"/>
                <a:gd name="connsiteY5" fmla="*/ 26507 h 3161528"/>
                <a:gd name="connsiteX6" fmla="*/ 667182 w 2352675"/>
                <a:gd name="connsiteY6" fmla="*/ 604804 h 3161528"/>
                <a:gd name="connsiteX7" fmla="*/ 814388 w 2352675"/>
                <a:gd name="connsiteY7" fmla="*/ 808853 h 3161528"/>
                <a:gd name="connsiteX8" fmla="*/ 0 w 2352675"/>
                <a:gd name="connsiteY8" fmla="*/ 808853 h 3161528"/>
                <a:gd name="connsiteX9" fmla="*/ 0 w 2352675"/>
                <a:gd name="connsiteY9" fmla="*/ 1179852 h 3161528"/>
                <a:gd name="connsiteX10" fmla="*/ 90488 w 2352675"/>
                <a:gd name="connsiteY10" fmla="*/ 1174423 h 3161528"/>
                <a:gd name="connsiteX11" fmla="*/ 814388 w 2352675"/>
                <a:gd name="connsiteY11" fmla="*/ 1898323 h 3161528"/>
                <a:gd name="connsiteX12" fmla="*/ 90488 w 2352675"/>
                <a:gd name="connsiteY12" fmla="*/ 2622223 h 3161528"/>
                <a:gd name="connsiteX13" fmla="*/ 0 w 2352675"/>
                <a:gd name="connsiteY13" fmla="*/ 2615889 h 3161528"/>
                <a:gd name="connsiteX14" fmla="*/ 0 w 2352675"/>
                <a:gd name="connsiteY14" fmla="*/ 3161529 h 3161528"/>
                <a:gd name="connsiteX15" fmla="*/ 2352675 w 2352675"/>
                <a:gd name="connsiteY15" fmla="*/ 3161529 h 3161528"/>
                <a:gd name="connsiteX16" fmla="*/ 2352675 w 2352675"/>
                <a:gd name="connsiteY16" fmla="*/ 808853 h 3161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352675" h="3161528">
                  <a:moveTo>
                    <a:pt x="1357313" y="808853"/>
                  </a:moveTo>
                  <a:cubicBezTo>
                    <a:pt x="1371356" y="798637"/>
                    <a:pt x="1384658" y="787453"/>
                    <a:pt x="1397127" y="775373"/>
                  </a:cubicBezTo>
                  <a:cubicBezTo>
                    <a:pt x="1407008" y="771600"/>
                    <a:pt x="1415967" y="765736"/>
                    <a:pt x="1423368" y="758180"/>
                  </a:cubicBezTo>
                  <a:cubicBezTo>
                    <a:pt x="1534596" y="638981"/>
                    <a:pt x="1571424" y="468358"/>
                    <a:pt x="1519285" y="313887"/>
                  </a:cubicBezTo>
                  <a:lnTo>
                    <a:pt x="1519285" y="300313"/>
                  </a:lnTo>
                  <a:cubicBezTo>
                    <a:pt x="1435204" y="65010"/>
                    <a:pt x="1176292" y="-57573"/>
                    <a:pt x="940989" y="26507"/>
                  </a:cubicBezTo>
                  <a:cubicBezTo>
                    <a:pt x="705685" y="110588"/>
                    <a:pt x="583102" y="369500"/>
                    <a:pt x="667182" y="604804"/>
                  </a:cubicBezTo>
                  <a:cubicBezTo>
                    <a:pt x="695966" y="685374"/>
                    <a:pt x="747011" y="756126"/>
                    <a:pt x="814388" y="808853"/>
                  </a:cubicBezTo>
                  <a:lnTo>
                    <a:pt x="0" y="808853"/>
                  </a:lnTo>
                  <a:lnTo>
                    <a:pt x="0" y="1179852"/>
                  </a:lnTo>
                  <a:cubicBezTo>
                    <a:pt x="30024" y="1176215"/>
                    <a:pt x="60246" y="1174405"/>
                    <a:pt x="90488" y="1174423"/>
                  </a:cubicBezTo>
                  <a:cubicBezTo>
                    <a:pt x="490288" y="1174423"/>
                    <a:pt x="814388" y="1498522"/>
                    <a:pt x="814388" y="1898323"/>
                  </a:cubicBezTo>
                  <a:cubicBezTo>
                    <a:pt x="814388" y="2298124"/>
                    <a:pt x="490288" y="2622223"/>
                    <a:pt x="90488" y="2622223"/>
                  </a:cubicBezTo>
                  <a:cubicBezTo>
                    <a:pt x="60228" y="2621942"/>
                    <a:pt x="30006" y="2619834"/>
                    <a:pt x="0" y="2615889"/>
                  </a:cubicBezTo>
                  <a:lnTo>
                    <a:pt x="0" y="3161529"/>
                  </a:lnTo>
                  <a:lnTo>
                    <a:pt x="2352675" y="3161529"/>
                  </a:lnTo>
                  <a:lnTo>
                    <a:pt x="2352675" y="808853"/>
                  </a:lnTo>
                  <a:close/>
                </a:path>
              </a:pathLst>
            </a:custGeom>
            <a:solidFill>
              <a:srgbClr val="00B050"/>
            </a:solidFill>
            <a:ln w="904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lv-LV" dirty="0"/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03941D48-8FF6-4C97-AA1F-EFB4BA77B9F5}"/>
              </a:ext>
            </a:extLst>
          </p:cNvPr>
          <p:cNvSpPr txBox="1"/>
          <p:nvPr/>
        </p:nvSpPr>
        <p:spPr>
          <a:xfrm>
            <a:off x="170804" y="1982863"/>
            <a:ext cx="2638861" cy="1925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lv-LV" sz="14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Politiskais dialogs un sadarbība</a:t>
            </a:r>
            <a:endParaRPr lang="lv-LV" sz="1400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lv-LV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demokrātija</a:t>
            </a:r>
            <a:endParaRPr lang="lv-LV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lv-LV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cilvēktiesības</a:t>
            </a:r>
            <a:endParaRPr lang="lv-LV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lv-LV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tiesiskums</a:t>
            </a:r>
            <a:endParaRPr lang="lv-LV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lv-LV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starptautiskā drošība</a:t>
            </a:r>
            <a:endParaRPr lang="lv-LV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lv-LV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ilgtspējīga attīstība</a:t>
            </a:r>
            <a:endParaRPr lang="lv-LV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lv-LV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sociālā, ekonomiskā un kultūras partnerība</a:t>
            </a:r>
            <a:endParaRPr lang="lv-LV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2BE4445-4B14-48A1-B073-945E9D30D7B4}"/>
              </a:ext>
            </a:extLst>
          </p:cNvPr>
          <p:cNvSpPr txBox="1"/>
          <p:nvPr/>
        </p:nvSpPr>
        <p:spPr>
          <a:xfrm>
            <a:off x="6715334" y="1341119"/>
            <a:ext cx="2581066" cy="28471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lv-LV" sz="1400" u="sng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iTA</a:t>
            </a:r>
            <a:r>
              <a:rPr lang="lv-LV" sz="1400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lv-LV" sz="14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Tirdzniecības jautājumi </a:t>
            </a:r>
            <a:endParaRPr lang="lv-LV" sz="1400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lv-LV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preču un pakalpojumu tirdzniecība</a:t>
            </a:r>
            <a:endParaRPr lang="lv-LV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lv-LV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publiskais iepirkums</a:t>
            </a:r>
            <a:endParaRPr lang="lv-LV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lv-LV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muitas procedūras un tirdzniecības atvieglošana</a:t>
            </a:r>
            <a:endParaRPr lang="lv-LV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lv-LV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intelektuālā īpašuma aizsardzība</a:t>
            </a:r>
            <a:endParaRPr lang="lv-LV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lv-LV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tirdzniecība un ilgtspējīga attīstība</a:t>
            </a:r>
            <a:endParaRPr lang="lv-LV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lv-LV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tirdzniecības strīdu izšķiršana</a:t>
            </a:r>
            <a:endParaRPr lang="lv-LV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Title 3">
            <a:extLst>
              <a:ext uri="{FF2B5EF4-FFF2-40B4-BE49-F238E27FC236}">
                <a16:creationId xmlns:a16="http://schemas.microsoft.com/office/drawing/2014/main" id="{1B8777E4-30DA-4932-9FB4-E3508527E0D4}"/>
              </a:ext>
            </a:extLst>
          </p:cNvPr>
          <p:cNvSpPr txBox="1">
            <a:spLocks/>
          </p:cNvSpPr>
          <p:nvPr/>
        </p:nvSpPr>
        <p:spPr>
          <a:xfrm>
            <a:off x="838200" y="152388"/>
            <a:ext cx="7696200" cy="990611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939575" rtl="0" eaLnBrk="1" latinLnBrk="0" hangingPunct="1"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defRPr/>
            </a:pPr>
            <a:r>
              <a:rPr lang="lv-LV" sz="32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EMPA struktūra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FCADABC-F9A1-4D6F-8DD1-ED463E969050}"/>
              </a:ext>
            </a:extLst>
          </p:cNvPr>
          <p:cNvSpPr txBox="1"/>
          <p:nvPr/>
        </p:nvSpPr>
        <p:spPr>
          <a:xfrm>
            <a:off x="5129769" y="1957799"/>
            <a:ext cx="1557221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b="1" dirty="0">
                <a:solidFill>
                  <a:schemeClr val="bg1"/>
                </a:solidFill>
              </a:rPr>
              <a:t>ES kompetence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ACAD07E-4794-49D1-8F6F-073BB7A2118C}"/>
              </a:ext>
            </a:extLst>
          </p:cNvPr>
          <p:cNvSpPr txBox="1"/>
          <p:nvPr/>
        </p:nvSpPr>
        <p:spPr>
          <a:xfrm>
            <a:off x="3072611" y="4250346"/>
            <a:ext cx="26269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2400" b="1" dirty="0">
                <a:solidFill>
                  <a:schemeClr val="bg1"/>
                </a:solidFill>
              </a:rPr>
              <a:t>ES un dalībvalstu kompetence</a:t>
            </a:r>
          </a:p>
        </p:txBody>
      </p:sp>
      <p:sp>
        <p:nvSpPr>
          <p:cNvPr id="13" name="Slide Number Placeholder 11">
            <a:extLst>
              <a:ext uri="{FF2B5EF4-FFF2-40B4-BE49-F238E27FC236}">
                <a16:creationId xmlns:a16="http://schemas.microsoft.com/office/drawing/2014/main" id="{BE38604B-B2BA-48C4-AF33-1D3E9A5FD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29400" y="6356369"/>
            <a:ext cx="2133600" cy="365123"/>
          </a:xfrm>
        </p:spPr>
        <p:txBody>
          <a:bodyPr/>
          <a:lstStyle/>
          <a:p>
            <a:fld id="{B6F15528-21DE-4FAA-801E-634DDDAF4B2B}" type="slidenum">
              <a:rPr lang="en-US" sz="10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</a:t>
            </a:fld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1836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9496620-DD30-4280-8D52-6A9067167B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0"/>
            <a:ext cx="1761743" cy="19577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958100-1A72-4A87-9F57-A16BA8D1B8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772400" cy="990600"/>
          </a:xfrm>
        </p:spPr>
        <p:txBody>
          <a:bodyPr>
            <a:normAutofit/>
          </a:bodyPr>
          <a:lstStyle/>
          <a:p>
            <a:pPr marL="0" indent="0" algn="l">
              <a:lnSpc>
                <a:spcPct val="107000"/>
              </a:lnSpc>
              <a:spcAft>
                <a:spcPts val="800"/>
              </a:spcAft>
              <a:buNone/>
            </a:pPr>
            <a:r>
              <a:rPr lang="lv-LV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Politiskais dialogs un stratēģiskā partnerība</a:t>
            </a:r>
            <a:endParaRPr lang="lv-LV" sz="5400" b="1" i="1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82309BDE-FF58-4EDC-B269-067DBE16B4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2438400"/>
            <a:ext cx="7696200" cy="3352800"/>
          </a:xfrm>
        </p:spPr>
        <p:txBody>
          <a:bodyPr>
            <a:normAutofit fontScale="92500" lnSpcReduction="10000"/>
          </a:bodyPr>
          <a:lstStyle/>
          <a:p>
            <a:pPr marL="360000" lvl="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lv-LV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Sadarbība demokrātijas, cilvēktiesību, tiesiskuma un starptautiskās drošības jomās.</a:t>
            </a:r>
            <a:endParaRPr lang="lv-LV" sz="20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6000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lv-LV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Kopīgās vērtībās, uzticībā un kopīgu globālu izaicinājumu risināšanā balstīta ilgtermiņa stratēģiskā partnerība.</a:t>
            </a:r>
            <a:endParaRPr lang="lv-LV" sz="2000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6000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lv-LV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Sadarbība cīņā pret terorisma finansēšanu, naudas atmazgāšanu un organizēto noziedzību.</a:t>
            </a:r>
            <a:endParaRPr lang="lv-LV" sz="2000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60000" lvl="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lv-LV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Kopīga rīcība klimata pārmaiņu, ilgtspējīgas attīstības, migrācijas, sabiedrības veselības un </a:t>
            </a:r>
            <a:r>
              <a:rPr lang="lv-LV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kiberdrošības</a:t>
            </a:r>
            <a:r>
              <a:rPr lang="lv-LV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jautājumos.</a:t>
            </a:r>
            <a:endParaRPr lang="lv-LV" sz="20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60000" lvl="0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lv-LV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Sadarbību ANO Ilgtspējīgas attīstības mērķu, klimata politikas, miera un drošības īstenošanā.</a:t>
            </a:r>
            <a:endParaRPr lang="lv-LV" sz="20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Slide Number Placeholder 11">
            <a:extLst>
              <a:ext uri="{FF2B5EF4-FFF2-40B4-BE49-F238E27FC236}">
                <a16:creationId xmlns:a16="http://schemas.microsoft.com/office/drawing/2014/main" id="{5557F6ED-3453-48A3-8853-0907EC1E6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29400" y="6356369"/>
            <a:ext cx="2133600" cy="365123"/>
          </a:xfrm>
        </p:spPr>
        <p:txBody>
          <a:bodyPr/>
          <a:lstStyle/>
          <a:p>
            <a:fld id="{B6F15528-21DE-4FAA-801E-634DDDAF4B2B}" type="slidenum">
              <a:rPr lang="en-US" sz="10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4</a:t>
            </a:fld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5F7D1C05-06C7-4D1E-8909-1499ACB80FF9}"/>
              </a:ext>
            </a:extLst>
          </p:cNvPr>
          <p:cNvSpPr txBox="1">
            <a:spLocks/>
          </p:cNvSpPr>
          <p:nvPr/>
        </p:nvSpPr>
        <p:spPr>
          <a:xfrm>
            <a:off x="762000" y="152388"/>
            <a:ext cx="7772400" cy="990611"/>
          </a:xfrm>
          <a:prstGeom prst="rect">
            <a:avLst/>
          </a:prstGeom>
        </p:spPr>
        <p:txBody>
          <a:bodyPr vert="horz" lIns="93957" tIns="46979" rIns="93957" bIns="46979" rtlCol="0" anchor="ctr">
            <a:noAutofit/>
          </a:bodyPr>
          <a:lstStyle>
            <a:lvl1pPr algn="ctr" defTabSz="939575" rtl="0" eaLnBrk="1" latinLnBrk="0" hangingPunct="1"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defRPr/>
            </a:pPr>
            <a:r>
              <a:rPr lang="lv-LV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Partnerības nolīguma elementi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2797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6629400" y="6356369"/>
            <a:ext cx="2133600" cy="365123"/>
          </a:xfrm>
        </p:spPr>
        <p:txBody>
          <a:bodyPr/>
          <a:lstStyle/>
          <a:p>
            <a:fld id="{B6F15528-21DE-4FAA-801E-634DDDAF4B2B}" type="slidenum">
              <a:rPr lang="en-US" sz="10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5</a:t>
            </a:fld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0"/>
            <a:ext cx="1761743" cy="1957799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752600" y="358742"/>
            <a:ext cx="6781800" cy="990611"/>
          </a:xfrm>
        </p:spPr>
        <p:txBody>
          <a:bodyPr anchor="ctr">
            <a:noAutofit/>
          </a:bodyPr>
          <a:lstStyle/>
          <a:p>
            <a:pPr>
              <a:spcBef>
                <a:spcPts val="0"/>
              </a:spcBef>
              <a:defRPr/>
            </a:pPr>
            <a:r>
              <a:rPr lang="lv-LV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Pagaidu tirdzniecības nolīgums (</a:t>
            </a:r>
            <a:r>
              <a:rPr lang="lv-LV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iTA</a:t>
            </a:r>
            <a:r>
              <a:rPr lang="lv-LV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):</a:t>
            </a:r>
            <a:br>
              <a:rPr lang="lv-LV" sz="2400" b="1" dirty="0"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Slide Number Placeholder 11"/>
          <p:cNvSpPr txBox="1">
            <a:spLocks/>
          </p:cNvSpPr>
          <p:nvPr/>
        </p:nvSpPr>
        <p:spPr>
          <a:xfrm>
            <a:off x="2286000" y="6340489"/>
            <a:ext cx="2133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8950E28-5AD7-4EA6-8906-AA7A008796EE}"/>
              </a:ext>
            </a:extLst>
          </p:cNvPr>
          <p:cNvSpPr txBox="1">
            <a:spLocks/>
          </p:cNvSpPr>
          <p:nvPr/>
        </p:nvSpPr>
        <p:spPr>
          <a:xfrm>
            <a:off x="457200" y="1371600"/>
            <a:ext cx="4038600" cy="4525965"/>
          </a:xfrm>
          <a:prstGeom prst="rect">
            <a:avLst/>
          </a:prstGeom>
        </p:spPr>
        <p:txBody>
          <a:bodyPr vert="horz" lIns="93957" tIns="46979" rIns="93957" bIns="46979" rtlCol="0">
            <a:normAutofit/>
          </a:bodyPr>
          <a:lstStyle>
            <a:lvl1pPr marL="0" indent="0" algn="ctr" defTabSz="939575" rtl="0" eaLnBrk="1" latinLnBrk="0" hangingPunct="1">
              <a:spcBef>
                <a:spcPct val="20000"/>
              </a:spcBef>
              <a:buFont typeface="Arial" pitchFamily="34" charset="0"/>
              <a:buNone/>
              <a:defRPr sz="3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69788" indent="0" algn="ctr" defTabSz="939575" rtl="0" eaLnBrk="1" latinLnBrk="0" hangingPunct="1">
              <a:spcBef>
                <a:spcPct val="20000"/>
              </a:spcBef>
              <a:buFont typeface="Arial" pitchFamily="34" charset="0"/>
              <a:buNone/>
              <a:defRPr sz="2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39575" indent="0" algn="ctr" defTabSz="939575" rtl="0" eaLnBrk="1" latinLnBrk="0" hangingPunct="1">
              <a:spcBef>
                <a:spcPct val="20000"/>
              </a:spcBef>
              <a:buFont typeface="Arial" pitchFamily="34" charset="0"/>
              <a:buNone/>
              <a:defRPr sz="2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409365" indent="0" algn="ctr" defTabSz="939575" rtl="0" eaLnBrk="1" latinLnBrk="0" hangingPunct="1">
              <a:spcBef>
                <a:spcPct val="20000"/>
              </a:spcBef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79152" indent="0" algn="ctr" defTabSz="939575" rtl="0" eaLnBrk="1" latinLnBrk="0" hangingPunct="1">
              <a:spcBef>
                <a:spcPct val="20000"/>
              </a:spcBef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348940" indent="0" algn="ctr" defTabSz="939575" rtl="0" eaLnBrk="1" latinLnBrk="0" hangingPunct="1">
              <a:spcBef>
                <a:spcPct val="20000"/>
              </a:spcBef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818729" indent="0" algn="ctr" defTabSz="939575" rtl="0" eaLnBrk="1" latinLnBrk="0" hangingPunct="1">
              <a:spcBef>
                <a:spcPct val="20000"/>
              </a:spcBef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88515" indent="0" algn="ctr" defTabSz="939575" rtl="0" eaLnBrk="1" latinLnBrk="0" hangingPunct="1">
              <a:spcBef>
                <a:spcPct val="20000"/>
              </a:spcBef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758305" indent="0" algn="ctr" defTabSz="939575" rtl="0" eaLnBrk="1" latinLnBrk="0" hangingPunct="1">
              <a:spcBef>
                <a:spcPct val="20000"/>
              </a:spcBef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lv-LV" dirty="0">
              <a:solidFill>
                <a:schemeClr val="tx1"/>
              </a:solidFill>
            </a:endParaRP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06705483-9D34-4657-9F4A-516EA68B31BE}"/>
              </a:ext>
            </a:extLst>
          </p:cNvPr>
          <p:cNvSpPr txBox="1">
            <a:spLocks/>
          </p:cNvSpPr>
          <p:nvPr/>
        </p:nvSpPr>
        <p:spPr>
          <a:xfrm>
            <a:off x="4648200" y="1371600"/>
            <a:ext cx="4038600" cy="4525965"/>
          </a:xfrm>
          <a:prstGeom prst="rect">
            <a:avLst/>
          </a:prstGeom>
        </p:spPr>
        <p:txBody>
          <a:bodyPr/>
          <a:lstStyle>
            <a:lvl1pPr marL="352341" indent="-352341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63404" indent="-293618" algn="l" defTabSz="939575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74468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44259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047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83835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53622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23412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93197" indent="-234893" algn="l" defTabSz="93957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lv-LV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3CEC678-0BF2-4196-8485-255E56BCDA43}"/>
              </a:ext>
            </a:extLst>
          </p:cNvPr>
          <p:cNvSpPr txBox="1"/>
          <p:nvPr/>
        </p:nvSpPr>
        <p:spPr>
          <a:xfrm>
            <a:off x="571500" y="1752600"/>
            <a:ext cx="4572000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4475" indent="-285750"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lv-LV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Starp Eiropas Savienību (ES) un </a:t>
            </a:r>
            <a:r>
              <a:rPr lang="lv-LV" sz="1800" i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Mercosur</a:t>
            </a:r>
            <a:r>
              <a:rPr lang="lv-LV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valstīm;</a:t>
            </a:r>
          </a:p>
          <a:p>
            <a:pPr marL="344475" indent="-285750"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lv-LV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ES kompetences nolīgums (nav ratificējams ES dalībvalstīs);</a:t>
            </a:r>
          </a:p>
          <a:p>
            <a:pPr marL="344475" indent="-285750"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lv-LV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Piemērošana uzsākta 2026. gada 1. maijā;</a:t>
            </a:r>
          </a:p>
          <a:p>
            <a:pPr marL="344475" indent="-285750"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lv-LV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Tiek iekļauts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Partner</a:t>
            </a:r>
            <a:r>
              <a:rPr lang="lv-LV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ības</a:t>
            </a:r>
            <a:r>
              <a:rPr lang="lv-LV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nolīgumā, tam stājoties spēkā.</a:t>
            </a:r>
            <a:endParaRPr lang="lv-LV" sz="1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808BE48-551B-4CB8-AA63-1B13D36C384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613"/>
          <a:stretch/>
        </p:blipFill>
        <p:spPr>
          <a:xfrm>
            <a:off x="2857500" y="4212622"/>
            <a:ext cx="5632460" cy="2492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6800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9496620-DD30-4280-8D52-6A9067167B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0"/>
            <a:ext cx="1761743" cy="1957799"/>
          </a:xfrm>
          <a:prstGeom prst="rect">
            <a:avLst/>
          </a:prstGeom>
        </p:spPr>
      </p:pic>
      <p:sp>
        <p:nvSpPr>
          <p:cNvPr id="8" name="Title 3">
            <a:extLst>
              <a:ext uri="{FF2B5EF4-FFF2-40B4-BE49-F238E27FC236}">
                <a16:creationId xmlns:a16="http://schemas.microsoft.com/office/drawing/2014/main" id="{4F0E66A1-558D-41FD-AF83-C2F4917420E7}"/>
              </a:ext>
            </a:extLst>
          </p:cNvPr>
          <p:cNvSpPr txBox="1">
            <a:spLocks/>
          </p:cNvSpPr>
          <p:nvPr/>
        </p:nvSpPr>
        <p:spPr>
          <a:xfrm>
            <a:off x="685800" y="0"/>
            <a:ext cx="7924800" cy="13335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939575" rtl="0" eaLnBrk="1" latinLnBrk="0" hangingPunct="1"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v-LV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Pagaidu tirdzniecības nolīgums (</a:t>
            </a:r>
            <a:r>
              <a:rPr lang="lv-LV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iTA</a:t>
            </a:r>
            <a:r>
              <a:rPr lang="lv-LV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82309BDE-FF58-4EDC-B269-067DBE16B4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1600200"/>
            <a:ext cx="7010400" cy="3810000"/>
          </a:xfrm>
        </p:spPr>
        <p:txBody>
          <a:bodyPr>
            <a:normAutofit/>
          </a:bodyPr>
          <a:lstStyle/>
          <a:p>
            <a:pPr lvl="0" algn="just">
              <a:lnSpc>
                <a:spcPct val="107000"/>
              </a:lnSpc>
              <a:spcAft>
                <a:spcPts val="1200"/>
              </a:spcAft>
            </a:pPr>
            <a:r>
              <a:rPr lang="lv-LV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Galvenie ieguvumi Latvijai un ES</a:t>
            </a:r>
            <a:endParaRPr lang="lv-LV" sz="2000" dirty="0">
              <a:solidFill>
                <a:schemeClr val="tx1"/>
              </a:solidFill>
              <a:effectLst/>
              <a:highlight>
                <a:srgbClr val="FFFF00"/>
              </a:highligh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lv-LV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Vairāk nekā 4 mljrd. </a:t>
            </a:r>
            <a:r>
              <a:rPr lang="lv-LV" sz="16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EUR</a:t>
            </a:r>
            <a:r>
              <a:rPr lang="lv-LV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gadā ietaupījums ES uzņēmumiem muitas nodevās;</a:t>
            </a:r>
          </a:p>
          <a:p>
            <a:pPr marL="342900" lvl="0" indent="-342900" algn="just">
              <a:lnSpc>
                <a:spcPct val="107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lv-LV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Dažādo un stiprina piegādes ķēdes, tostarp kritiski svarīgu izejvielu jomā;</a:t>
            </a:r>
          </a:p>
          <a:p>
            <a:pPr marL="342900" lvl="0" indent="-342900" algn="just">
              <a:lnSpc>
                <a:spcPct val="107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lv-LV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Paver jaunas eksporta iespējas ES uzņēmumiem;</a:t>
            </a:r>
          </a:p>
          <a:p>
            <a:pPr marL="342900" lvl="0" indent="-342900" algn="just">
              <a:lnSpc>
                <a:spcPct val="107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lv-LV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Atbalsta vairāk nekā 30 000 ES </a:t>
            </a:r>
            <a:r>
              <a:rPr lang="lv-LV" sz="16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mazos un vidējos uzņēmumus</a:t>
            </a:r>
            <a:r>
              <a:rPr lang="lv-LV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kas jau eksportē uz reģionu;</a:t>
            </a:r>
          </a:p>
          <a:p>
            <a:pPr marL="342900" indent="-342900" algn="just">
              <a:lnSpc>
                <a:spcPct val="107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lv-LV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Veicina ekonomisko izaugsmi un nodarbinātību, atbalstot simtiem tūkstošu darbavietu ES.</a:t>
            </a:r>
          </a:p>
          <a:p>
            <a:pPr marL="342900" lvl="0" indent="-342900" algn="just">
              <a:lnSpc>
                <a:spcPct val="107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endParaRPr lang="lv-LV" sz="1600" dirty="0">
              <a:solidFill>
                <a:schemeClr val="tx1"/>
              </a:solidFill>
              <a:effectLst/>
              <a:highlight>
                <a:srgbClr val="FFFF00"/>
              </a:highligh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ts val="1500"/>
              </a:lnSpc>
              <a:spcAft>
                <a:spcPts val="600"/>
              </a:spcAft>
            </a:pPr>
            <a:endParaRPr lang="lv-LV" sz="4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lv-LV" dirty="0"/>
          </a:p>
        </p:txBody>
      </p:sp>
      <p:sp>
        <p:nvSpPr>
          <p:cNvPr id="6" name="Slide Number Placeholder 11">
            <a:extLst>
              <a:ext uri="{FF2B5EF4-FFF2-40B4-BE49-F238E27FC236}">
                <a16:creationId xmlns:a16="http://schemas.microsoft.com/office/drawing/2014/main" id="{7D049C92-34D2-403B-BBFA-E5C0F1E81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29400" y="6356369"/>
            <a:ext cx="2133600" cy="365123"/>
          </a:xfrm>
        </p:spPr>
        <p:txBody>
          <a:bodyPr/>
          <a:lstStyle/>
          <a:p>
            <a:fld id="{B6F15528-21DE-4FAA-801E-634DDDAF4B2B}" type="slidenum">
              <a:rPr lang="en-US" sz="10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6</a:t>
            </a:fld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2052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6629400" y="6356369"/>
            <a:ext cx="2133600" cy="365123"/>
          </a:xfrm>
        </p:spPr>
        <p:txBody>
          <a:bodyPr/>
          <a:lstStyle/>
          <a:p>
            <a:fld id="{B6F15528-21DE-4FAA-801E-634DDDAF4B2B}" type="slidenum">
              <a:rPr lang="en-US" sz="10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7</a:t>
            </a:fld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0"/>
            <a:ext cx="1761743" cy="1957799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0"/>
            <a:ext cx="8001000" cy="115889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</a:pPr>
            <a:r>
              <a:rPr lang="lv-LV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Pagaidu tirdzniecības nolīgums (</a:t>
            </a:r>
            <a:r>
              <a:rPr lang="lv-LV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iTA</a:t>
            </a:r>
            <a:r>
              <a:rPr lang="lv-LV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lv-LV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v-LV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Tarifu samazinājumi ES rūpniecības produktu eksportam*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lide Number Placeholder 11"/>
          <p:cNvSpPr txBox="1">
            <a:spLocks/>
          </p:cNvSpPr>
          <p:nvPr/>
        </p:nvSpPr>
        <p:spPr>
          <a:xfrm>
            <a:off x="2286000" y="6340489"/>
            <a:ext cx="2133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06B721E-0296-46A3-9250-61B0DBECC418}"/>
              </a:ext>
            </a:extLst>
          </p:cNvPr>
          <p:cNvGraphicFramePr>
            <a:graphicFrameLocks noGrp="1"/>
          </p:cNvGraphicFramePr>
          <p:nvPr/>
        </p:nvGraphicFramePr>
        <p:xfrm>
          <a:off x="609600" y="1721844"/>
          <a:ext cx="8077200" cy="4375511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429000">
                  <a:extLst>
                    <a:ext uri="{9D8B030D-6E8A-4147-A177-3AD203B41FA5}">
                      <a16:colId xmlns:a16="http://schemas.microsoft.com/office/drawing/2014/main" val="3103134129"/>
                    </a:ext>
                  </a:extLst>
                </a:gridCol>
                <a:gridCol w="1383845">
                  <a:extLst>
                    <a:ext uri="{9D8B030D-6E8A-4147-A177-3AD203B41FA5}">
                      <a16:colId xmlns:a16="http://schemas.microsoft.com/office/drawing/2014/main" val="30597475"/>
                    </a:ext>
                  </a:extLst>
                </a:gridCol>
                <a:gridCol w="3264355">
                  <a:extLst>
                    <a:ext uri="{9D8B030D-6E8A-4147-A177-3AD203B41FA5}">
                      <a16:colId xmlns:a16="http://schemas.microsoft.com/office/drawing/2014/main" val="1166610224"/>
                    </a:ext>
                  </a:extLst>
                </a:gridCol>
              </a:tblGrid>
              <a:tr h="730888">
                <a:tc>
                  <a:txBody>
                    <a:bodyPr/>
                    <a:lstStyle/>
                    <a:p>
                      <a:pPr>
                        <a:spcBef>
                          <a:spcPts val="170"/>
                        </a:spcBef>
                      </a:pPr>
                      <a:r>
                        <a:rPr lang="lv-LV" sz="2000" dirty="0">
                          <a:effectLst/>
                          <a:latin typeface="Times New Roman" panose="02020603050405020304" pitchFamily="18" charset="0"/>
                          <a:ea typeface="Microsoft Sans Serif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lv-LV" sz="2000" b="1" dirty="0">
                          <a:effectLst/>
                          <a:latin typeface="Times New Roman" panose="02020603050405020304" pitchFamily="18" charset="0"/>
                          <a:ea typeface="Microsoft Sans Serif" panose="020B0604020202020204" pitchFamily="34" charset="0"/>
                          <a:cs typeface="Times New Roman" panose="02020603050405020304" pitchFamily="18" charset="0"/>
                        </a:rPr>
                        <a:t>Preču grupas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B0C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7800" algn="ctr">
                        <a:lnSpc>
                          <a:spcPct val="111000"/>
                        </a:lnSpc>
                        <a:spcBef>
                          <a:spcPts val="625"/>
                        </a:spcBef>
                        <a:spcAft>
                          <a:spcPts val="0"/>
                        </a:spcAft>
                      </a:pPr>
                      <a:r>
                        <a:rPr lang="lv-LV" sz="2000" b="1" spc="-10" dirty="0">
                          <a:effectLst/>
                          <a:latin typeface="Times New Roman" panose="02020603050405020304" pitchFamily="18" charset="0"/>
                          <a:ea typeface="Microsoft Sans Serif" panose="020B0604020202020204" pitchFamily="34" charset="0"/>
                          <a:cs typeface="Times New Roman" panose="02020603050405020304" pitchFamily="18" charset="0"/>
                        </a:rPr>
                        <a:t>Iepriekš</a:t>
                      </a:r>
                      <a:endParaRPr lang="lv-LV" sz="2000" dirty="0">
                        <a:effectLst/>
                        <a:latin typeface="Times New Roman" panose="02020603050405020304" pitchFamily="18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B0C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60"/>
                        </a:spcBef>
                      </a:pPr>
                      <a:r>
                        <a:rPr lang="lv-LV" sz="2000" dirty="0">
                          <a:effectLst/>
                          <a:latin typeface="Times New Roman" panose="02020603050405020304" pitchFamily="18" charset="0"/>
                          <a:ea typeface="Microsoft Sans Serif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lv-LV" sz="2000" b="1" dirty="0">
                          <a:effectLst/>
                          <a:latin typeface="Times New Roman" panose="02020603050405020304" pitchFamily="18" charset="0"/>
                          <a:ea typeface="Microsoft Sans Serif" panose="020B0604020202020204" pitchFamily="34" charset="0"/>
                          <a:cs typeface="Times New Roman" panose="02020603050405020304" pitchFamily="18" charset="0"/>
                        </a:rPr>
                        <a:t>Nosacījumi nolīgumā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B0C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2902918"/>
                  </a:ext>
                </a:extLst>
              </a:tr>
              <a:tr h="1060380">
                <a:tc>
                  <a:txBody>
                    <a:bodyPr/>
                    <a:lstStyle/>
                    <a:p>
                      <a:pPr marL="150495">
                        <a:lnSpc>
                          <a:spcPct val="121000"/>
                        </a:lnSpc>
                        <a:spcBef>
                          <a:spcPts val="975"/>
                        </a:spcBef>
                        <a:spcAft>
                          <a:spcPts val="0"/>
                        </a:spcAft>
                      </a:pPr>
                      <a:r>
                        <a:rPr lang="lv-LV" sz="2000" dirty="0">
                          <a:effectLst/>
                          <a:latin typeface="Times New Roman" panose="02020603050405020304" pitchFamily="18" charset="0"/>
                          <a:ea typeface="Microsoft Sans Serif" panose="020B0604020202020204" pitchFamily="34" charset="0"/>
                          <a:cs typeface="Times New Roman" panose="02020603050405020304" pitchFamily="18" charset="0"/>
                        </a:rPr>
                        <a:t>Mašīnas un </a:t>
                      </a:r>
                      <a:r>
                        <a:rPr lang="lv-LV" sz="2000" spc="-10" dirty="0">
                          <a:effectLst/>
                          <a:latin typeface="Times New Roman" panose="02020603050405020304" pitchFamily="18" charset="0"/>
                          <a:ea typeface="Microsoft Sans Serif" panose="020B0604020202020204" pitchFamily="34" charset="0"/>
                          <a:cs typeface="Times New Roman" panose="02020603050405020304" pitchFamily="18" charset="0"/>
                        </a:rPr>
                        <a:t>elektroiekārtas</a:t>
                      </a:r>
                      <a:endParaRPr lang="lv-LV" sz="2000" dirty="0">
                        <a:effectLst/>
                        <a:latin typeface="Times New Roman" panose="02020603050405020304" pitchFamily="18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0C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C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15"/>
                        </a:spcBef>
                      </a:pPr>
                      <a:r>
                        <a:rPr lang="lv-LV" sz="2000" dirty="0">
                          <a:effectLst/>
                          <a:latin typeface="Times New Roman" panose="02020603050405020304" pitchFamily="18" charset="0"/>
                          <a:ea typeface="Microsoft Sans Serif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lv-LV" sz="2000" spc="-10" dirty="0">
                          <a:effectLst/>
                          <a:latin typeface="Times New Roman" panose="02020603050405020304" pitchFamily="18" charset="0"/>
                          <a:ea typeface="Microsoft Sans Serif" panose="020B0604020202020204" pitchFamily="34" charset="0"/>
                          <a:cs typeface="Times New Roman" panose="02020603050405020304" pitchFamily="18" charset="0"/>
                        </a:rPr>
                        <a:t>14 – 20 %</a:t>
                      </a:r>
                      <a:endParaRPr lang="lv-LV" sz="2000" dirty="0">
                        <a:effectLst/>
                        <a:latin typeface="Times New Roman" panose="02020603050405020304" pitchFamily="18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0C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C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3360" marR="0" lvl="0" indent="0" algn="l" defTabSz="9395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2000" spc="-20" dirty="0">
                          <a:effectLst/>
                          <a:latin typeface="Times New Roman" panose="02020603050405020304" pitchFamily="18" charset="0"/>
                          <a:ea typeface="Microsoft Sans Serif" panose="020B0604020202020204" pitchFamily="34" charset="0"/>
                          <a:cs typeface="Times New Roman" panose="02020603050405020304" pitchFamily="18" charset="0"/>
                        </a:rPr>
                        <a:t>Pakāpeniska atcelšana lielākajai</a:t>
                      </a:r>
                      <a:r>
                        <a:rPr lang="lv-LV" sz="2000" spc="-65" dirty="0">
                          <a:effectLst/>
                          <a:latin typeface="Times New Roman" panose="02020603050405020304" pitchFamily="18" charset="0"/>
                          <a:ea typeface="Microsoft Sans Serif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lv-LV" sz="2000" spc="-20" dirty="0">
                          <a:effectLst/>
                          <a:latin typeface="Times New Roman" panose="02020603050405020304" pitchFamily="18" charset="0"/>
                          <a:ea typeface="Microsoft Sans Serif" panose="020B0604020202020204" pitchFamily="34" charset="0"/>
                          <a:cs typeface="Times New Roman" panose="02020603050405020304" pitchFamily="18" charset="0"/>
                        </a:rPr>
                        <a:t>daļai </a:t>
                      </a:r>
                      <a:r>
                        <a:rPr lang="lv-LV" sz="2000" dirty="0">
                          <a:effectLst/>
                          <a:latin typeface="Times New Roman" panose="02020603050405020304" pitchFamily="18" charset="0"/>
                          <a:ea typeface="Microsoft Sans Serif" panose="020B0604020202020204" pitchFamily="34" charset="0"/>
                          <a:cs typeface="Times New Roman" panose="02020603050405020304" pitchFamily="18" charset="0"/>
                        </a:rPr>
                        <a:t>produktu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0C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C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6635423"/>
                  </a:ext>
                </a:extLst>
              </a:tr>
              <a:tr h="790721">
                <a:tc>
                  <a:txBody>
                    <a:bodyPr/>
                    <a:lstStyle/>
                    <a:p>
                      <a:pPr marL="150495" marR="13335">
                        <a:lnSpc>
                          <a:spcPct val="121000"/>
                        </a:lnSpc>
                        <a:spcBef>
                          <a:spcPts val="1050"/>
                        </a:spcBef>
                        <a:spcAft>
                          <a:spcPts val="0"/>
                        </a:spcAft>
                      </a:pPr>
                      <a:r>
                        <a:rPr lang="lv-LV" sz="2000" dirty="0">
                          <a:effectLst/>
                          <a:latin typeface="Times New Roman" panose="02020603050405020304" pitchFamily="18" charset="0"/>
                          <a:ea typeface="Microsoft Sans Serif" panose="020B0604020202020204" pitchFamily="34" charset="0"/>
                          <a:cs typeface="Times New Roman" panose="02020603050405020304" pitchFamily="18" charset="0"/>
                        </a:rPr>
                        <a:t>Minerālais</a:t>
                      </a:r>
                      <a:r>
                        <a:rPr lang="lv-LV" sz="2000" spc="-80" dirty="0">
                          <a:effectLst/>
                          <a:latin typeface="Times New Roman" panose="02020603050405020304" pitchFamily="18" charset="0"/>
                          <a:ea typeface="Microsoft Sans Serif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lv-LV" sz="2000" dirty="0">
                          <a:effectLst/>
                          <a:latin typeface="Times New Roman" panose="02020603050405020304" pitchFamily="18" charset="0"/>
                          <a:ea typeface="Microsoft Sans Serif" panose="020B0604020202020204" pitchFamily="34" charset="0"/>
                          <a:cs typeface="Times New Roman" panose="02020603050405020304" pitchFamily="18" charset="0"/>
                        </a:rPr>
                        <a:t>kurināmais un eļļas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0C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C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90"/>
                        </a:spcBef>
                      </a:pPr>
                      <a:r>
                        <a:rPr lang="lv-LV" sz="2000" dirty="0">
                          <a:effectLst/>
                          <a:latin typeface="Times New Roman" panose="02020603050405020304" pitchFamily="18" charset="0"/>
                          <a:ea typeface="Microsoft Sans Serif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lv-LV" sz="2000" spc="-25" dirty="0">
                          <a:effectLst/>
                          <a:latin typeface="Times New Roman" panose="02020603050405020304" pitchFamily="18" charset="0"/>
                          <a:ea typeface="Microsoft Sans Serif" panose="020B0604020202020204" pitchFamily="34" charset="0"/>
                          <a:cs typeface="Times New Roman" panose="02020603050405020304" pitchFamily="18" charset="0"/>
                        </a:rPr>
                        <a:t>20 %</a:t>
                      </a:r>
                      <a:endParaRPr lang="lv-LV" sz="2000" dirty="0">
                        <a:effectLst/>
                        <a:latin typeface="Times New Roman" panose="02020603050405020304" pitchFamily="18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0C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C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90"/>
                        </a:spcBef>
                      </a:pPr>
                      <a:r>
                        <a:rPr lang="lv-LV" sz="2000" spc="-25" dirty="0">
                          <a:effectLst/>
                          <a:latin typeface="Times New Roman" panose="02020603050405020304" pitchFamily="18" charset="0"/>
                          <a:ea typeface="Microsoft Sans Serif" panose="020B0604020202020204" pitchFamily="34" charset="0"/>
                          <a:cs typeface="Times New Roman" panose="02020603050405020304" pitchFamily="18" charset="0"/>
                        </a:rPr>
                        <a:t>Pakāpeniska atcelšana līdz 0 %</a:t>
                      </a:r>
                      <a:endParaRPr lang="lv-LV" sz="2000" dirty="0">
                        <a:effectLst/>
                        <a:latin typeface="Times New Roman" panose="02020603050405020304" pitchFamily="18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0C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C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2824746"/>
                  </a:ext>
                </a:extLst>
              </a:tr>
              <a:tr h="1132622">
                <a:tc>
                  <a:txBody>
                    <a:bodyPr/>
                    <a:lstStyle/>
                    <a:p>
                      <a:pPr marL="150495" marR="906145">
                        <a:lnSpc>
                          <a:spcPct val="121000"/>
                        </a:lnSpc>
                        <a:spcAft>
                          <a:spcPts val="0"/>
                        </a:spcAft>
                      </a:pPr>
                      <a:r>
                        <a:rPr lang="lv-LV" sz="2000" spc="-10" dirty="0">
                          <a:effectLst/>
                          <a:latin typeface="Times New Roman" panose="02020603050405020304" pitchFamily="18" charset="0"/>
                          <a:ea typeface="Microsoft Sans Serif" panose="020B0604020202020204" pitchFamily="34" charset="0"/>
                          <a:cs typeface="Times New Roman" panose="02020603050405020304" pitchFamily="18" charset="0"/>
                        </a:rPr>
                        <a:t>Transporta aprīkojums</a:t>
                      </a:r>
                      <a:endParaRPr lang="lv-LV" sz="2000" dirty="0">
                        <a:effectLst/>
                        <a:latin typeface="Times New Roman" panose="02020603050405020304" pitchFamily="18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0C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C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2000" dirty="0">
                          <a:effectLst/>
                          <a:latin typeface="Times New Roman" panose="02020603050405020304" pitchFamily="18" charset="0"/>
                          <a:ea typeface="Microsoft Sans Serif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lv-LV" sz="2000" spc="-25" dirty="0">
                          <a:effectLst/>
                          <a:latin typeface="Times New Roman" panose="02020603050405020304" pitchFamily="18" charset="0"/>
                          <a:ea typeface="Microsoft Sans Serif" panose="020B0604020202020204" pitchFamily="34" charset="0"/>
                          <a:cs typeface="Times New Roman" panose="02020603050405020304" pitchFamily="18" charset="0"/>
                        </a:rPr>
                        <a:t>35 %</a:t>
                      </a:r>
                      <a:endParaRPr lang="lv-LV" sz="2000" dirty="0">
                        <a:effectLst/>
                        <a:latin typeface="Times New Roman" panose="02020603050405020304" pitchFamily="18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0C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C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13360" marR="0" lvl="0" indent="0" algn="l" defTabSz="9395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2000" spc="-20" dirty="0">
                          <a:effectLst/>
                          <a:latin typeface="Times New Roman" panose="02020603050405020304" pitchFamily="18" charset="0"/>
                          <a:ea typeface="Microsoft Sans Serif" panose="020B0604020202020204" pitchFamily="34" charset="0"/>
                          <a:cs typeface="Times New Roman" panose="02020603050405020304" pitchFamily="18" charset="0"/>
                        </a:rPr>
                        <a:t>Pakāpeniska atcelšana lielākajai</a:t>
                      </a:r>
                      <a:r>
                        <a:rPr lang="lv-LV" sz="2000" spc="-65" dirty="0">
                          <a:effectLst/>
                          <a:latin typeface="Times New Roman" panose="02020603050405020304" pitchFamily="18" charset="0"/>
                          <a:ea typeface="Microsoft Sans Serif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lv-LV" sz="2000" spc="-20" dirty="0">
                          <a:effectLst/>
                          <a:latin typeface="Times New Roman" panose="02020603050405020304" pitchFamily="18" charset="0"/>
                          <a:ea typeface="Microsoft Sans Serif" panose="020B0604020202020204" pitchFamily="34" charset="0"/>
                          <a:cs typeface="Times New Roman" panose="02020603050405020304" pitchFamily="18" charset="0"/>
                        </a:rPr>
                        <a:t>daļai </a:t>
                      </a:r>
                      <a:r>
                        <a:rPr lang="lv-LV" sz="2000" dirty="0">
                          <a:effectLst/>
                          <a:latin typeface="Times New Roman" panose="02020603050405020304" pitchFamily="18" charset="0"/>
                          <a:ea typeface="Microsoft Sans Serif" panose="020B0604020202020204" pitchFamily="34" charset="0"/>
                          <a:cs typeface="Times New Roman" panose="02020603050405020304" pitchFamily="18" charset="0"/>
                        </a:rPr>
                        <a:t>produktu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0C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C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2234846"/>
                  </a:ext>
                </a:extLst>
              </a:tr>
              <a:tr h="660900">
                <a:tc>
                  <a:txBody>
                    <a:bodyPr/>
                    <a:lstStyle/>
                    <a:p>
                      <a:pPr marL="150495">
                        <a:lnSpc>
                          <a:spcPct val="95000"/>
                        </a:lnSpc>
                        <a:spcBef>
                          <a:spcPts val="820"/>
                        </a:spcBef>
                        <a:spcAft>
                          <a:spcPts val="0"/>
                        </a:spcAft>
                      </a:pPr>
                      <a:r>
                        <a:rPr lang="lv-LV" sz="2000" dirty="0">
                          <a:effectLst/>
                          <a:latin typeface="Times New Roman" panose="02020603050405020304" pitchFamily="18" charset="0"/>
                          <a:ea typeface="Microsoft Sans Serif" panose="020B0604020202020204" pitchFamily="34" charset="0"/>
                          <a:cs typeface="Times New Roman" panose="02020603050405020304" pitchFamily="18" charset="0"/>
                        </a:rPr>
                        <a:t>Dzelzs, tērauda un metāla</a:t>
                      </a:r>
                      <a:r>
                        <a:rPr lang="lv-LV" sz="2000" spc="-80" dirty="0">
                          <a:effectLst/>
                          <a:latin typeface="Times New Roman" panose="02020603050405020304" pitchFamily="18" charset="0"/>
                          <a:ea typeface="Microsoft Sans Serif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lv-LV" sz="2000" spc="-10" dirty="0">
                          <a:effectLst/>
                          <a:latin typeface="Times New Roman" panose="02020603050405020304" pitchFamily="18" charset="0"/>
                          <a:ea typeface="Microsoft Sans Serif" panose="020B0604020202020204" pitchFamily="34" charset="0"/>
                          <a:cs typeface="Times New Roman" panose="02020603050405020304" pitchFamily="18" charset="0"/>
                        </a:rPr>
                        <a:t>izstrādājumi</a:t>
                      </a:r>
                      <a:endParaRPr lang="lv-LV" sz="2000" dirty="0">
                        <a:effectLst/>
                        <a:latin typeface="Times New Roman" panose="02020603050405020304" pitchFamily="18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0C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C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90"/>
                        </a:spcBef>
                      </a:pPr>
                      <a:r>
                        <a:rPr lang="lv-LV" sz="2000" dirty="0">
                          <a:effectLst/>
                          <a:latin typeface="Times New Roman" panose="02020603050405020304" pitchFamily="18" charset="0"/>
                          <a:ea typeface="Microsoft Sans Serif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lv-LV" sz="2000" spc="-25" dirty="0">
                          <a:effectLst/>
                          <a:latin typeface="Times New Roman" panose="02020603050405020304" pitchFamily="18" charset="0"/>
                          <a:ea typeface="Microsoft Sans Serif" panose="020B0604020202020204" pitchFamily="34" charset="0"/>
                          <a:cs typeface="Times New Roman" panose="02020603050405020304" pitchFamily="18" charset="0"/>
                        </a:rPr>
                        <a:t>18 %</a:t>
                      </a:r>
                      <a:endParaRPr lang="lv-LV" sz="2000" dirty="0">
                        <a:effectLst/>
                        <a:latin typeface="Times New Roman" panose="02020603050405020304" pitchFamily="18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0C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C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90"/>
                        </a:spcBef>
                      </a:pPr>
                      <a:r>
                        <a:rPr lang="lv-LV" sz="2000" dirty="0">
                          <a:effectLst/>
                          <a:latin typeface="Times New Roman" panose="02020603050405020304" pitchFamily="18" charset="0"/>
                          <a:ea typeface="Microsoft Sans Serif" panose="020B0604020202020204" pitchFamily="34" charset="0"/>
                          <a:cs typeface="Times New Roman" panose="02020603050405020304" pitchFamily="18" charset="0"/>
                        </a:rPr>
                        <a:t>Pakāpeniska atcelšana līdz </a:t>
                      </a:r>
                      <a:r>
                        <a:rPr lang="lv-LV" sz="2000" spc="-25" dirty="0">
                          <a:effectLst/>
                          <a:latin typeface="Times New Roman" panose="02020603050405020304" pitchFamily="18" charset="0"/>
                          <a:ea typeface="Microsoft Sans Serif" panose="020B0604020202020204" pitchFamily="34" charset="0"/>
                          <a:cs typeface="Times New Roman" panose="02020603050405020304" pitchFamily="18" charset="0"/>
                        </a:rPr>
                        <a:t>0 %</a:t>
                      </a:r>
                      <a:endParaRPr lang="lv-LV" sz="2000" dirty="0">
                        <a:effectLst/>
                        <a:latin typeface="Times New Roman" panose="02020603050405020304" pitchFamily="18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0C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C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9426306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198A6B76-AFE7-4AC5-BD21-6214587F1137}"/>
              </a:ext>
            </a:extLst>
          </p:cNvPr>
          <p:cNvSpPr txBox="1"/>
          <p:nvPr/>
        </p:nvSpPr>
        <p:spPr>
          <a:xfrm>
            <a:off x="609599" y="6400800"/>
            <a:ext cx="807719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Piemēri, nav izsmeļošs uzskaitījums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864170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6629400" y="6356369"/>
            <a:ext cx="2133600" cy="365123"/>
          </a:xfrm>
        </p:spPr>
        <p:txBody>
          <a:bodyPr/>
          <a:lstStyle/>
          <a:p>
            <a:fld id="{B6F15528-21DE-4FAA-801E-634DDDAF4B2B}" type="slidenum">
              <a:rPr lang="en-US" sz="10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8</a:t>
            </a:fld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0"/>
            <a:ext cx="1761743" cy="1957799"/>
          </a:xfrm>
          <a:prstGeom prst="rect">
            <a:avLst/>
          </a:prstGeom>
        </p:spPr>
      </p:pic>
      <p:sp>
        <p:nvSpPr>
          <p:cNvPr id="9" name="Slide Number Placeholder 11"/>
          <p:cNvSpPr txBox="1">
            <a:spLocks/>
          </p:cNvSpPr>
          <p:nvPr/>
        </p:nvSpPr>
        <p:spPr>
          <a:xfrm>
            <a:off x="2286000" y="6340489"/>
            <a:ext cx="2133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7DE7675A-B4D8-45DA-A283-364FD78104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1097120"/>
              </p:ext>
            </p:extLst>
          </p:nvPr>
        </p:nvGraphicFramePr>
        <p:xfrm>
          <a:off x="533400" y="1767748"/>
          <a:ext cx="8077200" cy="4328250"/>
        </p:xfrm>
        <a:graphic>
          <a:graphicData uri="http://schemas.openxmlformats.org/drawingml/2006/table">
            <a:tbl>
              <a:tblPr/>
              <a:tblGrid>
                <a:gridCol w="3505200">
                  <a:extLst>
                    <a:ext uri="{9D8B030D-6E8A-4147-A177-3AD203B41FA5}">
                      <a16:colId xmlns:a16="http://schemas.microsoft.com/office/drawing/2014/main" val="3723053376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549286633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1654453190"/>
                    </a:ext>
                  </a:extLst>
                </a:gridCol>
              </a:tblGrid>
              <a:tr h="795385">
                <a:tc>
                  <a:txBody>
                    <a:bodyPr/>
                    <a:lstStyle/>
                    <a:p>
                      <a:pPr algn="l" fontAlgn="t"/>
                      <a:r>
                        <a:rPr lang="lv-LV" sz="1800" b="1" noProof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Produkts</a:t>
                      </a:r>
                    </a:p>
                  </a:txBody>
                  <a:tcPr marL="100977" marR="100977" marT="100977" marB="1009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39575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b="1" noProof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Tarifs iepriekš</a:t>
                      </a:r>
                    </a:p>
                  </a:txBody>
                  <a:tcPr marL="100977" marR="100977" marT="100977" marB="1009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39575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b="1" noProof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Tarifs nolīgumā</a:t>
                      </a:r>
                    </a:p>
                  </a:txBody>
                  <a:tcPr marL="100977" marR="100977" marT="100977" marB="1009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8987477"/>
                  </a:ext>
                </a:extLst>
              </a:tr>
              <a:tr h="504695">
                <a:tc>
                  <a:txBody>
                    <a:bodyPr/>
                    <a:lstStyle/>
                    <a:p>
                      <a:pPr algn="l" fontAlgn="t"/>
                      <a:r>
                        <a:rPr lang="lv-LV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Stiprie alkoholiskie dzērieni</a:t>
                      </a:r>
                    </a:p>
                  </a:txBody>
                  <a:tcPr marL="100977" marR="100977" marT="100977" marB="10097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39575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20-35 %</a:t>
                      </a:r>
                    </a:p>
                  </a:txBody>
                  <a:tcPr marL="100977" marR="100977" marT="100977" marB="10097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lv-LV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0 %</a:t>
                      </a:r>
                    </a:p>
                  </a:txBody>
                  <a:tcPr marL="100977" marR="100977" marT="100977" marB="10097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0159748"/>
                  </a:ext>
                </a:extLst>
              </a:tr>
              <a:tr h="504695">
                <a:tc>
                  <a:txBody>
                    <a:bodyPr/>
                    <a:lstStyle/>
                    <a:p>
                      <a:pPr algn="l" fontAlgn="t"/>
                      <a:r>
                        <a:rPr lang="lv-LV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Šokolāde</a:t>
                      </a:r>
                    </a:p>
                  </a:txBody>
                  <a:tcPr marL="100977" marR="100977" marT="100977" marB="10097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lv-LV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20 %</a:t>
                      </a:r>
                    </a:p>
                  </a:txBody>
                  <a:tcPr marL="100977" marR="100977" marT="100977" marB="10097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lv-LV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0 %</a:t>
                      </a:r>
                    </a:p>
                  </a:txBody>
                  <a:tcPr marL="100977" marR="100977" marT="100977" marB="10097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722948"/>
                  </a:ext>
                </a:extLst>
              </a:tr>
              <a:tr h="504695">
                <a:tc>
                  <a:txBody>
                    <a:bodyPr/>
                    <a:lstStyle/>
                    <a:p>
                      <a:pPr algn="l" fontAlgn="t"/>
                      <a:r>
                        <a:rPr lang="lv-LV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Cepumi</a:t>
                      </a:r>
                    </a:p>
                  </a:txBody>
                  <a:tcPr marL="100977" marR="100977" marT="100977" marB="10097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lv-LV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– 18 %</a:t>
                      </a:r>
                    </a:p>
                  </a:txBody>
                  <a:tcPr marL="100977" marR="100977" marT="100977" marB="10097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lv-LV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0 %</a:t>
                      </a:r>
                    </a:p>
                  </a:txBody>
                  <a:tcPr marL="100977" marR="100977" marT="100977" marB="10097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4747940"/>
                  </a:ext>
                </a:extLst>
              </a:tr>
              <a:tr h="504695">
                <a:tc>
                  <a:txBody>
                    <a:bodyPr/>
                    <a:lstStyle/>
                    <a:p>
                      <a:pPr algn="l" fontAlgn="t"/>
                      <a:r>
                        <a:rPr lang="lv-LV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Bezalkoholiskie dzērieni</a:t>
                      </a:r>
                    </a:p>
                  </a:txBody>
                  <a:tcPr marL="100977" marR="100977" marT="100977" marB="10097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39575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20-35 %</a:t>
                      </a:r>
                    </a:p>
                  </a:txBody>
                  <a:tcPr marL="100977" marR="100977" marT="100977" marB="10097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lv-LV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0 %</a:t>
                      </a:r>
                    </a:p>
                  </a:txBody>
                  <a:tcPr marL="100977" marR="100977" marT="100977" marB="10097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8272038"/>
                  </a:ext>
                </a:extLst>
              </a:tr>
              <a:tr h="504695">
                <a:tc>
                  <a:txBody>
                    <a:bodyPr/>
                    <a:lstStyle/>
                    <a:p>
                      <a:r>
                        <a:rPr lang="lv-LV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Siers</a:t>
                      </a:r>
                    </a:p>
                  </a:txBody>
                  <a:tcPr marL="100977" marR="100977" marT="100977" marB="1009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28 %</a:t>
                      </a:r>
                    </a:p>
                  </a:txBody>
                  <a:tcPr marL="100977" marR="100977" marT="100977" marB="1009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30 000 t </a:t>
                      </a:r>
                      <a:r>
                        <a:rPr lang="pt-BR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kvota</a:t>
                      </a:r>
                      <a:r>
                        <a:rPr lang="pt-BR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ar 0</a:t>
                      </a:r>
                      <a:r>
                        <a:rPr lang="lv-LV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t-BR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</a:t>
                      </a:r>
                      <a:r>
                        <a:rPr lang="pt-BR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tarifu</a:t>
                      </a:r>
                      <a:endParaRPr lang="pt-BR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977" marR="100977" marT="100977" marB="1009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3623057"/>
                  </a:ext>
                </a:extLst>
              </a:tr>
              <a:tr h="504695">
                <a:tc>
                  <a:txBody>
                    <a:bodyPr/>
                    <a:lstStyle/>
                    <a:p>
                      <a:r>
                        <a:rPr lang="lv-LV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Piena pulveris</a:t>
                      </a:r>
                    </a:p>
                  </a:txBody>
                  <a:tcPr marL="100977" marR="100977" marT="100977" marB="1009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28 %</a:t>
                      </a:r>
                    </a:p>
                  </a:txBody>
                  <a:tcPr marL="100977" marR="100977" marT="100977" marB="1009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10 000 t </a:t>
                      </a:r>
                      <a:r>
                        <a:rPr lang="pt-BR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kvota</a:t>
                      </a:r>
                      <a:r>
                        <a:rPr lang="pt-BR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ar 0</a:t>
                      </a:r>
                      <a:r>
                        <a:rPr lang="lv-LV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t-BR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</a:t>
                      </a:r>
                      <a:r>
                        <a:rPr lang="pt-BR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tarifu</a:t>
                      </a:r>
                      <a:endParaRPr lang="lv-LV" sz="1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977" marR="100977" marT="100977" marB="1009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1508790"/>
                  </a:ext>
                </a:extLst>
              </a:tr>
              <a:tr h="504695">
                <a:tc>
                  <a:txBody>
                    <a:bodyPr/>
                    <a:lstStyle/>
                    <a:p>
                      <a:r>
                        <a:rPr lang="lv-LV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Maisījumi zīdaiņiem</a:t>
                      </a:r>
                    </a:p>
                  </a:txBody>
                  <a:tcPr marL="100977" marR="100977" marT="100977" marB="1009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18 %</a:t>
                      </a:r>
                    </a:p>
                  </a:txBody>
                  <a:tcPr marL="100977" marR="100977" marT="100977" marB="1009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 t kvota ar 0 % tarifu</a:t>
                      </a:r>
                    </a:p>
                  </a:txBody>
                  <a:tcPr marL="100977" marR="100977" marT="100977" marB="1009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9020134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F537D262-9EEB-4086-B5C7-CEECA78A7635}"/>
              </a:ext>
            </a:extLst>
          </p:cNvPr>
          <p:cNvSpPr txBox="1"/>
          <p:nvPr/>
        </p:nvSpPr>
        <p:spPr>
          <a:xfrm>
            <a:off x="609599" y="6382938"/>
            <a:ext cx="807719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Piemēri, nav izsmeļošs uzskaitījums</a:t>
            </a:r>
            <a:endParaRPr lang="lv-LV" dirty="0"/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DAB00E72-02B2-400C-B85C-70DCB949FD6F}"/>
              </a:ext>
            </a:extLst>
          </p:cNvPr>
          <p:cNvSpPr txBox="1">
            <a:spLocks/>
          </p:cNvSpPr>
          <p:nvPr/>
        </p:nvSpPr>
        <p:spPr>
          <a:xfrm>
            <a:off x="685800" y="0"/>
            <a:ext cx="8001000" cy="1158891"/>
          </a:xfrm>
          <a:prstGeom prst="rect">
            <a:avLst/>
          </a:prstGeom>
        </p:spPr>
        <p:txBody>
          <a:bodyPr vert="horz" lIns="93957" tIns="46979" rIns="93957" bIns="46979" rtlCol="0" anchor="ctr">
            <a:noAutofit/>
          </a:bodyPr>
          <a:lstStyle>
            <a:lvl1pPr algn="ctr" defTabSz="939575" rtl="0" eaLnBrk="1" latinLnBrk="0" hangingPunct="1"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</a:pPr>
            <a:r>
              <a:rPr lang="lv-LV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Pagaidu tirdzniecības nolīgums (</a:t>
            </a:r>
            <a:r>
              <a:rPr lang="lv-LV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iTA</a:t>
            </a:r>
            <a:r>
              <a:rPr lang="lv-LV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lv-LV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v-LV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Ieguvumi ES lauksaimniecības produktu eksportam*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9042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9496620-DD30-4280-8D52-6A9067167B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0"/>
            <a:ext cx="1761743" cy="19577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7847059-92D7-478C-8B90-5C551905841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48" t="44445" r="11015" b="16667"/>
          <a:stretch/>
        </p:blipFill>
        <p:spPr>
          <a:xfrm>
            <a:off x="3888182" y="2535440"/>
            <a:ext cx="5179619" cy="3255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101EDC-18BD-4616-9A44-1E764E6BF7AD}"/>
              </a:ext>
            </a:extLst>
          </p:cNvPr>
          <p:cNvSpPr txBox="1"/>
          <p:nvPr/>
        </p:nvSpPr>
        <p:spPr>
          <a:xfrm>
            <a:off x="286815" y="1524000"/>
            <a:ext cx="3751785" cy="373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lv-LV" sz="1600" b="1" dirty="0">
                <a:latin typeface="Times New Roman" pitchFamily="18" charset="0"/>
                <a:cs typeface="Times New Roman" pitchFamily="18" charset="0"/>
              </a:rPr>
              <a:t>Nolīgums</a:t>
            </a:r>
            <a:endParaRPr lang="lv-LV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lv-LV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Nemaina ES sanitāros un fitosanitāros standartus;</a:t>
            </a:r>
          </a:p>
          <a:p>
            <a:pPr marL="285750" indent="-285750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lv-LV" sz="1600" dirty="0">
                <a:latin typeface="Times New Roman" pitchFamily="18" charset="0"/>
                <a:cs typeface="Times New Roman" pitchFamily="18" charset="0"/>
              </a:rPr>
              <a:t>Paredz aizsargpasākumus lauksaimniecības produktu importam ES.</a:t>
            </a:r>
            <a:endParaRPr lang="lv-LV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spcBef>
                <a:spcPts val="1200"/>
              </a:spcBef>
            </a:pPr>
            <a:r>
              <a:rPr lang="lv-LV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Aizsargpasākumu regula</a:t>
            </a:r>
            <a:r>
              <a:rPr lang="lv-LV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lv-LV" sz="1600" dirty="0">
                <a:latin typeface="Times New Roman" pitchFamily="18" charset="0"/>
                <a:cs typeface="Times New Roman" pitchFamily="18" charset="0"/>
              </a:rPr>
              <a:t>EK uzrauga importu, regulāri novērtē tirgus ietekmi</a:t>
            </a: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lv-LV" sz="1600" dirty="0">
                <a:latin typeface="Times New Roman" pitchFamily="18" charset="0"/>
                <a:cs typeface="Times New Roman" pitchFamily="18" charset="0"/>
              </a:rPr>
              <a:t>5% kritērijs: importa pieaugums vai importa cenu kritums;</a:t>
            </a: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lv-LV" sz="1600" dirty="0">
                <a:latin typeface="Times New Roman" pitchFamily="18" charset="0"/>
                <a:cs typeface="Times New Roman" pitchFamily="18" charset="0"/>
              </a:rPr>
              <a:t>Tarifu atjaunošana līdz 2 gadiem (ar iespēju pagarināt).</a:t>
            </a: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lv-LV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AA99B2-F990-4607-B25B-14867375CE67}"/>
              </a:ext>
            </a:extLst>
          </p:cNvPr>
          <p:cNvSpPr txBox="1"/>
          <p:nvPr/>
        </p:nvSpPr>
        <p:spPr>
          <a:xfrm>
            <a:off x="4362450" y="1524000"/>
            <a:ext cx="4419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v-LV" sz="1800" b="1" dirty="0">
                <a:latin typeface="Times New Roman" pitchFamily="18" charset="0"/>
                <a:cs typeface="Times New Roman" pitchFamily="18" charset="0"/>
              </a:rPr>
              <a:t>Lauksaimniecības produkti</a:t>
            </a:r>
          </a:p>
          <a:p>
            <a:pPr algn="ctr"/>
            <a:r>
              <a:rPr lang="lv-LV" sz="1800" dirty="0">
                <a:latin typeface="Times New Roman" pitchFamily="18" charset="0"/>
                <a:cs typeface="Times New Roman" pitchFamily="18" charset="0"/>
              </a:rPr>
              <a:t>tarifu kvotas uz visu ES tirgu</a:t>
            </a:r>
          </a:p>
        </p:txBody>
      </p:sp>
      <p:sp>
        <p:nvSpPr>
          <p:cNvPr id="9" name="Slide Number Placeholder 11">
            <a:extLst>
              <a:ext uri="{FF2B5EF4-FFF2-40B4-BE49-F238E27FC236}">
                <a16:creationId xmlns:a16="http://schemas.microsoft.com/office/drawing/2014/main" id="{3228FE50-349C-4DD1-B1BA-CC042BCDA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29400" y="6340477"/>
            <a:ext cx="2133600" cy="365123"/>
          </a:xfrm>
        </p:spPr>
        <p:txBody>
          <a:bodyPr/>
          <a:lstStyle/>
          <a:p>
            <a:fld id="{B6F15528-21DE-4FAA-801E-634DDDAF4B2B}" type="slidenum">
              <a:rPr lang="en-US" sz="10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9</a:t>
            </a:fld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DB5DF90B-80EB-4F48-A60C-EDAE68749402}"/>
              </a:ext>
            </a:extLst>
          </p:cNvPr>
          <p:cNvSpPr txBox="1">
            <a:spLocks/>
          </p:cNvSpPr>
          <p:nvPr/>
        </p:nvSpPr>
        <p:spPr>
          <a:xfrm>
            <a:off x="685800" y="0"/>
            <a:ext cx="8001000" cy="1158891"/>
          </a:xfrm>
          <a:prstGeom prst="rect">
            <a:avLst/>
          </a:prstGeom>
        </p:spPr>
        <p:txBody>
          <a:bodyPr vert="horz" lIns="93957" tIns="46979" rIns="93957" bIns="46979" rtlCol="0" anchor="ctr">
            <a:noAutofit/>
          </a:bodyPr>
          <a:lstStyle>
            <a:lvl1pPr algn="ctr" defTabSz="939575" rtl="0" eaLnBrk="1" latinLnBrk="0" hangingPunct="1"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  <a:spcBef>
                <a:spcPts val="1200"/>
              </a:spcBef>
              <a:spcAft>
                <a:spcPts val="600"/>
              </a:spcAft>
            </a:pPr>
            <a:r>
              <a:rPr lang="lv-LV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Pagaidu tirdzniecības nolīgums (</a:t>
            </a:r>
            <a:r>
              <a:rPr lang="lv-LV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iTA</a:t>
            </a:r>
            <a:r>
              <a:rPr lang="lv-LV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lv-LV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v-LV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 tirgus aizsardzība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A3934A8-6D01-44A8-AFE7-7913DF220E76}"/>
              </a:ext>
            </a:extLst>
          </p:cNvPr>
          <p:cNvSpPr txBox="1"/>
          <p:nvPr/>
        </p:nvSpPr>
        <p:spPr>
          <a:xfrm>
            <a:off x="4229100" y="5871647"/>
            <a:ext cx="4800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v-LV" sz="1800" dirty="0">
                <a:latin typeface="Times New Roman" pitchFamily="18" charset="0"/>
                <a:cs typeface="Times New Roman" pitchFamily="18" charset="0"/>
              </a:rPr>
              <a:t>Importam virs kvotas piemēro līdzšinējo tarifu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9562F5E-ADE7-481F-83D3-279270F15F7A}"/>
              </a:ext>
            </a:extLst>
          </p:cNvPr>
          <p:cNvSpPr txBox="1"/>
          <p:nvPr/>
        </p:nvSpPr>
        <p:spPr>
          <a:xfrm>
            <a:off x="401114" y="5063204"/>
            <a:ext cx="3523185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90000"/>
              </a:lnSpc>
              <a:spcBef>
                <a:spcPts val="600"/>
              </a:spcBef>
            </a:pPr>
            <a:r>
              <a:rPr lang="lv-LV" sz="1600" b="1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Safety</a:t>
            </a:r>
            <a:r>
              <a:rPr lang="lv-LV" sz="16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net</a:t>
            </a:r>
            <a:r>
              <a:rPr lang="lv-LV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lv-LV" sz="1600" dirty="0">
                <a:latin typeface="Times New Roman" pitchFamily="18" charset="0"/>
                <a:cs typeface="Times New Roman" pitchFamily="18" charset="0"/>
              </a:rPr>
              <a:t>Būtiskas tirgus izmaiņas – atbalsts</a:t>
            </a: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lv-LV" sz="1600" dirty="0">
                <a:latin typeface="Times New Roman" pitchFamily="18" charset="0"/>
                <a:cs typeface="Times New Roman" pitchFamily="18" charset="0"/>
              </a:rPr>
              <a:t>Domāts jebkuriem lauksaimniecības tirgus satricinājumiem (t.sk. tirdzniecības radītiem)</a:t>
            </a:r>
          </a:p>
        </p:txBody>
      </p:sp>
    </p:spTree>
    <p:extLst>
      <p:ext uri="{BB962C8B-B14F-4D97-AF65-F5344CB8AC3E}">
        <p14:creationId xmlns:p14="http://schemas.microsoft.com/office/powerpoint/2010/main" val="4867785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  <LikesCount xmlns="http://schemas.microsoft.com/sharepoint/v3" xsi:nil="true"/>
    <Ratings xmlns="http://schemas.microsoft.com/sharepoint/v3" xsi:nil="true"/>
    <LikedBy xmlns="http://schemas.microsoft.com/sharepoint/v3">
      <UserInfo>
        <DisplayName/>
        <AccountId xsi:nil="true"/>
        <AccountType/>
      </UserInfo>
    </LikedBy>
    <RatedBy xmlns="http://schemas.microsoft.com/sharepoint/v3">
      <UserInfo>
        <DisplayName/>
        <AccountId xsi:nil="true"/>
        <AccountType/>
      </UserInfo>
    </RatedBy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s" ma:contentTypeID="0x0101000C0FDE94D101494BBE2C6AAC3DC838F7" ma:contentTypeVersion="8" ma:contentTypeDescription="Izveidot jaunu dokumentu." ma:contentTypeScope="" ma:versionID="94de9e542cda3fe107ff830a9deabd61">
  <xsd:schema xmlns:xsd="http://www.w3.org/2001/XMLSchema" xmlns:xs="http://www.w3.org/2001/XMLSchema" xmlns:p="http://schemas.microsoft.com/office/2006/metadata/properties" xmlns:ns1="http://schemas.microsoft.com/sharepoint/v3" xmlns:ns2="4ee83328-4674-4c53-8897-f2842a03557b" targetNamespace="http://schemas.microsoft.com/office/2006/metadata/properties" ma:root="true" ma:fieldsID="8fb672fdad2974a1b0eff1ee39cad81d" ns1:_="" ns2:_="">
    <xsd:import namespace="http://schemas.microsoft.com/sharepoint/v3"/>
    <xsd:import namespace="4ee83328-4674-4c53-8897-f2842a03557b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1:RatedBy" minOccurs="0"/>
                <xsd:element ref="ns1:Ratings" minOccurs="0"/>
                <xsd:element ref="ns1:LikesCount" minOccurs="0"/>
                <xsd:element ref="ns1:LikedBy" minOccurs="0"/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ākuma datuma plānošana" ma:description="" ma:internalName="PublishingStartDate">
      <xsd:simpleType>
        <xsd:restriction base="dms:Unknown"/>
      </xsd:simpleType>
    </xsd:element>
    <xsd:element name="PublishingExpirationDate" ma:index="9" nillable="true" ma:displayName="Beigu datuma plānošana" ma:description="" ma:internalName="PublishingExpirationDate">
      <xsd:simpleType>
        <xsd:restriction base="dms:Unknown"/>
      </xsd:simpleType>
    </xsd:element>
    <xsd:element name="RatedBy" ma:index="10" nillable="true" ma:displayName="Novērtēja" ma:description="Lietotāji novērtēja šo vienumu." ma:hidden="true" ma:list="UserInfo" ma:internalName="RatedBy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Ratings" ma:index="11" nillable="true" ma:displayName="Lietotāju vērtējumi" ma:description="Lietotāju vērtējumi, kas piešķirti šim vienumam" ma:hidden="true" ma:internalName="Ratings">
      <xsd:simpleType>
        <xsd:restriction base="dms:Note"/>
      </xsd:simpleType>
    </xsd:element>
    <xsd:element name="LikesCount" ma:index="12" nillable="true" ma:displayName="To gadījumu skaits, kad izmantots vērtējums Patīk" ma:internalName="LikesCount">
      <xsd:simpleType>
        <xsd:restriction base="dms:Unknown"/>
      </xsd:simpleType>
    </xsd:element>
    <xsd:element name="LikedBy" ma:index="13" nillable="true" ma:displayName="Kam patika" ma:hidden="true" ma:list="UserInfo" ma:internalName="LikedBy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e83328-4674-4c53-8897-f2842a03557b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Koplietots a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Koplietots ar: detalizēti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atura tips"/>
        <xsd:element ref="dc:title" minOccurs="0" maxOccurs="1" ma:index="4" ma:displayName="Virsrakst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B3EF5D2-68B0-4CF9-906A-9E22352FCA1C}">
  <ds:schemaRefs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schemas.microsoft.com/office/2006/metadata/properties"/>
    <ds:schemaRef ds:uri="http://purl.org/dc/elements/1.1/"/>
    <ds:schemaRef ds:uri="http://schemas.microsoft.com/sharepoint/v3"/>
    <ds:schemaRef ds:uri="http://purl.org/dc/terms/"/>
    <ds:schemaRef ds:uri="4ee83328-4674-4c53-8897-f2842a03557b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41A1A863-B3CC-4A05-B4FB-14B65D48163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388AB5B-C539-4529-849B-F62938A1AFD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4ee83328-4674-4c53-8897-f2842a03557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2732</TotalTime>
  <Words>695</Words>
  <Application>Microsoft Office PowerPoint</Application>
  <PresentationFormat>On-screen Show (4:3)</PresentationFormat>
  <Paragraphs>118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Symbol</vt:lpstr>
      <vt:lpstr>Times New Roman</vt:lpstr>
      <vt:lpstr>Wingdings</vt:lpstr>
      <vt:lpstr>Office Theme</vt:lpstr>
      <vt:lpstr>Nolīgums starp Eiropas Savienību un tās dalībvalstīm, no vienas puses, un Dienvidu kopējo tirgu, Argentīnas Republiku, Brazīlijas Federatīvo Republiku, Paragvajas Republiku un Urugvajas Austrumu Republiku, no otras puses</vt:lpstr>
      <vt:lpstr>ES-Mercosur nolīgums:</vt:lpstr>
      <vt:lpstr>PowerPoint Presentation</vt:lpstr>
      <vt:lpstr>Politiskais dialogs un stratēģiskā partnerība</vt:lpstr>
      <vt:lpstr>Pagaidu tirdzniecības nolīgums (iTA): </vt:lpstr>
      <vt:lpstr>PowerPoint Presentation</vt:lpstr>
      <vt:lpstr>Pagaidu tirdzniecības nolīgums (iTA) Tarifu samazinājumi ES rūpniecības produktu eksportam*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Prezentācijas tēmas nosaukums</dc:title>
  <dc:creator>Dagnija</dc:creator>
  <cp:lastModifiedBy>Annabelle Zaklina Rozenberga</cp:lastModifiedBy>
  <cp:revision>317</cp:revision>
  <cp:lastPrinted>2026-04-13T12:31:47Z</cp:lastPrinted>
  <dcterms:created xsi:type="dcterms:W3CDTF">2006-08-16T00:00:00Z</dcterms:created>
  <dcterms:modified xsi:type="dcterms:W3CDTF">2026-10-13T12:37:01Z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0x0101000C0FDE94D101494BBE2C6AAC3DC838F7</vt:lpwstr>
  </property>
</Properties>
</file>