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4"/>
    <p:sldMasterId id="2147483760" r:id="rId5"/>
  </p:sldMasterIdLst>
  <p:notesMasterIdLst>
    <p:notesMasterId r:id="rId16"/>
  </p:notesMasterIdLst>
  <p:handoutMasterIdLst>
    <p:handoutMasterId r:id="rId17"/>
  </p:handoutMasterIdLst>
  <p:sldIdLst>
    <p:sldId id="257" r:id="rId6"/>
    <p:sldId id="4560" r:id="rId7"/>
    <p:sldId id="367" r:id="rId8"/>
    <p:sldId id="337" r:id="rId9"/>
    <p:sldId id="360" r:id="rId10"/>
    <p:sldId id="4556" r:id="rId11"/>
    <p:sldId id="356" r:id="rId12"/>
    <p:sldId id="4561" r:id="rId13"/>
    <p:sldId id="365" r:id="rId14"/>
    <p:sldId id="361" r:id="rId15"/>
  </p:sldIdLst>
  <p:sldSz cx="12192000" cy="6858000"/>
  <p:notesSz cx="6797675" cy="992663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na Tuča" initials="GT" lastIdx="2" clrIdx="0">
    <p:extLst>
      <p:ext uri="{19B8F6BF-5375-455C-9EA6-DF929625EA0E}">
        <p15:presenceInfo xmlns:p15="http://schemas.microsoft.com/office/powerpoint/2012/main" userId="S-1-5-21-738795142-1242532775-405837587-136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99CCFF"/>
    <a:srgbClr val="80C535"/>
    <a:srgbClr val="6EA9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959" autoAdjust="0"/>
  </p:normalViewPr>
  <p:slideViewPr>
    <p:cSldViewPr snapToGrid="0">
      <p:cViewPr varScale="1">
        <p:scale>
          <a:sx n="81" d="100"/>
          <a:sy n="81" d="100"/>
        </p:scale>
        <p:origin x="1092" y="84"/>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itd-01.lm.local\LRLMSharedFolders$\SAD\STATISTIKA\PENSIJAS\Vec_pens_pec_apmera_dinamik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itd-01.lm.local\LRLMSharedFolders$\SAD\STATISTIKA\PENSIJAS\Vec_pens_pec_apmera_dinamik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accent2">
                    <a:lumMod val="75000"/>
                  </a:schemeClr>
                </a:solidFill>
                <a:latin typeface="+mj-lt"/>
                <a:ea typeface="+mn-ea"/>
                <a:cs typeface="+mn-cs"/>
              </a:defRPr>
            </a:pPr>
            <a:r>
              <a:rPr lang="lv-LV" sz="2400" b="1" dirty="0">
                <a:solidFill>
                  <a:schemeClr val="accent2">
                    <a:lumMod val="75000"/>
                  </a:schemeClr>
                </a:solidFill>
                <a:latin typeface="+mj-lt"/>
              </a:rPr>
              <a:t>V</a:t>
            </a:r>
            <a:r>
              <a:rPr lang="en-GB" sz="2400" b="1" dirty="0">
                <a:solidFill>
                  <a:schemeClr val="accent2">
                    <a:lumMod val="75000"/>
                  </a:schemeClr>
                </a:solidFill>
                <a:latin typeface="+mj-lt"/>
              </a:rPr>
              <a:t>ECUMA PENSIJAS SAŅĒMĒJI PĒC VIDĒJĀ PIEŠĶIRTĀ APMĒRA</a:t>
            </a:r>
            <a:endParaRPr lang="lv-LV" sz="2400" b="1" dirty="0">
              <a:solidFill>
                <a:schemeClr val="accent2">
                  <a:lumMod val="75000"/>
                </a:schemeClr>
              </a:solidFill>
              <a:latin typeface="+mj-lt"/>
            </a:endParaRPr>
          </a:p>
        </c:rich>
      </c:tx>
      <c:layout>
        <c:manualLayout>
          <c:xMode val="edge"/>
          <c:yMode val="edge"/>
          <c:x val="3.8865567585301845E-2"/>
          <c:y val="1.294748886034762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accent2">
                  <a:lumMod val="75000"/>
                </a:schemeClr>
              </a:solidFill>
              <a:latin typeface="+mj-lt"/>
              <a:ea typeface="+mn-ea"/>
              <a:cs typeface="+mn-cs"/>
            </a:defRPr>
          </a:pPr>
          <a:endParaRPr lang="lv-LV"/>
        </a:p>
      </c:txPr>
    </c:title>
    <c:autoTitleDeleted val="0"/>
    <c:plotArea>
      <c:layout>
        <c:manualLayout>
          <c:layoutTarget val="inner"/>
          <c:xMode val="edge"/>
          <c:yMode val="edge"/>
          <c:x val="6.7253772965879269E-2"/>
          <c:y val="0.11808618158939979"/>
          <c:w val="0.70441317043389851"/>
          <c:h val="0.74789210182151966"/>
        </c:manualLayout>
      </c:layout>
      <c:barChart>
        <c:barDir val="col"/>
        <c:grouping val="percentStacked"/>
        <c:varyColors val="0"/>
        <c:ser>
          <c:idx val="4"/>
          <c:order val="1"/>
          <c:tx>
            <c:strRef>
              <c:f>'janv-dinamika'!$A$23</c:f>
              <c:strCache>
                <c:ptCount val="1"/>
                <c:pt idx="0">
                  <c:v>&lt;=250</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'janv-dinamika'!$B$3:$J$3</c:f>
              <c:strCache>
                <c:ptCount val="9"/>
                <c:pt idx="0">
                  <c:v>2017 janv</c:v>
                </c:pt>
                <c:pt idx="1">
                  <c:v>2018 janv</c:v>
                </c:pt>
                <c:pt idx="2">
                  <c:v>2019 janv</c:v>
                </c:pt>
                <c:pt idx="3">
                  <c:v>2020 janv</c:v>
                </c:pt>
                <c:pt idx="4">
                  <c:v>2021 janv</c:v>
                </c:pt>
                <c:pt idx="5">
                  <c:v>2022 janv</c:v>
                </c:pt>
                <c:pt idx="6">
                  <c:v>2023 janv</c:v>
                </c:pt>
                <c:pt idx="7">
                  <c:v>2024 janv</c:v>
                </c:pt>
                <c:pt idx="8">
                  <c:v>2024 jul</c:v>
                </c:pt>
              </c:strCache>
            </c:strRef>
          </c:cat>
          <c:val>
            <c:numRef>
              <c:f>'janv-dinamika'!$B$23:$J$23</c:f>
              <c:numCache>
                <c:formatCode>0%</c:formatCode>
                <c:ptCount val="9"/>
                <c:pt idx="0">
                  <c:v>0.3548273958220195</c:v>
                </c:pt>
                <c:pt idx="1">
                  <c:v>0.26621036886363064</c:v>
                </c:pt>
                <c:pt idx="2">
                  <c:v>0.17825978154586192</c:v>
                </c:pt>
                <c:pt idx="3">
                  <c:v>0.11302612524301599</c:v>
                </c:pt>
                <c:pt idx="4">
                  <c:v>0.10930200001423668</c:v>
                </c:pt>
                <c:pt idx="5">
                  <c:v>0.10801435116724442</c:v>
                </c:pt>
                <c:pt idx="6">
                  <c:v>7.7982982604602846E-2</c:v>
                </c:pt>
                <c:pt idx="7">
                  <c:v>0.10047033152413085</c:v>
                </c:pt>
                <c:pt idx="8">
                  <c:v>9.5369563668212212E-2</c:v>
                </c:pt>
              </c:numCache>
            </c:numRef>
          </c:val>
          <c:extLst>
            <c:ext xmlns:c16="http://schemas.microsoft.com/office/drawing/2014/chart" uri="{C3380CC4-5D6E-409C-BE32-E72D297353CC}">
              <c16:uniqueId val="{00000000-310C-40D7-8521-CE46C06E89E6}"/>
            </c:ext>
          </c:extLst>
        </c:ser>
        <c:ser>
          <c:idx val="3"/>
          <c:order val="2"/>
          <c:tx>
            <c:strRef>
              <c:f>'janv-dinamika'!$A$24</c:f>
              <c:strCache>
                <c:ptCount val="1"/>
                <c:pt idx="0">
                  <c:v>250.01-300</c:v>
                </c:pt>
              </c:strCache>
            </c:strRef>
          </c:tx>
          <c:spPr>
            <a:solidFill>
              <a:schemeClr val="accent4"/>
            </a:solidFill>
            <a:ln>
              <a:noFill/>
            </a:ln>
            <a:effectLst/>
          </c:spPr>
          <c:invertIfNegative val="0"/>
          <c:dLbls>
            <c:dLbl>
              <c:idx val="0"/>
              <c:layout>
                <c:manualLayout>
                  <c:x val="1.9620661059053506E-3"/>
                  <c:y val="-3.4771344410704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0C-40D7-8521-CE46C06E89E6}"/>
                </c:ext>
              </c:extLst>
            </c:dLbl>
            <c:dLbl>
              <c:idx val="1"/>
              <c:layout>
                <c:manualLayout>
                  <c:x val="0"/>
                  <c:y val="2.88875999408600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0C-40D7-8521-CE46C06E89E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'janv-dinamika'!$B$3:$J$3</c:f>
              <c:strCache>
                <c:ptCount val="9"/>
                <c:pt idx="0">
                  <c:v>2017 janv</c:v>
                </c:pt>
                <c:pt idx="1">
                  <c:v>2018 janv</c:v>
                </c:pt>
                <c:pt idx="2">
                  <c:v>2019 janv</c:v>
                </c:pt>
                <c:pt idx="3">
                  <c:v>2020 janv</c:v>
                </c:pt>
                <c:pt idx="4">
                  <c:v>2021 janv</c:v>
                </c:pt>
                <c:pt idx="5">
                  <c:v>2022 janv</c:v>
                </c:pt>
                <c:pt idx="6">
                  <c:v>2023 janv</c:v>
                </c:pt>
                <c:pt idx="7">
                  <c:v>2024 janv</c:v>
                </c:pt>
                <c:pt idx="8">
                  <c:v>2024 jul</c:v>
                </c:pt>
              </c:strCache>
            </c:strRef>
          </c:cat>
          <c:val>
            <c:numRef>
              <c:f>'janv-dinamika'!$B$24:$J$24</c:f>
              <c:numCache>
                <c:formatCode>0%</c:formatCode>
                <c:ptCount val="9"/>
                <c:pt idx="0">
                  <c:v>0.45402954273922014</c:v>
                </c:pt>
                <c:pt idx="1">
                  <c:v>0.48993602210020687</c:v>
                </c:pt>
                <c:pt idx="2">
                  <c:v>0.48026312740686505</c:v>
                </c:pt>
                <c:pt idx="3">
                  <c:v>0.42016559010483318</c:v>
                </c:pt>
                <c:pt idx="4">
                  <c:v>0.34298974722800257</c:v>
                </c:pt>
                <c:pt idx="5">
                  <c:v>0.27465515987491212</c:v>
                </c:pt>
                <c:pt idx="6">
                  <c:v>8.7113554167652318E-2</c:v>
                </c:pt>
                <c:pt idx="7">
                  <c:v>6.2406025377732141E-2</c:v>
                </c:pt>
                <c:pt idx="8">
                  <c:v>7.0000206890368788E-2</c:v>
                </c:pt>
              </c:numCache>
            </c:numRef>
          </c:val>
          <c:extLst>
            <c:ext xmlns:c16="http://schemas.microsoft.com/office/drawing/2014/chart" uri="{C3380CC4-5D6E-409C-BE32-E72D297353CC}">
              <c16:uniqueId val="{00000003-310C-40D7-8521-CE46C06E89E6}"/>
            </c:ext>
          </c:extLst>
        </c:ser>
        <c:ser>
          <c:idx val="2"/>
          <c:order val="3"/>
          <c:tx>
            <c:strRef>
              <c:f>'janv-dinamika'!$A$25</c:f>
              <c:strCache>
                <c:ptCount val="1"/>
                <c:pt idx="0">
                  <c:v>350.01-500</c:v>
                </c:pt>
              </c:strCache>
            </c:strRef>
          </c:tx>
          <c:spPr>
            <a:solidFill>
              <a:schemeClr val="accent3"/>
            </a:solidFill>
            <a:ln>
              <a:noFill/>
            </a:ln>
            <a:effectLst/>
          </c:spPr>
          <c:invertIfNegative val="0"/>
          <c:dLbls>
            <c:dLbl>
              <c:idx val="2"/>
              <c:layout>
                <c:manualLayout>
                  <c:x val="0"/>
                  <c:y val="-3.6979951236935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10C-40D7-8521-CE46C06E89E6}"/>
                </c:ext>
              </c:extLst>
            </c:dLbl>
            <c:dLbl>
              <c:idx val="3"/>
              <c:layout>
                <c:manualLayout>
                  <c:x val="-6.1471992777957065E-17"/>
                  <c:y val="8.08852798344080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10C-40D7-8521-CE46C06E89E6}"/>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'janv-dinamika'!$B$3:$J$3</c:f>
              <c:strCache>
                <c:ptCount val="9"/>
                <c:pt idx="0">
                  <c:v>2017 janv</c:v>
                </c:pt>
                <c:pt idx="1">
                  <c:v>2018 janv</c:v>
                </c:pt>
                <c:pt idx="2">
                  <c:v>2019 janv</c:v>
                </c:pt>
                <c:pt idx="3">
                  <c:v>2020 janv</c:v>
                </c:pt>
                <c:pt idx="4">
                  <c:v>2021 janv</c:v>
                </c:pt>
                <c:pt idx="5">
                  <c:v>2022 janv</c:v>
                </c:pt>
                <c:pt idx="6">
                  <c:v>2023 janv</c:v>
                </c:pt>
                <c:pt idx="7">
                  <c:v>2024 janv</c:v>
                </c:pt>
                <c:pt idx="8">
                  <c:v>2024 jul</c:v>
                </c:pt>
              </c:strCache>
            </c:strRef>
          </c:cat>
          <c:val>
            <c:numRef>
              <c:f>'janv-dinamika'!$B$25:$J$25</c:f>
              <c:numCache>
                <c:formatCode>0%</c:formatCode>
                <c:ptCount val="9"/>
                <c:pt idx="0">
                  <c:v>0.1221783244632707</c:v>
                </c:pt>
                <c:pt idx="1">
                  <c:v>0.15747084573148523</c:v>
                </c:pt>
                <c:pt idx="2">
                  <c:v>0.22856355050535476</c:v>
                </c:pt>
                <c:pt idx="3">
                  <c:v>0.31090606656825154</c:v>
                </c:pt>
                <c:pt idx="4">
                  <c:v>0.35204663931645025</c:v>
                </c:pt>
                <c:pt idx="5">
                  <c:v>0.37966352330852587</c:v>
                </c:pt>
                <c:pt idx="6">
                  <c:v>0.39919912401140345</c:v>
                </c:pt>
                <c:pt idx="7">
                  <c:v>0.33940883086401641</c:v>
                </c:pt>
                <c:pt idx="8">
                  <c:v>0.32906832669368502</c:v>
                </c:pt>
              </c:numCache>
            </c:numRef>
          </c:val>
          <c:extLst>
            <c:ext xmlns:c16="http://schemas.microsoft.com/office/drawing/2014/chart" uri="{C3380CC4-5D6E-409C-BE32-E72D297353CC}">
              <c16:uniqueId val="{00000006-310C-40D7-8521-CE46C06E89E6}"/>
            </c:ext>
          </c:extLst>
        </c:ser>
        <c:ser>
          <c:idx val="0"/>
          <c:order val="4"/>
          <c:tx>
            <c:strRef>
              <c:f>'janv-dinamika'!$A$26</c:f>
              <c:strCache>
                <c:ptCount val="1"/>
                <c:pt idx="0">
                  <c:v>500.01-1000</c:v>
                </c:pt>
              </c:strCache>
            </c:strRef>
          </c:tx>
          <c:spPr>
            <a:solidFill>
              <a:schemeClr val="accent1"/>
            </a:solidFill>
            <a:ln>
              <a:noFill/>
            </a:ln>
            <a:effectLst/>
          </c:spPr>
          <c:invertIfNegative val="0"/>
          <c:dLbls>
            <c:dLbl>
              <c:idx val="5"/>
              <c:layout>
                <c:manualLayout>
                  <c:x val="8.9379593020226626E-3"/>
                  <c:y val="2.21400376056882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10C-40D7-8521-CE46C06E89E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'janv-dinamika'!$B$3:$J$3</c:f>
              <c:strCache>
                <c:ptCount val="9"/>
                <c:pt idx="0">
                  <c:v>2017 janv</c:v>
                </c:pt>
                <c:pt idx="1">
                  <c:v>2018 janv</c:v>
                </c:pt>
                <c:pt idx="2">
                  <c:v>2019 janv</c:v>
                </c:pt>
                <c:pt idx="3">
                  <c:v>2020 janv</c:v>
                </c:pt>
                <c:pt idx="4">
                  <c:v>2021 janv</c:v>
                </c:pt>
                <c:pt idx="5">
                  <c:v>2022 janv</c:v>
                </c:pt>
                <c:pt idx="6">
                  <c:v>2023 janv</c:v>
                </c:pt>
                <c:pt idx="7">
                  <c:v>2024 janv</c:v>
                </c:pt>
                <c:pt idx="8">
                  <c:v>2024 jul</c:v>
                </c:pt>
              </c:strCache>
            </c:strRef>
          </c:cat>
          <c:val>
            <c:numRef>
              <c:f>'janv-dinamika'!$B$26:$J$26</c:f>
              <c:numCache>
                <c:formatCode>0%</c:formatCode>
                <c:ptCount val="9"/>
                <c:pt idx="0">
                  <c:v>5.772329025017197E-2</c:v>
                </c:pt>
                <c:pt idx="1">
                  <c:v>7.2423532322239706E-2</c:v>
                </c:pt>
                <c:pt idx="2">
                  <c:v>9.525277006705625E-2</c:v>
                </c:pt>
                <c:pt idx="3">
                  <c:v>0.13337981148275435</c:v>
                </c:pt>
                <c:pt idx="4">
                  <c:v>0.16821569497469432</c:v>
                </c:pt>
                <c:pt idx="5">
                  <c:v>0.20416717170492837</c:v>
                </c:pt>
                <c:pt idx="6">
                  <c:v>0.3793674445373868</c:v>
                </c:pt>
                <c:pt idx="7">
                  <c:v>0.42961988411324631</c:v>
                </c:pt>
                <c:pt idx="8">
                  <c:v>0.43367439593759266</c:v>
                </c:pt>
              </c:numCache>
            </c:numRef>
          </c:val>
          <c:extLst>
            <c:ext xmlns:c16="http://schemas.microsoft.com/office/drawing/2014/chart" uri="{C3380CC4-5D6E-409C-BE32-E72D297353CC}">
              <c16:uniqueId val="{00000008-310C-40D7-8521-CE46C06E89E6}"/>
            </c:ext>
          </c:extLst>
        </c:ser>
        <c:ser>
          <c:idx val="1"/>
          <c:order val="5"/>
          <c:tx>
            <c:strRef>
              <c:f>'janv-dinamika'!$A$27</c:f>
              <c:strCache>
                <c:ptCount val="1"/>
                <c:pt idx="0">
                  <c:v>&gt;1000</c:v>
                </c:pt>
              </c:strCache>
            </c:strRef>
          </c:tx>
          <c:spPr>
            <a:solidFill>
              <a:schemeClr val="accent2"/>
            </a:solidFill>
            <a:ln>
              <a:noFill/>
            </a:ln>
            <a:effectLst/>
          </c:spPr>
          <c:invertIfNegative val="0"/>
          <c:dLbls>
            <c:dLbl>
              <c:idx val="0"/>
              <c:layout>
                <c:manualLayout>
                  <c:x val="2.0833333333333333E-3"/>
                  <c:y val="-1.74163015668424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81A-4F67-A4CE-FFE905F4964C}"/>
                </c:ext>
              </c:extLst>
            </c:dLbl>
            <c:dLbl>
              <c:idx val="1"/>
              <c:layout>
                <c:manualLayout>
                  <c:x val="-1.0416666666667048E-3"/>
                  <c:y val="-2.32217354224565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81A-4F67-A4CE-FFE905F4964C}"/>
                </c:ext>
              </c:extLst>
            </c:dLbl>
            <c:dLbl>
              <c:idx val="2"/>
              <c:layout>
                <c:manualLayout>
                  <c:x val="4.1666666666666666E-3"/>
                  <c:y val="-3.0962161523016715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extLst>
                <c:ext xmlns:c15="http://schemas.microsoft.com/office/drawing/2012/chart" uri="{CE6537A1-D6FC-4f65-9D91-7224C49458BB}">
                  <c15:layout>
                    <c:manualLayout>
                      <c:w val="3.7218750000000002E-2"/>
                      <c:h val="4.4324563674409935E-2"/>
                    </c:manualLayout>
                  </c15:layout>
                </c:ext>
                <c:ext xmlns:c16="http://schemas.microsoft.com/office/drawing/2014/chart" uri="{C3380CC4-5D6E-409C-BE32-E72D297353CC}">
                  <c16:uniqueId val="{00000002-F81A-4F67-A4CE-FFE905F4964C}"/>
                </c:ext>
              </c:extLst>
            </c:dLbl>
            <c:dLbl>
              <c:idx val="3"/>
              <c:layout>
                <c:manualLayout>
                  <c:x val="3.819400322405998E-17"/>
                  <c:y val="-2.70920246595326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81A-4F67-A4CE-FFE905F4964C}"/>
                </c:ext>
              </c:extLst>
            </c:dLbl>
            <c:dLbl>
              <c:idx val="4"/>
              <c:layout>
                <c:manualLayout>
                  <c:x val="0"/>
                  <c:y val="-3.09623138966087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81A-4F67-A4CE-FFE905F4964C}"/>
                </c:ext>
              </c:extLst>
            </c:dLbl>
            <c:dLbl>
              <c:idx val="5"/>
              <c:layout>
                <c:manualLayout>
                  <c:x val="-1.0416666666666667E-3"/>
                  <c:y val="-3.48326031336848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81A-4F67-A4CE-FFE905F4964C}"/>
                </c:ext>
              </c:extLst>
            </c:dLbl>
            <c:dLbl>
              <c:idx val="6"/>
              <c:layout>
                <c:manualLayout>
                  <c:x val="1.0416666666665903E-3"/>
                  <c:y val="-3.87028923707609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81A-4F67-A4CE-FFE905F4964C}"/>
                </c:ext>
              </c:extLst>
            </c:dLbl>
            <c:dLbl>
              <c:idx val="7"/>
              <c:layout>
                <c:manualLayout>
                  <c:x val="1.041666666666743E-3"/>
                  <c:y val="-4.45083262263750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81A-4F67-A4CE-FFE905F4964C}"/>
                </c:ext>
              </c:extLst>
            </c:dLbl>
            <c:dLbl>
              <c:idx val="8"/>
              <c:layout>
                <c:manualLayout>
                  <c:x val="0"/>
                  <c:y val="-4.83786154634511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9C4-4614-810E-BFFCA8D66CF6}"/>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'janv-dinamika'!$B$3:$J$3</c:f>
              <c:strCache>
                <c:ptCount val="9"/>
                <c:pt idx="0">
                  <c:v>2017 janv</c:v>
                </c:pt>
                <c:pt idx="1">
                  <c:v>2018 janv</c:v>
                </c:pt>
                <c:pt idx="2">
                  <c:v>2019 janv</c:v>
                </c:pt>
                <c:pt idx="3">
                  <c:v>2020 janv</c:v>
                </c:pt>
                <c:pt idx="4">
                  <c:v>2021 janv</c:v>
                </c:pt>
                <c:pt idx="5">
                  <c:v>2022 janv</c:v>
                </c:pt>
                <c:pt idx="6">
                  <c:v>2023 janv</c:v>
                </c:pt>
                <c:pt idx="7">
                  <c:v>2024 janv</c:v>
                </c:pt>
                <c:pt idx="8">
                  <c:v>2024 jul</c:v>
                </c:pt>
              </c:strCache>
            </c:strRef>
          </c:cat>
          <c:val>
            <c:numRef>
              <c:f>'janv-dinamika'!$B$27:$J$27</c:f>
              <c:numCache>
                <c:formatCode>0%</c:formatCode>
                <c:ptCount val="9"/>
                <c:pt idx="0">
                  <c:v>1.1241446725317693E-2</c:v>
                </c:pt>
                <c:pt idx="1">
                  <c:v>1.3959230982437574E-2</c:v>
                </c:pt>
                <c:pt idx="2">
                  <c:v>1.7660770474862017E-2</c:v>
                </c:pt>
                <c:pt idx="3">
                  <c:v>2.2522406601144955E-2</c:v>
                </c:pt>
                <c:pt idx="4">
                  <c:v>2.7445918466616207E-2</c:v>
                </c:pt>
                <c:pt idx="5">
                  <c:v>3.3499793944389226E-2</c:v>
                </c:pt>
                <c:pt idx="6">
                  <c:v>5.6336894678954572E-2</c:v>
                </c:pt>
                <c:pt idx="7">
                  <c:v>6.8094928120874282E-2</c:v>
                </c:pt>
                <c:pt idx="8">
                  <c:v>7.1887506810141305E-2</c:v>
                </c:pt>
              </c:numCache>
            </c:numRef>
          </c:val>
          <c:extLst>
            <c:ext xmlns:c16="http://schemas.microsoft.com/office/drawing/2014/chart" uri="{C3380CC4-5D6E-409C-BE32-E72D297353CC}">
              <c16:uniqueId val="{00000009-310C-40D7-8521-CE46C06E89E6}"/>
            </c:ext>
          </c:extLst>
        </c:ser>
        <c:dLbls>
          <c:showLegendKey val="0"/>
          <c:showVal val="0"/>
          <c:showCatName val="0"/>
          <c:showSerName val="0"/>
          <c:showPercent val="0"/>
          <c:showBubbleSize val="0"/>
        </c:dLbls>
        <c:gapWidth val="58"/>
        <c:overlap val="100"/>
        <c:axId val="376438639"/>
        <c:axId val="370261359"/>
      </c:barChart>
      <c:lineChart>
        <c:grouping val="standard"/>
        <c:varyColors val="0"/>
        <c:ser>
          <c:idx val="5"/>
          <c:order val="0"/>
          <c:tx>
            <c:strRef>
              <c:f>'janv-dinamika'!$A$22</c:f>
              <c:strCache>
                <c:ptCount val="1"/>
                <c:pt idx="0">
                  <c:v>Vidējā vecuma pensija</c:v>
                </c:pt>
              </c:strCache>
            </c:strRef>
          </c:tx>
          <c:spPr>
            <a:ln w="28575" cap="rnd">
              <a:solidFill>
                <a:srgbClr val="C00000"/>
              </a:solidFill>
              <a:round/>
            </a:ln>
            <a:effectLst/>
          </c:spPr>
          <c:marker>
            <c:symbol val="circle"/>
            <c:size val="7"/>
            <c:spPr>
              <a:solidFill>
                <a:srgbClr val="C00000"/>
              </a:solidFill>
              <a:ln w="9525">
                <a:solidFill>
                  <a:schemeClr val="accent6"/>
                </a:solidFill>
              </a:ln>
              <a:effectLst/>
            </c:spPr>
          </c:marker>
          <c:dLbls>
            <c:dLbl>
              <c:idx val="0"/>
              <c:layout>
                <c:manualLayout>
                  <c:x val="-3.541666666666668E-2"/>
                  <c:y val="-3.8702892370760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D3-47F3-A5DA-51A7D501430F}"/>
                </c:ext>
              </c:extLst>
            </c:dLbl>
            <c:dLbl>
              <c:idx val="1"/>
              <c:layout>
                <c:manualLayout>
                  <c:x val="-3.3333333333333354E-2"/>
                  <c:y val="-7.54706401229837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D3-47F3-A5DA-51A7D501430F}"/>
                </c:ext>
              </c:extLst>
            </c:dLbl>
            <c:dLbl>
              <c:idx val="2"/>
              <c:layout>
                <c:manualLayout>
                  <c:x val="-2.8125000000000001E-2"/>
                  <c:y val="-7.35354955044457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D3-47F3-A5DA-51A7D501430F}"/>
                </c:ext>
              </c:extLst>
            </c:dLbl>
            <c:dLbl>
              <c:idx val="3"/>
              <c:layout>
                <c:manualLayout>
                  <c:x val="-3.1250000000000042E-2"/>
                  <c:y val="-5.99894831746794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D3-47F3-A5DA-51A7D501430F}"/>
                </c:ext>
              </c:extLst>
            </c:dLbl>
            <c:dLbl>
              <c:idx val="4"/>
              <c:layout>
                <c:manualLayout>
                  <c:x val="-3.229166666666667E-2"/>
                  <c:y val="-6.9665206267369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D3-47F3-A5DA-51A7D501430F}"/>
                </c:ext>
              </c:extLst>
            </c:dLbl>
            <c:dLbl>
              <c:idx val="5"/>
              <c:layout>
                <c:manualLayout>
                  <c:x val="-4.0625000000000001E-2"/>
                  <c:y val="-4.64434708449131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D3-47F3-A5DA-51A7D501430F}"/>
                </c:ext>
              </c:extLst>
            </c:dLbl>
            <c:dLbl>
              <c:idx val="6"/>
              <c:layout>
                <c:manualLayout>
                  <c:x val="-3.020833333333341E-2"/>
                  <c:y val="-3.09623138966087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D3-47F3-A5DA-51A7D501430F}"/>
                </c:ext>
              </c:extLst>
            </c:dLbl>
            <c:dLbl>
              <c:idx val="7"/>
              <c:layout>
                <c:manualLayout>
                  <c:x val="-3.0208333333333334E-2"/>
                  <c:y val="4.4508326226375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8D3-47F3-A5DA-51A7D501430F}"/>
                </c:ext>
              </c:extLst>
            </c:dLbl>
            <c:dLbl>
              <c:idx val="8"/>
              <c:layout>
                <c:manualLayout>
                  <c:x val="-2.8125000000000001E-2"/>
                  <c:y val="4.25731816078369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D3-47F3-A5DA-51A7D501430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'janv-dinamika'!$B$3:$J$3</c:f>
              <c:strCache>
                <c:ptCount val="9"/>
                <c:pt idx="0">
                  <c:v>2017 janv</c:v>
                </c:pt>
                <c:pt idx="1">
                  <c:v>2018 janv</c:v>
                </c:pt>
                <c:pt idx="2">
                  <c:v>2019 janv</c:v>
                </c:pt>
                <c:pt idx="3">
                  <c:v>2020 janv</c:v>
                </c:pt>
                <c:pt idx="4">
                  <c:v>2021 janv</c:v>
                </c:pt>
                <c:pt idx="5">
                  <c:v>2022 janv</c:v>
                </c:pt>
                <c:pt idx="6">
                  <c:v>2023 janv</c:v>
                </c:pt>
                <c:pt idx="7">
                  <c:v>2024 janv</c:v>
                </c:pt>
                <c:pt idx="8">
                  <c:v>2024 jul</c:v>
                </c:pt>
              </c:strCache>
            </c:strRef>
          </c:cat>
          <c:val>
            <c:numRef>
              <c:f>'janv-dinamika'!$B$22:$J$22</c:f>
              <c:numCache>
                <c:formatCode>_-[$€-2]\ * #\ ##0_-;\-[$€-2]\ * #\ ##0_-;_-[$€-2]\ * "-"??_-;_-@_-</c:formatCode>
                <c:ptCount val="9"/>
                <c:pt idx="0">
                  <c:v>301.73822705815098</c:v>
                </c:pt>
                <c:pt idx="1">
                  <c:v>320.26958508071601</c:v>
                </c:pt>
                <c:pt idx="2">
                  <c:v>351.02962944038899</c:v>
                </c:pt>
                <c:pt idx="3">
                  <c:v>382.90745162567998</c:v>
                </c:pt>
                <c:pt idx="4">
                  <c:v>404.93</c:v>
                </c:pt>
                <c:pt idx="5">
                  <c:v>432.73</c:v>
                </c:pt>
                <c:pt idx="6">
                  <c:v>527.88</c:v>
                </c:pt>
                <c:pt idx="7">
                  <c:v>564</c:v>
                </c:pt>
                <c:pt idx="8">
                  <c:v>570</c:v>
                </c:pt>
              </c:numCache>
            </c:numRef>
          </c:val>
          <c:smooth val="0"/>
          <c:extLst>
            <c:ext xmlns:c16="http://schemas.microsoft.com/office/drawing/2014/chart" uri="{C3380CC4-5D6E-409C-BE32-E72D297353CC}">
              <c16:uniqueId val="{0000000A-310C-40D7-8521-CE46C06E89E6}"/>
            </c:ext>
          </c:extLst>
        </c:ser>
        <c:dLbls>
          <c:showLegendKey val="0"/>
          <c:showVal val="0"/>
          <c:showCatName val="0"/>
          <c:showSerName val="0"/>
          <c:showPercent val="0"/>
          <c:showBubbleSize val="0"/>
        </c:dLbls>
        <c:marker val="1"/>
        <c:smooth val="0"/>
        <c:axId val="837491424"/>
        <c:axId val="510726288"/>
      </c:lineChart>
      <c:catAx>
        <c:axId val="376438639"/>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lv-LV"/>
          </a:p>
        </c:txPr>
        <c:crossAx val="370261359"/>
        <c:crosses val="autoZero"/>
        <c:auto val="1"/>
        <c:lblAlgn val="ctr"/>
        <c:lblOffset val="100"/>
        <c:noMultiLvlLbl val="0"/>
      </c:catAx>
      <c:valAx>
        <c:axId val="370261359"/>
        <c:scaling>
          <c:orientation val="minMax"/>
        </c:scaling>
        <c:delete val="0"/>
        <c:axPos val="l"/>
        <c:majorGridlines>
          <c:spPr>
            <a:ln w="9525" cap="flat" cmpd="sng" algn="ctr">
              <a:no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lv-LV"/>
          </a:p>
        </c:txPr>
        <c:crossAx val="376438639"/>
        <c:crosses val="autoZero"/>
        <c:crossBetween val="between"/>
      </c:valAx>
      <c:valAx>
        <c:axId val="510726288"/>
        <c:scaling>
          <c:orientation val="minMax"/>
        </c:scaling>
        <c:delete val="0"/>
        <c:axPos val="r"/>
        <c:numFmt formatCode="&quot;€&quot;\ #,##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lv-LV"/>
          </a:p>
        </c:txPr>
        <c:crossAx val="837491424"/>
        <c:crosses val="max"/>
        <c:crossBetween val="between"/>
      </c:valAx>
      <c:catAx>
        <c:axId val="837491424"/>
        <c:scaling>
          <c:orientation val="minMax"/>
        </c:scaling>
        <c:delete val="1"/>
        <c:axPos val="b"/>
        <c:numFmt formatCode="General" sourceLinked="1"/>
        <c:majorTickMark val="out"/>
        <c:minorTickMark val="none"/>
        <c:tickLblPos val="nextTo"/>
        <c:crossAx val="510726288"/>
        <c:crosses val="autoZero"/>
        <c:auto val="1"/>
        <c:lblAlgn val="ctr"/>
        <c:lblOffset val="100"/>
        <c:noMultiLvlLbl val="0"/>
      </c:catAx>
      <c:spPr>
        <a:noFill/>
        <a:ln>
          <a:noFill/>
        </a:ln>
        <a:effectLst/>
      </c:spPr>
    </c:plotArea>
    <c:legend>
      <c:legendPos val="r"/>
      <c:layout>
        <c:manualLayout>
          <c:xMode val="edge"/>
          <c:yMode val="edge"/>
          <c:x val="0.75547787232118135"/>
          <c:y val="0.21144822413911588"/>
          <c:w val="0.24313642090192311"/>
          <c:h val="0.5825373228937722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lv-LV"/>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explosion val="1"/>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50A-4F08-B3AF-3647319786A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50A-4F08-B3AF-3647319786A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50A-4F08-B3AF-3647319786A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50A-4F08-B3AF-3647319786A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50A-4F08-B3AF-3647319786A8}"/>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050A-4F08-B3AF-3647319786A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lv-LV"/>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jaunpiešķ_gads!$A$33:$A$38</c:f>
              <c:strCache>
                <c:ptCount val="6"/>
                <c:pt idx="0">
                  <c:v>&lt;=150</c:v>
                </c:pt>
                <c:pt idx="1">
                  <c:v>150.01-250</c:v>
                </c:pt>
                <c:pt idx="2">
                  <c:v>250.01-350</c:v>
                </c:pt>
                <c:pt idx="3">
                  <c:v>350.01-500</c:v>
                </c:pt>
                <c:pt idx="4">
                  <c:v>500.01-1000</c:v>
                </c:pt>
                <c:pt idx="5">
                  <c:v>&gt;1000</c:v>
                </c:pt>
              </c:strCache>
            </c:strRef>
          </c:cat>
          <c:val>
            <c:numRef>
              <c:f>jaunpiešķ_gads!$J$33:$J$38</c:f>
              <c:numCache>
                <c:formatCode>0%</c:formatCode>
                <c:ptCount val="6"/>
                <c:pt idx="0">
                  <c:v>9.3418259023354558E-2</c:v>
                </c:pt>
                <c:pt idx="1">
                  <c:v>0.20102090422946037</c:v>
                </c:pt>
                <c:pt idx="2">
                  <c:v>5.432668935342732E-2</c:v>
                </c:pt>
                <c:pt idx="3">
                  <c:v>0.22046669907632474</c:v>
                </c:pt>
                <c:pt idx="4">
                  <c:v>0.34686436558094313</c:v>
                </c:pt>
                <c:pt idx="5">
                  <c:v>0.11570247933884298</c:v>
                </c:pt>
              </c:numCache>
            </c:numRef>
          </c:val>
          <c:extLst>
            <c:ext xmlns:c16="http://schemas.microsoft.com/office/drawing/2014/chart" uri="{C3380CC4-5D6E-409C-BE32-E72D297353CC}">
              <c16:uniqueId val="{0000000C-050A-4F08-B3AF-3647319786A8}"/>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70759538084503615"/>
          <c:y val="0.20512828386296422"/>
          <c:w val="0.26535965828944247"/>
          <c:h val="0.4613900975471846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18F006-1A1B-4A31-984E-CE57B83F9250}"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lv-LV"/>
        </a:p>
      </dgm:t>
    </dgm:pt>
    <dgm:pt modelId="{DA7CF7FD-1870-410D-A3F1-F9A6AB2EDDC8}">
      <dgm:prSet phldrT="[Text]" custT="1"/>
      <dgm:spPr/>
      <dgm:t>
        <a:bodyPr/>
        <a:lstStyle/>
        <a:p>
          <a:r>
            <a:rPr lang="lv-LV" sz="2400" b="1" dirty="0">
              <a:solidFill>
                <a:schemeClr val="tx1">
                  <a:lumMod val="65000"/>
                  <a:lumOff val="35000"/>
                </a:schemeClr>
              </a:solidFill>
              <a:latin typeface="Verdana" panose="020B0604030504040204" pitchFamily="34" charset="0"/>
              <a:ea typeface="Verdana" panose="020B0604030504040204" pitchFamily="34" charset="0"/>
            </a:rPr>
            <a:t>Plānotie pasākumi</a:t>
          </a:r>
          <a:endParaRPr lang="en-US" sz="2400" b="1" dirty="0">
            <a:solidFill>
              <a:schemeClr val="tx1">
                <a:lumMod val="65000"/>
                <a:lumOff val="35000"/>
              </a:schemeClr>
            </a:solidFill>
            <a:latin typeface="Verdana" panose="020B0604030504040204" pitchFamily="34" charset="0"/>
            <a:ea typeface="Verdana" panose="020B0604030504040204" pitchFamily="34" charset="0"/>
          </a:endParaRPr>
        </a:p>
      </dgm:t>
    </dgm:pt>
    <dgm:pt modelId="{ABC4886A-9A58-426F-9E03-8F93E959A74B}" type="parTrans" cxnId="{F1190597-F03D-4356-B2A5-DC458490868F}">
      <dgm:prSet/>
      <dgm:spPr/>
      <dgm:t>
        <a:bodyPr/>
        <a:lstStyle/>
        <a:p>
          <a:endParaRPr lang="lv-LV"/>
        </a:p>
      </dgm:t>
    </dgm:pt>
    <dgm:pt modelId="{0F79DBA0-D195-4E5D-B458-07B3C6EC4C44}" type="sibTrans" cxnId="{F1190597-F03D-4356-B2A5-DC458490868F}">
      <dgm:prSet/>
      <dgm:spPr/>
      <dgm:t>
        <a:bodyPr/>
        <a:lstStyle/>
        <a:p>
          <a:endParaRPr lang="lv-LV"/>
        </a:p>
      </dgm:t>
    </dgm:pt>
    <dgm:pt modelId="{A006D65F-885C-4D4B-A52D-3669B2D9942D}">
      <dgm:prSet phldrT="[Text]" custT="1"/>
      <dgm:spPr/>
      <dgm:t>
        <a:bodyPr/>
        <a:lstStyle/>
        <a:p>
          <a:r>
            <a:rPr lang="en-US" sz="3200" dirty="0" err="1">
              <a:latin typeface="Verdana" panose="020B0604030504040204" pitchFamily="34" charset="0"/>
              <a:ea typeface="Verdana" panose="020B0604030504040204" pitchFamily="34" charset="0"/>
            </a:rPr>
            <a:t>Bāzes</a:t>
          </a:r>
          <a:r>
            <a:rPr lang="en-US" sz="3200" dirty="0">
              <a:latin typeface="Verdana" panose="020B0604030504040204" pitchFamily="34" charset="0"/>
              <a:ea typeface="Verdana" panose="020B0604030504040204" pitchFamily="34" charset="0"/>
            </a:rPr>
            <a:t> </a:t>
          </a:r>
          <a:r>
            <a:rPr lang="lv-LV" sz="3200" dirty="0">
              <a:latin typeface="Verdana" panose="020B0604030504040204" pitchFamily="34" charset="0"/>
              <a:ea typeface="Verdana" panose="020B0604030504040204" pitchFamily="34" charset="0"/>
            </a:rPr>
            <a:t>pensija</a:t>
          </a:r>
        </a:p>
      </dgm:t>
    </dgm:pt>
    <dgm:pt modelId="{29FDA0A8-D5F7-426B-BAB2-12B32D7A6A6F}" type="parTrans" cxnId="{00A17C9A-558E-40FF-8BCB-390C26207C8D}">
      <dgm:prSet/>
      <dgm:spPr/>
      <dgm:t>
        <a:bodyPr/>
        <a:lstStyle/>
        <a:p>
          <a:endParaRPr lang="lv-LV"/>
        </a:p>
      </dgm:t>
    </dgm:pt>
    <dgm:pt modelId="{3F66AA92-D6CB-4EF6-BDE4-2143F874B674}" type="sibTrans" cxnId="{00A17C9A-558E-40FF-8BCB-390C26207C8D}">
      <dgm:prSet/>
      <dgm:spPr/>
      <dgm:t>
        <a:bodyPr/>
        <a:lstStyle/>
        <a:p>
          <a:endParaRPr lang="lv-LV"/>
        </a:p>
      </dgm:t>
    </dgm:pt>
    <dgm:pt modelId="{DAB1ABEA-E62A-4461-914E-2F333E1939DD}">
      <dgm:prSet phldrT="[Text]" custT="1"/>
      <dgm:spPr/>
      <dgm:t>
        <a:bodyPr/>
        <a:lstStyle/>
        <a:p>
          <a:pPr>
            <a:spcAft>
              <a:spcPct val="35000"/>
            </a:spcAft>
          </a:pPr>
          <a:r>
            <a:rPr lang="en-US" sz="3200" dirty="0">
              <a:latin typeface="Verdana" panose="020B0604030504040204" pitchFamily="34" charset="0"/>
              <a:ea typeface="Verdana" panose="020B0604030504040204" pitchFamily="34" charset="0"/>
            </a:rPr>
            <a:t>I</a:t>
          </a:r>
          <a:r>
            <a:rPr lang="lv-LV" sz="3200" dirty="0" err="1">
              <a:latin typeface="Verdana" panose="020B0604030504040204" pitchFamily="34" charset="0"/>
              <a:ea typeface="Verdana" panose="020B0604030504040204" pitchFamily="34" charset="0"/>
            </a:rPr>
            <a:t>ndeksācijas</a:t>
          </a:r>
          <a:r>
            <a:rPr lang="lv-LV" sz="3200" dirty="0">
              <a:latin typeface="Verdana" panose="020B0604030504040204" pitchFamily="34" charset="0"/>
              <a:ea typeface="Verdana" panose="020B0604030504040204" pitchFamily="34" charset="0"/>
            </a:rPr>
            <a:t> </a:t>
          </a:r>
          <a:r>
            <a:rPr lang="lv-LV" sz="3200" dirty="0" err="1">
              <a:latin typeface="Verdana" panose="020B0604030504040204" pitchFamily="34" charset="0"/>
              <a:ea typeface="Verdana" panose="020B0604030504040204" pitchFamily="34" charset="0"/>
            </a:rPr>
            <a:t>pilnvei</a:t>
          </a:r>
          <a:r>
            <a:rPr lang="en-GB" sz="3200" dirty="0">
              <a:latin typeface="Verdana" panose="020B0604030504040204" pitchFamily="34" charset="0"/>
              <a:ea typeface="Verdana" panose="020B0604030504040204" pitchFamily="34" charset="0"/>
            </a:rPr>
            <a:t>de</a:t>
          </a:r>
          <a:endParaRPr lang="lv-LV" sz="3200" dirty="0">
            <a:latin typeface="Verdana" panose="020B0604030504040204" pitchFamily="34" charset="0"/>
            <a:ea typeface="Verdana" panose="020B0604030504040204" pitchFamily="34" charset="0"/>
          </a:endParaRPr>
        </a:p>
      </dgm:t>
    </dgm:pt>
    <dgm:pt modelId="{A78C345E-5285-44E8-8DD5-545E8CC538FE}" type="parTrans" cxnId="{F6D51BD5-58F2-4648-BA09-D41493E3C340}">
      <dgm:prSet/>
      <dgm:spPr/>
      <dgm:t>
        <a:bodyPr/>
        <a:lstStyle/>
        <a:p>
          <a:endParaRPr lang="lv-LV"/>
        </a:p>
      </dgm:t>
    </dgm:pt>
    <dgm:pt modelId="{41C9398F-E560-4B3C-8BB9-88D9D2E9BA58}" type="sibTrans" cxnId="{F6D51BD5-58F2-4648-BA09-D41493E3C340}">
      <dgm:prSet/>
      <dgm:spPr/>
      <dgm:t>
        <a:bodyPr/>
        <a:lstStyle/>
        <a:p>
          <a:endParaRPr lang="lv-LV"/>
        </a:p>
      </dgm:t>
    </dgm:pt>
    <dgm:pt modelId="{5A434A39-BF39-4EB6-B971-2204F425F347}">
      <dgm:prSet phldrT="[Text]" custT="1"/>
      <dgm:spPr/>
      <dgm:t>
        <a:bodyPr/>
        <a:lstStyle/>
        <a:p>
          <a:r>
            <a:rPr lang="lv-LV" sz="3200" dirty="0">
              <a:latin typeface="Verdana" panose="020B0604030504040204" pitchFamily="34" charset="0"/>
              <a:ea typeface="Verdana" panose="020B0604030504040204" pitchFamily="34" charset="0"/>
            </a:rPr>
            <a:t>IIN neapliekamā minimuma pārskatīšana</a:t>
          </a:r>
        </a:p>
      </dgm:t>
    </dgm:pt>
    <dgm:pt modelId="{CD3BDDDA-F9EA-47F8-8A40-492730BECE01}" type="parTrans" cxnId="{1290E75D-2503-4B60-B82E-3A48F81DA359}">
      <dgm:prSet/>
      <dgm:spPr/>
      <dgm:t>
        <a:bodyPr/>
        <a:lstStyle/>
        <a:p>
          <a:endParaRPr lang="lv-LV"/>
        </a:p>
      </dgm:t>
    </dgm:pt>
    <dgm:pt modelId="{BA2BE464-BC50-4696-B24D-DB54E45709DB}" type="sibTrans" cxnId="{1290E75D-2503-4B60-B82E-3A48F81DA359}">
      <dgm:prSet/>
      <dgm:spPr/>
      <dgm:t>
        <a:bodyPr/>
        <a:lstStyle/>
        <a:p>
          <a:endParaRPr lang="lv-LV"/>
        </a:p>
      </dgm:t>
    </dgm:pt>
    <dgm:pt modelId="{D6B918D0-7802-4EED-9AC8-E32CC601135F}">
      <dgm:prSet phldrT="[Text]" custT="1"/>
      <dgm:spPr/>
      <dgm:t>
        <a:bodyPr/>
        <a:lstStyle/>
        <a:p>
          <a:r>
            <a:rPr lang="en-US" sz="3200" dirty="0">
              <a:latin typeface="Verdana" panose="020B0604030504040204" pitchFamily="34" charset="0"/>
              <a:ea typeface="Verdana" panose="020B0604030504040204" pitchFamily="34" charset="0"/>
            </a:rPr>
            <a:t>P</a:t>
          </a:r>
          <a:r>
            <a:rPr lang="lv-LV" sz="3200" dirty="0" err="1">
              <a:latin typeface="Verdana" panose="020B0604030504040204" pitchFamily="34" charset="0"/>
              <a:ea typeface="Verdana" panose="020B0604030504040204" pitchFamily="34" charset="0"/>
            </a:rPr>
            <a:t>ensiju</a:t>
          </a:r>
          <a:r>
            <a:rPr lang="lv-LV" sz="3200" dirty="0">
              <a:latin typeface="Verdana" panose="020B0604030504040204" pitchFamily="34" charset="0"/>
              <a:ea typeface="Verdana" panose="020B0604030504040204" pitchFamily="34" charset="0"/>
            </a:rPr>
            <a:t> 2.līmeņa </a:t>
          </a:r>
          <a:r>
            <a:rPr lang="lv-LV" sz="3200" dirty="0" err="1">
              <a:latin typeface="Verdana" panose="020B0604030504040204" pitchFamily="34" charset="0"/>
              <a:ea typeface="Verdana" panose="020B0604030504040204" pitchFamily="34" charset="0"/>
            </a:rPr>
            <a:t>pilnveid</a:t>
          </a:r>
          <a:r>
            <a:rPr lang="en-GB" sz="3200" dirty="0">
              <a:latin typeface="Verdana" panose="020B0604030504040204" pitchFamily="34" charset="0"/>
              <a:ea typeface="Verdana" panose="020B0604030504040204" pitchFamily="34" charset="0"/>
            </a:rPr>
            <a:t>e</a:t>
          </a:r>
          <a:endParaRPr lang="lv-LV" sz="3200" dirty="0">
            <a:latin typeface="Verdana" panose="020B0604030504040204" pitchFamily="34" charset="0"/>
            <a:ea typeface="Verdana" panose="020B0604030504040204" pitchFamily="34" charset="0"/>
          </a:endParaRPr>
        </a:p>
      </dgm:t>
    </dgm:pt>
    <dgm:pt modelId="{D67DDC28-9FFB-44C5-94F5-0035DCA12A7A}" type="parTrans" cxnId="{83943C6A-8544-47E5-AF3F-54CD1F040A01}">
      <dgm:prSet/>
      <dgm:spPr/>
      <dgm:t>
        <a:bodyPr/>
        <a:lstStyle/>
        <a:p>
          <a:endParaRPr lang="lv-LV"/>
        </a:p>
      </dgm:t>
    </dgm:pt>
    <dgm:pt modelId="{F027CC9D-6C05-4DCD-B4F1-1F1739E60D29}" type="sibTrans" cxnId="{83943C6A-8544-47E5-AF3F-54CD1F040A01}">
      <dgm:prSet/>
      <dgm:spPr/>
      <dgm:t>
        <a:bodyPr/>
        <a:lstStyle/>
        <a:p>
          <a:endParaRPr lang="lv-LV"/>
        </a:p>
      </dgm:t>
    </dgm:pt>
    <dgm:pt modelId="{642D6305-FA7B-4EEB-A665-6F702199F09B}" type="pres">
      <dgm:prSet presAssocID="{B118F006-1A1B-4A31-984E-CE57B83F9250}" presName="diagram" presStyleCnt="0">
        <dgm:presLayoutVars>
          <dgm:chMax val="1"/>
          <dgm:dir/>
          <dgm:animLvl val="ctr"/>
          <dgm:resizeHandles val="exact"/>
        </dgm:presLayoutVars>
      </dgm:prSet>
      <dgm:spPr/>
    </dgm:pt>
    <dgm:pt modelId="{773B4420-6FBD-4083-8108-7E238817EAF4}" type="pres">
      <dgm:prSet presAssocID="{B118F006-1A1B-4A31-984E-CE57B83F9250}" presName="matrix" presStyleCnt="0"/>
      <dgm:spPr/>
    </dgm:pt>
    <dgm:pt modelId="{1D4F2C0D-E81E-4282-8DE6-A94E35802BA5}" type="pres">
      <dgm:prSet presAssocID="{B118F006-1A1B-4A31-984E-CE57B83F9250}" presName="tile1" presStyleLbl="node1" presStyleIdx="0" presStyleCnt="4"/>
      <dgm:spPr/>
    </dgm:pt>
    <dgm:pt modelId="{8B79F4BB-C557-4424-98C5-23CC8A4A9321}" type="pres">
      <dgm:prSet presAssocID="{B118F006-1A1B-4A31-984E-CE57B83F9250}" presName="tile1text" presStyleLbl="node1" presStyleIdx="0" presStyleCnt="4">
        <dgm:presLayoutVars>
          <dgm:chMax val="0"/>
          <dgm:chPref val="0"/>
          <dgm:bulletEnabled val="1"/>
        </dgm:presLayoutVars>
      </dgm:prSet>
      <dgm:spPr/>
    </dgm:pt>
    <dgm:pt modelId="{21C3720C-3EA1-4B78-8F34-797996F7B918}" type="pres">
      <dgm:prSet presAssocID="{B118F006-1A1B-4A31-984E-CE57B83F9250}" presName="tile2" presStyleLbl="node1" presStyleIdx="1" presStyleCnt="4" custLinFactNeighborX="799"/>
      <dgm:spPr/>
    </dgm:pt>
    <dgm:pt modelId="{D4CB6C56-01EC-4887-98F5-C7C4716C0B95}" type="pres">
      <dgm:prSet presAssocID="{B118F006-1A1B-4A31-984E-CE57B83F9250}" presName="tile2text" presStyleLbl="node1" presStyleIdx="1" presStyleCnt="4">
        <dgm:presLayoutVars>
          <dgm:chMax val="0"/>
          <dgm:chPref val="0"/>
          <dgm:bulletEnabled val="1"/>
        </dgm:presLayoutVars>
      </dgm:prSet>
      <dgm:spPr/>
    </dgm:pt>
    <dgm:pt modelId="{A5980984-D4C5-4378-A510-74312A544C0A}" type="pres">
      <dgm:prSet presAssocID="{B118F006-1A1B-4A31-984E-CE57B83F9250}" presName="tile3" presStyleLbl="node1" presStyleIdx="2" presStyleCnt="4"/>
      <dgm:spPr/>
    </dgm:pt>
    <dgm:pt modelId="{653898E5-CB79-4448-B6B8-F9EE12C51C99}" type="pres">
      <dgm:prSet presAssocID="{B118F006-1A1B-4A31-984E-CE57B83F9250}" presName="tile3text" presStyleLbl="node1" presStyleIdx="2" presStyleCnt="4">
        <dgm:presLayoutVars>
          <dgm:chMax val="0"/>
          <dgm:chPref val="0"/>
          <dgm:bulletEnabled val="1"/>
        </dgm:presLayoutVars>
      </dgm:prSet>
      <dgm:spPr/>
    </dgm:pt>
    <dgm:pt modelId="{3EFC2230-8C6F-4C3C-80A1-79773B394B81}" type="pres">
      <dgm:prSet presAssocID="{B118F006-1A1B-4A31-984E-CE57B83F9250}" presName="tile4" presStyleLbl="node1" presStyleIdx="3" presStyleCnt="4" custLinFactNeighborY="-980"/>
      <dgm:spPr/>
    </dgm:pt>
    <dgm:pt modelId="{13434F25-317A-452E-BB8E-3D9FE4B55E42}" type="pres">
      <dgm:prSet presAssocID="{B118F006-1A1B-4A31-984E-CE57B83F9250}" presName="tile4text" presStyleLbl="node1" presStyleIdx="3" presStyleCnt="4">
        <dgm:presLayoutVars>
          <dgm:chMax val="0"/>
          <dgm:chPref val="0"/>
          <dgm:bulletEnabled val="1"/>
        </dgm:presLayoutVars>
      </dgm:prSet>
      <dgm:spPr/>
    </dgm:pt>
    <dgm:pt modelId="{4693CA05-3D51-4D99-A021-1CFA4B1ED315}" type="pres">
      <dgm:prSet presAssocID="{B118F006-1A1B-4A31-984E-CE57B83F9250}" presName="centerTile" presStyleLbl="fgShp" presStyleIdx="0" presStyleCnt="1" custScaleX="181717" custScaleY="96598" custLinFactNeighborX="-237" custLinFactNeighborY="-4740">
        <dgm:presLayoutVars>
          <dgm:chMax val="0"/>
          <dgm:chPref val="0"/>
        </dgm:presLayoutVars>
      </dgm:prSet>
      <dgm:spPr/>
    </dgm:pt>
  </dgm:ptLst>
  <dgm:cxnLst>
    <dgm:cxn modelId="{880AED04-61AE-455F-B465-97FA4FBC616B}" type="presOf" srcId="{D6B918D0-7802-4EED-9AC8-E32CC601135F}" destId="{3EFC2230-8C6F-4C3C-80A1-79773B394B81}" srcOrd="0" destOrd="0" presId="urn:microsoft.com/office/officeart/2005/8/layout/matrix1"/>
    <dgm:cxn modelId="{607A9113-2466-480B-A1DA-CE56FA11DBF6}" type="presOf" srcId="{A006D65F-885C-4D4B-A52D-3669B2D9942D}" destId="{8B79F4BB-C557-4424-98C5-23CC8A4A9321}" srcOrd="1" destOrd="0" presId="urn:microsoft.com/office/officeart/2005/8/layout/matrix1"/>
    <dgm:cxn modelId="{1290E75D-2503-4B60-B82E-3A48F81DA359}" srcId="{DA7CF7FD-1870-410D-A3F1-F9A6AB2EDDC8}" destId="{5A434A39-BF39-4EB6-B971-2204F425F347}" srcOrd="2" destOrd="0" parTransId="{CD3BDDDA-F9EA-47F8-8A40-492730BECE01}" sibTransId="{BA2BE464-BC50-4696-B24D-DB54E45709DB}"/>
    <dgm:cxn modelId="{1D48255F-8B00-4A27-A739-B2FBDAE9A2F3}" type="presOf" srcId="{5A434A39-BF39-4EB6-B971-2204F425F347}" destId="{653898E5-CB79-4448-B6B8-F9EE12C51C99}" srcOrd="1" destOrd="0" presId="urn:microsoft.com/office/officeart/2005/8/layout/matrix1"/>
    <dgm:cxn modelId="{C22BAC45-8449-4A1E-8D45-1157C9B03A0C}" type="presOf" srcId="{DA7CF7FD-1870-410D-A3F1-F9A6AB2EDDC8}" destId="{4693CA05-3D51-4D99-A021-1CFA4B1ED315}" srcOrd="0" destOrd="0" presId="urn:microsoft.com/office/officeart/2005/8/layout/matrix1"/>
    <dgm:cxn modelId="{FF206747-2907-437F-89EC-3D69784A2D2C}" type="presOf" srcId="{DAB1ABEA-E62A-4461-914E-2F333E1939DD}" destId="{21C3720C-3EA1-4B78-8F34-797996F7B918}" srcOrd="0" destOrd="0" presId="urn:microsoft.com/office/officeart/2005/8/layout/matrix1"/>
    <dgm:cxn modelId="{83943C6A-8544-47E5-AF3F-54CD1F040A01}" srcId="{DA7CF7FD-1870-410D-A3F1-F9A6AB2EDDC8}" destId="{D6B918D0-7802-4EED-9AC8-E32CC601135F}" srcOrd="3" destOrd="0" parTransId="{D67DDC28-9FFB-44C5-94F5-0035DCA12A7A}" sibTransId="{F027CC9D-6C05-4DCD-B4F1-1F1739E60D29}"/>
    <dgm:cxn modelId="{E866E47E-7B01-46FB-8B23-A83D15C0B996}" type="presOf" srcId="{B118F006-1A1B-4A31-984E-CE57B83F9250}" destId="{642D6305-FA7B-4EEB-A665-6F702199F09B}" srcOrd="0" destOrd="0" presId="urn:microsoft.com/office/officeart/2005/8/layout/matrix1"/>
    <dgm:cxn modelId="{F1190597-F03D-4356-B2A5-DC458490868F}" srcId="{B118F006-1A1B-4A31-984E-CE57B83F9250}" destId="{DA7CF7FD-1870-410D-A3F1-F9A6AB2EDDC8}" srcOrd="0" destOrd="0" parTransId="{ABC4886A-9A58-426F-9E03-8F93E959A74B}" sibTransId="{0F79DBA0-D195-4E5D-B458-07B3C6EC4C44}"/>
    <dgm:cxn modelId="{00A17C9A-558E-40FF-8BCB-390C26207C8D}" srcId="{DA7CF7FD-1870-410D-A3F1-F9A6AB2EDDC8}" destId="{A006D65F-885C-4D4B-A52D-3669B2D9942D}" srcOrd="0" destOrd="0" parTransId="{29FDA0A8-D5F7-426B-BAB2-12B32D7A6A6F}" sibTransId="{3F66AA92-D6CB-4EF6-BDE4-2143F874B674}"/>
    <dgm:cxn modelId="{C8692DAB-B361-4DDA-BA19-C60956C8F88C}" type="presOf" srcId="{5A434A39-BF39-4EB6-B971-2204F425F347}" destId="{A5980984-D4C5-4378-A510-74312A544C0A}" srcOrd="0" destOrd="0" presId="urn:microsoft.com/office/officeart/2005/8/layout/matrix1"/>
    <dgm:cxn modelId="{92D941BC-271C-4EF0-9E40-17A4719D6940}" type="presOf" srcId="{D6B918D0-7802-4EED-9AC8-E32CC601135F}" destId="{13434F25-317A-452E-BB8E-3D9FE4B55E42}" srcOrd="1" destOrd="0" presId="urn:microsoft.com/office/officeart/2005/8/layout/matrix1"/>
    <dgm:cxn modelId="{F6D51BD5-58F2-4648-BA09-D41493E3C340}" srcId="{DA7CF7FD-1870-410D-A3F1-F9A6AB2EDDC8}" destId="{DAB1ABEA-E62A-4461-914E-2F333E1939DD}" srcOrd="1" destOrd="0" parTransId="{A78C345E-5285-44E8-8DD5-545E8CC538FE}" sibTransId="{41C9398F-E560-4B3C-8BB9-88D9D2E9BA58}"/>
    <dgm:cxn modelId="{CD49AAE3-78EA-4B65-86BD-341FC20385C2}" type="presOf" srcId="{A006D65F-885C-4D4B-A52D-3669B2D9942D}" destId="{1D4F2C0D-E81E-4282-8DE6-A94E35802BA5}" srcOrd="0" destOrd="0" presId="urn:microsoft.com/office/officeart/2005/8/layout/matrix1"/>
    <dgm:cxn modelId="{9F354EEC-74F9-467E-9400-A473D7C371CE}" type="presOf" srcId="{DAB1ABEA-E62A-4461-914E-2F333E1939DD}" destId="{D4CB6C56-01EC-4887-98F5-C7C4716C0B95}" srcOrd="1" destOrd="0" presId="urn:microsoft.com/office/officeart/2005/8/layout/matrix1"/>
    <dgm:cxn modelId="{99862192-0009-41ED-9252-196F89124B26}" type="presParOf" srcId="{642D6305-FA7B-4EEB-A665-6F702199F09B}" destId="{773B4420-6FBD-4083-8108-7E238817EAF4}" srcOrd="0" destOrd="0" presId="urn:microsoft.com/office/officeart/2005/8/layout/matrix1"/>
    <dgm:cxn modelId="{BAFCE983-C9D1-4389-A928-8A4C36BFC5A1}" type="presParOf" srcId="{773B4420-6FBD-4083-8108-7E238817EAF4}" destId="{1D4F2C0D-E81E-4282-8DE6-A94E35802BA5}" srcOrd="0" destOrd="0" presId="urn:microsoft.com/office/officeart/2005/8/layout/matrix1"/>
    <dgm:cxn modelId="{FA1E9B1B-0948-47DD-8EC3-F5DB98866E7D}" type="presParOf" srcId="{773B4420-6FBD-4083-8108-7E238817EAF4}" destId="{8B79F4BB-C557-4424-98C5-23CC8A4A9321}" srcOrd="1" destOrd="0" presId="urn:microsoft.com/office/officeart/2005/8/layout/matrix1"/>
    <dgm:cxn modelId="{EB1B09C0-E231-4B06-A79D-E3367A403225}" type="presParOf" srcId="{773B4420-6FBD-4083-8108-7E238817EAF4}" destId="{21C3720C-3EA1-4B78-8F34-797996F7B918}" srcOrd="2" destOrd="0" presId="urn:microsoft.com/office/officeart/2005/8/layout/matrix1"/>
    <dgm:cxn modelId="{354C81EB-2616-4C15-AD92-B6D8499A2567}" type="presParOf" srcId="{773B4420-6FBD-4083-8108-7E238817EAF4}" destId="{D4CB6C56-01EC-4887-98F5-C7C4716C0B95}" srcOrd="3" destOrd="0" presId="urn:microsoft.com/office/officeart/2005/8/layout/matrix1"/>
    <dgm:cxn modelId="{D2CF0498-C878-4C91-9696-0BE6365F5484}" type="presParOf" srcId="{773B4420-6FBD-4083-8108-7E238817EAF4}" destId="{A5980984-D4C5-4378-A510-74312A544C0A}" srcOrd="4" destOrd="0" presId="urn:microsoft.com/office/officeart/2005/8/layout/matrix1"/>
    <dgm:cxn modelId="{0C46B2C1-2D69-4C5B-9E7E-A814D2609121}" type="presParOf" srcId="{773B4420-6FBD-4083-8108-7E238817EAF4}" destId="{653898E5-CB79-4448-B6B8-F9EE12C51C99}" srcOrd="5" destOrd="0" presId="urn:microsoft.com/office/officeart/2005/8/layout/matrix1"/>
    <dgm:cxn modelId="{CD23C2F0-FB0A-4D03-AFED-B480D0007DF6}" type="presParOf" srcId="{773B4420-6FBD-4083-8108-7E238817EAF4}" destId="{3EFC2230-8C6F-4C3C-80A1-79773B394B81}" srcOrd="6" destOrd="0" presId="urn:microsoft.com/office/officeart/2005/8/layout/matrix1"/>
    <dgm:cxn modelId="{78D62CD5-A745-460F-A1F9-2FC08CBB71F3}" type="presParOf" srcId="{773B4420-6FBD-4083-8108-7E238817EAF4}" destId="{13434F25-317A-452E-BB8E-3D9FE4B55E42}" srcOrd="7" destOrd="0" presId="urn:microsoft.com/office/officeart/2005/8/layout/matrix1"/>
    <dgm:cxn modelId="{18991417-1F1B-4C06-88C1-DA52D3AF4D24}" type="presParOf" srcId="{642D6305-FA7B-4EEB-A665-6F702199F09B}" destId="{4693CA05-3D51-4D99-A021-1CFA4B1ED315}"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F2C0D-E81E-4282-8DE6-A94E35802BA5}">
      <dsp:nvSpPr>
        <dsp:cNvPr id="0" name=""/>
        <dsp:cNvSpPr/>
      </dsp:nvSpPr>
      <dsp:spPr>
        <a:xfrm rot="16200000">
          <a:off x="754739" y="-754739"/>
          <a:ext cx="2716784" cy="4226264"/>
        </a:xfrm>
        <a:prstGeom prst="round1Rect">
          <a:avLst/>
        </a:prstGeom>
        <a:solidFill>
          <a:schemeClr val="accent5">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err="1">
              <a:latin typeface="Verdana" panose="020B0604030504040204" pitchFamily="34" charset="0"/>
              <a:ea typeface="Verdana" panose="020B0604030504040204" pitchFamily="34" charset="0"/>
            </a:rPr>
            <a:t>Bāzes</a:t>
          </a:r>
          <a:r>
            <a:rPr lang="en-US" sz="3200" kern="1200" dirty="0">
              <a:latin typeface="Verdana" panose="020B0604030504040204" pitchFamily="34" charset="0"/>
              <a:ea typeface="Verdana" panose="020B0604030504040204" pitchFamily="34" charset="0"/>
            </a:rPr>
            <a:t> </a:t>
          </a:r>
          <a:r>
            <a:rPr lang="lv-LV" sz="3200" kern="1200" dirty="0">
              <a:latin typeface="Verdana" panose="020B0604030504040204" pitchFamily="34" charset="0"/>
              <a:ea typeface="Verdana" panose="020B0604030504040204" pitchFamily="34" charset="0"/>
            </a:rPr>
            <a:t>pensija</a:t>
          </a:r>
        </a:p>
      </dsp:txBody>
      <dsp:txXfrm rot="5400000">
        <a:off x="-1" y="1"/>
        <a:ext cx="4226264" cy="2037588"/>
      </dsp:txXfrm>
    </dsp:sp>
    <dsp:sp modelId="{21C3720C-3EA1-4B78-8F34-797996F7B918}">
      <dsp:nvSpPr>
        <dsp:cNvPr id="0" name=""/>
        <dsp:cNvSpPr/>
      </dsp:nvSpPr>
      <dsp:spPr>
        <a:xfrm>
          <a:off x="4226264" y="0"/>
          <a:ext cx="4226264" cy="2716784"/>
        </a:xfrm>
        <a:prstGeom prst="round1Rect">
          <a:avLst/>
        </a:prstGeom>
        <a:solidFill>
          <a:schemeClr val="accent5">
            <a:hueOff val="785595"/>
            <a:satOff val="-3757"/>
            <a:lumOff val="4118"/>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Verdana" panose="020B0604030504040204" pitchFamily="34" charset="0"/>
              <a:ea typeface="Verdana" panose="020B0604030504040204" pitchFamily="34" charset="0"/>
            </a:rPr>
            <a:t>I</a:t>
          </a:r>
          <a:r>
            <a:rPr lang="lv-LV" sz="3200" kern="1200" dirty="0" err="1">
              <a:latin typeface="Verdana" panose="020B0604030504040204" pitchFamily="34" charset="0"/>
              <a:ea typeface="Verdana" panose="020B0604030504040204" pitchFamily="34" charset="0"/>
            </a:rPr>
            <a:t>ndeksācijas</a:t>
          </a:r>
          <a:r>
            <a:rPr lang="lv-LV" sz="3200" kern="1200" dirty="0">
              <a:latin typeface="Verdana" panose="020B0604030504040204" pitchFamily="34" charset="0"/>
              <a:ea typeface="Verdana" panose="020B0604030504040204" pitchFamily="34" charset="0"/>
            </a:rPr>
            <a:t> </a:t>
          </a:r>
          <a:r>
            <a:rPr lang="lv-LV" sz="3200" kern="1200" dirty="0" err="1">
              <a:latin typeface="Verdana" panose="020B0604030504040204" pitchFamily="34" charset="0"/>
              <a:ea typeface="Verdana" panose="020B0604030504040204" pitchFamily="34" charset="0"/>
            </a:rPr>
            <a:t>pilnvei</a:t>
          </a:r>
          <a:r>
            <a:rPr lang="en-GB" sz="3200" kern="1200" dirty="0">
              <a:latin typeface="Verdana" panose="020B0604030504040204" pitchFamily="34" charset="0"/>
              <a:ea typeface="Verdana" panose="020B0604030504040204" pitchFamily="34" charset="0"/>
            </a:rPr>
            <a:t>de</a:t>
          </a:r>
          <a:endParaRPr lang="lv-LV" sz="3200" kern="1200" dirty="0">
            <a:latin typeface="Verdana" panose="020B0604030504040204" pitchFamily="34" charset="0"/>
            <a:ea typeface="Verdana" panose="020B0604030504040204" pitchFamily="34" charset="0"/>
          </a:endParaRPr>
        </a:p>
      </dsp:txBody>
      <dsp:txXfrm>
        <a:off x="4226264" y="0"/>
        <a:ext cx="4226264" cy="2037588"/>
      </dsp:txXfrm>
    </dsp:sp>
    <dsp:sp modelId="{A5980984-D4C5-4378-A510-74312A544C0A}">
      <dsp:nvSpPr>
        <dsp:cNvPr id="0" name=""/>
        <dsp:cNvSpPr/>
      </dsp:nvSpPr>
      <dsp:spPr>
        <a:xfrm rot="10800000">
          <a:off x="0" y="2716784"/>
          <a:ext cx="4226264" cy="2716784"/>
        </a:xfrm>
        <a:prstGeom prst="round1Rect">
          <a:avLst/>
        </a:prstGeom>
        <a:solidFill>
          <a:schemeClr val="accent5">
            <a:hueOff val="1571189"/>
            <a:satOff val="-7513"/>
            <a:lumOff val="8235"/>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lv-LV" sz="3200" kern="1200" dirty="0">
              <a:latin typeface="Verdana" panose="020B0604030504040204" pitchFamily="34" charset="0"/>
              <a:ea typeface="Verdana" panose="020B0604030504040204" pitchFamily="34" charset="0"/>
            </a:rPr>
            <a:t>IIN neapliekamā minimuma pārskatīšana</a:t>
          </a:r>
        </a:p>
      </dsp:txBody>
      <dsp:txXfrm rot="10800000">
        <a:off x="0" y="3395980"/>
        <a:ext cx="4226264" cy="2037588"/>
      </dsp:txXfrm>
    </dsp:sp>
    <dsp:sp modelId="{3EFC2230-8C6F-4C3C-80A1-79773B394B81}">
      <dsp:nvSpPr>
        <dsp:cNvPr id="0" name=""/>
        <dsp:cNvSpPr/>
      </dsp:nvSpPr>
      <dsp:spPr>
        <a:xfrm rot="5400000">
          <a:off x="4981003" y="1935419"/>
          <a:ext cx="2716784" cy="4226264"/>
        </a:xfrm>
        <a:prstGeom prst="round1Rect">
          <a:avLst/>
        </a:prstGeom>
        <a:solidFill>
          <a:schemeClr val="accent5">
            <a:hueOff val="2356783"/>
            <a:satOff val="-11270"/>
            <a:lumOff val="12353"/>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Verdana" panose="020B0604030504040204" pitchFamily="34" charset="0"/>
              <a:ea typeface="Verdana" panose="020B0604030504040204" pitchFamily="34" charset="0"/>
            </a:rPr>
            <a:t>P</a:t>
          </a:r>
          <a:r>
            <a:rPr lang="lv-LV" sz="3200" kern="1200" dirty="0" err="1">
              <a:latin typeface="Verdana" panose="020B0604030504040204" pitchFamily="34" charset="0"/>
              <a:ea typeface="Verdana" panose="020B0604030504040204" pitchFamily="34" charset="0"/>
            </a:rPr>
            <a:t>ensiju</a:t>
          </a:r>
          <a:r>
            <a:rPr lang="lv-LV" sz="3200" kern="1200" dirty="0">
              <a:latin typeface="Verdana" panose="020B0604030504040204" pitchFamily="34" charset="0"/>
              <a:ea typeface="Verdana" panose="020B0604030504040204" pitchFamily="34" charset="0"/>
            </a:rPr>
            <a:t> 2.līmeņa </a:t>
          </a:r>
          <a:r>
            <a:rPr lang="lv-LV" sz="3200" kern="1200" dirty="0" err="1">
              <a:latin typeface="Verdana" panose="020B0604030504040204" pitchFamily="34" charset="0"/>
              <a:ea typeface="Verdana" panose="020B0604030504040204" pitchFamily="34" charset="0"/>
            </a:rPr>
            <a:t>pilnveid</a:t>
          </a:r>
          <a:r>
            <a:rPr lang="en-GB" sz="3200" kern="1200" dirty="0">
              <a:latin typeface="Verdana" panose="020B0604030504040204" pitchFamily="34" charset="0"/>
              <a:ea typeface="Verdana" panose="020B0604030504040204" pitchFamily="34" charset="0"/>
            </a:rPr>
            <a:t>e</a:t>
          </a:r>
          <a:endParaRPr lang="lv-LV" sz="3200" kern="1200" dirty="0">
            <a:latin typeface="Verdana" panose="020B0604030504040204" pitchFamily="34" charset="0"/>
            <a:ea typeface="Verdana" panose="020B0604030504040204" pitchFamily="34" charset="0"/>
          </a:endParaRPr>
        </a:p>
      </dsp:txBody>
      <dsp:txXfrm rot="-5400000">
        <a:off x="4226264" y="3369355"/>
        <a:ext cx="4226264" cy="2037588"/>
      </dsp:txXfrm>
    </dsp:sp>
    <dsp:sp modelId="{4693CA05-3D51-4D99-A021-1CFA4B1ED315}">
      <dsp:nvSpPr>
        <dsp:cNvPr id="0" name=""/>
        <dsp:cNvSpPr/>
      </dsp:nvSpPr>
      <dsp:spPr>
        <a:xfrm>
          <a:off x="1916302" y="1996306"/>
          <a:ext cx="4607904" cy="1312179"/>
        </a:xfrm>
        <a:prstGeom prst="roundRect">
          <a:avLst/>
        </a:prstGeom>
        <a:solidFill>
          <a:schemeClr val="accent5">
            <a:tint val="4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lv-LV" sz="2400" b="1" kern="1200" dirty="0">
              <a:solidFill>
                <a:schemeClr val="tx1">
                  <a:lumMod val="65000"/>
                  <a:lumOff val="35000"/>
                </a:schemeClr>
              </a:solidFill>
              <a:latin typeface="Verdana" panose="020B0604030504040204" pitchFamily="34" charset="0"/>
              <a:ea typeface="Verdana" panose="020B0604030504040204" pitchFamily="34" charset="0"/>
            </a:rPr>
            <a:t>Plānotie pasākumi</a:t>
          </a:r>
          <a:endParaRPr lang="en-US" sz="2400" b="1" kern="1200" dirty="0">
            <a:solidFill>
              <a:schemeClr val="tx1">
                <a:lumMod val="65000"/>
                <a:lumOff val="35000"/>
              </a:schemeClr>
            </a:solidFill>
            <a:latin typeface="Verdana" panose="020B0604030504040204" pitchFamily="34" charset="0"/>
            <a:ea typeface="Verdana" panose="020B0604030504040204" pitchFamily="34" charset="0"/>
          </a:endParaRPr>
        </a:p>
      </dsp:txBody>
      <dsp:txXfrm>
        <a:off x="1980357" y="2060361"/>
        <a:ext cx="4479794" cy="1184069"/>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400" cy="496888"/>
          </a:xfrm>
          <a:prstGeom prst="rect">
            <a:avLst/>
          </a:prstGeom>
        </p:spPr>
        <p:txBody>
          <a:bodyPr vert="horz" lIns="91426" tIns="45713" rIns="91426" bIns="45713" rtlCol="0"/>
          <a:lstStyle>
            <a:lvl1pPr algn="l">
              <a:defRPr sz="1200"/>
            </a:lvl1pPr>
          </a:lstStyle>
          <a:p>
            <a:endParaRPr lang="lv-LV" dirty="0"/>
          </a:p>
        </p:txBody>
      </p:sp>
      <p:sp>
        <p:nvSpPr>
          <p:cNvPr id="3" name="Date Placeholder 2"/>
          <p:cNvSpPr>
            <a:spLocks noGrp="1"/>
          </p:cNvSpPr>
          <p:nvPr>
            <p:ph type="dt" sz="quarter" idx="1"/>
          </p:nvPr>
        </p:nvSpPr>
        <p:spPr>
          <a:xfrm>
            <a:off x="3849689" y="0"/>
            <a:ext cx="2946400" cy="496888"/>
          </a:xfrm>
          <a:prstGeom prst="rect">
            <a:avLst/>
          </a:prstGeom>
        </p:spPr>
        <p:txBody>
          <a:bodyPr vert="horz" lIns="91426" tIns="45713" rIns="91426" bIns="45713" rtlCol="0"/>
          <a:lstStyle>
            <a:lvl1pPr algn="r">
              <a:defRPr sz="1200"/>
            </a:lvl1pPr>
          </a:lstStyle>
          <a:p>
            <a:fld id="{19E33A02-AA45-433B-B207-837C32AD5C0E}" type="datetimeFigureOut">
              <a:rPr lang="lv-LV" smtClean="0"/>
              <a:t>30.09.2024</a:t>
            </a:fld>
            <a:endParaRPr lang="lv-LV" dirty="0"/>
          </a:p>
        </p:txBody>
      </p:sp>
      <p:sp>
        <p:nvSpPr>
          <p:cNvPr id="4" name="Footer Placeholder 3"/>
          <p:cNvSpPr>
            <a:spLocks noGrp="1"/>
          </p:cNvSpPr>
          <p:nvPr>
            <p:ph type="ftr" sz="quarter" idx="2"/>
          </p:nvPr>
        </p:nvSpPr>
        <p:spPr>
          <a:xfrm>
            <a:off x="1" y="9429750"/>
            <a:ext cx="2946400" cy="496888"/>
          </a:xfrm>
          <a:prstGeom prst="rect">
            <a:avLst/>
          </a:prstGeom>
        </p:spPr>
        <p:txBody>
          <a:bodyPr vert="horz" lIns="91426" tIns="45713" rIns="91426" bIns="45713" rtlCol="0" anchor="b"/>
          <a:lstStyle>
            <a:lvl1pPr algn="l">
              <a:defRPr sz="1200"/>
            </a:lvl1pPr>
          </a:lstStyle>
          <a:p>
            <a:endParaRPr lang="lv-LV" dirty="0"/>
          </a:p>
        </p:txBody>
      </p:sp>
      <p:sp>
        <p:nvSpPr>
          <p:cNvPr id="5" name="Slide Number Placeholder 4"/>
          <p:cNvSpPr>
            <a:spLocks noGrp="1"/>
          </p:cNvSpPr>
          <p:nvPr>
            <p:ph type="sldNum" sz="quarter" idx="3"/>
          </p:nvPr>
        </p:nvSpPr>
        <p:spPr>
          <a:xfrm>
            <a:off x="3849689" y="9429750"/>
            <a:ext cx="2946400" cy="496888"/>
          </a:xfrm>
          <a:prstGeom prst="rect">
            <a:avLst/>
          </a:prstGeom>
        </p:spPr>
        <p:txBody>
          <a:bodyPr vert="horz" lIns="91426" tIns="45713" rIns="91426" bIns="45713" rtlCol="0" anchor="b"/>
          <a:lstStyle>
            <a:lvl1pPr algn="r">
              <a:defRPr sz="1200"/>
            </a:lvl1pPr>
          </a:lstStyle>
          <a:p>
            <a:fld id="{736C7742-FE3C-4F2D-88D8-086901AF935E}" type="slidenum">
              <a:rPr lang="lv-LV" smtClean="0"/>
              <a:t>‹#›</a:t>
            </a:fld>
            <a:endParaRPr lang="lv-LV" dirty="0"/>
          </a:p>
        </p:txBody>
      </p:sp>
    </p:spTree>
    <p:extLst>
      <p:ext uri="{BB962C8B-B14F-4D97-AF65-F5344CB8AC3E}">
        <p14:creationId xmlns:p14="http://schemas.microsoft.com/office/powerpoint/2010/main" val="12051815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26" tIns="45713" rIns="91426" bIns="45713" rtlCol="0"/>
          <a:lstStyle>
            <a:lvl1pPr algn="l">
              <a:defRPr sz="1200"/>
            </a:lvl1pPr>
          </a:lstStyle>
          <a:p>
            <a:endParaRPr lang="lv-LV" dirty="0"/>
          </a:p>
        </p:txBody>
      </p:sp>
      <p:sp>
        <p:nvSpPr>
          <p:cNvPr id="3" name="Date Placeholder 2"/>
          <p:cNvSpPr>
            <a:spLocks noGrp="1"/>
          </p:cNvSpPr>
          <p:nvPr>
            <p:ph type="dt" idx="1"/>
          </p:nvPr>
        </p:nvSpPr>
        <p:spPr>
          <a:xfrm>
            <a:off x="3850444" y="0"/>
            <a:ext cx="2945659" cy="498056"/>
          </a:xfrm>
          <a:prstGeom prst="rect">
            <a:avLst/>
          </a:prstGeom>
        </p:spPr>
        <p:txBody>
          <a:bodyPr vert="horz" lIns="91426" tIns="45713" rIns="91426" bIns="45713" rtlCol="0"/>
          <a:lstStyle>
            <a:lvl1pPr algn="r">
              <a:defRPr sz="1200"/>
            </a:lvl1pPr>
          </a:lstStyle>
          <a:p>
            <a:fld id="{C4A6CDD6-4BF8-4AE2-B42B-910D95DB4296}" type="datetimeFigureOut">
              <a:rPr lang="lv-LV" smtClean="0"/>
              <a:t>30.09.2024</a:t>
            </a:fld>
            <a:endParaRPr lang="lv-LV" dirty="0"/>
          </a:p>
        </p:txBody>
      </p:sp>
      <p:sp>
        <p:nvSpPr>
          <p:cNvPr id="4" name="Slide Image Placeholder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26" tIns="45713" rIns="91426" bIns="45713" rtlCol="0" anchor="ctr"/>
          <a:lstStyle/>
          <a:p>
            <a:endParaRPr lang="lv-LV" dirty="0"/>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26" tIns="45713" rIns="91426"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1" y="9428584"/>
            <a:ext cx="2945659" cy="498055"/>
          </a:xfrm>
          <a:prstGeom prst="rect">
            <a:avLst/>
          </a:prstGeom>
        </p:spPr>
        <p:txBody>
          <a:bodyPr vert="horz" lIns="91426" tIns="45713" rIns="91426" bIns="45713" rtlCol="0" anchor="b"/>
          <a:lstStyle>
            <a:lvl1pPr algn="l">
              <a:defRPr sz="1200"/>
            </a:lvl1pPr>
          </a:lstStyle>
          <a:p>
            <a:endParaRPr lang="lv-LV" dirty="0"/>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26" tIns="45713" rIns="91426" bIns="45713" rtlCol="0" anchor="b"/>
          <a:lstStyle>
            <a:lvl1pPr algn="r">
              <a:defRPr sz="1200"/>
            </a:lvl1pPr>
          </a:lstStyle>
          <a:p>
            <a:fld id="{AD01B391-23A7-42CB-A184-AFE045D2BB2B}" type="slidenum">
              <a:rPr lang="lv-LV" smtClean="0"/>
              <a:t>‹#›</a:t>
            </a:fld>
            <a:endParaRPr lang="lv-LV" dirty="0"/>
          </a:p>
        </p:txBody>
      </p:sp>
    </p:spTree>
    <p:extLst>
      <p:ext uri="{BB962C8B-B14F-4D97-AF65-F5344CB8AC3E}">
        <p14:creationId xmlns:p14="http://schemas.microsoft.com/office/powerpoint/2010/main" val="171636828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01B391-23A7-42CB-A184-AFE045D2BB2B}" type="slidenum">
              <a:rPr lang="lv-LV" smtClean="0"/>
              <a:t>1</a:t>
            </a:fld>
            <a:endParaRPr lang="lv-LV" dirty="0"/>
          </a:p>
        </p:txBody>
      </p:sp>
      <p:sp>
        <p:nvSpPr>
          <p:cNvPr id="6" name="Footer Placeholder 5">
            <a:extLst>
              <a:ext uri="{FF2B5EF4-FFF2-40B4-BE49-F238E27FC236}">
                <a16:creationId xmlns:a16="http://schemas.microsoft.com/office/drawing/2014/main" id="{1AFAA012-1C0C-4FEF-810E-8890E5E544AE}"/>
              </a:ext>
            </a:extLst>
          </p:cNvPr>
          <p:cNvSpPr>
            <a:spLocks noGrp="1"/>
          </p:cNvSpPr>
          <p:nvPr>
            <p:ph type="ftr" sz="quarter" idx="4"/>
          </p:nvPr>
        </p:nvSpPr>
        <p:spPr/>
        <p:txBody>
          <a:bodyPr/>
          <a:lstStyle/>
          <a:p>
            <a:endParaRPr lang="lv-LV" dirty="0"/>
          </a:p>
        </p:txBody>
      </p:sp>
    </p:spTree>
    <p:extLst>
      <p:ext uri="{BB962C8B-B14F-4D97-AF65-F5344CB8AC3E}">
        <p14:creationId xmlns:p14="http://schemas.microsoft.com/office/powerpoint/2010/main" val="570515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775" y="803275"/>
            <a:ext cx="7140575" cy="4016375"/>
          </a:xfrm>
        </p:spPr>
      </p:sp>
      <p:sp>
        <p:nvSpPr>
          <p:cNvPr id="3" name="Notes Placeholder 2"/>
          <p:cNvSpPr>
            <a:spLocks noGrp="1"/>
          </p:cNvSpPr>
          <p:nvPr>
            <p:ph type="body" idx="1"/>
          </p:nvPr>
        </p:nvSpPr>
        <p:spPr/>
        <p:txBody>
          <a:bodyPr/>
          <a:lstStyle/>
          <a:p>
            <a:r>
              <a:rPr lang="lv-LV" sz="1600" dirty="0"/>
              <a:t>Pensijas līdz 500 eiro saņem – 49%, no 500-700 eiro – 28%, no 700-1000 eiro – 15,5%, virs 1000 eiro – 7,5% pensiju saņēmēju</a:t>
            </a:r>
            <a:r>
              <a:rPr lang="lv-LV" dirty="0"/>
              <a:t>.</a:t>
            </a:r>
          </a:p>
        </p:txBody>
      </p:sp>
      <p:sp>
        <p:nvSpPr>
          <p:cNvPr id="4" name="Slide Number Placeholder 3"/>
          <p:cNvSpPr>
            <a:spLocks noGrp="1"/>
          </p:cNvSpPr>
          <p:nvPr>
            <p:ph type="sldNum" sz="quarter" idx="10"/>
          </p:nvPr>
        </p:nvSpPr>
        <p:spPr/>
        <p:txBody>
          <a:bodyPr/>
          <a:lstStyle/>
          <a:p>
            <a:fld id="{78D55737-DE54-43ED-BE5A-1454B4FA37F7}" type="slidenum">
              <a:rPr lang="en-GB" smtClean="0"/>
              <a:t>2</a:t>
            </a:fld>
            <a:endParaRPr lang="en-GB"/>
          </a:p>
        </p:txBody>
      </p:sp>
    </p:spTree>
    <p:extLst>
      <p:ext uri="{BB962C8B-B14F-4D97-AF65-F5344CB8AC3E}">
        <p14:creationId xmlns:p14="http://schemas.microsoft.com/office/powerpoint/2010/main" val="1849744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600" dirty="0"/>
              <a:t>Vidējais pensijas apmērs ar katru gadu palielinās. Laikā no 2000.- 2023.jūl apmērs pieaudzis par 49% (no 383 eiro līdz 570 eiro).</a:t>
            </a:r>
          </a:p>
          <a:p>
            <a:r>
              <a:rPr lang="lv-LV" sz="1600" dirty="0"/>
              <a:t>Palielinās to cilvēku skaits, kuru pensijas apmērs ir robežās no 500-1000 eiro (no 13% 2000.gadā līdz 43% 2023.gadā).</a:t>
            </a:r>
          </a:p>
          <a:p>
            <a:r>
              <a:rPr lang="lv-LV" sz="1600" dirty="0"/>
              <a:t>Sarūk to cilvēku skaits, kas saņem pensijas līdz 250 eiro, tas saistīts ar minimālo vecuma pensiju paaugstināšanu katru gadu janvārī. </a:t>
            </a:r>
          </a:p>
        </p:txBody>
      </p:sp>
      <p:sp>
        <p:nvSpPr>
          <p:cNvPr id="4" name="Footer Placeholder 3"/>
          <p:cNvSpPr>
            <a:spLocks noGrp="1"/>
          </p:cNvSpPr>
          <p:nvPr>
            <p:ph type="ftr" sz="quarter" idx="4"/>
          </p:nvPr>
        </p:nvSpPr>
        <p:spPr/>
        <p:txBody>
          <a:bodyPr/>
          <a:lstStyle/>
          <a:p>
            <a:endParaRPr lang="lv-LV" dirty="0"/>
          </a:p>
        </p:txBody>
      </p:sp>
      <p:sp>
        <p:nvSpPr>
          <p:cNvPr id="5" name="Slide Number Placeholder 4"/>
          <p:cNvSpPr>
            <a:spLocks noGrp="1"/>
          </p:cNvSpPr>
          <p:nvPr>
            <p:ph type="sldNum" sz="quarter" idx="5"/>
          </p:nvPr>
        </p:nvSpPr>
        <p:spPr/>
        <p:txBody>
          <a:bodyPr/>
          <a:lstStyle/>
          <a:p>
            <a:fld id="{AD01B391-23A7-42CB-A184-AFE045D2BB2B}" type="slidenum">
              <a:rPr lang="lv-LV" smtClean="0"/>
              <a:t>3</a:t>
            </a:fld>
            <a:endParaRPr lang="lv-LV" dirty="0"/>
          </a:p>
        </p:txBody>
      </p:sp>
    </p:spTree>
    <p:extLst>
      <p:ext uri="{BB962C8B-B14F-4D97-AF65-F5344CB8AC3E}">
        <p14:creationId xmlns:p14="http://schemas.microsoft.com/office/powerpoint/2010/main" val="4206730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775" y="803275"/>
            <a:ext cx="7140575" cy="4016375"/>
          </a:xfrm>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78D55737-DE54-43ED-BE5A-1454B4FA37F7}" type="slidenum">
              <a:rPr lang="en-GB" smtClean="0"/>
              <a:t>4</a:t>
            </a:fld>
            <a:endParaRPr lang="en-GB"/>
          </a:p>
        </p:txBody>
      </p:sp>
    </p:spTree>
    <p:extLst>
      <p:ext uri="{BB962C8B-B14F-4D97-AF65-F5344CB8AC3E}">
        <p14:creationId xmlns:p14="http://schemas.microsoft.com/office/powerpoint/2010/main" val="2602915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kern="1200" dirty="0">
                <a:solidFill>
                  <a:schemeClr val="tx1"/>
                </a:solidFill>
                <a:effectLst/>
                <a:latin typeface="+mn-lt"/>
                <a:ea typeface="+mn-ea"/>
                <a:cs typeface="+mn-cs"/>
              </a:rPr>
              <a:t>Ietekmētu 38 tūkst. personu 2024.gadā, 87 tūkst.2025.gadā un 144 tūkst. 2026.gadā, un indikatīvais papildu nepieciešamais valsts pamatbudžeta finansējums: </a:t>
            </a:r>
            <a:r>
              <a:rPr lang="lv-LV" sz="1600" b="1" kern="1200" dirty="0">
                <a:solidFill>
                  <a:schemeClr val="tx1"/>
                </a:solidFill>
                <a:effectLst/>
                <a:latin typeface="+mn-lt"/>
                <a:ea typeface="+mn-ea"/>
                <a:cs typeface="+mn-cs"/>
              </a:rPr>
              <a:t>2024.gadā – 14,6 milj. </a:t>
            </a:r>
            <a:r>
              <a:rPr lang="lv-LV" sz="1600" b="1" kern="1200" dirty="0" err="1">
                <a:solidFill>
                  <a:schemeClr val="tx1"/>
                </a:solidFill>
                <a:effectLst/>
                <a:latin typeface="+mn-lt"/>
                <a:ea typeface="+mn-ea"/>
                <a:cs typeface="+mn-cs"/>
              </a:rPr>
              <a:t>euro</a:t>
            </a:r>
            <a:r>
              <a:rPr lang="lv-LV" sz="1600" b="1" kern="1200" dirty="0">
                <a:solidFill>
                  <a:schemeClr val="tx1"/>
                </a:solidFill>
                <a:effectLst/>
                <a:latin typeface="+mn-lt"/>
                <a:ea typeface="+mn-ea"/>
                <a:cs typeface="+mn-cs"/>
              </a:rPr>
              <a:t>; 2025.gadā – 30,2 </a:t>
            </a:r>
            <a:r>
              <a:rPr lang="lv-LV" sz="1600" b="1" kern="1200" dirty="0" err="1">
                <a:solidFill>
                  <a:schemeClr val="tx1"/>
                </a:solidFill>
                <a:effectLst/>
                <a:latin typeface="+mn-lt"/>
                <a:ea typeface="+mn-ea"/>
                <a:cs typeface="+mn-cs"/>
              </a:rPr>
              <a:t>milj.euro</a:t>
            </a:r>
            <a:r>
              <a:rPr lang="lv-LV" sz="1600" b="1" kern="1200" dirty="0">
                <a:solidFill>
                  <a:schemeClr val="tx1"/>
                </a:solidFill>
                <a:effectLst/>
                <a:latin typeface="+mn-lt"/>
                <a:ea typeface="+mn-ea"/>
                <a:cs typeface="+mn-cs"/>
              </a:rPr>
              <a:t>; 2026.gadā – 51,6 </a:t>
            </a:r>
            <a:r>
              <a:rPr lang="lv-LV" sz="1600" b="1" kern="1200" dirty="0" err="1">
                <a:solidFill>
                  <a:schemeClr val="tx1"/>
                </a:solidFill>
                <a:effectLst/>
                <a:latin typeface="+mn-lt"/>
                <a:ea typeface="+mn-ea"/>
                <a:cs typeface="+mn-cs"/>
              </a:rPr>
              <a:t>milj.euro</a:t>
            </a:r>
            <a:r>
              <a:rPr lang="lv-LV" sz="1600" b="1" kern="1200" dirty="0">
                <a:solidFill>
                  <a:schemeClr val="tx1"/>
                </a:solidFill>
                <a:effectLst/>
                <a:latin typeface="+mn-lt"/>
                <a:ea typeface="+mn-ea"/>
                <a:cs typeface="+mn-cs"/>
              </a:rPr>
              <a:t>.</a:t>
            </a:r>
            <a:endParaRPr lang="lv-LV" sz="1600" kern="1200" dirty="0">
              <a:solidFill>
                <a:schemeClr val="tx1"/>
              </a:solidFill>
              <a:effectLst/>
              <a:latin typeface="+mn-lt"/>
              <a:ea typeface="+mn-ea"/>
              <a:cs typeface="+mn-cs"/>
            </a:endParaRPr>
          </a:p>
          <a:p>
            <a:endParaRPr lang="lv-LV" dirty="0"/>
          </a:p>
        </p:txBody>
      </p:sp>
      <p:sp>
        <p:nvSpPr>
          <p:cNvPr id="4" name="Slide Number Placeholder 3"/>
          <p:cNvSpPr>
            <a:spLocks noGrp="1"/>
          </p:cNvSpPr>
          <p:nvPr>
            <p:ph type="sldNum" sz="quarter" idx="5"/>
          </p:nvPr>
        </p:nvSpPr>
        <p:spPr/>
        <p:txBody>
          <a:bodyPr/>
          <a:lstStyle/>
          <a:p>
            <a:fld id="{801550A5-827B-45AD-B2E7-5AEE9B2837AE}" type="slidenum">
              <a:rPr lang="lv-LV" smtClean="0"/>
              <a:t>5</a:t>
            </a:fld>
            <a:endParaRPr lang="lv-LV"/>
          </a:p>
        </p:txBody>
      </p:sp>
    </p:spTree>
    <p:extLst>
      <p:ext uri="{BB962C8B-B14F-4D97-AF65-F5344CB8AC3E}">
        <p14:creationId xmlns:p14="http://schemas.microsoft.com/office/powerpoint/2010/main" val="637646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600" kern="1200" dirty="0">
                <a:solidFill>
                  <a:schemeClr val="tx1"/>
                </a:solidFill>
                <a:effectLst/>
                <a:latin typeface="+mn-lt"/>
                <a:ea typeface="+mn-ea"/>
                <a:cs typeface="+mn-cs"/>
              </a:rPr>
              <a:t>Pēc VSAA aprēķiniem kopējie izdevumi 2023.gada 1.oktobra indeksācijai 2024.gadā būs </a:t>
            </a:r>
            <a:r>
              <a:rPr lang="lv-LV" sz="1600" b="1" kern="1200" dirty="0">
                <a:solidFill>
                  <a:schemeClr val="tx1"/>
                </a:solidFill>
                <a:effectLst/>
                <a:latin typeface="+mn-lt"/>
                <a:ea typeface="+mn-ea"/>
                <a:cs typeface="+mn-cs"/>
              </a:rPr>
              <a:t>65,1 miljoni eiro</a:t>
            </a:r>
            <a:r>
              <a:rPr lang="lv-LV" sz="1600" kern="1200" dirty="0">
                <a:solidFill>
                  <a:schemeClr val="tx1"/>
                </a:solidFill>
                <a:effectLst/>
                <a:latin typeface="+mn-lt"/>
                <a:ea typeface="+mn-ea"/>
                <a:cs typeface="+mn-cs"/>
              </a:rPr>
              <a:t> (par 3 mēnešiem: oktobris-decembris). </a:t>
            </a:r>
          </a:p>
          <a:p>
            <a:r>
              <a:rPr lang="lv-LV" sz="1600" kern="1200" dirty="0">
                <a:solidFill>
                  <a:schemeClr val="tx1"/>
                </a:solidFill>
                <a:effectLst/>
                <a:latin typeface="+mn-lt"/>
                <a:ea typeface="+mn-ea"/>
                <a:cs typeface="+mn-cs"/>
              </a:rPr>
              <a:t>Vidējais vecuma pensiju pieaugums – </a:t>
            </a:r>
            <a:r>
              <a:rPr lang="lv-LV" sz="1600" b="1" kern="1200" dirty="0">
                <a:solidFill>
                  <a:schemeClr val="tx1"/>
                </a:solidFill>
                <a:effectLst/>
                <a:latin typeface="+mn-lt"/>
                <a:ea typeface="+mn-ea"/>
                <a:cs typeface="+mn-cs"/>
              </a:rPr>
              <a:t>42,02</a:t>
            </a:r>
            <a:r>
              <a:rPr lang="lv-LV" sz="1600" kern="1200" dirty="0">
                <a:solidFill>
                  <a:schemeClr val="tx1"/>
                </a:solidFill>
                <a:effectLst/>
                <a:latin typeface="+mn-lt"/>
                <a:ea typeface="+mn-ea"/>
                <a:cs typeface="+mn-cs"/>
              </a:rPr>
              <a:t> eiro.</a:t>
            </a:r>
          </a:p>
          <a:p>
            <a:endParaRPr lang="lv-LV" dirty="0"/>
          </a:p>
        </p:txBody>
      </p:sp>
      <p:sp>
        <p:nvSpPr>
          <p:cNvPr id="4" name="Footer Placeholder 3"/>
          <p:cNvSpPr>
            <a:spLocks noGrp="1"/>
          </p:cNvSpPr>
          <p:nvPr>
            <p:ph type="ftr" sz="quarter" idx="4"/>
          </p:nvPr>
        </p:nvSpPr>
        <p:spPr/>
        <p:txBody>
          <a:bodyPr/>
          <a:lstStyle/>
          <a:p>
            <a:endParaRPr lang="lv-LV" dirty="0"/>
          </a:p>
        </p:txBody>
      </p:sp>
      <p:sp>
        <p:nvSpPr>
          <p:cNvPr id="5" name="Slide Number Placeholder 4"/>
          <p:cNvSpPr>
            <a:spLocks noGrp="1"/>
          </p:cNvSpPr>
          <p:nvPr>
            <p:ph type="sldNum" sz="quarter" idx="5"/>
          </p:nvPr>
        </p:nvSpPr>
        <p:spPr/>
        <p:txBody>
          <a:bodyPr/>
          <a:lstStyle/>
          <a:p>
            <a:fld id="{AD01B391-23A7-42CB-A184-AFE045D2BB2B}" type="slidenum">
              <a:rPr lang="lv-LV" smtClean="0"/>
              <a:t>6</a:t>
            </a:fld>
            <a:endParaRPr lang="lv-LV" dirty="0"/>
          </a:p>
        </p:txBody>
      </p:sp>
    </p:spTree>
    <p:extLst>
      <p:ext uri="{BB962C8B-B14F-4D97-AF65-F5344CB8AC3E}">
        <p14:creationId xmlns:p14="http://schemas.microsoft.com/office/powerpoint/2010/main" val="3228088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1" kern="1200" dirty="0">
                <a:solidFill>
                  <a:schemeClr val="tx1"/>
                </a:solidFill>
                <a:effectLst/>
                <a:latin typeface="+mn-lt"/>
                <a:ea typeface="+mn-ea"/>
                <a:cs typeface="+mn-cs"/>
              </a:rPr>
              <a:t>Tiek pārskatīts piemaksas apmērs, kas bija noteikts par vienu apdrošināšanas stāža gadu</a:t>
            </a:r>
            <a:r>
              <a:rPr lang="lv-LV" sz="1600" dirty="0">
                <a:latin typeface="Verdana" panose="020B0604030504040204" pitchFamily="34" charset="0"/>
                <a:ea typeface="Verdana" panose="020B0604030504040204" pitchFamily="34" charset="0"/>
              </a:rPr>
              <a:t>, kas uzkrāts līdz 1995. gada 31. decembrim.</a:t>
            </a:r>
          </a:p>
          <a:p>
            <a:pPr marL="0" marR="0" lvl="0" indent="0" algn="l" defTabSz="914400" rtl="0" eaLnBrk="1" fontAlgn="auto" latinLnBrk="0" hangingPunct="1">
              <a:lnSpc>
                <a:spcPct val="100000"/>
              </a:lnSpc>
              <a:spcBef>
                <a:spcPts val="0"/>
              </a:spcBef>
              <a:spcAft>
                <a:spcPts val="0"/>
              </a:spcAft>
              <a:buClrTx/>
              <a:buSzTx/>
              <a:buFontTx/>
              <a:buNone/>
              <a:tabLst/>
              <a:defRPr/>
            </a:pPr>
            <a:r>
              <a:rPr lang="lv-LV" sz="1600" dirty="0">
                <a:latin typeface="Verdana" panose="020B0604030504040204" pitchFamily="34" charset="0"/>
                <a:ea typeface="Verdana" panose="020B0604030504040204" pitchFamily="34" charset="0"/>
              </a:rPr>
              <a:t>2,43 eiro saņems tie, kam vecuma pensija piešķirta līdz 31.12.1996.</a:t>
            </a:r>
          </a:p>
          <a:p>
            <a:pPr marL="0" marR="0" lvl="0" indent="0" algn="l" defTabSz="914400" rtl="0" eaLnBrk="1" fontAlgn="auto" latinLnBrk="0" hangingPunct="1">
              <a:lnSpc>
                <a:spcPct val="100000"/>
              </a:lnSpc>
              <a:spcBef>
                <a:spcPts val="0"/>
              </a:spcBef>
              <a:spcAft>
                <a:spcPts val="0"/>
              </a:spcAft>
              <a:buClrTx/>
              <a:buSzTx/>
              <a:buFontTx/>
              <a:buNone/>
              <a:tabLst/>
              <a:defRPr/>
            </a:pPr>
            <a:r>
              <a:rPr lang="lv-LV" sz="1600" dirty="0">
                <a:latin typeface="Verdana" panose="020B0604030504040204" pitchFamily="34" charset="0"/>
                <a:ea typeface="Verdana" panose="020B0604030504040204" pitchFamily="34" charset="0"/>
              </a:rPr>
              <a:t>1,62 eiro saņems tie, kam pensija piešķirta pēc 01.01.1997.</a:t>
            </a:r>
          </a:p>
          <a:p>
            <a:endParaRPr lang="lv-LV" dirty="0"/>
          </a:p>
        </p:txBody>
      </p:sp>
      <p:sp>
        <p:nvSpPr>
          <p:cNvPr id="4" name="Slide Number Placeholder 3"/>
          <p:cNvSpPr>
            <a:spLocks noGrp="1"/>
          </p:cNvSpPr>
          <p:nvPr>
            <p:ph type="sldNum" sz="quarter" idx="5"/>
          </p:nvPr>
        </p:nvSpPr>
        <p:spPr/>
        <p:txBody>
          <a:bodyPr/>
          <a:lstStyle/>
          <a:p>
            <a:fld id="{801550A5-827B-45AD-B2E7-5AEE9B2837AE}" type="slidenum">
              <a:rPr lang="lv-LV" smtClean="0"/>
              <a:t>7</a:t>
            </a:fld>
            <a:endParaRPr lang="lv-LV"/>
          </a:p>
        </p:txBody>
      </p:sp>
    </p:spTree>
    <p:extLst>
      <p:ext uri="{BB962C8B-B14F-4D97-AF65-F5344CB8AC3E}">
        <p14:creationId xmlns:p14="http://schemas.microsoft.com/office/powerpoint/2010/main" val="3168741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600" dirty="0"/>
              <a:t>Ja nebūs 20 gadu apdrošināšanas stāžs, piešķirs valsts sociālā nodrošinājuma pabalstu 2025.gadā – </a:t>
            </a:r>
            <a:r>
              <a:rPr lang="lv-LV" sz="1600" b="1" dirty="0"/>
              <a:t>166 eiro</a:t>
            </a:r>
            <a:r>
              <a:rPr lang="lv-LV" sz="1600" dirty="0"/>
              <a:t>.</a:t>
            </a:r>
          </a:p>
          <a:p>
            <a:endParaRPr lang="lv-LV"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lv-LV" sz="1600" kern="1200" dirty="0">
                <a:solidFill>
                  <a:schemeClr val="tx1"/>
                </a:solidFill>
                <a:effectLst/>
                <a:latin typeface="+mn-lt"/>
                <a:ea typeface="+mn-ea"/>
                <a:cs typeface="+mn-cs"/>
              </a:rPr>
              <a:t>Paaugstināts arī III grupas invaliditātes pensijas apmērs un I, II grupas invaliditātes pensijas minimālie apmēri, kā arī apgādnieka zaudējuma pensijas apmērs.</a:t>
            </a:r>
          </a:p>
          <a:p>
            <a:endParaRPr lang="lv-LV" dirty="0"/>
          </a:p>
        </p:txBody>
      </p:sp>
      <p:sp>
        <p:nvSpPr>
          <p:cNvPr id="4" name="Footer Placeholder 3"/>
          <p:cNvSpPr>
            <a:spLocks noGrp="1"/>
          </p:cNvSpPr>
          <p:nvPr>
            <p:ph type="ftr" sz="quarter" idx="4"/>
          </p:nvPr>
        </p:nvSpPr>
        <p:spPr/>
        <p:txBody>
          <a:bodyPr/>
          <a:lstStyle/>
          <a:p>
            <a:endParaRPr lang="lv-LV" dirty="0"/>
          </a:p>
        </p:txBody>
      </p:sp>
      <p:sp>
        <p:nvSpPr>
          <p:cNvPr id="5" name="Slide Number Placeholder 4"/>
          <p:cNvSpPr>
            <a:spLocks noGrp="1"/>
          </p:cNvSpPr>
          <p:nvPr>
            <p:ph type="sldNum" sz="quarter" idx="5"/>
          </p:nvPr>
        </p:nvSpPr>
        <p:spPr/>
        <p:txBody>
          <a:bodyPr/>
          <a:lstStyle/>
          <a:p>
            <a:fld id="{AD01B391-23A7-42CB-A184-AFE045D2BB2B}" type="slidenum">
              <a:rPr lang="lv-LV" smtClean="0"/>
              <a:t>8</a:t>
            </a:fld>
            <a:endParaRPr lang="lv-LV" dirty="0"/>
          </a:p>
        </p:txBody>
      </p:sp>
    </p:spTree>
    <p:extLst>
      <p:ext uri="{BB962C8B-B14F-4D97-AF65-F5344CB8AC3E}">
        <p14:creationId xmlns:p14="http://schemas.microsoft.com/office/powerpoint/2010/main" val="808283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400" b="1" dirty="0"/>
              <a:t>Par bāzes pensiju </a:t>
            </a:r>
            <a:r>
              <a:rPr lang="lv-LV" sz="1400" dirty="0"/>
              <a:t>- </a:t>
            </a:r>
            <a:r>
              <a:rPr lang="lv-LV" sz="1400" kern="1200" dirty="0">
                <a:solidFill>
                  <a:schemeClr val="tx1"/>
                </a:solidFill>
                <a:effectLst/>
                <a:latin typeface="+mn-lt"/>
                <a:ea typeface="+mn-ea"/>
                <a:cs typeface="+mn-cs"/>
              </a:rPr>
              <a:t>Ņemot vērā kopumā zemos pensiju apmērus un to prognozēto vēl zemāku atvietojuma līmeni nākotnē, ir nepieciešams virzīties uz “bāzes pensijas” noteikšanu visiem vecuma pensijas saņēmējiem. LM plāno piedāvāt to balstīt uz pensiju piemaksu turpmāku attīstīšanu par nostrādātiem stāža gadiem. Valdības rīcības plānā termiņš – 2026.gads.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400" b="1" kern="1200" dirty="0">
                <a:solidFill>
                  <a:schemeClr val="tx1"/>
                </a:solidFill>
                <a:effectLst/>
                <a:latin typeface="+mn-lt"/>
                <a:ea typeface="+mn-ea"/>
                <a:cs typeface="+mn-cs"/>
              </a:rPr>
              <a:t>Par indeksāciju </a:t>
            </a:r>
            <a:r>
              <a:rPr lang="lv-LV" sz="1400" kern="1200" dirty="0">
                <a:solidFill>
                  <a:schemeClr val="tx1"/>
                </a:solidFill>
                <a:effectLst/>
                <a:latin typeface="+mn-lt"/>
                <a:ea typeface="+mn-ea"/>
                <a:cs typeface="+mn-cs"/>
              </a:rPr>
              <a:t>– budžeta likumprojektu paketē ir grozījumi likumā «Par valsts pensijām», kas nosaka, ka no 2025.gada pārskatīs valsts pensiju vai tās daļas apmēru, kas nepārsniedz iepriekšējā kalendāra gada vidējās apdrošināšanas iemaksu algas valstī apmēru (50% vietā). Kā arī visu pensijas apmēru pārskatīs personām, kurām vecuma pensija piešķirta ar atvieglotiem nosacījumiem vecuma sakarā ar bērna, kuram noteikta invaliditāte, vai piecu un vairāk bērnu aprūpi un audzināšanu. Likumprojekta ietekme uz valsts budžeta izdevumiem tiek prognozēta 2025.gadā: 5 789 737 </a:t>
            </a:r>
            <a:r>
              <a:rPr lang="lv-LV" sz="1400" i="1" kern="1200" dirty="0" err="1">
                <a:solidFill>
                  <a:schemeClr val="tx1"/>
                </a:solidFill>
                <a:effectLst/>
                <a:latin typeface="+mn-lt"/>
                <a:ea typeface="+mn-ea"/>
                <a:cs typeface="+mn-cs"/>
              </a:rPr>
              <a:t>euro</a:t>
            </a:r>
            <a:r>
              <a:rPr lang="lv-LV" sz="1400" kern="1200" dirty="0">
                <a:solidFill>
                  <a:schemeClr val="tx1"/>
                </a:solidFill>
                <a:effectLst/>
                <a:latin typeface="+mn-lt"/>
                <a:ea typeface="+mn-ea"/>
                <a:cs typeface="+mn-cs"/>
              </a:rPr>
              <a:t>, 2026. gadā: 27 559 157 </a:t>
            </a:r>
            <a:r>
              <a:rPr lang="lv-LV" sz="1400" i="1" kern="1200" dirty="0" err="1">
                <a:solidFill>
                  <a:schemeClr val="tx1"/>
                </a:solidFill>
                <a:effectLst/>
                <a:latin typeface="+mn-lt"/>
                <a:ea typeface="+mn-ea"/>
                <a:cs typeface="+mn-cs"/>
              </a:rPr>
              <a:t>euro</a:t>
            </a:r>
            <a:r>
              <a:rPr lang="lv-LV" sz="1400" kern="1200" dirty="0">
                <a:solidFill>
                  <a:schemeClr val="tx1"/>
                </a:solidFill>
                <a:effectLst/>
                <a:latin typeface="+mn-lt"/>
                <a:ea typeface="+mn-ea"/>
                <a:cs typeface="+mn-cs"/>
              </a:rPr>
              <a:t>, 2027. gadā 44 638 195</a:t>
            </a:r>
            <a:r>
              <a:rPr lang="lv-LV" sz="1400" i="1" kern="1200" dirty="0">
                <a:solidFill>
                  <a:schemeClr val="tx1"/>
                </a:solidFill>
                <a:effectLst/>
                <a:latin typeface="+mn-lt"/>
                <a:ea typeface="+mn-ea"/>
                <a:cs typeface="+mn-cs"/>
              </a:rPr>
              <a:t> </a:t>
            </a:r>
            <a:r>
              <a:rPr lang="lv-LV" sz="1400" i="1" kern="1200" dirty="0" err="1">
                <a:solidFill>
                  <a:schemeClr val="tx1"/>
                </a:solidFill>
                <a:effectLst/>
                <a:latin typeface="+mn-lt"/>
                <a:ea typeface="+mn-ea"/>
                <a:cs typeface="+mn-cs"/>
              </a:rPr>
              <a:t>euro</a:t>
            </a:r>
            <a:r>
              <a:rPr lang="lv-LV" sz="1400" i="1" kern="1200" dirty="0">
                <a:solidFill>
                  <a:schemeClr val="tx1"/>
                </a:solidFill>
                <a:effectLst/>
                <a:latin typeface="+mn-lt"/>
                <a:ea typeface="+mn-ea"/>
                <a:cs typeface="+mn-cs"/>
              </a:rPr>
              <a:t> </a:t>
            </a:r>
            <a:r>
              <a:rPr lang="lv-LV" sz="1400" kern="1200" dirty="0">
                <a:solidFill>
                  <a:schemeClr val="tx1"/>
                </a:solidFill>
                <a:effectLst/>
                <a:latin typeface="+mn-lt"/>
                <a:ea typeface="+mn-ea"/>
                <a:cs typeface="+mn-cs"/>
              </a:rPr>
              <a:t>un 2028. gadā 60 894 953 </a:t>
            </a:r>
            <a:r>
              <a:rPr lang="lv-LV" sz="1400" i="1" kern="1200" dirty="0" err="1">
                <a:solidFill>
                  <a:schemeClr val="tx1"/>
                </a:solidFill>
                <a:effectLst/>
                <a:latin typeface="+mn-lt"/>
                <a:ea typeface="+mn-ea"/>
                <a:cs typeface="+mn-cs"/>
              </a:rPr>
              <a:t>euro</a:t>
            </a:r>
            <a:r>
              <a:rPr lang="lv-LV" sz="14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400" b="1" kern="1200" dirty="0">
                <a:solidFill>
                  <a:schemeClr val="tx1"/>
                </a:solidFill>
                <a:effectLst/>
                <a:latin typeface="+mn-lt"/>
                <a:ea typeface="+mn-ea"/>
                <a:cs typeface="+mn-cs"/>
              </a:rPr>
              <a:t>Par IIN </a:t>
            </a:r>
            <a:r>
              <a:rPr lang="lv-LV" sz="1400" kern="1200" dirty="0">
                <a:solidFill>
                  <a:schemeClr val="tx1"/>
                </a:solidFill>
                <a:effectLst/>
                <a:latin typeface="+mn-lt"/>
                <a:ea typeface="+mn-ea"/>
                <a:cs typeface="+mn-cs"/>
              </a:rPr>
              <a:t>– pensionāra neapliekamais minimums paaugstināsies no 500 eiro līdz 1000 eiro. Pensijas līdz 1000 eiro saņem 93% vecuma pensijas saņēmēju. Likme no 20% līdz 25,5%.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400" b="1" kern="1200" dirty="0">
                <a:solidFill>
                  <a:schemeClr val="tx1"/>
                </a:solidFill>
                <a:effectLst/>
                <a:latin typeface="+mn-lt"/>
                <a:ea typeface="+mn-ea"/>
                <a:cs typeface="+mn-cs"/>
              </a:rPr>
              <a:t>Par 2.līmeni </a:t>
            </a:r>
            <a:r>
              <a:rPr lang="lv-LV" sz="1400" kern="1200" dirty="0">
                <a:solidFill>
                  <a:schemeClr val="tx1"/>
                </a:solidFill>
                <a:effectLst/>
                <a:latin typeface="+mn-lt"/>
                <a:ea typeface="+mn-ea"/>
                <a:cs typeface="+mn-cs"/>
              </a:rPr>
              <a:t>– budžeta likumprojektu paketē ir grozījumi Valsts </a:t>
            </a:r>
            <a:r>
              <a:rPr lang="lv-LV" sz="1400" kern="1200" dirty="0" err="1">
                <a:solidFill>
                  <a:schemeClr val="tx1"/>
                </a:solidFill>
                <a:effectLst/>
                <a:latin typeface="+mn-lt"/>
                <a:ea typeface="+mn-ea"/>
                <a:cs typeface="+mn-cs"/>
              </a:rPr>
              <a:t>fondēto</a:t>
            </a:r>
            <a:r>
              <a:rPr lang="lv-LV" sz="1400" kern="1200" dirty="0">
                <a:solidFill>
                  <a:schemeClr val="tx1"/>
                </a:solidFill>
                <a:effectLst/>
                <a:latin typeface="+mn-lt"/>
                <a:ea typeface="+mn-ea"/>
                <a:cs typeface="+mn-cs"/>
              </a:rPr>
              <a:t> pensiju likumā, kas paredz pārnest 1%p. no pensiju 2. līmeņa uz pensiju 1. līmeni, novirzot attiecīgi 1. līmenim 15 % un 2. līmenim 5 % laika periodā no 2025. gada 1. janvāra līdz 2028. gada 31. decembrim. Speciālais budžets </a:t>
            </a:r>
            <a:r>
              <a:rPr lang="lv-LV" sz="1400" dirty="0"/>
              <a:t>palielināsies 2025. gadā 104 milj. eiro, 2026. gadā 162 milj. eiro, 2027. gadā 171 milj. eiro un 2028. gadā 179 milj. eiro.</a:t>
            </a:r>
            <a:endParaRPr lang="lv-LV" sz="1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v-LV" sz="1400" dirty="0"/>
              <a:t>Šobrīd LM sadarbībā ar FM un Latvijas Banku izstrādā grozījumus Valsts </a:t>
            </a:r>
            <a:r>
              <a:rPr lang="lv-LV" sz="1400" dirty="0" err="1"/>
              <a:t>fondēto</a:t>
            </a:r>
            <a:r>
              <a:rPr lang="lv-LV" sz="1400" dirty="0"/>
              <a:t> pensiju likumā, pārskatot komisiju maksas apmēru, dot iespēju pārtraukt dalību VFPS piecus gadus pirms pensionēšanās vecuma sasniegšanas, pārvirzot </a:t>
            </a:r>
            <a:r>
              <a:rPr lang="lv-LV" sz="1400" dirty="0" err="1"/>
              <a:t>fondētās</a:t>
            </a:r>
            <a:r>
              <a:rPr lang="lv-LV" sz="1400" dirty="0"/>
              <a:t> pensijas kapitālu uz pensijas 1.līmeni, kā arī veikt citus grozījumus, kas uzlabos VFPS darbību.</a:t>
            </a:r>
            <a:endParaRPr lang="lv-LV" sz="14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lv-LV" sz="1400" kern="1200" dirty="0">
              <a:solidFill>
                <a:schemeClr val="tx1"/>
              </a:solidFill>
              <a:effectLst/>
              <a:latin typeface="+mn-lt"/>
              <a:ea typeface="+mn-ea"/>
              <a:cs typeface="+mn-cs"/>
            </a:endParaRPr>
          </a:p>
          <a:p>
            <a:pPr marL="171450" indent="-171450">
              <a:buFont typeface="Arial" panose="020B0604020202020204" pitchFamily="34" charset="0"/>
              <a:buChar char="•"/>
            </a:pPr>
            <a:endParaRPr lang="lv-LV" dirty="0"/>
          </a:p>
        </p:txBody>
      </p:sp>
      <p:sp>
        <p:nvSpPr>
          <p:cNvPr id="4" name="Footer Placeholder 3"/>
          <p:cNvSpPr>
            <a:spLocks noGrp="1"/>
          </p:cNvSpPr>
          <p:nvPr>
            <p:ph type="ftr" sz="quarter" idx="4"/>
          </p:nvPr>
        </p:nvSpPr>
        <p:spPr/>
        <p:txBody>
          <a:bodyPr/>
          <a:lstStyle/>
          <a:p>
            <a:endParaRPr lang="lv-LV" dirty="0"/>
          </a:p>
        </p:txBody>
      </p:sp>
      <p:sp>
        <p:nvSpPr>
          <p:cNvPr id="5" name="Slide Number Placeholder 4"/>
          <p:cNvSpPr>
            <a:spLocks noGrp="1"/>
          </p:cNvSpPr>
          <p:nvPr>
            <p:ph type="sldNum" sz="quarter" idx="5"/>
          </p:nvPr>
        </p:nvSpPr>
        <p:spPr/>
        <p:txBody>
          <a:bodyPr/>
          <a:lstStyle/>
          <a:p>
            <a:fld id="{AD01B391-23A7-42CB-A184-AFE045D2BB2B}" type="slidenum">
              <a:rPr lang="lv-LV" smtClean="0"/>
              <a:t>9</a:t>
            </a:fld>
            <a:endParaRPr lang="lv-LV" dirty="0"/>
          </a:p>
        </p:txBody>
      </p:sp>
    </p:spTree>
    <p:extLst>
      <p:ext uri="{BB962C8B-B14F-4D97-AF65-F5344CB8AC3E}">
        <p14:creationId xmlns:p14="http://schemas.microsoft.com/office/powerpoint/2010/main" val="32063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Footer Placeholder 3"/>
          <p:cNvSpPr>
            <a:spLocks noGrp="1"/>
          </p:cNvSpPr>
          <p:nvPr>
            <p:ph type="ftr" sz="quarter" idx="4"/>
          </p:nvPr>
        </p:nvSpPr>
        <p:spPr/>
        <p:txBody>
          <a:bodyPr/>
          <a:lstStyle/>
          <a:p>
            <a:endParaRPr lang="lv-LV" dirty="0"/>
          </a:p>
        </p:txBody>
      </p:sp>
      <p:sp>
        <p:nvSpPr>
          <p:cNvPr id="5" name="Slide Number Placeholder 4"/>
          <p:cNvSpPr>
            <a:spLocks noGrp="1"/>
          </p:cNvSpPr>
          <p:nvPr>
            <p:ph type="sldNum" sz="quarter" idx="5"/>
          </p:nvPr>
        </p:nvSpPr>
        <p:spPr/>
        <p:txBody>
          <a:bodyPr/>
          <a:lstStyle/>
          <a:p>
            <a:fld id="{AD01B391-23A7-42CB-A184-AFE045D2BB2B}" type="slidenum">
              <a:rPr lang="lv-LV" smtClean="0"/>
              <a:t>10</a:t>
            </a:fld>
            <a:endParaRPr lang="lv-LV" dirty="0"/>
          </a:p>
        </p:txBody>
      </p:sp>
    </p:spTree>
    <p:extLst>
      <p:ext uri="{BB962C8B-B14F-4D97-AF65-F5344CB8AC3E}">
        <p14:creationId xmlns:p14="http://schemas.microsoft.com/office/powerpoint/2010/main" val="859614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815478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1683205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49937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endParaRPr lang="lv-LV" dirty="0"/>
          </a:p>
        </p:txBody>
      </p:sp>
      <p:sp>
        <p:nvSpPr>
          <p:cNvPr id="6" name="Footer Placeholder 5"/>
          <p:cNvSpPr>
            <a:spLocks noGrp="1"/>
          </p:cNvSpPr>
          <p:nvPr>
            <p:ph type="ftr" sz="quarter" idx="11"/>
          </p:nvPr>
        </p:nvSpPr>
        <p:spPr/>
        <p:txBody>
          <a:bodyPr/>
          <a:lstStyle/>
          <a:p>
            <a:endParaRPr lang="lv-LV" dirty="0"/>
          </a:p>
        </p:txBody>
      </p:sp>
      <p:sp>
        <p:nvSpPr>
          <p:cNvPr id="7" name="Slide Number Placeholder 6"/>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832955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endParaRPr lang="lv-LV" dirty="0"/>
          </a:p>
        </p:txBody>
      </p:sp>
      <p:sp>
        <p:nvSpPr>
          <p:cNvPr id="8" name="Footer Placeholder 7"/>
          <p:cNvSpPr>
            <a:spLocks noGrp="1"/>
          </p:cNvSpPr>
          <p:nvPr>
            <p:ph type="ftr" sz="quarter" idx="11"/>
          </p:nvPr>
        </p:nvSpPr>
        <p:spPr/>
        <p:txBody>
          <a:bodyPr/>
          <a:lstStyle/>
          <a:p>
            <a:endParaRPr lang="lv-LV" dirty="0"/>
          </a:p>
        </p:txBody>
      </p:sp>
      <p:sp>
        <p:nvSpPr>
          <p:cNvPr id="9" name="Slide Number Placeholder 8"/>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188811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endParaRPr lang="lv-LV" dirty="0"/>
          </a:p>
        </p:txBody>
      </p:sp>
      <p:sp>
        <p:nvSpPr>
          <p:cNvPr id="4" name="Footer Placeholder 3"/>
          <p:cNvSpPr>
            <a:spLocks noGrp="1"/>
          </p:cNvSpPr>
          <p:nvPr>
            <p:ph type="ftr" sz="quarter" idx="11"/>
          </p:nvPr>
        </p:nvSpPr>
        <p:spPr/>
        <p:txBody>
          <a:bodyPr/>
          <a:lstStyle/>
          <a:p>
            <a:endParaRPr lang="lv-LV" dirty="0"/>
          </a:p>
        </p:txBody>
      </p:sp>
      <p:sp>
        <p:nvSpPr>
          <p:cNvPr id="5" name="Slide Number Placeholder 4"/>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1729579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lv-LV" dirty="0"/>
          </a:p>
        </p:txBody>
      </p:sp>
      <p:sp>
        <p:nvSpPr>
          <p:cNvPr id="3" name="Footer Placeholder 2"/>
          <p:cNvSpPr>
            <a:spLocks noGrp="1"/>
          </p:cNvSpPr>
          <p:nvPr>
            <p:ph type="ftr" sz="quarter" idx="11"/>
          </p:nvPr>
        </p:nvSpPr>
        <p:spPr/>
        <p:txBody>
          <a:bodyPr/>
          <a:lstStyle/>
          <a:p>
            <a:endParaRPr lang="lv-LV" dirty="0"/>
          </a:p>
        </p:txBody>
      </p:sp>
      <p:sp>
        <p:nvSpPr>
          <p:cNvPr id="4" name="Slide Number Placeholder 3"/>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259258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lv-LV" dirty="0"/>
          </a:p>
        </p:txBody>
      </p:sp>
      <p:sp>
        <p:nvSpPr>
          <p:cNvPr id="6" name="Footer Placeholder 5"/>
          <p:cNvSpPr>
            <a:spLocks noGrp="1"/>
          </p:cNvSpPr>
          <p:nvPr>
            <p:ph type="ftr" sz="quarter" idx="11"/>
          </p:nvPr>
        </p:nvSpPr>
        <p:spPr/>
        <p:txBody>
          <a:bodyPr/>
          <a:lstStyle/>
          <a:p>
            <a:endParaRPr lang="lv-LV" dirty="0"/>
          </a:p>
        </p:txBody>
      </p:sp>
      <p:sp>
        <p:nvSpPr>
          <p:cNvPr id="7" name="Slide Number Placeholder 6"/>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05717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lv-LV" dirty="0"/>
          </a:p>
        </p:txBody>
      </p:sp>
      <p:sp>
        <p:nvSpPr>
          <p:cNvPr id="6" name="Footer Placeholder 5"/>
          <p:cNvSpPr>
            <a:spLocks noGrp="1"/>
          </p:cNvSpPr>
          <p:nvPr>
            <p:ph type="ftr" sz="quarter" idx="11"/>
          </p:nvPr>
        </p:nvSpPr>
        <p:spPr/>
        <p:txBody>
          <a:bodyPr/>
          <a:lstStyle/>
          <a:p>
            <a:endParaRPr lang="lv-LV" dirty="0"/>
          </a:p>
        </p:txBody>
      </p:sp>
      <p:sp>
        <p:nvSpPr>
          <p:cNvPr id="7" name="Slide Number Placeholder 6"/>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664230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2780529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3E8C38FD-4F1A-417D-8DD5-2E4F7F37F716}" type="slidenum">
              <a:rPr lang="lv-LV" smtClean="0"/>
              <a:t>‹#›</a:t>
            </a:fld>
            <a:endParaRPr lang="lv-LV" dirty="0"/>
          </a:p>
        </p:txBody>
      </p:sp>
    </p:spTree>
    <p:extLst>
      <p:ext uri="{BB962C8B-B14F-4D97-AF65-F5344CB8AC3E}">
        <p14:creationId xmlns:p14="http://schemas.microsoft.com/office/powerpoint/2010/main" val="3605767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601561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a:defRPr/>
            </a:pPr>
            <a:endParaRPr lang="lv-LV" sz="14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654071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657605"/>
            <a:ext cx="8128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3454400" y="61722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168232"/>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582400" y="6169025"/>
            <a:ext cx="406400" cy="304800"/>
          </a:xfrm>
        </p:spPr>
        <p:txBody>
          <a:bodyPr/>
          <a:lstStyle>
            <a:lvl1pPr>
              <a:defRPr sz="1000">
                <a:latin typeface="Verdana" pitchFamily="34" charset="0"/>
              </a:defRPr>
            </a:lvl1pPr>
          </a:lstStyle>
          <a:p>
            <a:fld id="{87191800-77E5-4651-BAAC-0C70176B7637}" type="slidenum">
              <a:rPr lang="en-US" altLang="lv-LV"/>
              <a:pPr/>
              <a:t>‹#›</a:t>
            </a:fld>
            <a:endParaRPr lang="en-US" altLang="lv-LV" dirty="0"/>
          </a:p>
        </p:txBody>
      </p:sp>
    </p:spTree>
    <p:extLst>
      <p:ext uri="{BB962C8B-B14F-4D97-AF65-F5344CB8AC3E}">
        <p14:creationId xmlns:p14="http://schemas.microsoft.com/office/powerpoint/2010/main" val="3322365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04806"/>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3454400" y="1752601"/>
            <a:ext cx="3860800" cy="4267200"/>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20000" y="1752605"/>
            <a:ext cx="3962400" cy="428307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5"/>
          <p:cNvSpPr>
            <a:spLocks noGrp="1"/>
          </p:cNvSpPr>
          <p:nvPr>
            <p:ph type="body" sz="quarter" idx="10"/>
          </p:nvPr>
        </p:nvSpPr>
        <p:spPr>
          <a:xfrm>
            <a:off x="3454400" y="61722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168232"/>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Slide Number Placeholder 22"/>
          <p:cNvSpPr>
            <a:spLocks noGrp="1"/>
          </p:cNvSpPr>
          <p:nvPr>
            <p:ph type="sldNum" sz="quarter" idx="13"/>
          </p:nvPr>
        </p:nvSpPr>
        <p:spPr>
          <a:xfrm>
            <a:off x="11582400" y="6169025"/>
            <a:ext cx="406400" cy="304800"/>
          </a:xfrm>
        </p:spPr>
        <p:txBody>
          <a:bodyPr/>
          <a:lstStyle>
            <a:lvl1pPr>
              <a:defRPr sz="1000">
                <a:latin typeface="Verdana" pitchFamily="34" charset="0"/>
              </a:defRPr>
            </a:lvl1pPr>
          </a:lstStyle>
          <a:p>
            <a:fld id="{28B6C390-344C-4969-8992-D0B23405AA84}" type="slidenum">
              <a:rPr lang="en-US" altLang="lv-LV"/>
              <a:pPr/>
              <a:t>‹#›</a:t>
            </a:fld>
            <a:endParaRPr lang="en-US" altLang="lv-LV" dirty="0"/>
          </a:p>
        </p:txBody>
      </p:sp>
    </p:spTree>
    <p:extLst>
      <p:ext uri="{BB962C8B-B14F-4D97-AF65-F5344CB8AC3E}">
        <p14:creationId xmlns:p14="http://schemas.microsoft.com/office/powerpoint/2010/main" val="2240814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3454400" y="304806"/>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3454400" y="2386945"/>
            <a:ext cx="38608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p:cNvSpPr>
            <a:spLocks noGrp="1"/>
          </p:cNvSpPr>
          <p:nvPr>
            <p:ph sz="half" idx="2"/>
          </p:nvPr>
        </p:nvSpPr>
        <p:spPr>
          <a:xfrm>
            <a:off x="7620000" y="2386945"/>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3454400" y="1516065"/>
            <a:ext cx="3860800" cy="87153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sp>
        <p:nvSpPr>
          <p:cNvPr id="23" name="Text Placeholder 21"/>
          <p:cNvSpPr>
            <a:spLocks noGrp="1"/>
          </p:cNvSpPr>
          <p:nvPr>
            <p:ph type="body" sz="quarter" idx="17"/>
          </p:nvPr>
        </p:nvSpPr>
        <p:spPr>
          <a:xfrm>
            <a:off x="7620000" y="1516065"/>
            <a:ext cx="3962400" cy="87087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5"/>
          <p:cNvSpPr>
            <a:spLocks noGrp="1"/>
          </p:cNvSpPr>
          <p:nvPr>
            <p:ph type="body" sz="quarter" idx="10"/>
          </p:nvPr>
        </p:nvSpPr>
        <p:spPr>
          <a:xfrm>
            <a:off x="3454400" y="61722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sp>
        <p:nvSpPr>
          <p:cNvPr id="12" name="Text Placeholder 19"/>
          <p:cNvSpPr>
            <a:spLocks noGrp="1"/>
          </p:cNvSpPr>
          <p:nvPr>
            <p:ph type="body" sz="quarter" idx="12"/>
          </p:nvPr>
        </p:nvSpPr>
        <p:spPr>
          <a:xfrm>
            <a:off x="6502400" y="6168232"/>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Slide Number Placeholder 22"/>
          <p:cNvSpPr>
            <a:spLocks noGrp="1"/>
          </p:cNvSpPr>
          <p:nvPr>
            <p:ph type="sldNum" sz="quarter" idx="18"/>
          </p:nvPr>
        </p:nvSpPr>
        <p:spPr>
          <a:xfrm>
            <a:off x="11582400" y="6169025"/>
            <a:ext cx="406400" cy="304800"/>
          </a:xfrm>
        </p:spPr>
        <p:txBody>
          <a:bodyPr/>
          <a:lstStyle>
            <a:lvl1pPr>
              <a:defRPr sz="1000">
                <a:latin typeface="Verdana" pitchFamily="34" charset="0"/>
              </a:defRPr>
            </a:lvl1pPr>
          </a:lstStyle>
          <a:p>
            <a:fld id="{5DD5819D-9885-45FC-8C2D-E7CD99AB2254}" type="slidenum">
              <a:rPr lang="en-US" altLang="lv-LV"/>
              <a:pPr/>
              <a:t>‹#›</a:t>
            </a:fld>
            <a:endParaRPr lang="en-US" altLang="lv-LV" dirty="0"/>
          </a:p>
        </p:txBody>
      </p:sp>
    </p:spTree>
    <p:extLst>
      <p:ext uri="{BB962C8B-B14F-4D97-AF65-F5344CB8AC3E}">
        <p14:creationId xmlns:p14="http://schemas.microsoft.com/office/powerpoint/2010/main" val="1490482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3454400" y="304806"/>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4" name="Text Placeholder 15"/>
          <p:cNvSpPr>
            <a:spLocks noGrp="1"/>
          </p:cNvSpPr>
          <p:nvPr>
            <p:ph type="body" sz="quarter" idx="10"/>
          </p:nvPr>
        </p:nvSpPr>
        <p:spPr>
          <a:xfrm>
            <a:off x="3454400" y="61722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5" name="Text Placeholder 19"/>
          <p:cNvSpPr>
            <a:spLocks noGrp="1"/>
          </p:cNvSpPr>
          <p:nvPr>
            <p:ph type="body" sz="quarter" idx="12"/>
          </p:nvPr>
        </p:nvSpPr>
        <p:spPr>
          <a:xfrm>
            <a:off x="6502400" y="6168232"/>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582400" y="6169025"/>
            <a:ext cx="406400" cy="304800"/>
          </a:xfrm>
        </p:spPr>
        <p:txBody>
          <a:bodyPr/>
          <a:lstStyle>
            <a:lvl1pPr>
              <a:defRPr sz="1000">
                <a:latin typeface="Verdana" pitchFamily="34" charset="0"/>
              </a:defRPr>
            </a:lvl1pPr>
          </a:lstStyle>
          <a:p>
            <a:fld id="{3B8AC4A6-68EF-47E4-965B-382FE4BDAAF7}" type="slidenum">
              <a:rPr lang="en-US" altLang="lv-LV"/>
              <a:pPr/>
              <a:t>‹#›</a:t>
            </a:fld>
            <a:endParaRPr lang="en-US" altLang="lv-LV" dirty="0"/>
          </a:p>
        </p:txBody>
      </p:sp>
    </p:spTree>
    <p:extLst>
      <p:ext uri="{BB962C8B-B14F-4D97-AF65-F5344CB8AC3E}">
        <p14:creationId xmlns:p14="http://schemas.microsoft.com/office/powerpoint/2010/main" val="4016912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5"/>
          <p:cNvSpPr>
            <a:spLocks noGrp="1"/>
          </p:cNvSpPr>
          <p:nvPr>
            <p:ph type="body" sz="quarter" idx="10"/>
          </p:nvPr>
        </p:nvSpPr>
        <p:spPr>
          <a:xfrm>
            <a:off x="3454400" y="61722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9" name="Text Placeholder 19"/>
          <p:cNvSpPr>
            <a:spLocks noGrp="1"/>
          </p:cNvSpPr>
          <p:nvPr>
            <p:ph type="body" sz="quarter" idx="12"/>
          </p:nvPr>
        </p:nvSpPr>
        <p:spPr>
          <a:xfrm>
            <a:off x="6502400" y="6168232"/>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p:cNvSpPr>
            <a:spLocks noGrp="1"/>
          </p:cNvSpPr>
          <p:nvPr>
            <p:ph type="sldNum" sz="quarter" idx="13"/>
          </p:nvPr>
        </p:nvSpPr>
        <p:spPr>
          <a:xfrm>
            <a:off x="11582400" y="6169025"/>
            <a:ext cx="406400" cy="304800"/>
          </a:xfrm>
        </p:spPr>
        <p:txBody>
          <a:bodyPr/>
          <a:lstStyle>
            <a:lvl1pPr>
              <a:defRPr sz="1000">
                <a:latin typeface="Verdana" pitchFamily="34" charset="0"/>
              </a:defRPr>
            </a:lvl1pPr>
          </a:lstStyle>
          <a:p>
            <a:fld id="{BCE70E9C-782B-4092-B229-246745DF725F}" type="slidenum">
              <a:rPr lang="en-US" altLang="lv-LV"/>
              <a:pPr/>
              <a:t>‹#›</a:t>
            </a:fld>
            <a:endParaRPr lang="en-US" altLang="lv-LV" dirty="0"/>
          </a:p>
        </p:txBody>
      </p:sp>
    </p:spTree>
    <p:extLst>
      <p:ext uri="{BB962C8B-B14F-4D97-AF65-F5344CB8AC3E}">
        <p14:creationId xmlns:p14="http://schemas.microsoft.com/office/powerpoint/2010/main" val="3506720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1" y="272980"/>
            <a:ext cx="3668035"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7426037"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54401" y="1435123"/>
            <a:ext cx="3668035"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11" name="Text Placeholder 15"/>
          <p:cNvSpPr>
            <a:spLocks noGrp="1"/>
          </p:cNvSpPr>
          <p:nvPr>
            <p:ph type="body" sz="quarter" idx="10"/>
          </p:nvPr>
        </p:nvSpPr>
        <p:spPr>
          <a:xfrm>
            <a:off x="3454400" y="61722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6502400" y="6168232"/>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9" name="Slide Number Placeholder 22"/>
          <p:cNvSpPr>
            <a:spLocks noGrp="1"/>
          </p:cNvSpPr>
          <p:nvPr>
            <p:ph type="sldNum" sz="quarter" idx="13"/>
          </p:nvPr>
        </p:nvSpPr>
        <p:spPr>
          <a:xfrm>
            <a:off x="11582400" y="6169025"/>
            <a:ext cx="406400" cy="304800"/>
          </a:xfrm>
        </p:spPr>
        <p:txBody>
          <a:bodyPr/>
          <a:lstStyle>
            <a:lvl1pPr>
              <a:defRPr sz="1000">
                <a:latin typeface="Verdana" pitchFamily="34" charset="0"/>
              </a:defRPr>
            </a:lvl1pPr>
          </a:lstStyle>
          <a:p>
            <a:fld id="{53D84654-884D-47FA-BDF8-4FBAE3C4AEF1}" type="slidenum">
              <a:rPr lang="en-US" altLang="lv-LV"/>
              <a:pPr/>
              <a:t>‹#›</a:t>
            </a:fld>
            <a:endParaRPr lang="en-US" altLang="lv-LV" dirty="0"/>
          </a:p>
        </p:txBody>
      </p:sp>
    </p:spTree>
    <p:extLst>
      <p:ext uri="{BB962C8B-B14F-4D97-AF65-F5344CB8AC3E}">
        <p14:creationId xmlns:p14="http://schemas.microsoft.com/office/powerpoint/2010/main" val="3110158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6303720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C02F12AB-E2B6-416A-8DBA-74942F7AD7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AA0B12D4-A1E1-4694-974B-ECE8FEF6E18B}"/>
              </a:ext>
            </a:extLst>
          </p:cNvPr>
          <p:cNvSpPr>
            <a:spLocks noGrp="1"/>
          </p:cNvSpPr>
          <p:nvPr>
            <p:ph type="sldNum" sz="quarter" idx="13"/>
          </p:nvPr>
        </p:nvSpPr>
        <p:spPr>
          <a:xfrm>
            <a:off x="11379200" y="6324600"/>
            <a:ext cx="406400" cy="304800"/>
          </a:xfrm>
        </p:spPr>
        <p:txBody>
          <a:bodyPr/>
          <a:lstStyle>
            <a:lvl1pPr>
              <a:defRPr sz="960">
                <a:latin typeface="Verdana" panose="020B0604030504040204" pitchFamily="34" charset="0"/>
              </a:defRPr>
            </a:lvl1pPr>
          </a:lstStyle>
          <a:p>
            <a:pPr>
              <a:defRPr/>
            </a:pPr>
            <a:fld id="{31A2F6FB-105C-43B7-B7D4-6CBA7F9CC682}" type="slidenum">
              <a:rPr lang="en-US" altLang="lv-LV"/>
              <a:pPr>
                <a:defRPr/>
              </a:pPr>
              <a:t>‹#›</a:t>
            </a:fld>
            <a:endParaRPr lang="en-US" altLang="lv-LV" dirty="0"/>
          </a:p>
        </p:txBody>
      </p:sp>
    </p:spTree>
    <p:extLst>
      <p:ext uri="{BB962C8B-B14F-4D97-AF65-F5344CB8AC3E}">
        <p14:creationId xmlns:p14="http://schemas.microsoft.com/office/powerpoint/2010/main" val="2478753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446E9A77-5AE0-40CC-8D1C-4CC9707BE4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33CD4AA7-B894-436D-8A0D-DCF48DA3E6E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551971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_Comparison">
    <p:spTree>
      <p:nvGrpSpPr>
        <p:cNvPr id="1" name=""/>
        <p:cNvGrpSpPr/>
        <p:nvPr/>
      </p:nvGrpSpPr>
      <p:grpSpPr>
        <a:xfrm>
          <a:off x="0" y="0"/>
          <a:ext cx="0" cy="0"/>
          <a:chOff x="0" y="0"/>
          <a:chExt cx="0" cy="0"/>
        </a:xfrm>
      </p:grpSpPr>
      <p:sp>
        <p:nvSpPr>
          <p:cNvPr id="14" name="Title 1"/>
          <p:cNvSpPr>
            <a:spLocks noGrp="1"/>
          </p:cNvSpPr>
          <p:nvPr>
            <p:ph type="title"/>
          </p:nvPr>
        </p:nvSpPr>
        <p:spPr>
          <a:xfrm>
            <a:off x="3454401" y="304807"/>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239351" y="2386942"/>
            <a:ext cx="576064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6096000" y="2386940"/>
            <a:ext cx="5486400" cy="3739234"/>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239351" y="1852614"/>
            <a:ext cx="5760640" cy="534986"/>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6096000" y="1851954"/>
            <a:ext cx="5486400" cy="534986"/>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Slide Number Placeholder 22"/>
          <p:cNvSpPr>
            <a:spLocks noGrp="1"/>
          </p:cNvSpPr>
          <p:nvPr>
            <p:ph type="sldNum" sz="quarter" idx="18"/>
          </p:nvPr>
        </p:nvSpPr>
        <p:spPr>
          <a:xfrm>
            <a:off x="11184565" y="6324600"/>
            <a:ext cx="601035" cy="304800"/>
          </a:xfrm>
        </p:spPr>
        <p:txBody>
          <a:bodyPr/>
          <a:lstStyle>
            <a:lvl1pPr>
              <a:defRPr sz="1000">
                <a:latin typeface="Verdana" pitchFamily="34" charset="0"/>
              </a:defRPr>
            </a:lvl1pPr>
          </a:lstStyle>
          <a:p>
            <a:fld id="{0889E1AB-9F73-4201-B011-3CEAD96BE227}" type="slidenum">
              <a:rPr lang="en-GB" smtClean="0"/>
              <a:t>‹#›</a:t>
            </a:fld>
            <a:endParaRPr lang="en-GB"/>
          </a:p>
        </p:txBody>
      </p:sp>
    </p:spTree>
    <p:extLst>
      <p:ext uri="{BB962C8B-B14F-4D97-AF65-F5344CB8AC3E}">
        <p14:creationId xmlns:p14="http://schemas.microsoft.com/office/powerpoint/2010/main" val="38495159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9/30/2024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1231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9/30/2024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49357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9/30/2024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584006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70624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9/30/2024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448499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9/30/2024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03879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9/30/2024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48022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9/30/2024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6223963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9/30/2024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1906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84708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9/30/2024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018314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pic>
        <p:nvPicPr>
          <p:cNvPr id="92" name="Picture 6" descr="Picture 6"/>
          <p:cNvPicPr>
            <a:picLocks noChangeAspect="1"/>
          </p:cNvPicPr>
          <p:nvPr/>
        </p:nvPicPr>
        <p:blipFill>
          <a:blip r:embed="rId2"/>
          <a:stretch>
            <a:fillRect/>
          </a:stretch>
        </p:blipFill>
        <p:spPr>
          <a:xfrm>
            <a:off x="3577169" y="0"/>
            <a:ext cx="5037668" cy="4165600"/>
          </a:xfrm>
          <a:prstGeom prst="rect">
            <a:avLst/>
          </a:prstGeom>
          <a:ln w="12700">
            <a:miter lim="400000"/>
          </a:ln>
        </p:spPr>
      </p:pic>
      <p:pic>
        <p:nvPicPr>
          <p:cNvPr id="93" name="Picture 7" descr="Picture 7"/>
          <p:cNvPicPr>
            <a:picLocks noChangeAspect="1"/>
          </p:cNvPicPr>
          <p:nvPr/>
        </p:nvPicPr>
        <p:blipFill>
          <a:blip r:embed="rId3"/>
          <a:stretch>
            <a:fillRect/>
          </a:stretch>
        </p:blipFill>
        <p:spPr>
          <a:xfrm>
            <a:off x="0" y="6621464"/>
            <a:ext cx="12192000" cy="246063"/>
          </a:xfrm>
          <a:prstGeom prst="rect">
            <a:avLst/>
          </a:prstGeom>
          <a:ln w="12700">
            <a:miter lim="400000"/>
          </a:ln>
        </p:spPr>
      </p:pic>
      <p:sp>
        <p:nvSpPr>
          <p:cNvPr id="94" name="Title Text"/>
          <p:cNvSpPr txBox="1">
            <a:spLocks noGrp="1"/>
          </p:cNvSpPr>
          <p:nvPr>
            <p:ph type="title"/>
          </p:nvPr>
        </p:nvSpPr>
        <p:spPr>
          <a:xfrm>
            <a:off x="914400" y="3505200"/>
            <a:ext cx="10363200" cy="960442"/>
          </a:xfrm>
          <a:prstGeom prst="rect">
            <a:avLst/>
          </a:prstGeom>
        </p:spPr>
        <p:txBody>
          <a:bodyPr anchor="t"/>
          <a:lstStyle>
            <a:lvl1pPr algn="ctr">
              <a:defRPr sz="3200" b="1">
                <a:latin typeface="Verdana"/>
                <a:ea typeface="Verdana"/>
                <a:cs typeface="Verdana"/>
                <a:sym typeface="Verdana"/>
              </a:defRPr>
            </a:lvl1pPr>
          </a:lstStyle>
          <a:p>
            <a:r>
              <a:t>Title Text</a:t>
            </a:r>
          </a:p>
        </p:txBody>
      </p:sp>
      <p:sp>
        <p:nvSpPr>
          <p:cNvPr id="95" name="Body Level One…"/>
          <p:cNvSpPr txBox="1">
            <a:spLocks noGrp="1"/>
          </p:cNvSpPr>
          <p:nvPr>
            <p:ph type="body" sz="quarter" idx="1"/>
          </p:nvPr>
        </p:nvSpPr>
        <p:spPr>
          <a:xfrm>
            <a:off x="914400" y="4724400"/>
            <a:ext cx="10363200" cy="914400"/>
          </a:xfrm>
          <a:prstGeom prst="rect">
            <a:avLst/>
          </a:prstGeom>
        </p:spPr>
        <p:txBody>
          <a:bodyPr/>
          <a:lstStyle>
            <a:lvl1pPr marL="0" indent="0" algn="ctr">
              <a:buSzTx/>
              <a:buFontTx/>
              <a:buNone/>
              <a:defRPr sz="1400">
                <a:latin typeface="Verdana"/>
                <a:ea typeface="Verdana"/>
                <a:cs typeface="Verdana"/>
                <a:sym typeface="Verdana"/>
              </a:defRPr>
            </a:lvl1pPr>
            <a:lvl2pPr marL="590550" indent="-133350" algn="ctr">
              <a:buFontTx/>
              <a:defRPr sz="1400">
                <a:latin typeface="Verdana"/>
                <a:ea typeface="Verdana"/>
                <a:cs typeface="Verdana"/>
                <a:sym typeface="Verdana"/>
              </a:defRPr>
            </a:lvl2pPr>
            <a:lvl3pPr marL="1074419" indent="-160019" algn="ctr">
              <a:buFontTx/>
              <a:defRPr sz="1400">
                <a:latin typeface="Verdana"/>
                <a:ea typeface="Verdana"/>
                <a:cs typeface="Verdana"/>
                <a:sym typeface="Verdana"/>
              </a:defRPr>
            </a:lvl3pPr>
            <a:lvl4pPr marL="1549400" indent="-177800" algn="ctr">
              <a:buFontTx/>
              <a:defRPr sz="1400">
                <a:latin typeface="Verdana"/>
                <a:ea typeface="Verdana"/>
                <a:cs typeface="Verdana"/>
                <a:sym typeface="Verdana"/>
              </a:defRPr>
            </a:lvl4pPr>
            <a:lvl5pPr marL="2006600" indent="-177800" algn="ctr">
              <a:buFontTx/>
              <a:defRPr sz="1400">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96" name="Text Placeholder 19"/>
          <p:cNvSpPr>
            <a:spLocks noGrp="1"/>
          </p:cNvSpPr>
          <p:nvPr>
            <p:ph type="body" sz="quarter" idx="21"/>
          </p:nvPr>
        </p:nvSpPr>
        <p:spPr>
          <a:xfrm>
            <a:off x="914400" y="5761038"/>
            <a:ext cx="10363200" cy="639763"/>
          </a:xfrm>
          <a:prstGeom prst="rect">
            <a:avLst/>
          </a:prstGeom>
        </p:spPr>
        <p:txBody>
          <a:bodyPr/>
          <a:lstStyle>
            <a:lvl1pPr marL="0" indent="0" algn="ctr">
              <a:buSzTx/>
              <a:buFontTx/>
              <a:buNone/>
              <a:defRPr sz="1400">
                <a:latin typeface="Verdana"/>
                <a:ea typeface="Verdana"/>
                <a:sym typeface="Verdana"/>
              </a:defRPr>
            </a:lvl1pPr>
          </a:lstStyle>
          <a:p>
            <a:pPr marL="0" indent="0" algn="ctr">
              <a:buSzTx/>
              <a:buFontTx/>
              <a:buNone/>
              <a:defRPr sz="1400">
                <a:latin typeface="Verdana"/>
                <a:ea typeface="Verdana"/>
                <a:cs typeface="Verdana"/>
                <a:sym typeface="Verdana"/>
              </a:defRPr>
            </a:pPr>
            <a:endParaRPr/>
          </a:p>
        </p:txBody>
      </p:sp>
      <p:sp>
        <p:nvSpPr>
          <p:cNvPr id="97" name="Slide Number"/>
          <p:cNvSpPr txBox="1">
            <a:spLocks noGrp="1"/>
          </p:cNvSpPr>
          <p:nvPr>
            <p:ph type="sldNum" sz="quarter" idx="2"/>
          </p:nvPr>
        </p:nvSpPr>
        <p:spPr>
          <a:xfrm>
            <a:off x="5892800" y="6172201"/>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2675617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27_Title and Content">
    <p:spTree>
      <p:nvGrpSpPr>
        <p:cNvPr id="1" name=""/>
        <p:cNvGrpSpPr/>
        <p:nvPr/>
      </p:nvGrpSpPr>
      <p:grpSpPr>
        <a:xfrm>
          <a:off x="0" y="0"/>
          <a:ext cx="0" cy="0"/>
          <a:chOff x="0" y="0"/>
          <a:chExt cx="0" cy="0"/>
        </a:xfrm>
      </p:grpSpPr>
      <p:pic>
        <p:nvPicPr>
          <p:cNvPr id="104" name="Picture 6" descr="Picture 6"/>
          <p:cNvPicPr>
            <a:picLocks noChangeAspect="1"/>
          </p:cNvPicPr>
          <p:nvPr/>
        </p:nvPicPr>
        <p:blipFill>
          <a:blip r:embed="rId2"/>
          <a:stretch>
            <a:fillRect/>
          </a:stretch>
        </p:blipFill>
        <p:spPr>
          <a:xfrm>
            <a:off x="395819" y="1"/>
            <a:ext cx="2347384" cy="1957389"/>
          </a:xfrm>
          <a:prstGeom prst="rect">
            <a:avLst/>
          </a:prstGeom>
          <a:ln w="12700">
            <a:miter lim="400000"/>
          </a:ln>
        </p:spPr>
      </p:pic>
      <p:sp>
        <p:nvSpPr>
          <p:cNvPr id="105" name="Title Text"/>
          <p:cNvSpPr txBox="1">
            <a:spLocks noGrp="1"/>
          </p:cNvSpPr>
          <p:nvPr>
            <p:ph type="title"/>
          </p:nvPr>
        </p:nvSpPr>
        <p:spPr>
          <a:xfrm>
            <a:off x="3454400" y="381000"/>
            <a:ext cx="8128000" cy="1036642"/>
          </a:xfrm>
          <a:prstGeom prst="rect">
            <a:avLst/>
          </a:prstGeom>
        </p:spPr>
        <p:txBody>
          <a:bodyPr anchor="t"/>
          <a:lstStyle>
            <a:lvl1pPr>
              <a:defRPr sz="2400" b="1">
                <a:latin typeface="Verdana"/>
                <a:ea typeface="Verdana"/>
                <a:cs typeface="Verdana"/>
                <a:sym typeface="Verdana"/>
              </a:defRPr>
            </a:lvl1pPr>
          </a:lstStyle>
          <a:p>
            <a:r>
              <a:t>Title Text</a:t>
            </a:r>
          </a:p>
        </p:txBody>
      </p:sp>
      <p:sp>
        <p:nvSpPr>
          <p:cNvPr id="106" name="Body Level One…"/>
          <p:cNvSpPr txBox="1">
            <a:spLocks noGrp="1"/>
          </p:cNvSpPr>
          <p:nvPr>
            <p:ph type="body" idx="1"/>
          </p:nvPr>
        </p:nvSpPr>
        <p:spPr>
          <a:xfrm>
            <a:off x="3454400" y="1752604"/>
            <a:ext cx="8128000" cy="4373574"/>
          </a:xfrm>
          <a:prstGeom prst="rect">
            <a:avLst/>
          </a:prstGeom>
        </p:spPr>
        <p:txBody>
          <a:bodyPr/>
          <a:lstStyle>
            <a:lvl1pPr marL="0" indent="0">
              <a:buSzTx/>
              <a:buFontTx/>
              <a:buNone/>
              <a:defRPr sz="2000">
                <a:latin typeface="Verdana"/>
                <a:ea typeface="Verdana"/>
                <a:cs typeface="Verdana"/>
                <a:sym typeface="Verdana"/>
              </a:defRPr>
            </a:lvl1pPr>
            <a:lvl2pPr marL="685800" indent="-228600">
              <a:buFontTx/>
              <a:defRPr sz="2000">
                <a:latin typeface="Verdana"/>
                <a:ea typeface="Verdana"/>
                <a:cs typeface="Verdana"/>
                <a:sym typeface="Verdana"/>
              </a:defRPr>
            </a:lvl2pPr>
            <a:lvl3pPr marL="1143000" indent="-228600">
              <a:buFontTx/>
              <a:defRPr sz="2000">
                <a:latin typeface="Verdana"/>
                <a:ea typeface="Verdana"/>
                <a:cs typeface="Verdana"/>
                <a:sym typeface="Verdana"/>
              </a:defRPr>
            </a:lvl3pPr>
            <a:lvl4pPr marL="1600200" indent="-228600">
              <a:buFontTx/>
              <a:defRPr sz="2000">
                <a:latin typeface="Verdana"/>
                <a:ea typeface="Verdana"/>
                <a:cs typeface="Verdana"/>
                <a:sym typeface="Verdana"/>
              </a:defRPr>
            </a:lvl4pPr>
            <a:lvl5pPr marL="2057400" indent="-228600">
              <a:buFontTx/>
              <a:defRPr sz="2000">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107" name="Text Placeholder 15"/>
          <p:cNvSpPr>
            <a:spLocks noGrp="1"/>
          </p:cNvSpPr>
          <p:nvPr>
            <p:ph type="body" sz="quarter" idx="21"/>
          </p:nvPr>
        </p:nvSpPr>
        <p:spPr>
          <a:xfrm>
            <a:off x="3454400" y="6324600"/>
            <a:ext cx="2641600" cy="304800"/>
          </a:xfrm>
          <a:prstGeom prst="rect">
            <a:avLst/>
          </a:prstGeom>
        </p:spPr>
        <p:txBody>
          <a:bodyPr/>
          <a:lstStyle>
            <a:lvl1pPr marL="0" indent="0">
              <a:buSzTx/>
              <a:buFontTx/>
              <a:buNone/>
              <a:defRPr sz="1000">
                <a:latin typeface="Verdana"/>
                <a:ea typeface="Verdana"/>
                <a:sym typeface="Verdana"/>
              </a:defRPr>
            </a:lvl1pPr>
          </a:lstStyle>
          <a:p>
            <a:pPr marL="0" indent="0">
              <a:buSzTx/>
              <a:buFontTx/>
              <a:buNone/>
              <a:defRPr sz="1000">
                <a:latin typeface="Verdana"/>
                <a:ea typeface="Verdana"/>
                <a:cs typeface="Verdana"/>
                <a:sym typeface="Verdana"/>
              </a:defRPr>
            </a:pPr>
            <a:endParaRPr/>
          </a:p>
        </p:txBody>
      </p:sp>
      <p:sp>
        <p:nvSpPr>
          <p:cNvPr id="108" name="Text Placeholder 19"/>
          <p:cNvSpPr>
            <a:spLocks noGrp="1"/>
          </p:cNvSpPr>
          <p:nvPr>
            <p:ph type="body" sz="quarter" idx="22"/>
          </p:nvPr>
        </p:nvSpPr>
        <p:spPr>
          <a:xfrm>
            <a:off x="6502400" y="6324600"/>
            <a:ext cx="4876800" cy="304800"/>
          </a:xfrm>
          <a:prstGeom prst="rect">
            <a:avLst/>
          </a:prstGeom>
        </p:spPr>
        <p:txBody>
          <a:bodyPr/>
          <a:lstStyle>
            <a:lvl1pPr marL="0" indent="0" algn="r">
              <a:buSzTx/>
              <a:buFontTx/>
              <a:buNone/>
              <a:defRPr sz="1000">
                <a:latin typeface="Verdana"/>
                <a:ea typeface="Verdana"/>
                <a:sym typeface="Verdana"/>
              </a:defRPr>
            </a:lvl1pPr>
          </a:lstStyle>
          <a:p>
            <a:pPr marL="0" indent="0" algn="r">
              <a:buSzTx/>
              <a:buFontTx/>
              <a:buNone/>
              <a:defRPr sz="1000">
                <a:latin typeface="Verdana"/>
                <a:ea typeface="Verdana"/>
                <a:cs typeface="Verdana"/>
                <a:sym typeface="Verdana"/>
              </a:defRPr>
            </a:pPr>
            <a:endParaRPr/>
          </a:p>
        </p:txBody>
      </p:sp>
      <p:sp>
        <p:nvSpPr>
          <p:cNvPr id="109" name="Slide Number"/>
          <p:cNvSpPr txBox="1">
            <a:spLocks noGrp="1"/>
          </p:cNvSpPr>
          <p:nvPr>
            <p:ph type="sldNum" sz="quarter" idx="2"/>
          </p:nvPr>
        </p:nvSpPr>
        <p:spPr>
          <a:xfrm>
            <a:off x="11431442" y="6355080"/>
            <a:ext cx="354159" cy="243841"/>
          </a:xfrm>
          <a:prstGeom prst="rect">
            <a:avLst/>
          </a:prstGeom>
        </p:spPr>
        <p:txBody>
          <a:bodyPr/>
          <a:lstStyle>
            <a:lvl1pPr>
              <a:defRPr sz="1000">
                <a:latin typeface="Verdana"/>
                <a:ea typeface="Verdana"/>
                <a:cs typeface="Verdana"/>
                <a:sym typeface="Verdana"/>
              </a:defRPr>
            </a:lvl1pPr>
          </a:lstStyle>
          <a:p>
            <a:fld id="{86CB4B4D-7CA3-9044-876B-883B54F8677D}" type="slidenum">
              <a:t>‹#›</a:t>
            </a:fld>
            <a:endParaRPr/>
          </a:p>
        </p:txBody>
      </p:sp>
    </p:spTree>
    <p:extLst>
      <p:ext uri="{BB962C8B-B14F-4D97-AF65-F5344CB8AC3E}">
        <p14:creationId xmlns:p14="http://schemas.microsoft.com/office/powerpoint/2010/main" val="3969341369"/>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21"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5"/>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6038057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FF601D28-1808-413C-B2F2-8C2293F2C7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3454400" y="304804"/>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3454400" y="2386943"/>
            <a:ext cx="38608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7620000" y="2386943"/>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3454400" y="1852616"/>
            <a:ext cx="3860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7620000" y="1851956"/>
            <a:ext cx="39624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Slide Number Placeholder 22">
            <a:extLst>
              <a:ext uri="{FF2B5EF4-FFF2-40B4-BE49-F238E27FC236}">
                <a16:creationId xmlns:a16="http://schemas.microsoft.com/office/drawing/2014/main" id="{EF1FC896-00A8-4E81-864A-63840D973999}"/>
              </a:ext>
            </a:extLst>
          </p:cNvPr>
          <p:cNvSpPr>
            <a:spLocks noGrp="1"/>
          </p:cNvSpPr>
          <p:nvPr>
            <p:ph type="sldNum" sz="quarter" idx="18"/>
          </p:nvPr>
        </p:nvSpPr>
        <p:spPr>
          <a:xfrm>
            <a:off x="11379200" y="6324600"/>
            <a:ext cx="406400" cy="304800"/>
          </a:xfrm>
        </p:spPr>
        <p:txBody>
          <a:bodyPr/>
          <a:lstStyle>
            <a:lvl1pPr>
              <a:defRPr sz="1000">
                <a:latin typeface="Verdana" panose="020B0604030504040204" pitchFamily="34" charset="0"/>
              </a:defRPr>
            </a:lvl1pPr>
          </a:lstStyle>
          <a:p>
            <a:fld id="{FB775986-2FC2-49C2-83B5-92FE87BD44E8}" type="slidenum">
              <a:rPr lang="en-US" altLang="lv-LV"/>
              <a:pPr/>
              <a:t>‹#›</a:t>
            </a:fld>
            <a:endParaRPr lang="en-US" altLang="lv-LV"/>
          </a:p>
        </p:txBody>
      </p:sp>
    </p:spTree>
    <p:extLst>
      <p:ext uri="{BB962C8B-B14F-4D97-AF65-F5344CB8AC3E}">
        <p14:creationId xmlns:p14="http://schemas.microsoft.com/office/powerpoint/2010/main" val="18871070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563">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563"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9" name="Slide Number Placeholder 5">
            <a:extLst>
              <a:ext uri="{FF2B5EF4-FFF2-40B4-BE49-F238E27FC236}">
                <a16:creationId xmlns:a16="http://schemas.microsoft.com/office/drawing/2014/main" id="{A096C1ED-4315-4C20-80A9-1C55953CA39E}"/>
              </a:ext>
            </a:extLst>
          </p:cNvPr>
          <p:cNvSpPr>
            <a:spLocks noGrp="1"/>
          </p:cNvSpPr>
          <p:nvPr>
            <p:ph type="sldNum" sz="quarter" idx="4"/>
          </p:nvPr>
        </p:nvSpPr>
        <p:spPr>
          <a:xfrm>
            <a:off x="8737600" y="6356357"/>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013">
                <a:solidFill>
                  <a:schemeClr val="tx1"/>
                </a:solidFill>
              </a:defRPr>
            </a:lvl1pPr>
          </a:lstStyle>
          <a:p>
            <a:pPr>
              <a:defRPr/>
            </a:pPr>
            <a:fld id="{B9EE84C0-2C3A-4808-83F1-61574C59E87E}" type="slidenum">
              <a:rPr lang="en-US" altLang="lv-LV" smtClean="0"/>
              <a:pPr>
                <a:defRPr/>
              </a:pPr>
              <a:t>‹#›</a:t>
            </a:fld>
            <a:endParaRPr lang="en-US" altLang="lv-LV" dirty="0"/>
          </a:p>
        </p:txBody>
      </p:sp>
      <p:pic>
        <p:nvPicPr>
          <p:cNvPr id="2" name="Picture 6">
            <a:extLst>
              <a:ext uri="{FF2B5EF4-FFF2-40B4-BE49-F238E27FC236}">
                <a16:creationId xmlns:a16="http://schemas.microsoft.com/office/drawing/2014/main" id="{32142520-DA77-2E7F-7193-69FD15C8EE29}"/>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395831" y="-3"/>
            <a:ext cx="1938528" cy="215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45250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563">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563"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9" name="Slide Number Placeholder 5">
            <a:extLst>
              <a:ext uri="{FF2B5EF4-FFF2-40B4-BE49-F238E27FC236}">
                <a16:creationId xmlns:a16="http://schemas.microsoft.com/office/drawing/2014/main" id="{A096C1ED-4315-4C20-80A9-1C55953CA39E}"/>
              </a:ext>
            </a:extLst>
          </p:cNvPr>
          <p:cNvSpPr>
            <a:spLocks noGrp="1"/>
          </p:cNvSpPr>
          <p:nvPr>
            <p:ph type="sldNum" sz="quarter" idx="4"/>
          </p:nvPr>
        </p:nvSpPr>
        <p:spPr>
          <a:xfrm>
            <a:off x="8737600" y="6356357"/>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013">
                <a:solidFill>
                  <a:schemeClr val="tx1"/>
                </a:solidFill>
              </a:defRPr>
            </a:lvl1pPr>
          </a:lstStyle>
          <a:p>
            <a:pPr>
              <a:defRPr/>
            </a:pPr>
            <a:fld id="{B9EE84C0-2C3A-4808-83F1-61574C59E87E}" type="slidenum">
              <a:rPr lang="en-US" altLang="lv-LV" smtClean="0"/>
              <a:pPr>
                <a:defRPr/>
              </a:pPr>
              <a:t>‹#›</a:t>
            </a:fld>
            <a:endParaRPr lang="en-US" altLang="lv-LV" dirty="0"/>
          </a:p>
        </p:txBody>
      </p:sp>
      <p:pic>
        <p:nvPicPr>
          <p:cNvPr id="2" name="Picture 6">
            <a:extLst>
              <a:ext uri="{FF2B5EF4-FFF2-40B4-BE49-F238E27FC236}">
                <a16:creationId xmlns:a16="http://schemas.microsoft.com/office/drawing/2014/main" id="{32142520-DA77-2E7F-7193-69FD15C8EE29}"/>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395831" y="-3"/>
            <a:ext cx="1938528" cy="215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885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lv-LV"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8C38FD-4F1A-417D-8DD5-2E4F7F37F716}" type="slidenum">
              <a:rPr lang="lv-LV" smtClean="0"/>
              <a:t>‹#›</a:t>
            </a:fld>
            <a:endParaRPr lang="lv-LV" dirty="0"/>
          </a:p>
        </p:txBody>
      </p:sp>
    </p:spTree>
    <p:extLst>
      <p:ext uri="{BB962C8B-B14F-4D97-AF65-F5344CB8AC3E}">
        <p14:creationId xmlns:p14="http://schemas.microsoft.com/office/powerpoint/2010/main" val="15961549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664" r:id="rId13"/>
    <p:sldLayoutId id="2147483666" r:id="rId14"/>
    <p:sldLayoutId id="2147483667" r:id="rId15"/>
    <p:sldLayoutId id="2147483668" r:id="rId16"/>
    <p:sldLayoutId id="2147483669" r:id="rId17"/>
    <p:sldLayoutId id="2147483670" r:id="rId18"/>
    <p:sldLayoutId id="2147483671" r:id="rId19"/>
    <p:sldLayoutId id="2147483672" r:id="rId20"/>
    <p:sldLayoutId id="2147483756" r:id="rId21"/>
    <p:sldLayoutId id="2147483759" r:id="rId22"/>
    <p:sldLayoutId id="2147483773"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9/30/2024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7795891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4" r:id="rId13"/>
    <p:sldLayoutId id="2147483775" r:id="rId14"/>
    <p:sldLayoutId id="2147483776" r:id="rId15"/>
    <p:sldLayoutId id="2147483777" r:id="rId16"/>
    <p:sldLayoutId id="2147483778" r:id="rId17"/>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openxmlformats.org/officeDocument/2006/relationships/hyperlink" Target="http://www.lm.gov.lv/" TargetMode="External"/><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hyperlink" Target="https://www.youtube.com/user/LabklajibasMinistrij"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2.png"/><Relationship Id="rId11" Type="http://schemas.openxmlformats.org/officeDocument/2006/relationships/hyperlink" Target="https://twitter.com/Lab_min" TargetMode="External"/><Relationship Id="rId5" Type="http://schemas.openxmlformats.org/officeDocument/2006/relationships/image" Target="../media/image11.png"/><Relationship Id="rId10" Type="http://schemas.openxmlformats.org/officeDocument/2006/relationships/hyperlink" Target="https://www.facebook.com/labklajibasministrija/?ref=hl" TargetMode="External"/><Relationship Id="rId4" Type="http://schemas.openxmlformats.org/officeDocument/2006/relationships/image" Target="../media/image10.png"/><Relationship Id="rId9" Type="http://schemas.openxmlformats.org/officeDocument/2006/relationships/hyperlink" Target="https://www.instagram.com/labklajibas_ministrij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061317" y="3444557"/>
            <a:ext cx="10216283" cy="2065905"/>
          </a:xfrm>
        </p:spPr>
        <p:txBody>
          <a:bodyPr>
            <a:noAutofit/>
          </a:bodyPr>
          <a:lstStyle/>
          <a:p>
            <a:pPr>
              <a:defRPr/>
            </a:pPr>
            <a:r>
              <a:rPr lang="en-GB" dirty="0" err="1">
                <a:solidFill>
                  <a:schemeClr val="accent1">
                    <a:lumMod val="75000"/>
                  </a:schemeClr>
                </a:solidFill>
              </a:rPr>
              <a:t>Aktualitātes</a:t>
            </a:r>
            <a:r>
              <a:rPr lang="en-GB" dirty="0">
                <a:solidFill>
                  <a:schemeClr val="accent1">
                    <a:lumMod val="75000"/>
                  </a:schemeClr>
                </a:solidFill>
              </a:rPr>
              <a:t> </a:t>
            </a:r>
            <a:r>
              <a:rPr lang="en-GB" dirty="0" err="1">
                <a:solidFill>
                  <a:schemeClr val="accent1">
                    <a:lumMod val="75000"/>
                  </a:schemeClr>
                </a:solidFill>
              </a:rPr>
              <a:t>pensiju</a:t>
            </a:r>
            <a:r>
              <a:rPr lang="en-GB" dirty="0">
                <a:solidFill>
                  <a:schemeClr val="accent1">
                    <a:lumMod val="75000"/>
                  </a:schemeClr>
                </a:solidFill>
              </a:rPr>
              <a:t> </a:t>
            </a:r>
            <a:r>
              <a:rPr lang="en-GB" dirty="0" err="1">
                <a:solidFill>
                  <a:schemeClr val="accent1">
                    <a:lumMod val="75000"/>
                  </a:schemeClr>
                </a:solidFill>
              </a:rPr>
              <a:t>jomā</a:t>
            </a:r>
            <a:endParaRPr lang="lv-LV" altLang="lv-LV" sz="2400" dirty="0">
              <a:solidFill>
                <a:schemeClr val="tx2">
                  <a:lumMod val="75000"/>
                </a:schemeClr>
              </a:solidFill>
              <a:latin typeface="Times New Roman" panose="02020603050405020304" pitchFamily="18" charset="0"/>
              <a:ea typeface="MS PGothic" panose="020B0600070205080204" pitchFamily="34" charset="-128"/>
              <a:cs typeface="Times New Roman" panose="02020603050405020304" pitchFamily="18" charset="0"/>
            </a:endParaRPr>
          </a:p>
        </p:txBody>
      </p:sp>
      <p:sp>
        <p:nvSpPr>
          <p:cNvPr id="12291" name="Text Placeholder 2"/>
          <p:cNvSpPr>
            <a:spLocks noGrp="1"/>
          </p:cNvSpPr>
          <p:nvPr>
            <p:ph type="body" sz="quarter" idx="10"/>
          </p:nvPr>
        </p:nvSpPr>
        <p:spPr>
          <a:xfrm>
            <a:off x="1203158" y="2161673"/>
            <a:ext cx="10363200" cy="914400"/>
          </a:xfrm>
        </p:spPr>
        <p:txBody>
          <a:bodyPr/>
          <a:lstStyle/>
          <a:p>
            <a:r>
              <a:rPr lang="lv-LV" altLang="lv-LV" dirty="0">
                <a:latin typeface="Times New Roman" panose="02020603050405020304" pitchFamily="18" charset="0"/>
                <a:ea typeface="MS PGothic" panose="020B0600070205080204" pitchFamily="34" charset="-128"/>
                <a:cs typeface="Times New Roman" panose="02020603050405020304" pitchFamily="18" charset="0"/>
              </a:rPr>
              <a:t> </a:t>
            </a:r>
          </a:p>
        </p:txBody>
      </p:sp>
      <p:sp>
        <p:nvSpPr>
          <p:cNvPr id="12292" name="Text Placeholder 3"/>
          <p:cNvSpPr>
            <a:spLocks noGrp="1"/>
          </p:cNvSpPr>
          <p:nvPr>
            <p:ph type="body" sz="quarter" idx="11"/>
          </p:nvPr>
        </p:nvSpPr>
        <p:spPr/>
        <p:txBody>
          <a:bodyPr>
            <a:normAutofit/>
          </a:bodyPr>
          <a:lstStyle/>
          <a:p>
            <a:pPr algn="r">
              <a:spcBef>
                <a:spcPct val="0"/>
              </a:spcBef>
              <a:defRPr/>
            </a:pPr>
            <a:r>
              <a:rPr lang="lv-LV" altLang="lv-LV" sz="2000" b="1" dirty="0">
                <a:solidFill>
                  <a:srgbClr val="336600"/>
                </a:solidFill>
                <a:cs typeface="Leelawadee UI Semilight" panose="020B0402040204020203" pitchFamily="34" charset="-34"/>
              </a:rPr>
              <a:t>2024</a:t>
            </a:r>
            <a:r>
              <a:rPr lang="en-GB" altLang="lv-LV" sz="2000" b="1" dirty="0">
                <a:solidFill>
                  <a:srgbClr val="336600"/>
                </a:solidFill>
                <a:cs typeface="Leelawadee UI Semilight" panose="020B0402040204020203" pitchFamily="34" charset="-34"/>
              </a:rPr>
              <a:t>.</a:t>
            </a:r>
            <a:r>
              <a:rPr lang="en-GB" altLang="lv-LV" sz="2000" b="1" dirty="0" err="1">
                <a:solidFill>
                  <a:srgbClr val="336600"/>
                </a:solidFill>
                <a:cs typeface="Leelawadee UI Semilight" panose="020B0402040204020203" pitchFamily="34" charset="-34"/>
              </a:rPr>
              <a:t>gada</a:t>
            </a:r>
            <a:r>
              <a:rPr lang="en-GB" altLang="lv-LV" sz="2000" b="1" dirty="0">
                <a:solidFill>
                  <a:srgbClr val="336600"/>
                </a:solidFill>
                <a:cs typeface="Leelawadee UI Semilight" panose="020B0402040204020203" pitchFamily="34" charset="-34"/>
              </a:rPr>
              <a:t> </a:t>
            </a:r>
            <a:r>
              <a:rPr lang="lv-LV" altLang="lv-LV" sz="2000" b="1" dirty="0">
                <a:solidFill>
                  <a:srgbClr val="336600"/>
                </a:solidFill>
                <a:cs typeface="Leelawadee UI Semilight" panose="020B0402040204020203" pitchFamily="34" charset="-34"/>
              </a:rPr>
              <a:t>30.septembris</a:t>
            </a:r>
          </a:p>
          <a:p>
            <a:pPr algn="r"/>
            <a:endParaRPr lang="lv-LV" altLang="lv-LV" sz="2000" dirty="0">
              <a:solidFill>
                <a:srgbClr val="FF0000"/>
              </a:solidFill>
              <a:cs typeface="Leelawadee UI Semilight" panose="020B0402040204020203" pitchFamily="34" charset="-34"/>
            </a:endParaRPr>
          </a:p>
        </p:txBody>
      </p:sp>
    </p:spTree>
    <p:extLst>
      <p:ext uri="{BB962C8B-B14F-4D97-AF65-F5344CB8AC3E}">
        <p14:creationId xmlns:p14="http://schemas.microsoft.com/office/powerpoint/2010/main" val="394622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438" y="665018"/>
            <a:ext cx="11229124" cy="579146"/>
          </a:xfrm>
        </p:spPr>
        <p:txBody>
          <a:bodyPr>
            <a:normAutofit/>
          </a:bodyPr>
          <a:lstStyle/>
          <a:p>
            <a:r>
              <a:rPr lang="lv-LV" sz="2800" dirty="0">
                <a:solidFill>
                  <a:schemeClr val="accent1">
                    <a:lumMod val="75000"/>
                  </a:schemeClr>
                </a:solidFill>
              </a:rPr>
              <a:t>Vecuma pensiju saņēmēja</a:t>
            </a:r>
            <a:r>
              <a:rPr lang="en-GB" sz="2800" dirty="0">
                <a:solidFill>
                  <a:schemeClr val="accent1">
                    <a:lumMod val="75000"/>
                  </a:schemeClr>
                </a:solidFill>
              </a:rPr>
              <a:t> </a:t>
            </a:r>
            <a:r>
              <a:rPr lang="lv-LV" sz="2800" dirty="0">
                <a:solidFill>
                  <a:schemeClr val="accent1">
                    <a:lumMod val="75000"/>
                  </a:schemeClr>
                </a:solidFill>
              </a:rPr>
              <a:t>portrets 2024.gad</a:t>
            </a:r>
            <a:r>
              <a:rPr lang="en-GB" sz="2800" dirty="0">
                <a:solidFill>
                  <a:schemeClr val="accent1">
                    <a:lumMod val="75000"/>
                  </a:schemeClr>
                </a:solidFill>
              </a:rPr>
              <a:t>a </a:t>
            </a:r>
            <a:r>
              <a:rPr lang="lv-LV" sz="2800" dirty="0">
                <a:solidFill>
                  <a:schemeClr val="accent1">
                    <a:lumMod val="75000"/>
                  </a:schemeClr>
                </a:solidFill>
              </a:rPr>
              <a:t>Jūlijā</a:t>
            </a:r>
          </a:p>
        </p:txBody>
      </p:sp>
      <p:sp>
        <p:nvSpPr>
          <p:cNvPr id="6" name="Slide Number Placeholder 5">
            <a:extLst>
              <a:ext uri="{FF2B5EF4-FFF2-40B4-BE49-F238E27FC236}">
                <a16:creationId xmlns:a16="http://schemas.microsoft.com/office/drawing/2014/main" id="{91082392-7990-4601-9C91-BD9AE371E72C}"/>
              </a:ext>
            </a:extLst>
          </p:cNvPr>
          <p:cNvSpPr>
            <a:spLocks noGrp="1"/>
          </p:cNvSpPr>
          <p:nvPr>
            <p:ph type="sldNum" sz="quarter" idx="12"/>
          </p:nvPr>
        </p:nvSpPr>
        <p:spPr/>
        <p:txBody>
          <a:bodyPr/>
          <a:lstStyle/>
          <a:p>
            <a:fld id="{0889E1AB-9F73-4201-B011-3CEAD96BE227}" type="slidenum">
              <a:rPr lang="en-GB" sz="600"/>
              <a:t>2</a:t>
            </a:fld>
            <a:endParaRPr lang="en-GB" sz="600" dirty="0"/>
          </a:p>
        </p:txBody>
      </p:sp>
      <p:sp>
        <p:nvSpPr>
          <p:cNvPr id="3" name="TextBox 2">
            <a:extLst>
              <a:ext uri="{FF2B5EF4-FFF2-40B4-BE49-F238E27FC236}">
                <a16:creationId xmlns:a16="http://schemas.microsoft.com/office/drawing/2014/main" id="{0D724A65-C5D1-441B-95F6-553C7BB0D5DE}"/>
              </a:ext>
            </a:extLst>
          </p:cNvPr>
          <p:cNvSpPr txBox="1"/>
          <p:nvPr/>
        </p:nvSpPr>
        <p:spPr>
          <a:xfrm>
            <a:off x="297815" y="6209234"/>
            <a:ext cx="10348422" cy="313932"/>
          </a:xfrm>
          <a:prstGeom prst="rect">
            <a:avLst/>
          </a:prstGeom>
          <a:noFill/>
        </p:spPr>
        <p:txBody>
          <a:bodyPr wrap="square" rtlCol="0">
            <a:spAutoFit/>
          </a:bodyPr>
          <a:lstStyle/>
          <a:p>
            <a:endParaRPr lang="lv-LV" sz="1440" i="1" dirty="0"/>
          </a:p>
        </p:txBody>
      </p:sp>
      <p:sp>
        <p:nvSpPr>
          <p:cNvPr id="9" name="Rectangle 8">
            <a:extLst>
              <a:ext uri="{FF2B5EF4-FFF2-40B4-BE49-F238E27FC236}">
                <a16:creationId xmlns:a16="http://schemas.microsoft.com/office/drawing/2014/main" id="{0491F44B-173B-42CF-A624-3A878F4FC8CA}"/>
              </a:ext>
            </a:extLst>
          </p:cNvPr>
          <p:cNvSpPr/>
          <p:nvPr/>
        </p:nvSpPr>
        <p:spPr>
          <a:xfrm>
            <a:off x="281404" y="1753748"/>
            <a:ext cx="4131426" cy="4189613"/>
          </a:xfrm>
          <a:prstGeom prst="rect">
            <a:avLst/>
          </a:prstGeom>
        </p:spPr>
        <p:txBody>
          <a:bodyPr/>
          <a:lstStyle/>
          <a:p>
            <a:pPr marL="359986" indent="-342887">
              <a:spcAft>
                <a:spcPts val="600"/>
              </a:spcAft>
              <a:buFont typeface="Arial" panose="020B0604020202020204" pitchFamily="34" charset="0"/>
              <a:buChar char="•"/>
            </a:pPr>
            <a:r>
              <a:rPr lang="en-GB" sz="2000" dirty="0">
                <a:latin typeface="Verdana" panose="020B0604030504040204" pitchFamily="34" charset="0"/>
                <a:ea typeface="Verdana" panose="020B0604030504040204" pitchFamily="34" charset="0"/>
              </a:rPr>
              <a:t>S</a:t>
            </a:r>
            <a:r>
              <a:rPr lang="lv-LV" sz="2000" dirty="0" err="1">
                <a:latin typeface="Verdana" panose="020B0604030504040204" pitchFamily="34" charset="0"/>
                <a:ea typeface="Verdana" panose="020B0604030504040204" pitchFamily="34" charset="0"/>
              </a:rPr>
              <a:t>kaits</a:t>
            </a:r>
            <a:r>
              <a:rPr lang="lv-LV" sz="2000" b="1" dirty="0">
                <a:latin typeface="Verdana" panose="020B0604030504040204" pitchFamily="34" charset="0"/>
                <a:ea typeface="Verdana" panose="020B0604030504040204" pitchFamily="34" charset="0"/>
              </a:rPr>
              <a:t> </a:t>
            </a:r>
            <a:r>
              <a:rPr lang="lv-LV" sz="2000" dirty="0">
                <a:latin typeface="Verdana" panose="020B0604030504040204" pitchFamily="34" charset="0"/>
                <a:ea typeface="Verdana" panose="020B0604030504040204" pitchFamily="34" charset="0"/>
              </a:rPr>
              <a:t>–</a:t>
            </a:r>
            <a:r>
              <a:rPr lang="lv-LV" sz="2000" b="1" dirty="0">
                <a:latin typeface="Verdana" panose="020B0604030504040204" pitchFamily="34" charset="0"/>
                <a:ea typeface="Verdana" panose="020B0604030504040204" pitchFamily="34" charset="0"/>
              </a:rPr>
              <a:t> </a:t>
            </a:r>
            <a:r>
              <a:rPr lang="en-GB" sz="2160" b="1" dirty="0">
                <a:latin typeface="Verdana" panose="020B0604030504040204" pitchFamily="34" charset="0"/>
                <a:ea typeface="Verdana" panose="020B0604030504040204" pitchFamily="34" charset="0"/>
              </a:rPr>
              <a:t>43</a:t>
            </a:r>
            <a:r>
              <a:rPr lang="lv-LV" sz="2160" b="1" dirty="0">
                <a:latin typeface="Verdana" panose="020B0604030504040204" pitchFamily="34" charset="0"/>
                <a:ea typeface="Verdana" panose="020B0604030504040204" pitchFamily="34" charset="0"/>
              </a:rPr>
              <a:t>5</a:t>
            </a:r>
            <a:r>
              <a:rPr lang="en-GB" sz="2160" b="1" dirty="0">
                <a:latin typeface="Verdana" panose="020B0604030504040204" pitchFamily="34" charset="0"/>
                <a:ea typeface="Verdana" panose="020B0604030504040204" pitchFamily="34" charset="0"/>
              </a:rPr>
              <a:t> </a:t>
            </a:r>
            <a:r>
              <a:rPr lang="lv-LV" sz="2160" b="1" dirty="0">
                <a:latin typeface="Verdana" panose="020B0604030504040204" pitchFamily="34" charset="0"/>
                <a:ea typeface="Verdana" panose="020B0604030504040204" pitchFamily="34" charset="0"/>
              </a:rPr>
              <a:t>013</a:t>
            </a:r>
            <a:endParaRPr lang="en-GB" sz="2160" b="1"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endParaRPr lang="en-GB" sz="2160" b="1"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lv-LV" sz="2000" dirty="0">
                <a:latin typeface="Verdana" panose="020B0604030504040204" pitchFamily="34" charset="0"/>
                <a:ea typeface="Verdana" panose="020B0604030504040204" pitchFamily="34" charset="0"/>
              </a:rPr>
              <a:t>Vidējais apmērs – </a:t>
            </a:r>
            <a:r>
              <a:rPr lang="lv-LV" sz="2000" b="1" dirty="0">
                <a:latin typeface="Verdana" panose="020B0604030504040204" pitchFamily="34" charset="0"/>
                <a:ea typeface="Verdana" panose="020B0604030504040204" pitchFamily="34" charset="0"/>
              </a:rPr>
              <a:t>570</a:t>
            </a:r>
            <a:r>
              <a:rPr lang="en-GB" sz="2000" b="1" dirty="0">
                <a:latin typeface="Verdana" panose="020B0604030504040204" pitchFamily="34" charset="0"/>
                <a:ea typeface="Verdana" panose="020B0604030504040204" pitchFamily="34" charset="0"/>
              </a:rPr>
              <a:t> </a:t>
            </a:r>
            <a:r>
              <a:rPr lang="lv-LV" sz="2000" dirty="0">
                <a:latin typeface="Verdana" panose="020B0604030504040204" pitchFamily="34" charset="0"/>
                <a:ea typeface="Verdana" panose="020B0604030504040204" pitchFamily="34" charset="0"/>
              </a:rPr>
              <a:t>EUR</a:t>
            </a:r>
            <a:endParaRPr lang="en-GB"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endParaRPr lang="lv-LV"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en-US" sz="2000" dirty="0">
                <a:latin typeface="Verdana" panose="020B0604030504040204" pitchFamily="34" charset="0"/>
                <a:ea typeface="Verdana" panose="020B0604030504040204" pitchFamily="34" charset="0"/>
              </a:rPr>
              <a:t>Piemaksu </a:t>
            </a:r>
            <a:r>
              <a:rPr lang="en-US" sz="2000" dirty="0" err="1">
                <a:latin typeface="Verdana" panose="020B0604030504040204" pitchFamily="34" charset="0"/>
                <a:ea typeface="Verdana" panose="020B0604030504040204" pitchFamily="34" charset="0"/>
              </a:rPr>
              <a:t>sa</a:t>
            </a:r>
            <a:r>
              <a:rPr lang="lv-LV" sz="2000" dirty="0">
                <a:latin typeface="Verdana" panose="020B0604030504040204" pitchFamily="34" charset="0"/>
                <a:ea typeface="Verdana" panose="020B0604030504040204" pitchFamily="34" charset="0"/>
              </a:rPr>
              <a:t>ņ</a:t>
            </a:r>
            <a:r>
              <a:rPr lang="en-US" sz="2000" dirty="0" err="1">
                <a:latin typeface="Verdana" panose="020B0604030504040204" pitchFamily="34" charset="0"/>
                <a:ea typeface="Verdana" panose="020B0604030504040204" pitchFamily="34" charset="0"/>
              </a:rPr>
              <a:t>ēmēji</a:t>
            </a:r>
            <a:r>
              <a:rPr lang="en-US" sz="2000" dirty="0">
                <a:latin typeface="Verdana" panose="020B0604030504040204" pitchFamily="34" charset="0"/>
                <a:ea typeface="Verdana" panose="020B0604030504040204" pitchFamily="34" charset="0"/>
              </a:rPr>
              <a:t> – </a:t>
            </a:r>
            <a:r>
              <a:rPr lang="lv-LV" sz="2000" b="1" dirty="0">
                <a:latin typeface="Verdana" panose="020B0604030504040204" pitchFamily="34" charset="0"/>
                <a:ea typeface="Verdana" panose="020B0604030504040204" pitchFamily="34" charset="0"/>
              </a:rPr>
              <a:t>63</a:t>
            </a:r>
            <a:r>
              <a:rPr lang="en-US" sz="2000" b="1" dirty="0">
                <a:latin typeface="Verdana" panose="020B0604030504040204" pitchFamily="34" charset="0"/>
                <a:ea typeface="Verdana" panose="020B0604030504040204" pitchFamily="34" charset="0"/>
              </a:rPr>
              <a:t>%</a:t>
            </a:r>
          </a:p>
          <a:p>
            <a:pPr marL="17099">
              <a:spcAft>
                <a:spcPts val="600"/>
              </a:spcAft>
            </a:pPr>
            <a:endParaRPr lang="en-US"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en-GB" sz="2000" dirty="0">
                <a:latin typeface="Verdana" panose="020B0604030504040204" pitchFamily="34" charset="0"/>
                <a:ea typeface="Verdana" panose="020B0604030504040204" pitchFamily="34" charset="0"/>
              </a:rPr>
              <a:t>M</a:t>
            </a:r>
            <a:r>
              <a:rPr lang="lv-LV" sz="2000" dirty="0" err="1">
                <a:latin typeface="Verdana" panose="020B0604030504040204" pitchFamily="34" charset="0"/>
                <a:ea typeface="Verdana" panose="020B0604030504040204" pitchFamily="34" charset="0"/>
              </a:rPr>
              <a:t>inimālā</a:t>
            </a:r>
            <a:r>
              <a:rPr lang="lv-LV" sz="2000" dirty="0">
                <a:latin typeface="Verdana" panose="020B0604030504040204" pitchFamily="34" charset="0"/>
                <a:ea typeface="Verdana" panose="020B0604030504040204" pitchFamily="34" charset="0"/>
              </a:rPr>
              <a:t> pensija – </a:t>
            </a:r>
            <a:r>
              <a:rPr lang="en-GB" sz="2000" b="1" dirty="0">
                <a:latin typeface="Verdana" panose="020B0604030504040204" pitchFamily="34" charset="0"/>
                <a:ea typeface="Verdana" panose="020B0604030504040204" pitchFamily="34" charset="0"/>
              </a:rPr>
              <a:t>1</a:t>
            </a:r>
            <a:r>
              <a:rPr lang="lv-LV" sz="2000" b="1" dirty="0">
                <a:latin typeface="Verdana" panose="020B0604030504040204" pitchFamily="34" charset="0"/>
                <a:ea typeface="Verdana" panose="020B0604030504040204" pitchFamily="34" charset="0"/>
              </a:rPr>
              <a:t>7</a:t>
            </a:r>
            <a:r>
              <a:rPr lang="lv-LV" sz="2000" dirty="0">
                <a:latin typeface="Verdana" panose="020B0604030504040204" pitchFamily="34" charset="0"/>
                <a:ea typeface="Verdana" panose="020B0604030504040204" pitchFamily="34" charset="0"/>
              </a:rPr>
              <a:t>%</a:t>
            </a:r>
            <a:endParaRPr lang="en-GB"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endParaRPr lang="en-US"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en-US" sz="2000" dirty="0" err="1">
                <a:latin typeface="Verdana" panose="020B0604030504040204" pitchFamily="34" charset="0"/>
                <a:ea typeface="Verdana" panose="020B0604030504040204" pitchFamily="34" charset="0"/>
              </a:rPr>
              <a:t>Vidējais</a:t>
            </a:r>
            <a:r>
              <a:rPr lang="en-US" sz="2000" dirty="0">
                <a:latin typeface="Verdana" panose="020B0604030504040204" pitchFamily="34" charset="0"/>
                <a:ea typeface="Verdana" panose="020B0604030504040204" pitchFamily="34" charset="0"/>
              </a:rPr>
              <a:t> </a:t>
            </a:r>
            <a:r>
              <a:rPr lang="en-US" sz="2000" dirty="0" err="1">
                <a:latin typeface="Verdana" panose="020B0604030504040204" pitchFamily="34" charset="0"/>
                <a:ea typeface="Verdana" panose="020B0604030504040204" pitchFamily="34" charset="0"/>
              </a:rPr>
              <a:t>vecums</a:t>
            </a:r>
            <a:r>
              <a:rPr lang="en-US" sz="2000" dirty="0">
                <a:latin typeface="Verdana" panose="020B0604030504040204" pitchFamily="34" charset="0"/>
                <a:ea typeface="Verdana" panose="020B0604030504040204" pitchFamily="34" charset="0"/>
              </a:rPr>
              <a:t> – </a:t>
            </a:r>
            <a:r>
              <a:rPr lang="en-US" sz="2000" b="1" dirty="0">
                <a:latin typeface="Verdana" panose="020B0604030504040204" pitchFamily="34" charset="0"/>
                <a:ea typeface="Verdana" panose="020B0604030504040204" pitchFamily="34" charset="0"/>
              </a:rPr>
              <a:t>74.</a:t>
            </a:r>
            <a:r>
              <a:rPr lang="lv-LV" sz="2000" b="1" dirty="0">
                <a:latin typeface="Verdana" panose="020B0604030504040204" pitchFamily="34" charset="0"/>
                <a:ea typeface="Verdana" panose="020B0604030504040204" pitchFamily="34" charset="0"/>
              </a:rPr>
              <a:t>60</a:t>
            </a:r>
          </a:p>
        </p:txBody>
      </p:sp>
      <p:pic>
        <p:nvPicPr>
          <p:cNvPr id="8" name="Picture 7">
            <a:extLst>
              <a:ext uri="{FF2B5EF4-FFF2-40B4-BE49-F238E27FC236}">
                <a16:creationId xmlns:a16="http://schemas.microsoft.com/office/drawing/2014/main" id="{5ACFB84C-0A35-431F-AA76-DF82BC87BC2C}"/>
              </a:ext>
            </a:extLst>
          </p:cNvPr>
          <p:cNvPicPr>
            <a:picLocks noChangeAspect="1"/>
          </p:cNvPicPr>
          <p:nvPr/>
        </p:nvPicPr>
        <p:blipFill>
          <a:blip r:embed="rId3"/>
          <a:stretch>
            <a:fillRect/>
          </a:stretch>
        </p:blipFill>
        <p:spPr>
          <a:xfrm>
            <a:off x="4349932" y="1487875"/>
            <a:ext cx="7842068" cy="3913269"/>
          </a:xfrm>
          <a:prstGeom prst="rect">
            <a:avLst/>
          </a:prstGeom>
        </p:spPr>
      </p:pic>
    </p:spTree>
    <p:extLst>
      <p:ext uri="{BB962C8B-B14F-4D97-AF65-F5344CB8AC3E}">
        <p14:creationId xmlns:p14="http://schemas.microsoft.com/office/powerpoint/2010/main" val="263052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9F3F73-2324-458C-AC45-0B99E6433968}"/>
              </a:ext>
            </a:extLst>
          </p:cNvPr>
          <p:cNvSpPr>
            <a:spLocks noGrp="1"/>
          </p:cNvSpPr>
          <p:nvPr>
            <p:ph type="sldNum" sz="quarter" idx="12"/>
          </p:nvPr>
        </p:nvSpPr>
        <p:spPr/>
        <p:txBody>
          <a:bodyPr/>
          <a:lstStyle/>
          <a:p>
            <a:fld id="{FD8E4DE1-508E-4122-9F23-DA475A3D9B15}" type="slidenum">
              <a:rPr lang="lv-LV" altLang="lv-LV" smtClean="0"/>
              <a:pPr/>
              <a:t>3</a:t>
            </a:fld>
            <a:endParaRPr lang="lv-LV" altLang="lv-LV"/>
          </a:p>
        </p:txBody>
      </p:sp>
      <p:graphicFrame>
        <p:nvGraphicFramePr>
          <p:cNvPr id="6" name="Chart 5">
            <a:extLst>
              <a:ext uri="{FF2B5EF4-FFF2-40B4-BE49-F238E27FC236}">
                <a16:creationId xmlns:a16="http://schemas.microsoft.com/office/drawing/2014/main" id="{E7910112-B384-4DDB-882E-61E99C3DC548}"/>
              </a:ext>
            </a:extLst>
          </p:cNvPr>
          <p:cNvGraphicFramePr>
            <a:graphicFrameLocks/>
          </p:cNvGraphicFramePr>
          <p:nvPr>
            <p:extLst>
              <p:ext uri="{D42A27DB-BD31-4B8C-83A1-F6EECF244321}">
                <p14:modId xmlns:p14="http://schemas.microsoft.com/office/powerpoint/2010/main" val="3077965592"/>
              </p:ext>
            </p:extLst>
          </p:nvPr>
        </p:nvGraphicFramePr>
        <p:xfrm>
          <a:off x="0" y="641858"/>
          <a:ext cx="12192000" cy="65628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9176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144" y="771222"/>
            <a:ext cx="11029616" cy="550502"/>
          </a:xfrm>
        </p:spPr>
        <p:txBody>
          <a:bodyPr>
            <a:normAutofit fontScale="90000"/>
          </a:bodyPr>
          <a:lstStyle/>
          <a:p>
            <a:pPr algn="ctr"/>
            <a:r>
              <a:rPr lang="lv-LV" sz="2800" dirty="0" err="1">
                <a:solidFill>
                  <a:schemeClr val="accent2">
                    <a:lumMod val="75000"/>
                  </a:schemeClr>
                </a:solidFill>
              </a:rPr>
              <a:t>Jaunpieš</a:t>
            </a:r>
            <a:r>
              <a:rPr lang="en-US" sz="2800" dirty="0">
                <a:solidFill>
                  <a:schemeClr val="accent2">
                    <a:lumMod val="75000"/>
                  </a:schemeClr>
                </a:solidFill>
              </a:rPr>
              <a:t>ķ</a:t>
            </a:r>
            <a:r>
              <a:rPr lang="lv-LV" sz="2800" dirty="0">
                <a:solidFill>
                  <a:schemeClr val="accent2">
                    <a:lumMod val="75000"/>
                  </a:schemeClr>
                </a:solidFill>
              </a:rPr>
              <a:t>irto vecuma pensiju saņēmēja portrets 2024 I PUSGADĀ</a:t>
            </a:r>
            <a:endParaRPr lang="lv-LV" sz="2000" dirty="0">
              <a:solidFill>
                <a:schemeClr val="accent2">
                  <a:lumMod val="75000"/>
                </a:schemeClr>
              </a:solidFill>
            </a:endParaRPr>
          </a:p>
        </p:txBody>
      </p:sp>
      <p:sp>
        <p:nvSpPr>
          <p:cNvPr id="3" name="Slide Number Placeholder 2">
            <a:extLst>
              <a:ext uri="{FF2B5EF4-FFF2-40B4-BE49-F238E27FC236}">
                <a16:creationId xmlns:a16="http://schemas.microsoft.com/office/drawing/2014/main" id="{C2DC7405-D7A3-476E-8BE0-9290D75FD333}"/>
              </a:ext>
            </a:extLst>
          </p:cNvPr>
          <p:cNvSpPr>
            <a:spLocks noGrp="1"/>
          </p:cNvSpPr>
          <p:nvPr>
            <p:ph type="sldNum" sz="quarter" idx="12"/>
          </p:nvPr>
        </p:nvSpPr>
        <p:spPr/>
        <p:txBody>
          <a:bodyPr/>
          <a:lstStyle/>
          <a:p>
            <a:fld id="{0889E1AB-9F73-4201-B011-3CEAD96BE227}" type="slidenum">
              <a:rPr lang="en-GB" sz="600"/>
              <a:t>4</a:t>
            </a:fld>
            <a:endParaRPr lang="en-GB" sz="600" dirty="0"/>
          </a:p>
        </p:txBody>
      </p:sp>
      <p:sp>
        <p:nvSpPr>
          <p:cNvPr id="7" name="Rectangle 6"/>
          <p:cNvSpPr/>
          <p:nvPr/>
        </p:nvSpPr>
        <p:spPr>
          <a:xfrm>
            <a:off x="191193" y="1623122"/>
            <a:ext cx="4650034" cy="4727802"/>
          </a:xfrm>
          <a:prstGeom prst="rect">
            <a:avLst/>
          </a:prstGeom>
        </p:spPr>
        <p:txBody>
          <a:bodyPr/>
          <a:lstStyle/>
          <a:p>
            <a:pPr marL="359986" indent="-342887">
              <a:spcAft>
                <a:spcPts val="600"/>
              </a:spcAft>
              <a:buFont typeface="Arial" panose="020B0604020202020204" pitchFamily="34" charset="0"/>
              <a:buChar char="•"/>
            </a:pPr>
            <a:r>
              <a:rPr lang="lv-LV" sz="2000" dirty="0">
                <a:latin typeface="Verdana" panose="020B0604030504040204" pitchFamily="34" charset="0"/>
                <a:ea typeface="Verdana" panose="020B0604030504040204" pitchFamily="34" charset="0"/>
              </a:rPr>
              <a:t>Saņēmēju skaits</a:t>
            </a:r>
            <a:r>
              <a:rPr lang="lv-LV" sz="2000" b="1" dirty="0">
                <a:latin typeface="Verdana" panose="020B0604030504040204" pitchFamily="34" charset="0"/>
                <a:ea typeface="Verdana" panose="020B0604030504040204" pitchFamily="34" charset="0"/>
              </a:rPr>
              <a:t> </a:t>
            </a:r>
            <a:r>
              <a:rPr lang="lv-LV" sz="2000" dirty="0">
                <a:latin typeface="Verdana" panose="020B0604030504040204" pitchFamily="34" charset="0"/>
                <a:ea typeface="Verdana" panose="020B0604030504040204" pitchFamily="34" charset="0"/>
              </a:rPr>
              <a:t>–</a:t>
            </a:r>
            <a:r>
              <a:rPr lang="lv-LV" sz="2000" b="1" dirty="0">
                <a:latin typeface="Verdana" panose="020B0604030504040204" pitchFamily="34" charset="0"/>
                <a:ea typeface="Verdana" panose="020B0604030504040204" pitchFamily="34" charset="0"/>
              </a:rPr>
              <a:t> </a:t>
            </a:r>
            <a:r>
              <a:rPr lang="lv-LV" sz="2160" b="1" dirty="0">
                <a:latin typeface="Verdana" panose="020B0604030504040204" pitchFamily="34" charset="0"/>
                <a:ea typeface="Verdana" panose="020B0604030504040204" pitchFamily="34" charset="0"/>
              </a:rPr>
              <a:t>8 228</a:t>
            </a:r>
            <a:endParaRPr lang="en-GB" sz="2160" b="1"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endParaRPr lang="lv-LV"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lv-LV" sz="2000" dirty="0">
                <a:latin typeface="Verdana" panose="020B0604030504040204" pitchFamily="34" charset="0"/>
                <a:ea typeface="Verdana" panose="020B0604030504040204" pitchFamily="34" charset="0"/>
              </a:rPr>
              <a:t>Vidējais apmērs – </a:t>
            </a:r>
            <a:r>
              <a:rPr lang="lv-LV" sz="2000" b="1" dirty="0">
                <a:latin typeface="Verdana" panose="020B0604030504040204" pitchFamily="34" charset="0"/>
                <a:ea typeface="Verdana" panose="020B0604030504040204" pitchFamily="34" charset="0"/>
              </a:rPr>
              <a:t>578 </a:t>
            </a:r>
            <a:r>
              <a:rPr lang="lv-LV" sz="2000" dirty="0">
                <a:latin typeface="Verdana" panose="020B0604030504040204" pitchFamily="34" charset="0"/>
                <a:ea typeface="Verdana" panose="020B0604030504040204" pitchFamily="34" charset="0"/>
              </a:rPr>
              <a:t>EUR</a:t>
            </a:r>
            <a:endParaRPr lang="en-GB"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endParaRPr lang="lv-LV"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lv-LV" sz="2000" dirty="0">
                <a:latin typeface="Verdana" panose="020B0604030504040204" pitchFamily="34" charset="0"/>
                <a:ea typeface="Verdana" panose="020B0604030504040204" pitchFamily="34" charset="0"/>
              </a:rPr>
              <a:t>Vidējais darba stāžs – </a:t>
            </a:r>
            <a:r>
              <a:rPr lang="en-GB" sz="2000" b="1" dirty="0">
                <a:latin typeface="Verdana" panose="020B0604030504040204" pitchFamily="34" charset="0"/>
                <a:ea typeface="Verdana" panose="020B0604030504040204" pitchFamily="34" charset="0"/>
              </a:rPr>
              <a:t>3</a:t>
            </a:r>
            <a:r>
              <a:rPr lang="lv-LV" sz="2000" b="1" dirty="0">
                <a:latin typeface="Verdana" panose="020B0604030504040204" pitchFamily="34" charset="0"/>
                <a:ea typeface="Verdana" panose="020B0604030504040204" pitchFamily="34" charset="0"/>
              </a:rPr>
              <a:t>6</a:t>
            </a:r>
            <a:r>
              <a:rPr lang="en-GB" sz="2000" b="1" dirty="0">
                <a:latin typeface="Verdana" panose="020B0604030504040204" pitchFamily="34" charset="0"/>
                <a:ea typeface="Verdana" panose="020B0604030504040204" pitchFamily="34" charset="0"/>
              </a:rPr>
              <a:t> </a:t>
            </a:r>
            <a:r>
              <a:rPr lang="lv-LV" sz="2000" dirty="0">
                <a:latin typeface="Verdana" panose="020B0604030504040204" pitchFamily="34" charset="0"/>
                <a:ea typeface="Verdana" panose="020B0604030504040204" pitchFamily="34" charset="0"/>
              </a:rPr>
              <a:t>gadi</a:t>
            </a:r>
            <a:endParaRPr lang="en-GB"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endParaRPr lang="lv-LV"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lv-LV" sz="2000" dirty="0">
                <a:latin typeface="Verdana" panose="020B0604030504040204" pitchFamily="34" charset="0"/>
                <a:ea typeface="Verdana" panose="020B0604030504040204" pitchFamily="34" charset="0"/>
              </a:rPr>
              <a:t>Vidējais vecums – </a:t>
            </a:r>
            <a:r>
              <a:rPr lang="en-GB" sz="2000" b="1" dirty="0">
                <a:latin typeface="Verdana" panose="020B0604030504040204" pitchFamily="34" charset="0"/>
                <a:ea typeface="Verdana" panose="020B0604030504040204" pitchFamily="34" charset="0"/>
              </a:rPr>
              <a:t>6</a:t>
            </a:r>
            <a:r>
              <a:rPr lang="lv-LV" sz="2000" b="1" dirty="0">
                <a:latin typeface="Verdana" panose="020B0604030504040204" pitchFamily="34" charset="0"/>
                <a:ea typeface="Verdana" panose="020B0604030504040204" pitchFamily="34" charset="0"/>
              </a:rPr>
              <a:t>4</a:t>
            </a:r>
            <a:r>
              <a:rPr lang="lv-LV" sz="2000" dirty="0">
                <a:latin typeface="Verdana" panose="020B0604030504040204" pitchFamily="34" charset="0"/>
                <a:ea typeface="Verdana" panose="020B0604030504040204" pitchFamily="34" charset="0"/>
              </a:rPr>
              <a:t> gadi</a:t>
            </a:r>
            <a:endParaRPr lang="en-GB"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endParaRPr lang="lv-LV"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lv-LV" sz="2000" dirty="0">
                <a:latin typeface="Verdana" panose="020B0604030504040204" pitchFamily="34" charset="0"/>
                <a:ea typeface="Verdana" panose="020B0604030504040204" pitchFamily="34" charset="0"/>
              </a:rPr>
              <a:t>Pensionējās priekšlaicīgi – </a:t>
            </a:r>
            <a:r>
              <a:rPr lang="en-GB" sz="2000" b="1" dirty="0">
                <a:latin typeface="Verdana" panose="020B0604030504040204" pitchFamily="34" charset="0"/>
                <a:ea typeface="Verdana" panose="020B0604030504040204" pitchFamily="34" charset="0"/>
              </a:rPr>
              <a:t>1</a:t>
            </a:r>
            <a:r>
              <a:rPr lang="lv-LV" sz="2000" b="1" dirty="0">
                <a:latin typeface="Verdana" panose="020B0604030504040204" pitchFamily="34" charset="0"/>
                <a:ea typeface="Verdana" panose="020B0604030504040204" pitchFamily="34" charset="0"/>
              </a:rPr>
              <a:t>4</a:t>
            </a:r>
            <a:r>
              <a:rPr lang="lv-LV" sz="2000" dirty="0">
                <a:latin typeface="Verdana" panose="020B0604030504040204" pitchFamily="34" charset="0"/>
                <a:ea typeface="Verdana" panose="020B0604030504040204" pitchFamily="34" charset="0"/>
              </a:rPr>
              <a:t>%</a:t>
            </a:r>
            <a:endParaRPr lang="en-GB" sz="2000" dirty="0">
              <a:latin typeface="Verdana" panose="020B0604030504040204" pitchFamily="34" charset="0"/>
              <a:ea typeface="Verdana" panose="020B0604030504040204" pitchFamily="34" charset="0"/>
            </a:endParaRPr>
          </a:p>
          <a:p>
            <a:pPr marL="17099">
              <a:spcAft>
                <a:spcPts val="600"/>
              </a:spcAft>
            </a:pPr>
            <a:endParaRPr lang="lv-LV" sz="2000" dirty="0">
              <a:latin typeface="Verdana" panose="020B0604030504040204" pitchFamily="34" charset="0"/>
              <a:ea typeface="Verdana" panose="020B0604030504040204" pitchFamily="34" charset="0"/>
            </a:endParaRPr>
          </a:p>
          <a:p>
            <a:pPr marL="359986" indent="-342887">
              <a:spcAft>
                <a:spcPts val="600"/>
              </a:spcAft>
              <a:buFont typeface="Arial" panose="020B0604020202020204" pitchFamily="34" charset="0"/>
              <a:buChar char="•"/>
            </a:pPr>
            <a:r>
              <a:rPr lang="en-GB" sz="2000" dirty="0">
                <a:latin typeface="Verdana" panose="020B0604030504040204" pitchFamily="34" charset="0"/>
                <a:ea typeface="Verdana" panose="020B0604030504040204" pitchFamily="34" charset="0"/>
              </a:rPr>
              <a:t>M</a:t>
            </a:r>
            <a:r>
              <a:rPr lang="lv-LV" sz="2000" dirty="0" err="1">
                <a:latin typeface="Verdana" panose="020B0604030504040204" pitchFamily="34" charset="0"/>
                <a:ea typeface="Verdana" panose="020B0604030504040204" pitchFamily="34" charset="0"/>
              </a:rPr>
              <a:t>inimālā</a:t>
            </a:r>
            <a:r>
              <a:rPr lang="en-GB" sz="2000" dirty="0">
                <a:latin typeface="Verdana" panose="020B0604030504040204" pitchFamily="34" charset="0"/>
                <a:ea typeface="Verdana" panose="020B0604030504040204" pitchFamily="34" charset="0"/>
              </a:rPr>
              <a:t> </a:t>
            </a:r>
            <a:r>
              <a:rPr lang="lv-LV" sz="2000" dirty="0">
                <a:latin typeface="Verdana" panose="020B0604030504040204" pitchFamily="34" charset="0"/>
                <a:ea typeface="Verdana" panose="020B0604030504040204" pitchFamily="34" charset="0"/>
              </a:rPr>
              <a:t>pensija – </a:t>
            </a:r>
            <a:r>
              <a:rPr lang="en-GB" sz="2000" b="1" dirty="0">
                <a:latin typeface="Verdana" panose="020B0604030504040204" pitchFamily="34" charset="0"/>
                <a:ea typeface="Verdana" panose="020B0604030504040204" pitchFamily="34" charset="0"/>
              </a:rPr>
              <a:t>1</a:t>
            </a:r>
            <a:r>
              <a:rPr lang="lv-LV" sz="2000" b="1" dirty="0">
                <a:latin typeface="Verdana" panose="020B0604030504040204" pitchFamily="34" charset="0"/>
                <a:ea typeface="Verdana" panose="020B0604030504040204" pitchFamily="34" charset="0"/>
              </a:rPr>
              <a:t>7</a:t>
            </a:r>
            <a:r>
              <a:rPr lang="lv-LV" sz="2000" dirty="0">
                <a:latin typeface="Verdana" panose="020B0604030504040204" pitchFamily="34" charset="0"/>
                <a:ea typeface="Verdana" panose="020B0604030504040204" pitchFamily="34" charset="0"/>
              </a:rPr>
              <a:t>%</a:t>
            </a:r>
          </a:p>
        </p:txBody>
      </p:sp>
      <p:graphicFrame>
        <p:nvGraphicFramePr>
          <p:cNvPr id="8" name="Chart 7">
            <a:extLst>
              <a:ext uri="{FF2B5EF4-FFF2-40B4-BE49-F238E27FC236}">
                <a16:creationId xmlns:a16="http://schemas.microsoft.com/office/drawing/2014/main" id="{96C0EF0D-EFAC-4A14-BA16-DEB6558703BA}"/>
              </a:ext>
            </a:extLst>
          </p:cNvPr>
          <p:cNvGraphicFramePr>
            <a:graphicFrameLocks/>
          </p:cNvGraphicFramePr>
          <p:nvPr>
            <p:extLst>
              <p:ext uri="{D42A27DB-BD31-4B8C-83A1-F6EECF244321}">
                <p14:modId xmlns:p14="http://schemas.microsoft.com/office/powerpoint/2010/main" val="2293008866"/>
              </p:ext>
            </p:extLst>
          </p:nvPr>
        </p:nvGraphicFramePr>
        <p:xfrm>
          <a:off x="4710545" y="1321724"/>
          <a:ext cx="7481455" cy="55362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4090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0A278A-B124-47BB-BA75-1953DADC9070}"/>
              </a:ext>
            </a:extLst>
          </p:cNvPr>
          <p:cNvSpPr>
            <a:spLocks noGrp="1"/>
          </p:cNvSpPr>
          <p:nvPr>
            <p:ph type="sldNum" sz="quarter" idx="12"/>
          </p:nvPr>
        </p:nvSpPr>
        <p:spPr/>
        <p:txBody>
          <a:bodyPr/>
          <a:lstStyle/>
          <a:p>
            <a:fld id="{442C3EE9-4ABE-4689-9E95-C4D450B384BA}" type="slidenum">
              <a:rPr lang="lv-LV" smtClean="0"/>
              <a:t>5</a:t>
            </a:fld>
            <a:endParaRPr lang="lv-LV"/>
          </a:p>
        </p:txBody>
      </p:sp>
      <p:sp>
        <p:nvSpPr>
          <p:cNvPr id="3" name="Rectangle 2">
            <a:extLst>
              <a:ext uri="{FF2B5EF4-FFF2-40B4-BE49-F238E27FC236}">
                <a16:creationId xmlns:a16="http://schemas.microsoft.com/office/drawing/2014/main" id="{B3CEFC5A-6555-4CBE-BDC9-73897FC16F86}"/>
              </a:ext>
            </a:extLst>
          </p:cNvPr>
          <p:cNvSpPr/>
          <p:nvPr/>
        </p:nvSpPr>
        <p:spPr>
          <a:xfrm>
            <a:off x="610182" y="1734334"/>
            <a:ext cx="10590751" cy="1010277"/>
          </a:xfrm>
          <a:prstGeom prst="rect">
            <a:avLst/>
          </a:prstGeom>
        </p:spPr>
        <p:txBody>
          <a:bodyPr wrap="square">
            <a:spAutoFit/>
          </a:bodyPr>
          <a:lstStyle/>
          <a:p>
            <a:pPr marL="180340" algn="ctr">
              <a:lnSpc>
                <a:spcPct val="105000"/>
              </a:lnSpc>
              <a:spcAft>
                <a:spcPts val="0"/>
              </a:spcAft>
            </a:pPr>
            <a:endParaRPr lang="lv-LV" sz="1600" dirty="0">
              <a:latin typeface="Segoe UI Black" panose="020B0A02040204020203" pitchFamily="34" charset="0"/>
              <a:ea typeface="Segoe UI Black" panose="020B0A02040204020203" pitchFamily="34" charset="0"/>
            </a:endParaRPr>
          </a:p>
          <a:p>
            <a:pPr marL="285750" lvl="0" indent="-285750" algn="just">
              <a:lnSpc>
                <a:spcPct val="105000"/>
              </a:lnSpc>
              <a:spcAft>
                <a:spcPts val="800"/>
              </a:spcAft>
              <a:buFont typeface="Arial" panose="020B0604020202020204" pitchFamily="34" charset="0"/>
              <a:buChar char="•"/>
            </a:pPr>
            <a:r>
              <a:rPr lang="lv-LV" dirty="0" err="1">
                <a:latin typeface="Verdana" panose="020B0604030504040204" pitchFamily="34" charset="0"/>
                <a:ea typeface="Verdana" panose="020B0604030504040204" pitchFamily="34" charset="0"/>
                <a:cs typeface="Segoe UI Light" panose="020B0502040204020203" pitchFamily="34" charset="0"/>
              </a:rPr>
              <a:t>Pakāpenisk</a:t>
            </a:r>
            <a:r>
              <a:rPr lang="en-GB" dirty="0" err="1">
                <a:latin typeface="Verdana" panose="020B0604030504040204" pitchFamily="34" charset="0"/>
                <a:ea typeface="Verdana" panose="020B0604030504040204" pitchFamily="34" charset="0"/>
                <a:cs typeface="Segoe UI Light" panose="020B0502040204020203" pitchFamily="34" charset="0"/>
              </a:rPr>
              <a:t>i</a:t>
            </a:r>
            <a:r>
              <a:rPr lang="lv-LV" dirty="0">
                <a:latin typeface="Verdana" panose="020B0604030504040204" pitchFamily="34" charset="0"/>
                <a:ea typeface="Verdana" panose="020B0604030504040204" pitchFamily="34" charset="0"/>
                <a:cs typeface="Segoe UI Light" panose="020B0502040204020203" pitchFamily="34" charset="0"/>
              </a:rPr>
              <a:t> (pa 3 gadiem)</a:t>
            </a:r>
            <a:r>
              <a:rPr lang="en-GB" dirty="0">
                <a:latin typeface="Verdana" panose="020B0604030504040204" pitchFamily="34" charset="0"/>
                <a:ea typeface="Verdana" panose="020B0604030504040204" pitchFamily="34" charset="0"/>
                <a:cs typeface="Segoe UI Light" panose="020B0502040204020203" pitchFamily="34" charset="0"/>
              </a:rPr>
              <a:t> </a:t>
            </a:r>
            <a:r>
              <a:rPr lang="lv-LV" dirty="0">
                <a:latin typeface="Verdana" panose="020B0604030504040204" pitchFamily="34" charset="0"/>
                <a:ea typeface="Verdana" panose="020B0604030504040204" pitchFamily="34" charset="0"/>
                <a:cs typeface="Segoe UI Light" panose="020B0502040204020203" pitchFamily="34" charset="0"/>
              </a:rPr>
              <a:t>pie tām pensijām, kas piešķirtas no 2012. līdz 2028.gadam</a:t>
            </a:r>
            <a:r>
              <a:rPr lang="en-GB" dirty="0">
                <a:latin typeface="Verdana" panose="020B0604030504040204" pitchFamily="34" charset="0"/>
                <a:ea typeface="Verdana" panose="020B0604030504040204" pitchFamily="34" charset="0"/>
                <a:cs typeface="Segoe UI Light" panose="020B0502040204020203" pitchFamily="34" charset="0"/>
              </a:rPr>
              <a:t>.</a:t>
            </a:r>
            <a:r>
              <a:rPr lang="lv-LV" dirty="0">
                <a:latin typeface="Verdana" panose="020B0604030504040204" pitchFamily="34" charset="0"/>
                <a:ea typeface="Verdana" panose="020B0604030504040204" pitchFamily="34" charset="0"/>
                <a:cs typeface="Segoe UI Light" panose="020B0502040204020203" pitchFamily="34" charset="0"/>
              </a:rPr>
              <a:t> </a:t>
            </a:r>
            <a:endParaRPr lang="en-GB" dirty="0">
              <a:latin typeface="Verdana" panose="020B0604030504040204" pitchFamily="34" charset="0"/>
              <a:ea typeface="Verdana" panose="020B0604030504040204" pitchFamily="34" charset="0"/>
              <a:cs typeface="Segoe UI Light" panose="020B0502040204020203" pitchFamily="34" charset="0"/>
            </a:endParaRPr>
          </a:p>
          <a:p>
            <a:pPr marL="285750" lvl="0" indent="-285750" algn="just">
              <a:lnSpc>
                <a:spcPct val="105000"/>
              </a:lnSpc>
              <a:spcAft>
                <a:spcPts val="800"/>
              </a:spcAft>
              <a:buFont typeface="Arial" panose="020B0604020202020204" pitchFamily="34" charset="0"/>
              <a:buChar char="•"/>
            </a:pPr>
            <a:r>
              <a:rPr lang="en-GB" dirty="0">
                <a:latin typeface="Verdana" panose="020B0604030504040204" pitchFamily="34" charset="0"/>
                <a:ea typeface="Verdana" panose="020B0604030504040204" pitchFamily="34" charset="0"/>
                <a:cs typeface="Segoe UI Light" panose="020B0502040204020203" pitchFamily="34" charset="0"/>
              </a:rPr>
              <a:t>S</a:t>
            </a:r>
            <a:r>
              <a:rPr lang="lv-LV" dirty="0" err="1">
                <a:latin typeface="Verdana" panose="020B0604030504040204" pitchFamily="34" charset="0"/>
                <a:ea typeface="Verdana" panose="020B0604030504040204" pitchFamily="34" charset="0"/>
                <a:cs typeface="Segoe UI Light" panose="020B0502040204020203" pitchFamily="34" charset="0"/>
              </a:rPr>
              <a:t>ākot</a:t>
            </a:r>
            <a:r>
              <a:rPr lang="lv-LV" dirty="0">
                <a:latin typeface="Verdana" panose="020B0604030504040204" pitchFamily="34" charset="0"/>
                <a:ea typeface="Verdana" panose="020B0604030504040204" pitchFamily="34" charset="0"/>
                <a:cs typeface="Segoe UI Light" panose="020B0502040204020203" pitchFamily="34" charset="0"/>
              </a:rPr>
              <a:t> ar 2029.gadu visiem</a:t>
            </a:r>
            <a:endParaRPr lang="lv-LV" sz="1600" dirty="0">
              <a:latin typeface="Verdana" panose="020B0604030504040204" pitchFamily="34" charset="0"/>
              <a:ea typeface="Verdana" panose="020B0604030504040204" pitchFamily="34" charset="0"/>
              <a:cs typeface="Segoe UI Light" panose="020B0502040204020203" pitchFamily="34" charset="0"/>
            </a:endParaRPr>
          </a:p>
        </p:txBody>
      </p:sp>
      <p:graphicFrame>
        <p:nvGraphicFramePr>
          <p:cNvPr id="4" name="Content Placeholder 3">
            <a:extLst>
              <a:ext uri="{FF2B5EF4-FFF2-40B4-BE49-F238E27FC236}">
                <a16:creationId xmlns:a16="http://schemas.microsoft.com/office/drawing/2014/main" id="{BA010745-9102-468D-9BDC-1577DE0BEE7D}"/>
              </a:ext>
            </a:extLst>
          </p:cNvPr>
          <p:cNvGraphicFramePr>
            <a:graphicFrameLocks/>
          </p:cNvGraphicFramePr>
          <p:nvPr>
            <p:extLst>
              <p:ext uri="{D42A27DB-BD31-4B8C-83A1-F6EECF244321}">
                <p14:modId xmlns:p14="http://schemas.microsoft.com/office/powerpoint/2010/main" val="1595470215"/>
              </p:ext>
            </p:extLst>
          </p:nvPr>
        </p:nvGraphicFramePr>
        <p:xfrm>
          <a:off x="3730163" y="2959420"/>
          <a:ext cx="4350787" cy="3057941"/>
        </p:xfrm>
        <a:graphic>
          <a:graphicData uri="http://schemas.openxmlformats.org/drawingml/2006/table">
            <a:tbl>
              <a:tblPr firstRow="1" firstCol="1" bandRow="1">
                <a:tableStyleId>{7DF18680-E054-41AD-8BC1-D1AEF772440D}</a:tableStyleId>
              </a:tblPr>
              <a:tblGrid>
                <a:gridCol w="2010062">
                  <a:extLst>
                    <a:ext uri="{9D8B030D-6E8A-4147-A177-3AD203B41FA5}">
                      <a16:colId xmlns:a16="http://schemas.microsoft.com/office/drawing/2014/main" val="853916516"/>
                    </a:ext>
                  </a:extLst>
                </a:gridCol>
                <a:gridCol w="2340725">
                  <a:extLst>
                    <a:ext uri="{9D8B030D-6E8A-4147-A177-3AD203B41FA5}">
                      <a16:colId xmlns:a16="http://schemas.microsoft.com/office/drawing/2014/main" val="570439585"/>
                    </a:ext>
                  </a:extLst>
                </a:gridCol>
              </a:tblGrid>
              <a:tr h="547876">
                <a:tc>
                  <a:txBody>
                    <a:bodyPr/>
                    <a:lstStyle/>
                    <a:p>
                      <a:pPr algn="ctr">
                        <a:lnSpc>
                          <a:spcPct val="107000"/>
                        </a:lnSpc>
                        <a:spcAft>
                          <a:spcPts val="0"/>
                        </a:spcAft>
                      </a:pPr>
                      <a:r>
                        <a:rPr lang="lv-LV" sz="1800" dirty="0">
                          <a:effectLst/>
                        </a:rPr>
                        <a:t>2024</a:t>
                      </a:r>
                      <a:endParaRPr lang="lv-LV" sz="1800" b="1" dirty="0">
                        <a:solidFill>
                          <a:schemeClr val="tx2"/>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tc>
                  <a:txBody>
                    <a:bodyPr/>
                    <a:lstStyle/>
                    <a:p>
                      <a:pPr algn="ctr">
                        <a:lnSpc>
                          <a:spcPct val="107000"/>
                        </a:lnSpc>
                        <a:spcAft>
                          <a:spcPts val="0"/>
                        </a:spcAft>
                      </a:pPr>
                      <a:r>
                        <a:rPr lang="lv-LV" sz="1800" dirty="0">
                          <a:effectLst/>
                        </a:rPr>
                        <a:t>2012</a:t>
                      </a:r>
                      <a:r>
                        <a:rPr lang="en-US" sz="1800" dirty="0">
                          <a:effectLst/>
                        </a:rPr>
                        <a:t> </a:t>
                      </a:r>
                      <a:r>
                        <a:rPr lang="lv-LV" sz="1800" dirty="0">
                          <a:effectLst/>
                        </a:rPr>
                        <a:t>/</a:t>
                      </a:r>
                      <a:r>
                        <a:rPr lang="en-US" sz="1800" dirty="0">
                          <a:effectLst/>
                        </a:rPr>
                        <a:t> </a:t>
                      </a:r>
                      <a:r>
                        <a:rPr lang="lv-LV" sz="1800" dirty="0">
                          <a:effectLst/>
                        </a:rPr>
                        <a:t>2013</a:t>
                      </a:r>
                      <a:r>
                        <a:rPr lang="en-US" sz="1800" dirty="0">
                          <a:effectLst/>
                        </a:rPr>
                        <a:t> </a:t>
                      </a:r>
                      <a:r>
                        <a:rPr lang="lv-LV" sz="1800" dirty="0">
                          <a:effectLst/>
                        </a:rPr>
                        <a:t>/</a:t>
                      </a:r>
                      <a:r>
                        <a:rPr lang="en-US" sz="1800" dirty="0">
                          <a:effectLst/>
                        </a:rPr>
                        <a:t> </a:t>
                      </a:r>
                      <a:r>
                        <a:rPr lang="lv-LV" sz="1800" dirty="0">
                          <a:effectLst/>
                        </a:rPr>
                        <a:t>2014</a:t>
                      </a:r>
                      <a:endParaRPr lang="lv-LV" sz="1800" b="0" dirty="0">
                        <a:solidFill>
                          <a:schemeClr val="tx2"/>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extLst>
                  <a:ext uri="{0D108BD9-81ED-4DB2-BD59-A6C34878D82A}">
                    <a16:rowId xmlns:a16="http://schemas.microsoft.com/office/drawing/2014/main" val="3675644197"/>
                  </a:ext>
                </a:extLst>
              </a:tr>
              <a:tr h="475579">
                <a:tc>
                  <a:txBody>
                    <a:bodyPr/>
                    <a:lstStyle/>
                    <a:p>
                      <a:pPr algn="ctr">
                        <a:lnSpc>
                          <a:spcPct val="107000"/>
                        </a:lnSpc>
                        <a:spcAft>
                          <a:spcPts val="0"/>
                        </a:spcAft>
                      </a:pPr>
                      <a:r>
                        <a:rPr lang="lv-LV" sz="1800" dirty="0">
                          <a:effectLst/>
                        </a:rPr>
                        <a:t>2025</a:t>
                      </a:r>
                      <a:endParaRPr lang="lv-LV" sz="1800" b="1" dirty="0">
                        <a:solidFill>
                          <a:schemeClr val="tx2"/>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tc>
                  <a:txBody>
                    <a:bodyPr/>
                    <a:lstStyle/>
                    <a:p>
                      <a:pPr algn="ctr">
                        <a:lnSpc>
                          <a:spcPct val="107000"/>
                        </a:lnSpc>
                        <a:spcAft>
                          <a:spcPts val="0"/>
                        </a:spcAft>
                      </a:pPr>
                      <a:r>
                        <a:rPr lang="lv-LV" sz="1800" dirty="0">
                          <a:effectLst/>
                        </a:rPr>
                        <a:t>2015</a:t>
                      </a:r>
                      <a:r>
                        <a:rPr lang="en-US" sz="1800" dirty="0">
                          <a:effectLst/>
                        </a:rPr>
                        <a:t> </a:t>
                      </a:r>
                      <a:r>
                        <a:rPr lang="lv-LV" sz="1800" dirty="0">
                          <a:effectLst/>
                        </a:rPr>
                        <a:t>/</a:t>
                      </a:r>
                      <a:r>
                        <a:rPr lang="en-US" sz="1800" dirty="0">
                          <a:effectLst/>
                        </a:rPr>
                        <a:t> </a:t>
                      </a:r>
                      <a:r>
                        <a:rPr lang="lv-LV" sz="1800" dirty="0">
                          <a:effectLst/>
                        </a:rPr>
                        <a:t>2016</a:t>
                      </a:r>
                      <a:r>
                        <a:rPr lang="en-US" sz="1800" dirty="0">
                          <a:effectLst/>
                        </a:rPr>
                        <a:t> </a:t>
                      </a:r>
                      <a:r>
                        <a:rPr lang="lv-LV" sz="1800" dirty="0">
                          <a:effectLst/>
                        </a:rPr>
                        <a:t>/</a:t>
                      </a:r>
                      <a:r>
                        <a:rPr lang="en-US" sz="1800" dirty="0">
                          <a:effectLst/>
                        </a:rPr>
                        <a:t> </a:t>
                      </a:r>
                      <a:r>
                        <a:rPr lang="lv-LV" sz="1800" dirty="0">
                          <a:effectLst/>
                        </a:rPr>
                        <a:t>2017</a:t>
                      </a:r>
                      <a:endParaRPr lang="lv-LV" sz="1800" b="1" dirty="0">
                        <a:solidFill>
                          <a:schemeClr val="tx1"/>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extLst>
                  <a:ext uri="{0D108BD9-81ED-4DB2-BD59-A6C34878D82A}">
                    <a16:rowId xmlns:a16="http://schemas.microsoft.com/office/drawing/2014/main" val="622823717"/>
                  </a:ext>
                </a:extLst>
              </a:tr>
              <a:tr h="466542">
                <a:tc>
                  <a:txBody>
                    <a:bodyPr/>
                    <a:lstStyle/>
                    <a:p>
                      <a:pPr algn="ctr">
                        <a:lnSpc>
                          <a:spcPct val="107000"/>
                        </a:lnSpc>
                        <a:spcAft>
                          <a:spcPts val="0"/>
                        </a:spcAft>
                      </a:pPr>
                      <a:r>
                        <a:rPr lang="lv-LV" sz="1800" dirty="0">
                          <a:effectLst/>
                        </a:rPr>
                        <a:t>2026</a:t>
                      </a:r>
                      <a:endParaRPr lang="lv-LV" sz="1800" b="1" dirty="0">
                        <a:solidFill>
                          <a:schemeClr val="tx2"/>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tc>
                  <a:txBody>
                    <a:bodyPr/>
                    <a:lstStyle/>
                    <a:p>
                      <a:pPr algn="ctr">
                        <a:lnSpc>
                          <a:spcPct val="107000"/>
                        </a:lnSpc>
                        <a:spcAft>
                          <a:spcPts val="0"/>
                        </a:spcAft>
                      </a:pPr>
                      <a:r>
                        <a:rPr lang="lv-LV" sz="1800" dirty="0">
                          <a:effectLst/>
                        </a:rPr>
                        <a:t>2018</a:t>
                      </a:r>
                      <a:r>
                        <a:rPr lang="en-US" sz="1800" dirty="0">
                          <a:effectLst/>
                        </a:rPr>
                        <a:t> </a:t>
                      </a:r>
                      <a:r>
                        <a:rPr lang="lv-LV" sz="1800" dirty="0">
                          <a:effectLst/>
                        </a:rPr>
                        <a:t>/</a:t>
                      </a:r>
                      <a:r>
                        <a:rPr lang="en-US" sz="1800" dirty="0">
                          <a:effectLst/>
                        </a:rPr>
                        <a:t> </a:t>
                      </a:r>
                      <a:r>
                        <a:rPr lang="lv-LV" sz="1800" dirty="0">
                          <a:effectLst/>
                        </a:rPr>
                        <a:t>2019</a:t>
                      </a:r>
                      <a:r>
                        <a:rPr lang="en-US" sz="1800" dirty="0">
                          <a:effectLst/>
                        </a:rPr>
                        <a:t> </a:t>
                      </a:r>
                      <a:r>
                        <a:rPr lang="lv-LV" sz="1800" dirty="0">
                          <a:effectLst/>
                        </a:rPr>
                        <a:t>/</a:t>
                      </a:r>
                      <a:r>
                        <a:rPr lang="en-US" sz="1800" dirty="0">
                          <a:effectLst/>
                        </a:rPr>
                        <a:t> </a:t>
                      </a:r>
                      <a:r>
                        <a:rPr lang="lv-LV" sz="1800" dirty="0">
                          <a:effectLst/>
                        </a:rPr>
                        <a:t>2020</a:t>
                      </a:r>
                      <a:endParaRPr lang="lv-LV" sz="1800" b="1" dirty="0">
                        <a:solidFill>
                          <a:schemeClr val="tx1"/>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extLst>
                  <a:ext uri="{0D108BD9-81ED-4DB2-BD59-A6C34878D82A}">
                    <a16:rowId xmlns:a16="http://schemas.microsoft.com/office/drawing/2014/main" val="3505713679"/>
                  </a:ext>
                </a:extLst>
              </a:tr>
              <a:tr h="473320">
                <a:tc>
                  <a:txBody>
                    <a:bodyPr/>
                    <a:lstStyle/>
                    <a:p>
                      <a:pPr algn="ctr">
                        <a:lnSpc>
                          <a:spcPct val="107000"/>
                        </a:lnSpc>
                        <a:spcAft>
                          <a:spcPts val="0"/>
                        </a:spcAft>
                      </a:pPr>
                      <a:r>
                        <a:rPr lang="lv-LV" sz="1800" dirty="0">
                          <a:effectLst/>
                        </a:rPr>
                        <a:t>2027</a:t>
                      </a:r>
                      <a:endParaRPr lang="lv-LV" sz="1800" b="1" dirty="0">
                        <a:solidFill>
                          <a:schemeClr val="tx2"/>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tc>
                  <a:txBody>
                    <a:bodyPr/>
                    <a:lstStyle/>
                    <a:p>
                      <a:pPr algn="ctr">
                        <a:lnSpc>
                          <a:spcPct val="107000"/>
                        </a:lnSpc>
                        <a:spcAft>
                          <a:spcPts val="0"/>
                        </a:spcAft>
                      </a:pPr>
                      <a:r>
                        <a:rPr lang="lv-LV" sz="1800" dirty="0">
                          <a:effectLst/>
                        </a:rPr>
                        <a:t>2021</a:t>
                      </a:r>
                      <a:r>
                        <a:rPr lang="en-US" sz="1800" dirty="0">
                          <a:effectLst/>
                        </a:rPr>
                        <a:t> </a:t>
                      </a:r>
                      <a:r>
                        <a:rPr lang="lv-LV" sz="1800" dirty="0">
                          <a:effectLst/>
                        </a:rPr>
                        <a:t>/</a:t>
                      </a:r>
                      <a:r>
                        <a:rPr lang="en-US" sz="1800" dirty="0">
                          <a:effectLst/>
                        </a:rPr>
                        <a:t> </a:t>
                      </a:r>
                      <a:r>
                        <a:rPr lang="lv-LV" sz="1800" dirty="0">
                          <a:effectLst/>
                        </a:rPr>
                        <a:t>2022</a:t>
                      </a:r>
                      <a:r>
                        <a:rPr lang="en-US" sz="1800" dirty="0">
                          <a:effectLst/>
                        </a:rPr>
                        <a:t> </a:t>
                      </a:r>
                      <a:r>
                        <a:rPr lang="lv-LV" sz="1800" dirty="0">
                          <a:effectLst/>
                        </a:rPr>
                        <a:t>/</a:t>
                      </a:r>
                      <a:r>
                        <a:rPr lang="en-US" sz="1800" dirty="0">
                          <a:effectLst/>
                        </a:rPr>
                        <a:t> </a:t>
                      </a:r>
                      <a:r>
                        <a:rPr lang="lv-LV" sz="1800" dirty="0">
                          <a:effectLst/>
                        </a:rPr>
                        <a:t>2023</a:t>
                      </a:r>
                      <a:endParaRPr lang="lv-LV" sz="1800" b="1" dirty="0">
                        <a:solidFill>
                          <a:schemeClr val="tx1"/>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extLst>
                  <a:ext uri="{0D108BD9-81ED-4DB2-BD59-A6C34878D82A}">
                    <a16:rowId xmlns:a16="http://schemas.microsoft.com/office/drawing/2014/main" val="1276530883"/>
                  </a:ext>
                </a:extLst>
              </a:tr>
              <a:tr h="464283">
                <a:tc>
                  <a:txBody>
                    <a:bodyPr/>
                    <a:lstStyle/>
                    <a:p>
                      <a:pPr algn="ctr">
                        <a:lnSpc>
                          <a:spcPct val="107000"/>
                        </a:lnSpc>
                        <a:spcAft>
                          <a:spcPts val="0"/>
                        </a:spcAft>
                      </a:pPr>
                      <a:r>
                        <a:rPr lang="lv-LV" sz="1800" dirty="0">
                          <a:effectLst/>
                        </a:rPr>
                        <a:t>2028</a:t>
                      </a:r>
                      <a:endParaRPr lang="lv-LV" sz="1800" b="1" dirty="0">
                        <a:solidFill>
                          <a:schemeClr val="tx2"/>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tc>
                  <a:txBody>
                    <a:bodyPr/>
                    <a:lstStyle/>
                    <a:p>
                      <a:pPr algn="ctr">
                        <a:lnSpc>
                          <a:spcPct val="107000"/>
                        </a:lnSpc>
                        <a:spcAft>
                          <a:spcPts val="0"/>
                        </a:spcAft>
                      </a:pPr>
                      <a:r>
                        <a:rPr lang="lv-LV" sz="1800" dirty="0">
                          <a:effectLst/>
                        </a:rPr>
                        <a:t>2024</a:t>
                      </a:r>
                      <a:r>
                        <a:rPr lang="en-US" sz="1800" dirty="0">
                          <a:effectLst/>
                        </a:rPr>
                        <a:t> </a:t>
                      </a:r>
                      <a:r>
                        <a:rPr lang="lv-LV" sz="1800" dirty="0">
                          <a:effectLst/>
                        </a:rPr>
                        <a:t>/</a:t>
                      </a:r>
                      <a:r>
                        <a:rPr lang="en-US" sz="1800" dirty="0">
                          <a:effectLst/>
                        </a:rPr>
                        <a:t> </a:t>
                      </a:r>
                      <a:r>
                        <a:rPr lang="lv-LV" sz="1800" dirty="0">
                          <a:effectLst/>
                        </a:rPr>
                        <a:t>2025</a:t>
                      </a:r>
                      <a:r>
                        <a:rPr lang="en-US" sz="1800" dirty="0">
                          <a:effectLst/>
                        </a:rPr>
                        <a:t> </a:t>
                      </a:r>
                      <a:r>
                        <a:rPr lang="lv-LV" sz="1800" dirty="0">
                          <a:effectLst/>
                        </a:rPr>
                        <a:t>/</a:t>
                      </a:r>
                      <a:r>
                        <a:rPr lang="en-US" sz="1800" dirty="0">
                          <a:effectLst/>
                        </a:rPr>
                        <a:t> </a:t>
                      </a:r>
                      <a:r>
                        <a:rPr lang="lv-LV" sz="1800" dirty="0">
                          <a:effectLst/>
                        </a:rPr>
                        <a:t>2026</a:t>
                      </a:r>
                      <a:endParaRPr lang="lv-LV" sz="1800" b="1" dirty="0">
                        <a:solidFill>
                          <a:schemeClr val="tx1"/>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extLst>
                  <a:ext uri="{0D108BD9-81ED-4DB2-BD59-A6C34878D82A}">
                    <a16:rowId xmlns:a16="http://schemas.microsoft.com/office/drawing/2014/main" val="2111728440"/>
                  </a:ext>
                </a:extLst>
              </a:tr>
              <a:tr h="630341">
                <a:tc>
                  <a:txBody>
                    <a:bodyPr/>
                    <a:lstStyle/>
                    <a:p>
                      <a:pPr algn="ctr">
                        <a:lnSpc>
                          <a:spcPct val="107000"/>
                        </a:lnSpc>
                        <a:spcAft>
                          <a:spcPts val="0"/>
                        </a:spcAft>
                      </a:pPr>
                      <a:r>
                        <a:rPr lang="lv-LV" sz="1800" dirty="0">
                          <a:effectLst/>
                        </a:rPr>
                        <a:t>2029</a:t>
                      </a:r>
                      <a:endParaRPr lang="lv-LV" sz="1800" b="1" dirty="0">
                        <a:solidFill>
                          <a:schemeClr val="tx2"/>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tc>
                  <a:txBody>
                    <a:bodyPr/>
                    <a:lstStyle/>
                    <a:p>
                      <a:pPr algn="ctr">
                        <a:lnSpc>
                          <a:spcPct val="107000"/>
                        </a:lnSpc>
                        <a:spcAft>
                          <a:spcPts val="0"/>
                        </a:spcAft>
                      </a:pPr>
                      <a:r>
                        <a:rPr lang="lv-LV" sz="1800" dirty="0">
                          <a:effectLst/>
                        </a:rPr>
                        <a:t>2027</a:t>
                      </a:r>
                      <a:r>
                        <a:rPr lang="en-US" sz="1800" dirty="0">
                          <a:effectLst/>
                        </a:rPr>
                        <a:t> </a:t>
                      </a:r>
                      <a:r>
                        <a:rPr lang="lv-LV" sz="1800" dirty="0">
                          <a:effectLst/>
                        </a:rPr>
                        <a:t>/</a:t>
                      </a:r>
                      <a:r>
                        <a:rPr lang="en-US" sz="1800" dirty="0">
                          <a:effectLst/>
                        </a:rPr>
                        <a:t> </a:t>
                      </a:r>
                      <a:r>
                        <a:rPr lang="lv-LV" sz="1800" dirty="0">
                          <a:effectLst/>
                        </a:rPr>
                        <a:t>2028</a:t>
                      </a:r>
                      <a:r>
                        <a:rPr lang="en-US" sz="1800" dirty="0">
                          <a:effectLst/>
                        </a:rPr>
                        <a:t> </a:t>
                      </a:r>
                      <a:r>
                        <a:rPr lang="lv-LV" sz="1800" dirty="0">
                          <a:effectLst/>
                        </a:rPr>
                        <a:t>/</a:t>
                      </a:r>
                      <a:r>
                        <a:rPr lang="en-US" sz="1800" dirty="0">
                          <a:effectLst/>
                        </a:rPr>
                        <a:t> </a:t>
                      </a:r>
                      <a:r>
                        <a:rPr lang="lv-LV" sz="1800" dirty="0">
                          <a:effectLst/>
                        </a:rPr>
                        <a:t>2029</a:t>
                      </a:r>
                      <a:endParaRPr lang="lv-LV" sz="1800" b="1" dirty="0">
                        <a:solidFill>
                          <a:schemeClr val="tx1"/>
                        </a:solidFill>
                        <a:effectLst/>
                        <a:latin typeface="Verdana" panose="020B0604030504040204" pitchFamily="34" charset="0"/>
                        <a:ea typeface="Verdana" panose="020B0604030504040204" pitchFamily="34" charset="0"/>
                        <a:cs typeface="Segoe UI Light" panose="020B0502040204020203" pitchFamily="34" charset="0"/>
                      </a:endParaRPr>
                    </a:p>
                  </a:txBody>
                  <a:tcPr marL="68580" marR="68580" marT="0" marB="0" anchor="ctr"/>
                </a:tc>
                <a:extLst>
                  <a:ext uri="{0D108BD9-81ED-4DB2-BD59-A6C34878D82A}">
                    <a16:rowId xmlns:a16="http://schemas.microsoft.com/office/drawing/2014/main" val="3242405856"/>
                  </a:ext>
                </a:extLst>
              </a:tr>
            </a:tbl>
          </a:graphicData>
        </a:graphic>
      </p:graphicFrame>
      <p:sp>
        <p:nvSpPr>
          <p:cNvPr id="7" name="TextBox 6">
            <a:extLst>
              <a:ext uri="{FF2B5EF4-FFF2-40B4-BE49-F238E27FC236}">
                <a16:creationId xmlns:a16="http://schemas.microsoft.com/office/drawing/2014/main" id="{61886880-3DDE-48DF-BC1C-4739DCD4BA4F}"/>
              </a:ext>
            </a:extLst>
          </p:cNvPr>
          <p:cNvSpPr txBox="1"/>
          <p:nvPr/>
        </p:nvSpPr>
        <p:spPr>
          <a:xfrm>
            <a:off x="498426" y="1531654"/>
            <a:ext cx="11427903" cy="369332"/>
          </a:xfrm>
          <a:prstGeom prst="rect">
            <a:avLst/>
          </a:prstGeom>
          <a:noFill/>
        </p:spPr>
        <p:txBody>
          <a:bodyPr wrap="square" rtlCol="0">
            <a:spAutoFit/>
          </a:bodyPr>
          <a:lstStyle/>
          <a:p>
            <a:r>
              <a:rPr lang="en-US" b="1" dirty="0" err="1">
                <a:latin typeface="Verdana" panose="020B0604030504040204" pitchFamily="34" charset="0"/>
                <a:ea typeface="Verdana" panose="020B0604030504040204" pitchFamily="34" charset="0"/>
              </a:rPr>
              <a:t>Piemaksas</a:t>
            </a:r>
            <a:r>
              <a:rPr lang="lv-LV" b="1" dirty="0">
                <a:latin typeface="Verdana" panose="020B0604030504040204" pitchFamily="34" charset="0"/>
                <a:ea typeface="Verdana" panose="020B0604030504040204" pitchFamily="34" charset="0"/>
                <a:cs typeface="Segoe UI Light" panose="020B0502040204020203" pitchFamily="34" charset="0"/>
              </a:rPr>
              <a:t> par apdrošināšanas stāžu, kas uzkrāts līdz 1995.gada 31.decembrim</a:t>
            </a:r>
            <a:r>
              <a:rPr lang="en-US" b="1" dirty="0">
                <a:latin typeface="Verdana" panose="020B0604030504040204" pitchFamily="34" charset="0"/>
                <a:ea typeface="Verdana" panose="020B0604030504040204" pitchFamily="34" charset="0"/>
              </a:rPr>
              <a:t> </a:t>
            </a:r>
            <a:endParaRPr lang="lv-LV" b="1" dirty="0">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D6007637-6FD7-4268-9ABE-737051BFCB65}"/>
              </a:ext>
            </a:extLst>
          </p:cNvPr>
          <p:cNvSpPr txBox="1"/>
          <p:nvPr/>
        </p:nvSpPr>
        <p:spPr>
          <a:xfrm>
            <a:off x="498426" y="825274"/>
            <a:ext cx="8966446" cy="477054"/>
          </a:xfrm>
          <a:prstGeom prst="rect">
            <a:avLst/>
          </a:prstGeom>
          <a:noFill/>
        </p:spPr>
        <p:txBody>
          <a:bodyPr wrap="square" rtlCol="0">
            <a:spAutoFit/>
          </a:bodyPr>
          <a:lstStyle/>
          <a:p>
            <a:r>
              <a:rPr lang="lv-LV" sz="2500" cap="all" dirty="0">
                <a:solidFill>
                  <a:schemeClr val="accent2">
                    <a:lumMod val="75000"/>
                  </a:schemeClr>
                </a:solidFill>
                <a:latin typeface="+mj-lt"/>
                <a:ea typeface="+mj-ea"/>
                <a:cs typeface="+mj-cs"/>
              </a:rPr>
              <a:t>No 2024.</a:t>
            </a:r>
            <a:r>
              <a:rPr lang="en-GB" sz="2500" cap="all" dirty="0">
                <a:solidFill>
                  <a:schemeClr val="accent2">
                    <a:lumMod val="75000"/>
                  </a:schemeClr>
                </a:solidFill>
                <a:latin typeface="+mj-lt"/>
                <a:ea typeface="+mj-ea"/>
                <a:cs typeface="+mj-cs"/>
              </a:rPr>
              <a:t> </a:t>
            </a:r>
            <a:r>
              <a:rPr lang="lv-LV" sz="2500" cap="all" dirty="0">
                <a:solidFill>
                  <a:schemeClr val="accent2">
                    <a:lumMod val="75000"/>
                  </a:schemeClr>
                </a:solidFill>
                <a:latin typeface="+mj-lt"/>
                <a:ea typeface="+mj-ea"/>
                <a:cs typeface="+mj-cs"/>
              </a:rPr>
              <a:t>gada</a:t>
            </a:r>
          </a:p>
        </p:txBody>
      </p:sp>
    </p:spTree>
    <p:extLst>
      <p:ext uri="{BB962C8B-B14F-4D97-AF65-F5344CB8AC3E}">
        <p14:creationId xmlns:p14="http://schemas.microsoft.com/office/powerpoint/2010/main" val="4194809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54B667-45EA-4A34-BAAC-EC46D93B015B}"/>
              </a:ext>
            </a:extLst>
          </p:cNvPr>
          <p:cNvSpPr/>
          <p:nvPr/>
        </p:nvSpPr>
        <p:spPr>
          <a:xfrm>
            <a:off x="2779538" y="769358"/>
            <a:ext cx="6437853" cy="461665"/>
          </a:xfrm>
          <a:prstGeom prst="rect">
            <a:avLst/>
          </a:prstGeom>
        </p:spPr>
        <p:txBody>
          <a:bodyPr wrap="none">
            <a:spAutoFit/>
          </a:bodyPr>
          <a:lstStyle/>
          <a:p>
            <a:pPr algn="ctr"/>
            <a:r>
              <a:rPr lang="lv-LV" sz="2400" cap="all" dirty="0">
                <a:solidFill>
                  <a:schemeClr val="accent1">
                    <a:lumMod val="75000"/>
                  </a:schemeClr>
                </a:solidFill>
                <a:latin typeface="+mj-lt"/>
                <a:ea typeface="+mj-ea"/>
                <a:cs typeface="+mj-cs"/>
              </a:rPr>
              <a:t>Pensiju indeksācija 2024.gada 1.oktobrī</a:t>
            </a:r>
          </a:p>
        </p:txBody>
      </p:sp>
      <p:sp>
        <p:nvSpPr>
          <p:cNvPr id="3" name="Rectangle 2">
            <a:extLst>
              <a:ext uri="{FF2B5EF4-FFF2-40B4-BE49-F238E27FC236}">
                <a16:creationId xmlns:a16="http://schemas.microsoft.com/office/drawing/2014/main" id="{795EB411-6E5F-426E-8BFC-851499D46A1B}"/>
              </a:ext>
            </a:extLst>
          </p:cNvPr>
          <p:cNvSpPr/>
          <p:nvPr/>
        </p:nvSpPr>
        <p:spPr>
          <a:xfrm>
            <a:off x="837102" y="1441128"/>
            <a:ext cx="3782893" cy="720197"/>
          </a:xfrm>
          <a:prstGeom prst="rect">
            <a:avLst/>
          </a:prstGeom>
        </p:spPr>
        <p:txBody>
          <a:bodyPr wrap="square">
            <a:spAutoFit/>
          </a:bodyPr>
          <a:lstStyle/>
          <a:p>
            <a:pPr lvl="0" algn="ctr">
              <a:lnSpc>
                <a:spcPct val="85000"/>
              </a:lnSpc>
              <a:defRPr/>
            </a:pPr>
            <a:r>
              <a:rPr lang="lv-LV" sz="2400" spc="-20" dirty="0">
                <a:latin typeface="Verdana" panose="020B0604030504040204" pitchFamily="34" charset="0"/>
                <a:ea typeface="Verdana" panose="020B0604030504040204" pitchFamily="34" charset="0"/>
              </a:rPr>
              <a:t>Indeksējamā pensijas robeža* </a:t>
            </a:r>
          </a:p>
        </p:txBody>
      </p:sp>
      <p:pic>
        <p:nvPicPr>
          <p:cNvPr id="4" name="Picture 3">
            <a:extLst>
              <a:ext uri="{FF2B5EF4-FFF2-40B4-BE49-F238E27FC236}">
                <a16:creationId xmlns:a16="http://schemas.microsoft.com/office/drawing/2014/main" id="{59E0A04E-95E6-47EA-9385-8E5D460D0780}"/>
              </a:ext>
            </a:extLst>
          </p:cNvPr>
          <p:cNvPicPr>
            <a:picLocks noChangeAspect="1"/>
          </p:cNvPicPr>
          <p:nvPr/>
        </p:nvPicPr>
        <p:blipFill>
          <a:blip r:embed="rId3"/>
          <a:stretch>
            <a:fillRect/>
          </a:stretch>
        </p:blipFill>
        <p:spPr>
          <a:xfrm>
            <a:off x="1259114" y="2309875"/>
            <a:ext cx="2614613" cy="1729465"/>
          </a:xfrm>
          <a:prstGeom prst="rect">
            <a:avLst/>
          </a:prstGeom>
          <a:ln w="12700">
            <a:solidFill>
              <a:srgbClr val="92D050"/>
            </a:solidFill>
          </a:ln>
        </p:spPr>
      </p:pic>
      <p:sp>
        <p:nvSpPr>
          <p:cNvPr id="6" name="Rectangle 5">
            <a:extLst>
              <a:ext uri="{FF2B5EF4-FFF2-40B4-BE49-F238E27FC236}">
                <a16:creationId xmlns:a16="http://schemas.microsoft.com/office/drawing/2014/main" id="{51A13E4C-05F8-435F-B552-DEBA780CAE81}"/>
              </a:ext>
            </a:extLst>
          </p:cNvPr>
          <p:cNvSpPr/>
          <p:nvPr/>
        </p:nvSpPr>
        <p:spPr>
          <a:xfrm>
            <a:off x="1681450" y="3126788"/>
            <a:ext cx="2094196" cy="523220"/>
          </a:xfrm>
          <a:prstGeom prst="rect">
            <a:avLst/>
          </a:prstGeom>
        </p:spPr>
        <p:txBody>
          <a:bodyPr wrap="square">
            <a:spAutoFit/>
          </a:bodyPr>
          <a:lstStyle/>
          <a:p>
            <a:r>
              <a:rPr lang="lv-LV" sz="2800" b="1" dirty="0">
                <a:solidFill>
                  <a:srgbClr val="FF0000"/>
                </a:solidFill>
                <a:latin typeface="Verdana" panose="020B0604030504040204" pitchFamily="34" charset="0"/>
                <a:ea typeface="Verdana" panose="020B0604030504040204" pitchFamily="34" charset="0"/>
                <a:cs typeface="Segoe UI" panose="020B0502040204020203" pitchFamily="34" charset="0"/>
              </a:rPr>
              <a:t>683</a:t>
            </a:r>
            <a:r>
              <a:rPr lang="lv-LV" sz="2800" b="1" dirty="0">
                <a:latin typeface="Verdana" panose="020B0604030504040204" pitchFamily="34" charset="0"/>
                <a:ea typeface="Verdana" panose="020B0604030504040204" pitchFamily="34" charset="0"/>
                <a:cs typeface="Segoe UI" panose="020B0502040204020203" pitchFamily="34" charset="0"/>
              </a:rPr>
              <a:t> eiro</a:t>
            </a:r>
          </a:p>
        </p:txBody>
      </p:sp>
      <p:sp>
        <p:nvSpPr>
          <p:cNvPr id="9" name="TextBox 8">
            <a:extLst>
              <a:ext uri="{FF2B5EF4-FFF2-40B4-BE49-F238E27FC236}">
                <a16:creationId xmlns:a16="http://schemas.microsoft.com/office/drawing/2014/main" id="{A997C39E-01B6-40E5-997F-63D3839A5C8A}"/>
              </a:ext>
            </a:extLst>
          </p:cNvPr>
          <p:cNvSpPr txBox="1"/>
          <p:nvPr/>
        </p:nvSpPr>
        <p:spPr>
          <a:xfrm>
            <a:off x="458377" y="4187890"/>
            <a:ext cx="4161618" cy="1600438"/>
          </a:xfrm>
          <a:prstGeom prst="rect">
            <a:avLst/>
          </a:prstGeom>
          <a:noFill/>
        </p:spPr>
        <p:txBody>
          <a:bodyPr wrap="square" rtlCol="0">
            <a:spAutoFit/>
          </a:bodyPr>
          <a:lstStyle/>
          <a:p>
            <a:pPr algn="ctr"/>
            <a:r>
              <a:rPr lang="lv-LV" i="1" dirty="0"/>
              <a:t>*</a:t>
            </a:r>
            <a:r>
              <a:rPr lang="en-GB" i="1" dirty="0"/>
              <a:t> </a:t>
            </a:r>
            <a:r>
              <a:rPr lang="lv-LV" sz="1600" dirty="0">
                <a:latin typeface="Verdana" panose="020B0604030504040204" pitchFamily="34" charset="0"/>
                <a:ea typeface="Verdana" panose="020B0604030504040204" pitchFamily="34" charset="0"/>
              </a:rPr>
              <a:t>Politiski represētajiem</a:t>
            </a:r>
            <a:endParaRPr lang="en-GB" sz="1600" dirty="0">
              <a:latin typeface="Verdana" panose="020B0604030504040204" pitchFamily="34" charset="0"/>
              <a:ea typeface="Verdana" panose="020B0604030504040204" pitchFamily="34" charset="0"/>
            </a:endParaRPr>
          </a:p>
          <a:p>
            <a:pPr algn="ctr"/>
            <a:r>
              <a:rPr lang="lv-LV" sz="1600" dirty="0">
                <a:latin typeface="Verdana" panose="020B0604030504040204" pitchFamily="34" charset="0"/>
                <a:ea typeface="Verdana" panose="020B0604030504040204" pitchFamily="34" charset="0"/>
              </a:rPr>
              <a:t>cilvēkiem ar I grupas invaliditāti un Černobiļas atomelektrostacijas avārijas seku likvidēšanas dalībniekiem </a:t>
            </a:r>
            <a:r>
              <a:rPr lang="lv-LV" sz="1600" b="1" dirty="0">
                <a:latin typeface="Verdana" panose="020B0604030504040204" pitchFamily="34" charset="0"/>
                <a:ea typeface="Verdana" panose="020B0604030504040204" pitchFamily="34" charset="0"/>
              </a:rPr>
              <a:t>indeksēs visu pensijas apmēru.</a:t>
            </a:r>
            <a:endParaRPr lang="lv-LV" b="1" dirty="0">
              <a:latin typeface="Verdana" panose="020B0604030504040204" pitchFamily="34" charset="0"/>
              <a:ea typeface="Verdana" panose="020B0604030504040204" pitchFamily="34" charset="0"/>
            </a:endParaRPr>
          </a:p>
        </p:txBody>
      </p:sp>
      <p:sp>
        <p:nvSpPr>
          <p:cNvPr id="11" name="Rectangle 10">
            <a:extLst>
              <a:ext uri="{FF2B5EF4-FFF2-40B4-BE49-F238E27FC236}">
                <a16:creationId xmlns:a16="http://schemas.microsoft.com/office/drawing/2014/main" id="{042B3BCC-78C4-44BF-8CDC-742482BBAE8C}"/>
              </a:ext>
            </a:extLst>
          </p:cNvPr>
          <p:cNvSpPr/>
          <p:nvPr/>
        </p:nvSpPr>
        <p:spPr>
          <a:xfrm>
            <a:off x="4923038" y="1628507"/>
            <a:ext cx="6790474" cy="3600986"/>
          </a:xfrm>
          <a:prstGeom prst="rect">
            <a:avLst/>
          </a:prstGeom>
        </p:spPr>
        <p:txBody>
          <a:bodyPr wrap="square">
            <a:spAutoFit/>
          </a:bodyPr>
          <a:lstStyle/>
          <a:p>
            <a:pPr algn="ctr"/>
            <a:r>
              <a:rPr lang="lv-LV" sz="2400" b="1" u="sng" dirty="0">
                <a:latin typeface="Verdana" panose="020B0604030504040204" pitchFamily="34" charset="0"/>
                <a:ea typeface="Verdana" panose="020B0604030504040204" pitchFamily="34" charset="0"/>
              </a:rPr>
              <a:t>Vecuma pensijas</a:t>
            </a:r>
            <a:r>
              <a:rPr lang="lv-LV" sz="2400" b="1" dirty="0">
                <a:latin typeface="Verdana" panose="020B0604030504040204" pitchFamily="34" charset="0"/>
                <a:ea typeface="Verdana" panose="020B0604030504040204" pitchFamily="34" charset="0"/>
              </a:rPr>
              <a:t>:</a:t>
            </a:r>
          </a:p>
          <a:p>
            <a:pPr algn="ctr"/>
            <a:endParaRPr lang="lv-LV" sz="2400" b="1" dirty="0">
              <a:latin typeface="Verdana" panose="020B0604030504040204" pitchFamily="34" charset="0"/>
              <a:ea typeface="Verdana" panose="020B0604030504040204" pitchFamily="34" charset="0"/>
            </a:endParaRPr>
          </a:p>
          <a:p>
            <a:r>
              <a:rPr lang="lv-LV" dirty="0">
                <a:latin typeface="Verdana" panose="020B0604030504040204" pitchFamily="34" charset="0"/>
                <a:ea typeface="Verdana" panose="020B0604030504040204" pitchFamily="34" charset="0"/>
              </a:rPr>
              <a:t>Personām, kuru apdrošināšanas stāžs ir:</a:t>
            </a:r>
          </a:p>
          <a:p>
            <a:endParaRPr lang="lv-LV"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lv-LV" b="1" dirty="0">
                <a:latin typeface="Verdana" panose="020B0604030504040204" pitchFamily="34" charset="0"/>
                <a:ea typeface="Verdana" panose="020B0604030504040204" pitchFamily="34" charset="0"/>
              </a:rPr>
              <a:t>līdz 29 gadiem</a:t>
            </a:r>
            <a:r>
              <a:rPr lang="lv-LV" dirty="0">
                <a:latin typeface="Verdana" panose="020B0604030504040204" pitchFamily="34" charset="0"/>
                <a:ea typeface="Verdana" panose="020B0604030504040204" pitchFamily="34" charset="0"/>
              </a:rPr>
              <a:t>, vecuma pensijas pārskatīšanā piemēros indeksu </a:t>
            </a:r>
            <a:r>
              <a:rPr lang="lv-LV" b="1" dirty="0">
                <a:solidFill>
                  <a:srgbClr val="FF0000"/>
                </a:solidFill>
                <a:latin typeface="Verdana" panose="020B0604030504040204" pitchFamily="34" charset="0"/>
                <a:ea typeface="Verdana" panose="020B0604030504040204" pitchFamily="34" charset="0"/>
              </a:rPr>
              <a:t>1,0654</a:t>
            </a:r>
            <a:r>
              <a:rPr lang="lv-LV" dirty="0">
                <a:latin typeface="Verdana" panose="020B0604030504040204" pitchFamily="34" charset="0"/>
                <a:ea typeface="Verdana" panose="020B0604030504040204" pitchFamily="34" charset="0"/>
              </a:rPr>
              <a:t>;</a:t>
            </a:r>
          </a:p>
          <a:p>
            <a:pPr marL="285750" indent="-285750">
              <a:buFont typeface="Arial" panose="020B0604020202020204" pitchFamily="34" charset="0"/>
              <a:buChar char="•"/>
            </a:pPr>
            <a:endParaRPr lang="lv-LV"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lv-LV" b="1" dirty="0">
                <a:latin typeface="Verdana" panose="020B0604030504040204" pitchFamily="34" charset="0"/>
                <a:ea typeface="Verdana" panose="020B0604030504040204" pitchFamily="34" charset="0"/>
              </a:rPr>
              <a:t>no 30 līdz 39 gadiem</a:t>
            </a:r>
            <a:r>
              <a:rPr lang="lv-LV" dirty="0">
                <a:latin typeface="Verdana" panose="020B0604030504040204" pitchFamily="34" charset="0"/>
                <a:ea typeface="Verdana" panose="020B0604030504040204" pitchFamily="34" charset="0"/>
              </a:rPr>
              <a:t>, – piemēros indeksu </a:t>
            </a:r>
            <a:r>
              <a:rPr lang="lv-LV" b="1" dirty="0">
                <a:solidFill>
                  <a:srgbClr val="FF0000"/>
                </a:solidFill>
                <a:latin typeface="Verdana" panose="020B0604030504040204" pitchFamily="34" charset="0"/>
                <a:ea typeface="Verdana" panose="020B0604030504040204" pitchFamily="34" charset="0"/>
              </a:rPr>
              <a:t>1,0771</a:t>
            </a:r>
            <a:r>
              <a:rPr lang="lv-LV" dirty="0">
                <a:latin typeface="Verdana" panose="020B0604030504040204" pitchFamily="34" charset="0"/>
                <a:ea typeface="Verdana" panose="020B0604030504040204" pitchFamily="34" charset="0"/>
              </a:rPr>
              <a:t>;</a:t>
            </a:r>
          </a:p>
          <a:p>
            <a:endParaRPr lang="lv-LV"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lv-LV" dirty="0">
                <a:latin typeface="Verdana" panose="020B0604030504040204" pitchFamily="34" charset="0"/>
                <a:ea typeface="Verdana" panose="020B0604030504040204" pitchFamily="34" charset="0"/>
              </a:rPr>
              <a:t>no </a:t>
            </a:r>
            <a:r>
              <a:rPr lang="lv-LV" b="1" dirty="0">
                <a:latin typeface="Verdana" panose="020B0604030504040204" pitchFamily="34" charset="0"/>
                <a:ea typeface="Verdana" panose="020B0604030504040204" pitchFamily="34" charset="0"/>
              </a:rPr>
              <a:t>40 līdz 44 gadiem</a:t>
            </a:r>
            <a:r>
              <a:rPr lang="lv-LV" dirty="0">
                <a:latin typeface="Verdana" panose="020B0604030504040204" pitchFamily="34" charset="0"/>
                <a:ea typeface="Verdana" panose="020B0604030504040204" pitchFamily="34" charset="0"/>
              </a:rPr>
              <a:t>, – piemēros indeksu </a:t>
            </a:r>
            <a:r>
              <a:rPr lang="lv-LV" b="1" dirty="0">
                <a:solidFill>
                  <a:srgbClr val="FF0000"/>
                </a:solidFill>
                <a:latin typeface="Verdana" panose="020B0604030504040204" pitchFamily="34" charset="0"/>
                <a:ea typeface="Verdana" panose="020B0604030504040204" pitchFamily="34" charset="0"/>
              </a:rPr>
              <a:t>1,0887</a:t>
            </a:r>
            <a:r>
              <a:rPr lang="lv-LV" dirty="0">
                <a:latin typeface="Verdana" panose="020B0604030504040204" pitchFamily="34" charset="0"/>
                <a:ea typeface="Verdana" panose="020B0604030504040204" pitchFamily="34" charset="0"/>
              </a:rPr>
              <a:t>;</a:t>
            </a:r>
          </a:p>
          <a:p>
            <a:pPr marL="285750" indent="-285750">
              <a:buFont typeface="Arial" panose="020B0604020202020204" pitchFamily="34" charset="0"/>
              <a:buChar char="•"/>
            </a:pPr>
            <a:endParaRPr lang="lv-LV"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lv-LV" b="1" dirty="0">
                <a:latin typeface="Verdana" panose="020B0604030504040204" pitchFamily="34" charset="0"/>
                <a:ea typeface="Verdana" panose="020B0604030504040204" pitchFamily="34" charset="0"/>
              </a:rPr>
              <a:t>45 un vairāk gadu</a:t>
            </a:r>
            <a:r>
              <a:rPr lang="lv-LV" dirty="0">
                <a:latin typeface="Verdana" panose="020B0604030504040204" pitchFamily="34" charset="0"/>
                <a:ea typeface="Verdana" panose="020B0604030504040204" pitchFamily="34" charset="0"/>
              </a:rPr>
              <a:t>, – piemēros indeksu </a:t>
            </a:r>
            <a:r>
              <a:rPr lang="lv-LV" b="1" dirty="0">
                <a:solidFill>
                  <a:srgbClr val="FF0000"/>
                </a:solidFill>
                <a:latin typeface="Verdana" panose="020B0604030504040204" pitchFamily="34" charset="0"/>
                <a:ea typeface="Verdana" panose="020B0604030504040204" pitchFamily="34" charset="0"/>
              </a:rPr>
              <a:t>1,1004</a:t>
            </a:r>
            <a:r>
              <a:rPr lang="lv-LV" dirty="0">
                <a:latin typeface="Verdana" panose="020B0604030504040204" pitchFamily="34" charset="0"/>
                <a:ea typeface="Verdana" panose="020B0604030504040204" pitchFamily="34" charset="0"/>
              </a:rPr>
              <a:t>.</a:t>
            </a:r>
          </a:p>
        </p:txBody>
      </p:sp>
      <p:sp>
        <p:nvSpPr>
          <p:cNvPr id="8" name="TextBox 7">
            <a:extLst>
              <a:ext uri="{FF2B5EF4-FFF2-40B4-BE49-F238E27FC236}">
                <a16:creationId xmlns:a16="http://schemas.microsoft.com/office/drawing/2014/main" id="{AA7120CA-06EF-4435-88DB-85D84847197C}"/>
              </a:ext>
            </a:extLst>
          </p:cNvPr>
          <p:cNvSpPr txBox="1"/>
          <p:nvPr/>
        </p:nvSpPr>
        <p:spPr>
          <a:xfrm>
            <a:off x="1348752" y="6007438"/>
            <a:ext cx="10365215" cy="369332"/>
          </a:xfrm>
          <a:prstGeom prst="rect">
            <a:avLst/>
          </a:prstGeom>
          <a:noFill/>
        </p:spPr>
        <p:txBody>
          <a:bodyPr wrap="square" rtlCol="0">
            <a:spAutoFit/>
          </a:bodyPr>
          <a:lstStyle/>
          <a:p>
            <a:pPr algn="ctr"/>
            <a:r>
              <a:rPr lang="lv-LV" dirty="0">
                <a:solidFill>
                  <a:srgbClr val="FF0000"/>
                </a:solidFill>
              </a:rPr>
              <a:t>Invaliditātes, apgādnieka zaudējuma, izdienas pensijām un atlīdzībām – 1,0654</a:t>
            </a:r>
            <a:endParaRPr lang="lv-LV" b="1" dirty="0">
              <a:solidFill>
                <a:srgbClr val="FF0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04355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0BDB52-EFFA-4683-AF24-337623C67074}"/>
              </a:ext>
            </a:extLst>
          </p:cNvPr>
          <p:cNvSpPr>
            <a:spLocks noGrp="1"/>
          </p:cNvSpPr>
          <p:nvPr>
            <p:ph type="sldNum" sz="quarter" idx="12"/>
          </p:nvPr>
        </p:nvSpPr>
        <p:spPr/>
        <p:txBody>
          <a:bodyPr/>
          <a:lstStyle/>
          <a:p>
            <a:fld id="{442C3EE9-4ABE-4689-9E95-C4D450B384BA}" type="slidenum">
              <a:rPr lang="lv-LV" smtClean="0"/>
              <a:t>7</a:t>
            </a:fld>
            <a:endParaRPr lang="lv-LV"/>
          </a:p>
        </p:txBody>
      </p:sp>
      <p:sp>
        <p:nvSpPr>
          <p:cNvPr id="33" name="Title 1">
            <a:extLst>
              <a:ext uri="{FF2B5EF4-FFF2-40B4-BE49-F238E27FC236}">
                <a16:creationId xmlns:a16="http://schemas.microsoft.com/office/drawing/2014/main" id="{5975B428-755A-4997-8A28-AA0F84814058}"/>
              </a:ext>
            </a:extLst>
          </p:cNvPr>
          <p:cNvSpPr txBox="1">
            <a:spLocks/>
          </p:cNvSpPr>
          <p:nvPr/>
        </p:nvSpPr>
        <p:spPr>
          <a:xfrm>
            <a:off x="919946" y="940827"/>
            <a:ext cx="10023434" cy="60822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2500" cap="all" dirty="0">
                <a:solidFill>
                  <a:schemeClr val="accent2">
                    <a:lumMod val="75000"/>
                  </a:schemeClr>
                </a:solidFill>
              </a:rPr>
              <a:t>Piemaksu indeksācija 2024.gada 1.oktobrī</a:t>
            </a:r>
          </a:p>
        </p:txBody>
      </p:sp>
      <p:grpSp>
        <p:nvGrpSpPr>
          <p:cNvPr id="4" name="Group 3">
            <a:extLst>
              <a:ext uri="{FF2B5EF4-FFF2-40B4-BE49-F238E27FC236}">
                <a16:creationId xmlns:a16="http://schemas.microsoft.com/office/drawing/2014/main" id="{F7407F53-C981-41D7-9AE7-C7974F00F393}"/>
              </a:ext>
            </a:extLst>
          </p:cNvPr>
          <p:cNvGrpSpPr/>
          <p:nvPr/>
        </p:nvGrpSpPr>
        <p:grpSpPr>
          <a:xfrm>
            <a:off x="2807691" y="1926515"/>
            <a:ext cx="6576618" cy="3388006"/>
            <a:chOff x="5630779" y="2298153"/>
            <a:chExt cx="5572840" cy="3128723"/>
          </a:xfrm>
        </p:grpSpPr>
        <p:pic>
          <p:nvPicPr>
            <p:cNvPr id="25" name="Picture 24">
              <a:extLst>
                <a:ext uri="{FF2B5EF4-FFF2-40B4-BE49-F238E27FC236}">
                  <a16:creationId xmlns:a16="http://schemas.microsoft.com/office/drawing/2014/main" id="{E35AEF7B-5ECB-4228-8836-4682645CC76C}"/>
                </a:ext>
              </a:extLst>
            </p:cNvPr>
            <p:cNvPicPr>
              <a:picLocks noChangeAspect="1"/>
            </p:cNvPicPr>
            <p:nvPr/>
          </p:nvPicPr>
          <p:blipFill rotWithShape="1">
            <a:blip r:embed="rId3">
              <a:duotone>
                <a:schemeClr val="accent2">
                  <a:shade val="45000"/>
                  <a:satMod val="135000"/>
                </a:schemeClr>
                <a:prstClr val="white"/>
              </a:duotone>
            </a:blip>
            <a:srcRect l="20044" t="51417"/>
            <a:stretch/>
          </p:blipFill>
          <p:spPr>
            <a:xfrm>
              <a:off x="5630779" y="2298153"/>
              <a:ext cx="5572840" cy="3128723"/>
            </a:xfrm>
            <a:prstGeom prst="rect">
              <a:avLst/>
            </a:prstGeom>
            <a:ln>
              <a:noFill/>
            </a:ln>
          </p:spPr>
        </p:pic>
        <p:sp>
          <p:nvSpPr>
            <p:cNvPr id="28" name="TextBox 27">
              <a:extLst>
                <a:ext uri="{FF2B5EF4-FFF2-40B4-BE49-F238E27FC236}">
                  <a16:creationId xmlns:a16="http://schemas.microsoft.com/office/drawing/2014/main" id="{A94FFDE6-D700-4E88-B2E7-8096BE5AC00D}"/>
                </a:ext>
              </a:extLst>
            </p:cNvPr>
            <p:cNvSpPr txBox="1"/>
            <p:nvPr/>
          </p:nvSpPr>
          <p:spPr>
            <a:xfrm>
              <a:off x="8219376" y="4676879"/>
              <a:ext cx="782448" cy="338554"/>
            </a:xfrm>
            <a:prstGeom prst="rect">
              <a:avLst/>
            </a:prstGeom>
            <a:noFill/>
          </p:spPr>
          <p:txBody>
            <a:bodyPr wrap="square" rtlCol="0">
              <a:spAutoFit/>
            </a:bodyPr>
            <a:lstStyle/>
            <a:p>
              <a:pPr algn="ctr"/>
              <a:endParaRPr lang="lv-LV" sz="1600" dirty="0">
                <a:latin typeface="Verdana" panose="020B060403050404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C8236465-18AA-4566-A598-3557390CB398}"/>
                </a:ext>
              </a:extLst>
            </p:cNvPr>
            <p:cNvSpPr txBox="1"/>
            <p:nvPr/>
          </p:nvSpPr>
          <p:spPr>
            <a:xfrm>
              <a:off x="6113952" y="2665268"/>
              <a:ext cx="993740" cy="830997"/>
            </a:xfrm>
            <a:prstGeom prst="rect">
              <a:avLst/>
            </a:prstGeom>
            <a:noFill/>
          </p:spPr>
          <p:txBody>
            <a:bodyPr wrap="square" rtlCol="0">
              <a:spAutoFit/>
            </a:bodyPr>
            <a:lstStyle/>
            <a:p>
              <a:pPr algn="ctr"/>
              <a:r>
                <a:rPr lang="lv-LV" sz="1600" dirty="0">
                  <a:latin typeface="Verdana" panose="020B0604030504040204" pitchFamily="34" charset="0"/>
                  <a:ea typeface="Verdana" panose="020B0604030504040204" pitchFamily="34" charset="0"/>
                </a:rPr>
                <a:t>n</a:t>
              </a:r>
              <a:r>
                <a:rPr lang="en-GB" sz="1600" dirty="0">
                  <a:latin typeface="Verdana" panose="020B0604030504040204" pitchFamily="34" charset="0"/>
                  <a:ea typeface="Verdana" panose="020B0604030504040204" pitchFamily="34" charset="0"/>
                </a:rPr>
                <a:t>o 2,</a:t>
              </a:r>
              <a:r>
                <a:rPr lang="lv-LV" sz="1600" dirty="0">
                  <a:latin typeface="Verdana" panose="020B0604030504040204" pitchFamily="34" charset="0"/>
                  <a:ea typeface="Verdana" panose="020B0604030504040204" pitchFamily="34" charset="0"/>
                </a:rPr>
                <a:t>28</a:t>
              </a:r>
              <a:r>
                <a:rPr lang="en-GB" sz="1600" dirty="0">
                  <a:latin typeface="Verdana" panose="020B0604030504040204" pitchFamily="34" charset="0"/>
                  <a:ea typeface="Verdana" panose="020B0604030504040204" pitchFamily="34" charset="0"/>
                </a:rPr>
                <a:t> </a:t>
              </a:r>
              <a:r>
                <a:rPr lang="en-GB" sz="1600" dirty="0" err="1">
                  <a:latin typeface="Verdana" panose="020B0604030504040204" pitchFamily="34" charset="0"/>
                  <a:ea typeface="Verdana" panose="020B0604030504040204" pitchFamily="34" charset="0"/>
                </a:rPr>
                <a:t>uz</a:t>
              </a:r>
              <a:r>
                <a:rPr lang="en-GB" sz="1600" dirty="0">
                  <a:latin typeface="Verdana" panose="020B0604030504040204" pitchFamily="34" charset="0"/>
                  <a:ea typeface="Verdana" panose="020B0604030504040204" pitchFamily="34" charset="0"/>
                </a:rPr>
                <a:t> </a:t>
              </a:r>
              <a:r>
                <a:rPr lang="en-GB" sz="1600" b="1" dirty="0">
                  <a:latin typeface="Verdana" panose="020B0604030504040204" pitchFamily="34" charset="0"/>
                  <a:ea typeface="Verdana" panose="020B0604030504040204" pitchFamily="34" charset="0"/>
                </a:rPr>
                <a:t>2,</a:t>
              </a:r>
              <a:r>
                <a:rPr lang="lv-LV" sz="1600" b="1" dirty="0">
                  <a:latin typeface="Verdana" panose="020B0604030504040204" pitchFamily="34" charset="0"/>
                  <a:ea typeface="Verdana" panose="020B0604030504040204" pitchFamily="34" charset="0"/>
                </a:rPr>
                <a:t>43</a:t>
              </a:r>
            </a:p>
          </p:txBody>
        </p:sp>
        <p:sp>
          <p:nvSpPr>
            <p:cNvPr id="30" name="TextBox 29">
              <a:extLst>
                <a:ext uri="{FF2B5EF4-FFF2-40B4-BE49-F238E27FC236}">
                  <a16:creationId xmlns:a16="http://schemas.microsoft.com/office/drawing/2014/main" id="{7C753F89-7053-4A30-86CA-9A9F1519E8F4}"/>
                </a:ext>
              </a:extLst>
            </p:cNvPr>
            <p:cNvSpPr txBox="1"/>
            <p:nvPr/>
          </p:nvSpPr>
          <p:spPr>
            <a:xfrm>
              <a:off x="7893052" y="2656519"/>
              <a:ext cx="2671729" cy="830997"/>
            </a:xfrm>
            <a:prstGeom prst="rect">
              <a:avLst/>
            </a:prstGeom>
            <a:noFill/>
          </p:spPr>
          <p:txBody>
            <a:bodyPr wrap="square" rtlCol="0">
              <a:spAutoFit/>
            </a:bodyPr>
            <a:lstStyle/>
            <a:p>
              <a:pPr algn="ctr"/>
              <a:r>
                <a:rPr lang="lv-LV" sz="1600" dirty="0">
                  <a:latin typeface="Verdana" panose="020B0604030504040204" pitchFamily="34" charset="0"/>
                  <a:ea typeface="Verdana" panose="020B0604030504040204" pitchFamily="34" charset="0"/>
                </a:rPr>
                <a:t>Ja vecuma pensija piešķirta līdz 1996. gada 31. decembrim</a:t>
              </a:r>
            </a:p>
          </p:txBody>
        </p:sp>
        <p:sp>
          <p:nvSpPr>
            <p:cNvPr id="31" name="TextBox 30">
              <a:extLst>
                <a:ext uri="{FF2B5EF4-FFF2-40B4-BE49-F238E27FC236}">
                  <a16:creationId xmlns:a16="http://schemas.microsoft.com/office/drawing/2014/main" id="{44B5FC9C-3349-43B7-B9DB-F71E2B81BDBC}"/>
                </a:ext>
              </a:extLst>
            </p:cNvPr>
            <p:cNvSpPr txBox="1"/>
            <p:nvPr/>
          </p:nvSpPr>
          <p:spPr>
            <a:xfrm>
              <a:off x="8535156" y="4236618"/>
              <a:ext cx="2142220" cy="1107996"/>
            </a:xfrm>
            <a:prstGeom prst="rect">
              <a:avLst/>
            </a:prstGeom>
            <a:noFill/>
          </p:spPr>
          <p:txBody>
            <a:bodyPr wrap="square" rtlCol="0">
              <a:spAutoFit/>
            </a:bodyPr>
            <a:lstStyle/>
            <a:p>
              <a:pPr algn="ctr"/>
              <a:r>
                <a:rPr lang="lv-LV" sz="1600" dirty="0">
                  <a:latin typeface="Verdana" panose="020B0604030504040204" pitchFamily="34" charset="0"/>
                  <a:ea typeface="Verdana" panose="020B0604030504040204" pitchFamily="34" charset="0"/>
                </a:rPr>
                <a:t>Ja vecuma pensija piešķirta no 1997. gada 1. janvāra</a:t>
              </a:r>
            </a:p>
            <a:p>
              <a:endParaRPr lang="lv-LV" dirty="0"/>
            </a:p>
          </p:txBody>
        </p:sp>
        <p:sp>
          <p:nvSpPr>
            <p:cNvPr id="20" name="TextBox 19">
              <a:extLst>
                <a:ext uri="{FF2B5EF4-FFF2-40B4-BE49-F238E27FC236}">
                  <a16:creationId xmlns:a16="http://schemas.microsoft.com/office/drawing/2014/main" id="{33432FC9-D813-4C1D-907C-927C8D86C7E3}"/>
                </a:ext>
              </a:extLst>
            </p:cNvPr>
            <p:cNvSpPr txBox="1"/>
            <p:nvPr/>
          </p:nvSpPr>
          <p:spPr>
            <a:xfrm>
              <a:off x="6911162" y="4261380"/>
              <a:ext cx="993740" cy="830997"/>
            </a:xfrm>
            <a:prstGeom prst="rect">
              <a:avLst/>
            </a:prstGeom>
            <a:noFill/>
          </p:spPr>
          <p:txBody>
            <a:bodyPr wrap="square" rtlCol="0">
              <a:spAutoFit/>
            </a:bodyPr>
            <a:lstStyle/>
            <a:p>
              <a:pPr algn="ctr"/>
              <a:r>
                <a:rPr lang="lv-LV" sz="1600" dirty="0">
                  <a:latin typeface="Verdana" panose="020B0604030504040204" pitchFamily="34" charset="0"/>
                  <a:ea typeface="Verdana" panose="020B0604030504040204" pitchFamily="34" charset="0"/>
                </a:rPr>
                <a:t>n</a:t>
              </a:r>
              <a:r>
                <a:rPr lang="en-GB" sz="1600" dirty="0">
                  <a:latin typeface="Verdana" panose="020B0604030504040204" pitchFamily="34" charset="0"/>
                  <a:ea typeface="Verdana" panose="020B0604030504040204" pitchFamily="34" charset="0"/>
                </a:rPr>
                <a:t>o 1,</a:t>
              </a:r>
              <a:r>
                <a:rPr lang="lv-LV" sz="1600" dirty="0">
                  <a:latin typeface="Verdana" panose="020B0604030504040204" pitchFamily="34" charset="0"/>
                  <a:ea typeface="Verdana" panose="020B0604030504040204" pitchFamily="34" charset="0"/>
                </a:rPr>
                <a:t>52</a:t>
              </a:r>
              <a:r>
                <a:rPr lang="en-GB" sz="1600" dirty="0">
                  <a:latin typeface="Verdana" panose="020B0604030504040204" pitchFamily="34" charset="0"/>
                  <a:ea typeface="Verdana" panose="020B0604030504040204" pitchFamily="34" charset="0"/>
                </a:rPr>
                <a:t> </a:t>
              </a:r>
              <a:r>
                <a:rPr lang="en-GB" sz="1600" dirty="0" err="1">
                  <a:latin typeface="Verdana" panose="020B0604030504040204" pitchFamily="34" charset="0"/>
                  <a:ea typeface="Verdana" panose="020B0604030504040204" pitchFamily="34" charset="0"/>
                </a:rPr>
                <a:t>uz</a:t>
              </a:r>
              <a:r>
                <a:rPr lang="en-GB" sz="1600" dirty="0">
                  <a:latin typeface="Verdana" panose="020B0604030504040204" pitchFamily="34" charset="0"/>
                  <a:ea typeface="Verdana" panose="020B0604030504040204" pitchFamily="34" charset="0"/>
                </a:rPr>
                <a:t> </a:t>
              </a:r>
              <a:r>
                <a:rPr lang="en-GB" sz="1600" b="1" dirty="0">
                  <a:latin typeface="Verdana" panose="020B0604030504040204" pitchFamily="34" charset="0"/>
                  <a:ea typeface="Verdana" panose="020B0604030504040204" pitchFamily="34" charset="0"/>
                </a:rPr>
                <a:t>1,</a:t>
              </a:r>
              <a:r>
                <a:rPr lang="lv-LV" sz="1600" b="1" dirty="0">
                  <a:latin typeface="Verdana" panose="020B0604030504040204" pitchFamily="34" charset="0"/>
                  <a:ea typeface="Verdana" panose="020B0604030504040204" pitchFamily="34" charset="0"/>
                </a:rPr>
                <a:t>6</a:t>
              </a:r>
              <a:r>
                <a:rPr lang="en-GB" sz="1600" b="1" dirty="0">
                  <a:latin typeface="Verdana" panose="020B0604030504040204" pitchFamily="34" charset="0"/>
                  <a:ea typeface="Verdana" panose="020B0604030504040204" pitchFamily="34" charset="0"/>
                </a:rPr>
                <a:t>2</a:t>
              </a:r>
              <a:endParaRPr lang="lv-LV" sz="1600" b="1" dirty="0">
                <a:latin typeface="Verdana" panose="020B0604030504040204" pitchFamily="34" charset="0"/>
                <a:ea typeface="Verdana" panose="020B0604030504040204" pitchFamily="34" charset="0"/>
              </a:endParaRPr>
            </a:p>
          </p:txBody>
        </p:sp>
      </p:grpSp>
      <p:sp>
        <p:nvSpPr>
          <p:cNvPr id="3" name="Rectangle 2">
            <a:extLst>
              <a:ext uri="{FF2B5EF4-FFF2-40B4-BE49-F238E27FC236}">
                <a16:creationId xmlns:a16="http://schemas.microsoft.com/office/drawing/2014/main" id="{8B01FED5-7FFA-420E-BE02-42A21F8DD8DA}"/>
              </a:ext>
            </a:extLst>
          </p:cNvPr>
          <p:cNvSpPr/>
          <p:nvPr/>
        </p:nvSpPr>
        <p:spPr>
          <a:xfrm>
            <a:off x="2559847" y="5931396"/>
            <a:ext cx="7350711" cy="671053"/>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solidFill>
              </a:rPr>
              <a:t>Vidējais piemaksas apmērs – 51 EUR</a:t>
            </a:r>
          </a:p>
        </p:txBody>
      </p:sp>
    </p:spTree>
    <p:extLst>
      <p:ext uri="{BB962C8B-B14F-4D97-AF65-F5344CB8AC3E}">
        <p14:creationId xmlns:p14="http://schemas.microsoft.com/office/powerpoint/2010/main" val="28896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0DA957-06A0-446E-9111-E5F0643C22CE}"/>
              </a:ext>
            </a:extLst>
          </p:cNvPr>
          <p:cNvSpPr/>
          <p:nvPr/>
        </p:nvSpPr>
        <p:spPr>
          <a:xfrm>
            <a:off x="694944" y="989266"/>
            <a:ext cx="2307939" cy="477054"/>
          </a:xfrm>
          <a:prstGeom prst="rect">
            <a:avLst/>
          </a:prstGeom>
        </p:spPr>
        <p:txBody>
          <a:bodyPr wrap="none">
            <a:spAutoFit/>
          </a:bodyPr>
          <a:lstStyle/>
          <a:p>
            <a:r>
              <a:rPr lang="lv-LV" sz="2500" cap="all" dirty="0">
                <a:solidFill>
                  <a:schemeClr val="accent2">
                    <a:lumMod val="75000"/>
                  </a:schemeClr>
                </a:solidFill>
                <a:latin typeface="+mj-lt"/>
                <a:ea typeface="+mj-ea"/>
                <a:cs typeface="+mj-cs"/>
              </a:rPr>
              <a:t>No 2025.gada</a:t>
            </a:r>
          </a:p>
        </p:txBody>
      </p:sp>
      <p:sp>
        <p:nvSpPr>
          <p:cNvPr id="3" name="Rectangle 2">
            <a:extLst>
              <a:ext uri="{FF2B5EF4-FFF2-40B4-BE49-F238E27FC236}">
                <a16:creationId xmlns:a16="http://schemas.microsoft.com/office/drawing/2014/main" id="{C205B245-025F-4A66-9D8F-F4408D0F5EFD}"/>
              </a:ext>
            </a:extLst>
          </p:cNvPr>
          <p:cNvSpPr/>
          <p:nvPr/>
        </p:nvSpPr>
        <p:spPr>
          <a:xfrm>
            <a:off x="694944" y="1706415"/>
            <a:ext cx="10460736" cy="2862322"/>
          </a:xfrm>
          <a:prstGeom prst="rect">
            <a:avLst/>
          </a:prstGeom>
        </p:spPr>
        <p:txBody>
          <a:bodyPr wrap="square">
            <a:spAutoFit/>
          </a:bodyPr>
          <a:lstStyle/>
          <a:p>
            <a:pPr marL="285750" indent="-285750">
              <a:buFont typeface="Wingdings" panose="05000000000000000000" pitchFamily="2" charset="2"/>
              <a:buChar char="Ø"/>
            </a:pPr>
            <a:endParaRPr lang="lv-LV" dirty="0">
              <a:solidFill>
                <a:srgbClr val="212529"/>
              </a:solidFill>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lv-LV" dirty="0">
                <a:solidFill>
                  <a:srgbClr val="212529"/>
                </a:solidFill>
                <a:latin typeface="Verdana" panose="020B0604030504040204" pitchFamily="34" charset="0"/>
                <a:ea typeface="Verdana" panose="020B0604030504040204" pitchFamily="34" charset="0"/>
              </a:rPr>
              <a:t>pensionēšanās vecums – </a:t>
            </a:r>
            <a:r>
              <a:rPr lang="lv-LV" b="1" dirty="0">
                <a:solidFill>
                  <a:srgbClr val="212529"/>
                </a:solidFill>
                <a:latin typeface="Verdana" panose="020B0604030504040204" pitchFamily="34" charset="0"/>
                <a:ea typeface="Verdana" panose="020B0604030504040204" pitchFamily="34" charset="0"/>
              </a:rPr>
              <a:t>65 gadi </a:t>
            </a:r>
            <a:r>
              <a:rPr lang="lv-LV" dirty="0">
                <a:solidFill>
                  <a:srgbClr val="212529"/>
                </a:solidFill>
                <a:latin typeface="Verdana" panose="020B0604030504040204" pitchFamily="34" charset="0"/>
                <a:ea typeface="Verdana" panose="020B0604030504040204" pitchFamily="34" charset="0"/>
              </a:rPr>
              <a:t>(priekšlaicīgi – no 63 gadiem)</a:t>
            </a:r>
          </a:p>
          <a:p>
            <a:pPr marL="285750" indent="-285750">
              <a:buFont typeface="Wingdings" panose="05000000000000000000" pitchFamily="2" charset="2"/>
              <a:buChar char="Ø"/>
            </a:pPr>
            <a:endParaRPr lang="lv-LV" dirty="0">
              <a:solidFill>
                <a:srgbClr val="212529"/>
              </a:solidFill>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lv-LV" dirty="0">
                <a:solidFill>
                  <a:srgbClr val="212529"/>
                </a:solidFill>
                <a:latin typeface="Verdana" panose="020B0604030504040204" pitchFamily="34" charset="0"/>
                <a:ea typeface="Verdana" panose="020B0604030504040204" pitchFamily="34" charset="0"/>
              </a:rPr>
              <a:t>minimālais apdrošināšanas stāžs - </a:t>
            </a:r>
            <a:r>
              <a:rPr lang="lv-LV" b="1" dirty="0">
                <a:solidFill>
                  <a:srgbClr val="212529"/>
                </a:solidFill>
                <a:latin typeface="Verdana" panose="020B0604030504040204" pitchFamily="34" charset="0"/>
                <a:ea typeface="Verdana" panose="020B0604030504040204" pitchFamily="34" charset="0"/>
              </a:rPr>
              <a:t>20 gadi</a:t>
            </a:r>
          </a:p>
          <a:p>
            <a:pPr marL="285750" indent="-285750">
              <a:buFont typeface="Wingdings" panose="05000000000000000000" pitchFamily="2" charset="2"/>
              <a:buChar char="Ø"/>
            </a:pPr>
            <a:endParaRPr lang="lv-LV" b="1" dirty="0">
              <a:solidFill>
                <a:srgbClr val="212529"/>
              </a:solidFill>
              <a:latin typeface="Verdana" panose="020B0604030504040204" pitchFamily="34" charset="0"/>
              <a:ea typeface="Verdana" panose="020B0604030504040204" pitchFamily="34" charset="0"/>
            </a:endParaRPr>
          </a:p>
          <a:p>
            <a:pPr marL="285750" indent="-285750">
              <a:buFont typeface="Wingdings" panose="05000000000000000000" pitchFamily="2" charset="2"/>
              <a:buChar char="Ø"/>
            </a:pPr>
            <a:r>
              <a:rPr lang="lv-LV" dirty="0">
                <a:solidFill>
                  <a:srgbClr val="212529"/>
                </a:solidFill>
                <a:latin typeface="Verdana" panose="020B0604030504040204" pitchFamily="34" charset="0"/>
                <a:ea typeface="Verdana" panose="020B0604030504040204" pitchFamily="34" charset="0"/>
              </a:rPr>
              <a:t>paaugstināsies pensiju </a:t>
            </a:r>
            <a:r>
              <a:rPr lang="lv-LV" b="1" dirty="0">
                <a:solidFill>
                  <a:srgbClr val="212529"/>
                </a:solidFill>
                <a:latin typeface="Verdana" panose="020B0604030504040204" pitchFamily="34" charset="0"/>
                <a:ea typeface="Verdana" panose="020B0604030504040204" pitchFamily="34" charset="0"/>
              </a:rPr>
              <a:t>minimālie apmēri</a:t>
            </a:r>
          </a:p>
          <a:p>
            <a:endParaRPr lang="lv-LV" b="1" dirty="0">
              <a:solidFill>
                <a:srgbClr val="212529"/>
              </a:solidFill>
              <a:latin typeface="Verdana" panose="020B0604030504040204" pitchFamily="34" charset="0"/>
              <a:ea typeface="Verdana" panose="020B0604030504040204" pitchFamily="34" charset="0"/>
            </a:endParaRPr>
          </a:p>
          <a:p>
            <a:endParaRPr lang="lv-LV" b="1" dirty="0">
              <a:solidFill>
                <a:srgbClr val="212529"/>
              </a:solidFill>
              <a:latin typeface="Verdana" panose="020B0604030504040204" pitchFamily="34" charset="0"/>
              <a:ea typeface="Verdana" panose="020B0604030504040204" pitchFamily="34" charset="0"/>
            </a:endParaRPr>
          </a:p>
          <a:p>
            <a:endParaRPr lang="lv-LV" b="1" dirty="0">
              <a:solidFill>
                <a:srgbClr val="212529"/>
              </a:solidFill>
              <a:latin typeface="Verdana" panose="020B0604030504040204" pitchFamily="34" charset="0"/>
              <a:ea typeface="Verdana" panose="020B0604030504040204" pitchFamily="34" charset="0"/>
            </a:endParaRPr>
          </a:p>
          <a:p>
            <a:endParaRPr lang="lv-LV" b="1" dirty="0">
              <a:solidFill>
                <a:srgbClr val="212529"/>
              </a:solidFill>
              <a:latin typeface="Verdana" panose="020B0604030504040204" pitchFamily="34" charset="0"/>
              <a:ea typeface="Verdana" panose="020B0604030504040204" pitchFamily="34" charset="0"/>
            </a:endParaRPr>
          </a:p>
        </p:txBody>
      </p:sp>
      <p:graphicFrame>
        <p:nvGraphicFramePr>
          <p:cNvPr id="4" name="Table 3">
            <a:extLst>
              <a:ext uri="{FF2B5EF4-FFF2-40B4-BE49-F238E27FC236}">
                <a16:creationId xmlns:a16="http://schemas.microsoft.com/office/drawing/2014/main" id="{46E96A02-C523-475C-B77E-9D5DB55047F0}"/>
              </a:ext>
            </a:extLst>
          </p:cNvPr>
          <p:cNvGraphicFramePr>
            <a:graphicFrameLocks noGrp="1"/>
          </p:cNvGraphicFramePr>
          <p:nvPr>
            <p:extLst>
              <p:ext uri="{D42A27DB-BD31-4B8C-83A1-F6EECF244321}">
                <p14:modId xmlns:p14="http://schemas.microsoft.com/office/powerpoint/2010/main" val="229875536"/>
              </p:ext>
            </p:extLst>
          </p:nvPr>
        </p:nvGraphicFramePr>
        <p:xfrm>
          <a:off x="1641985" y="4113229"/>
          <a:ext cx="6705601" cy="2110591"/>
        </p:xfrm>
        <a:graphic>
          <a:graphicData uri="http://schemas.openxmlformats.org/drawingml/2006/table">
            <a:tbl>
              <a:tblPr firstRow="1" firstCol="1" bandRow="1">
                <a:tableStyleId>{5C22544A-7EE6-4342-B048-85BDC9FD1C3A}</a:tableStyleId>
              </a:tblPr>
              <a:tblGrid>
                <a:gridCol w="1668815">
                  <a:extLst>
                    <a:ext uri="{9D8B030D-6E8A-4147-A177-3AD203B41FA5}">
                      <a16:colId xmlns:a16="http://schemas.microsoft.com/office/drawing/2014/main" val="1614539470"/>
                    </a:ext>
                  </a:extLst>
                </a:gridCol>
                <a:gridCol w="1941893">
                  <a:extLst>
                    <a:ext uri="{9D8B030D-6E8A-4147-A177-3AD203B41FA5}">
                      <a16:colId xmlns:a16="http://schemas.microsoft.com/office/drawing/2014/main" val="900824340"/>
                    </a:ext>
                  </a:extLst>
                </a:gridCol>
                <a:gridCol w="1741340">
                  <a:extLst>
                    <a:ext uri="{9D8B030D-6E8A-4147-A177-3AD203B41FA5}">
                      <a16:colId xmlns:a16="http://schemas.microsoft.com/office/drawing/2014/main" val="3892269654"/>
                    </a:ext>
                  </a:extLst>
                </a:gridCol>
                <a:gridCol w="1353553">
                  <a:extLst>
                    <a:ext uri="{9D8B030D-6E8A-4147-A177-3AD203B41FA5}">
                      <a16:colId xmlns:a16="http://schemas.microsoft.com/office/drawing/2014/main" val="3636937423"/>
                    </a:ext>
                  </a:extLst>
                </a:gridCol>
              </a:tblGrid>
              <a:tr h="927687">
                <a:tc>
                  <a:txBody>
                    <a:bodyPr/>
                    <a:lstStyle/>
                    <a:p>
                      <a:pPr>
                        <a:lnSpc>
                          <a:spcPct val="115000"/>
                        </a:lnSpc>
                        <a:spcAft>
                          <a:spcPts val="1000"/>
                        </a:spcAft>
                      </a:pPr>
                      <a:r>
                        <a:rPr lang="lv-LV" sz="1300">
                          <a:effectLst/>
                        </a:rPr>
                        <a:t>Apdrošināšanas stāžs, gadi</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lv-LV" sz="1300" kern="1200">
                          <a:effectLst/>
                        </a:rPr>
                        <a:t>Apmērs euro no 01.01.2024.</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lv-LV" sz="1300" kern="1200">
                          <a:effectLst/>
                        </a:rPr>
                        <a:t>Apmērs euro no 01.01.2025.</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lv-LV" sz="1300" kern="1200">
                          <a:effectLst/>
                        </a:rPr>
                        <a:t>Euro palielinājums 2025.gadā</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56787988"/>
                  </a:ext>
                </a:extLst>
              </a:tr>
              <a:tr h="295726">
                <a:tc>
                  <a:txBody>
                    <a:bodyPr/>
                    <a:lstStyle/>
                    <a:p>
                      <a:pPr algn="ctr">
                        <a:lnSpc>
                          <a:spcPct val="115000"/>
                        </a:lnSpc>
                        <a:spcAft>
                          <a:spcPts val="1000"/>
                        </a:spcAft>
                      </a:pPr>
                      <a:r>
                        <a:rPr lang="lv-LV" sz="1300">
                          <a:effectLst/>
                        </a:rPr>
                        <a:t>15</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188,10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 </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7646780"/>
                  </a:ext>
                </a:extLst>
              </a:tr>
              <a:tr h="295726">
                <a:tc>
                  <a:txBody>
                    <a:bodyPr/>
                    <a:lstStyle/>
                    <a:p>
                      <a:pPr algn="ctr">
                        <a:lnSpc>
                          <a:spcPct val="115000"/>
                        </a:lnSpc>
                        <a:spcAft>
                          <a:spcPts val="1000"/>
                        </a:spcAft>
                      </a:pPr>
                      <a:r>
                        <a:rPr lang="lv-LV" sz="1300">
                          <a:effectLst/>
                        </a:rPr>
                        <a:t>20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205,20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226,80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21,60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9324916"/>
                  </a:ext>
                </a:extLst>
              </a:tr>
              <a:tr h="295726">
                <a:tc>
                  <a:txBody>
                    <a:bodyPr/>
                    <a:lstStyle/>
                    <a:p>
                      <a:pPr algn="ctr">
                        <a:lnSpc>
                          <a:spcPct val="115000"/>
                        </a:lnSpc>
                        <a:spcAft>
                          <a:spcPts val="1000"/>
                        </a:spcAft>
                      </a:pPr>
                      <a:r>
                        <a:rPr lang="lv-LV" sz="1300">
                          <a:effectLst/>
                        </a:rPr>
                        <a:t>30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dirty="0">
                          <a:effectLst/>
                        </a:rPr>
                        <a:t>239,40</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264,60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25,20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36685208"/>
                  </a:ext>
                </a:extLst>
              </a:tr>
              <a:tr h="295726">
                <a:tc>
                  <a:txBody>
                    <a:bodyPr/>
                    <a:lstStyle/>
                    <a:p>
                      <a:pPr algn="ctr">
                        <a:lnSpc>
                          <a:spcPct val="115000"/>
                        </a:lnSpc>
                        <a:spcAft>
                          <a:spcPts val="1000"/>
                        </a:spcAft>
                      </a:pPr>
                      <a:r>
                        <a:rPr lang="lv-LV" sz="1300">
                          <a:effectLst/>
                        </a:rPr>
                        <a:t>40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273,60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a:effectLst/>
                        </a:rPr>
                        <a:t>302,40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lv-LV" sz="1300" dirty="0">
                          <a:effectLst/>
                        </a:rPr>
                        <a:t>28,80</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79397210"/>
                  </a:ext>
                </a:extLst>
              </a:tr>
            </a:tbl>
          </a:graphicData>
        </a:graphic>
      </p:graphicFrame>
      <p:sp>
        <p:nvSpPr>
          <p:cNvPr id="5" name="Rectangle 1">
            <a:extLst>
              <a:ext uri="{FF2B5EF4-FFF2-40B4-BE49-F238E27FC236}">
                <a16:creationId xmlns:a16="http://schemas.microsoft.com/office/drawing/2014/main" id="{6F533AC6-9C9D-424A-8249-18C86385311B}"/>
              </a:ext>
            </a:extLst>
          </p:cNvPr>
          <p:cNvSpPr>
            <a:spLocks noChangeArrowheads="1"/>
          </p:cNvSpPr>
          <p:nvPr/>
        </p:nvSpPr>
        <p:spPr bwMode="auto">
          <a:xfrm>
            <a:off x="2443473" y="3580746"/>
            <a:ext cx="4007260"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3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Vecuma pensijas minimālie apmēr (vispārīgā gadījumā):</a:t>
            </a:r>
            <a:endParaRPr kumimoji="0" lang="lv-LV" altLang="lv-LV"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53247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F7F26F-0A19-4116-BD44-F9E641A2FE8A}"/>
              </a:ext>
            </a:extLst>
          </p:cNvPr>
          <p:cNvSpPr>
            <a:spLocks noGrp="1"/>
          </p:cNvSpPr>
          <p:nvPr>
            <p:ph type="sldNum" sz="quarter" idx="12"/>
          </p:nvPr>
        </p:nvSpPr>
        <p:spPr/>
        <p:txBody>
          <a:bodyPr/>
          <a:lstStyle/>
          <a:p>
            <a:fld id="{442C3EE9-4ABE-4689-9E95-C4D450B384BA}" type="slidenum">
              <a:rPr lang="lv-LV" smtClean="0"/>
              <a:t>9</a:t>
            </a:fld>
            <a:endParaRPr lang="lv-LV"/>
          </a:p>
        </p:txBody>
      </p:sp>
      <p:sp>
        <p:nvSpPr>
          <p:cNvPr id="4" name="Rectangle 3">
            <a:extLst>
              <a:ext uri="{FF2B5EF4-FFF2-40B4-BE49-F238E27FC236}">
                <a16:creationId xmlns:a16="http://schemas.microsoft.com/office/drawing/2014/main" id="{AAAC52D1-B411-41C5-808F-C8B95C59D11B}"/>
              </a:ext>
            </a:extLst>
          </p:cNvPr>
          <p:cNvSpPr/>
          <p:nvPr/>
        </p:nvSpPr>
        <p:spPr>
          <a:xfrm>
            <a:off x="3048000" y="2828836"/>
            <a:ext cx="6096000" cy="1200329"/>
          </a:xfrm>
          <a:prstGeom prst="rect">
            <a:avLst/>
          </a:prstGeom>
        </p:spPr>
        <p:txBody>
          <a:bodyPr>
            <a:spAutoFit/>
          </a:bodyPr>
          <a:lstStyle/>
          <a:p>
            <a:r>
              <a:rPr lang="lv-LV" dirty="0"/>
              <a:t>-bāzes pensijas ieviešana</a:t>
            </a:r>
          </a:p>
          <a:p>
            <a:r>
              <a:rPr lang="lv-LV" dirty="0"/>
              <a:t>-indeksācijas pilnveidošana</a:t>
            </a:r>
          </a:p>
          <a:p>
            <a:r>
              <a:rPr lang="lv-LV" dirty="0"/>
              <a:t>-IIN neapliekamā minimuma pārskatīšana pensionāriem</a:t>
            </a:r>
          </a:p>
          <a:p>
            <a:r>
              <a:rPr lang="lv-LV" dirty="0"/>
              <a:t>- pensiju 2.līmeņa pilnveidošana</a:t>
            </a:r>
          </a:p>
        </p:txBody>
      </p:sp>
      <p:graphicFrame>
        <p:nvGraphicFramePr>
          <p:cNvPr id="6" name="Diagram 5">
            <a:extLst>
              <a:ext uri="{FF2B5EF4-FFF2-40B4-BE49-F238E27FC236}">
                <a16:creationId xmlns:a16="http://schemas.microsoft.com/office/drawing/2014/main" id="{D90FD12C-F0F4-45F8-88F5-6246A1EDC255}"/>
              </a:ext>
            </a:extLst>
          </p:cNvPr>
          <p:cNvGraphicFramePr/>
          <p:nvPr>
            <p:extLst>
              <p:ext uri="{D42A27DB-BD31-4B8C-83A1-F6EECF244321}">
                <p14:modId xmlns:p14="http://schemas.microsoft.com/office/powerpoint/2010/main" val="4063994361"/>
              </p:ext>
            </p:extLst>
          </p:nvPr>
        </p:nvGraphicFramePr>
        <p:xfrm>
          <a:off x="1869736" y="990346"/>
          <a:ext cx="8452528" cy="5433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1063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Graphic 2">
            <a:extLst>
              <a:ext uri="{FF2B5EF4-FFF2-40B4-BE49-F238E27FC236}">
                <a16:creationId xmlns:a16="http://schemas.microsoft.com/office/drawing/2014/main" id="{331BC5EE-EF3C-49AA-B4E5-E784BE6513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7364" y="5865814"/>
            <a:ext cx="2428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Graphic 4">
            <a:extLst>
              <a:ext uri="{FF2B5EF4-FFF2-40B4-BE49-F238E27FC236}">
                <a16:creationId xmlns:a16="http://schemas.microsoft.com/office/drawing/2014/main" id="{A6815B51-9757-4BB4-961A-408947BF82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7364" y="6118226"/>
            <a:ext cx="2428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14">
            <a:extLst>
              <a:ext uri="{FF2B5EF4-FFF2-40B4-BE49-F238E27FC236}">
                <a16:creationId xmlns:a16="http://schemas.microsoft.com/office/drawing/2014/main" id="{0B657EDA-7DA7-4B25-A5FF-7B6871A072C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47839" y="6350001"/>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15">
            <a:extLst>
              <a:ext uri="{FF2B5EF4-FFF2-40B4-BE49-F238E27FC236}">
                <a16:creationId xmlns:a16="http://schemas.microsoft.com/office/drawing/2014/main" id="{2EEF82B0-F2F1-456B-9DDD-A373A499AA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63713" y="5370513"/>
            <a:ext cx="239712"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Graphic 15">
            <a:extLst>
              <a:ext uri="{FF2B5EF4-FFF2-40B4-BE49-F238E27FC236}">
                <a16:creationId xmlns:a16="http://schemas.microsoft.com/office/drawing/2014/main" id="{881AD6D4-62F7-469F-A68B-2873D7E0B91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58951" y="5618164"/>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Box 17">
            <a:extLst>
              <a:ext uri="{FF2B5EF4-FFF2-40B4-BE49-F238E27FC236}">
                <a16:creationId xmlns:a16="http://schemas.microsoft.com/office/drawing/2014/main" id="{DA13555E-0741-415C-9E14-69BDE3592640}"/>
              </a:ext>
            </a:extLst>
          </p:cNvPr>
          <p:cNvSpPr txBox="1">
            <a:spLocks noChangeArrowheads="1"/>
          </p:cNvSpPr>
          <p:nvPr/>
        </p:nvSpPr>
        <p:spPr bwMode="auto">
          <a:xfrm>
            <a:off x="1992313" y="5360988"/>
            <a:ext cx="18669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lv-LV" sz="1000">
                <a:latin typeface="Verdana" panose="020B0604030504040204" pitchFamily="34" charset="0"/>
                <a:hlinkClick r:id="rId8"/>
              </a:rPr>
              <a:t>http://www.lm.gov.lv</a:t>
            </a:r>
            <a:endParaRPr lang="en-US" altLang="lv-LV" sz="1000">
              <a:latin typeface="Verdana" panose="020B0604030504040204" pitchFamily="34" charset="0"/>
            </a:endParaRPr>
          </a:p>
        </p:txBody>
      </p:sp>
      <p:sp>
        <p:nvSpPr>
          <p:cNvPr id="41992" name="TextBox 18">
            <a:extLst>
              <a:ext uri="{FF2B5EF4-FFF2-40B4-BE49-F238E27FC236}">
                <a16:creationId xmlns:a16="http://schemas.microsoft.com/office/drawing/2014/main" id="{794FB80F-E0BC-4C9D-8C5B-EE45E42E687E}"/>
              </a:ext>
            </a:extLst>
          </p:cNvPr>
          <p:cNvSpPr txBox="1">
            <a:spLocks noChangeArrowheads="1"/>
          </p:cNvSpPr>
          <p:nvPr/>
        </p:nvSpPr>
        <p:spPr bwMode="auto">
          <a:xfrm>
            <a:off x="1992313" y="5619750"/>
            <a:ext cx="36195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lv-LV" sz="1000">
                <a:latin typeface="Verdana" panose="020B0604030504040204" pitchFamily="34" charset="0"/>
                <a:hlinkClick r:id="rId9"/>
              </a:rPr>
              <a:t>https://www.instagram.com/labklajibas_ministrija/</a:t>
            </a:r>
            <a:endParaRPr lang="en-US" altLang="lv-LV" sz="1000">
              <a:latin typeface="Verdana" panose="020B0604030504040204" pitchFamily="34" charset="0"/>
            </a:endParaRPr>
          </a:p>
        </p:txBody>
      </p:sp>
      <p:sp>
        <p:nvSpPr>
          <p:cNvPr id="41993" name="TextBox 19">
            <a:extLst>
              <a:ext uri="{FF2B5EF4-FFF2-40B4-BE49-F238E27FC236}">
                <a16:creationId xmlns:a16="http://schemas.microsoft.com/office/drawing/2014/main" id="{EB180472-BE42-42C8-AFCA-B89AD1135250}"/>
              </a:ext>
            </a:extLst>
          </p:cNvPr>
          <p:cNvSpPr txBox="1">
            <a:spLocks noChangeArrowheads="1"/>
          </p:cNvSpPr>
          <p:nvPr/>
        </p:nvSpPr>
        <p:spPr bwMode="auto">
          <a:xfrm>
            <a:off x="1992314" y="5865813"/>
            <a:ext cx="39528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lv-LV" sz="1000">
                <a:latin typeface="Verdana" panose="020B0604030504040204" pitchFamily="34" charset="0"/>
                <a:hlinkClick r:id="rId10"/>
              </a:rPr>
              <a:t>https://www.facebook.com/labklajibasministrija/?ref=hl</a:t>
            </a:r>
            <a:endParaRPr lang="en-US" altLang="lv-LV" sz="1000">
              <a:latin typeface="Verdana" panose="020B0604030504040204" pitchFamily="34" charset="0"/>
            </a:endParaRPr>
          </a:p>
        </p:txBody>
      </p:sp>
      <p:sp>
        <p:nvSpPr>
          <p:cNvPr id="41994" name="TextBox 20">
            <a:hlinkClick r:id="rId11"/>
            <a:extLst>
              <a:ext uri="{FF2B5EF4-FFF2-40B4-BE49-F238E27FC236}">
                <a16:creationId xmlns:a16="http://schemas.microsoft.com/office/drawing/2014/main" id="{AA029C1A-E047-48C6-9217-C79F20A72A89}"/>
              </a:ext>
            </a:extLst>
          </p:cNvPr>
          <p:cNvSpPr txBox="1">
            <a:spLocks noChangeArrowheads="1"/>
          </p:cNvSpPr>
          <p:nvPr/>
        </p:nvSpPr>
        <p:spPr bwMode="auto">
          <a:xfrm>
            <a:off x="2000250" y="6097588"/>
            <a:ext cx="26225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lv-LV" sz="1000">
                <a:latin typeface="Verdana" panose="020B0604030504040204" pitchFamily="34" charset="0"/>
                <a:hlinkClick r:id="rId11"/>
              </a:rPr>
              <a:t>https://twitter.com/Lab_min</a:t>
            </a:r>
            <a:endParaRPr lang="en-US" altLang="lv-LV" sz="1000">
              <a:latin typeface="Verdana" panose="020B0604030504040204" pitchFamily="34" charset="0"/>
            </a:endParaRPr>
          </a:p>
        </p:txBody>
      </p:sp>
      <p:sp>
        <p:nvSpPr>
          <p:cNvPr id="41995" name="TextBox 21">
            <a:extLst>
              <a:ext uri="{FF2B5EF4-FFF2-40B4-BE49-F238E27FC236}">
                <a16:creationId xmlns:a16="http://schemas.microsoft.com/office/drawing/2014/main" id="{5351C3D2-0CCC-41F5-AF07-8E22F6FB2CEF}"/>
              </a:ext>
            </a:extLst>
          </p:cNvPr>
          <p:cNvSpPr txBox="1">
            <a:spLocks noChangeArrowheads="1"/>
          </p:cNvSpPr>
          <p:nvPr/>
        </p:nvSpPr>
        <p:spPr bwMode="auto">
          <a:xfrm>
            <a:off x="1992313" y="6337300"/>
            <a:ext cx="36195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lv-LV" sz="1000">
                <a:latin typeface="Verdana" panose="020B0604030504040204" pitchFamily="34" charset="0"/>
                <a:hlinkClick r:id="rId12"/>
              </a:rPr>
              <a:t>https://www.youtube.com/user/LabklajibasMinistrij</a:t>
            </a:r>
            <a:endParaRPr lang="en-US" altLang="lv-LV" sz="1000">
              <a:latin typeface="Verdana" panose="020B060403050404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OUR.pptx" id="{C8B94E25-33BD-45D5-BF09-DFDE6F66F827}" vid="{3906A810-667D-48F7-952C-A904CEA9ED6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88092b9-15c0-4785-8395-4cf7c1c429e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AFB7230F60B4EBE9699AB991F4F50" ma:contentTypeVersion="14" ma:contentTypeDescription="Create a new document." ma:contentTypeScope="" ma:versionID="23aaa02647ec6367b10fd12366fe044c">
  <xsd:schema xmlns:xsd="http://www.w3.org/2001/XMLSchema" xmlns:xs="http://www.w3.org/2001/XMLSchema" xmlns:p="http://schemas.microsoft.com/office/2006/metadata/properties" xmlns:ns3="b88092b9-15c0-4785-8395-4cf7c1c429e9" xmlns:ns4="d134b86b-bd1e-4c5d-9065-051cc71b0151" targetNamespace="http://schemas.microsoft.com/office/2006/metadata/properties" ma:root="true" ma:fieldsID="f0336b4ba09f76f32fe1bdb8aa87a6db" ns3:_="" ns4:_="">
    <xsd:import namespace="b88092b9-15c0-4785-8395-4cf7c1c429e9"/>
    <xsd:import namespace="d134b86b-bd1e-4c5d-9065-051cc71b0151"/>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8092b9-15c0-4785-8395-4cf7c1c429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134b86b-bd1e-4c5d-9065-051cc71b015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253C8D-F86A-41A3-AEC0-1F7549FAEE2C}">
  <ds:schemaRefs>
    <ds:schemaRef ds:uri="http://schemas.microsoft.com/office/2006/documentManagement/types"/>
    <ds:schemaRef ds:uri="http://schemas.microsoft.com/office/infopath/2007/PartnerControls"/>
    <ds:schemaRef ds:uri="b88092b9-15c0-4785-8395-4cf7c1c429e9"/>
    <ds:schemaRef ds:uri="http://purl.org/dc/terms/"/>
    <ds:schemaRef ds:uri="http://schemas.openxmlformats.org/package/2006/metadata/core-properties"/>
    <ds:schemaRef ds:uri="http://www.w3.org/XML/1998/namespace"/>
    <ds:schemaRef ds:uri="http://purl.org/dc/dcmitype/"/>
    <ds:schemaRef ds:uri="d134b86b-bd1e-4c5d-9065-051cc71b0151"/>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8353CFC2-2BFA-47DB-A8F7-1CCA2C77E826}">
  <ds:schemaRefs>
    <ds:schemaRef ds:uri="http://schemas.microsoft.com/sharepoint/v3/contenttype/forms"/>
  </ds:schemaRefs>
</ds:datastoreItem>
</file>

<file path=customXml/itemProps3.xml><?xml version="1.0" encoding="utf-8"?>
<ds:datastoreItem xmlns:ds="http://schemas.openxmlformats.org/officeDocument/2006/customXml" ds:itemID="{69678879-4E13-430C-AAD9-B8181E3372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8092b9-15c0-4785-8395-4cf7c1c429e9"/>
    <ds:schemaRef ds:uri="d134b86b-bd1e-4c5d-9065-051cc71b01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14413</TotalTime>
  <Words>1161</Words>
  <Application>Microsoft Office PowerPoint</Application>
  <PresentationFormat>Widescreen</PresentationFormat>
  <Paragraphs>144</Paragraphs>
  <Slides>10</Slides>
  <Notes>10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10</vt:i4>
      </vt:variant>
    </vt:vector>
  </HeadingPairs>
  <TitlesOfParts>
    <vt:vector size="22" baseType="lpstr">
      <vt:lpstr>Arial</vt:lpstr>
      <vt:lpstr>Calibri</vt:lpstr>
      <vt:lpstr>Calibri Light</vt:lpstr>
      <vt:lpstr>Franklin Gothic Book</vt:lpstr>
      <vt:lpstr>Franklin Gothic Demi</vt:lpstr>
      <vt:lpstr>Segoe UI Black</vt:lpstr>
      <vt:lpstr>Times New Roman</vt:lpstr>
      <vt:lpstr>Verdana</vt:lpstr>
      <vt:lpstr>Wingdings</vt:lpstr>
      <vt:lpstr>Wingdings 2</vt:lpstr>
      <vt:lpstr>Office Theme</vt:lpstr>
      <vt:lpstr>DividendVTI</vt:lpstr>
      <vt:lpstr>Aktualitātes pensiju jomā</vt:lpstr>
      <vt:lpstr>Vecuma pensiju saņēmēja portrets 2024.gada Jūlijā</vt:lpstr>
      <vt:lpstr>PowerPoint Presentation</vt:lpstr>
      <vt:lpstr>Jaunpiešķirto vecuma pensiju saņēmēja portrets 2024 I PUSGADĀ</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Secinājumi par padotības iestāžu pirmo novērtēšanas posmu</dc:title>
  <dc:creator>Baiba Kukšinova</dc:creator>
  <cp:lastModifiedBy>Līga Brice</cp:lastModifiedBy>
  <cp:revision>1081</cp:revision>
  <cp:lastPrinted>2024-07-08T19:18:05Z</cp:lastPrinted>
  <dcterms:created xsi:type="dcterms:W3CDTF">2016-01-19T11:45:43Z</dcterms:created>
  <dcterms:modified xsi:type="dcterms:W3CDTF">2024-09-30T13:09:36Z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0x01010000BAFB7230F60B4EBE9699AB991F4F50</vt:lpwstr>
  </property>
</Properties>
</file>