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2"/>
  </p:notesMasterIdLst>
  <p:sldIdLst>
    <p:sldId id="256" r:id="rId5"/>
    <p:sldId id="5332" r:id="rId6"/>
    <p:sldId id="5333" r:id="rId7"/>
    <p:sldId id="5324" r:id="rId8"/>
    <p:sldId id="5336" r:id="rId9"/>
    <p:sldId id="5335" r:id="rId10"/>
    <p:sldId id="264" r:id="rId11"/>
  </p:sldIdLst>
  <p:sldSz cx="12192000" cy="6858000"/>
  <p:notesSz cx="6735763" cy="9866313"/>
  <p:defaultTextStyle>
    <a:defPPr>
      <a:defRPr lang="en-US"/>
    </a:defPPr>
    <a:lvl1pPr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68313" indent="-111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38213" indent="-238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408113" indent="-365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78013" indent="-492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A5467D-92C5-7B7D-8B5A-9EEBC03683C6}" name="Dace Šterna" initials="DŠ" userId="Dace Šterna" providerId="None"/>
  <p188:author id="{AA76BEA5-CEE6-5617-572A-3EE9A1EA93D5}" name="Arta Priede" initials="AP" userId="Arta Pried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AB9E2-6382-46D0-BF8D-8D379E6A6896}" v="13" dt="2026-10-13T07:26:26.9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6" autoAdjust="0"/>
    <p:restoredTop sz="84188" autoAdjust="0"/>
  </p:normalViewPr>
  <p:slideViewPr>
    <p:cSldViewPr snapToGrid="0" snapToObjects="1">
      <p:cViewPr varScale="1">
        <p:scale>
          <a:sx n="53" d="100"/>
          <a:sy n="53" d="100"/>
        </p:scale>
        <p:origin x="1000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3316"/>
          </a:xfrm>
          <a:prstGeom prst="rect">
            <a:avLst/>
          </a:prstGeom>
        </p:spPr>
        <p:txBody>
          <a:bodyPr vert="horz" lIns="92424" tIns="46211" rIns="92424" bIns="46211" rtlCol="0"/>
          <a:lstStyle>
            <a:lvl1pPr algn="l" defTabSz="9496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3316"/>
          </a:xfrm>
          <a:prstGeom prst="rect">
            <a:avLst/>
          </a:prstGeom>
        </p:spPr>
        <p:txBody>
          <a:bodyPr vert="horz" lIns="92424" tIns="46211" rIns="92424" bIns="46211" rtlCol="0"/>
          <a:lstStyle>
            <a:lvl1pPr algn="r" defTabSz="9496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269A99F-EF31-4B9C-A738-C27DFF01580E}" type="datetimeFigureOut">
              <a:rPr lang="lv-LV"/>
              <a:pPr>
                <a:defRPr/>
              </a:pPr>
              <a:t>13.10.2026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24" tIns="46211" rIns="92424" bIns="46211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2424" tIns="46211" rIns="92424" bIns="4621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3316"/>
          </a:xfrm>
          <a:prstGeom prst="rect">
            <a:avLst/>
          </a:prstGeom>
        </p:spPr>
        <p:txBody>
          <a:bodyPr vert="horz" lIns="92424" tIns="46211" rIns="92424" bIns="46211" rtlCol="0" anchor="b"/>
          <a:lstStyle>
            <a:lvl1pPr algn="l" defTabSz="9496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6"/>
          </a:xfrm>
          <a:prstGeom prst="rect">
            <a:avLst/>
          </a:prstGeom>
        </p:spPr>
        <p:txBody>
          <a:bodyPr vert="horz" wrap="square" lIns="92424" tIns="46211" rIns="92424" bIns="462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FACE587-8D14-4055-82B5-6CCDF55621C3}" type="slidenum">
              <a:rPr lang="lv-LV" altLang="lv-LV"/>
              <a:pPr/>
              <a:t>‹#›</a:t>
            </a:fld>
            <a:endParaRPr lang="lv-LV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source=web&amp;rct=j&amp;url=https://m.likumi.lv/ta/id/277779-gada-parskatu-un-konsolideto-gada-parskatu-likums&amp;ved=2ahUKEwjHg5KurLSXAxVKExAIHQgENrIQy_kOegoIAggACAAIDhAB&amp;opi=89978449&amp;cd&amp;psig=AOvVaw0aS5I9b9KPBFSbvrLMvPDx&amp;ust=179188994433900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CE587-8D14-4055-82B5-6CCDF55621C3}" type="slidenum">
              <a:rPr lang="lv-LV" altLang="lv-LV" smtClean="0"/>
              <a:pPr/>
              <a:t>1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588090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Saskaņā ar 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Gada pārskatu un konsolidēto gada pārskatu likumu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liela sabiedrība ir tāda sabiedrība, kura bilances datumā pārsniedz vismaz </a:t>
            </a:r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divas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šādām trim robežvērtībām: </a:t>
            </a:r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Bilances kopsumma: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pārsniedz </a:t>
            </a:r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25 000 000 </a:t>
            </a:r>
            <a:r>
              <a:rPr lang="lv-LV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Neto apgrozījums: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pārsniedz </a:t>
            </a:r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50 000 000 </a:t>
            </a:r>
            <a:r>
              <a:rPr lang="lv-LV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Vidējais darbinieku skaits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pārskata gadā: pārsniedz </a:t>
            </a:r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darbiniekus.</a:t>
            </a:r>
          </a:p>
          <a:p>
            <a:r>
              <a:rPr lang="lv-LV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Ilgtspējas jautājumi </a:t>
            </a:r>
            <a:r>
              <a:rPr lang="lv-LV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vides tiesības, sociālās tiesības un cilvēktiesības, un pārvaldības faktori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CE587-8D14-4055-82B5-6CCDF55621C3}" type="slidenum">
              <a:rPr lang="lv-LV" altLang="lv-LV" smtClean="0"/>
              <a:pPr/>
              <a:t>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434472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3821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Saskaņā ar </a:t>
            </a:r>
            <a:r>
              <a:rPr lang="lv-LV" dirty="0" err="1"/>
              <a:t>Omnibus</a:t>
            </a:r>
            <a:r>
              <a:rPr lang="lv-LV" dirty="0"/>
              <a:t> I iniciatīvu Eiropas Komisija ir veikusi ESRS pārskatīšanu, aizstājot sarežģītās prasības ar atvieglotiem un mērķtiecīgākiem ziņošanas standartiem.</a:t>
            </a:r>
            <a:r>
              <a:rPr lang="lv-LV" sz="12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marR="0" lvl="0" indent="0" algn="just" defTabSz="93821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lv-LV" sz="1200" b="1" dirty="0">
                <a:latin typeface="Verdana" panose="020B0604030504040204" pitchFamily="34" charset="0"/>
                <a:ea typeface="Verdana" panose="020B0604030504040204" pitchFamily="34" charset="0"/>
              </a:rPr>
              <a:t>Lai piemērotu atbrīvojumu jānorāda : mātes sabiedrības nosaukums un juridiskā adrese, kura sniedz informāciju koncerna līmenī; tīmekļvietnes saite uz mātes sabiedrības konsolidēto vadības ziņojumu un sagatavoto apliecinājuma ziņojumu; informācija atbrīvojuma </a:t>
            </a:r>
            <a:r>
              <a:rPr lang="lv-LV" sz="1200" b="1" dirty="0" err="1">
                <a:latin typeface="Verdana" panose="020B0604030504040204" pitchFamily="34" charset="0"/>
                <a:ea typeface="Verdana" panose="020B0604030504040204" pitchFamily="34" charset="0"/>
              </a:rPr>
              <a:t>attiecināmību</a:t>
            </a:r>
            <a:r>
              <a:rPr lang="lv-LV" sz="1200" b="1" dirty="0">
                <a:latin typeface="Verdana" panose="020B0604030504040204" pitchFamily="34" charset="0"/>
                <a:ea typeface="Verdana" panose="020B0604030504040204" pitchFamily="34" charset="0"/>
              </a:rPr>
              <a:t> uz likuma subjektu.</a:t>
            </a:r>
          </a:p>
          <a:p>
            <a:pPr algn="just"/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CE587-8D14-4055-82B5-6CCDF55621C3}" type="slidenum">
              <a:rPr lang="lv-LV" altLang="lv-LV" smtClean="0"/>
              <a:pPr/>
              <a:t>3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96607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dirty="0" err="1"/>
              <a:t>Omnibus</a:t>
            </a:r>
            <a:r>
              <a:rPr lang="lv-LV" dirty="0"/>
              <a:t> I </a:t>
            </a:r>
            <a:r>
              <a:rPr lang="lv-LV" dirty="0" err="1"/>
              <a:t>pakotne</a:t>
            </a:r>
            <a:r>
              <a:rPr lang="lv-LV" dirty="0"/>
              <a:t> izveidojās no Eiropas Komisijas apņemšanās samazināt ES ziņošanas pienākumus par 25%, lai stiprinātu Eiropas uzņēmumu starptautisko konkurētspēju.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CE587-8D14-4055-82B5-6CCDF55621C3}" type="slidenum">
              <a:rPr lang="lv-LV" altLang="lv-LV" smtClean="0"/>
              <a:pPr/>
              <a:t>4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0072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CE587-8D14-4055-82B5-6CCDF55621C3}" type="slidenum">
              <a:rPr lang="lv-LV" altLang="lv-LV" smtClean="0"/>
              <a:pPr/>
              <a:t>6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023833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CE587-8D14-4055-82B5-6CCDF55621C3}" type="slidenum">
              <a:rPr lang="lv-LV" altLang="lv-LV" smtClean="0"/>
              <a:pPr/>
              <a:t>7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546704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2" y="1"/>
            <a:ext cx="3778135" cy="416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195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9" y="0"/>
            <a:ext cx="1762298" cy="195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3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2" y="6324600"/>
            <a:ext cx="4721076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223478" y="6324600"/>
            <a:ext cx="562124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0B582915-0310-4CDD-9A79-BDC3E59340E8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552329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9" y="0"/>
            <a:ext cx="1762298" cy="195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3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686893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189293" y="6324600"/>
            <a:ext cx="596307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515252D6-3622-483F-A7E8-9E60FEFE5E88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80072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9" y="0"/>
            <a:ext cx="1762298" cy="195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04804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1752601"/>
            <a:ext cx="38608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1752603"/>
            <a:ext cx="39624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1" y="6324600"/>
            <a:ext cx="4709683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212084" y="6324600"/>
            <a:ext cx="573517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D7664841-0D73-44CB-AE22-42FD73D83E02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57312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9" y="0"/>
            <a:ext cx="1762298" cy="195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454400" y="304804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2386943"/>
            <a:ext cx="38608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2386943"/>
            <a:ext cx="39624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3454400" y="1852616"/>
            <a:ext cx="3860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7620000" y="1851956"/>
            <a:ext cx="39624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1" y="6324600"/>
            <a:ext cx="4709683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22"/>
          <p:cNvSpPr>
            <a:spLocks noGrp="1"/>
          </p:cNvSpPr>
          <p:nvPr>
            <p:ph type="sldNum" sz="quarter" idx="18"/>
          </p:nvPr>
        </p:nvSpPr>
        <p:spPr>
          <a:xfrm>
            <a:off x="11212084" y="6324600"/>
            <a:ext cx="573517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A4EC0522-D5CF-4FDD-85E3-6E22DB726A47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95446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9" y="0"/>
            <a:ext cx="1762298" cy="195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4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2" y="6324600"/>
            <a:ext cx="4721076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223478" y="6324600"/>
            <a:ext cx="562124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3B50DFDF-96B8-465A-918F-3FF13AAF5E12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104680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9" y="0"/>
            <a:ext cx="1762298" cy="195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698288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200690" y="6324600"/>
            <a:ext cx="584911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E87027D6-B333-4374-94DC-E94160EB0D4C}" type="slidenum">
              <a:rPr lang="en-US" altLang="lv-LV"/>
              <a:pPr/>
              <a:t>‹#›</a:t>
            </a:fld>
            <a:endParaRPr lang="en-US" altLang="lv-LV" dirty="0"/>
          </a:p>
        </p:txBody>
      </p:sp>
    </p:spTree>
    <p:extLst>
      <p:ext uri="{BB962C8B-B14F-4D97-AF65-F5344CB8AC3E}">
        <p14:creationId xmlns:p14="http://schemas.microsoft.com/office/powerpoint/2010/main" val="164636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9" y="0"/>
            <a:ext cx="1762298" cy="195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1" y="272978"/>
            <a:ext cx="3668035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6037" y="273054"/>
            <a:ext cx="4359563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54401" y="1435122"/>
            <a:ext cx="3668035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1" y="6324600"/>
            <a:ext cx="4709683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212084" y="6324600"/>
            <a:ext cx="573517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fld id="{B6036CB6-F7FF-4F1F-8F32-92EA84D42F97}" type="slidenum">
              <a:rPr lang="en-US" altLang="lv-LV"/>
              <a:pPr/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0126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32" y="0"/>
            <a:ext cx="3778135" cy="416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653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 defTabSz="939575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55D10C-3E28-49B5-BA9F-F2FF950E44C7}" type="datetime1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D893850-4C62-42FA-A22B-349FCBB3BAE1}" type="slidenum">
              <a:rPr lang="en-US" altLang="lv-LV"/>
              <a:pPr/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</p:sldLayoutIdLst>
  <p:hf hdr="0" ftr="0" dt="0"/>
  <p:txStyles>
    <p:titleStyle>
      <a:lvl1pPr algn="ctr" defTabSz="938213" rtl="0" eaLnBrk="1" fontAlgn="base" hangingPunct="1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2pPr>
      <a:lvl3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3pPr>
      <a:lvl4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4pPr>
      <a:lvl5pPr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92100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31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30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2963" indent="-233363" algn="l" defTabSz="9382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itania.saeima.lv/LIVS14/saeimalivs14.nsf/webSasaiste?OpenView&amp;restricttocategory=1575/Lp1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540497" y="2856322"/>
            <a:ext cx="8866695" cy="1868078"/>
          </a:xfrm>
        </p:spPr>
        <p:txBody>
          <a:bodyPr>
            <a:normAutofit fontScale="90000"/>
          </a:bodyPr>
          <a:lstStyle/>
          <a:p>
            <a:r>
              <a:rPr lang="lv-LV" b="0" dirty="0">
                <a:cs typeface="Tahoma" panose="020B0604030504040204" pitchFamily="34" charset="0"/>
              </a:rPr>
              <a:t>L</a:t>
            </a:r>
            <a:r>
              <a:rPr lang="lv-LV" b="0" dirty="0"/>
              <a:t>ikumprojekts</a:t>
            </a:r>
            <a:br>
              <a:rPr lang="lv-LV" dirty="0"/>
            </a:br>
            <a:r>
              <a:rPr lang="lv-LV" dirty="0"/>
              <a:t> «Grozījumi Ilgtspējas informācijas atklāšanas  likumā» </a:t>
            </a:r>
            <a:br>
              <a:rPr lang="lv-LV" dirty="0"/>
            </a:br>
            <a:r>
              <a:rPr lang="lv-LV" sz="2200" b="0" dirty="0"/>
              <a:t>(Nr. </a:t>
            </a:r>
            <a:r>
              <a:rPr lang="lv-LV" sz="2200" b="0" dirty="0">
                <a:hlinkClick r:id="rId3"/>
              </a:rPr>
              <a:t>1575/Lp14</a:t>
            </a:r>
            <a:r>
              <a:rPr lang="lv-LV" sz="2200" b="0" dirty="0"/>
              <a:t>; Dok.nr. 5258; 1.lasījums)</a:t>
            </a:r>
            <a:endParaRPr lang="lv-LV" altLang="lv-LV" sz="2200" b="0" dirty="0"/>
          </a:p>
        </p:txBody>
      </p:sp>
      <p:sp>
        <p:nvSpPr>
          <p:cNvPr id="1126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740164" y="4724400"/>
            <a:ext cx="4537435" cy="914400"/>
          </a:xfrm>
        </p:spPr>
        <p:txBody>
          <a:bodyPr>
            <a:normAutofit/>
          </a:bodyPr>
          <a:lstStyle/>
          <a:p>
            <a:pPr algn="l"/>
            <a:r>
              <a:rPr lang="lv-LV" sz="1800" b="1" dirty="0">
                <a:cs typeface="Tahoma" panose="020B0604030504040204" pitchFamily="34" charset="0"/>
              </a:rPr>
              <a:t>Saeimas Budžeta un finanšu</a:t>
            </a:r>
            <a:br>
              <a:rPr lang="lv-LV" sz="1800" b="1" dirty="0">
                <a:cs typeface="Tahoma" panose="020B0604030504040204" pitchFamily="34" charset="0"/>
              </a:rPr>
            </a:br>
            <a:r>
              <a:rPr lang="lv-LV" sz="1800" b="1" dirty="0">
                <a:cs typeface="Tahoma" panose="020B0604030504040204" pitchFamily="34" charset="0"/>
              </a:rPr>
              <a:t>(nodokļu) komisijas sēde</a:t>
            </a:r>
            <a:endParaRPr lang="lv-LV" altLang="lv-LV" sz="1800" b="1" dirty="0"/>
          </a:p>
        </p:txBody>
      </p:sp>
      <p:sp>
        <p:nvSpPr>
          <p:cNvPr id="11268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lv-LV" altLang="lv-LV" sz="1800" b="1" dirty="0">
                <a:solidFill>
                  <a:schemeClr val="tx2"/>
                </a:solidFill>
              </a:rPr>
              <a:t>2026. gada 14. oktobrī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4A1BB-4E7E-001A-57E9-4CA11CDBC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021" y="304805"/>
            <a:ext cx="10178715" cy="910386"/>
          </a:xfrm>
        </p:spPr>
        <p:txBody>
          <a:bodyPr/>
          <a:lstStyle/>
          <a:p>
            <a:pPr algn="ctr"/>
            <a:r>
              <a:rPr lang="lv-LV" dirty="0"/>
              <a:t>Grozījumi Ilgtspējas informācijas atklāšanas likumā</a:t>
            </a:r>
            <a:br>
              <a:rPr lang="lv-LV" dirty="0"/>
            </a:br>
            <a:r>
              <a:rPr lang="lv-LV" dirty="0"/>
              <a:t>Galveno izmaiņu salīdzinājums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D8DF1-339F-67B9-CF26-8BD065DBB4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0221" y="2081463"/>
            <a:ext cx="4764505" cy="454793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lv-LV" sz="2100" dirty="0"/>
              <a:t>Lielie uzņēmumi, kas pārsniedz vismaz 2 no 3 kritērijiem: &gt;250 darbinieku, &gt;50 milj. € apgrozījums, &gt;25 milj. € bilances kopsumma </a:t>
            </a:r>
            <a:r>
              <a:rPr lang="lv-LV" sz="2100" dirty="0">
                <a:solidFill>
                  <a:srgbClr val="FF0000"/>
                </a:solidFill>
              </a:rPr>
              <a:t>(aptuveni 260 lieli  uzņēmumi)</a:t>
            </a:r>
          </a:p>
          <a:p>
            <a:pPr marL="0" indent="0" algn="just">
              <a:buNone/>
            </a:pPr>
            <a:endParaRPr lang="lv-LV" sz="1900" dirty="0"/>
          </a:p>
          <a:p>
            <a:pPr algn="just"/>
            <a:r>
              <a:rPr lang="lv-LV" sz="2100" dirty="0"/>
              <a:t>Obligāts ziņošanas pienākums ar atvieglotiem standartiem (ESRS LSME) </a:t>
            </a:r>
            <a:r>
              <a:rPr lang="lv-LV" sz="2100" dirty="0">
                <a:solidFill>
                  <a:srgbClr val="FF0000"/>
                </a:solidFill>
              </a:rPr>
              <a:t>(aptuveni 10 uzņēmumi)</a:t>
            </a:r>
          </a:p>
          <a:p>
            <a:pPr marL="0" indent="0">
              <a:buNone/>
            </a:pPr>
            <a:endParaRPr lang="lv-LV" sz="2100" dirty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algn="just"/>
            <a:r>
              <a:rPr lang="lv-LV" dirty="0"/>
              <a:t>Par ilgtspēju ziņojošie uzņēmumi varēja pieprasīt plašu ilgtspējas informāciju no visa līmeņa piegādātājiem.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1D3CE-8D7C-099F-001C-9B20FB07F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18947" y="2081463"/>
            <a:ext cx="4872789" cy="477653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lv-LV" b="1" dirty="0"/>
              <a:t>Ievērojami sašaurināts slieksnis:</a:t>
            </a:r>
            <a:r>
              <a:rPr lang="lv-LV" dirty="0"/>
              <a:t> &gt;1 000 </a:t>
            </a:r>
            <a:r>
              <a:rPr lang="lv-LV" sz="2100" dirty="0"/>
              <a:t>darbinieku un &gt;450 milj. € neto apgrozījums. </a:t>
            </a:r>
            <a:r>
              <a:rPr lang="lv-LV" sz="2100" dirty="0">
                <a:solidFill>
                  <a:srgbClr val="FF0000"/>
                </a:solidFill>
              </a:rPr>
              <a:t>(aptuveni 10 lielākie uzņēmumi)</a:t>
            </a:r>
          </a:p>
          <a:p>
            <a:pPr algn="just"/>
            <a:endParaRPr lang="lv-LV" sz="2100" dirty="0"/>
          </a:p>
          <a:p>
            <a:pPr algn="just"/>
            <a:endParaRPr lang="lv-LV" sz="2100" dirty="0"/>
          </a:p>
          <a:p>
            <a:pPr algn="just"/>
            <a:r>
              <a:rPr lang="lv-LV" sz="2100" b="1" dirty="0"/>
              <a:t>Izslēgti no obligātā loka </a:t>
            </a:r>
            <a:r>
              <a:rPr lang="lv-LV" sz="2100" dirty="0"/>
              <a:t>— kotētajiem MVU vairs nav obligāta ilgtspējas ziņošanas pienākuma.</a:t>
            </a:r>
          </a:p>
          <a:p>
            <a:pPr algn="just"/>
            <a:endParaRPr lang="lv-LV" sz="2100" dirty="0"/>
          </a:p>
          <a:p>
            <a:pPr marL="0" indent="0" algn="just">
              <a:buNone/>
            </a:pPr>
            <a:endParaRPr lang="lv-LV" sz="2100" dirty="0"/>
          </a:p>
          <a:p>
            <a:pPr algn="just"/>
            <a:r>
              <a:rPr lang="lv-LV" sz="2100" b="1" dirty="0"/>
              <a:t>Aizsardzība piegādātājiem: </a:t>
            </a:r>
            <a:r>
              <a:rPr lang="lv-LV" sz="2100" dirty="0"/>
              <a:t>uzņēmumi ar &lt;1 000 darbiniekiem var atteikties sniegt datus, kas pārsniedz Brīvprātīgajā ilgtspējas ziņu sniegšanas standartā noteikto.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88C98B-A6A8-79DD-351D-A51B218696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25253" y="1215190"/>
            <a:ext cx="3789947" cy="866273"/>
          </a:xfrm>
        </p:spPr>
        <p:txBody>
          <a:bodyPr>
            <a:normAutofit/>
          </a:bodyPr>
          <a:lstStyle/>
          <a:p>
            <a:r>
              <a:rPr lang="lv-LV" dirty="0"/>
              <a:t>Šobrīd spēkā esošais regulējums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37F01-86A0-E479-CAF1-56AA33E292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20000" y="1215190"/>
            <a:ext cx="4327358" cy="973330"/>
          </a:xfrm>
        </p:spPr>
        <p:txBody>
          <a:bodyPr>
            <a:normAutofit/>
          </a:bodyPr>
          <a:lstStyle/>
          <a:p>
            <a:r>
              <a:rPr lang="lv-LV" dirty="0" err="1"/>
              <a:t>Omnibus</a:t>
            </a:r>
            <a:r>
              <a:rPr lang="lv-LV" dirty="0"/>
              <a:t> I (Grozījumi ar Direktīvu 2026/470) </a:t>
            </a:r>
          </a:p>
          <a:p>
            <a:endParaRPr lang="lv-LV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1860E6-EA73-2D1C-68B4-47AF7CB86CE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4EC0522-D5CF-4FDD-85E3-6E22DB726A47}" type="slidenum">
              <a:rPr lang="en-US" altLang="lv-LV" smtClean="0"/>
              <a:pPr/>
              <a:t>2</a:t>
            </a:fld>
            <a:endParaRPr lang="en-US" altLang="lv-LV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301E47-E71E-CC52-CF4E-28A4DDD39781}"/>
              </a:ext>
            </a:extLst>
          </p:cNvPr>
          <p:cNvSpPr txBox="1"/>
          <p:nvPr/>
        </p:nvSpPr>
        <p:spPr>
          <a:xfrm>
            <a:off x="132351" y="2081463"/>
            <a:ext cx="25025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Piemērošanas slieksnis  (ES uzņēmumiem)</a:t>
            </a: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Biržā kotēti MVU</a:t>
            </a: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Piegādes ķēdes aizsardzība ("</a:t>
            </a:r>
            <a:r>
              <a:rPr lang="lv-LV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Value</a:t>
            </a:r>
            <a:r>
              <a:rPr lang="lv-LV" b="1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Chain</a:t>
            </a:r>
            <a:r>
              <a:rPr lang="lv-LV" b="1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Cap</a:t>
            </a:r>
            <a:r>
              <a:rPr lang="lv-LV" b="1" i="1" dirty="0">
                <a:latin typeface="Verdana" panose="020B0604030504040204" pitchFamily="34" charset="0"/>
                <a:ea typeface="Verdana" panose="020B0604030504040204" pitchFamily="34" charset="0"/>
              </a:rPr>
              <a:t>")</a:t>
            </a: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3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9C200-F51B-EBA6-A2B2-3C49472E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7912-3EE7-817D-288B-4B9C3F9B3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021" y="304804"/>
            <a:ext cx="10178715" cy="866273"/>
          </a:xfrm>
        </p:spPr>
        <p:txBody>
          <a:bodyPr/>
          <a:lstStyle/>
          <a:p>
            <a:pPr algn="ctr"/>
            <a:r>
              <a:rPr lang="lv-LV" dirty="0"/>
              <a:t>Grozījumi Ilgtspējas informācijas atklāšanas likumā</a:t>
            </a:r>
            <a:br>
              <a:rPr lang="lv-LV" dirty="0"/>
            </a:br>
            <a:r>
              <a:rPr lang="lv-LV" dirty="0"/>
              <a:t>Galveno izmaiņu salīdzinājums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01895-4ED9-F779-E527-B5611EBEF1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64305" y="2081464"/>
            <a:ext cx="4311318" cy="2875548"/>
          </a:xfrm>
        </p:spPr>
        <p:txBody>
          <a:bodyPr>
            <a:normAutofit/>
          </a:bodyPr>
          <a:lstStyle/>
          <a:p>
            <a:pPr algn="just"/>
            <a:r>
              <a:rPr lang="lv-LV" sz="1900" dirty="0"/>
              <a:t>Pilns ziņošanas datu punktu apjoms (12 pamatstandarti).</a:t>
            </a:r>
          </a:p>
          <a:p>
            <a:pPr algn="just"/>
            <a:endParaRPr lang="lv-LV" sz="1900" dirty="0"/>
          </a:p>
          <a:p>
            <a:pPr marL="0" indent="0" algn="just">
              <a:buNone/>
            </a:pPr>
            <a:endParaRPr lang="lv-LV" sz="1900" dirty="0"/>
          </a:p>
          <a:p>
            <a:pPr algn="just"/>
            <a:r>
              <a:rPr lang="lv-LV" sz="1900" dirty="0"/>
              <a:t>Pāreja no ierobežotas ticamības (</a:t>
            </a:r>
            <a:r>
              <a:rPr lang="lv-LV" sz="1900" dirty="0" err="1"/>
              <a:t>limited</a:t>
            </a:r>
            <a:r>
              <a:rPr lang="lv-LV" sz="1900" dirty="0"/>
              <a:t> </a:t>
            </a:r>
            <a:r>
              <a:rPr lang="lv-LV" sz="1900" dirty="0" err="1"/>
              <a:t>assurance</a:t>
            </a:r>
            <a:r>
              <a:rPr lang="lv-LV" sz="1900" dirty="0"/>
              <a:t>) uz saprātīgu ticamību (</a:t>
            </a:r>
            <a:r>
              <a:rPr lang="lv-LV" sz="1900" dirty="0" err="1"/>
              <a:t>reasonable</a:t>
            </a:r>
            <a:r>
              <a:rPr lang="lv-LV" sz="1900" dirty="0"/>
              <a:t> </a:t>
            </a:r>
            <a:r>
              <a:rPr lang="lv-LV" sz="1900" dirty="0" err="1"/>
              <a:t>assurance</a:t>
            </a:r>
            <a:r>
              <a:rPr lang="lv-LV" sz="1900" dirty="0"/>
              <a:t>) nākotnē.</a:t>
            </a:r>
          </a:p>
          <a:p>
            <a:pPr marL="0" indent="0" algn="just">
              <a:buNone/>
            </a:pPr>
            <a:endParaRPr lang="lv-LV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DC3C01-65A1-02AD-B137-02F3D5C37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0" y="2081464"/>
            <a:ext cx="4471736" cy="2586790"/>
          </a:xfrm>
        </p:spPr>
        <p:txBody>
          <a:bodyPr>
            <a:normAutofit/>
          </a:bodyPr>
          <a:lstStyle/>
          <a:p>
            <a:pPr algn="just"/>
            <a:r>
              <a:rPr lang="lv-LV" sz="1900" b="1" dirty="0"/>
              <a:t>Samazināts datu punktu skaits</a:t>
            </a:r>
            <a:r>
              <a:rPr lang="lv-LV" sz="1900" dirty="0"/>
              <a:t> par apmēram 61% caur vienkāršotajiem ESRS.</a:t>
            </a:r>
          </a:p>
          <a:p>
            <a:pPr algn="just"/>
            <a:endParaRPr lang="lv-LV" sz="2100" dirty="0"/>
          </a:p>
          <a:p>
            <a:pPr algn="just"/>
            <a:r>
              <a:rPr lang="lv-LV" sz="1900" b="1" dirty="0"/>
              <a:t>Atcelta pāreja uz saprātīgu ticamību:</a:t>
            </a:r>
            <a:r>
              <a:rPr lang="lv-LV" sz="1900" dirty="0"/>
              <a:t> saglabāta tikai ierobežotā ticamība (</a:t>
            </a:r>
            <a:r>
              <a:rPr lang="lv-LV" sz="1900" i="1" dirty="0" err="1"/>
              <a:t>limited</a:t>
            </a:r>
            <a:r>
              <a:rPr lang="lv-LV" sz="1900" i="1" dirty="0"/>
              <a:t> </a:t>
            </a:r>
            <a:r>
              <a:rPr lang="lv-LV" sz="1900" i="1" dirty="0" err="1"/>
              <a:t>assurance</a:t>
            </a:r>
            <a:r>
              <a:rPr lang="lv-LV" sz="1900" dirty="0"/>
              <a:t>).</a:t>
            </a:r>
          </a:p>
          <a:p>
            <a:pPr algn="just"/>
            <a:endParaRPr lang="lv-LV" sz="2100" dirty="0"/>
          </a:p>
          <a:p>
            <a:pPr marL="0" indent="0" algn="just">
              <a:buNone/>
            </a:pPr>
            <a:endParaRPr lang="lv-LV" sz="2100" dirty="0"/>
          </a:p>
          <a:p>
            <a:pPr marL="0" indent="0" algn="just">
              <a:buNone/>
            </a:pPr>
            <a:endParaRPr lang="lv-LV" sz="21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A34850-23C0-CD5F-4B6D-B8D6CF8312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25253" y="1215190"/>
            <a:ext cx="3789947" cy="866273"/>
          </a:xfrm>
        </p:spPr>
        <p:txBody>
          <a:bodyPr>
            <a:normAutofit/>
          </a:bodyPr>
          <a:lstStyle/>
          <a:p>
            <a:r>
              <a:rPr lang="lv-LV" dirty="0"/>
              <a:t>Šobrīd spēkā esošais regulējums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55897D-C067-2EB7-400B-81851E1AED9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20000" y="1215190"/>
            <a:ext cx="4327358" cy="973330"/>
          </a:xfrm>
        </p:spPr>
        <p:txBody>
          <a:bodyPr>
            <a:normAutofit/>
          </a:bodyPr>
          <a:lstStyle/>
          <a:p>
            <a:r>
              <a:rPr lang="lv-LV" dirty="0" err="1"/>
              <a:t>Omnibus</a:t>
            </a:r>
            <a:r>
              <a:rPr lang="lv-LV" dirty="0"/>
              <a:t> I (Grozījumi ar Direktīvu 2026/470) </a:t>
            </a:r>
          </a:p>
          <a:p>
            <a:endParaRPr lang="lv-LV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B68E6-9425-B0FC-9685-A10B1C2E309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4EC0522-D5CF-4FDD-85E3-6E22DB726A47}" type="slidenum">
              <a:rPr lang="en-US" altLang="lv-LV" smtClean="0"/>
              <a:pPr/>
              <a:t>3</a:t>
            </a:fld>
            <a:endParaRPr lang="en-US" altLang="lv-LV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2C1AB3-1934-BD3A-B0CD-C9502B52473A}"/>
              </a:ext>
            </a:extLst>
          </p:cNvPr>
          <p:cNvSpPr txBox="1"/>
          <p:nvPr/>
        </p:nvSpPr>
        <p:spPr>
          <a:xfrm>
            <a:off x="132350" y="2081463"/>
            <a:ext cx="303195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v-LV" sz="1900" b="1" dirty="0">
                <a:latin typeface="Verdana" panose="020B0604030504040204" pitchFamily="34" charset="0"/>
                <a:ea typeface="Verdana" panose="020B0604030504040204" pitchFamily="34" charset="0"/>
              </a:rPr>
              <a:t>Ilgtspējas ziņu sniegšanas standartu (ESRS) apjoms</a:t>
            </a:r>
          </a:p>
          <a:p>
            <a:pPr algn="just"/>
            <a:endParaRPr lang="lv-LV" sz="19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lv-LV" sz="1900" b="1" dirty="0">
                <a:latin typeface="Verdana" panose="020B0604030504040204" pitchFamily="34" charset="0"/>
                <a:ea typeface="Verdana" panose="020B0604030504040204" pitchFamily="34" charset="0"/>
              </a:rPr>
              <a:t>Ilgtspējas ziņojuma apliecinājums (</a:t>
            </a:r>
            <a:r>
              <a:rPr lang="lv-LV" sz="1900" b="1" dirty="0" err="1">
                <a:latin typeface="Verdana" panose="020B0604030504040204" pitchFamily="34" charset="0"/>
                <a:ea typeface="Verdana" panose="020B0604030504040204" pitchFamily="34" charset="0"/>
              </a:rPr>
              <a:t>Assurance</a:t>
            </a:r>
            <a:r>
              <a:rPr lang="lv-LV" sz="1900" b="1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52813C-78A3-0892-0068-E8D5449ADF74}"/>
              </a:ext>
            </a:extLst>
          </p:cNvPr>
          <p:cNvSpPr txBox="1"/>
          <p:nvPr/>
        </p:nvSpPr>
        <p:spPr>
          <a:xfrm>
            <a:off x="312821" y="5329989"/>
            <a:ext cx="1147277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lv-LV" sz="1900" dirty="0">
                <a:latin typeface="Verdana" panose="020B0604030504040204" pitchFamily="34" charset="0"/>
                <a:ea typeface="Verdana" panose="020B0604030504040204" pitchFamily="34" charset="0"/>
              </a:rPr>
              <a:t>Direktīva (ES) 2026/470 </a:t>
            </a:r>
            <a:r>
              <a:rPr lang="lv-LV" sz="1900" b="1" dirty="0">
                <a:latin typeface="Verdana" panose="020B0604030504040204" pitchFamily="34" charset="0"/>
                <a:ea typeface="Verdana" panose="020B0604030504040204" pitchFamily="34" charset="0"/>
              </a:rPr>
              <a:t>paplašina tiesības izmantot konsolidācijas atbrīvojumu</a:t>
            </a:r>
            <a:r>
              <a:rPr lang="lv-LV" sz="1900" dirty="0">
                <a:latin typeface="Verdana" panose="020B0604030504040204" pitchFamily="34" charset="0"/>
                <a:ea typeface="Verdana" panose="020B0604030504040204" pitchFamily="34" charset="0"/>
              </a:rPr>
              <a:t>, nosakot, ka jebkura meitas sabiedrība ir atbrīvota no pienākuma sagatavot atsevišķo ilgtspējas ziņojumu, ja tā ir iekļauta mātes sabiedrības konsolidētajā ilgtspējas ziņojumā.</a:t>
            </a:r>
          </a:p>
        </p:txBody>
      </p:sp>
    </p:spTree>
    <p:extLst>
      <p:ext uri="{BB962C8B-B14F-4D97-AF65-F5344CB8AC3E}">
        <p14:creationId xmlns:p14="http://schemas.microsoft.com/office/powerpoint/2010/main" val="288888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226D-A0A8-3C14-149A-6992DBBC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589" y="593888"/>
            <a:ext cx="9781673" cy="823753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	Grozījumi Ilgtspējas informācijas atklāšanas likumā</a:t>
            </a:r>
            <a:br>
              <a:rPr lang="lv-LV" dirty="0"/>
            </a:br>
            <a:r>
              <a:rPr lang="lv-LV" dirty="0"/>
              <a:t>Pamatojums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30E04-1EB1-4CDD-E9AC-DCE34404D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701" y="1417641"/>
            <a:ext cx="11150901" cy="4846472"/>
          </a:xfrm>
        </p:spPr>
        <p:txBody>
          <a:bodyPr>
            <a:normAutofit fontScale="25000" lnSpcReduction="20000"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lv-LV" b="1" dirty="0"/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lv-LV" sz="9600" dirty="0"/>
              <a:t>Eiropas Parlamenta un Padomes </a:t>
            </a:r>
            <a:r>
              <a:rPr lang="lv-LV" sz="9600" b="1" dirty="0"/>
              <a:t>Direktīva (ES) 2026/470 </a:t>
            </a:r>
            <a:r>
              <a:rPr lang="lv-LV" sz="9600" dirty="0"/>
              <a:t>(2026.gada 24.februāris), ar ko groza Direktīvas 2006/43/EK, 2013/34/ES, (ES) 2022/2464 un (ES) 2024/1760 attiecībā uz konkrētām korporatīvās ilgtspējas ziņu sniegšanas prasībām un konkrētām korporatīvās ilgtspējas pienācīgas rūpības prasībām – </a:t>
            </a:r>
            <a:r>
              <a:rPr lang="lv-LV" sz="9600" b="1" dirty="0" err="1"/>
              <a:t>Omnibus</a:t>
            </a:r>
            <a:r>
              <a:rPr lang="lv-LV" sz="9600" b="1" dirty="0"/>
              <a:t> I </a:t>
            </a:r>
            <a:r>
              <a:rPr lang="lv-LV" sz="9600" b="1" dirty="0" err="1"/>
              <a:t>pakotne</a:t>
            </a:r>
            <a:r>
              <a:rPr lang="lv-LV" sz="9600" dirty="0"/>
              <a:t> </a:t>
            </a:r>
            <a:r>
              <a:rPr lang="lv-LV" sz="9600" b="1" i="1" dirty="0">
                <a:solidFill>
                  <a:srgbClr val="FF0000"/>
                </a:solidFill>
              </a:rPr>
              <a:t>(pārņemšanas termiņš – 19.03.2027.)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lv-LV" sz="9600" dirty="0"/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lv-LV" sz="9600" b="1" dirty="0"/>
              <a:t>Direktīva (ES) 2026/470</a:t>
            </a:r>
            <a:r>
              <a:rPr lang="lv-LV" sz="9600" dirty="0"/>
              <a:t> groza Korporatīvās ilgtspējas ziņu sniegšanas direktīvu (CSRD) un tās pavadošos regulējumus. </a:t>
            </a:r>
            <a:r>
              <a:rPr lang="lv-LV" sz="9600" b="1" dirty="0"/>
              <a:t>Grozījumu mērķis </a:t>
            </a:r>
            <a:r>
              <a:rPr lang="lv-LV" sz="9600" dirty="0"/>
              <a:t>ir samazināt administratīvo un ziņošanas slogu uzņēmumiem, sašaurinot piemērošanas loku un vienkāršojot ilgtspējas ziņošanas prasības.</a:t>
            </a:r>
          </a:p>
          <a:p>
            <a:pPr algn="just"/>
            <a:endParaRPr lang="lv-LV" sz="9600" b="1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lv-LV" sz="51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lv-LV" sz="5100" b="1" dirty="0"/>
          </a:p>
          <a:p>
            <a:pPr algn="just"/>
            <a:r>
              <a:rPr lang="lv-LV" sz="5100" b="1" dirty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lv-LV" i="1" dirty="0">
              <a:solidFill>
                <a:srgbClr val="C00000"/>
              </a:solidFill>
            </a:endParaRPr>
          </a:p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4B372-2861-141E-0539-E7F5344154D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B582915-0310-4CDD-9A79-BDC3E59340E8}" type="slidenum">
              <a:rPr lang="en-US" altLang="lv-LV" smtClean="0"/>
              <a:pPr/>
              <a:t>4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018011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2C2C-8891-2956-8A34-68BD1F9F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169" y="304804"/>
            <a:ext cx="9065231" cy="14315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Dalībvalstīm</a:t>
            </a:r>
            <a:r>
              <a:rPr lang="en-US" dirty="0"/>
              <a:t> </a:t>
            </a:r>
            <a:r>
              <a:rPr lang="en-US" dirty="0" err="1"/>
              <a:t>paredzētās</a:t>
            </a:r>
            <a:r>
              <a:rPr lang="en-US" dirty="0"/>
              <a:t> </a:t>
            </a:r>
            <a:r>
              <a:rPr lang="en-US" dirty="0" err="1"/>
              <a:t>izvēles</a:t>
            </a:r>
            <a:r>
              <a:rPr lang="en-US" dirty="0"/>
              <a:t> </a:t>
            </a:r>
            <a:r>
              <a:rPr lang="en-US" dirty="0" err="1"/>
              <a:t>iespējas</a:t>
            </a:r>
            <a:r>
              <a:rPr lang="en-US" dirty="0"/>
              <a:t> </a:t>
            </a:r>
            <a:r>
              <a:rPr lang="en-US" dirty="0" err="1"/>
              <a:t>izmantošana</a:t>
            </a:r>
            <a:r>
              <a:rPr lang="lv-LV" b="0" dirty="0"/>
              <a:t>​</a:t>
            </a:r>
            <a:br>
              <a:rPr lang="lv-LV" b="0" dirty="0"/>
            </a:br>
            <a:br>
              <a:rPr lang="lv-LV" b="0" dirty="0"/>
            </a:br>
            <a:r>
              <a:rPr lang="en-US" dirty="0" err="1">
                <a:solidFill>
                  <a:srgbClr val="FF0000"/>
                </a:solidFill>
              </a:rPr>
              <a:t>Atbrīvojums</a:t>
            </a:r>
            <a:r>
              <a:rPr lang="en-US" dirty="0">
                <a:solidFill>
                  <a:srgbClr val="FF0000"/>
                </a:solidFill>
              </a:rPr>
              <a:t> no </a:t>
            </a:r>
            <a:r>
              <a:rPr lang="en-US" dirty="0" err="1">
                <a:solidFill>
                  <a:srgbClr val="FF0000"/>
                </a:solidFill>
              </a:rPr>
              <a:t>ilgtspējas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ziņojuma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sagatavošanas</a:t>
            </a:r>
            <a:r>
              <a:rPr lang="en-US" dirty="0">
                <a:solidFill>
                  <a:srgbClr val="FF0000"/>
                </a:solidFill>
              </a:rPr>
              <a:t> par 2026. </a:t>
            </a:r>
            <a:r>
              <a:rPr lang="en-US" dirty="0" err="1">
                <a:solidFill>
                  <a:srgbClr val="FF0000"/>
                </a:solidFill>
              </a:rPr>
              <a:t>pārskata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gadu</a:t>
            </a:r>
            <a:r>
              <a:rPr lang="lv-LV" dirty="0">
                <a:solidFill>
                  <a:srgbClr val="FF0000"/>
                </a:solidFill>
              </a:rPr>
              <a:t>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9FBF6-0901-5085-3C2F-892DCBAD1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0814" y="4351819"/>
            <a:ext cx="4085690" cy="1279799"/>
          </a:xfrm>
        </p:spPr>
        <p:txBody>
          <a:bodyPr/>
          <a:lstStyle/>
          <a:p>
            <a:r>
              <a:rPr lang="en-US" b="1" dirty="0"/>
              <a:t>NETO APGROZĪJUMS</a:t>
            </a:r>
            <a:r>
              <a:rPr lang="lv-LV" dirty="0"/>
              <a:t>​</a:t>
            </a:r>
          </a:p>
          <a:p>
            <a:endParaRPr lang="lv-LV" b="1" dirty="0"/>
          </a:p>
          <a:p>
            <a:r>
              <a:rPr lang="en-US" b="1" dirty="0"/>
              <a:t>≤ 450 </a:t>
            </a:r>
            <a:r>
              <a:rPr lang="en-US" b="1" dirty="0" err="1"/>
              <a:t>milj</a:t>
            </a:r>
            <a:r>
              <a:rPr lang="en-US" b="1" dirty="0"/>
              <a:t>. €</a:t>
            </a:r>
            <a:r>
              <a:rPr lang="lv-LV" dirty="0"/>
              <a:t>​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B656B-D23B-59A9-CFD3-86A825C6A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4351" y="4335694"/>
            <a:ext cx="5798049" cy="1279798"/>
          </a:xfrm>
        </p:spPr>
        <p:txBody>
          <a:bodyPr/>
          <a:lstStyle/>
          <a:p>
            <a:r>
              <a:rPr lang="en-US" b="1" dirty="0"/>
              <a:t>VIDĒJAIS DARBINIEKU SKAITS</a:t>
            </a:r>
            <a:r>
              <a:rPr lang="lv-LV" dirty="0"/>
              <a:t>​</a:t>
            </a:r>
          </a:p>
          <a:p>
            <a:endParaRPr lang="lv-LV" b="1" dirty="0"/>
          </a:p>
          <a:p>
            <a:r>
              <a:rPr lang="en-US" b="1" dirty="0"/>
              <a:t>≤ 1 000</a:t>
            </a:r>
            <a:r>
              <a:rPr lang="lv-LV" dirty="0"/>
              <a:t>​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0A7422-77E4-A3FD-9A7B-F5A2E1076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773" y="1852616"/>
            <a:ext cx="11253628" cy="1431529"/>
          </a:xfrm>
        </p:spPr>
        <p:txBody>
          <a:bodyPr>
            <a:normAutofit/>
          </a:bodyPr>
          <a:lstStyle/>
          <a:p>
            <a:r>
              <a:rPr lang="lv-LV" dirty="0"/>
              <a:t>Kam piemēro- </a:t>
            </a:r>
          </a:p>
          <a:p>
            <a:pPr algn="just"/>
            <a:r>
              <a:rPr lang="lv-LV" dirty="0"/>
              <a:t>l</a:t>
            </a:r>
            <a:r>
              <a:rPr lang="en-US" dirty="0" err="1"/>
              <a:t>ielajām</a:t>
            </a:r>
            <a:r>
              <a:rPr lang="en-US" dirty="0"/>
              <a:t> </a:t>
            </a:r>
            <a:r>
              <a:rPr lang="en-US" dirty="0" err="1"/>
              <a:t>sabiedrībām</a:t>
            </a:r>
            <a:r>
              <a:rPr lang="en-US" dirty="0"/>
              <a:t> un </a:t>
            </a:r>
            <a:r>
              <a:rPr lang="en-US" dirty="0" err="1"/>
              <a:t>liela</a:t>
            </a:r>
            <a:r>
              <a:rPr lang="en-US" dirty="0"/>
              <a:t> </a:t>
            </a:r>
            <a:r>
              <a:rPr lang="en-US" dirty="0" err="1"/>
              <a:t>koncerna</a:t>
            </a:r>
            <a:r>
              <a:rPr lang="en-US" dirty="0"/>
              <a:t> </a:t>
            </a:r>
            <a:r>
              <a:rPr lang="en-US" dirty="0" err="1"/>
              <a:t>mātes</a:t>
            </a:r>
            <a:r>
              <a:rPr lang="en-US" dirty="0"/>
              <a:t> </a:t>
            </a:r>
            <a:r>
              <a:rPr lang="en-US" dirty="0" err="1"/>
              <a:t>sabiedrībām</a:t>
            </a:r>
            <a:r>
              <a:rPr lang="lv-LV" dirty="0"/>
              <a:t> </a:t>
            </a:r>
            <a:r>
              <a:rPr lang="lv-LV" i="1" dirty="0"/>
              <a:t>(Bilance &gt; 25M € vai Apgrozījums &gt; 50M €)</a:t>
            </a:r>
            <a:r>
              <a:rPr lang="en-US" dirty="0"/>
              <a:t>, kas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sabiedriskas</a:t>
            </a:r>
            <a:r>
              <a:rPr lang="en-US" dirty="0"/>
              <a:t> </a:t>
            </a:r>
            <a:r>
              <a:rPr lang="en-US" dirty="0" err="1"/>
              <a:t>nozīmes</a:t>
            </a:r>
            <a:r>
              <a:rPr lang="en-US" dirty="0"/>
              <a:t> </a:t>
            </a:r>
            <a:r>
              <a:rPr lang="en-US" dirty="0" err="1"/>
              <a:t>struktūras</a:t>
            </a:r>
            <a:r>
              <a:rPr lang="en-US" dirty="0"/>
              <a:t> un kuru </a:t>
            </a:r>
            <a:r>
              <a:rPr lang="en-US" dirty="0" err="1"/>
              <a:t>darbinieku</a:t>
            </a:r>
            <a:r>
              <a:rPr lang="en-US" dirty="0"/>
              <a:t> </a:t>
            </a:r>
            <a:r>
              <a:rPr lang="en-US" dirty="0" err="1"/>
              <a:t>skaits</a:t>
            </a:r>
            <a:r>
              <a:rPr lang="en-US" dirty="0"/>
              <a:t> </a:t>
            </a:r>
            <a:r>
              <a:rPr lang="en-US" dirty="0" err="1"/>
              <a:t>pārsniedz</a:t>
            </a:r>
            <a:r>
              <a:rPr lang="en-US" dirty="0"/>
              <a:t> 500.</a:t>
            </a:r>
            <a:r>
              <a:rPr lang="lv-LV" b="0" dirty="0"/>
              <a:t>​</a:t>
            </a:r>
            <a:endParaRPr lang="lv-LV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679263-F368-DB75-5981-BE2013AD43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0693" y="3429000"/>
            <a:ext cx="11253628" cy="906694"/>
          </a:xfrm>
        </p:spPr>
        <p:txBody>
          <a:bodyPr>
            <a:normAutofit/>
          </a:bodyPr>
          <a:lstStyle/>
          <a:p>
            <a:r>
              <a:rPr lang="en-US" dirty="0" err="1"/>
              <a:t>Tiesības</a:t>
            </a:r>
            <a:r>
              <a:rPr lang="en-US" dirty="0"/>
              <a:t> </a:t>
            </a:r>
            <a:r>
              <a:rPr lang="en-US" dirty="0" err="1"/>
              <a:t>nesagatavot</a:t>
            </a:r>
            <a:r>
              <a:rPr lang="en-US" dirty="0"/>
              <a:t> </a:t>
            </a:r>
            <a:r>
              <a:rPr lang="en-US" dirty="0" err="1"/>
              <a:t>ilgtspējas</a:t>
            </a:r>
            <a:r>
              <a:rPr lang="en-US" dirty="0"/>
              <a:t> </a:t>
            </a:r>
            <a:r>
              <a:rPr lang="en-US" dirty="0" err="1"/>
              <a:t>ziņojumu</a:t>
            </a:r>
            <a:r>
              <a:rPr lang="en-US" dirty="0"/>
              <a:t> </a:t>
            </a:r>
            <a:r>
              <a:rPr lang="en-US" dirty="0" err="1"/>
              <a:t>rodas</a:t>
            </a:r>
            <a:r>
              <a:rPr lang="en-US" dirty="0"/>
              <a:t>, ja </a:t>
            </a:r>
            <a:r>
              <a:rPr lang="en-US" dirty="0" err="1"/>
              <a:t>izpildās</a:t>
            </a:r>
            <a:r>
              <a:rPr lang="en-US" dirty="0"/>
              <a:t> </a:t>
            </a:r>
            <a:r>
              <a:rPr lang="en-US" dirty="0" err="1"/>
              <a:t>vismaz</a:t>
            </a:r>
            <a:r>
              <a:rPr lang="en-US" dirty="0"/>
              <a:t> </a:t>
            </a:r>
            <a:r>
              <a:rPr lang="en-US" dirty="0" err="1"/>
              <a:t>viens</a:t>
            </a:r>
            <a:r>
              <a:rPr lang="en-US" dirty="0"/>
              <a:t> </a:t>
            </a:r>
            <a:r>
              <a:rPr lang="en-US" dirty="0" err="1"/>
              <a:t>nosacījums</a:t>
            </a:r>
            <a:r>
              <a:rPr lang="en-US" dirty="0"/>
              <a:t>:</a:t>
            </a:r>
            <a:r>
              <a:rPr lang="lv-LV" b="0" dirty="0"/>
              <a:t>​</a:t>
            </a:r>
            <a:endParaRPr lang="lv-LV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F029A9-1806-6801-2094-BD8185AEE18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4EC0522-D5CF-4FDD-85E3-6E22DB726A47}" type="slidenum">
              <a:rPr lang="en-US" altLang="lv-LV" smtClean="0"/>
              <a:pPr/>
              <a:t>5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6464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D5DBB-F21F-4234-F54E-CD1131BEF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16" y="228600"/>
            <a:ext cx="9549063" cy="1066799"/>
          </a:xfrm>
        </p:spPr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Svarīgi!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A9D977-A8A9-9DB6-67E1-67F41617A3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1369" y="1846895"/>
            <a:ext cx="10262796" cy="2144191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lv-LV" sz="2000" dirty="0"/>
              <a:t>Uzņēmumi, kuriem ilgtspējas ziņošana nav obligāta, </a:t>
            </a:r>
            <a:r>
              <a:rPr lang="lv-LV" sz="2000" b="1" dirty="0"/>
              <a:t>var sagatavot ilgtspējas ziņojumu brīvprātīgi</a:t>
            </a:r>
            <a:r>
              <a:rPr lang="lv-LV" sz="2000" dirty="0"/>
              <a:t> atbilstoši Eiropas Komisijas izstrādātajiem Brīvprātīgajiem ilgtspējas ziņu sniegšanas standartiem.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lv-LV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lv-LV" sz="2000" dirty="0"/>
              <a:t>Brīvprātīgi sagatavotam ilgtspējas ziņojumam nav nepieciešama obligāta zvērināta revidenta pārbaude.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lv-LV" sz="2000" dirty="0"/>
          </a:p>
          <a:p>
            <a:pPr algn="just"/>
            <a:endParaRPr lang="lv-LV" sz="2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1638DA-DB42-0191-B82F-D24BC737EF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8259" y="4632820"/>
            <a:ext cx="9775482" cy="876302"/>
          </a:xfrm>
        </p:spPr>
        <p:txBody>
          <a:bodyPr>
            <a:normAutofit/>
          </a:bodyPr>
          <a:lstStyle/>
          <a:p>
            <a:r>
              <a:rPr lang="lv-LV" sz="2000" b="1" dirty="0"/>
              <a:t>Jaunais regulējums piemērojams, sākot ar 2027. pārskata gadu!</a:t>
            </a:r>
          </a:p>
          <a:p>
            <a:endParaRPr lang="lv-LV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1AB60-0BF0-6B41-8EFD-F4262DA0C9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664841-0D73-44CB-AE22-42FD73D83E02}" type="slidenum">
              <a:rPr lang="en-US" altLang="lv-LV" smtClean="0"/>
              <a:pPr/>
              <a:t>6</a:t>
            </a:fld>
            <a:endParaRPr lang="en-US" altLang="lv-LV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0E9993-5D57-56E0-0A45-C8395C82D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01" y="4586063"/>
            <a:ext cx="806115" cy="71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2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Placeholder 1"/>
          <p:cNvSpPr>
            <a:spLocks noGrp="1"/>
          </p:cNvSpPr>
          <p:nvPr>
            <p:ph type="body" sz="half" idx="2"/>
          </p:nvPr>
        </p:nvSpPr>
        <p:spPr>
          <a:xfrm>
            <a:off x="1853682" y="1938337"/>
            <a:ext cx="7759550" cy="1767389"/>
          </a:xfrm>
        </p:spPr>
        <p:txBody>
          <a:bodyPr wrap="square" anchor="t">
            <a:normAutofit/>
          </a:bodyPr>
          <a:lstStyle/>
          <a:p>
            <a:pPr algn="ctr"/>
            <a:r>
              <a:rPr lang="lv-LV" altLang="lv-LV" sz="2800" b="1" dirty="0"/>
              <a:t>       </a:t>
            </a:r>
            <a:r>
              <a:rPr lang="lv-LV" altLang="lv-LV" sz="3200" b="1" dirty="0"/>
              <a:t>Paldies!</a:t>
            </a:r>
          </a:p>
          <a:p>
            <a:endParaRPr lang="lv-LV" altLang="lv-LV" b="1" dirty="0"/>
          </a:p>
          <a:p>
            <a:endParaRPr lang="lv-LV" altLang="lv-LV" b="1" dirty="0"/>
          </a:p>
          <a:p>
            <a:endParaRPr lang="lv-LV" altLang="lv-LV" b="1" dirty="0"/>
          </a:p>
          <a:p>
            <a:endParaRPr lang="lv-LV" altLang="lv-LV" b="1" dirty="0"/>
          </a:p>
        </p:txBody>
      </p:sp>
      <p:sp>
        <p:nvSpPr>
          <p:cNvPr id="19469" name="Slide Number Placeholder 6">
            <a:extLst>
              <a:ext uri="{FF2B5EF4-FFF2-40B4-BE49-F238E27FC236}">
                <a16:creationId xmlns:a16="http://schemas.microsoft.com/office/drawing/2014/main" id="{E90F8A47-25E2-18FB-A08C-6D08DAC471A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12084" y="6324600"/>
            <a:ext cx="573517" cy="304800"/>
          </a:xfrm>
        </p:spPr>
        <p:txBody>
          <a:bodyPr/>
          <a:lstStyle/>
          <a:p>
            <a:pPr>
              <a:spcAft>
                <a:spcPts val="600"/>
              </a:spcAft>
            </a:pPr>
            <a:fld id="{B6036CB6-F7FF-4F1F-8F32-92EA84D42F97}" type="slidenum">
              <a:rPr lang="en-US" altLang="lv-LV"/>
              <a:pPr>
                <a:spcAft>
                  <a:spcPts val="600"/>
                </a:spcAft>
              </a:pPr>
              <a:t>7</a:t>
            </a:fld>
            <a:endParaRPr lang="en-US" altLang="lv-LV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_prezentacija_LV.potx" id="{A644DF08-55B1-441C-9C90-68DAAFBF52DD}" vid="{0BD70AD8-9966-43E4-A8AF-9A8830185A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f3215d-01f7-4578-859e-d76708405c9e" xsi:nil="true"/>
    <_ip_UnifiedCompliancePolicyUIAction xmlns="http://schemas.microsoft.com/sharepoint/v3" xsi:nil="true"/>
    <lcf76f155ced4ddcb4097134ff3c332f xmlns="b99bf0c4-4503-4a3c-9d96-19981fcee4fa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8B5E7D93344A654A8FEA6D64BD09EFA3" ma:contentTypeVersion="13" ma:contentTypeDescription="Izveidot jaunu dokumentu." ma:contentTypeScope="" ma:versionID="4109197bb43cf68ac11ae9eb2b26dbdc">
  <xsd:schema xmlns:xsd="http://www.w3.org/2001/XMLSchema" xmlns:xs="http://www.w3.org/2001/XMLSchema" xmlns:p="http://schemas.microsoft.com/office/2006/metadata/properties" xmlns:ns1="http://schemas.microsoft.com/sharepoint/v3" xmlns:ns2="b99bf0c4-4503-4a3c-9d96-19981fcee4fa" xmlns:ns3="c5f3215d-01f7-4578-859e-d76708405c9e" targetNamespace="http://schemas.microsoft.com/office/2006/metadata/properties" ma:root="true" ma:fieldsID="ab800e0c51a723d703dc4a56e031600c" ns1:_="" ns2:_="" ns3:_="">
    <xsd:import namespace="http://schemas.microsoft.com/sharepoint/v3"/>
    <xsd:import namespace="b99bf0c4-4503-4a3c-9d96-19981fcee4fa"/>
    <xsd:import namespace="c5f3215d-01f7-4578-859e-d76708405c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Vienotās atbilstības politikas rekvizīti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Vienotās atbilstības politikas UI darbīb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9bf0c4-4503-4a3c-9d96-19981fcee4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Attēlu atzīmes" ma:readOnly="false" ma:fieldId="{5cf76f15-5ced-4ddc-b409-7134ff3c332f}" ma:taxonomyMulti="true" ma:sspId="c20d572e-93f8-47b3-8c65-cc8b4da651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3215d-01f7-4578-859e-d76708405c9e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6856439-2ce5-416e-96fc-1420dc1b4404}" ma:internalName="TaxCatchAll" ma:showField="CatchAllData" ma:web="c5f3215d-01f7-4578-859e-d76708405c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CBF8BC-20FD-4264-A72A-5B925923CC5E}">
  <ds:schemaRefs>
    <ds:schemaRef ds:uri="http://www.w3.org/XML/1998/namespace"/>
    <ds:schemaRef ds:uri="c5f3215d-01f7-4578-859e-d76708405c9e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purl.org/dc/terms/"/>
    <ds:schemaRef ds:uri="http://schemas.microsoft.com/office/infopath/2007/PartnerControls"/>
    <ds:schemaRef ds:uri="b99bf0c4-4503-4a3c-9d96-19981fcee4fa"/>
  </ds:schemaRefs>
</ds:datastoreItem>
</file>

<file path=customXml/itemProps2.xml><?xml version="1.0" encoding="utf-8"?>
<ds:datastoreItem xmlns:ds="http://schemas.openxmlformats.org/officeDocument/2006/customXml" ds:itemID="{F76F56D4-B876-4B7B-977B-3D0FC513D5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00D83E-D5EF-4C75-96A4-0D2188A3AC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99bf0c4-4503-4a3c-9d96-19981fcee4fa"/>
    <ds:schemaRef ds:uri="c5f3215d-01f7-4578-859e-d76708405c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b8a7570-3ec8-4c4e-9532-5dbb2f157b31}" enabled="1" method="Standard" siteId="{fd50a0e4-c289-4266-b7ff-7d9cf5066e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22_prezentacija_LV</Template>
  <TotalTime>2904</TotalTime>
  <Words>742</Words>
  <Application>Microsoft Office PowerPoint</Application>
  <PresentationFormat>Widescreen</PresentationFormat>
  <Paragraphs>101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Tahoma</vt:lpstr>
      <vt:lpstr>Times New Roman</vt:lpstr>
      <vt:lpstr>Verdana</vt:lpstr>
      <vt:lpstr>Wingdings</vt:lpstr>
      <vt:lpstr>89_Prezentacija_templateLV</vt:lpstr>
      <vt:lpstr>Likumprojekts  «Grozījumi Ilgtspējas informācijas atklāšanas  likumā»  (Nr. 1575/Lp14; Dok.nr. 5258; 1.lasījums)</vt:lpstr>
      <vt:lpstr>Grozījumi Ilgtspējas informācijas atklāšanas likumā Galveno izmaiņu salīdzinājums (I)</vt:lpstr>
      <vt:lpstr>Grozījumi Ilgtspējas informācijas atklāšanas likumā Galveno izmaiņu salīdzinājums (II)</vt:lpstr>
      <vt:lpstr> Grozījumi Ilgtspējas informācijas atklāšanas likumā Pamatojums </vt:lpstr>
      <vt:lpstr>Dalībvalstīm paredzētās izvēles iespējas izmantošana​  Atbrīvojums no ilgtspējas ziņojuma sagatavošanas par 2026. pārskata gadu​</vt:lpstr>
      <vt:lpstr>Svarīgi!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Lelde Grīnvalde</dc:creator>
  <cp:lastModifiedBy>Madara Elksne</cp:lastModifiedBy>
  <cp:revision>161</cp:revision>
  <cp:lastPrinted>2025-12-16T15:06:44Z</cp:lastPrinted>
  <dcterms:created xsi:type="dcterms:W3CDTF">2021-03-05T12:22:40Z</dcterms:created>
  <dcterms:modified xsi:type="dcterms:W3CDTF">2026-10-13T13:20:14Z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0x0101008B5E7D93344A654A8FEA6D64BD09EFA3</vt:lpwstr>
  </property>
</Properties>
</file>