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67" r:id="rId3"/>
    <p:sldId id="259" r:id="rId4"/>
    <p:sldId id="264" r:id="rId5"/>
    <p:sldId id="260" r:id="rId6"/>
    <p:sldId id="262" r:id="rId7"/>
    <p:sldId id="265" r:id="rId8"/>
    <p:sldId id="266" r:id="rId9"/>
  </p:sldIdLst>
  <p:sldSz cx="12192000" cy="6858000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5121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5278502-FD55-43F8-B121-6055E78507C5}" v="46" dt="2026-10-08T07:14:45.2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89956" autoAdjust="0"/>
  </p:normalViewPr>
  <p:slideViewPr>
    <p:cSldViewPr snapToGrid="0">
      <p:cViewPr varScale="1">
        <p:scale>
          <a:sx n="74" d="100"/>
          <a:sy n="74" d="100"/>
        </p:scale>
        <p:origin x="104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955517-52A7-4B2A-B514-D3DCF9F4B113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F6C614-59D1-4189-B29A-BDB7AD7BB8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4001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Montserrat Bold" panose="020B0604020202020204" charset="-7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Montserrat Bold" panose="020B0604020202020204" charset="-7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F6C614-59D1-4189-B29A-BDB7AD7BB88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0479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F6C614-59D1-4189-B29A-BDB7AD7BB88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4341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F6C614-59D1-4189-B29A-BDB7AD7BB88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9202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F4E73D-3614-5F45-87FD-F3497DEBD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3554E2-5F75-2B9A-5125-4675720523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2CD264-D190-B49B-ECB6-F2BF423426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F6113C-E689-2FD0-5137-311DB18939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F6C614-59D1-4189-B29A-BDB7AD7BB88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912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BAB63-44AA-DD65-CE67-0B47CAF45D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AFA835-9CD2-B446-FE41-AA5552C66B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1A3D11-0767-68C2-43D1-CEFD91674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D160E-4083-4042-94C9-054F3B4C83A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9B9F32-FC58-57A7-0D4F-934F45CE8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9075EB-0D89-DFC1-187B-E23B0ADB8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0B557-6F45-4D5A-8876-8D1BC0B3C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544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5B873-DA3E-3A70-2C01-8C48A334A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283477-7D0D-7320-FC4F-E82E1D9788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04684F-6A11-38A3-451A-2713ADBAF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D160E-4083-4042-94C9-054F3B4C83A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F5A39A-4603-42BE-B650-1CBE91445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A734B6-EDB3-8F32-BD33-C2A5828F7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0B557-6F45-4D5A-8876-8D1BC0B3C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60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54A31-C5AB-D94E-1F88-4FC970898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47E4F3-C4E2-FE66-6BBF-A7625090A6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483E84-A316-E37B-4BE4-497517CA4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D160E-4083-4042-94C9-054F3B4C83A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2AF979-FF90-2065-973D-196D52D8C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CC0F92-DD13-7A3A-E56C-F18AF7A2D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0B557-6F45-4D5A-8876-8D1BC0B3C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797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23F78-85D4-5872-5D0C-805F7A466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53FFF3-0EB5-3A2D-2A98-6B4955DC90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A237C6-3385-7797-252C-535604FF02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2EF860-5483-06F0-8FAE-FB4FD468D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D160E-4083-4042-94C9-054F3B4C83A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884DB8-A09B-C7CF-27AD-91B4B1B92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69E7AD-6E1B-B92F-A36A-9748AFD22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0B557-6F45-4D5A-8876-8D1BC0B3C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1019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726FB-A770-6C40-92EE-3B95660D8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0BDE23-DA0D-F4D7-A52D-C35E9D09CD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7EB133-0C45-1CDC-6A3E-42BE1283FB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1DE167-9C96-A825-B72C-4036A6DDD5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837A53-30C8-A5E5-2D37-E3A0507420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4C3DBC8-FB8A-CE43-8A71-DE44F7AD55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D160E-4083-4042-94C9-054F3B4C83A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926FB73-B31F-A5AA-1D93-6BCB97AF9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1CA4FC-0E17-0E9B-BED5-6877F7361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0B557-6F45-4D5A-8876-8D1BC0B3C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158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287DA-5559-F8DF-216B-B21A524D0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B5DC03-0714-2D65-294F-D02A55ADC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D160E-4083-4042-94C9-054F3B4C83A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BD30BD-1203-7F0F-15AC-485D02775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E57F0F-B236-E5F8-F748-5C0734867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0B557-6F45-4D5A-8876-8D1BC0B3C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722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535984-0E56-368A-0A9B-1D7B367F7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D160E-4083-4042-94C9-054F3B4C83A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83B3C2-7B30-79B9-71B2-68012CFB8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FA00C0-E8BD-95B2-D422-26FDB1F11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0B557-6F45-4D5A-8876-8D1BC0B3C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7645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AD14D-A419-1334-294F-E7C3F7B73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45F13D-286A-DB48-9A05-3A87079F24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9482EB-6C61-85A4-2AA5-4FA684B042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640A10-FF1B-B61E-8FB7-DA8F1B72A8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D160E-4083-4042-94C9-054F3B4C83A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92A99F-5A5C-4EBA-CABE-550BCB1E6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3E4E4E-1180-3538-464D-87E5A1F34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0B557-6F45-4D5A-8876-8D1BC0B3C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474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C426B-BBE3-8D60-6068-05094B16A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4DBB5C-CD1A-4C0E-D39D-3063D6C4A4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207385-8C06-FF94-4BB4-AF7DBD58DC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C0316B-A224-29D6-7E3A-D587B22F4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D160E-4083-4042-94C9-054F3B4C83A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5F7D93-86EC-FE3D-666A-92D7EF8CD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774CEE-8418-906B-F60B-4FBBCDE64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0B557-6F45-4D5A-8876-8D1BC0B3C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113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40AFD-B4EE-A95A-4A69-41F34819F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1B0347-6FA1-AFB4-2B72-2FF9259012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69861A-EF03-6C92-67AA-82785620E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D160E-4083-4042-94C9-054F3B4C83A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AEF387-C275-51D3-FAFA-EE265F1CA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2FB105-69D2-EC05-4F7E-EFD847655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0B557-6F45-4D5A-8876-8D1BC0B3C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859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8098412-7116-3B2B-BD17-72A3F9685D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78AFD6-5263-3A8F-8DC5-8544D3D12B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1D0006-82AC-DF47-BB2B-241283402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D160E-4083-4042-94C9-054F3B4C83A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D0A1CB-BE5A-EAED-BD59-E87C910BB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E3A966-5DAB-AFF6-18C5-06431E874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0B557-6F45-4D5A-8876-8D1BC0B3C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327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2C206A-6E57-4869-377C-FBAEF25B4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52F9C6-896D-13F5-DC9A-F7C8A85C43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3C0BAB-E5F5-2922-11BC-76139A73A7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BD160E-4083-4042-94C9-054F3B4C83A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35E811-50F7-5D71-CFA4-DCB3BA17CD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8349D0-A42D-6B64-713F-6137A96F28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90B557-6F45-4D5A-8876-8D1BC0B3C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847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gov.uk/government/publications/data-maturity-assessment-for-government-framework/data-maturity-assessment-for-government-framework-html#acknowledgements" TargetMode="Externa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imf.org/en/news/articles/2026/09/21/pr2694-latvia-concludes-aiv" TargetMode="External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4.png"/><Relationship Id="rId7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image" Target="../media/image1.png"/><Relationship Id="rId9" Type="http://schemas.openxmlformats.org/officeDocument/2006/relationships/image" Target="../media/image1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A0212-FF08-D648-F4F8-B0E332F45E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122363"/>
            <a:ext cx="12192000" cy="2387600"/>
          </a:xfrm>
        </p:spPr>
        <p:txBody>
          <a:bodyPr>
            <a:normAutofit/>
          </a:bodyPr>
          <a:lstStyle/>
          <a:p>
            <a:r>
              <a:rPr lang="lv-LV" sz="4400" b="1" noProof="1">
                <a:latin typeface="Montserrat Bold" panose="020B0604020202020204" charset="-70"/>
              </a:rPr>
              <a:t>No datiem līdz gudrākiem lēmumiem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550EDE-681E-AEEF-E7E6-DE3146520F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8" y="4234806"/>
            <a:ext cx="9144000" cy="2225674"/>
          </a:xfrm>
        </p:spPr>
        <p:txBody>
          <a:bodyPr>
            <a:normAutofit fontScale="85000" lnSpcReduction="20000"/>
          </a:bodyPr>
          <a:lstStyle/>
          <a:p>
            <a:r>
              <a:rPr lang="lv-LV" sz="1900" dirty="0">
                <a:latin typeface="Montserrat" panose="00000500000000000000" pitchFamily="2" charset="-70"/>
              </a:rPr>
              <a:t>Latvijas Republikas Saeimas konference</a:t>
            </a:r>
            <a:endParaRPr lang="lv-LV" sz="1900" noProof="0" dirty="0">
              <a:latin typeface="Montserrat" panose="00000500000000000000" pitchFamily="2" charset="-70"/>
            </a:endParaRPr>
          </a:p>
          <a:p>
            <a:r>
              <a:rPr lang="lv-LV" sz="1900" noProof="0" dirty="0">
                <a:latin typeface="Montserrat" panose="00000500000000000000" pitchFamily="2" charset="-70"/>
              </a:rPr>
              <a:t>“Viedā izaugsme: </a:t>
            </a:r>
            <a:r>
              <a:rPr lang="lv-LV" sz="1900" dirty="0">
                <a:latin typeface="Montserrat" panose="00000500000000000000" pitchFamily="2" charset="-70"/>
              </a:rPr>
              <a:t>I</a:t>
            </a:r>
            <a:r>
              <a:rPr lang="lv-LV" sz="1900" noProof="0" dirty="0" err="1">
                <a:latin typeface="Montserrat" panose="00000500000000000000" pitchFamily="2" charset="-70"/>
              </a:rPr>
              <a:t>lgtspējīgs</a:t>
            </a:r>
            <a:r>
              <a:rPr lang="lv-LV" sz="1900" noProof="0" dirty="0">
                <a:latin typeface="Montserrat" panose="00000500000000000000" pitchFamily="2" charset="-70"/>
              </a:rPr>
              <a:t> valsts budžets digitālajā laikmetā”</a:t>
            </a:r>
          </a:p>
          <a:p>
            <a:endParaRPr lang="lv-LV" noProof="0" dirty="0">
              <a:latin typeface="Montserrat Bold" panose="020B0604020202020204" charset="-70"/>
            </a:endParaRPr>
          </a:p>
          <a:p>
            <a:r>
              <a:rPr lang="lv-LV" b="1" noProof="0" dirty="0">
                <a:latin typeface="Montserrat Bold" panose="020B0604020202020204" charset="-70"/>
              </a:rPr>
              <a:t>Artūrs Lazdekalns</a:t>
            </a:r>
          </a:p>
          <a:p>
            <a:r>
              <a:rPr lang="lv-LV" dirty="0">
                <a:latin typeface="Montserrat" panose="00000500000000000000" pitchFamily="2" charset="-70"/>
              </a:rPr>
              <a:t>SIA “Peero” vadītājs</a:t>
            </a:r>
            <a:r>
              <a:rPr lang="lv-LV" b="1" dirty="0">
                <a:latin typeface="Montserrat" panose="00000500000000000000" pitchFamily="2" charset="-70"/>
              </a:rPr>
              <a:t> </a:t>
            </a:r>
          </a:p>
          <a:p>
            <a:endParaRPr lang="lv-LV" b="1" noProof="0" dirty="0">
              <a:latin typeface="Montserrat" panose="00000500000000000000" pitchFamily="2" charset="-70"/>
            </a:endParaRPr>
          </a:p>
          <a:p>
            <a:r>
              <a:rPr lang="lv-LV" sz="1500" noProof="0" dirty="0">
                <a:latin typeface="Montserrat" panose="00000500000000000000" pitchFamily="2" charset="-70"/>
              </a:rPr>
              <a:t>2026. gada 9. oktobrī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050BD0-9D78-9874-92F5-DCDCC12EB4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156" y="0"/>
            <a:ext cx="1142108" cy="8787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638EE43-7C5F-ACD9-AC01-09EC254E68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9755" y="639633"/>
            <a:ext cx="1352487" cy="1433512"/>
          </a:xfrm>
          <a:prstGeom prst="rect">
            <a:avLst/>
          </a:prstGeom>
        </p:spPr>
      </p:pic>
      <p:sp>
        <p:nvSpPr>
          <p:cNvPr id="14" name="Freeform 6">
            <a:extLst>
              <a:ext uri="{FF2B5EF4-FFF2-40B4-BE49-F238E27FC236}">
                <a16:creationId xmlns:a16="http://schemas.microsoft.com/office/drawing/2014/main" id="{DABD88CE-953F-0003-9E84-E133DD1D0FEF}"/>
              </a:ext>
            </a:extLst>
          </p:cNvPr>
          <p:cNvSpPr/>
          <p:nvPr/>
        </p:nvSpPr>
        <p:spPr>
          <a:xfrm>
            <a:off x="4990034" y="3527926"/>
            <a:ext cx="3239565" cy="301572"/>
          </a:xfrm>
          <a:custGeom>
            <a:avLst/>
            <a:gdLst/>
            <a:ahLst/>
            <a:cxnLst/>
            <a:rect l="l" t="t" r="r" b="b"/>
            <a:pathLst>
              <a:path w="4413249" h="452358">
                <a:moveTo>
                  <a:pt x="0" y="0"/>
                </a:moveTo>
                <a:lnTo>
                  <a:pt x="4413249" y="0"/>
                </a:lnTo>
                <a:lnTo>
                  <a:pt x="4413249" y="452358"/>
                </a:lnTo>
                <a:lnTo>
                  <a:pt x="0" y="4523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lv-LV" sz="1200"/>
          </a:p>
        </p:txBody>
      </p:sp>
    </p:spTree>
    <p:extLst>
      <p:ext uri="{BB962C8B-B14F-4D97-AF65-F5344CB8AC3E}">
        <p14:creationId xmlns:p14="http://schemas.microsoft.com/office/powerpoint/2010/main" val="4205939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2CC07EEB-ADB1-F676-9DD9-FB70CF1D44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2664" y="1417802"/>
            <a:ext cx="4375849" cy="99590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E5D5CD6-4475-B097-723A-E206026E7C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156" y="0"/>
            <a:ext cx="1142108" cy="8787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273DFA2-A5B8-E780-F0A2-F7B4DD4380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77" r="19712"/>
          <a:stretch>
            <a:fillRect/>
          </a:stretch>
        </p:blipFill>
        <p:spPr>
          <a:xfrm>
            <a:off x="6922913" y="0"/>
            <a:ext cx="5257801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650BF8B2-F4ED-09AD-9C76-AB73D4976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210" y="858684"/>
            <a:ext cx="6996289" cy="1325563"/>
          </a:xfrm>
        </p:spPr>
        <p:txBody>
          <a:bodyPr/>
          <a:lstStyle/>
          <a:p>
            <a:pPr algn="ctr"/>
            <a:r>
              <a:rPr lang="en-US" dirty="0">
                <a:latin typeface="Montserrat Bold" panose="00000800000000000000" charset="-70"/>
              </a:rPr>
              <a:t>DATI IR STĀSTS </a:t>
            </a:r>
            <a:br>
              <a:rPr lang="en-US" dirty="0">
                <a:latin typeface="Montserrat Bold" panose="00000800000000000000" charset="-70"/>
              </a:rPr>
            </a:br>
            <a:r>
              <a:rPr lang="en-US" dirty="0">
                <a:latin typeface="Montserrat Bold" panose="00000800000000000000" charset="-70"/>
              </a:rPr>
              <a:t>PAR UZVARU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78C43B0-A587-EA4A-506A-688931B1D1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7210" y="2743365"/>
            <a:ext cx="6606093" cy="2443470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lv-LV" sz="3600" noProof="0" dirty="0">
                <a:latin typeface="Montserrat" panose="00000500000000000000" pitchFamily="2" charset="-70"/>
              </a:rPr>
              <a:t>“</a:t>
            </a:r>
            <a:r>
              <a:rPr lang="lv-LV" sz="3600" i="1" noProof="0" dirty="0">
                <a:latin typeface="Montserrat" panose="00000500000000000000" pitchFamily="2" charset="-70"/>
              </a:rPr>
              <a:t>Sportā, biznesā</a:t>
            </a:r>
            <a:r>
              <a:rPr lang="lv-LV" sz="3600" i="1" dirty="0">
                <a:latin typeface="Montserrat" panose="00000500000000000000" pitchFamily="2" charset="-70"/>
              </a:rPr>
              <a:t>, politikā ..</a:t>
            </a:r>
          </a:p>
          <a:p>
            <a:pPr marL="0" indent="0" algn="ctr">
              <a:buNone/>
            </a:pPr>
            <a:r>
              <a:rPr lang="lv-LV" sz="3600" i="1" dirty="0">
                <a:latin typeface="Montserrat" panose="00000500000000000000" pitchFamily="2" charset="-70"/>
              </a:rPr>
              <a:t>starp uzvaru vai zaudējumu</a:t>
            </a:r>
          </a:p>
          <a:p>
            <a:pPr marL="0" indent="0" algn="ctr">
              <a:buNone/>
            </a:pPr>
            <a:r>
              <a:rPr lang="lv-LV" sz="3600" i="1" noProof="0" dirty="0">
                <a:latin typeface="Montserrat" panose="00000500000000000000" pitchFamily="2" charset="-70"/>
              </a:rPr>
              <a:t>ir šaura līnija, kur </a:t>
            </a:r>
            <a:r>
              <a:rPr lang="lv-LV" sz="3600" b="1" i="1" noProof="0" dirty="0">
                <a:solidFill>
                  <a:srgbClr val="F45121"/>
                </a:solidFill>
                <a:latin typeface="Montserrat" panose="00000500000000000000" pitchFamily="2" charset="-70"/>
              </a:rPr>
              <a:t>izšķirošais</a:t>
            </a:r>
            <a:endParaRPr lang="lv-LV" sz="3600" b="1" i="1" dirty="0">
              <a:solidFill>
                <a:srgbClr val="F45121"/>
              </a:solidFill>
              <a:latin typeface="Montserrat" panose="00000500000000000000" pitchFamily="2" charset="-70"/>
            </a:endParaRPr>
          </a:p>
          <a:p>
            <a:pPr marL="0" indent="0" algn="ctr">
              <a:buNone/>
            </a:pPr>
            <a:r>
              <a:rPr lang="lv-LV" sz="3600" b="1" i="1" noProof="0" dirty="0">
                <a:solidFill>
                  <a:srgbClr val="F45121"/>
                </a:solidFill>
                <a:latin typeface="Montserrat" panose="00000500000000000000" pitchFamily="2" charset="-70"/>
              </a:rPr>
              <a:t>elements ir uzticami dati</a:t>
            </a:r>
            <a:r>
              <a:rPr lang="lv-LV" sz="3600" i="1" noProof="0" dirty="0">
                <a:latin typeface="Montserrat" panose="00000500000000000000" pitchFamily="2" charset="-70"/>
              </a:rPr>
              <a:t>!</a:t>
            </a:r>
            <a:r>
              <a:rPr lang="lv-LV" sz="3600" noProof="0" dirty="0">
                <a:latin typeface="Montserrat" panose="00000500000000000000" pitchFamily="2" charset="-70"/>
              </a:rPr>
              <a:t>”</a:t>
            </a:r>
            <a:endParaRPr lang="lv-LV" sz="3600" dirty="0">
              <a:latin typeface="Montserrat" panose="00000500000000000000" pitchFamily="2" charset="-70"/>
            </a:endParaRPr>
          </a:p>
          <a:p>
            <a:pPr marL="0" indent="0" algn="ctr">
              <a:buNone/>
            </a:pPr>
            <a:endParaRPr lang="lv-LV" sz="3600" noProof="0" dirty="0">
              <a:latin typeface="Montserrat" panose="00000500000000000000" pitchFamily="2" charset="-7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2DED7E9-E7AA-F4AC-C0B0-116F26048FEC}"/>
              </a:ext>
            </a:extLst>
          </p:cNvPr>
          <p:cNvSpPr txBox="1"/>
          <p:nvPr/>
        </p:nvSpPr>
        <p:spPr>
          <a:xfrm>
            <a:off x="1747562" y="5845168"/>
            <a:ext cx="3079923" cy="5977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426"/>
              </a:lnSpc>
            </a:pPr>
            <a:r>
              <a:rPr lang="en-US" sz="1866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ARTŪRS LAZDEKALNS</a:t>
            </a:r>
          </a:p>
          <a:p>
            <a:pPr>
              <a:lnSpc>
                <a:spcPts val="2426"/>
              </a:lnSpc>
            </a:pPr>
            <a:r>
              <a:rPr lang="en-US" sz="1866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CEO @ Peero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209A5105-637D-6D16-6067-51F02B9AD5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210" y="5745953"/>
            <a:ext cx="796159" cy="796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657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Picture 179">
            <a:extLst>
              <a:ext uri="{FF2B5EF4-FFF2-40B4-BE49-F238E27FC236}">
                <a16:creationId xmlns:a16="http://schemas.microsoft.com/office/drawing/2014/main" id="{003C87EA-DE18-BA08-3C0F-B373CFF2D7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4224" y="960121"/>
            <a:ext cx="2520576" cy="41148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2AA044AB-1115-AC75-CDC9-83C920D109BC}"/>
              </a:ext>
            </a:extLst>
          </p:cNvPr>
          <p:cNvSpPr txBox="1">
            <a:spLocks/>
          </p:cNvSpPr>
          <p:nvPr/>
        </p:nvSpPr>
        <p:spPr>
          <a:xfrm>
            <a:off x="457200" y="320040"/>
            <a:ext cx="112745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lv-LV" b="1" noProof="0" dirty="0">
                <a:latin typeface="Montserrat Bold" panose="020B0604020202020204" charset="-70"/>
              </a:rPr>
              <a:t>Datu brieduma novērtējums</a:t>
            </a:r>
          </a:p>
        </p:txBody>
      </p:sp>
      <p:sp>
        <p:nvSpPr>
          <p:cNvPr id="6" name="ring-L5">
            <a:extLst>
              <a:ext uri="{FF2B5EF4-FFF2-40B4-BE49-F238E27FC236}">
                <a16:creationId xmlns:a16="http://schemas.microsoft.com/office/drawing/2014/main" id="{4CF40655-0D8E-BCA9-9189-4C962CB48E6B}"/>
              </a:ext>
            </a:extLst>
          </p:cNvPr>
          <p:cNvSpPr/>
          <p:nvPr/>
        </p:nvSpPr>
        <p:spPr>
          <a:xfrm>
            <a:off x="1314949" y="2165040"/>
            <a:ext cx="3405143" cy="3931920"/>
          </a:xfrm>
          <a:custGeom>
            <a:avLst/>
            <a:gdLst/>
            <a:ahLst/>
            <a:cxnLst/>
            <a:rect l="l" t="t" r="r" b="b"/>
            <a:pathLst>
              <a:path w="3405143" h="3931920">
                <a:moveTo>
                  <a:pt x="1702571" y="0"/>
                </a:moveTo>
                <a:lnTo>
                  <a:pt x="3405143" y="982980"/>
                </a:lnTo>
                <a:lnTo>
                  <a:pt x="3405143" y="2948940"/>
                </a:lnTo>
                <a:lnTo>
                  <a:pt x="1702571" y="3931920"/>
                </a:lnTo>
                <a:lnTo>
                  <a:pt x="0" y="2948940"/>
                </a:lnTo>
                <a:lnTo>
                  <a:pt x="0" y="982980"/>
                </a:lnTo>
                <a:close/>
              </a:path>
            </a:pathLst>
          </a:custGeom>
          <a:solidFill>
            <a:schemeClr val="bg2"/>
          </a:solidFill>
          <a:ln w="22225">
            <a:solidFill>
              <a:schemeClr val="tx2"/>
            </a:solidFill>
            <a:prstDash val="solid"/>
          </a:ln>
        </p:spPr>
        <p:txBody>
          <a:bodyPr/>
          <a:lstStyle/>
          <a:p>
            <a:endParaRPr lang="lv-LV" noProof="0" dirty="0">
              <a:latin typeface="Montserrat" panose="00000500000000000000" pitchFamily="2" charset="-70"/>
            </a:endParaRPr>
          </a:p>
        </p:txBody>
      </p:sp>
      <p:sp>
        <p:nvSpPr>
          <p:cNvPr id="7" name="ring-L4">
            <a:extLst>
              <a:ext uri="{FF2B5EF4-FFF2-40B4-BE49-F238E27FC236}">
                <a16:creationId xmlns:a16="http://schemas.microsoft.com/office/drawing/2014/main" id="{4374DC0E-72EA-26D4-6D6D-90E42F4D36EA}"/>
              </a:ext>
            </a:extLst>
          </p:cNvPr>
          <p:cNvSpPr/>
          <p:nvPr/>
        </p:nvSpPr>
        <p:spPr>
          <a:xfrm>
            <a:off x="1655463" y="2558232"/>
            <a:ext cx="2724114" cy="3145536"/>
          </a:xfrm>
          <a:custGeom>
            <a:avLst/>
            <a:gdLst/>
            <a:ahLst/>
            <a:cxnLst/>
            <a:rect l="l" t="t" r="r" b="b"/>
            <a:pathLst>
              <a:path w="2724114" h="3145536">
                <a:moveTo>
                  <a:pt x="1362057" y="0"/>
                </a:moveTo>
                <a:lnTo>
                  <a:pt x="2724114" y="786384"/>
                </a:lnTo>
                <a:lnTo>
                  <a:pt x="2724114" y="2359152"/>
                </a:lnTo>
                <a:lnTo>
                  <a:pt x="1362057" y="3145536"/>
                </a:lnTo>
                <a:lnTo>
                  <a:pt x="0" y="2359152"/>
                </a:lnTo>
                <a:lnTo>
                  <a:pt x="0" y="786384"/>
                </a:lnTo>
                <a:close/>
              </a:path>
            </a:pathLst>
          </a:custGeom>
          <a:ln w="12700">
            <a:solidFill>
              <a:srgbClr val="B7C4C8"/>
            </a:solidFill>
            <a:prstDash val="solid"/>
          </a:ln>
        </p:spPr>
        <p:txBody>
          <a:bodyPr/>
          <a:lstStyle/>
          <a:p>
            <a:endParaRPr lang="lv-LV" noProof="0" dirty="0">
              <a:latin typeface="Montserrat" panose="00000500000000000000" pitchFamily="2" charset="-70"/>
            </a:endParaRPr>
          </a:p>
        </p:txBody>
      </p:sp>
      <p:sp>
        <p:nvSpPr>
          <p:cNvPr id="8" name="ring-L3">
            <a:extLst>
              <a:ext uri="{FF2B5EF4-FFF2-40B4-BE49-F238E27FC236}">
                <a16:creationId xmlns:a16="http://schemas.microsoft.com/office/drawing/2014/main" id="{987F295B-0431-E414-24C8-2DAC863D6CD6}"/>
              </a:ext>
            </a:extLst>
          </p:cNvPr>
          <p:cNvSpPr/>
          <p:nvPr/>
        </p:nvSpPr>
        <p:spPr>
          <a:xfrm>
            <a:off x="1995977" y="2951424"/>
            <a:ext cx="2043086" cy="2359152"/>
          </a:xfrm>
          <a:custGeom>
            <a:avLst/>
            <a:gdLst/>
            <a:ahLst/>
            <a:cxnLst/>
            <a:rect l="l" t="t" r="r" b="b"/>
            <a:pathLst>
              <a:path w="2043086" h="2359152">
                <a:moveTo>
                  <a:pt x="1021543" y="0"/>
                </a:moveTo>
                <a:lnTo>
                  <a:pt x="2043086" y="589788"/>
                </a:lnTo>
                <a:lnTo>
                  <a:pt x="2043086" y="1769364"/>
                </a:lnTo>
                <a:lnTo>
                  <a:pt x="1021543" y="2359152"/>
                </a:lnTo>
                <a:lnTo>
                  <a:pt x="0" y="1769364"/>
                </a:lnTo>
                <a:lnTo>
                  <a:pt x="0" y="589788"/>
                </a:lnTo>
                <a:close/>
              </a:path>
            </a:pathLst>
          </a:custGeom>
          <a:ln w="12700">
            <a:solidFill>
              <a:srgbClr val="B7C4C8"/>
            </a:solidFill>
            <a:prstDash val="solid"/>
          </a:ln>
        </p:spPr>
        <p:txBody>
          <a:bodyPr/>
          <a:lstStyle/>
          <a:p>
            <a:endParaRPr lang="lv-LV" noProof="0" dirty="0">
              <a:latin typeface="Montserrat" panose="00000500000000000000" pitchFamily="2" charset="-70"/>
            </a:endParaRPr>
          </a:p>
        </p:txBody>
      </p:sp>
      <p:sp>
        <p:nvSpPr>
          <p:cNvPr id="9" name="ring-L2">
            <a:extLst>
              <a:ext uri="{FF2B5EF4-FFF2-40B4-BE49-F238E27FC236}">
                <a16:creationId xmlns:a16="http://schemas.microsoft.com/office/drawing/2014/main" id="{7BAE10B1-8664-0F21-031D-464A489527C6}"/>
              </a:ext>
            </a:extLst>
          </p:cNvPr>
          <p:cNvSpPr/>
          <p:nvPr/>
        </p:nvSpPr>
        <p:spPr>
          <a:xfrm>
            <a:off x="2336491" y="3344616"/>
            <a:ext cx="1362057" cy="1572768"/>
          </a:xfrm>
          <a:custGeom>
            <a:avLst/>
            <a:gdLst/>
            <a:ahLst/>
            <a:cxnLst/>
            <a:rect l="l" t="t" r="r" b="b"/>
            <a:pathLst>
              <a:path w="1362057" h="1572768">
                <a:moveTo>
                  <a:pt x="681029" y="0"/>
                </a:moveTo>
                <a:lnTo>
                  <a:pt x="1362057" y="393192"/>
                </a:lnTo>
                <a:lnTo>
                  <a:pt x="1362057" y="1179576"/>
                </a:lnTo>
                <a:lnTo>
                  <a:pt x="681029" y="1572768"/>
                </a:lnTo>
                <a:lnTo>
                  <a:pt x="0" y="1179576"/>
                </a:lnTo>
                <a:lnTo>
                  <a:pt x="0" y="393192"/>
                </a:lnTo>
                <a:close/>
              </a:path>
            </a:pathLst>
          </a:custGeom>
          <a:ln w="12700">
            <a:solidFill>
              <a:srgbClr val="B7C4C8"/>
            </a:solidFill>
            <a:prstDash val="solid"/>
          </a:ln>
        </p:spPr>
        <p:txBody>
          <a:bodyPr/>
          <a:lstStyle/>
          <a:p>
            <a:endParaRPr lang="lv-LV" noProof="0" dirty="0">
              <a:latin typeface="Montserrat" panose="00000500000000000000" pitchFamily="2" charset="-70"/>
            </a:endParaRPr>
          </a:p>
        </p:txBody>
      </p:sp>
      <p:sp>
        <p:nvSpPr>
          <p:cNvPr id="10" name="ring-L1">
            <a:extLst>
              <a:ext uri="{FF2B5EF4-FFF2-40B4-BE49-F238E27FC236}">
                <a16:creationId xmlns:a16="http://schemas.microsoft.com/office/drawing/2014/main" id="{F77B4298-423A-81E2-7E75-A73CAAC54372}"/>
              </a:ext>
            </a:extLst>
          </p:cNvPr>
          <p:cNvSpPr/>
          <p:nvPr/>
        </p:nvSpPr>
        <p:spPr>
          <a:xfrm>
            <a:off x="2677006" y="3737808"/>
            <a:ext cx="681029" cy="786384"/>
          </a:xfrm>
          <a:custGeom>
            <a:avLst/>
            <a:gdLst/>
            <a:ahLst/>
            <a:cxnLst/>
            <a:rect l="l" t="t" r="r" b="b"/>
            <a:pathLst>
              <a:path w="681029" h="786384">
                <a:moveTo>
                  <a:pt x="340514" y="0"/>
                </a:moveTo>
                <a:lnTo>
                  <a:pt x="681029" y="196596"/>
                </a:lnTo>
                <a:lnTo>
                  <a:pt x="681029" y="589788"/>
                </a:lnTo>
                <a:lnTo>
                  <a:pt x="340514" y="786384"/>
                </a:lnTo>
                <a:lnTo>
                  <a:pt x="0" y="589788"/>
                </a:lnTo>
                <a:lnTo>
                  <a:pt x="0" y="196596"/>
                </a:lnTo>
                <a:close/>
              </a:path>
            </a:pathLst>
          </a:custGeom>
          <a:ln w="12700">
            <a:solidFill>
              <a:srgbClr val="B7C4C8"/>
            </a:solidFill>
            <a:prstDash val="solid"/>
          </a:ln>
        </p:spPr>
        <p:txBody>
          <a:bodyPr/>
          <a:lstStyle/>
          <a:p>
            <a:endParaRPr lang="lv-LV" noProof="0" dirty="0">
              <a:latin typeface="Montserrat" panose="00000500000000000000" pitchFamily="2" charset="-70"/>
            </a:endParaRPr>
          </a:p>
        </p:txBody>
      </p:sp>
      <p:sp>
        <p:nvSpPr>
          <p:cNvPr id="11" name="spoke-Uses">
            <a:extLst>
              <a:ext uri="{FF2B5EF4-FFF2-40B4-BE49-F238E27FC236}">
                <a16:creationId xmlns:a16="http://schemas.microsoft.com/office/drawing/2014/main" id="{956A81E7-50B4-42A3-13B5-A03CD2C45233}"/>
              </a:ext>
            </a:extLst>
          </p:cNvPr>
          <p:cNvSpPr/>
          <p:nvPr/>
        </p:nvSpPr>
        <p:spPr>
          <a:xfrm flipV="1">
            <a:off x="3017520" y="2165040"/>
            <a:ext cx="914" cy="196596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lv-LV" noProof="0" dirty="0">
              <a:latin typeface="Montserrat" panose="00000500000000000000" pitchFamily="2" charset="-70"/>
            </a:endParaRPr>
          </a:p>
        </p:txBody>
      </p:sp>
      <p:sp>
        <p:nvSpPr>
          <p:cNvPr id="12" name="node-Uses-1">
            <a:extLst>
              <a:ext uri="{FF2B5EF4-FFF2-40B4-BE49-F238E27FC236}">
                <a16:creationId xmlns:a16="http://schemas.microsoft.com/office/drawing/2014/main" id="{322BC42D-C3C0-F86F-BB73-7BF47575B454}"/>
              </a:ext>
            </a:extLst>
          </p:cNvPr>
          <p:cNvSpPr/>
          <p:nvPr/>
        </p:nvSpPr>
        <p:spPr>
          <a:xfrm>
            <a:off x="2967228" y="3687516"/>
            <a:ext cx="100584" cy="100584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lv-LV" noProof="0" dirty="0">
              <a:latin typeface="Montserrat" panose="00000500000000000000" pitchFamily="2" charset="-70"/>
            </a:endParaRPr>
          </a:p>
        </p:txBody>
      </p:sp>
      <p:sp>
        <p:nvSpPr>
          <p:cNvPr id="13" name="node-Uses-2">
            <a:extLst>
              <a:ext uri="{FF2B5EF4-FFF2-40B4-BE49-F238E27FC236}">
                <a16:creationId xmlns:a16="http://schemas.microsoft.com/office/drawing/2014/main" id="{7245DC89-174D-D432-172A-5A121839E4D5}"/>
              </a:ext>
            </a:extLst>
          </p:cNvPr>
          <p:cNvSpPr/>
          <p:nvPr/>
        </p:nvSpPr>
        <p:spPr>
          <a:xfrm>
            <a:off x="2967228" y="3294324"/>
            <a:ext cx="100584" cy="100584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lv-LV" noProof="0" dirty="0">
              <a:latin typeface="Montserrat" panose="00000500000000000000" pitchFamily="2" charset="-70"/>
            </a:endParaRPr>
          </a:p>
        </p:txBody>
      </p:sp>
      <p:sp>
        <p:nvSpPr>
          <p:cNvPr id="14" name="node-Uses-3">
            <a:extLst>
              <a:ext uri="{FF2B5EF4-FFF2-40B4-BE49-F238E27FC236}">
                <a16:creationId xmlns:a16="http://schemas.microsoft.com/office/drawing/2014/main" id="{720EE9E4-96B1-E303-A6B1-81071AFA9AC7}"/>
              </a:ext>
            </a:extLst>
          </p:cNvPr>
          <p:cNvSpPr/>
          <p:nvPr/>
        </p:nvSpPr>
        <p:spPr>
          <a:xfrm>
            <a:off x="2967228" y="2901132"/>
            <a:ext cx="100584" cy="100584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lv-LV" noProof="0" dirty="0">
              <a:latin typeface="Montserrat" panose="00000500000000000000" pitchFamily="2" charset="-70"/>
            </a:endParaRPr>
          </a:p>
        </p:txBody>
      </p:sp>
      <p:sp>
        <p:nvSpPr>
          <p:cNvPr id="15" name="node-Uses-4">
            <a:extLst>
              <a:ext uri="{FF2B5EF4-FFF2-40B4-BE49-F238E27FC236}">
                <a16:creationId xmlns:a16="http://schemas.microsoft.com/office/drawing/2014/main" id="{1619305B-BCA3-4127-9A77-C0D2974AE914}"/>
              </a:ext>
            </a:extLst>
          </p:cNvPr>
          <p:cNvSpPr/>
          <p:nvPr/>
        </p:nvSpPr>
        <p:spPr>
          <a:xfrm>
            <a:off x="2967228" y="2507940"/>
            <a:ext cx="100584" cy="100584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lv-LV" noProof="0" dirty="0">
              <a:latin typeface="Montserrat" panose="00000500000000000000" pitchFamily="2" charset="-70"/>
            </a:endParaRPr>
          </a:p>
        </p:txBody>
      </p:sp>
      <p:sp>
        <p:nvSpPr>
          <p:cNvPr id="16" name="node-Uses-5">
            <a:extLst>
              <a:ext uri="{FF2B5EF4-FFF2-40B4-BE49-F238E27FC236}">
                <a16:creationId xmlns:a16="http://schemas.microsoft.com/office/drawing/2014/main" id="{2C60013C-D8E3-FD35-8F8C-DBAA3DFC8609}"/>
              </a:ext>
            </a:extLst>
          </p:cNvPr>
          <p:cNvSpPr/>
          <p:nvPr/>
        </p:nvSpPr>
        <p:spPr>
          <a:xfrm>
            <a:off x="2926080" y="2073600"/>
            <a:ext cx="182880" cy="18288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lv-LV" noProof="0" dirty="0">
              <a:latin typeface="Montserrat" panose="00000500000000000000" pitchFamily="2" charset="-70"/>
            </a:endParaRPr>
          </a:p>
        </p:txBody>
      </p:sp>
      <p:sp>
        <p:nvSpPr>
          <p:cNvPr id="17" name="label-Uses">
            <a:extLst>
              <a:ext uri="{FF2B5EF4-FFF2-40B4-BE49-F238E27FC236}">
                <a16:creationId xmlns:a16="http://schemas.microsoft.com/office/drawing/2014/main" id="{D389CD40-99E8-B5C2-C8CB-DDCAF105CC9C}"/>
              </a:ext>
            </a:extLst>
          </p:cNvPr>
          <p:cNvSpPr txBox="1"/>
          <p:nvPr/>
        </p:nvSpPr>
        <p:spPr>
          <a:xfrm>
            <a:off x="2263431" y="1711224"/>
            <a:ext cx="150817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v-LV" sz="1600" noProof="0" dirty="0">
                <a:latin typeface="Montserrat" panose="00000500000000000000" pitchFamily="2" charset="-70"/>
              </a:rPr>
              <a:t>Pielietojums</a:t>
            </a:r>
          </a:p>
        </p:txBody>
      </p:sp>
      <p:sp>
        <p:nvSpPr>
          <p:cNvPr id="18" name="spoke-Data">
            <a:extLst>
              <a:ext uri="{FF2B5EF4-FFF2-40B4-BE49-F238E27FC236}">
                <a16:creationId xmlns:a16="http://schemas.microsoft.com/office/drawing/2014/main" id="{6F5A1E0F-E6A0-ECD8-8834-BF40495D944A}"/>
              </a:ext>
            </a:extLst>
          </p:cNvPr>
          <p:cNvSpPr/>
          <p:nvPr/>
        </p:nvSpPr>
        <p:spPr>
          <a:xfrm flipV="1">
            <a:off x="3017520" y="3148020"/>
            <a:ext cx="1702571" cy="982980"/>
          </a:xfrm>
          <a:prstGeom prst="line">
            <a:avLst/>
          </a:prstGeom>
          <a:noFill/>
          <a:ln w="3175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lv-LV" noProof="0" dirty="0">
              <a:latin typeface="Montserrat" panose="00000500000000000000" pitchFamily="2" charset="-70"/>
            </a:endParaRPr>
          </a:p>
        </p:txBody>
      </p:sp>
      <p:sp>
        <p:nvSpPr>
          <p:cNvPr id="19" name="node-Data-1">
            <a:extLst>
              <a:ext uri="{FF2B5EF4-FFF2-40B4-BE49-F238E27FC236}">
                <a16:creationId xmlns:a16="http://schemas.microsoft.com/office/drawing/2014/main" id="{0E5ACEF6-4C9C-DE83-6544-D9A29AA5D114}"/>
              </a:ext>
            </a:extLst>
          </p:cNvPr>
          <p:cNvSpPr/>
          <p:nvPr/>
        </p:nvSpPr>
        <p:spPr>
          <a:xfrm>
            <a:off x="3307742" y="3884112"/>
            <a:ext cx="100584" cy="100584"/>
          </a:xfrm>
          <a:prstGeom prst="ellipse">
            <a:avLst/>
          </a:prstGeom>
          <a:solidFill>
            <a:schemeClr val="accent2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lv-LV" sz="1000" noProof="0" dirty="0">
              <a:latin typeface="Montserrat" panose="00000500000000000000" pitchFamily="2" charset="-70"/>
            </a:endParaRPr>
          </a:p>
        </p:txBody>
      </p:sp>
      <p:sp>
        <p:nvSpPr>
          <p:cNvPr id="20" name="node-Data-2">
            <a:extLst>
              <a:ext uri="{FF2B5EF4-FFF2-40B4-BE49-F238E27FC236}">
                <a16:creationId xmlns:a16="http://schemas.microsoft.com/office/drawing/2014/main" id="{E15BEC19-2241-D11F-3450-E9438398C5F1}"/>
              </a:ext>
            </a:extLst>
          </p:cNvPr>
          <p:cNvSpPr/>
          <p:nvPr/>
        </p:nvSpPr>
        <p:spPr>
          <a:xfrm>
            <a:off x="3648257" y="3687516"/>
            <a:ext cx="100584" cy="100584"/>
          </a:xfrm>
          <a:prstGeom prst="ellipse">
            <a:avLst/>
          </a:prstGeom>
          <a:solidFill>
            <a:schemeClr val="accent2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lv-LV" sz="1000" noProof="0" dirty="0">
              <a:latin typeface="Montserrat" panose="00000500000000000000" pitchFamily="2" charset="-70"/>
            </a:endParaRPr>
          </a:p>
        </p:txBody>
      </p:sp>
      <p:sp>
        <p:nvSpPr>
          <p:cNvPr id="21" name="node-Data-3">
            <a:extLst>
              <a:ext uri="{FF2B5EF4-FFF2-40B4-BE49-F238E27FC236}">
                <a16:creationId xmlns:a16="http://schemas.microsoft.com/office/drawing/2014/main" id="{67E48B8C-41B2-BF5D-9C35-D79DC7185792}"/>
              </a:ext>
            </a:extLst>
          </p:cNvPr>
          <p:cNvSpPr/>
          <p:nvPr/>
        </p:nvSpPr>
        <p:spPr>
          <a:xfrm>
            <a:off x="3988771" y="3490920"/>
            <a:ext cx="100584" cy="100584"/>
          </a:xfrm>
          <a:prstGeom prst="ellipse">
            <a:avLst/>
          </a:prstGeom>
          <a:solidFill>
            <a:schemeClr val="accent2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lv-LV" sz="1000" noProof="0" dirty="0">
              <a:latin typeface="Montserrat" panose="00000500000000000000" pitchFamily="2" charset="-70"/>
            </a:endParaRPr>
          </a:p>
        </p:txBody>
      </p:sp>
      <p:sp>
        <p:nvSpPr>
          <p:cNvPr id="22" name="node-Data-4">
            <a:extLst>
              <a:ext uri="{FF2B5EF4-FFF2-40B4-BE49-F238E27FC236}">
                <a16:creationId xmlns:a16="http://schemas.microsoft.com/office/drawing/2014/main" id="{16295C58-BD1B-1952-3A03-A70E020FA47A}"/>
              </a:ext>
            </a:extLst>
          </p:cNvPr>
          <p:cNvSpPr/>
          <p:nvPr/>
        </p:nvSpPr>
        <p:spPr>
          <a:xfrm>
            <a:off x="4329285" y="3294324"/>
            <a:ext cx="100584" cy="100584"/>
          </a:xfrm>
          <a:prstGeom prst="ellipse">
            <a:avLst/>
          </a:prstGeom>
          <a:solidFill>
            <a:schemeClr val="accent2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lv-LV" sz="1100" noProof="0" dirty="0">
              <a:latin typeface="Montserrat" panose="00000500000000000000" pitchFamily="2" charset="-70"/>
            </a:endParaRPr>
          </a:p>
        </p:txBody>
      </p:sp>
      <p:sp>
        <p:nvSpPr>
          <p:cNvPr id="23" name="node-Data-5">
            <a:extLst>
              <a:ext uri="{FF2B5EF4-FFF2-40B4-BE49-F238E27FC236}">
                <a16:creationId xmlns:a16="http://schemas.microsoft.com/office/drawing/2014/main" id="{838639B5-2FCA-6287-D77C-B145AAB6BB61}"/>
              </a:ext>
            </a:extLst>
          </p:cNvPr>
          <p:cNvSpPr/>
          <p:nvPr/>
        </p:nvSpPr>
        <p:spPr>
          <a:xfrm>
            <a:off x="4628651" y="3056580"/>
            <a:ext cx="182880" cy="182880"/>
          </a:xfrm>
          <a:prstGeom prst="ellipse">
            <a:avLst/>
          </a:prstGeom>
          <a:solidFill>
            <a:schemeClr val="accent2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lv-LV" noProof="0" dirty="0">
              <a:latin typeface="Montserrat" panose="00000500000000000000" pitchFamily="2" charset="-70"/>
            </a:endParaRPr>
          </a:p>
        </p:txBody>
      </p:sp>
      <p:sp>
        <p:nvSpPr>
          <p:cNvPr id="24" name="label-Data">
            <a:extLst>
              <a:ext uri="{FF2B5EF4-FFF2-40B4-BE49-F238E27FC236}">
                <a16:creationId xmlns:a16="http://schemas.microsoft.com/office/drawing/2014/main" id="{7D6EB84A-CBFE-177E-5E19-B9352B93C8B5}"/>
              </a:ext>
            </a:extLst>
          </p:cNvPr>
          <p:cNvSpPr txBox="1"/>
          <p:nvPr/>
        </p:nvSpPr>
        <p:spPr>
          <a:xfrm>
            <a:off x="4973497" y="2846268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lv-LV" sz="1600" b="1" noProof="0" dirty="0">
                <a:latin typeface="Montserrat" panose="00000500000000000000" pitchFamily="2" charset="-70"/>
              </a:rPr>
              <a:t>Dati</a:t>
            </a:r>
          </a:p>
        </p:txBody>
      </p:sp>
      <p:sp>
        <p:nvSpPr>
          <p:cNvPr id="25" name="spoke-Leadership">
            <a:extLst>
              <a:ext uri="{FF2B5EF4-FFF2-40B4-BE49-F238E27FC236}">
                <a16:creationId xmlns:a16="http://schemas.microsoft.com/office/drawing/2014/main" id="{2A60E741-EF95-F80A-8847-715A600C9CE8}"/>
              </a:ext>
            </a:extLst>
          </p:cNvPr>
          <p:cNvSpPr/>
          <p:nvPr/>
        </p:nvSpPr>
        <p:spPr>
          <a:xfrm>
            <a:off x="3017520" y="4131000"/>
            <a:ext cx="1702571" cy="982980"/>
          </a:xfrm>
          <a:prstGeom prst="line">
            <a:avLst/>
          </a:prstGeom>
          <a:noFill/>
          <a:ln w="31750">
            <a:solidFill>
              <a:schemeClr val="accent3"/>
            </a:solidFill>
            <a:prstDash val="solid"/>
          </a:ln>
        </p:spPr>
        <p:txBody>
          <a:bodyPr/>
          <a:lstStyle/>
          <a:p>
            <a:endParaRPr lang="lv-LV" noProof="0" dirty="0">
              <a:latin typeface="Montserrat" panose="00000500000000000000" pitchFamily="2" charset="-70"/>
            </a:endParaRPr>
          </a:p>
        </p:txBody>
      </p:sp>
      <p:sp>
        <p:nvSpPr>
          <p:cNvPr id="26" name="node-Leadership-1">
            <a:extLst>
              <a:ext uri="{FF2B5EF4-FFF2-40B4-BE49-F238E27FC236}">
                <a16:creationId xmlns:a16="http://schemas.microsoft.com/office/drawing/2014/main" id="{7296F88E-5EE9-F01C-F91D-336F6A214415}"/>
              </a:ext>
            </a:extLst>
          </p:cNvPr>
          <p:cNvSpPr/>
          <p:nvPr/>
        </p:nvSpPr>
        <p:spPr>
          <a:xfrm>
            <a:off x="3307742" y="4277304"/>
            <a:ext cx="100584" cy="100584"/>
          </a:xfrm>
          <a:prstGeom prst="ellipse">
            <a:avLst/>
          </a:prstGeom>
          <a:solidFill>
            <a:schemeClr val="accent3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lv-LV" noProof="0" dirty="0">
              <a:latin typeface="Montserrat" panose="00000500000000000000" pitchFamily="2" charset="-70"/>
            </a:endParaRPr>
          </a:p>
        </p:txBody>
      </p:sp>
      <p:sp>
        <p:nvSpPr>
          <p:cNvPr id="27" name="node-Leadership-2">
            <a:extLst>
              <a:ext uri="{FF2B5EF4-FFF2-40B4-BE49-F238E27FC236}">
                <a16:creationId xmlns:a16="http://schemas.microsoft.com/office/drawing/2014/main" id="{6A57106D-147E-F081-B9BC-1DD138E96DDB}"/>
              </a:ext>
            </a:extLst>
          </p:cNvPr>
          <p:cNvSpPr/>
          <p:nvPr/>
        </p:nvSpPr>
        <p:spPr>
          <a:xfrm>
            <a:off x="3648257" y="4473900"/>
            <a:ext cx="100584" cy="100584"/>
          </a:xfrm>
          <a:prstGeom prst="ellipse">
            <a:avLst/>
          </a:prstGeom>
          <a:solidFill>
            <a:schemeClr val="accent3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lv-LV" noProof="0" dirty="0">
              <a:latin typeface="Montserrat" panose="00000500000000000000" pitchFamily="2" charset="-70"/>
            </a:endParaRPr>
          </a:p>
        </p:txBody>
      </p:sp>
      <p:sp>
        <p:nvSpPr>
          <p:cNvPr id="28" name="node-Leadership-3">
            <a:extLst>
              <a:ext uri="{FF2B5EF4-FFF2-40B4-BE49-F238E27FC236}">
                <a16:creationId xmlns:a16="http://schemas.microsoft.com/office/drawing/2014/main" id="{356C463C-B347-8F9E-4885-EA80EEAACAB1}"/>
              </a:ext>
            </a:extLst>
          </p:cNvPr>
          <p:cNvSpPr/>
          <p:nvPr/>
        </p:nvSpPr>
        <p:spPr>
          <a:xfrm>
            <a:off x="3988771" y="4670496"/>
            <a:ext cx="100584" cy="100584"/>
          </a:xfrm>
          <a:prstGeom prst="ellipse">
            <a:avLst/>
          </a:prstGeom>
          <a:solidFill>
            <a:schemeClr val="accent3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lv-LV" noProof="0" dirty="0">
              <a:latin typeface="Montserrat" panose="00000500000000000000" pitchFamily="2" charset="-70"/>
            </a:endParaRPr>
          </a:p>
        </p:txBody>
      </p:sp>
      <p:sp>
        <p:nvSpPr>
          <p:cNvPr id="29" name="node-Leadership-4">
            <a:extLst>
              <a:ext uri="{FF2B5EF4-FFF2-40B4-BE49-F238E27FC236}">
                <a16:creationId xmlns:a16="http://schemas.microsoft.com/office/drawing/2014/main" id="{78A02411-FB2F-365B-B7E4-3CEA68118FF6}"/>
              </a:ext>
            </a:extLst>
          </p:cNvPr>
          <p:cNvSpPr/>
          <p:nvPr/>
        </p:nvSpPr>
        <p:spPr>
          <a:xfrm>
            <a:off x="4329285" y="4867092"/>
            <a:ext cx="100584" cy="100584"/>
          </a:xfrm>
          <a:prstGeom prst="ellipse">
            <a:avLst/>
          </a:prstGeom>
          <a:solidFill>
            <a:schemeClr val="accent3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lv-LV" noProof="0" dirty="0">
              <a:latin typeface="Montserrat" panose="00000500000000000000" pitchFamily="2" charset="-70"/>
            </a:endParaRPr>
          </a:p>
        </p:txBody>
      </p:sp>
      <p:sp>
        <p:nvSpPr>
          <p:cNvPr id="30" name="node-Leadership-5">
            <a:extLst>
              <a:ext uri="{FF2B5EF4-FFF2-40B4-BE49-F238E27FC236}">
                <a16:creationId xmlns:a16="http://schemas.microsoft.com/office/drawing/2014/main" id="{CB5ED97B-0F72-75AE-F2B8-07F5A3C4FC04}"/>
              </a:ext>
            </a:extLst>
          </p:cNvPr>
          <p:cNvSpPr/>
          <p:nvPr/>
        </p:nvSpPr>
        <p:spPr>
          <a:xfrm>
            <a:off x="4628651" y="5022540"/>
            <a:ext cx="182880" cy="182880"/>
          </a:xfrm>
          <a:prstGeom prst="ellipse">
            <a:avLst/>
          </a:prstGeom>
          <a:solidFill>
            <a:schemeClr val="accent3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lv-LV" noProof="0" dirty="0">
              <a:latin typeface="Montserrat" panose="00000500000000000000" pitchFamily="2" charset="-70"/>
            </a:endParaRPr>
          </a:p>
        </p:txBody>
      </p:sp>
      <p:sp>
        <p:nvSpPr>
          <p:cNvPr id="31" name="label-Leadership">
            <a:extLst>
              <a:ext uri="{FF2B5EF4-FFF2-40B4-BE49-F238E27FC236}">
                <a16:creationId xmlns:a16="http://schemas.microsoft.com/office/drawing/2014/main" id="{97BB297E-886F-2BFD-82EA-EFC0853F8347}"/>
              </a:ext>
            </a:extLst>
          </p:cNvPr>
          <p:cNvSpPr txBox="1"/>
          <p:nvPr/>
        </p:nvSpPr>
        <p:spPr>
          <a:xfrm>
            <a:off x="4973497" y="5104836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lv-LV" sz="1600" b="1" noProof="0" dirty="0">
                <a:latin typeface="Montserrat" panose="00000500000000000000" pitchFamily="2" charset="-70"/>
              </a:rPr>
              <a:t>Vadība</a:t>
            </a:r>
          </a:p>
        </p:txBody>
      </p:sp>
      <p:sp>
        <p:nvSpPr>
          <p:cNvPr id="32" name="spoke-Culture">
            <a:extLst>
              <a:ext uri="{FF2B5EF4-FFF2-40B4-BE49-F238E27FC236}">
                <a16:creationId xmlns:a16="http://schemas.microsoft.com/office/drawing/2014/main" id="{A2BFCCCF-7CBF-4E07-4704-7E025A98C375}"/>
              </a:ext>
            </a:extLst>
          </p:cNvPr>
          <p:cNvSpPr/>
          <p:nvPr/>
        </p:nvSpPr>
        <p:spPr>
          <a:xfrm>
            <a:off x="3017520" y="4131000"/>
            <a:ext cx="914" cy="1965960"/>
          </a:xfrm>
          <a:prstGeom prst="line">
            <a:avLst/>
          </a:prstGeom>
          <a:noFill/>
          <a:ln w="3175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lv-LV" noProof="0" dirty="0">
              <a:latin typeface="Montserrat" panose="00000500000000000000" pitchFamily="2" charset="-70"/>
            </a:endParaRPr>
          </a:p>
        </p:txBody>
      </p:sp>
      <p:sp>
        <p:nvSpPr>
          <p:cNvPr id="33" name="node-Culture-1">
            <a:extLst>
              <a:ext uri="{FF2B5EF4-FFF2-40B4-BE49-F238E27FC236}">
                <a16:creationId xmlns:a16="http://schemas.microsoft.com/office/drawing/2014/main" id="{E4C85D85-869F-89AC-A272-5A226BDFDDED}"/>
              </a:ext>
            </a:extLst>
          </p:cNvPr>
          <p:cNvSpPr/>
          <p:nvPr/>
        </p:nvSpPr>
        <p:spPr>
          <a:xfrm>
            <a:off x="2967228" y="4473900"/>
            <a:ext cx="100584" cy="100584"/>
          </a:xfrm>
          <a:prstGeom prst="ellipse">
            <a:avLst/>
          </a:prstGeom>
          <a:solidFill>
            <a:schemeClr val="accent4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lv-LV" noProof="0" dirty="0">
              <a:latin typeface="Montserrat" panose="00000500000000000000" pitchFamily="2" charset="-70"/>
            </a:endParaRPr>
          </a:p>
        </p:txBody>
      </p:sp>
      <p:sp>
        <p:nvSpPr>
          <p:cNvPr id="34" name="node-Culture-2">
            <a:extLst>
              <a:ext uri="{FF2B5EF4-FFF2-40B4-BE49-F238E27FC236}">
                <a16:creationId xmlns:a16="http://schemas.microsoft.com/office/drawing/2014/main" id="{85760541-C161-70D2-DF1F-B43EE39A0C39}"/>
              </a:ext>
            </a:extLst>
          </p:cNvPr>
          <p:cNvSpPr/>
          <p:nvPr/>
        </p:nvSpPr>
        <p:spPr>
          <a:xfrm>
            <a:off x="2967228" y="4867092"/>
            <a:ext cx="100584" cy="100584"/>
          </a:xfrm>
          <a:prstGeom prst="ellipse">
            <a:avLst/>
          </a:prstGeom>
          <a:solidFill>
            <a:schemeClr val="accent4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lv-LV" noProof="0" dirty="0">
              <a:latin typeface="Montserrat" panose="00000500000000000000" pitchFamily="2" charset="-70"/>
            </a:endParaRPr>
          </a:p>
        </p:txBody>
      </p:sp>
      <p:sp>
        <p:nvSpPr>
          <p:cNvPr id="35" name="node-Culture-3">
            <a:extLst>
              <a:ext uri="{FF2B5EF4-FFF2-40B4-BE49-F238E27FC236}">
                <a16:creationId xmlns:a16="http://schemas.microsoft.com/office/drawing/2014/main" id="{B6B87446-ACCC-BC93-6C7C-80D0F9B38A64}"/>
              </a:ext>
            </a:extLst>
          </p:cNvPr>
          <p:cNvSpPr/>
          <p:nvPr/>
        </p:nvSpPr>
        <p:spPr>
          <a:xfrm>
            <a:off x="2967228" y="5260284"/>
            <a:ext cx="100584" cy="100584"/>
          </a:xfrm>
          <a:prstGeom prst="ellipse">
            <a:avLst/>
          </a:prstGeom>
          <a:solidFill>
            <a:schemeClr val="accent4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lv-LV" noProof="0" dirty="0">
              <a:latin typeface="Montserrat" panose="00000500000000000000" pitchFamily="2" charset="-70"/>
            </a:endParaRPr>
          </a:p>
        </p:txBody>
      </p:sp>
      <p:sp>
        <p:nvSpPr>
          <p:cNvPr id="36" name="node-Culture-4">
            <a:extLst>
              <a:ext uri="{FF2B5EF4-FFF2-40B4-BE49-F238E27FC236}">
                <a16:creationId xmlns:a16="http://schemas.microsoft.com/office/drawing/2014/main" id="{FACD18CA-D42F-BBC5-12B7-C6748241ED17}"/>
              </a:ext>
            </a:extLst>
          </p:cNvPr>
          <p:cNvSpPr/>
          <p:nvPr/>
        </p:nvSpPr>
        <p:spPr>
          <a:xfrm>
            <a:off x="2967228" y="5653476"/>
            <a:ext cx="100584" cy="100584"/>
          </a:xfrm>
          <a:prstGeom prst="ellipse">
            <a:avLst/>
          </a:prstGeom>
          <a:solidFill>
            <a:schemeClr val="accent4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lv-LV" noProof="0" dirty="0">
              <a:latin typeface="Montserrat" panose="00000500000000000000" pitchFamily="2" charset="-70"/>
            </a:endParaRPr>
          </a:p>
        </p:txBody>
      </p:sp>
      <p:sp>
        <p:nvSpPr>
          <p:cNvPr id="37" name="node-Culture-5">
            <a:extLst>
              <a:ext uri="{FF2B5EF4-FFF2-40B4-BE49-F238E27FC236}">
                <a16:creationId xmlns:a16="http://schemas.microsoft.com/office/drawing/2014/main" id="{5C39B014-57C9-A13F-C5DE-41FCB2AE2AF7}"/>
              </a:ext>
            </a:extLst>
          </p:cNvPr>
          <p:cNvSpPr/>
          <p:nvPr/>
        </p:nvSpPr>
        <p:spPr>
          <a:xfrm>
            <a:off x="2926080" y="6005520"/>
            <a:ext cx="182880" cy="182880"/>
          </a:xfrm>
          <a:prstGeom prst="ellipse">
            <a:avLst/>
          </a:prstGeom>
          <a:solidFill>
            <a:schemeClr val="accent4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lv-LV" noProof="0" dirty="0">
              <a:latin typeface="Montserrat" panose="00000500000000000000" pitchFamily="2" charset="-70"/>
            </a:endParaRPr>
          </a:p>
        </p:txBody>
      </p:sp>
      <p:sp>
        <p:nvSpPr>
          <p:cNvPr id="38" name="label-Culture">
            <a:extLst>
              <a:ext uri="{FF2B5EF4-FFF2-40B4-BE49-F238E27FC236}">
                <a16:creationId xmlns:a16="http://schemas.microsoft.com/office/drawing/2014/main" id="{4F91BA9B-F050-5A89-2DE3-08C6A498F91E}"/>
              </a:ext>
            </a:extLst>
          </p:cNvPr>
          <p:cNvSpPr txBox="1"/>
          <p:nvPr/>
        </p:nvSpPr>
        <p:spPr>
          <a:xfrm>
            <a:off x="88125" y="2814264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v-LV" sz="1600" noProof="0" dirty="0">
                <a:latin typeface="Montserrat" panose="00000500000000000000" pitchFamily="2" charset="-70"/>
              </a:rPr>
              <a:t>Kultūra</a:t>
            </a:r>
          </a:p>
        </p:txBody>
      </p:sp>
      <p:sp>
        <p:nvSpPr>
          <p:cNvPr id="39" name="spoke-Tools">
            <a:extLst>
              <a:ext uri="{FF2B5EF4-FFF2-40B4-BE49-F238E27FC236}">
                <a16:creationId xmlns:a16="http://schemas.microsoft.com/office/drawing/2014/main" id="{A2FA9776-61F2-6F88-638F-03102A89EAB9}"/>
              </a:ext>
            </a:extLst>
          </p:cNvPr>
          <p:cNvSpPr/>
          <p:nvPr/>
        </p:nvSpPr>
        <p:spPr>
          <a:xfrm flipH="1">
            <a:off x="1314949" y="4131000"/>
            <a:ext cx="1702571" cy="982980"/>
          </a:xfrm>
          <a:prstGeom prst="line">
            <a:avLst/>
          </a:prstGeom>
          <a:noFill/>
          <a:ln w="31750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lv-LV" noProof="0" dirty="0">
              <a:latin typeface="Montserrat" panose="00000500000000000000" pitchFamily="2" charset="-70"/>
            </a:endParaRPr>
          </a:p>
        </p:txBody>
      </p:sp>
      <p:sp>
        <p:nvSpPr>
          <p:cNvPr id="40" name="node-Tools-1">
            <a:extLst>
              <a:ext uri="{FF2B5EF4-FFF2-40B4-BE49-F238E27FC236}">
                <a16:creationId xmlns:a16="http://schemas.microsoft.com/office/drawing/2014/main" id="{024F1C78-F7D8-B193-B15F-B99B4B4532B1}"/>
              </a:ext>
            </a:extLst>
          </p:cNvPr>
          <p:cNvSpPr/>
          <p:nvPr/>
        </p:nvSpPr>
        <p:spPr>
          <a:xfrm>
            <a:off x="2626714" y="4277304"/>
            <a:ext cx="100584" cy="100584"/>
          </a:xfrm>
          <a:prstGeom prst="ellipse">
            <a:avLst/>
          </a:prstGeom>
          <a:solidFill>
            <a:schemeClr val="accent5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lv-LV" noProof="0" dirty="0">
              <a:latin typeface="Montserrat" panose="00000500000000000000" pitchFamily="2" charset="-70"/>
            </a:endParaRPr>
          </a:p>
        </p:txBody>
      </p:sp>
      <p:sp>
        <p:nvSpPr>
          <p:cNvPr id="41" name="node-Tools-2">
            <a:extLst>
              <a:ext uri="{FF2B5EF4-FFF2-40B4-BE49-F238E27FC236}">
                <a16:creationId xmlns:a16="http://schemas.microsoft.com/office/drawing/2014/main" id="{805856EF-E4EB-59CC-A61D-9C66E5914D8A}"/>
              </a:ext>
            </a:extLst>
          </p:cNvPr>
          <p:cNvSpPr/>
          <p:nvPr/>
        </p:nvSpPr>
        <p:spPr>
          <a:xfrm>
            <a:off x="2286199" y="4473900"/>
            <a:ext cx="100584" cy="100584"/>
          </a:xfrm>
          <a:prstGeom prst="ellipse">
            <a:avLst/>
          </a:prstGeom>
          <a:solidFill>
            <a:schemeClr val="accent5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lv-LV" noProof="0" dirty="0">
              <a:latin typeface="Montserrat" panose="00000500000000000000" pitchFamily="2" charset="-70"/>
            </a:endParaRPr>
          </a:p>
        </p:txBody>
      </p:sp>
      <p:sp>
        <p:nvSpPr>
          <p:cNvPr id="42" name="node-Tools-3">
            <a:extLst>
              <a:ext uri="{FF2B5EF4-FFF2-40B4-BE49-F238E27FC236}">
                <a16:creationId xmlns:a16="http://schemas.microsoft.com/office/drawing/2014/main" id="{1C77D202-AB89-57B7-6655-623F8D600420}"/>
              </a:ext>
            </a:extLst>
          </p:cNvPr>
          <p:cNvSpPr/>
          <p:nvPr/>
        </p:nvSpPr>
        <p:spPr>
          <a:xfrm>
            <a:off x="1945685" y="4670496"/>
            <a:ext cx="100584" cy="100584"/>
          </a:xfrm>
          <a:prstGeom prst="ellipse">
            <a:avLst/>
          </a:prstGeom>
          <a:solidFill>
            <a:schemeClr val="accent5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lv-LV" noProof="0" dirty="0">
              <a:latin typeface="Montserrat" panose="00000500000000000000" pitchFamily="2" charset="-70"/>
            </a:endParaRPr>
          </a:p>
        </p:txBody>
      </p:sp>
      <p:sp>
        <p:nvSpPr>
          <p:cNvPr id="43" name="node-Tools-4">
            <a:extLst>
              <a:ext uri="{FF2B5EF4-FFF2-40B4-BE49-F238E27FC236}">
                <a16:creationId xmlns:a16="http://schemas.microsoft.com/office/drawing/2014/main" id="{CBEB8A85-B7DD-9FA9-177C-8AD6C7546CAC}"/>
              </a:ext>
            </a:extLst>
          </p:cNvPr>
          <p:cNvSpPr/>
          <p:nvPr/>
        </p:nvSpPr>
        <p:spPr>
          <a:xfrm>
            <a:off x="1605171" y="4867092"/>
            <a:ext cx="100584" cy="100584"/>
          </a:xfrm>
          <a:prstGeom prst="ellipse">
            <a:avLst/>
          </a:prstGeom>
          <a:solidFill>
            <a:schemeClr val="accent5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lv-LV" noProof="0" dirty="0">
              <a:latin typeface="Montserrat" panose="00000500000000000000" pitchFamily="2" charset="-70"/>
            </a:endParaRPr>
          </a:p>
        </p:txBody>
      </p:sp>
      <p:sp>
        <p:nvSpPr>
          <p:cNvPr id="44" name="node-Tools-5">
            <a:extLst>
              <a:ext uri="{FF2B5EF4-FFF2-40B4-BE49-F238E27FC236}">
                <a16:creationId xmlns:a16="http://schemas.microsoft.com/office/drawing/2014/main" id="{59FB00A1-8DF4-3030-4CCF-1C08D38CD63D}"/>
              </a:ext>
            </a:extLst>
          </p:cNvPr>
          <p:cNvSpPr/>
          <p:nvPr/>
        </p:nvSpPr>
        <p:spPr>
          <a:xfrm>
            <a:off x="1223509" y="5022540"/>
            <a:ext cx="182880" cy="182880"/>
          </a:xfrm>
          <a:prstGeom prst="ellipse">
            <a:avLst/>
          </a:prstGeom>
          <a:solidFill>
            <a:schemeClr val="accent5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lv-LV" noProof="0" dirty="0">
              <a:latin typeface="Montserrat" panose="00000500000000000000" pitchFamily="2" charset="-70"/>
            </a:endParaRPr>
          </a:p>
        </p:txBody>
      </p:sp>
      <p:sp>
        <p:nvSpPr>
          <p:cNvPr id="45" name="label-Tools">
            <a:extLst>
              <a:ext uri="{FF2B5EF4-FFF2-40B4-BE49-F238E27FC236}">
                <a16:creationId xmlns:a16="http://schemas.microsoft.com/office/drawing/2014/main" id="{A140A361-6A47-7FAC-F638-89860685D6F4}"/>
              </a:ext>
            </a:extLst>
          </p:cNvPr>
          <p:cNvSpPr txBox="1"/>
          <p:nvPr/>
        </p:nvSpPr>
        <p:spPr>
          <a:xfrm>
            <a:off x="-127177" y="5104836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lv-LV" sz="1600" noProof="0" dirty="0">
                <a:latin typeface="Montserrat" panose="00000500000000000000" pitchFamily="2" charset="-70"/>
              </a:rPr>
              <a:t>Rīki</a:t>
            </a:r>
          </a:p>
        </p:txBody>
      </p:sp>
      <p:sp>
        <p:nvSpPr>
          <p:cNvPr id="46" name="spoke-Skills">
            <a:extLst>
              <a:ext uri="{FF2B5EF4-FFF2-40B4-BE49-F238E27FC236}">
                <a16:creationId xmlns:a16="http://schemas.microsoft.com/office/drawing/2014/main" id="{5F27F5FC-002F-10F0-C5A1-F4DF1570ED29}"/>
              </a:ext>
            </a:extLst>
          </p:cNvPr>
          <p:cNvSpPr/>
          <p:nvPr/>
        </p:nvSpPr>
        <p:spPr>
          <a:xfrm flipH="1" flipV="1">
            <a:off x="1314949" y="3148020"/>
            <a:ext cx="1702571" cy="982980"/>
          </a:xfrm>
          <a:prstGeom prst="line">
            <a:avLst/>
          </a:prstGeom>
          <a:noFill/>
          <a:ln w="31750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lv-LV" noProof="0" dirty="0">
              <a:latin typeface="Montserrat" panose="00000500000000000000" pitchFamily="2" charset="-70"/>
            </a:endParaRPr>
          </a:p>
        </p:txBody>
      </p:sp>
      <p:sp>
        <p:nvSpPr>
          <p:cNvPr id="47" name="node-Skills-1">
            <a:extLst>
              <a:ext uri="{FF2B5EF4-FFF2-40B4-BE49-F238E27FC236}">
                <a16:creationId xmlns:a16="http://schemas.microsoft.com/office/drawing/2014/main" id="{E6410CC1-3A5E-82D4-1C3E-7068E5747DB0}"/>
              </a:ext>
            </a:extLst>
          </p:cNvPr>
          <p:cNvSpPr/>
          <p:nvPr/>
        </p:nvSpPr>
        <p:spPr>
          <a:xfrm>
            <a:off x="2626714" y="3884112"/>
            <a:ext cx="100584" cy="100584"/>
          </a:xfrm>
          <a:prstGeom prst="ellipse">
            <a:avLst/>
          </a:prstGeom>
          <a:solidFill>
            <a:schemeClr val="accent6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lv-LV" noProof="0" dirty="0">
              <a:latin typeface="Montserrat" panose="00000500000000000000" pitchFamily="2" charset="-70"/>
            </a:endParaRPr>
          </a:p>
        </p:txBody>
      </p:sp>
      <p:sp>
        <p:nvSpPr>
          <p:cNvPr id="48" name="node-Skills-2">
            <a:extLst>
              <a:ext uri="{FF2B5EF4-FFF2-40B4-BE49-F238E27FC236}">
                <a16:creationId xmlns:a16="http://schemas.microsoft.com/office/drawing/2014/main" id="{F4C208A4-8BAF-2149-A35B-08C72301EDEA}"/>
              </a:ext>
            </a:extLst>
          </p:cNvPr>
          <p:cNvSpPr/>
          <p:nvPr/>
        </p:nvSpPr>
        <p:spPr>
          <a:xfrm>
            <a:off x="2286199" y="3687516"/>
            <a:ext cx="100584" cy="100584"/>
          </a:xfrm>
          <a:prstGeom prst="ellipse">
            <a:avLst/>
          </a:prstGeom>
          <a:solidFill>
            <a:schemeClr val="accent6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lv-LV" noProof="0" dirty="0">
              <a:latin typeface="Montserrat" panose="00000500000000000000" pitchFamily="2" charset="-70"/>
            </a:endParaRPr>
          </a:p>
        </p:txBody>
      </p:sp>
      <p:sp>
        <p:nvSpPr>
          <p:cNvPr id="49" name="node-Skills-3">
            <a:extLst>
              <a:ext uri="{FF2B5EF4-FFF2-40B4-BE49-F238E27FC236}">
                <a16:creationId xmlns:a16="http://schemas.microsoft.com/office/drawing/2014/main" id="{336AF99F-166E-E6B3-E55A-0412F8F07CA3}"/>
              </a:ext>
            </a:extLst>
          </p:cNvPr>
          <p:cNvSpPr/>
          <p:nvPr/>
        </p:nvSpPr>
        <p:spPr>
          <a:xfrm>
            <a:off x="1945685" y="3490920"/>
            <a:ext cx="100584" cy="100584"/>
          </a:xfrm>
          <a:prstGeom prst="ellipse">
            <a:avLst/>
          </a:prstGeom>
          <a:solidFill>
            <a:schemeClr val="accent6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lv-LV" noProof="0" dirty="0">
              <a:latin typeface="Montserrat" panose="00000500000000000000" pitchFamily="2" charset="-70"/>
            </a:endParaRPr>
          </a:p>
        </p:txBody>
      </p:sp>
      <p:sp>
        <p:nvSpPr>
          <p:cNvPr id="50" name="node-Skills-4">
            <a:extLst>
              <a:ext uri="{FF2B5EF4-FFF2-40B4-BE49-F238E27FC236}">
                <a16:creationId xmlns:a16="http://schemas.microsoft.com/office/drawing/2014/main" id="{647ED9AF-D00E-537F-DC52-9F28C5AB52ED}"/>
              </a:ext>
            </a:extLst>
          </p:cNvPr>
          <p:cNvSpPr/>
          <p:nvPr/>
        </p:nvSpPr>
        <p:spPr>
          <a:xfrm>
            <a:off x="1605171" y="3294324"/>
            <a:ext cx="100584" cy="100584"/>
          </a:xfrm>
          <a:prstGeom prst="ellipse">
            <a:avLst/>
          </a:prstGeom>
          <a:solidFill>
            <a:schemeClr val="accent6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lv-LV" noProof="0" dirty="0">
              <a:latin typeface="Montserrat" panose="00000500000000000000" pitchFamily="2" charset="-70"/>
            </a:endParaRPr>
          </a:p>
        </p:txBody>
      </p:sp>
      <p:sp>
        <p:nvSpPr>
          <p:cNvPr id="51" name="node-Skills-5">
            <a:extLst>
              <a:ext uri="{FF2B5EF4-FFF2-40B4-BE49-F238E27FC236}">
                <a16:creationId xmlns:a16="http://schemas.microsoft.com/office/drawing/2014/main" id="{96E78B3E-B37F-64EF-01D4-B0EF86BDF6FE}"/>
              </a:ext>
            </a:extLst>
          </p:cNvPr>
          <p:cNvSpPr/>
          <p:nvPr/>
        </p:nvSpPr>
        <p:spPr>
          <a:xfrm>
            <a:off x="1223509" y="3056580"/>
            <a:ext cx="182880" cy="182880"/>
          </a:xfrm>
          <a:prstGeom prst="ellipse">
            <a:avLst/>
          </a:prstGeom>
          <a:solidFill>
            <a:schemeClr val="accent6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lv-LV" noProof="0" dirty="0">
              <a:latin typeface="Montserrat" panose="00000500000000000000" pitchFamily="2" charset="-70"/>
            </a:endParaRPr>
          </a:p>
        </p:txBody>
      </p:sp>
      <p:sp>
        <p:nvSpPr>
          <p:cNvPr id="52" name="label-Skills">
            <a:extLst>
              <a:ext uri="{FF2B5EF4-FFF2-40B4-BE49-F238E27FC236}">
                <a16:creationId xmlns:a16="http://schemas.microsoft.com/office/drawing/2014/main" id="{4394A664-3F8C-BF21-04CD-A91741A0AF37}"/>
              </a:ext>
            </a:extLst>
          </p:cNvPr>
          <p:cNvSpPr txBox="1"/>
          <p:nvPr/>
        </p:nvSpPr>
        <p:spPr>
          <a:xfrm>
            <a:off x="2303194" y="6224976"/>
            <a:ext cx="152923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lv-LV" sz="1600" b="1" dirty="0">
                <a:latin typeface="Montserrat" panose="00000500000000000000" pitchFamily="2" charset="-70"/>
              </a:rPr>
              <a:t>Kompetences</a:t>
            </a:r>
            <a:endParaRPr lang="lv-LV" sz="1600" b="1" noProof="0" dirty="0">
              <a:latin typeface="Montserrat" panose="00000500000000000000" pitchFamily="2" charset="-70"/>
            </a:endParaRPr>
          </a:p>
        </p:txBody>
      </p:sp>
      <p:sp>
        <p:nvSpPr>
          <p:cNvPr id="53" name="hub">
            <a:extLst>
              <a:ext uri="{FF2B5EF4-FFF2-40B4-BE49-F238E27FC236}">
                <a16:creationId xmlns:a16="http://schemas.microsoft.com/office/drawing/2014/main" id="{ACD80DA8-1BD4-3DA3-D8E4-A623B681894B}"/>
              </a:ext>
            </a:extLst>
          </p:cNvPr>
          <p:cNvSpPr/>
          <p:nvPr/>
        </p:nvSpPr>
        <p:spPr>
          <a:xfrm>
            <a:off x="2944368" y="4057848"/>
            <a:ext cx="146304" cy="146304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lv-LV" noProof="0" dirty="0">
              <a:latin typeface="Montserrat" panose="00000500000000000000" pitchFamily="2" charset="-70"/>
            </a:endParaRPr>
          </a:p>
        </p:txBody>
      </p:sp>
      <p:sp>
        <p:nvSpPr>
          <p:cNvPr id="54" name="pill-1">
            <a:extLst>
              <a:ext uri="{FF2B5EF4-FFF2-40B4-BE49-F238E27FC236}">
                <a16:creationId xmlns:a16="http://schemas.microsoft.com/office/drawing/2014/main" id="{F45231BB-0AF4-EC85-900F-D126BC8D448C}"/>
              </a:ext>
            </a:extLst>
          </p:cNvPr>
          <p:cNvSpPr/>
          <p:nvPr/>
        </p:nvSpPr>
        <p:spPr>
          <a:xfrm>
            <a:off x="3145536" y="3628080"/>
            <a:ext cx="914400" cy="21945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>
            <a:solidFill>
              <a:schemeClr val="tx2"/>
            </a:solidFill>
            <a:prstDash val="solid"/>
          </a:ln>
        </p:spPr>
        <p:txBody>
          <a:bodyPr/>
          <a:lstStyle/>
          <a:p>
            <a:endParaRPr lang="lv-LV" sz="1000" noProof="0" dirty="0">
              <a:latin typeface="Montserrat" panose="00000500000000000000" pitchFamily="2" charset="-70"/>
            </a:endParaRPr>
          </a:p>
        </p:txBody>
      </p:sp>
      <p:sp>
        <p:nvSpPr>
          <p:cNvPr id="55" name="pill-text-1">
            <a:extLst>
              <a:ext uri="{FF2B5EF4-FFF2-40B4-BE49-F238E27FC236}">
                <a16:creationId xmlns:a16="http://schemas.microsoft.com/office/drawing/2014/main" id="{62A84C2B-4068-11E2-D0E3-2DAB1447430B}"/>
              </a:ext>
            </a:extLst>
          </p:cNvPr>
          <p:cNvSpPr txBox="1"/>
          <p:nvPr/>
        </p:nvSpPr>
        <p:spPr>
          <a:xfrm>
            <a:off x="3145536" y="3628080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v-LV" sz="1000" noProof="0" dirty="0">
                <a:latin typeface="Montserrat" panose="00000500000000000000" pitchFamily="2" charset="-70"/>
              </a:rPr>
              <a:t>1 Sākums</a:t>
            </a:r>
          </a:p>
        </p:txBody>
      </p:sp>
      <p:sp>
        <p:nvSpPr>
          <p:cNvPr id="56" name="pill-2">
            <a:extLst>
              <a:ext uri="{FF2B5EF4-FFF2-40B4-BE49-F238E27FC236}">
                <a16:creationId xmlns:a16="http://schemas.microsoft.com/office/drawing/2014/main" id="{243F8B43-29A8-FD94-1C22-08D4EF0E4964}"/>
              </a:ext>
            </a:extLst>
          </p:cNvPr>
          <p:cNvSpPr/>
          <p:nvPr/>
        </p:nvSpPr>
        <p:spPr>
          <a:xfrm>
            <a:off x="3145536" y="3234888"/>
            <a:ext cx="914400" cy="21945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>
            <a:solidFill>
              <a:schemeClr val="tx2"/>
            </a:solidFill>
            <a:prstDash val="solid"/>
          </a:ln>
        </p:spPr>
        <p:txBody>
          <a:bodyPr/>
          <a:lstStyle/>
          <a:p>
            <a:endParaRPr lang="lv-LV" sz="1000" noProof="0" dirty="0">
              <a:latin typeface="Montserrat" panose="00000500000000000000" pitchFamily="2" charset="-70"/>
            </a:endParaRPr>
          </a:p>
        </p:txBody>
      </p:sp>
      <p:sp>
        <p:nvSpPr>
          <p:cNvPr id="57" name="pill-text-2">
            <a:extLst>
              <a:ext uri="{FF2B5EF4-FFF2-40B4-BE49-F238E27FC236}">
                <a16:creationId xmlns:a16="http://schemas.microsoft.com/office/drawing/2014/main" id="{F39F2808-6BAB-0AB4-E8A1-5BD96643A182}"/>
              </a:ext>
            </a:extLst>
          </p:cNvPr>
          <p:cNvSpPr txBox="1"/>
          <p:nvPr/>
        </p:nvSpPr>
        <p:spPr>
          <a:xfrm>
            <a:off x="3145536" y="3234888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v-LV" sz="1000" noProof="0" dirty="0">
                <a:latin typeface="Montserrat" panose="00000500000000000000" pitchFamily="2" charset="-70"/>
              </a:rPr>
              <a:t>2 Veidošanās</a:t>
            </a:r>
          </a:p>
        </p:txBody>
      </p:sp>
      <p:sp>
        <p:nvSpPr>
          <p:cNvPr id="58" name="pill-3">
            <a:extLst>
              <a:ext uri="{FF2B5EF4-FFF2-40B4-BE49-F238E27FC236}">
                <a16:creationId xmlns:a16="http://schemas.microsoft.com/office/drawing/2014/main" id="{95CD51AB-C221-4A99-CF20-0BEFA585BBE7}"/>
              </a:ext>
            </a:extLst>
          </p:cNvPr>
          <p:cNvSpPr/>
          <p:nvPr/>
        </p:nvSpPr>
        <p:spPr>
          <a:xfrm>
            <a:off x="3145536" y="2841696"/>
            <a:ext cx="914400" cy="21945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>
            <a:solidFill>
              <a:schemeClr val="tx2"/>
            </a:solidFill>
            <a:prstDash val="solid"/>
          </a:ln>
        </p:spPr>
        <p:txBody>
          <a:bodyPr/>
          <a:lstStyle/>
          <a:p>
            <a:endParaRPr lang="lv-LV" sz="1000" noProof="0" dirty="0">
              <a:latin typeface="Montserrat" panose="00000500000000000000" pitchFamily="2" charset="-70"/>
            </a:endParaRPr>
          </a:p>
        </p:txBody>
      </p:sp>
      <p:sp>
        <p:nvSpPr>
          <p:cNvPr id="59" name="pill-text-3">
            <a:extLst>
              <a:ext uri="{FF2B5EF4-FFF2-40B4-BE49-F238E27FC236}">
                <a16:creationId xmlns:a16="http://schemas.microsoft.com/office/drawing/2014/main" id="{F967D346-7512-BD0B-8B07-FA5218B37984}"/>
              </a:ext>
            </a:extLst>
          </p:cNvPr>
          <p:cNvSpPr txBox="1"/>
          <p:nvPr/>
        </p:nvSpPr>
        <p:spPr>
          <a:xfrm>
            <a:off x="3145536" y="2841696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v-LV" sz="1000" noProof="0" dirty="0">
                <a:latin typeface="Montserrat" panose="00000500000000000000" pitchFamily="2" charset="-70"/>
              </a:rPr>
              <a:t>3 Mācīšanās </a:t>
            </a:r>
          </a:p>
        </p:txBody>
      </p:sp>
      <p:sp>
        <p:nvSpPr>
          <p:cNvPr id="60" name="pill-4">
            <a:extLst>
              <a:ext uri="{FF2B5EF4-FFF2-40B4-BE49-F238E27FC236}">
                <a16:creationId xmlns:a16="http://schemas.microsoft.com/office/drawing/2014/main" id="{35730C9B-9050-B4E8-2349-E786492C9BD1}"/>
              </a:ext>
            </a:extLst>
          </p:cNvPr>
          <p:cNvSpPr/>
          <p:nvPr/>
        </p:nvSpPr>
        <p:spPr>
          <a:xfrm>
            <a:off x="3145536" y="2448504"/>
            <a:ext cx="914400" cy="21945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>
            <a:solidFill>
              <a:schemeClr val="tx2"/>
            </a:solidFill>
            <a:prstDash val="solid"/>
          </a:ln>
        </p:spPr>
        <p:txBody>
          <a:bodyPr/>
          <a:lstStyle/>
          <a:p>
            <a:endParaRPr lang="lv-LV" sz="1000" noProof="0" dirty="0">
              <a:latin typeface="Montserrat" panose="00000500000000000000" pitchFamily="2" charset="-70"/>
            </a:endParaRPr>
          </a:p>
        </p:txBody>
      </p:sp>
      <p:sp>
        <p:nvSpPr>
          <p:cNvPr id="61" name="pill-text-4">
            <a:extLst>
              <a:ext uri="{FF2B5EF4-FFF2-40B4-BE49-F238E27FC236}">
                <a16:creationId xmlns:a16="http://schemas.microsoft.com/office/drawing/2014/main" id="{901628E7-CBA2-37B8-6DEB-45E422A2FD99}"/>
              </a:ext>
            </a:extLst>
          </p:cNvPr>
          <p:cNvSpPr txBox="1"/>
          <p:nvPr/>
        </p:nvSpPr>
        <p:spPr>
          <a:xfrm>
            <a:off x="3145536" y="2448504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v-LV" sz="1000" noProof="0" dirty="0">
                <a:latin typeface="Montserrat" panose="00000500000000000000" pitchFamily="2" charset="-70"/>
              </a:rPr>
              <a:t>4 Attīstība</a:t>
            </a:r>
          </a:p>
        </p:txBody>
      </p:sp>
      <p:sp>
        <p:nvSpPr>
          <p:cNvPr id="62" name="pill-5">
            <a:extLst>
              <a:ext uri="{FF2B5EF4-FFF2-40B4-BE49-F238E27FC236}">
                <a16:creationId xmlns:a16="http://schemas.microsoft.com/office/drawing/2014/main" id="{FB6F5B8E-F6D3-3C05-E281-D94360543C42}"/>
              </a:ext>
            </a:extLst>
          </p:cNvPr>
          <p:cNvSpPr/>
          <p:nvPr/>
        </p:nvSpPr>
        <p:spPr>
          <a:xfrm>
            <a:off x="3145536" y="2055312"/>
            <a:ext cx="914400" cy="21945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>
            <a:solidFill>
              <a:schemeClr val="tx2"/>
            </a:solidFill>
            <a:prstDash val="solid"/>
          </a:ln>
        </p:spPr>
        <p:txBody>
          <a:bodyPr/>
          <a:lstStyle/>
          <a:p>
            <a:endParaRPr lang="lv-LV" sz="1000" noProof="0" dirty="0">
              <a:latin typeface="Montserrat" panose="00000500000000000000" pitchFamily="2" charset="-70"/>
            </a:endParaRPr>
          </a:p>
        </p:txBody>
      </p:sp>
      <p:sp>
        <p:nvSpPr>
          <p:cNvPr id="63" name="pill-text-5">
            <a:extLst>
              <a:ext uri="{FF2B5EF4-FFF2-40B4-BE49-F238E27FC236}">
                <a16:creationId xmlns:a16="http://schemas.microsoft.com/office/drawing/2014/main" id="{55D4FFC7-ECE9-570F-5BAB-D7B2E04456DA}"/>
              </a:ext>
            </a:extLst>
          </p:cNvPr>
          <p:cNvSpPr txBox="1"/>
          <p:nvPr/>
        </p:nvSpPr>
        <p:spPr>
          <a:xfrm>
            <a:off x="3145536" y="2055312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v-LV" sz="1000" noProof="0" dirty="0">
                <a:latin typeface="Montserrat" panose="00000500000000000000" pitchFamily="2" charset="-70"/>
              </a:rPr>
              <a:t>5 Meistarība</a:t>
            </a:r>
          </a:p>
        </p:txBody>
      </p:sp>
      <p:sp>
        <p:nvSpPr>
          <p:cNvPr id="64" name="topics-header">
            <a:extLst>
              <a:ext uri="{FF2B5EF4-FFF2-40B4-BE49-F238E27FC236}">
                <a16:creationId xmlns:a16="http://schemas.microsoft.com/office/drawing/2014/main" id="{7DFF2949-587D-2F14-99E5-24A456270490}"/>
              </a:ext>
            </a:extLst>
          </p:cNvPr>
          <p:cNvSpPr txBox="1"/>
          <p:nvPr/>
        </p:nvSpPr>
        <p:spPr>
          <a:xfrm>
            <a:off x="6035040" y="1707840"/>
            <a:ext cx="2971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lv-LV" noProof="0" dirty="0">
                <a:latin typeface="Montserrat" panose="00000500000000000000" pitchFamily="2" charset="-70"/>
              </a:rPr>
              <a:t>Kategorijas</a:t>
            </a:r>
          </a:p>
        </p:txBody>
      </p:sp>
      <p:sp>
        <p:nvSpPr>
          <p:cNvPr id="65" name="head-Uses">
            <a:extLst>
              <a:ext uri="{FF2B5EF4-FFF2-40B4-BE49-F238E27FC236}">
                <a16:creationId xmlns:a16="http://schemas.microsoft.com/office/drawing/2014/main" id="{F8DBD032-4510-5E14-CCB7-8EFC2CAF113A}"/>
              </a:ext>
            </a:extLst>
          </p:cNvPr>
          <p:cNvSpPr txBox="1"/>
          <p:nvPr/>
        </p:nvSpPr>
        <p:spPr>
          <a:xfrm rot="16200000">
            <a:off x="8655804" y="1841436"/>
            <a:ext cx="10404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lv-LV" sz="1200" noProof="0" dirty="0">
                <a:latin typeface="Montserrat" panose="00000500000000000000" pitchFamily="2" charset="-70"/>
              </a:rPr>
              <a:t>Pielietojums</a:t>
            </a:r>
          </a:p>
        </p:txBody>
      </p:sp>
      <p:sp>
        <p:nvSpPr>
          <p:cNvPr id="66" name="head-Data">
            <a:extLst>
              <a:ext uri="{FF2B5EF4-FFF2-40B4-BE49-F238E27FC236}">
                <a16:creationId xmlns:a16="http://schemas.microsoft.com/office/drawing/2014/main" id="{A665F7C2-68E0-53C5-284F-7C2460C07AED}"/>
              </a:ext>
            </a:extLst>
          </p:cNvPr>
          <p:cNvSpPr txBox="1"/>
          <p:nvPr/>
        </p:nvSpPr>
        <p:spPr>
          <a:xfrm rot="16200000">
            <a:off x="9102852" y="1950156"/>
            <a:ext cx="82296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lv-LV" sz="1200" noProof="0" dirty="0">
                <a:latin typeface="Montserrat" panose="00000500000000000000" pitchFamily="2" charset="-70"/>
              </a:rPr>
              <a:t>Dati</a:t>
            </a:r>
          </a:p>
        </p:txBody>
      </p:sp>
      <p:sp>
        <p:nvSpPr>
          <p:cNvPr id="67" name="head-Leadership">
            <a:extLst>
              <a:ext uri="{FF2B5EF4-FFF2-40B4-BE49-F238E27FC236}">
                <a16:creationId xmlns:a16="http://schemas.microsoft.com/office/drawing/2014/main" id="{7F178A82-A281-23F7-C5F5-0EE77EFBD218}"/>
              </a:ext>
            </a:extLst>
          </p:cNvPr>
          <p:cNvSpPr txBox="1"/>
          <p:nvPr/>
        </p:nvSpPr>
        <p:spPr>
          <a:xfrm rot="16200000">
            <a:off x="9441180" y="1950156"/>
            <a:ext cx="82296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lv-LV" sz="1200" noProof="0" dirty="0">
                <a:latin typeface="Montserrat" panose="00000500000000000000" pitchFamily="2" charset="-70"/>
              </a:rPr>
              <a:t>Vadība</a:t>
            </a:r>
          </a:p>
        </p:txBody>
      </p:sp>
      <p:sp>
        <p:nvSpPr>
          <p:cNvPr id="68" name="head-Culture">
            <a:extLst>
              <a:ext uri="{FF2B5EF4-FFF2-40B4-BE49-F238E27FC236}">
                <a16:creationId xmlns:a16="http://schemas.microsoft.com/office/drawing/2014/main" id="{6BC0F7C5-BB5E-A7E8-4CE0-B3B032AD8B07}"/>
              </a:ext>
            </a:extLst>
          </p:cNvPr>
          <p:cNvSpPr txBox="1"/>
          <p:nvPr/>
        </p:nvSpPr>
        <p:spPr>
          <a:xfrm rot="16200000">
            <a:off x="10456164" y="1977588"/>
            <a:ext cx="82296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lv-LV" sz="1200" noProof="0" dirty="0">
                <a:latin typeface="Montserrat" panose="00000500000000000000" pitchFamily="2" charset="-70"/>
              </a:rPr>
              <a:t>Kultūra</a:t>
            </a:r>
          </a:p>
        </p:txBody>
      </p:sp>
      <p:sp>
        <p:nvSpPr>
          <p:cNvPr id="69" name="head-Tools">
            <a:extLst>
              <a:ext uri="{FF2B5EF4-FFF2-40B4-BE49-F238E27FC236}">
                <a16:creationId xmlns:a16="http://schemas.microsoft.com/office/drawing/2014/main" id="{A87F3060-5E24-3AAE-A54E-A55B612BB166}"/>
              </a:ext>
            </a:extLst>
          </p:cNvPr>
          <p:cNvSpPr txBox="1"/>
          <p:nvPr/>
        </p:nvSpPr>
        <p:spPr>
          <a:xfrm rot="16200000">
            <a:off x="10117836" y="1950156"/>
            <a:ext cx="82296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lv-LV" sz="1200" noProof="0" dirty="0">
                <a:latin typeface="Montserrat" panose="00000500000000000000" pitchFamily="2" charset="-70"/>
              </a:rPr>
              <a:t>Rīki</a:t>
            </a:r>
          </a:p>
        </p:txBody>
      </p:sp>
      <p:sp>
        <p:nvSpPr>
          <p:cNvPr id="70" name="head-Skills">
            <a:extLst>
              <a:ext uri="{FF2B5EF4-FFF2-40B4-BE49-F238E27FC236}">
                <a16:creationId xmlns:a16="http://schemas.microsoft.com/office/drawing/2014/main" id="{70F85354-0327-8918-1082-3B42C5A51639}"/>
              </a:ext>
            </a:extLst>
          </p:cNvPr>
          <p:cNvSpPr txBox="1"/>
          <p:nvPr/>
        </p:nvSpPr>
        <p:spPr>
          <a:xfrm rot="16200000">
            <a:off x="9611389" y="1782036"/>
            <a:ext cx="1159199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lv-LV" sz="1200" noProof="0" dirty="0">
                <a:latin typeface="Montserrat" panose="00000500000000000000" pitchFamily="2" charset="-70"/>
              </a:rPr>
              <a:t>Kompetences</a:t>
            </a:r>
          </a:p>
        </p:txBody>
      </p:sp>
      <p:sp>
        <p:nvSpPr>
          <p:cNvPr id="71" name="head-statements">
            <a:extLst>
              <a:ext uri="{FF2B5EF4-FFF2-40B4-BE49-F238E27FC236}">
                <a16:creationId xmlns:a16="http://schemas.microsoft.com/office/drawing/2014/main" id="{DC486F10-17D9-1086-48B5-D2C5CB07BBB2}"/>
              </a:ext>
            </a:extLst>
          </p:cNvPr>
          <p:cNvSpPr txBox="1"/>
          <p:nvPr/>
        </p:nvSpPr>
        <p:spPr>
          <a:xfrm rot="16200000">
            <a:off x="10954512" y="1790136"/>
            <a:ext cx="822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lv-LV" sz="1200" noProof="0" dirty="0">
                <a:latin typeface="Montserrat" panose="00000500000000000000" pitchFamily="2" charset="-70"/>
              </a:rPr>
              <a:t>Jautājumi</a:t>
            </a:r>
          </a:p>
        </p:txBody>
      </p:sp>
      <p:sp>
        <p:nvSpPr>
          <p:cNvPr id="72" name="tint-1">
            <a:extLst>
              <a:ext uri="{FF2B5EF4-FFF2-40B4-BE49-F238E27FC236}">
                <a16:creationId xmlns:a16="http://schemas.microsoft.com/office/drawing/2014/main" id="{43ED9A00-611D-44C0-EC71-738D393CA3C1}"/>
              </a:ext>
            </a:extLst>
          </p:cNvPr>
          <p:cNvSpPr/>
          <p:nvPr/>
        </p:nvSpPr>
        <p:spPr>
          <a:xfrm>
            <a:off x="5961888" y="2603952"/>
            <a:ext cx="5806440" cy="338328"/>
          </a:xfrm>
          <a:prstGeom prst="rect">
            <a:avLst/>
          </a:prstGeom>
          <a:solidFill>
            <a:schemeClr val="bg2"/>
          </a:solidFill>
          <a:ln/>
        </p:spPr>
        <p:txBody>
          <a:bodyPr/>
          <a:lstStyle/>
          <a:p>
            <a:endParaRPr lang="lv-LV" noProof="0" dirty="0">
              <a:latin typeface="Montserrat" panose="00000500000000000000" pitchFamily="2" charset="-70"/>
            </a:endParaRPr>
          </a:p>
        </p:txBody>
      </p:sp>
      <p:sp>
        <p:nvSpPr>
          <p:cNvPr id="73" name="num-bg-1">
            <a:extLst>
              <a:ext uri="{FF2B5EF4-FFF2-40B4-BE49-F238E27FC236}">
                <a16:creationId xmlns:a16="http://schemas.microsoft.com/office/drawing/2014/main" id="{4043DC11-D401-89D3-7FBA-7729D600DBCC}"/>
              </a:ext>
            </a:extLst>
          </p:cNvPr>
          <p:cNvSpPr/>
          <p:nvPr/>
        </p:nvSpPr>
        <p:spPr>
          <a:xfrm>
            <a:off x="6035040" y="2654244"/>
            <a:ext cx="237744" cy="237744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lv-LV" sz="1200" noProof="0" dirty="0">
              <a:solidFill>
                <a:schemeClr val="bg1"/>
              </a:solidFill>
              <a:latin typeface="Montserrat" panose="00000500000000000000" pitchFamily="2" charset="-70"/>
            </a:endParaRPr>
          </a:p>
        </p:txBody>
      </p:sp>
      <p:sp>
        <p:nvSpPr>
          <p:cNvPr id="74" name="num-1">
            <a:extLst>
              <a:ext uri="{FF2B5EF4-FFF2-40B4-BE49-F238E27FC236}">
                <a16:creationId xmlns:a16="http://schemas.microsoft.com/office/drawing/2014/main" id="{997E3CE2-B92E-CB72-A339-E0ABE6EFC006}"/>
              </a:ext>
            </a:extLst>
          </p:cNvPr>
          <p:cNvSpPr txBox="1"/>
          <p:nvPr/>
        </p:nvSpPr>
        <p:spPr>
          <a:xfrm>
            <a:off x="6035040" y="2654244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v-LV" sz="1200" noProof="0" dirty="0">
                <a:solidFill>
                  <a:schemeClr val="bg1"/>
                </a:solidFill>
                <a:latin typeface="Montserrat" panose="00000500000000000000" pitchFamily="2" charset="-70"/>
              </a:rPr>
              <a:t>1</a:t>
            </a:r>
          </a:p>
        </p:txBody>
      </p:sp>
      <p:sp>
        <p:nvSpPr>
          <p:cNvPr id="75" name="topic-1">
            <a:extLst>
              <a:ext uri="{FF2B5EF4-FFF2-40B4-BE49-F238E27FC236}">
                <a16:creationId xmlns:a16="http://schemas.microsoft.com/office/drawing/2014/main" id="{51F21047-2893-3D5B-2BED-FCFB40F54E1A}"/>
              </a:ext>
            </a:extLst>
          </p:cNvPr>
          <p:cNvSpPr txBox="1"/>
          <p:nvPr/>
        </p:nvSpPr>
        <p:spPr>
          <a:xfrm>
            <a:off x="6364224" y="2603952"/>
            <a:ext cx="262432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v-LV" sz="1200" noProof="0" dirty="0">
                <a:latin typeface="Montserrat" panose="00000500000000000000" pitchFamily="2" charset="-70"/>
              </a:rPr>
              <a:t>Sadarbība ar citiem</a:t>
            </a:r>
          </a:p>
        </p:txBody>
      </p:sp>
      <p:sp>
        <p:nvSpPr>
          <p:cNvPr id="76" name="dot-1-Uses">
            <a:extLst>
              <a:ext uri="{FF2B5EF4-FFF2-40B4-BE49-F238E27FC236}">
                <a16:creationId xmlns:a16="http://schemas.microsoft.com/office/drawing/2014/main" id="{5900E329-D912-8462-F7F8-5CD96792F8DA}"/>
              </a:ext>
            </a:extLst>
          </p:cNvPr>
          <p:cNvSpPr/>
          <p:nvPr/>
        </p:nvSpPr>
        <p:spPr>
          <a:xfrm>
            <a:off x="9134856" y="2731968"/>
            <a:ext cx="82296" cy="82296"/>
          </a:xfrm>
          <a:prstGeom prst="ellipse">
            <a:avLst/>
          </a:prstGeom>
          <a:solidFill>
            <a:srgbClr val="C9D3D6"/>
          </a:solidFill>
          <a:ln/>
        </p:spPr>
        <p:txBody>
          <a:bodyPr/>
          <a:lstStyle/>
          <a:p>
            <a:endParaRPr lang="lv-LV" sz="1200" noProof="0" dirty="0">
              <a:latin typeface="Montserrat" panose="00000500000000000000" pitchFamily="2" charset="-70"/>
            </a:endParaRPr>
          </a:p>
        </p:txBody>
      </p:sp>
      <p:sp>
        <p:nvSpPr>
          <p:cNvPr id="77" name="dot-1-Data">
            <a:extLst>
              <a:ext uri="{FF2B5EF4-FFF2-40B4-BE49-F238E27FC236}">
                <a16:creationId xmlns:a16="http://schemas.microsoft.com/office/drawing/2014/main" id="{5D67292A-648A-082C-BCA2-994C6A7898E1}"/>
              </a:ext>
            </a:extLst>
          </p:cNvPr>
          <p:cNvSpPr/>
          <p:nvPr/>
        </p:nvSpPr>
        <p:spPr>
          <a:xfrm>
            <a:off x="9473184" y="2731968"/>
            <a:ext cx="82296" cy="82296"/>
          </a:xfrm>
          <a:prstGeom prst="ellipse">
            <a:avLst/>
          </a:prstGeom>
          <a:solidFill>
            <a:srgbClr val="C9D3D6"/>
          </a:solidFill>
          <a:ln/>
        </p:spPr>
        <p:txBody>
          <a:bodyPr/>
          <a:lstStyle/>
          <a:p>
            <a:endParaRPr lang="lv-LV" sz="1200" noProof="0" dirty="0">
              <a:latin typeface="Montserrat" panose="00000500000000000000" pitchFamily="2" charset="-70"/>
            </a:endParaRPr>
          </a:p>
        </p:txBody>
      </p:sp>
      <p:sp>
        <p:nvSpPr>
          <p:cNvPr id="78" name="dot-1-Leadership">
            <a:extLst>
              <a:ext uri="{FF2B5EF4-FFF2-40B4-BE49-F238E27FC236}">
                <a16:creationId xmlns:a16="http://schemas.microsoft.com/office/drawing/2014/main" id="{5F520F2B-BAD4-6AF8-1D6F-2A817AFD9C3E}"/>
              </a:ext>
            </a:extLst>
          </p:cNvPr>
          <p:cNvSpPr/>
          <p:nvPr/>
        </p:nvSpPr>
        <p:spPr>
          <a:xfrm>
            <a:off x="9811512" y="2731968"/>
            <a:ext cx="82296" cy="82296"/>
          </a:xfrm>
          <a:prstGeom prst="ellipse">
            <a:avLst/>
          </a:prstGeom>
          <a:solidFill>
            <a:srgbClr val="C9D3D6"/>
          </a:solidFill>
          <a:ln/>
        </p:spPr>
        <p:txBody>
          <a:bodyPr/>
          <a:lstStyle/>
          <a:p>
            <a:endParaRPr lang="lv-LV" sz="1200" noProof="0" dirty="0">
              <a:latin typeface="Montserrat" panose="00000500000000000000" pitchFamily="2" charset="-70"/>
            </a:endParaRPr>
          </a:p>
        </p:txBody>
      </p:sp>
      <p:sp>
        <p:nvSpPr>
          <p:cNvPr id="79" name="dot-1-Culture">
            <a:extLst>
              <a:ext uri="{FF2B5EF4-FFF2-40B4-BE49-F238E27FC236}">
                <a16:creationId xmlns:a16="http://schemas.microsoft.com/office/drawing/2014/main" id="{B301C57C-0AD1-5B8A-DAAA-3FF5EF21C939}"/>
              </a:ext>
            </a:extLst>
          </p:cNvPr>
          <p:cNvSpPr/>
          <p:nvPr/>
        </p:nvSpPr>
        <p:spPr>
          <a:xfrm>
            <a:off x="10099548" y="2681676"/>
            <a:ext cx="182880" cy="182880"/>
          </a:xfrm>
          <a:prstGeom prst="ellipse">
            <a:avLst/>
          </a:prstGeom>
          <a:solidFill>
            <a:schemeClr val="accent4"/>
          </a:solidFill>
          <a:ln/>
        </p:spPr>
        <p:txBody>
          <a:bodyPr/>
          <a:lstStyle/>
          <a:p>
            <a:endParaRPr lang="lv-LV" sz="1200" noProof="0" dirty="0">
              <a:latin typeface="Montserrat" panose="00000500000000000000" pitchFamily="2" charset="-70"/>
            </a:endParaRPr>
          </a:p>
        </p:txBody>
      </p:sp>
      <p:sp>
        <p:nvSpPr>
          <p:cNvPr id="80" name="dot-1-Tools">
            <a:extLst>
              <a:ext uri="{FF2B5EF4-FFF2-40B4-BE49-F238E27FC236}">
                <a16:creationId xmlns:a16="http://schemas.microsoft.com/office/drawing/2014/main" id="{98F5A8A4-08A5-C1E6-2D7B-F763C0F65E74}"/>
              </a:ext>
            </a:extLst>
          </p:cNvPr>
          <p:cNvSpPr/>
          <p:nvPr/>
        </p:nvSpPr>
        <p:spPr>
          <a:xfrm>
            <a:off x="10488168" y="2731968"/>
            <a:ext cx="82296" cy="82296"/>
          </a:xfrm>
          <a:prstGeom prst="ellipse">
            <a:avLst/>
          </a:prstGeom>
          <a:solidFill>
            <a:srgbClr val="C9D3D6"/>
          </a:solidFill>
          <a:ln/>
        </p:spPr>
        <p:txBody>
          <a:bodyPr/>
          <a:lstStyle/>
          <a:p>
            <a:endParaRPr lang="lv-LV" sz="1200" noProof="0" dirty="0">
              <a:latin typeface="Montserrat" panose="00000500000000000000" pitchFamily="2" charset="-70"/>
            </a:endParaRPr>
          </a:p>
        </p:txBody>
      </p:sp>
      <p:sp>
        <p:nvSpPr>
          <p:cNvPr id="81" name="dot-1-Skills">
            <a:extLst>
              <a:ext uri="{FF2B5EF4-FFF2-40B4-BE49-F238E27FC236}">
                <a16:creationId xmlns:a16="http://schemas.microsoft.com/office/drawing/2014/main" id="{EA837E27-9120-B714-B869-5C1A94261F25}"/>
              </a:ext>
            </a:extLst>
          </p:cNvPr>
          <p:cNvSpPr/>
          <p:nvPr/>
        </p:nvSpPr>
        <p:spPr>
          <a:xfrm>
            <a:off x="10776204" y="2681676"/>
            <a:ext cx="182880" cy="182880"/>
          </a:xfrm>
          <a:prstGeom prst="ellipse">
            <a:avLst/>
          </a:prstGeom>
          <a:solidFill>
            <a:schemeClr val="accent6"/>
          </a:solidFill>
          <a:ln/>
        </p:spPr>
        <p:txBody>
          <a:bodyPr/>
          <a:lstStyle/>
          <a:p>
            <a:endParaRPr lang="lv-LV" sz="1200" noProof="0" dirty="0">
              <a:latin typeface="Montserrat" panose="00000500000000000000" pitchFamily="2" charset="-70"/>
            </a:endParaRPr>
          </a:p>
        </p:txBody>
      </p:sp>
      <p:sp>
        <p:nvSpPr>
          <p:cNvPr id="82" name="count-1">
            <a:extLst>
              <a:ext uri="{FF2B5EF4-FFF2-40B4-BE49-F238E27FC236}">
                <a16:creationId xmlns:a16="http://schemas.microsoft.com/office/drawing/2014/main" id="{42D6FE21-4FAA-7309-E80E-C72E010A7EDE}"/>
              </a:ext>
            </a:extLst>
          </p:cNvPr>
          <p:cNvSpPr txBox="1"/>
          <p:nvPr/>
        </p:nvSpPr>
        <p:spPr>
          <a:xfrm>
            <a:off x="11036808" y="2603952"/>
            <a:ext cx="65836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v-LV" sz="1200" noProof="0" dirty="0">
                <a:latin typeface="Montserrat" panose="00000500000000000000" pitchFamily="2" charset="-70"/>
              </a:rPr>
              <a:t>8</a:t>
            </a:r>
          </a:p>
        </p:txBody>
      </p:sp>
      <p:sp>
        <p:nvSpPr>
          <p:cNvPr id="83" name="num-bg-2">
            <a:extLst>
              <a:ext uri="{FF2B5EF4-FFF2-40B4-BE49-F238E27FC236}">
                <a16:creationId xmlns:a16="http://schemas.microsoft.com/office/drawing/2014/main" id="{E2B9B03D-C120-AF88-1C05-720E7D61CE6B}"/>
              </a:ext>
            </a:extLst>
          </p:cNvPr>
          <p:cNvSpPr/>
          <p:nvPr/>
        </p:nvSpPr>
        <p:spPr>
          <a:xfrm>
            <a:off x="6035040" y="2992572"/>
            <a:ext cx="237744" cy="237744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lv-LV" sz="1200" noProof="0" dirty="0">
              <a:solidFill>
                <a:schemeClr val="bg1"/>
              </a:solidFill>
              <a:latin typeface="Montserrat" panose="00000500000000000000" pitchFamily="2" charset="-70"/>
            </a:endParaRPr>
          </a:p>
        </p:txBody>
      </p:sp>
      <p:sp>
        <p:nvSpPr>
          <p:cNvPr id="84" name="num-2">
            <a:extLst>
              <a:ext uri="{FF2B5EF4-FFF2-40B4-BE49-F238E27FC236}">
                <a16:creationId xmlns:a16="http://schemas.microsoft.com/office/drawing/2014/main" id="{FD56F242-0806-3DEB-AF4C-130CE9515B94}"/>
              </a:ext>
            </a:extLst>
          </p:cNvPr>
          <p:cNvSpPr txBox="1"/>
          <p:nvPr/>
        </p:nvSpPr>
        <p:spPr>
          <a:xfrm>
            <a:off x="6035040" y="2992572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v-LV" sz="1200" noProof="0" dirty="0">
                <a:solidFill>
                  <a:schemeClr val="bg1"/>
                </a:solidFill>
                <a:latin typeface="Montserrat" panose="00000500000000000000" pitchFamily="2" charset="-70"/>
              </a:rPr>
              <a:t>2</a:t>
            </a:r>
          </a:p>
        </p:txBody>
      </p:sp>
      <p:sp>
        <p:nvSpPr>
          <p:cNvPr id="85" name="topic-2">
            <a:extLst>
              <a:ext uri="{FF2B5EF4-FFF2-40B4-BE49-F238E27FC236}">
                <a16:creationId xmlns:a16="http://schemas.microsoft.com/office/drawing/2014/main" id="{F8863935-CA96-2FAB-89CB-9F1770D1E06B}"/>
              </a:ext>
            </a:extLst>
          </p:cNvPr>
          <p:cNvSpPr txBox="1"/>
          <p:nvPr/>
        </p:nvSpPr>
        <p:spPr>
          <a:xfrm>
            <a:off x="6364224" y="2942280"/>
            <a:ext cx="262432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v-LV" sz="1200" noProof="0" dirty="0">
                <a:latin typeface="Montserrat" panose="00000500000000000000" pitchFamily="2" charset="-70"/>
              </a:rPr>
              <a:t>Datu prasmes un zināšanas</a:t>
            </a:r>
          </a:p>
        </p:txBody>
      </p:sp>
      <p:sp>
        <p:nvSpPr>
          <p:cNvPr id="86" name="dot-2-Uses">
            <a:extLst>
              <a:ext uri="{FF2B5EF4-FFF2-40B4-BE49-F238E27FC236}">
                <a16:creationId xmlns:a16="http://schemas.microsoft.com/office/drawing/2014/main" id="{5BFAE942-8022-8BD3-F807-19347DF2688C}"/>
              </a:ext>
            </a:extLst>
          </p:cNvPr>
          <p:cNvSpPr/>
          <p:nvPr/>
        </p:nvSpPr>
        <p:spPr>
          <a:xfrm>
            <a:off x="9084564" y="3020004"/>
            <a:ext cx="182880" cy="18288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lv-LV" sz="1200" noProof="0" dirty="0">
              <a:latin typeface="Montserrat" panose="00000500000000000000" pitchFamily="2" charset="-70"/>
            </a:endParaRPr>
          </a:p>
        </p:txBody>
      </p:sp>
      <p:sp>
        <p:nvSpPr>
          <p:cNvPr id="87" name="dot-2-Data">
            <a:extLst>
              <a:ext uri="{FF2B5EF4-FFF2-40B4-BE49-F238E27FC236}">
                <a16:creationId xmlns:a16="http://schemas.microsoft.com/office/drawing/2014/main" id="{E9F874A4-6DC4-1B9A-5786-8E335C1D34CF}"/>
              </a:ext>
            </a:extLst>
          </p:cNvPr>
          <p:cNvSpPr/>
          <p:nvPr/>
        </p:nvSpPr>
        <p:spPr>
          <a:xfrm>
            <a:off x="9422892" y="3020004"/>
            <a:ext cx="182880" cy="182880"/>
          </a:xfrm>
          <a:prstGeom prst="ellipse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lv-LV" sz="1200" noProof="0" dirty="0">
              <a:latin typeface="Montserrat" panose="00000500000000000000" pitchFamily="2" charset="-70"/>
            </a:endParaRPr>
          </a:p>
        </p:txBody>
      </p:sp>
      <p:sp>
        <p:nvSpPr>
          <p:cNvPr id="88" name="dot-2-Leadership">
            <a:extLst>
              <a:ext uri="{FF2B5EF4-FFF2-40B4-BE49-F238E27FC236}">
                <a16:creationId xmlns:a16="http://schemas.microsoft.com/office/drawing/2014/main" id="{7D60CFD7-69A7-E3F3-037D-6FCD36312BA5}"/>
              </a:ext>
            </a:extLst>
          </p:cNvPr>
          <p:cNvSpPr/>
          <p:nvPr/>
        </p:nvSpPr>
        <p:spPr>
          <a:xfrm>
            <a:off x="9761220" y="3020004"/>
            <a:ext cx="182880" cy="182880"/>
          </a:xfrm>
          <a:prstGeom prst="ellipse">
            <a:avLst/>
          </a:prstGeom>
          <a:solidFill>
            <a:schemeClr val="accent3"/>
          </a:solidFill>
          <a:ln/>
        </p:spPr>
        <p:txBody>
          <a:bodyPr/>
          <a:lstStyle/>
          <a:p>
            <a:endParaRPr lang="lv-LV" sz="1200" noProof="0" dirty="0">
              <a:latin typeface="Montserrat" panose="00000500000000000000" pitchFamily="2" charset="-70"/>
            </a:endParaRPr>
          </a:p>
        </p:txBody>
      </p:sp>
      <p:sp>
        <p:nvSpPr>
          <p:cNvPr id="89" name="dot-2-Culture">
            <a:extLst>
              <a:ext uri="{FF2B5EF4-FFF2-40B4-BE49-F238E27FC236}">
                <a16:creationId xmlns:a16="http://schemas.microsoft.com/office/drawing/2014/main" id="{9AFD0B31-B938-FBDD-49CD-1F29B117010B}"/>
              </a:ext>
            </a:extLst>
          </p:cNvPr>
          <p:cNvSpPr/>
          <p:nvPr/>
        </p:nvSpPr>
        <p:spPr>
          <a:xfrm>
            <a:off x="10099548" y="3020004"/>
            <a:ext cx="182880" cy="182880"/>
          </a:xfrm>
          <a:prstGeom prst="ellipse">
            <a:avLst/>
          </a:prstGeom>
          <a:solidFill>
            <a:schemeClr val="accent4"/>
          </a:solidFill>
          <a:ln/>
        </p:spPr>
        <p:txBody>
          <a:bodyPr/>
          <a:lstStyle/>
          <a:p>
            <a:endParaRPr lang="lv-LV" sz="1200" noProof="0" dirty="0">
              <a:latin typeface="Montserrat" panose="00000500000000000000" pitchFamily="2" charset="-70"/>
            </a:endParaRPr>
          </a:p>
        </p:txBody>
      </p:sp>
      <p:sp>
        <p:nvSpPr>
          <p:cNvPr id="90" name="dot-2-Tools">
            <a:extLst>
              <a:ext uri="{FF2B5EF4-FFF2-40B4-BE49-F238E27FC236}">
                <a16:creationId xmlns:a16="http://schemas.microsoft.com/office/drawing/2014/main" id="{F47F475A-BAF9-8F19-6DD5-582F46D20DC0}"/>
              </a:ext>
            </a:extLst>
          </p:cNvPr>
          <p:cNvSpPr/>
          <p:nvPr/>
        </p:nvSpPr>
        <p:spPr>
          <a:xfrm>
            <a:off x="10488168" y="3070296"/>
            <a:ext cx="82296" cy="82296"/>
          </a:xfrm>
          <a:prstGeom prst="ellipse">
            <a:avLst/>
          </a:prstGeom>
          <a:solidFill>
            <a:srgbClr val="C9D3D6"/>
          </a:solidFill>
          <a:ln/>
        </p:spPr>
        <p:txBody>
          <a:bodyPr/>
          <a:lstStyle/>
          <a:p>
            <a:endParaRPr lang="lv-LV" sz="1200" noProof="0" dirty="0">
              <a:latin typeface="Montserrat" panose="00000500000000000000" pitchFamily="2" charset="-70"/>
            </a:endParaRPr>
          </a:p>
        </p:txBody>
      </p:sp>
      <p:sp>
        <p:nvSpPr>
          <p:cNvPr id="91" name="dot-2-Skills">
            <a:extLst>
              <a:ext uri="{FF2B5EF4-FFF2-40B4-BE49-F238E27FC236}">
                <a16:creationId xmlns:a16="http://schemas.microsoft.com/office/drawing/2014/main" id="{6C13D8FE-31B2-254C-D906-A0DC31DACE0E}"/>
              </a:ext>
            </a:extLst>
          </p:cNvPr>
          <p:cNvSpPr/>
          <p:nvPr/>
        </p:nvSpPr>
        <p:spPr>
          <a:xfrm>
            <a:off x="10776204" y="3020004"/>
            <a:ext cx="182880" cy="182880"/>
          </a:xfrm>
          <a:prstGeom prst="ellipse">
            <a:avLst/>
          </a:prstGeom>
          <a:solidFill>
            <a:schemeClr val="accent6"/>
          </a:solidFill>
          <a:ln/>
        </p:spPr>
        <p:txBody>
          <a:bodyPr/>
          <a:lstStyle/>
          <a:p>
            <a:endParaRPr lang="lv-LV" sz="1200" noProof="0" dirty="0">
              <a:latin typeface="Montserrat" panose="00000500000000000000" pitchFamily="2" charset="-70"/>
            </a:endParaRPr>
          </a:p>
        </p:txBody>
      </p:sp>
      <p:sp>
        <p:nvSpPr>
          <p:cNvPr id="92" name="count-2">
            <a:extLst>
              <a:ext uri="{FF2B5EF4-FFF2-40B4-BE49-F238E27FC236}">
                <a16:creationId xmlns:a16="http://schemas.microsoft.com/office/drawing/2014/main" id="{44D6FB9B-8DD1-AEE9-0DF6-B6945D851C19}"/>
              </a:ext>
            </a:extLst>
          </p:cNvPr>
          <p:cNvSpPr txBox="1"/>
          <p:nvPr/>
        </p:nvSpPr>
        <p:spPr>
          <a:xfrm>
            <a:off x="11036808" y="2942280"/>
            <a:ext cx="65836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v-LV" sz="1200" noProof="0" dirty="0">
                <a:latin typeface="Montserrat" panose="00000500000000000000" pitchFamily="2" charset="-70"/>
              </a:rPr>
              <a:t>14</a:t>
            </a:r>
          </a:p>
        </p:txBody>
      </p:sp>
      <p:sp>
        <p:nvSpPr>
          <p:cNvPr id="93" name="tint-3">
            <a:extLst>
              <a:ext uri="{FF2B5EF4-FFF2-40B4-BE49-F238E27FC236}">
                <a16:creationId xmlns:a16="http://schemas.microsoft.com/office/drawing/2014/main" id="{4598B62C-CC2F-13D3-FECC-F0E650481484}"/>
              </a:ext>
            </a:extLst>
          </p:cNvPr>
          <p:cNvSpPr/>
          <p:nvPr/>
        </p:nvSpPr>
        <p:spPr>
          <a:xfrm>
            <a:off x="5961888" y="3280608"/>
            <a:ext cx="5806440" cy="338328"/>
          </a:xfrm>
          <a:prstGeom prst="rect">
            <a:avLst/>
          </a:prstGeom>
          <a:solidFill>
            <a:schemeClr val="bg2"/>
          </a:solidFill>
          <a:ln/>
        </p:spPr>
        <p:txBody>
          <a:bodyPr/>
          <a:lstStyle/>
          <a:p>
            <a:endParaRPr lang="lv-LV" noProof="0" dirty="0">
              <a:latin typeface="Montserrat" panose="00000500000000000000" pitchFamily="2" charset="-70"/>
            </a:endParaRPr>
          </a:p>
        </p:txBody>
      </p:sp>
      <p:sp>
        <p:nvSpPr>
          <p:cNvPr id="94" name="num-bg-3">
            <a:extLst>
              <a:ext uri="{FF2B5EF4-FFF2-40B4-BE49-F238E27FC236}">
                <a16:creationId xmlns:a16="http://schemas.microsoft.com/office/drawing/2014/main" id="{D097CA9C-2879-0C6C-564E-596BB6ED175F}"/>
              </a:ext>
            </a:extLst>
          </p:cNvPr>
          <p:cNvSpPr/>
          <p:nvPr/>
        </p:nvSpPr>
        <p:spPr>
          <a:xfrm>
            <a:off x="6035040" y="3330900"/>
            <a:ext cx="237744" cy="237744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lv-LV" sz="1200" noProof="0" dirty="0">
              <a:solidFill>
                <a:schemeClr val="bg1"/>
              </a:solidFill>
              <a:latin typeface="Montserrat" panose="00000500000000000000" pitchFamily="2" charset="-70"/>
            </a:endParaRPr>
          </a:p>
        </p:txBody>
      </p:sp>
      <p:sp>
        <p:nvSpPr>
          <p:cNvPr id="95" name="num-3">
            <a:extLst>
              <a:ext uri="{FF2B5EF4-FFF2-40B4-BE49-F238E27FC236}">
                <a16:creationId xmlns:a16="http://schemas.microsoft.com/office/drawing/2014/main" id="{424895F8-4308-571C-2F70-988D2B1AD78C}"/>
              </a:ext>
            </a:extLst>
          </p:cNvPr>
          <p:cNvSpPr txBox="1"/>
          <p:nvPr/>
        </p:nvSpPr>
        <p:spPr>
          <a:xfrm>
            <a:off x="6035040" y="3330900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v-LV" sz="1200" noProof="0" dirty="0">
                <a:solidFill>
                  <a:schemeClr val="bg1"/>
                </a:solidFill>
                <a:latin typeface="Montserrat" panose="00000500000000000000" pitchFamily="2" charset="-70"/>
              </a:rPr>
              <a:t>3</a:t>
            </a:r>
          </a:p>
        </p:txBody>
      </p:sp>
      <p:sp>
        <p:nvSpPr>
          <p:cNvPr id="96" name="topic-3">
            <a:extLst>
              <a:ext uri="{FF2B5EF4-FFF2-40B4-BE49-F238E27FC236}">
                <a16:creationId xmlns:a16="http://schemas.microsoft.com/office/drawing/2014/main" id="{B21AD67A-D214-0468-BE21-F2F2BB7EE352}"/>
              </a:ext>
            </a:extLst>
          </p:cNvPr>
          <p:cNvSpPr txBox="1"/>
          <p:nvPr/>
        </p:nvSpPr>
        <p:spPr>
          <a:xfrm>
            <a:off x="6364224" y="3280608"/>
            <a:ext cx="262432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v-LV" sz="1200" noProof="0" dirty="0">
                <a:latin typeface="Montserrat" panose="00000500000000000000" pitchFamily="2" charset="-70"/>
              </a:rPr>
              <a:t>Pieeja pareizajām sistēmām</a:t>
            </a:r>
          </a:p>
        </p:txBody>
      </p:sp>
      <p:sp>
        <p:nvSpPr>
          <p:cNvPr id="97" name="dot-3-Uses">
            <a:extLst>
              <a:ext uri="{FF2B5EF4-FFF2-40B4-BE49-F238E27FC236}">
                <a16:creationId xmlns:a16="http://schemas.microsoft.com/office/drawing/2014/main" id="{9CB8DD6A-762C-DB16-6685-AAE9C2C6B6F2}"/>
              </a:ext>
            </a:extLst>
          </p:cNvPr>
          <p:cNvSpPr/>
          <p:nvPr/>
        </p:nvSpPr>
        <p:spPr>
          <a:xfrm>
            <a:off x="9134856" y="3408624"/>
            <a:ext cx="82296" cy="82296"/>
          </a:xfrm>
          <a:prstGeom prst="ellipse">
            <a:avLst/>
          </a:prstGeom>
          <a:solidFill>
            <a:srgbClr val="C9D3D6"/>
          </a:solidFill>
          <a:ln/>
        </p:spPr>
        <p:txBody>
          <a:bodyPr/>
          <a:lstStyle/>
          <a:p>
            <a:endParaRPr lang="lv-LV" sz="1200" noProof="0" dirty="0">
              <a:latin typeface="Montserrat" panose="00000500000000000000" pitchFamily="2" charset="-70"/>
            </a:endParaRPr>
          </a:p>
        </p:txBody>
      </p:sp>
      <p:sp>
        <p:nvSpPr>
          <p:cNvPr id="98" name="dot-3-Data">
            <a:extLst>
              <a:ext uri="{FF2B5EF4-FFF2-40B4-BE49-F238E27FC236}">
                <a16:creationId xmlns:a16="http://schemas.microsoft.com/office/drawing/2014/main" id="{EA384B22-B5CA-53AD-63D8-9D93D9944E9F}"/>
              </a:ext>
            </a:extLst>
          </p:cNvPr>
          <p:cNvSpPr/>
          <p:nvPr/>
        </p:nvSpPr>
        <p:spPr>
          <a:xfrm>
            <a:off x="9473184" y="3408624"/>
            <a:ext cx="82296" cy="82296"/>
          </a:xfrm>
          <a:prstGeom prst="ellipse">
            <a:avLst/>
          </a:prstGeom>
          <a:solidFill>
            <a:srgbClr val="C9D3D6"/>
          </a:solidFill>
          <a:ln/>
        </p:spPr>
        <p:txBody>
          <a:bodyPr/>
          <a:lstStyle/>
          <a:p>
            <a:endParaRPr lang="lv-LV" sz="1200" noProof="0" dirty="0">
              <a:latin typeface="Montserrat" panose="00000500000000000000" pitchFamily="2" charset="-70"/>
            </a:endParaRPr>
          </a:p>
        </p:txBody>
      </p:sp>
      <p:sp>
        <p:nvSpPr>
          <p:cNvPr id="99" name="dot-3-Leadership">
            <a:extLst>
              <a:ext uri="{FF2B5EF4-FFF2-40B4-BE49-F238E27FC236}">
                <a16:creationId xmlns:a16="http://schemas.microsoft.com/office/drawing/2014/main" id="{094F99B6-732A-96F3-DB2B-C2049D3DB98F}"/>
              </a:ext>
            </a:extLst>
          </p:cNvPr>
          <p:cNvSpPr/>
          <p:nvPr/>
        </p:nvSpPr>
        <p:spPr>
          <a:xfrm>
            <a:off x="9761220" y="3358332"/>
            <a:ext cx="182880" cy="182880"/>
          </a:xfrm>
          <a:prstGeom prst="ellipse">
            <a:avLst/>
          </a:prstGeom>
          <a:solidFill>
            <a:schemeClr val="accent3"/>
          </a:solidFill>
          <a:ln/>
        </p:spPr>
        <p:txBody>
          <a:bodyPr/>
          <a:lstStyle/>
          <a:p>
            <a:endParaRPr lang="lv-LV" sz="1200" noProof="0" dirty="0">
              <a:latin typeface="Montserrat" panose="00000500000000000000" pitchFamily="2" charset="-70"/>
            </a:endParaRPr>
          </a:p>
        </p:txBody>
      </p:sp>
      <p:sp>
        <p:nvSpPr>
          <p:cNvPr id="100" name="dot-3-Culture">
            <a:extLst>
              <a:ext uri="{FF2B5EF4-FFF2-40B4-BE49-F238E27FC236}">
                <a16:creationId xmlns:a16="http://schemas.microsoft.com/office/drawing/2014/main" id="{B36738AA-09D3-7A13-8165-B5192ED207C7}"/>
              </a:ext>
            </a:extLst>
          </p:cNvPr>
          <p:cNvSpPr/>
          <p:nvPr/>
        </p:nvSpPr>
        <p:spPr>
          <a:xfrm>
            <a:off x="10149840" y="3408624"/>
            <a:ext cx="82296" cy="82296"/>
          </a:xfrm>
          <a:prstGeom prst="ellipse">
            <a:avLst/>
          </a:prstGeom>
          <a:solidFill>
            <a:srgbClr val="C9D3D6"/>
          </a:solidFill>
          <a:ln/>
        </p:spPr>
        <p:txBody>
          <a:bodyPr/>
          <a:lstStyle/>
          <a:p>
            <a:endParaRPr lang="lv-LV" sz="1200" noProof="0" dirty="0">
              <a:latin typeface="Montserrat" panose="00000500000000000000" pitchFamily="2" charset="-70"/>
            </a:endParaRPr>
          </a:p>
        </p:txBody>
      </p:sp>
      <p:sp>
        <p:nvSpPr>
          <p:cNvPr id="101" name="dot-3-Tools">
            <a:extLst>
              <a:ext uri="{FF2B5EF4-FFF2-40B4-BE49-F238E27FC236}">
                <a16:creationId xmlns:a16="http://schemas.microsoft.com/office/drawing/2014/main" id="{D2CB1468-E60E-9E97-55B4-D741A10AEDC2}"/>
              </a:ext>
            </a:extLst>
          </p:cNvPr>
          <p:cNvSpPr/>
          <p:nvPr/>
        </p:nvSpPr>
        <p:spPr>
          <a:xfrm>
            <a:off x="10437876" y="3358332"/>
            <a:ext cx="182880" cy="1828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lstStyle/>
          <a:p>
            <a:endParaRPr lang="lv-LV" sz="1200" noProof="0" dirty="0">
              <a:latin typeface="Montserrat" panose="00000500000000000000" pitchFamily="2" charset="-70"/>
            </a:endParaRPr>
          </a:p>
        </p:txBody>
      </p:sp>
      <p:sp>
        <p:nvSpPr>
          <p:cNvPr id="102" name="dot-3-Skills">
            <a:extLst>
              <a:ext uri="{FF2B5EF4-FFF2-40B4-BE49-F238E27FC236}">
                <a16:creationId xmlns:a16="http://schemas.microsoft.com/office/drawing/2014/main" id="{4BF8828F-BBF5-895B-56A4-2CEE98F62894}"/>
              </a:ext>
            </a:extLst>
          </p:cNvPr>
          <p:cNvSpPr/>
          <p:nvPr/>
        </p:nvSpPr>
        <p:spPr>
          <a:xfrm>
            <a:off x="10826496" y="3408624"/>
            <a:ext cx="82296" cy="82296"/>
          </a:xfrm>
          <a:prstGeom prst="ellipse">
            <a:avLst/>
          </a:prstGeom>
          <a:solidFill>
            <a:srgbClr val="C9D3D6"/>
          </a:solidFill>
          <a:ln/>
        </p:spPr>
        <p:txBody>
          <a:bodyPr/>
          <a:lstStyle/>
          <a:p>
            <a:endParaRPr lang="lv-LV" sz="1200" noProof="0" dirty="0">
              <a:latin typeface="Montserrat" panose="00000500000000000000" pitchFamily="2" charset="-70"/>
            </a:endParaRPr>
          </a:p>
        </p:txBody>
      </p:sp>
      <p:sp>
        <p:nvSpPr>
          <p:cNvPr id="103" name="count-3">
            <a:extLst>
              <a:ext uri="{FF2B5EF4-FFF2-40B4-BE49-F238E27FC236}">
                <a16:creationId xmlns:a16="http://schemas.microsoft.com/office/drawing/2014/main" id="{B1138B81-F166-A586-D966-162982AC3F08}"/>
              </a:ext>
            </a:extLst>
          </p:cNvPr>
          <p:cNvSpPr txBox="1"/>
          <p:nvPr/>
        </p:nvSpPr>
        <p:spPr>
          <a:xfrm>
            <a:off x="11036808" y="3280608"/>
            <a:ext cx="65836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v-LV" sz="1200" noProof="0" dirty="0">
                <a:latin typeface="Montserrat" panose="00000500000000000000" pitchFamily="2" charset="-70"/>
              </a:rPr>
              <a:t>10</a:t>
            </a:r>
          </a:p>
        </p:txBody>
      </p:sp>
      <p:sp>
        <p:nvSpPr>
          <p:cNvPr id="104" name="num-bg-4">
            <a:extLst>
              <a:ext uri="{FF2B5EF4-FFF2-40B4-BE49-F238E27FC236}">
                <a16:creationId xmlns:a16="http://schemas.microsoft.com/office/drawing/2014/main" id="{D7A938F5-98C6-228C-F5D2-9897A4A9F13A}"/>
              </a:ext>
            </a:extLst>
          </p:cNvPr>
          <p:cNvSpPr/>
          <p:nvPr/>
        </p:nvSpPr>
        <p:spPr>
          <a:xfrm>
            <a:off x="6035040" y="3669228"/>
            <a:ext cx="237744" cy="237744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lv-LV" sz="1200" noProof="0" dirty="0">
              <a:solidFill>
                <a:schemeClr val="bg1"/>
              </a:solidFill>
              <a:latin typeface="Montserrat" panose="00000500000000000000" pitchFamily="2" charset="-70"/>
            </a:endParaRPr>
          </a:p>
        </p:txBody>
      </p:sp>
      <p:sp>
        <p:nvSpPr>
          <p:cNvPr id="105" name="num-4">
            <a:extLst>
              <a:ext uri="{FF2B5EF4-FFF2-40B4-BE49-F238E27FC236}">
                <a16:creationId xmlns:a16="http://schemas.microsoft.com/office/drawing/2014/main" id="{60C5539F-54CD-20EB-3240-EF4FD06A93D2}"/>
              </a:ext>
            </a:extLst>
          </p:cNvPr>
          <p:cNvSpPr txBox="1"/>
          <p:nvPr/>
        </p:nvSpPr>
        <p:spPr>
          <a:xfrm>
            <a:off x="6035040" y="3669228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v-LV" sz="1200" noProof="0" dirty="0">
                <a:solidFill>
                  <a:schemeClr val="bg1"/>
                </a:solidFill>
                <a:latin typeface="Montserrat" panose="00000500000000000000" pitchFamily="2" charset="-70"/>
              </a:rPr>
              <a:t>4</a:t>
            </a:r>
          </a:p>
        </p:txBody>
      </p:sp>
      <p:sp>
        <p:nvSpPr>
          <p:cNvPr id="106" name="topic-4">
            <a:extLst>
              <a:ext uri="{FF2B5EF4-FFF2-40B4-BE49-F238E27FC236}">
                <a16:creationId xmlns:a16="http://schemas.microsoft.com/office/drawing/2014/main" id="{B3C4E88A-3BF8-9577-020E-74828C408A61}"/>
              </a:ext>
            </a:extLst>
          </p:cNvPr>
          <p:cNvSpPr txBox="1"/>
          <p:nvPr/>
        </p:nvSpPr>
        <p:spPr>
          <a:xfrm>
            <a:off x="6364224" y="3618936"/>
            <a:ext cx="262432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v-LV" sz="1200" noProof="0" dirty="0">
                <a:latin typeface="Montserrat" panose="00000500000000000000" pitchFamily="2" charset="-70"/>
              </a:rPr>
              <a:t>Zināšanas par esošajiem datiem</a:t>
            </a:r>
          </a:p>
        </p:txBody>
      </p:sp>
      <p:sp>
        <p:nvSpPr>
          <p:cNvPr id="107" name="dot-4-Uses">
            <a:extLst>
              <a:ext uri="{FF2B5EF4-FFF2-40B4-BE49-F238E27FC236}">
                <a16:creationId xmlns:a16="http://schemas.microsoft.com/office/drawing/2014/main" id="{B962F759-F091-1D33-56BD-9779DDD22999}"/>
              </a:ext>
            </a:extLst>
          </p:cNvPr>
          <p:cNvSpPr/>
          <p:nvPr/>
        </p:nvSpPr>
        <p:spPr>
          <a:xfrm>
            <a:off x="9134856" y="3746952"/>
            <a:ext cx="82296" cy="82296"/>
          </a:xfrm>
          <a:prstGeom prst="ellipse">
            <a:avLst/>
          </a:prstGeom>
          <a:solidFill>
            <a:srgbClr val="C9D3D6"/>
          </a:solidFill>
          <a:ln/>
        </p:spPr>
        <p:txBody>
          <a:bodyPr/>
          <a:lstStyle/>
          <a:p>
            <a:endParaRPr lang="lv-LV" sz="1200" noProof="0" dirty="0">
              <a:latin typeface="Montserrat" panose="00000500000000000000" pitchFamily="2" charset="-70"/>
            </a:endParaRPr>
          </a:p>
        </p:txBody>
      </p:sp>
      <p:sp>
        <p:nvSpPr>
          <p:cNvPr id="108" name="dot-4-Data">
            <a:extLst>
              <a:ext uri="{FF2B5EF4-FFF2-40B4-BE49-F238E27FC236}">
                <a16:creationId xmlns:a16="http://schemas.microsoft.com/office/drawing/2014/main" id="{00049803-4CCA-260F-97D8-5B040A9730C3}"/>
              </a:ext>
            </a:extLst>
          </p:cNvPr>
          <p:cNvSpPr/>
          <p:nvPr/>
        </p:nvSpPr>
        <p:spPr>
          <a:xfrm>
            <a:off x="9422892" y="3696660"/>
            <a:ext cx="182880" cy="182880"/>
          </a:xfrm>
          <a:prstGeom prst="ellipse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lv-LV" sz="1200" noProof="0" dirty="0">
              <a:latin typeface="Montserrat" panose="00000500000000000000" pitchFamily="2" charset="-70"/>
            </a:endParaRPr>
          </a:p>
        </p:txBody>
      </p:sp>
      <p:sp>
        <p:nvSpPr>
          <p:cNvPr id="109" name="dot-4-Leadership">
            <a:extLst>
              <a:ext uri="{FF2B5EF4-FFF2-40B4-BE49-F238E27FC236}">
                <a16:creationId xmlns:a16="http://schemas.microsoft.com/office/drawing/2014/main" id="{4D17AFF9-79A1-014B-94D9-9713F992AD91}"/>
              </a:ext>
            </a:extLst>
          </p:cNvPr>
          <p:cNvSpPr/>
          <p:nvPr/>
        </p:nvSpPr>
        <p:spPr>
          <a:xfrm>
            <a:off x="9811512" y="3746952"/>
            <a:ext cx="82296" cy="82296"/>
          </a:xfrm>
          <a:prstGeom prst="ellipse">
            <a:avLst/>
          </a:prstGeom>
          <a:solidFill>
            <a:srgbClr val="C9D3D6"/>
          </a:solidFill>
          <a:ln/>
        </p:spPr>
        <p:txBody>
          <a:bodyPr/>
          <a:lstStyle/>
          <a:p>
            <a:endParaRPr lang="lv-LV" sz="1200" noProof="0" dirty="0">
              <a:latin typeface="Montserrat" panose="00000500000000000000" pitchFamily="2" charset="-70"/>
            </a:endParaRPr>
          </a:p>
        </p:txBody>
      </p:sp>
      <p:sp>
        <p:nvSpPr>
          <p:cNvPr id="110" name="dot-4-Culture">
            <a:extLst>
              <a:ext uri="{FF2B5EF4-FFF2-40B4-BE49-F238E27FC236}">
                <a16:creationId xmlns:a16="http://schemas.microsoft.com/office/drawing/2014/main" id="{9416BDBD-302C-B53B-13CD-E3BEC3341342}"/>
              </a:ext>
            </a:extLst>
          </p:cNvPr>
          <p:cNvSpPr/>
          <p:nvPr/>
        </p:nvSpPr>
        <p:spPr>
          <a:xfrm>
            <a:off x="10149840" y="3746952"/>
            <a:ext cx="82296" cy="82296"/>
          </a:xfrm>
          <a:prstGeom prst="ellipse">
            <a:avLst/>
          </a:prstGeom>
          <a:solidFill>
            <a:srgbClr val="C9D3D6"/>
          </a:solidFill>
          <a:ln/>
        </p:spPr>
        <p:txBody>
          <a:bodyPr/>
          <a:lstStyle/>
          <a:p>
            <a:endParaRPr lang="lv-LV" sz="1200" noProof="0" dirty="0">
              <a:latin typeface="Montserrat" panose="00000500000000000000" pitchFamily="2" charset="-70"/>
            </a:endParaRPr>
          </a:p>
        </p:txBody>
      </p:sp>
      <p:sp>
        <p:nvSpPr>
          <p:cNvPr id="111" name="dot-4-Tools">
            <a:extLst>
              <a:ext uri="{FF2B5EF4-FFF2-40B4-BE49-F238E27FC236}">
                <a16:creationId xmlns:a16="http://schemas.microsoft.com/office/drawing/2014/main" id="{81A458EF-B936-86DD-AB5F-8D0A3E752F29}"/>
              </a:ext>
            </a:extLst>
          </p:cNvPr>
          <p:cNvSpPr/>
          <p:nvPr/>
        </p:nvSpPr>
        <p:spPr>
          <a:xfrm>
            <a:off x="10488168" y="3746952"/>
            <a:ext cx="82296" cy="82296"/>
          </a:xfrm>
          <a:prstGeom prst="ellipse">
            <a:avLst/>
          </a:prstGeom>
          <a:solidFill>
            <a:srgbClr val="C9D3D6"/>
          </a:solidFill>
          <a:ln/>
        </p:spPr>
        <p:txBody>
          <a:bodyPr/>
          <a:lstStyle/>
          <a:p>
            <a:endParaRPr lang="lv-LV" sz="1200" noProof="0" dirty="0">
              <a:latin typeface="Montserrat" panose="00000500000000000000" pitchFamily="2" charset="-70"/>
            </a:endParaRPr>
          </a:p>
        </p:txBody>
      </p:sp>
      <p:sp>
        <p:nvSpPr>
          <p:cNvPr id="112" name="dot-4-Skills">
            <a:extLst>
              <a:ext uri="{FF2B5EF4-FFF2-40B4-BE49-F238E27FC236}">
                <a16:creationId xmlns:a16="http://schemas.microsoft.com/office/drawing/2014/main" id="{9310E2D8-5795-6CB4-CAD6-B1F35D9F685A}"/>
              </a:ext>
            </a:extLst>
          </p:cNvPr>
          <p:cNvSpPr/>
          <p:nvPr/>
        </p:nvSpPr>
        <p:spPr>
          <a:xfrm>
            <a:off x="10826496" y="3746952"/>
            <a:ext cx="82296" cy="82296"/>
          </a:xfrm>
          <a:prstGeom prst="ellipse">
            <a:avLst/>
          </a:prstGeom>
          <a:solidFill>
            <a:srgbClr val="C9D3D6"/>
          </a:solidFill>
          <a:ln/>
        </p:spPr>
        <p:txBody>
          <a:bodyPr/>
          <a:lstStyle/>
          <a:p>
            <a:endParaRPr lang="lv-LV" sz="1200" noProof="0" dirty="0">
              <a:latin typeface="Montserrat" panose="00000500000000000000" pitchFamily="2" charset="-70"/>
            </a:endParaRPr>
          </a:p>
        </p:txBody>
      </p:sp>
      <p:sp>
        <p:nvSpPr>
          <p:cNvPr id="113" name="count-4">
            <a:extLst>
              <a:ext uri="{FF2B5EF4-FFF2-40B4-BE49-F238E27FC236}">
                <a16:creationId xmlns:a16="http://schemas.microsoft.com/office/drawing/2014/main" id="{99B2EDD1-6637-FB73-953D-AC683B97BE93}"/>
              </a:ext>
            </a:extLst>
          </p:cNvPr>
          <p:cNvSpPr txBox="1"/>
          <p:nvPr/>
        </p:nvSpPr>
        <p:spPr>
          <a:xfrm>
            <a:off x="11036808" y="3618936"/>
            <a:ext cx="65836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v-LV" sz="1200" noProof="0" dirty="0">
                <a:latin typeface="Montserrat" panose="00000500000000000000" pitchFamily="2" charset="-70"/>
              </a:rPr>
              <a:t>4</a:t>
            </a:r>
          </a:p>
        </p:txBody>
      </p:sp>
      <p:sp>
        <p:nvSpPr>
          <p:cNvPr id="114" name="tint-5">
            <a:extLst>
              <a:ext uri="{FF2B5EF4-FFF2-40B4-BE49-F238E27FC236}">
                <a16:creationId xmlns:a16="http://schemas.microsoft.com/office/drawing/2014/main" id="{D20C8F8F-C859-9F4D-FBC4-85F1C41CDE3E}"/>
              </a:ext>
            </a:extLst>
          </p:cNvPr>
          <p:cNvSpPr/>
          <p:nvPr/>
        </p:nvSpPr>
        <p:spPr>
          <a:xfrm>
            <a:off x="5961888" y="3957264"/>
            <a:ext cx="5806440" cy="338328"/>
          </a:xfrm>
          <a:prstGeom prst="rect">
            <a:avLst/>
          </a:prstGeom>
          <a:solidFill>
            <a:schemeClr val="bg2"/>
          </a:solidFill>
          <a:ln/>
        </p:spPr>
        <p:txBody>
          <a:bodyPr/>
          <a:lstStyle/>
          <a:p>
            <a:endParaRPr lang="lv-LV" noProof="0" dirty="0">
              <a:latin typeface="Montserrat" panose="00000500000000000000" pitchFamily="2" charset="-70"/>
            </a:endParaRPr>
          </a:p>
        </p:txBody>
      </p:sp>
      <p:sp>
        <p:nvSpPr>
          <p:cNvPr id="115" name="num-bg-5">
            <a:extLst>
              <a:ext uri="{FF2B5EF4-FFF2-40B4-BE49-F238E27FC236}">
                <a16:creationId xmlns:a16="http://schemas.microsoft.com/office/drawing/2014/main" id="{13EDC1A7-AF68-A6CD-B2FF-0A504E124F3C}"/>
              </a:ext>
            </a:extLst>
          </p:cNvPr>
          <p:cNvSpPr/>
          <p:nvPr/>
        </p:nvSpPr>
        <p:spPr>
          <a:xfrm>
            <a:off x="6035040" y="4007556"/>
            <a:ext cx="237744" cy="237744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lv-LV" sz="1200" noProof="0" dirty="0">
              <a:solidFill>
                <a:schemeClr val="bg1"/>
              </a:solidFill>
              <a:latin typeface="Montserrat" panose="00000500000000000000" pitchFamily="2" charset="-70"/>
            </a:endParaRPr>
          </a:p>
        </p:txBody>
      </p:sp>
      <p:sp>
        <p:nvSpPr>
          <p:cNvPr id="116" name="num-5">
            <a:extLst>
              <a:ext uri="{FF2B5EF4-FFF2-40B4-BE49-F238E27FC236}">
                <a16:creationId xmlns:a16="http://schemas.microsoft.com/office/drawing/2014/main" id="{64D88204-6D22-F8C8-500C-44B8971C8BCD}"/>
              </a:ext>
            </a:extLst>
          </p:cNvPr>
          <p:cNvSpPr txBox="1"/>
          <p:nvPr/>
        </p:nvSpPr>
        <p:spPr>
          <a:xfrm>
            <a:off x="6035040" y="4007556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v-LV" sz="1200" noProof="0" dirty="0">
                <a:solidFill>
                  <a:schemeClr val="bg1"/>
                </a:solidFill>
                <a:latin typeface="Montserrat" panose="00000500000000000000" pitchFamily="2" charset="-70"/>
              </a:rPr>
              <a:t>5</a:t>
            </a:r>
          </a:p>
        </p:txBody>
      </p:sp>
      <p:sp>
        <p:nvSpPr>
          <p:cNvPr id="117" name="topic-5">
            <a:extLst>
              <a:ext uri="{FF2B5EF4-FFF2-40B4-BE49-F238E27FC236}">
                <a16:creationId xmlns:a16="http://schemas.microsoft.com/office/drawing/2014/main" id="{2D3F52A9-EA39-6F2F-20B1-200747452E90}"/>
              </a:ext>
            </a:extLst>
          </p:cNvPr>
          <p:cNvSpPr txBox="1"/>
          <p:nvPr/>
        </p:nvSpPr>
        <p:spPr>
          <a:xfrm>
            <a:off x="6364224" y="3957264"/>
            <a:ext cx="262432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v-LV" sz="1200" noProof="0" dirty="0">
                <a:latin typeface="Montserrat" panose="00000500000000000000" pitchFamily="2" charset="-70"/>
              </a:rPr>
              <a:t>Lēmumu pieņemšana ar datiem</a:t>
            </a:r>
          </a:p>
        </p:txBody>
      </p:sp>
      <p:sp>
        <p:nvSpPr>
          <p:cNvPr id="118" name="dot-5-Uses">
            <a:extLst>
              <a:ext uri="{FF2B5EF4-FFF2-40B4-BE49-F238E27FC236}">
                <a16:creationId xmlns:a16="http://schemas.microsoft.com/office/drawing/2014/main" id="{2EEF56B5-A3AD-9F9F-5949-471C0601DB00}"/>
              </a:ext>
            </a:extLst>
          </p:cNvPr>
          <p:cNvSpPr/>
          <p:nvPr/>
        </p:nvSpPr>
        <p:spPr>
          <a:xfrm>
            <a:off x="9084564" y="4034988"/>
            <a:ext cx="182880" cy="18288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lv-LV" sz="1200" noProof="0" dirty="0">
              <a:latin typeface="Montserrat" panose="00000500000000000000" pitchFamily="2" charset="-70"/>
            </a:endParaRPr>
          </a:p>
        </p:txBody>
      </p:sp>
      <p:sp>
        <p:nvSpPr>
          <p:cNvPr id="119" name="dot-5-Data">
            <a:extLst>
              <a:ext uri="{FF2B5EF4-FFF2-40B4-BE49-F238E27FC236}">
                <a16:creationId xmlns:a16="http://schemas.microsoft.com/office/drawing/2014/main" id="{9C3ECA76-7D11-7C4C-105D-4B66CEDE87BF}"/>
              </a:ext>
            </a:extLst>
          </p:cNvPr>
          <p:cNvSpPr/>
          <p:nvPr/>
        </p:nvSpPr>
        <p:spPr>
          <a:xfrm>
            <a:off x="9473184" y="4085280"/>
            <a:ext cx="82296" cy="82296"/>
          </a:xfrm>
          <a:prstGeom prst="ellipse">
            <a:avLst/>
          </a:prstGeom>
          <a:solidFill>
            <a:srgbClr val="C9D3D6"/>
          </a:solidFill>
          <a:ln/>
        </p:spPr>
        <p:txBody>
          <a:bodyPr/>
          <a:lstStyle/>
          <a:p>
            <a:endParaRPr lang="lv-LV" sz="1200" noProof="0" dirty="0">
              <a:latin typeface="Montserrat" panose="00000500000000000000" pitchFamily="2" charset="-70"/>
            </a:endParaRPr>
          </a:p>
        </p:txBody>
      </p:sp>
      <p:sp>
        <p:nvSpPr>
          <p:cNvPr id="120" name="dot-5-Leadership">
            <a:extLst>
              <a:ext uri="{FF2B5EF4-FFF2-40B4-BE49-F238E27FC236}">
                <a16:creationId xmlns:a16="http://schemas.microsoft.com/office/drawing/2014/main" id="{AE461269-9910-2133-F018-CDA2809F2365}"/>
              </a:ext>
            </a:extLst>
          </p:cNvPr>
          <p:cNvSpPr/>
          <p:nvPr/>
        </p:nvSpPr>
        <p:spPr>
          <a:xfrm>
            <a:off x="9761220" y="4034988"/>
            <a:ext cx="182880" cy="182880"/>
          </a:xfrm>
          <a:prstGeom prst="ellipse">
            <a:avLst/>
          </a:prstGeom>
          <a:solidFill>
            <a:schemeClr val="accent3"/>
          </a:solidFill>
          <a:ln/>
        </p:spPr>
        <p:txBody>
          <a:bodyPr/>
          <a:lstStyle/>
          <a:p>
            <a:endParaRPr lang="lv-LV" sz="1200" noProof="0" dirty="0">
              <a:latin typeface="Montserrat" panose="00000500000000000000" pitchFamily="2" charset="-70"/>
            </a:endParaRPr>
          </a:p>
        </p:txBody>
      </p:sp>
      <p:sp>
        <p:nvSpPr>
          <p:cNvPr id="121" name="dot-5-Culture">
            <a:extLst>
              <a:ext uri="{FF2B5EF4-FFF2-40B4-BE49-F238E27FC236}">
                <a16:creationId xmlns:a16="http://schemas.microsoft.com/office/drawing/2014/main" id="{4F65F357-1758-F866-9449-3BA52901660A}"/>
              </a:ext>
            </a:extLst>
          </p:cNvPr>
          <p:cNvSpPr/>
          <p:nvPr/>
        </p:nvSpPr>
        <p:spPr>
          <a:xfrm>
            <a:off x="10149840" y="4085280"/>
            <a:ext cx="82296" cy="82296"/>
          </a:xfrm>
          <a:prstGeom prst="ellipse">
            <a:avLst/>
          </a:prstGeom>
          <a:solidFill>
            <a:srgbClr val="C9D3D6"/>
          </a:solidFill>
          <a:ln/>
        </p:spPr>
        <p:txBody>
          <a:bodyPr/>
          <a:lstStyle/>
          <a:p>
            <a:endParaRPr lang="lv-LV" sz="1200" noProof="0" dirty="0">
              <a:latin typeface="Montserrat" panose="00000500000000000000" pitchFamily="2" charset="-70"/>
            </a:endParaRPr>
          </a:p>
        </p:txBody>
      </p:sp>
      <p:sp>
        <p:nvSpPr>
          <p:cNvPr id="122" name="dot-5-Tools">
            <a:extLst>
              <a:ext uri="{FF2B5EF4-FFF2-40B4-BE49-F238E27FC236}">
                <a16:creationId xmlns:a16="http://schemas.microsoft.com/office/drawing/2014/main" id="{8BAE4F68-BF7A-F710-5C87-0BD1F4299C39}"/>
              </a:ext>
            </a:extLst>
          </p:cNvPr>
          <p:cNvSpPr/>
          <p:nvPr/>
        </p:nvSpPr>
        <p:spPr>
          <a:xfrm>
            <a:off x="10488168" y="4085280"/>
            <a:ext cx="82296" cy="82296"/>
          </a:xfrm>
          <a:prstGeom prst="ellipse">
            <a:avLst/>
          </a:prstGeom>
          <a:solidFill>
            <a:srgbClr val="C9D3D6"/>
          </a:solidFill>
          <a:ln/>
        </p:spPr>
        <p:txBody>
          <a:bodyPr/>
          <a:lstStyle/>
          <a:p>
            <a:endParaRPr lang="lv-LV" sz="1200" noProof="0" dirty="0">
              <a:latin typeface="Montserrat" panose="00000500000000000000" pitchFamily="2" charset="-70"/>
            </a:endParaRPr>
          </a:p>
        </p:txBody>
      </p:sp>
      <p:sp>
        <p:nvSpPr>
          <p:cNvPr id="123" name="dot-5-Skills">
            <a:extLst>
              <a:ext uri="{FF2B5EF4-FFF2-40B4-BE49-F238E27FC236}">
                <a16:creationId xmlns:a16="http://schemas.microsoft.com/office/drawing/2014/main" id="{A6DDD73D-24E2-636C-98ED-80AE6361B302}"/>
              </a:ext>
            </a:extLst>
          </p:cNvPr>
          <p:cNvSpPr/>
          <p:nvPr/>
        </p:nvSpPr>
        <p:spPr>
          <a:xfrm>
            <a:off x="10826496" y="4085280"/>
            <a:ext cx="82296" cy="82296"/>
          </a:xfrm>
          <a:prstGeom prst="ellipse">
            <a:avLst/>
          </a:prstGeom>
          <a:solidFill>
            <a:srgbClr val="C9D3D6"/>
          </a:solidFill>
          <a:ln/>
        </p:spPr>
        <p:txBody>
          <a:bodyPr/>
          <a:lstStyle/>
          <a:p>
            <a:endParaRPr lang="lv-LV" sz="1200" noProof="0" dirty="0">
              <a:latin typeface="Montserrat" panose="00000500000000000000" pitchFamily="2" charset="-70"/>
            </a:endParaRPr>
          </a:p>
        </p:txBody>
      </p:sp>
      <p:sp>
        <p:nvSpPr>
          <p:cNvPr id="124" name="count-5">
            <a:extLst>
              <a:ext uri="{FF2B5EF4-FFF2-40B4-BE49-F238E27FC236}">
                <a16:creationId xmlns:a16="http://schemas.microsoft.com/office/drawing/2014/main" id="{ABF48162-0966-6805-6F9D-6AB17EF4AB22}"/>
              </a:ext>
            </a:extLst>
          </p:cNvPr>
          <p:cNvSpPr txBox="1"/>
          <p:nvPr/>
        </p:nvSpPr>
        <p:spPr>
          <a:xfrm>
            <a:off x="11036808" y="3957264"/>
            <a:ext cx="65836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v-LV" sz="1200" noProof="0" dirty="0">
                <a:latin typeface="Montserrat" panose="00000500000000000000" pitchFamily="2" charset="-70"/>
              </a:rPr>
              <a:t>10</a:t>
            </a:r>
          </a:p>
        </p:txBody>
      </p:sp>
      <p:sp>
        <p:nvSpPr>
          <p:cNvPr id="125" name="num-bg-6">
            <a:extLst>
              <a:ext uri="{FF2B5EF4-FFF2-40B4-BE49-F238E27FC236}">
                <a16:creationId xmlns:a16="http://schemas.microsoft.com/office/drawing/2014/main" id="{05C2E85E-6850-F933-6650-B269988FF01E}"/>
              </a:ext>
            </a:extLst>
          </p:cNvPr>
          <p:cNvSpPr/>
          <p:nvPr/>
        </p:nvSpPr>
        <p:spPr>
          <a:xfrm>
            <a:off x="6035040" y="4345884"/>
            <a:ext cx="237744" cy="237744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lv-LV" sz="1200" noProof="0" dirty="0">
              <a:solidFill>
                <a:schemeClr val="bg1"/>
              </a:solidFill>
              <a:latin typeface="Montserrat" panose="00000500000000000000" pitchFamily="2" charset="-70"/>
            </a:endParaRPr>
          </a:p>
        </p:txBody>
      </p:sp>
      <p:sp>
        <p:nvSpPr>
          <p:cNvPr id="126" name="num-6">
            <a:extLst>
              <a:ext uri="{FF2B5EF4-FFF2-40B4-BE49-F238E27FC236}">
                <a16:creationId xmlns:a16="http://schemas.microsoft.com/office/drawing/2014/main" id="{BD36FE64-B27F-BA69-3986-4AC49979A894}"/>
              </a:ext>
            </a:extLst>
          </p:cNvPr>
          <p:cNvSpPr txBox="1"/>
          <p:nvPr/>
        </p:nvSpPr>
        <p:spPr>
          <a:xfrm>
            <a:off x="6035040" y="4345884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v-LV" sz="1200" noProof="0" dirty="0">
                <a:solidFill>
                  <a:schemeClr val="bg1"/>
                </a:solidFill>
                <a:latin typeface="Montserrat" panose="00000500000000000000" pitchFamily="2" charset="-70"/>
              </a:rPr>
              <a:t>6</a:t>
            </a:r>
          </a:p>
        </p:txBody>
      </p:sp>
      <p:sp>
        <p:nvSpPr>
          <p:cNvPr id="127" name="topic-6">
            <a:extLst>
              <a:ext uri="{FF2B5EF4-FFF2-40B4-BE49-F238E27FC236}">
                <a16:creationId xmlns:a16="http://schemas.microsoft.com/office/drawing/2014/main" id="{BA3E6BF3-6CCC-26ED-C5B5-F3F287AE949E}"/>
              </a:ext>
            </a:extLst>
          </p:cNvPr>
          <p:cNvSpPr txBox="1"/>
          <p:nvPr/>
        </p:nvSpPr>
        <p:spPr>
          <a:xfrm>
            <a:off x="6364224" y="4295592"/>
            <a:ext cx="262432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v-LV" sz="1200" noProof="0" dirty="0">
                <a:latin typeface="Montserrat" panose="00000500000000000000" pitchFamily="2" charset="-70"/>
              </a:rPr>
              <a:t>Ētiska datu izmantošana</a:t>
            </a:r>
          </a:p>
        </p:txBody>
      </p:sp>
      <p:sp>
        <p:nvSpPr>
          <p:cNvPr id="128" name="dot-6-Uses">
            <a:extLst>
              <a:ext uri="{FF2B5EF4-FFF2-40B4-BE49-F238E27FC236}">
                <a16:creationId xmlns:a16="http://schemas.microsoft.com/office/drawing/2014/main" id="{BA846BB1-B917-6990-D672-183BBF07D0D9}"/>
              </a:ext>
            </a:extLst>
          </p:cNvPr>
          <p:cNvSpPr/>
          <p:nvPr/>
        </p:nvSpPr>
        <p:spPr>
          <a:xfrm>
            <a:off x="9134856" y="4423608"/>
            <a:ext cx="82296" cy="82296"/>
          </a:xfrm>
          <a:prstGeom prst="ellipse">
            <a:avLst/>
          </a:prstGeom>
          <a:solidFill>
            <a:srgbClr val="C9D3D6"/>
          </a:solidFill>
          <a:ln/>
        </p:spPr>
        <p:txBody>
          <a:bodyPr/>
          <a:lstStyle/>
          <a:p>
            <a:endParaRPr lang="lv-LV" sz="1200" noProof="0" dirty="0">
              <a:latin typeface="Montserrat" panose="00000500000000000000" pitchFamily="2" charset="-70"/>
            </a:endParaRPr>
          </a:p>
        </p:txBody>
      </p:sp>
      <p:sp>
        <p:nvSpPr>
          <p:cNvPr id="129" name="dot-6-Data">
            <a:extLst>
              <a:ext uri="{FF2B5EF4-FFF2-40B4-BE49-F238E27FC236}">
                <a16:creationId xmlns:a16="http://schemas.microsoft.com/office/drawing/2014/main" id="{78F41F2E-32F0-9B21-FB97-EE8DE45ABE80}"/>
              </a:ext>
            </a:extLst>
          </p:cNvPr>
          <p:cNvSpPr/>
          <p:nvPr/>
        </p:nvSpPr>
        <p:spPr>
          <a:xfrm>
            <a:off x="9422892" y="4373316"/>
            <a:ext cx="182880" cy="182880"/>
          </a:xfrm>
          <a:prstGeom prst="ellipse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lv-LV" sz="1200" noProof="0" dirty="0">
              <a:latin typeface="Montserrat" panose="00000500000000000000" pitchFamily="2" charset="-70"/>
            </a:endParaRPr>
          </a:p>
        </p:txBody>
      </p:sp>
      <p:sp>
        <p:nvSpPr>
          <p:cNvPr id="130" name="dot-6-Leadership">
            <a:extLst>
              <a:ext uri="{FF2B5EF4-FFF2-40B4-BE49-F238E27FC236}">
                <a16:creationId xmlns:a16="http://schemas.microsoft.com/office/drawing/2014/main" id="{5889E13A-5874-8A78-CDD5-8313E251526B}"/>
              </a:ext>
            </a:extLst>
          </p:cNvPr>
          <p:cNvSpPr/>
          <p:nvPr/>
        </p:nvSpPr>
        <p:spPr>
          <a:xfrm>
            <a:off x="9761220" y="4373316"/>
            <a:ext cx="182880" cy="182880"/>
          </a:xfrm>
          <a:prstGeom prst="ellipse">
            <a:avLst/>
          </a:prstGeom>
          <a:solidFill>
            <a:schemeClr val="accent3"/>
          </a:solidFill>
          <a:ln/>
        </p:spPr>
        <p:txBody>
          <a:bodyPr/>
          <a:lstStyle/>
          <a:p>
            <a:endParaRPr lang="lv-LV" sz="1200" noProof="0" dirty="0">
              <a:latin typeface="Montserrat" panose="00000500000000000000" pitchFamily="2" charset="-70"/>
            </a:endParaRPr>
          </a:p>
        </p:txBody>
      </p:sp>
      <p:sp>
        <p:nvSpPr>
          <p:cNvPr id="131" name="dot-6-Culture">
            <a:extLst>
              <a:ext uri="{FF2B5EF4-FFF2-40B4-BE49-F238E27FC236}">
                <a16:creationId xmlns:a16="http://schemas.microsoft.com/office/drawing/2014/main" id="{6C2907DF-D86E-13B7-D94A-A7DF905DEDA2}"/>
              </a:ext>
            </a:extLst>
          </p:cNvPr>
          <p:cNvSpPr/>
          <p:nvPr/>
        </p:nvSpPr>
        <p:spPr>
          <a:xfrm>
            <a:off x="10099548" y="4373316"/>
            <a:ext cx="182880" cy="182880"/>
          </a:xfrm>
          <a:prstGeom prst="ellipse">
            <a:avLst/>
          </a:prstGeom>
          <a:solidFill>
            <a:schemeClr val="accent4"/>
          </a:solidFill>
          <a:ln/>
        </p:spPr>
        <p:txBody>
          <a:bodyPr/>
          <a:lstStyle/>
          <a:p>
            <a:endParaRPr lang="lv-LV" sz="1200" noProof="0" dirty="0">
              <a:latin typeface="Montserrat" panose="00000500000000000000" pitchFamily="2" charset="-70"/>
            </a:endParaRPr>
          </a:p>
        </p:txBody>
      </p:sp>
      <p:sp>
        <p:nvSpPr>
          <p:cNvPr id="132" name="dot-6-Tools">
            <a:extLst>
              <a:ext uri="{FF2B5EF4-FFF2-40B4-BE49-F238E27FC236}">
                <a16:creationId xmlns:a16="http://schemas.microsoft.com/office/drawing/2014/main" id="{56E8A1BF-886B-FA01-2B6E-9FD4C1AB3779}"/>
              </a:ext>
            </a:extLst>
          </p:cNvPr>
          <p:cNvSpPr/>
          <p:nvPr/>
        </p:nvSpPr>
        <p:spPr>
          <a:xfrm>
            <a:off x="10437876" y="4373316"/>
            <a:ext cx="182880" cy="1828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lstStyle/>
          <a:p>
            <a:endParaRPr lang="lv-LV" sz="1200" noProof="0" dirty="0">
              <a:latin typeface="Montserrat" panose="00000500000000000000" pitchFamily="2" charset="-70"/>
            </a:endParaRPr>
          </a:p>
        </p:txBody>
      </p:sp>
      <p:sp>
        <p:nvSpPr>
          <p:cNvPr id="133" name="dot-6-Skills">
            <a:extLst>
              <a:ext uri="{FF2B5EF4-FFF2-40B4-BE49-F238E27FC236}">
                <a16:creationId xmlns:a16="http://schemas.microsoft.com/office/drawing/2014/main" id="{7E6D61D0-9030-5164-A4AD-B6E9CCFD26C0}"/>
              </a:ext>
            </a:extLst>
          </p:cNvPr>
          <p:cNvSpPr/>
          <p:nvPr/>
        </p:nvSpPr>
        <p:spPr>
          <a:xfrm>
            <a:off x="10776204" y="4373316"/>
            <a:ext cx="182880" cy="182880"/>
          </a:xfrm>
          <a:prstGeom prst="ellipse">
            <a:avLst/>
          </a:prstGeom>
          <a:solidFill>
            <a:schemeClr val="accent6"/>
          </a:solidFill>
          <a:ln/>
        </p:spPr>
        <p:txBody>
          <a:bodyPr/>
          <a:lstStyle/>
          <a:p>
            <a:endParaRPr lang="lv-LV" sz="1200" noProof="0" dirty="0">
              <a:latin typeface="Montserrat" panose="00000500000000000000" pitchFamily="2" charset="-70"/>
            </a:endParaRPr>
          </a:p>
        </p:txBody>
      </p:sp>
      <p:sp>
        <p:nvSpPr>
          <p:cNvPr id="134" name="count-6">
            <a:extLst>
              <a:ext uri="{FF2B5EF4-FFF2-40B4-BE49-F238E27FC236}">
                <a16:creationId xmlns:a16="http://schemas.microsoft.com/office/drawing/2014/main" id="{6CD46EB2-4D9F-A233-A418-5B10A06027C7}"/>
              </a:ext>
            </a:extLst>
          </p:cNvPr>
          <p:cNvSpPr txBox="1"/>
          <p:nvPr/>
        </p:nvSpPr>
        <p:spPr>
          <a:xfrm>
            <a:off x="11036808" y="4295592"/>
            <a:ext cx="65836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v-LV" sz="1200" noProof="0" dirty="0">
                <a:latin typeface="Montserrat" panose="00000500000000000000" pitchFamily="2" charset="-70"/>
              </a:rPr>
              <a:t>11</a:t>
            </a:r>
          </a:p>
        </p:txBody>
      </p:sp>
      <p:sp>
        <p:nvSpPr>
          <p:cNvPr id="135" name="tint-7">
            <a:extLst>
              <a:ext uri="{FF2B5EF4-FFF2-40B4-BE49-F238E27FC236}">
                <a16:creationId xmlns:a16="http://schemas.microsoft.com/office/drawing/2014/main" id="{849889D4-F5B8-9458-A099-CDB7A4D81F83}"/>
              </a:ext>
            </a:extLst>
          </p:cNvPr>
          <p:cNvSpPr/>
          <p:nvPr/>
        </p:nvSpPr>
        <p:spPr>
          <a:xfrm>
            <a:off x="5961888" y="4633920"/>
            <a:ext cx="5806440" cy="338328"/>
          </a:xfrm>
          <a:prstGeom prst="rect">
            <a:avLst/>
          </a:prstGeom>
          <a:solidFill>
            <a:schemeClr val="bg2"/>
          </a:solidFill>
          <a:ln/>
        </p:spPr>
        <p:txBody>
          <a:bodyPr/>
          <a:lstStyle/>
          <a:p>
            <a:endParaRPr lang="lv-LV" noProof="0" dirty="0">
              <a:latin typeface="Montserrat" panose="00000500000000000000" pitchFamily="2" charset="-70"/>
            </a:endParaRPr>
          </a:p>
        </p:txBody>
      </p:sp>
      <p:sp>
        <p:nvSpPr>
          <p:cNvPr id="136" name="num-bg-7">
            <a:extLst>
              <a:ext uri="{FF2B5EF4-FFF2-40B4-BE49-F238E27FC236}">
                <a16:creationId xmlns:a16="http://schemas.microsoft.com/office/drawing/2014/main" id="{B9083ACB-C996-8BEB-23D8-F03790819D90}"/>
              </a:ext>
            </a:extLst>
          </p:cNvPr>
          <p:cNvSpPr/>
          <p:nvPr/>
        </p:nvSpPr>
        <p:spPr>
          <a:xfrm>
            <a:off x="6035040" y="4684212"/>
            <a:ext cx="237744" cy="237744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lv-LV" sz="1200" noProof="0" dirty="0">
              <a:solidFill>
                <a:schemeClr val="bg1"/>
              </a:solidFill>
              <a:latin typeface="Montserrat" panose="00000500000000000000" pitchFamily="2" charset="-70"/>
            </a:endParaRPr>
          </a:p>
        </p:txBody>
      </p:sp>
      <p:sp>
        <p:nvSpPr>
          <p:cNvPr id="137" name="num-7">
            <a:extLst>
              <a:ext uri="{FF2B5EF4-FFF2-40B4-BE49-F238E27FC236}">
                <a16:creationId xmlns:a16="http://schemas.microsoft.com/office/drawing/2014/main" id="{3689643B-5C2D-665D-8073-C3B3C8BB6988}"/>
              </a:ext>
            </a:extLst>
          </p:cNvPr>
          <p:cNvSpPr txBox="1"/>
          <p:nvPr/>
        </p:nvSpPr>
        <p:spPr>
          <a:xfrm>
            <a:off x="6035040" y="4684212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v-LV" sz="1200" noProof="0" dirty="0">
                <a:solidFill>
                  <a:schemeClr val="bg1"/>
                </a:solidFill>
                <a:latin typeface="Montserrat" panose="00000500000000000000" pitchFamily="2" charset="-70"/>
              </a:rPr>
              <a:t>7</a:t>
            </a:r>
          </a:p>
        </p:txBody>
      </p:sp>
      <p:sp>
        <p:nvSpPr>
          <p:cNvPr id="138" name="topic-7">
            <a:extLst>
              <a:ext uri="{FF2B5EF4-FFF2-40B4-BE49-F238E27FC236}">
                <a16:creationId xmlns:a16="http://schemas.microsoft.com/office/drawing/2014/main" id="{E63185BB-51E9-F3B7-8AB7-133D0758E990}"/>
              </a:ext>
            </a:extLst>
          </p:cNvPr>
          <p:cNvSpPr txBox="1"/>
          <p:nvPr/>
        </p:nvSpPr>
        <p:spPr>
          <a:xfrm>
            <a:off x="6364224" y="4633920"/>
            <a:ext cx="262432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v-LV" sz="1200" noProof="0" dirty="0">
                <a:latin typeface="Montserrat" panose="00000500000000000000" pitchFamily="2" charset="-70"/>
              </a:rPr>
              <a:t>Datu pārvaldība</a:t>
            </a:r>
          </a:p>
        </p:txBody>
      </p:sp>
      <p:sp>
        <p:nvSpPr>
          <p:cNvPr id="139" name="dot-7-Uses">
            <a:extLst>
              <a:ext uri="{FF2B5EF4-FFF2-40B4-BE49-F238E27FC236}">
                <a16:creationId xmlns:a16="http://schemas.microsoft.com/office/drawing/2014/main" id="{B96CF8C3-0874-402B-3A1A-492356AA43D7}"/>
              </a:ext>
            </a:extLst>
          </p:cNvPr>
          <p:cNvSpPr/>
          <p:nvPr/>
        </p:nvSpPr>
        <p:spPr>
          <a:xfrm>
            <a:off x="9134856" y="4761936"/>
            <a:ext cx="82296" cy="82296"/>
          </a:xfrm>
          <a:prstGeom prst="ellipse">
            <a:avLst/>
          </a:prstGeom>
          <a:solidFill>
            <a:srgbClr val="C9D3D6"/>
          </a:solidFill>
          <a:ln/>
        </p:spPr>
        <p:txBody>
          <a:bodyPr/>
          <a:lstStyle/>
          <a:p>
            <a:endParaRPr lang="lv-LV" sz="1200" noProof="0" dirty="0">
              <a:latin typeface="Montserrat" panose="00000500000000000000" pitchFamily="2" charset="-70"/>
            </a:endParaRPr>
          </a:p>
        </p:txBody>
      </p:sp>
      <p:sp>
        <p:nvSpPr>
          <p:cNvPr id="140" name="dot-7-Data">
            <a:extLst>
              <a:ext uri="{FF2B5EF4-FFF2-40B4-BE49-F238E27FC236}">
                <a16:creationId xmlns:a16="http://schemas.microsoft.com/office/drawing/2014/main" id="{8098E2FF-BB17-0B93-0617-AEEBA8C89906}"/>
              </a:ext>
            </a:extLst>
          </p:cNvPr>
          <p:cNvSpPr/>
          <p:nvPr/>
        </p:nvSpPr>
        <p:spPr>
          <a:xfrm>
            <a:off x="9422892" y="4711644"/>
            <a:ext cx="182880" cy="182880"/>
          </a:xfrm>
          <a:prstGeom prst="ellipse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lv-LV" sz="1200" noProof="0" dirty="0">
              <a:latin typeface="Montserrat" panose="00000500000000000000" pitchFamily="2" charset="-70"/>
            </a:endParaRPr>
          </a:p>
        </p:txBody>
      </p:sp>
      <p:sp>
        <p:nvSpPr>
          <p:cNvPr id="141" name="dot-7-Leadership">
            <a:extLst>
              <a:ext uri="{FF2B5EF4-FFF2-40B4-BE49-F238E27FC236}">
                <a16:creationId xmlns:a16="http://schemas.microsoft.com/office/drawing/2014/main" id="{8E0F21E7-AEB3-EBEA-F8B8-414BAFDE7B60}"/>
              </a:ext>
            </a:extLst>
          </p:cNvPr>
          <p:cNvSpPr/>
          <p:nvPr/>
        </p:nvSpPr>
        <p:spPr>
          <a:xfrm>
            <a:off x="9761220" y="4711644"/>
            <a:ext cx="182880" cy="182880"/>
          </a:xfrm>
          <a:prstGeom prst="ellipse">
            <a:avLst/>
          </a:prstGeom>
          <a:solidFill>
            <a:schemeClr val="accent3"/>
          </a:solidFill>
          <a:ln/>
        </p:spPr>
        <p:txBody>
          <a:bodyPr/>
          <a:lstStyle/>
          <a:p>
            <a:endParaRPr lang="lv-LV" sz="1200" noProof="0" dirty="0">
              <a:latin typeface="Montserrat" panose="00000500000000000000" pitchFamily="2" charset="-70"/>
            </a:endParaRPr>
          </a:p>
        </p:txBody>
      </p:sp>
      <p:sp>
        <p:nvSpPr>
          <p:cNvPr id="142" name="dot-7-Culture">
            <a:extLst>
              <a:ext uri="{FF2B5EF4-FFF2-40B4-BE49-F238E27FC236}">
                <a16:creationId xmlns:a16="http://schemas.microsoft.com/office/drawing/2014/main" id="{0A449A69-6AEB-2DCE-0B82-9EFB53D02266}"/>
              </a:ext>
            </a:extLst>
          </p:cNvPr>
          <p:cNvSpPr/>
          <p:nvPr/>
        </p:nvSpPr>
        <p:spPr>
          <a:xfrm>
            <a:off x="10099548" y="4711644"/>
            <a:ext cx="182880" cy="182880"/>
          </a:xfrm>
          <a:prstGeom prst="ellipse">
            <a:avLst/>
          </a:prstGeom>
          <a:solidFill>
            <a:schemeClr val="accent4"/>
          </a:solidFill>
          <a:ln/>
        </p:spPr>
        <p:txBody>
          <a:bodyPr/>
          <a:lstStyle/>
          <a:p>
            <a:endParaRPr lang="lv-LV" sz="1200" noProof="0" dirty="0">
              <a:latin typeface="Montserrat" panose="00000500000000000000" pitchFamily="2" charset="-70"/>
            </a:endParaRPr>
          </a:p>
        </p:txBody>
      </p:sp>
      <p:sp>
        <p:nvSpPr>
          <p:cNvPr id="143" name="dot-7-Tools">
            <a:extLst>
              <a:ext uri="{FF2B5EF4-FFF2-40B4-BE49-F238E27FC236}">
                <a16:creationId xmlns:a16="http://schemas.microsoft.com/office/drawing/2014/main" id="{1CB12369-A5FA-08AF-EF93-F1274E417D5A}"/>
              </a:ext>
            </a:extLst>
          </p:cNvPr>
          <p:cNvSpPr/>
          <p:nvPr/>
        </p:nvSpPr>
        <p:spPr>
          <a:xfrm>
            <a:off x="10488168" y="4761936"/>
            <a:ext cx="82296" cy="82296"/>
          </a:xfrm>
          <a:prstGeom prst="ellipse">
            <a:avLst/>
          </a:prstGeom>
          <a:solidFill>
            <a:srgbClr val="C9D3D6"/>
          </a:solidFill>
          <a:ln/>
        </p:spPr>
        <p:txBody>
          <a:bodyPr/>
          <a:lstStyle/>
          <a:p>
            <a:endParaRPr lang="lv-LV" sz="1200" noProof="0" dirty="0">
              <a:latin typeface="Montserrat" panose="00000500000000000000" pitchFamily="2" charset="-70"/>
            </a:endParaRPr>
          </a:p>
        </p:txBody>
      </p:sp>
      <p:sp>
        <p:nvSpPr>
          <p:cNvPr id="144" name="dot-7-Skills">
            <a:extLst>
              <a:ext uri="{FF2B5EF4-FFF2-40B4-BE49-F238E27FC236}">
                <a16:creationId xmlns:a16="http://schemas.microsoft.com/office/drawing/2014/main" id="{ABBE94B9-876F-3873-93B9-B741533B3068}"/>
              </a:ext>
            </a:extLst>
          </p:cNvPr>
          <p:cNvSpPr/>
          <p:nvPr/>
        </p:nvSpPr>
        <p:spPr>
          <a:xfrm>
            <a:off x="10826496" y="4761936"/>
            <a:ext cx="82296" cy="82296"/>
          </a:xfrm>
          <a:prstGeom prst="ellipse">
            <a:avLst/>
          </a:prstGeom>
          <a:solidFill>
            <a:srgbClr val="C9D3D6"/>
          </a:solidFill>
          <a:ln/>
        </p:spPr>
        <p:txBody>
          <a:bodyPr/>
          <a:lstStyle/>
          <a:p>
            <a:endParaRPr lang="lv-LV" sz="1200" noProof="0" dirty="0">
              <a:latin typeface="Montserrat" panose="00000500000000000000" pitchFamily="2" charset="-70"/>
            </a:endParaRPr>
          </a:p>
        </p:txBody>
      </p:sp>
      <p:sp>
        <p:nvSpPr>
          <p:cNvPr id="145" name="count-7">
            <a:extLst>
              <a:ext uri="{FF2B5EF4-FFF2-40B4-BE49-F238E27FC236}">
                <a16:creationId xmlns:a16="http://schemas.microsoft.com/office/drawing/2014/main" id="{C45BF323-CC81-E70A-1773-94DEBBA18713}"/>
              </a:ext>
            </a:extLst>
          </p:cNvPr>
          <p:cNvSpPr txBox="1"/>
          <p:nvPr/>
        </p:nvSpPr>
        <p:spPr>
          <a:xfrm>
            <a:off x="11036808" y="4633920"/>
            <a:ext cx="65836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v-LV" sz="1200" noProof="0" dirty="0">
                <a:latin typeface="Montserrat" panose="00000500000000000000" pitchFamily="2" charset="-70"/>
              </a:rPr>
              <a:t>15</a:t>
            </a:r>
          </a:p>
        </p:txBody>
      </p:sp>
      <p:sp>
        <p:nvSpPr>
          <p:cNvPr id="146" name="num-bg-8">
            <a:extLst>
              <a:ext uri="{FF2B5EF4-FFF2-40B4-BE49-F238E27FC236}">
                <a16:creationId xmlns:a16="http://schemas.microsoft.com/office/drawing/2014/main" id="{227632D7-20DE-AA00-F839-5608FDD91E69}"/>
              </a:ext>
            </a:extLst>
          </p:cNvPr>
          <p:cNvSpPr/>
          <p:nvPr/>
        </p:nvSpPr>
        <p:spPr>
          <a:xfrm>
            <a:off x="6035040" y="5022540"/>
            <a:ext cx="237744" cy="237744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lv-LV" sz="1200" noProof="0" dirty="0">
              <a:solidFill>
                <a:schemeClr val="bg1"/>
              </a:solidFill>
              <a:latin typeface="Montserrat" panose="00000500000000000000" pitchFamily="2" charset="-70"/>
            </a:endParaRPr>
          </a:p>
        </p:txBody>
      </p:sp>
      <p:sp>
        <p:nvSpPr>
          <p:cNvPr id="147" name="num-8">
            <a:extLst>
              <a:ext uri="{FF2B5EF4-FFF2-40B4-BE49-F238E27FC236}">
                <a16:creationId xmlns:a16="http://schemas.microsoft.com/office/drawing/2014/main" id="{3E13F902-16E8-2176-1B4B-EAE528796BC2}"/>
              </a:ext>
            </a:extLst>
          </p:cNvPr>
          <p:cNvSpPr txBox="1"/>
          <p:nvPr/>
        </p:nvSpPr>
        <p:spPr>
          <a:xfrm>
            <a:off x="6035040" y="5022540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v-LV" sz="1200" noProof="0" dirty="0">
                <a:solidFill>
                  <a:schemeClr val="bg1"/>
                </a:solidFill>
                <a:latin typeface="Montserrat" panose="00000500000000000000" pitchFamily="2" charset="-70"/>
              </a:rPr>
              <a:t>8</a:t>
            </a:r>
          </a:p>
        </p:txBody>
      </p:sp>
      <p:sp>
        <p:nvSpPr>
          <p:cNvPr id="148" name="topic-8">
            <a:extLst>
              <a:ext uri="{FF2B5EF4-FFF2-40B4-BE49-F238E27FC236}">
                <a16:creationId xmlns:a16="http://schemas.microsoft.com/office/drawing/2014/main" id="{8DD494C1-604A-50BE-C9B9-B39AC62ECFCE}"/>
              </a:ext>
            </a:extLst>
          </p:cNvPr>
          <p:cNvSpPr txBox="1"/>
          <p:nvPr/>
        </p:nvSpPr>
        <p:spPr>
          <a:xfrm>
            <a:off x="6364224" y="4972248"/>
            <a:ext cx="262432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v-LV" sz="1200" noProof="0" dirty="0">
                <a:latin typeface="Montserrat" panose="00000500000000000000" pitchFamily="2" charset="-70"/>
              </a:rPr>
              <a:t>Datu aizsardzība</a:t>
            </a:r>
          </a:p>
        </p:txBody>
      </p:sp>
      <p:sp>
        <p:nvSpPr>
          <p:cNvPr id="149" name="dot-8-Uses">
            <a:extLst>
              <a:ext uri="{FF2B5EF4-FFF2-40B4-BE49-F238E27FC236}">
                <a16:creationId xmlns:a16="http://schemas.microsoft.com/office/drawing/2014/main" id="{73C40727-E952-C02C-9C84-9D75A33B3CEC}"/>
              </a:ext>
            </a:extLst>
          </p:cNvPr>
          <p:cNvSpPr/>
          <p:nvPr/>
        </p:nvSpPr>
        <p:spPr>
          <a:xfrm>
            <a:off x="9134856" y="5100264"/>
            <a:ext cx="82296" cy="82296"/>
          </a:xfrm>
          <a:prstGeom prst="ellipse">
            <a:avLst/>
          </a:prstGeom>
          <a:solidFill>
            <a:srgbClr val="C9D3D6"/>
          </a:solidFill>
          <a:ln/>
        </p:spPr>
        <p:txBody>
          <a:bodyPr/>
          <a:lstStyle/>
          <a:p>
            <a:endParaRPr lang="lv-LV" sz="1200" noProof="0" dirty="0">
              <a:latin typeface="Montserrat" panose="00000500000000000000" pitchFamily="2" charset="-70"/>
            </a:endParaRPr>
          </a:p>
        </p:txBody>
      </p:sp>
      <p:sp>
        <p:nvSpPr>
          <p:cNvPr id="150" name="dot-8-Data">
            <a:extLst>
              <a:ext uri="{FF2B5EF4-FFF2-40B4-BE49-F238E27FC236}">
                <a16:creationId xmlns:a16="http://schemas.microsoft.com/office/drawing/2014/main" id="{4B57C554-D214-1317-242E-1D8101CDC73E}"/>
              </a:ext>
            </a:extLst>
          </p:cNvPr>
          <p:cNvSpPr/>
          <p:nvPr/>
        </p:nvSpPr>
        <p:spPr>
          <a:xfrm>
            <a:off x="9422892" y="5049972"/>
            <a:ext cx="182880" cy="182880"/>
          </a:xfrm>
          <a:prstGeom prst="ellipse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lv-LV" sz="1200" noProof="0" dirty="0">
              <a:latin typeface="Montserrat" panose="00000500000000000000" pitchFamily="2" charset="-70"/>
            </a:endParaRPr>
          </a:p>
        </p:txBody>
      </p:sp>
      <p:sp>
        <p:nvSpPr>
          <p:cNvPr id="151" name="dot-8-Leadership">
            <a:extLst>
              <a:ext uri="{FF2B5EF4-FFF2-40B4-BE49-F238E27FC236}">
                <a16:creationId xmlns:a16="http://schemas.microsoft.com/office/drawing/2014/main" id="{70DD7A04-B366-B52A-24AC-86D30EED65F8}"/>
              </a:ext>
            </a:extLst>
          </p:cNvPr>
          <p:cNvSpPr/>
          <p:nvPr/>
        </p:nvSpPr>
        <p:spPr>
          <a:xfrm>
            <a:off x="9811512" y="5100264"/>
            <a:ext cx="82296" cy="82296"/>
          </a:xfrm>
          <a:prstGeom prst="ellipse">
            <a:avLst/>
          </a:prstGeom>
          <a:solidFill>
            <a:srgbClr val="C9D3D6"/>
          </a:solidFill>
          <a:ln/>
        </p:spPr>
        <p:txBody>
          <a:bodyPr/>
          <a:lstStyle/>
          <a:p>
            <a:endParaRPr lang="lv-LV" sz="1200" noProof="0" dirty="0">
              <a:latin typeface="Montserrat" panose="00000500000000000000" pitchFamily="2" charset="-70"/>
            </a:endParaRPr>
          </a:p>
        </p:txBody>
      </p:sp>
      <p:sp>
        <p:nvSpPr>
          <p:cNvPr id="152" name="dot-8-Culture">
            <a:extLst>
              <a:ext uri="{FF2B5EF4-FFF2-40B4-BE49-F238E27FC236}">
                <a16:creationId xmlns:a16="http://schemas.microsoft.com/office/drawing/2014/main" id="{C2331E31-2EC9-C25E-2032-97E21B8474CA}"/>
              </a:ext>
            </a:extLst>
          </p:cNvPr>
          <p:cNvSpPr/>
          <p:nvPr/>
        </p:nvSpPr>
        <p:spPr>
          <a:xfrm>
            <a:off x="10099548" y="5049972"/>
            <a:ext cx="182880" cy="182880"/>
          </a:xfrm>
          <a:prstGeom prst="ellipse">
            <a:avLst/>
          </a:prstGeom>
          <a:solidFill>
            <a:schemeClr val="accent4"/>
          </a:solidFill>
          <a:ln/>
        </p:spPr>
        <p:txBody>
          <a:bodyPr/>
          <a:lstStyle/>
          <a:p>
            <a:endParaRPr lang="lv-LV" sz="1200" noProof="0" dirty="0">
              <a:latin typeface="Montserrat" panose="00000500000000000000" pitchFamily="2" charset="-70"/>
            </a:endParaRPr>
          </a:p>
        </p:txBody>
      </p:sp>
      <p:sp>
        <p:nvSpPr>
          <p:cNvPr id="153" name="dot-8-Tools">
            <a:extLst>
              <a:ext uri="{FF2B5EF4-FFF2-40B4-BE49-F238E27FC236}">
                <a16:creationId xmlns:a16="http://schemas.microsoft.com/office/drawing/2014/main" id="{BCB4DA11-0D4F-6148-6F5D-0F154960A4B1}"/>
              </a:ext>
            </a:extLst>
          </p:cNvPr>
          <p:cNvSpPr/>
          <p:nvPr/>
        </p:nvSpPr>
        <p:spPr>
          <a:xfrm>
            <a:off x="10437876" y="5049972"/>
            <a:ext cx="182880" cy="1828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lstStyle/>
          <a:p>
            <a:endParaRPr lang="lv-LV" sz="1200" noProof="0" dirty="0">
              <a:latin typeface="Montserrat" panose="00000500000000000000" pitchFamily="2" charset="-70"/>
            </a:endParaRPr>
          </a:p>
        </p:txBody>
      </p:sp>
      <p:sp>
        <p:nvSpPr>
          <p:cNvPr id="154" name="dot-8-Skills">
            <a:extLst>
              <a:ext uri="{FF2B5EF4-FFF2-40B4-BE49-F238E27FC236}">
                <a16:creationId xmlns:a16="http://schemas.microsoft.com/office/drawing/2014/main" id="{1BAC1FCB-F3C4-6E26-72EF-C29E5EF205AD}"/>
              </a:ext>
            </a:extLst>
          </p:cNvPr>
          <p:cNvSpPr/>
          <p:nvPr/>
        </p:nvSpPr>
        <p:spPr>
          <a:xfrm>
            <a:off x="10776204" y="5049972"/>
            <a:ext cx="182880" cy="182880"/>
          </a:xfrm>
          <a:prstGeom prst="ellipse">
            <a:avLst/>
          </a:prstGeom>
          <a:solidFill>
            <a:schemeClr val="accent6"/>
          </a:solidFill>
          <a:ln/>
        </p:spPr>
        <p:txBody>
          <a:bodyPr/>
          <a:lstStyle/>
          <a:p>
            <a:endParaRPr lang="lv-LV" sz="1200" noProof="0" dirty="0">
              <a:latin typeface="Montserrat" panose="00000500000000000000" pitchFamily="2" charset="-70"/>
            </a:endParaRPr>
          </a:p>
        </p:txBody>
      </p:sp>
      <p:sp>
        <p:nvSpPr>
          <p:cNvPr id="155" name="count-8">
            <a:extLst>
              <a:ext uri="{FF2B5EF4-FFF2-40B4-BE49-F238E27FC236}">
                <a16:creationId xmlns:a16="http://schemas.microsoft.com/office/drawing/2014/main" id="{1835E419-D48D-67C7-A757-1856886A5D43}"/>
              </a:ext>
            </a:extLst>
          </p:cNvPr>
          <p:cNvSpPr txBox="1"/>
          <p:nvPr/>
        </p:nvSpPr>
        <p:spPr>
          <a:xfrm>
            <a:off x="11036808" y="4972248"/>
            <a:ext cx="65836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v-LV" sz="1200" noProof="0" dirty="0">
                <a:latin typeface="Montserrat" panose="00000500000000000000" pitchFamily="2" charset="-70"/>
              </a:rPr>
              <a:t>10</a:t>
            </a:r>
          </a:p>
        </p:txBody>
      </p:sp>
      <p:sp>
        <p:nvSpPr>
          <p:cNvPr id="156" name="tint-9">
            <a:extLst>
              <a:ext uri="{FF2B5EF4-FFF2-40B4-BE49-F238E27FC236}">
                <a16:creationId xmlns:a16="http://schemas.microsoft.com/office/drawing/2014/main" id="{9248C748-16E0-EEDB-ED9A-6376D8458B6D}"/>
              </a:ext>
            </a:extLst>
          </p:cNvPr>
          <p:cNvSpPr/>
          <p:nvPr/>
        </p:nvSpPr>
        <p:spPr>
          <a:xfrm>
            <a:off x="5961888" y="5310576"/>
            <a:ext cx="5806440" cy="338328"/>
          </a:xfrm>
          <a:prstGeom prst="rect">
            <a:avLst/>
          </a:prstGeom>
          <a:solidFill>
            <a:schemeClr val="bg2"/>
          </a:solidFill>
          <a:ln/>
        </p:spPr>
        <p:txBody>
          <a:bodyPr/>
          <a:lstStyle/>
          <a:p>
            <a:endParaRPr lang="lv-LV" noProof="0" dirty="0">
              <a:latin typeface="Montserrat" panose="00000500000000000000" pitchFamily="2" charset="-70"/>
            </a:endParaRPr>
          </a:p>
        </p:txBody>
      </p:sp>
      <p:sp>
        <p:nvSpPr>
          <p:cNvPr id="157" name="num-bg-9">
            <a:extLst>
              <a:ext uri="{FF2B5EF4-FFF2-40B4-BE49-F238E27FC236}">
                <a16:creationId xmlns:a16="http://schemas.microsoft.com/office/drawing/2014/main" id="{FF8C5BBA-6B27-3F0B-21A4-96F18EEF22B0}"/>
              </a:ext>
            </a:extLst>
          </p:cNvPr>
          <p:cNvSpPr/>
          <p:nvPr/>
        </p:nvSpPr>
        <p:spPr>
          <a:xfrm>
            <a:off x="6035040" y="5360868"/>
            <a:ext cx="237744" cy="237744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lv-LV" sz="1200" noProof="0" dirty="0">
              <a:solidFill>
                <a:schemeClr val="bg1"/>
              </a:solidFill>
              <a:latin typeface="Montserrat" panose="00000500000000000000" pitchFamily="2" charset="-70"/>
            </a:endParaRPr>
          </a:p>
        </p:txBody>
      </p:sp>
      <p:sp>
        <p:nvSpPr>
          <p:cNvPr id="158" name="num-9">
            <a:extLst>
              <a:ext uri="{FF2B5EF4-FFF2-40B4-BE49-F238E27FC236}">
                <a16:creationId xmlns:a16="http://schemas.microsoft.com/office/drawing/2014/main" id="{A761CBBA-8719-D5EA-68B8-DFC3BC8FC019}"/>
              </a:ext>
            </a:extLst>
          </p:cNvPr>
          <p:cNvSpPr txBox="1"/>
          <p:nvPr/>
        </p:nvSpPr>
        <p:spPr>
          <a:xfrm>
            <a:off x="6035040" y="5360868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v-LV" sz="1200" noProof="0" dirty="0">
                <a:solidFill>
                  <a:schemeClr val="bg1"/>
                </a:solidFill>
                <a:latin typeface="Montserrat" panose="00000500000000000000" pitchFamily="2" charset="-70"/>
              </a:rPr>
              <a:t>9</a:t>
            </a:r>
          </a:p>
        </p:txBody>
      </p:sp>
      <p:sp>
        <p:nvSpPr>
          <p:cNvPr id="159" name="topic-9">
            <a:extLst>
              <a:ext uri="{FF2B5EF4-FFF2-40B4-BE49-F238E27FC236}">
                <a16:creationId xmlns:a16="http://schemas.microsoft.com/office/drawing/2014/main" id="{D8AC2463-0251-0CD1-A31B-1FB35B719A72}"/>
              </a:ext>
            </a:extLst>
          </p:cNvPr>
          <p:cNvSpPr txBox="1"/>
          <p:nvPr/>
        </p:nvSpPr>
        <p:spPr>
          <a:xfrm>
            <a:off x="6364224" y="5310576"/>
            <a:ext cx="262432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v-LV" sz="1200" noProof="0" dirty="0">
                <a:latin typeface="Montserrat" panose="00000500000000000000" pitchFamily="2" charset="-70"/>
              </a:rPr>
              <a:t>Datu stratēģijas virziens</a:t>
            </a:r>
          </a:p>
        </p:txBody>
      </p:sp>
      <p:sp>
        <p:nvSpPr>
          <p:cNvPr id="160" name="dot-9-Uses">
            <a:extLst>
              <a:ext uri="{FF2B5EF4-FFF2-40B4-BE49-F238E27FC236}">
                <a16:creationId xmlns:a16="http://schemas.microsoft.com/office/drawing/2014/main" id="{733EE3C9-5EDF-5597-3391-1F4A96DE8FAC}"/>
              </a:ext>
            </a:extLst>
          </p:cNvPr>
          <p:cNvSpPr/>
          <p:nvPr/>
        </p:nvSpPr>
        <p:spPr>
          <a:xfrm>
            <a:off x="9084564" y="5388300"/>
            <a:ext cx="182880" cy="18288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lv-LV" sz="1200" noProof="0" dirty="0">
              <a:latin typeface="Montserrat" panose="00000500000000000000" pitchFamily="2" charset="-70"/>
            </a:endParaRPr>
          </a:p>
        </p:txBody>
      </p:sp>
      <p:sp>
        <p:nvSpPr>
          <p:cNvPr id="161" name="dot-9-Data">
            <a:extLst>
              <a:ext uri="{FF2B5EF4-FFF2-40B4-BE49-F238E27FC236}">
                <a16:creationId xmlns:a16="http://schemas.microsoft.com/office/drawing/2014/main" id="{7462043C-D576-EA17-1957-ACD6150D681F}"/>
              </a:ext>
            </a:extLst>
          </p:cNvPr>
          <p:cNvSpPr/>
          <p:nvPr/>
        </p:nvSpPr>
        <p:spPr>
          <a:xfrm>
            <a:off x="9422892" y="5388300"/>
            <a:ext cx="182880" cy="182880"/>
          </a:xfrm>
          <a:prstGeom prst="ellipse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lv-LV" sz="1200" noProof="0" dirty="0">
              <a:latin typeface="Montserrat" panose="00000500000000000000" pitchFamily="2" charset="-70"/>
            </a:endParaRPr>
          </a:p>
        </p:txBody>
      </p:sp>
      <p:sp>
        <p:nvSpPr>
          <p:cNvPr id="162" name="dot-9-Leadership">
            <a:extLst>
              <a:ext uri="{FF2B5EF4-FFF2-40B4-BE49-F238E27FC236}">
                <a16:creationId xmlns:a16="http://schemas.microsoft.com/office/drawing/2014/main" id="{6EE885AC-2416-B1B4-B6BD-E7553FFB96F1}"/>
              </a:ext>
            </a:extLst>
          </p:cNvPr>
          <p:cNvSpPr/>
          <p:nvPr/>
        </p:nvSpPr>
        <p:spPr>
          <a:xfrm>
            <a:off x="9761220" y="5388300"/>
            <a:ext cx="182880" cy="182880"/>
          </a:xfrm>
          <a:prstGeom prst="ellipse">
            <a:avLst/>
          </a:prstGeom>
          <a:solidFill>
            <a:schemeClr val="accent3"/>
          </a:solidFill>
          <a:ln/>
        </p:spPr>
        <p:txBody>
          <a:bodyPr/>
          <a:lstStyle/>
          <a:p>
            <a:endParaRPr lang="lv-LV" sz="1200" noProof="0" dirty="0">
              <a:latin typeface="Montserrat" panose="00000500000000000000" pitchFamily="2" charset="-70"/>
            </a:endParaRPr>
          </a:p>
        </p:txBody>
      </p:sp>
      <p:sp>
        <p:nvSpPr>
          <p:cNvPr id="163" name="dot-9-Culture">
            <a:extLst>
              <a:ext uri="{FF2B5EF4-FFF2-40B4-BE49-F238E27FC236}">
                <a16:creationId xmlns:a16="http://schemas.microsoft.com/office/drawing/2014/main" id="{D3D94517-EE04-2A81-D527-E1720AE595AA}"/>
              </a:ext>
            </a:extLst>
          </p:cNvPr>
          <p:cNvSpPr/>
          <p:nvPr/>
        </p:nvSpPr>
        <p:spPr>
          <a:xfrm>
            <a:off x="10099548" y="5388300"/>
            <a:ext cx="182880" cy="182880"/>
          </a:xfrm>
          <a:prstGeom prst="ellipse">
            <a:avLst/>
          </a:prstGeom>
          <a:solidFill>
            <a:schemeClr val="accent4"/>
          </a:solidFill>
          <a:ln/>
        </p:spPr>
        <p:txBody>
          <a:bodyPr/>
          <a:lstStyle/>
          <a:p>
            <a:endParaRPr lang="lv-LV" sz="1200" noProof="0" dirty="0">
              <a:latin typeface="Montserrat" panose="00000500000000000000" pitchFamily="2" charset="-70"/>
            </a:endParaRPr>
          </a:p>
        </p:txBody>
      </p:sp>
      <p:sp>
        <p:nvSpPr>
          <p:cNvPr id="164" name="dot-9-Tools">
            <a:extLst>
              <a:ext uri="{FF2B5EF4-FFF2-40B4-BE49-F238E27FC236}">
                <a16:creationId xmlns:a16="http://schemas.microsoft.com/office/drawing/2014/main" id="{07725701-4871-5824-26A1-CC30B993EE9B}"/>
              </a:ext>
            </a:extLst>
          </p:cNvPr>
          <p:cNvSpPr/>
          <p:nvPr/>
        </p:nvSpPr>
        <p:spPr>
          <a:xfrm>
            <a:off x="10488168" y="5438592"/>
            <a:ext cx="82296" cy="82296"/>
          </a:xfrm>
          <a:prstGeom prst="ellipse">
            <a:avLst/>
          </a:prstGeom>
          <a:solidFill>
            <a:srgbClr val="C9D3D6"/>
          </a:solidFill>
          <a:ln/>
        </p:spPr>
        <p:txBody>
          <a:bodyPr/>
          <a:lstStyle/>
          <a:p>
            <a:endParaRPr lang="lv-LV" sz="1200" noProof="0" dirty="0">
              <a:latin typeface="Montserrat" panose="00000500000000000000" pitchFamily="2" charset="-70"/>
            </a:endParaRPr>
          </a:p>
        </p:txBody>
      </p:sp>
      <p:sp>
        <p:nvSpPr>
          <p:cNvPr id="165" name="dot-9-Skills">
            <a:extLst>
              <a:ext uri="{FF2B5EF4-FFF2-40B4-BE49-F238E27FC236}">
                <a16:creationId xmlns:a16="http://schemas.microsoft.com/office/drawing/2014/main" id="{43BDA07B-E833-5A4B-88CC-939FAF7D4D41}"/>
              </a:ext>
            </a:extLst>
          </p:cNvPr>
          <p:cNvSpPr/>
          <p:nvPr/>
        </p:nvSpPr>
        <p:spPr>
          <a:xfrm>
            <a:off x="10826496" y="5438592"/>
            <a:ext cx="82296" cy="82296"/>
          </a:xfrm>
          <a:prstGeom prst="ellipse">
            <a:avLst/>
          </a:prstGeom>
          <a:solidFill>
            <a:srgbClr val="C9D3D6"/>
          </a:solidFill>
          <a:ln/>
        </p:spPr>
        <p:txBody>
          <a:bodyPr/>
          <a:lstStyle/>
          <a:p>
            <a:endParaRPr lang="lv-LV" sz="1200" noProof="0" dirty="0">
              <a:latin typeface="Montserrat" panose="00000500000000000000" pitchFamily="2" charset="-70"/>
            </a:endParaRPr>
          </a:p>
        </p:txBody>
      </p:sp>
      <p:sp>
        <p:nvSpPr>
          <p:cNvPr id="166" name="count-9">
            <a:extLst>
              <a:ext uri="{FF2B5EF4-FFF2-40B4-BE49-F238E27FC236}">
                <a16:creationId xmlns:a16="http://schemas.microsoft.com/office/drawing/2014/main" id="{F516E694-03E0-E522-082B-A957E5A26DB7}"/>
              </a:ext>
            </a:extLst>
          </p:cNvPr>
          <p:cNvSpPr txBox="1"/>
          <p:nvPr/>
        </p:nvSpPr>
        <p:spPr>
          <a:xfrm>
            <a:off x="11036808" y="5310576"/>
            <a:ext cx="65836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v-LV" sz="1200" noProof="0" dirty="0">
                <a:latin typeface="Montserrat" panose="00000500000000000000" pitchFamily="2" charset="-70"/>
              </a:rPr>
              <a:t>7</a:t>
            </a:r>
          </a:p>
        </p:txBody>
      </p:sp>
      <p:sp>
        <p:nvSpPr>
          <p:cNvPr id="167" name="num-bg-10">
            <a:extLst>
              <a:ext uri="{FF2B5EF4-FFF2-40B4-BE49-F238E27FC236}">
                <a16:creationId xmlns:a16="http://schemas.microsoft.com/office/drawing/2014/main" id="{26122197-7920-79F7-A072-6516F9988D01}"/>
              </a:ext>
            </a:extLst>
          </p:cNvPr>
          <p:cNvSpPr/>
          <p:nvPr/>
        </p:nvSpPr>
        <p:spPr>
          <a:xfrm>
            <a:off x="6035040" y="5699196"/>
            <a:ext cx="237744" cy="237744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lv-LV" sz="1200" noProof="0" dirty="0">
              <a:solidFill>
                <a:schemeClr val="bg1"/>
              </a:solidFill>
              <a:latin typeface="Montserrat" panose="00000500000000000000" pitchFamily="2" charset="-70"/>
            </a:endParaRPr>
          </a:p>
        </p:txBody>
      </p:sp>
      <p:sp>
        <p:nvSpPr>
          <p:cNvPr id="168" name="num-10">
            <a:extLst>
              <a:ext uri="{FF2B5EF4-FFF2-40B4-BE49-F238E27FC236}">
                <a16:creationId xmlns:a16="http://schemas.microsoft.com/office/drawing/2014/main" id="{DF1941DF-677A-BE32-1A66-F3ADD71A6C3D}"/>
              </a:ext>
            </a:extLst>
          </p:cNvPr>
          <p:cNvSpPr txBox="1"/>
          <p:nvPr/>
        </p:nvSpPr>
        <p:spPr>
          <a:xfrm>
            <a:off x="6035040" y="5699196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v-LV" sz="1200" noProof="0" dirty="0">
                <a:solidFill>
                  <a:schemeClr val="bg1"/>
                </a:solidFill>
                <a:latin typeface="Montserrat" panose="00000500000000000000" pitchFamily="2" charset="-70"/>
              </a:rPr>
              <a:t>10</a:t>
            </a:r>
          </a:p>
        </p:txBody>
      </p:sp>
      <p:sp>
        <p:nvSpPr>
          <p:cNvPr id="169" name="topic-10">
            <a:extLst>
              <a:ext uri="{FF2B5EF4-FFF2-40B4-BE49-F238E27FC236}">
                <a16:creationId xmlns:a16="http://schemas.microsoft.com/office/drawing/2014/main" id="{FABE2B18-24C3-741E-B966-7876F178B138}"/>
              </a:ext>
            </a:extLst>
          </p:cNvPr>
          <p:cNvSpPr txBox="1"/>
          <p:nvPr/>
        </p:nvSpPr>
        <p:spPr>
          <a:xfrm>
            <a:off x="6364224" y="5648904"/>
            <a:ext cx="262432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v-LV" sz="1200" noProof="0" dirty="0">
                <a:latin typeface="Montserrat" panose="00000500000000000000" pitchFamily="2" charset="-70"/>
              </a:rPr>
              <a:t>Atbildība par datu kvalitāti</a:t>
            </a:r>
          </a:p>
        </p:txBody>
      </p:sp>
      <p:sp>
        <p:nvSpPr>
          <p:cNvPr id="170" name="dot-10-Uses">
            <a:extLst>
              <a:ext uri="{FF2B5EF4-FFF2-40B4-BE49-F238E27FC236}">
                <a16:creationId xmlns:a16="http://schemas.microsoft.com/office/drawing/2014/main" id="{0B7DD90A-6F03-9BEC-9890-4E327F770C05}"/>
              </a:ext>
            </a:extLst>
          </p:cNvPr>
          <p:cNvSpPr/>
          <p:nvPr/>
        </p:nvSpPr>
        <p:spPr>
          <a:xfrm>
            <a:off x="9134856" y="5776920"/>
            <a:ext cx="82296" cy="82296"/>
          </a:xfrm>
          <a:prstGeom prst="ellipse">
            <a:avLst/>
          </a:prstGeom>
          <a:solidFill>
            <a:srgbClr val="C9D3D6"/>
          </a:solidFill>
          <a:ln/>
        </p:spPr>
        <p:txBody>
          <a:bodyPr/>
          <a:lstStyle/>
          <a:p>
            <a:endParaRPr lang="lv-LV" sz="1200" noProof="0" dirty="0">
              <a:latin typeface="Montserrat" panose="00000500000000000000" pitchFamily="2" charset="-70"/>
            </a:endParaRPr>
          </a:p>
        </p:txBody>
      </p:sp>
      <p:sp>
        <p:nvSpPr>
          <p:cNvPr id="171" name="dot-10-Data">
            <a:extLst>
              <a:ext uri="{FF2B5EF4-FFF2-40B4-BE49-F238E27FC236}">
                <a16:creationId xmlns:a16="http://schemas.microsoft.com/office/drawing/2014/main" id="{7AA8DAF3-B4A0-49F8-C0AE-797AEE73D94A}"/>
              </a:ext>
            </a:extLst>
          </p:cNvPr>
          <p:cNvSpPr/>
          <p:nvPr/>
        </p:nvSpPr>
        <p:spPr>
          <a:xfrm>
            <a:off x="9422892" y="5726628"/>
            <a:ext cx="182880" cy="182880"/>
          </a:xfrm>
          <a:prstGeom prst="ellipse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lv-LV" sz="1200" noProof="0" dirty="0">
              <a:latin typeface="Montserrat" panose="00000500000000000000" pitchFamily="2" charset="-70"/>
            </a:endParaRPr>
          </a:p>
        </p:txBody>
      </p:sp>
      <p:sp>
        <p:nvSpPr>
          <p:cNvPr id="172" name="dot-10-Leadership">
            <a:extLst>
              <a:ext uri="{FF2B5EF4-FFF2-40B4-BE49-F238E27FC236}">
                <a16:creationId xmlns:a16="http://schemas.microsoft.com/office/drawing/2014/main" id="{8E0C9386-3B2B-8B0B-6C13-A952B0E644E5}"/>
              </a:ext>
            </a:extLst>
          </p:cNvPr>
          <p:cNvSpPr/>
          <p:nvPr/>
        </p:nvSpPr>
        <p:spPr>
          <a:xfrm>
            <a:off x="9761220" y="5726628"/>
            <a:ext cx="182880" cy="182880"/>
          </a:xfrm>
          <a:prstGeom prst="ellipse">
            <a:avLst/>
          </a:prstGeom>
          <a:solidFill>
            <a:schemeClr val="accent3"/>
          </a:solidFill>
          <a:ln/>
        </p:spPr>
        <p:txBody>
          <a:bodyPr/>
          <a:lstStyle/>
          <a:p>
            <a:endParaRPr lang="lv-LV" sz="1200" noProof="0" dirty="0">
              <a:latin typeface="Montserrat" panose="00000500000000000000" pitchFamily="2" charset="-70"/>
            </a:endParaRPr>
          </a:p>
        </p:txBody>
      </p:sp>
      <p:sp>
        <p:nvSpPr>
          <p:cNvPr id="173" name="dot-10-Culture">
            <a:extLst>
              <a:ext uri="{FF2B5EF4-FFF2-40B4-BE49-F238E27FC236}">
                <a16:creationId xmlns:a16="http://schemas.microsoft.com/office/drawing/2014/main" id="{6C4DD6C5-DEB2-D906-FE1A-497195517E8E}"/>
              </a:ext>
            </a:extLst>
          </p:cNvPr>
          <p:cNvSpPr/>
          <p:nvPr/>
        </p:nvSpPr>
        <p:spPr>
          <a:xfrm>
            <a:off x="10099548" y="5726628"/>
            <a:ext cx="182880" cy="182880"/>
          </a:xfrm>
          <a:prstGeom prst="ellipse">
            <a:avLst/>
          </a:prstGeom>
          <a:solidFill>
            <a:schemeClr val="accent4"/>
          </a:solidFill>
          <a:ln/>
        </p:spPr>
        <p:txBody>
          <a:bodyPr/>
          <a:lstStyle/>
          <a:p>
            <a:endParaRPr lang="lv-LV" sz="1200" noProof="0" dirty="0">
              <a:latin typeface="Montserrat" panose="00000500000000000000" pitchFamily="2" charset="-70"/>
            </a:endParaRPr>
          </a:p>
        </p:txBody>
      </p:sp>
      <p:sp>
        <p:nvSpPr>
          <p:cNvPr id="174" name="dot-10-Tools">
            <a:extLst>
              <a:ext uri="{FF2B5EF4-FFF2-40B4-BE49-F238E27FC236}">
                <a16:creationId xmlns:a16="http://schemas.microsoft.com/office/drawing/2014/main" id="{CEEFCCC2-EB75-C69B-B4DA-82440E4F924A}"/>
              </a:ext>
            </a:extLst>
          </p:cNvPr>
          <p:cNvSpPr/>
          <p:nvPr/>
        </p:nvSpPr>
        <p:spPr>
          <a:xfrm>
            <a:off x="10437876" y="5726628"/>
            <a:ext cx="182880" cy="1828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lstStyle/>
          <a:p>
            <a:endParaRPr lang="lv-LV" sz="1200" noProof="0" dirty="0">
              <a:latin typeface="Montserrat" panose="00000500000000000000" pitchFamily="2" charset="-70"/>
            </a:endParaRPr>
          </a:p>
        </p:txBody>
      </p:sp>
      <p:sp>
        <p:nvSpPr>
          <p:cNvPr id="175" name="dot-10-Skills">
            <a:extLst>
              <a:ext uri="{FF2B5EF4-FFF2-40B4-BE49-F238E27FC236}">
                <a16:creationId xmlns:a16="http://schemas.microsoft.com/office/drawing/2014/main" id="{CB24659A-E6A5-E4AE-11D2-156882C929BD}"/>
              </a:ext>
            </a:extLst>
          </p:cNvPr>
          <p:cNvSpPr/>
          <p:nvPr/>
        </p:nvSpPr>
        <p:spPr>
          <a:xfrm>
            <a:off x="10776204" y="5726628"/>
            <a:ext cx="182880" cy="182880"/>
          </a:xfrm>
          <a:prstGeom prst="ellipse">
            <a:avLst/>
          </a:prstGeom>
          <a:solidFill>
            <a:schemeClr val="accent6"/>
          </a:solidFill>
          <a:ln/>
        </p:spPr>
        <p:txBody>
          <a:bodyPr/>
          <a:lstStyle/>
          <a:p>
            <a:endParaRPr lang="lv-LV" sz="1200" noProof="0" dirty="0">
              <a:latin typeface="Montserrat" panose="00000500000000000000" pitchFamily="2" charset="-70"/>
            </a:endParaRPr>
          </a:p>
        </p:txBody>
      </p:sp>
      <p:sp>
        <p:nvSpPr>
          <p:cNvPr id="176" name="count-10">
            <a:extLst>
              <a:ext uri="{FF2B5EF4-FFF2-40B4-BE49-F238E27FC236}">
                <a16:creationId xmlns:a16="http://schemas.microsoft.com/office/drawing/2014/main" id="{D594D297-F6E5-D942-4B9F-0A822E65C7CA}"/>
              </a:ext>
            </a:extLst>
          </p:cNvPr>
          <p:cNvSpPr txBox="1"/>
          <p:nvPr/>
        </p:nvSpPr>
        <p:spPr>
          <a:xfrm>
            <a:off x="11036808" y="5648904"/>
            <a:ext cx="65836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v-LV" sz="1200" noProof="0" dirty="0">
                <a:latin typeface="Montserrat" panose="00000500000000000000" pitchFamily="2" charset="-70"/>
              </a:rPr>
              <a:t>8</a:t>
            </a:r>
          </a:p>
        </p:txBody>
      </p:sp>
      <p:sp>
        <p:nvSpPr>
          <p:cNvPr id="177" name="total-rule">
            <a:extLst>
              <a:ext uri="{FF2B5EF4-FFF2-40B4-BE49-F238E27FC236}">
                <a16:creationId xmlns:a16="http://schemas.microsoft.com/office/drawing/2014/main" id="{7CEB1473-9C32-409F-E8E0-3C5EAE6AEBBD}"/>
              </a:ext>
            </a:extLst>
          </p:cNvPr>
          <p:cNvSpPr/>
          <p:nvPr/>
        </p:nvSpPr>
        <p:spPr>
          <a:xfrm>
            <a:off x="5961888" y="6042096"/>
            <a:ext cx="5806440" cy="0"/>
          </a:xfrm>
          <a:prstGeom prst="line">
            <a:avLst/>
          </a:prstGeom>
          <a:noFill/>
          <a:ln w="15875">
            <a:solidFill>
              <a:schemeClr val="tx2"/>
            </a:solidFill>
            <a:prstDash val="solid"/>
          </a:ln>
        </p:spPr>
        <p:txBody>
          <a:bodyPr/>
          <a:lstStyle/>
          <a:p>
            <a:endParaRPr lang="lv-LV" noProof="0" dirty="0">
              <a:latin typeface="Montserrat" panose="00000500000000000000" pitchFamily="2" charset="-7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87AD7A4-880B-64F6-7C06-ACFD87C207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156" y="0"/>
            <a:ext cx="1142108" cy="878721"/>
          </a:xfrm>
          <a:prstGeom prst="rect">
            <a:avLst/>
          </a:prstGeom>
        </p:spPr>
      </p:pic>
      <p:sp>
        <p:nvSpPr>
          <p:cNvPr id="178" name="TextBox 177">
            <a:extLst>
              <a:ext uri="{FF2B5EF4-FFF2-40B4-BE49-F238E27FC236}">
                <a16:creationId xmlns:a16="http://schemas.microsoft.com/office/drawing/2014/main" id="{6BBE334C-A3DD-B9B9-8B04-0A6DB7265893}"/>
              </a:ext>
            </a:extLst>
          </p:cNvPr>
          <p:cNvSpPr txBox="1"/>
          <p:nvPr/>
        </p:nvSpPr>
        <p:spPr>
          <a:xfrm>
            <a:off x="6844824" y="6234120"/>
            <a:ext cx="48869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v-LV" sz="1100" noProof="0" dirty="0">
                <a:latin typeface="Montserrat" panose="00000500000000000000" pitchFamily="2" charset="-70"/>
              </a:rPr>
              <a:t>Avots: </a:t>
            </a:r>
            <a:r>
              <a:rPr lang="lv-LV" sz="1100" noProof="0" dirty="0">
                <a:latin typeface="Montserrat" panose="00000500000000000000" pitchFamily="2" charset="-70"/>
                <a:hlinkClick r:id="rId5"/>
              </a:rPr>
              <a:t>GOV.UK, </a:t>
            </a:r>
            <a:r>
              <a:rPr lang="lv-LV" sz="1100" noProof="0" dirty="0" err="1">
                <a:latin typeface="Montserrat" panose="00000500000000000000" pitchFamily="2" charset="-70"/>
                <a:hlinkClick r:id="rId5"/>
              </a:rPr>
              <a:t>Data</a:t>
            </a:r>
            <a:r>
              <a:rPr lang="lv-LV" sz="1100" noProof="0" dirty="0">
                <a:latin typeface="Montserrat" panose="00000500000000000000" pitchFamily="2" charset="-70"/>
                <a:hlinkClick r:id="rId5"/>
              </a:rPr>
              <a:t> </a:t>
            </a:r>
            <a:r>
              <a:rPr lang="lv-LV" sz="1100" noProof="0" dirty="0" err="1">
                <a:latin typeface="Montserrat" panose="00000500000000000000" pitchFamily="2" charset="-70"/>
                <a:hlinkClick r:id="rId5"/>
              </a:rPr>
              <a:t>Maturity</a:t>
            </a:r>
            <a:r>
              <a:rPr lang="lv-LV" sz="1100" noProof="0" dirty="0">
                <a:latin typeface="Montserrat" panose="00000500000000000000" pitchFamily="2" charset="-70"/>
                <a:hlinkClick r:id="rId5"/>
              </a:rPr>
              <a:t> </a:t>
            </a:r>
            <a:r>
              <a:rPr lang="lv-LV" sz="1100" noProof="0" dirty="0" err="1">
                <a:latin typeface="Montserrat" panose="00000500000000000000" pitchFamily="2" charset="-70"/>
                <a:hlinkClick r:id="rId5"/>
              </a:rPr>
              <a:t>Assessment</a:t>
            </a:r>
            <a:r>
              <a:rPr lang="lv-LV" sz="1100" noProof="0" dirty="0">
                <a:latin typeface="Montserrat" panose="00000500000000000000" pitchFamily="2" charset="-70"/>
                <a:hlinkClick r:id="rId5"/>
              </a:rPr>
              <a:t> </a:t>
            </a:r>
            <a:r>
              <a:rPr lang="lv-LV" sz="1100" noProof="0" dirty="0" err="1">
                <a:latin typeface="Montserrat" panose="00000500000000000000" pitchFamily="2" charset="-70"/>
                <a:hlinkClick r:id="rId5"/>
              </a:rPr>
              <a:t>for</a:t>
            </a:r>
            <a:r>
              <a:rPr lang="lv-LV" sz="1100" noProof="0" dirty="0">
                <a:latin typeface="Montserrat" panose="00000500000000000000" pitchFamily="2" charset="-70"/>
                <a:hlinkClick r:id="rId5"/>
              </a:rPr>
              <a:t> </a:t>
            </a:r>
            <a:r>
              <a:rPr lang="lv-LV" sz="1100" noProof="0" dirty="0" err="1">
                <a:latin typeface="Montserrat" panose="00000500000000000000" pitchFamily="2" charset="-70"/>
                <a:hlinkClick r:id="rId5"/>
              </a:rPr>
              <a:t>Government</a:t>
            </a:r>
            <a:r>
              <a:rPr lang="lv-LV" sz="1100" noProof="0" dirty="0">
                <a:latin typeface="Montserrat" panose="00000500000000000000" pitchFamily="2" charset="-70"/>
                <a:hlinkClick r:id="rId5"/>
              </a:rPr>
              <a:t>: </a:t>
            </a:r>
            <a:r>
              <a:rPr lang="lv-LV" sz="1100" noProof="0" dirty="0" err="1">
                <a:latin typeface="Montserrat" panose="00000500000000000000" pitchFamily="2" charset="-70"/>
                <a:hlinkClick r:id="rId5"/>
              </a:rPr>
              <a:t>Framework</a:t>
            </a:r>
            <a:r>
              <a:rPr lang="lv-LV" sz="1100" noProof="0" dirty="0">
                <a:latin typeface="Montserrat" panose="00000500000000000000" pitchFamily="2" charset="-70"/>
                <a:hlinkClick r:id="rId5"/>
              </a:rPr>
              <a:t> (GDS / CDDO)</a:t>
            </a:r>
            <a:r>
              <a:rPr lang="lv-LV" sz="1100" dirty="0">
                <a:latin typeface="Montserrat" panose="00000500000000000000" pitchFamily="2" charset="-70"/>
                <a:hlinkClick r:id="rId5"/>
              </a:rPr>
              <a:t> </a:t>
            </a:r>
            <a:r>
              <a:rPr lang="lv-LV" sz="1100" noProof="0" dirty="0">
                <a:latin typeface="Montserrat" panose="00000500000000000000" pitchFamily="2" charset="-70"/>
                <a:hlinkClick r:id="rId5"/>
              </a:rPr>
              <a:t>(</a:t>
            </a:r>
            <a:r>
              <a:rPr lang="lv-LV" sz="1100" noProof="0" dirty="0" err="1">
                <a:latin typeface="Montserrat" panose="00000500000000000000" pitchFamily="2" charset="-70"/>
                <a:hlinkClick r:id="rId5"/>
              </a:rPr>
              <a:t>Updated</a:t>
            </a:r>
            <a:r>
              <a:rPr lang="lv-LV" sz="1100" noProof="0" dirty="0">
                <a:latin typeface="Montserrat" panose="00000500000000000000" pitchFamily="2" charset="-70"/>
                <a:hlinkClick r:id="rId5"/>
              </a:rPr>
              <a:t> 23/07/2026)</a:t>
            </a:r>
            <a:endParaRPr lang="lv-LV" sz="1100" noProof="0" dirty="0">
              <a:latin typeface="Montserrat" panose="00000500000000000000" pitchFamily="2" charset="-70"/>
            </a:endParaRPr>
          </a:p>
        </p:txBody>
      </p:sp>
      <p:cxnSp>
        <p:nvCxnSpPr>
          <p:cNvPr id="187" name="Straight Connector 186">
            <a:extLst>
              <a:ext uri="{FF2B5EF4-FFF2-40B4-BE49-F238E27FC236}">
                <a16:creationId xmlns:a16="http://schemas.microsoft.com/office/drawing/2014/main" id="{D36D7ACF-1F6E-8487-87F8-8922EABF962F}"/>
              </a:ext>
            </a:extLst>
          </p:cNvPr>
          <p:cNvCxnSpPr/>
          <p:nvPr/>
        </p:nvCxnSpPr>
        <p:spPr>
          <a:xfrm>
            <a:off x="4903200" y="5415732"/>
            <a:ext cx="842400" cy="0"/>
          </a:xfrm>
          <a:prstGeom prst="line">
            <a:avLst/>
          </a:prstGeom>
          <a:ln>
            <a:solidFill>
              <a:srgbClr val="F4512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8" name="Straight Connector 187">
            <a:extLst>
              <a:ext uri="{FF2B5EF4-FFF2-40B4-BE49-F238E27FC236}">
                <a16:creationId xmlns:a16="http://schemas.microsoft.com/office/drawing/2014/main" id="{41F1C2AF-B7FF-C8C7-3FD4-2FF82DFA9028}"/>
              </a:ext>
            </a:extLst>
          </p:cNvPr>
          <p:cNvCxnSpPr>
            <a:cxnSpLocks/>
          </p:cNvCxnSpPr>
          <p:nvPr/>
        </p:nvCxnSpPr>
        <p:spPr>
          <a:xfrm>
            <a:off x="2347086" y="6535872"/>
            <a:ext cx="1521719" cy="0"/>
          </a:xfrm>
          <a:prstGeom prst="line">
            <a:avLst/>
          </a:prstGeom>
          <a:ln>
            <a:solidFill>
              <a:srgbClr val="F4512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0" name="Straight Connector 189">
            <a:extLst>
              <a:ext uri="{FF2B5EF4-FFF2-40B4-BE49-F238E27FC236}">
                <a16:creationId xmlns:a16="http://schemas.microsoft.com/office/drawing/2014/main" id="{6AF3049D-7F5B-8A58-4630-F2C499B116A8}"/>
              </a:ext>
            </a:extLst>
          </p:cNvPr>
          <p:cNvCxnSpPr>
            <a:cxnSpLocks/>
            <a:endCxn id="24" idx="2"/>
          </p:cNvCxnSpPr>
          <p:nvPr/>
        </p:nvCxnSpPr>
        <p:spPr>
          <a:xfrm>
            <a:off x="4882800" y="3148020"/>
            <a:ext cx="685057" cy="9144"/>
          </a:xfrm>
          <a:prstGeom prst="line">
            <a:avLst/>
          </a:prstGeom>
          <a:ln>
            <a:solidFill>
              <a:srgbClr val="F4512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 0">
            <a:extLst>
              <a:ext uri="{FF2B5EF4-FFF2-40B4-BE49-F238E27FC236}">
                <a16:creationId xmlns:a16="http://schemas.microsoft.com/office/drawing/2014/main" id="{37A571F9-F1AB-1243-0346-E3BD968F416D}"/>
              </a:ext>
            </a:extLst>
          </p:cNvPr>
          <p:cNvSpPr txBox="1">
            <a:spLocks/>
          </p:cNvSpPr>
          <p:nvPr/>
        </p:nvSpPr>
        <p:spPr>
          <a:xfrm>
            <a:off x="457200" y="960120"/>
            <a:ext cx="112745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lv-LV" sz="2000" b="1" noProof="0" dirty="0">
                <a:latin typeface="Montserrat Bold" panose="020B0604020202020204" charset="-70"/>
              </a:rPr>
              <a:t>Ceļš uz datu izcilību – komplekss darbs </a:t>
            </a:r>
          </a:p>
        </p:txBody>
      </p:sp>
    </p:spTree>
    <p:extLst>
      <p:ext uri="{BB962C8B-B14F-4D97-AF65-F5344CB8AC3E}">
        <p14:creationId xmlns:p14="http://schemas.microsoft.com/office/powerpoint/2010/main" val="20241196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81095C-8126-6C4D-6566-74DD26DBAB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B2FF0E3D-13FC-7B36-A10B-381A67CEA9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8876" y="3249259"/>
            <a:ext cx="4053524" cy="5639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E6A03EA-1F51-66CE-DEB8-FABC01A17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257800" cy="1325563"/>
          </a:xfrm>
        </p:spPr>
        <p:txBody>
          <a:bodyPr/>
          <a:lstStyle/>
          <a:p>
            <a:pPr algn="ctr"/>
            <a:r>
              <a:rPr lang="en-US" dirty="0">
                <a:latin typeface="Montserrat Bold" panose="00000800000000000000" charset="-70"/>
              </a:rPr>
              <a:t>VADĪBA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1A3B83-5EA4-5547-0B61-43623D0832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8716" y="517565"/>
            <a:ext cx="4715084" cy="5822869"/>
          </a:xfrm>
          <a:prstGeom prst="rect">
            <a:avLst/>
          </a:prstGeom>
          <a:ln>
            <a:solidFill>
              <a:srgbClr val="F4512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07B2972-6C38-429D-944D-21F5207BD2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156" y="0"/>
            <a:ext cx="1142108" cy="87872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8411855-07A6-59BE-8F22-51750B32EE7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0797" t="2418" r="40690" b="22779"/>
          <a:stretch>
            <a:fillRect/>
          </a:stretch>
        </p:blipFill>
        <p:spPr>
          <a:xfrm>
            <a:off x="556244" y="4345483"/>
            <a:ext cx="912632" cy="9000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202E2EF-B049-62BE-2348-6766073889C0}"/>
              </a:ext>
            </a:extLst>
          </p:cNvPr>
          <p:cNvSpPr txBox="1"/>
          <p:nvPr/>
        </p:nvSpPr>
        <p:spPr>
          <a:xfrm>
            <a:off x="1551520" y="4195319"/>
            <a:ext cx="43182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 dirty="0">
                <a:latin typeface="Montserrat" panose="00000500000000000000" pitchFamily="2" charset="-70"/>
              </a:rPr>
              <a:t>“Closing Latvia’s income gap will require structural reforms that boost investment, productivity, innovation, and AI adoption.”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A05CEB4-A0CD-F00F-96C3-FAFC927C5CD1}"/>
              </a:ext>
            </a:extLst>
          </p:cNvPr>
          <p:cNvSpPr txBox="1"/>
          <p:nvPr/>
        </p:nvSpPr>
        <p:spPr>
          <a:xfrm>
            <a:off x="381882" y="5915506"/>
            <a:ext cx="57141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100" noProof="0" dirty="0">
                <a:latin typeface="Montserrat" panose="00000500000000000000" pitchFamily="2" charset="-70"/>
              </a:rPr>
              <a:t>Avots: </a:t>
            </a:r>
            <a:r>
              <a:rPr lang="en-US" sz="1100" dirty="0">
                <a:latin typeface="Montserrat" panose="00000500000000000000" pitchFamily="2" charset="-70"/>
                <a:hlinkClick r:id="rId6"/>
              </a:rPr>
              <a:t>IMF Executive Board Concludes 2026 Article IV Consultation with the Republic of Latvia (Published </a:t>
            </a:r>
            <a:r>
              <a:rPr lang="en-US" sz="1100" noProof="0" dirty="0">
                <a:latin typeface="Montserrat" panose="00000500000000000000" pitchFamily="2" charset="-70"/>
                <a:hlinkClick r:id="rId6"/>
              </a:rPr>
              <a:t>21/09/2026).</a:t>
            </a:r>
            <a:endParaRPr lang="lv-LV" sz="1100" noProof="0" dirty="0">
              <a:latin typeface="Montserrat" panose="00000500000000000000" pitchFamily="2" charset="-70"/>
            </a:endParaRPr>
          </a:p>
        </p:txBody>
      </p:sp>
      <p:sp>
        <p:nvSpPr>
          <p:cNvPr id="19" name="Text 0">
            <a:extLst>
              <a:ext uri="{FF2B5EF4-FFF2-40B4-BE49-F238E27FC236}">
                <a16:creationId xmlns:a16="http://schemas.microsoft.com/office/drawing/2014/main" id="{8BFB37C0-5DB0-79AB-8290-E7ABF16F7ABB}"/>
              </a:ext>
            </a:extLst>
          </p:cNvPr>
          <p:cNvSpPr txBox="1">
            <a:spLocks/>
          </p:cNvSpPr>
          <p:nvPr/>
        </p:nvSpPr>
        <p:spPr>
          <a:xfrm>
            <a:off x="697222" y="1260119"/>
            <a:ext cx="55397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000" b="1" noProof="0" dirty="0">
                <a:latin typeface="Montserrat Bold" panose="020B0604020202020204" charset="-70"/>
              </a:rPr>
              <a:t>(Leadership)</a:t>
            </a:r>
            <a:endParaRPr lang="lv-LV" sz="2000" b="1" noProof="0" dirty="0">
              <a:latin typeface="Montserrat Bold" panose="020B0604020202020204" charset="-7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3002AC-B2F9-2942-69C9-5E95A95C71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72086"/>
            <a:ext cx="5257800" cy="1772714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lv-LV" sz="3600" noProof="0" dirty="0">
                <a:latin typeface="Montserrat" panose="00000500000000000000" pitchFamily="2" charset="-70"/>
              </a:rPr>
              <a:t>Dati ir vērtība tikai tad, </a:t>
            </a:r>
          </a:p>
          <a:p>
            <a:pPr marL="0" indent="0" algn="ctr">
              <a:buNone/>
            </a:pPr>
            <a:r>
              <a:rPr lang="lv-LV" sz="3600" noProof="0" dirty="0">
                <a:latin typeface="Montserrat" panose="00000500000000000000" pitchFamily="2" charset="-70"/>
              </a:rPr>
              <a:t>ja </a:t>
            </a:r>
            <a:r>
              <a:rPr lang="lv-LV" sz="3600" dirty="0">
                <a:latin typeface="Montserrat" panose="00000500000000000000" pitchFamily="2" charset="-70"/>
              </a:rPr>
              <a:t>ir skaidri definēti</a:t>
            </a:r>
          </a:p>
          <a:p>
            <a:pPr marL="0" indent="0" algn="ctr">
              <a:buNone/>
            </a:pPr>
            <a:r>
              <a:rPr lang="lv-LV" sz="3600" b="1" noProof="0" dirty="0">
                <a:latin typeface="Montserrat" panose="00000500000000000000" pitchFamily="2" charset="-70"/>
              </a:rPr>
              <a:t>mērķi un </a:t>
            </a:r>
            <a:r>
              <a:rPr lang="lv-LV" sz="3600" b="1" noProof="0" dirty="0" err="1">
                <a:latin typeface="Montserrat" panose="00000500000000000000" pitchFamily="2" charset="-70"/>
              </a:rPr>
              <a:t>KPI’s</a:t>
            </a:r>
            <a:endParaRPr lang="lv-LV" sz="3600" b="1" noProof="0" dirty="0">
              <a:latin typeface="Montserrat" panose="00000500000000000000" pitchFamily="2" charset="-70"/>
            </a:endParaRPr>
          </a:p>
        </p:txBody>
      </p:sp>
    </p:spTree>
    <p:extLst>
      <p:ext uri="{BB962C8B-B14F-4D97-AF65-F5344CB8AC3E}">
        <p14:creationId xmlns:p14="http://schemas.microsoft.com/office/powerpoint/2010/main" val="8423157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 0">
            <a:extLst>
              <a:ext uri="{FF2B5EF4-FFF2-40B4-BE49-F238E27FC236}">
                <a16:creationId xmlns:a16="http://schemas.microsoft.com/office/drawing/2014/main" id="{EACE7F31-A659-E25C-99A4-1FC2929103BB}"/>
              </a:ext>
            </a:extLst>
          </p:cNvPr>
          <p:cNvSpPr txBox="1">
            <a:spLocks/>
          </p:cNvSpPr>
          <p:nvPr/>
        </p:nvSpPr>
        <p:spPr>
          <a:xfrm>
            <a:off x="457200" y="967138"/>
            <a:ext cx="112745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lv-LV" sz="2000" b="1" noProof="0" dirty="0">
                <a:latin typeface="Montserrat Bold" panose="020B0604020202020204" charset="-70"/>
              </a:rPr>
              <a:t>Strukturēti, nestrukturēti dati no</a:t>
            </a:r>
            <a:r>
              <a:rPr lang="lv-LV" sz="2000" b="1" dirty="0">
                <a:latin typeface="Montserrat Bold" panose="020B0604020202020204" charset="-70"/>
              </a:rPr>
              <a:t> iekšējiem, ārējiem datu avotiem</a:t>
            </a:r>
            <a:endParaRPr lang="lv-LV" sz="2000" b="1" noProof="0" dirty="0">
              <a:latin typeface="Montserrat Bold" panose="020B0604020202020204" charset="-70"/>
            </a:endParaRPr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9A0906C1-9245-A54B-7931-257CF1E5BE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1823" y="3859718"/>
            <a:ext cx="5819929" cy="58674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6837398-690B-F71E-D080-E040863032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156" y="0"/>
            <a:ext cx="1142108" cy="87872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E96A549-9F28-FD04-C419-7E5A2D75B60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146"/>
          <a:stretch/>
        </p:blipFill>
        <p:spPr>
          <a:xfrm>
            <a:off x="1502772" y="1586477"/>
            <a:ext cx="3947060" cy="3846327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6245317D-C711-2100-0711-CE0B370E9E97}"/>
              </a:ext>
            </a:extLst>
          </p:cNvPr>
          <p:cNvGrpSpPr/>
          <p:nvPr/>
        </p:nvGrpSpPr>
        <p:grpSpPr>
          <a:xfrm>
            <a:off x="1964763" y="3247495"/>
            <a:ext cx="754102" cy="754102"/>
            <a:chOff x="945606" y="2219325"/>
            <a:chExt cx="897291" cy="897291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E87FF79C-CCD4-13CB-5CEF-91DC636E58E7}"/>
                </a:ext>
              </a:extLst>
            </p:cNvPr>
            <p:cNvSpPr/>
            <p:nvPr/>
          </p:nvSpPr>
          <p:spPr>
            <a:xfrm>
              <a:off x="945606" y="2219325"/>
              <a:ext cx="897291" cy="897291"/>
            </a:xfrm>
            <a:prstGeom prst="ellipse">
              <a:avLst/>
            </a:prstGeom>
            <a:solidFill>
              <a:schemeClr val="bg2"/>
            </a:solidFill>
            <a:ln>
              <a:solidFill>
                <a:srgbClr val="F4512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-LV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pic>
          <p:nvPicPr>
            <p:cNvPr id="11" name="Graphic 10" descr="Blueprint outline">
              <a:extLst>
                <a:ext uri="{FF2B5EF4-FFF2-40B4-BE49-F238E27FC236}">
                  <a16:creationId xmlns:a16="http://schemas.microsoft.com/office/drawing/2014/main" id="{70B1152C-6E5C-3AFB-F9E6-B7F94D9BD3A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flipH="1">
              <a:off x="1040195" y="2318571"/>
              <a:ext cx="703459" cy="703459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CFB4F1B-0FBA-FA63-FB83-0856E8B28E41}"/>
              </a:ext>
            </a:extLst>
          </p:cNvPr>
          <p:cNvGrpSpPr/>
          <p:nvPr/>
        </p:nvGrpSpPr>
        <p:grpSpPr>
          <a:xfrm>
            <a:off x="3539719" y="3435635"/>
            <a:ext cx="717454" cy="717454"/>
            <a:chOff x="3315800" y="2267484"/>
            <a:chExt cx="897291" cy="897291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F71BD7B-8A86-ABBF-95E5-2F0BB743D247}"/>
                </a:ext>
              </a:extLst>
            </p:cNvPr>
            <p:cNvSpPr/>
            <p:nvPr/>
          </p:nvSpPr>
          <p:spPr>
            <a:xfrm>
              <a:off x="3315800" y="2267484"/>
              <a:ext cx="897291" cy="897291"/>
            </a:xfrm>
            <a:prstGeom prst="ellipse">
              <a:avLst/>
            </a:prstGeom>
            <a:solidFill>
              <a:schemeClr val="bg2"/>
            </a:solidFill>
            <a:ln>
              <a:solidFill>
                <a:srgbClr val="F4512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-LV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pic>
          <p:nvPicPr>
            <p:cNvPr id="14" name="Graphic 13" descr="Tools outline">
              <a:extLst>
                <a:ext uri="{FF2B5EF4-FFF2-40B4-BE49-F238E27FC236}">
                  <a16:creationId xmlns:a16="http://schemas.microsoft.com/office/drawing/2014/main" id="{8D09E249-967D-68A6-2227-BC81580D23B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flipH="1">
              <a:off x="3459211" y="2410232"/>
              <a:ext cx="611797" cy="611797"/>
            </a:xfrm>
            <a:prstGeom prst="rect">
              <a:avLst/>
            </a:prstGeom>
          </p:spPr>
        </p:pic>
      </p:grpSp>
      <p:sp>
        <p:nvSpPr>
          <p:cNvPr id="16" name="Oval 15">
            <a:extLst>
              <a:ext uri="{FF2B5EF4-FFF2-40B4-BE49-F238E27FC236}">
                <a16:creationId xmlns:a16="http://schemas.microsoft.com/office/drawing/2014/main" id="{620192B5-18E5-CC3A-E438-C2CF606BE4D7}"/>
              </a:ext>
            </a:extLst>
          </p:cNvPr>
          <p:cNvSpPr/>
          <p:nvPr/>
        </p:nvSpPr>
        <p:spPr>
          <a:xfrm>
            <a:off x="4354150" y="3871720"/>
            <a:ext cx="768324" cy="768324"/>
          </a:xfrm>
          <a:prstGeom prst="ellipse">
            <a:avLst/>
          </a:prstGeom>
          <a:solidFill>
            <a:schemeClr val="bg2"/>
          </a:solidFill>
          <a:ln>
            <a:solidFill>
              <a:srgbClr val="F4512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v-LV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A52A177-F9F5-3A54-19DC-42A4E7E9B955}"/>
              </a:ext>
            </a:extLst>
          </p:cNvPr>
          <p:cNvGrpSpPr/>
          <p:nvPr/>
        </p:nvGrpSpPr>
        <p:grpSpPr>
          <a:xfrm>
            <a:off x="2930127" y="4022091"/>
            <a:ext cx="776484" cy="776484"/>
            <a:chOff x="3075114" y="1962247"/>
            <a:chExt cx="897291" cy="897291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F5362571-7547-9257-5FF9-67420B3B6C8C}"/>
                </a:ext>
              </a:extLst>
            </p:cNvPr>
            <p:cNvSpPr/>
            <p:nvPr/>
          </p:nvSpPr>
          <p:spPr>
            <a:xfrm>
              <a:off x="3075114" y="1962247"/>
              <a:ext cx="897291" cy="897291"/>
            </a:xfrm>
            <a:prstGeom prst="ellipse">
              <a:avLst/>
            </a:prstGeom>
            <a:solidFill>
              <a:schemeClr val="bg2"/>
            </a:solidFill>
            <a:ln>
              <a:solidFill>
                <a:srgbClr val="F4512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-LV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pic>
          <p:nvPicPr>
            <p:cNvPr id="20" name="Graphic 19" descr="Inbox Cross outline">
              <a:extLst>
                <a:ext uri="{FF2B5EF4-FFF2-40B4-BE49-F238E27FC236}">
                  <a16:creationId xmlns:a16="http://schemas.microsoft.com/office/drawing/2014/main" id="{347DEC9A-42C3-57D1-AB9B-F2B1D482F5C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flipH="1">
              <a:off x="3177287" y="2064420"/>
              <a:ext cx="692944" cy="692944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3DE5508-E0C3-7C70-0F55-609E0BC52290}"/>
              </a:ext>
            </a:extLst>
          </p:cNvPr>
          <p:cNvGrpSpPr/>
          <p:nvPr/>
        </p:nvGrpSpPr>
        <p:grpSpPr>
          <a:xfrm>
            <a:off x="2847329" y="2587318"/>
            <a:ext cx="761030" cy="761030"/>
            <a:chOff x="3155318" y="2204790"/>
            <a:chExt cx="897291" cy="897291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F2BFF29D-EAC9-1C64-986B-C5A2AF6BF5F3}"/>
                </a:ext>
              </a:extLst>
            </p:cNvPr>
            <p:cNvSpPr/>
            <p:nvPr/>
          </p:nvSpPr>
          <p:spPr>
            <a:xfrm>
              <a:off x="3155318" y="2204790"/>
              <a:ext cx="897291" cy="897291"/>
            </a:xfrm>
            <a:prstGeom prst="ellipse">
              <a:avLst/>
            </a:prstGeom>
            <a:solidFill>
              <a:schemeClr val="bg2"/>
            </a:solidFill>
            <a:ln>
              <a:solidFill>
                <a:srgbClr val="F4512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-LV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pic>
          <p:nvPicPr>
            <p:cNvPr id="23" name="Graphic 22" descr="Head with gears outline">
              <a:extLst>
                <a:ext uri="{FF2B5EF4-FFF2-40B4-BE49-F238E27FC236}">
                  <a16:creationId xmlns:a16="http://schemas.microsoft.com/office/drawing/2014/main" id="{AAD898C0-BE74-C576-F37F-31FE12976E1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231448" y="2284842"/>
              <a:ext cx="737188" cy="737188"/>
            </a:xfrm>
            <a:prstGeom prst="rect">
              <a:avLst/>
            </a:prstGeom>
          </p:spPr>
        </p:pic>
      </p:grp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074ED6B9-67F6-E238-89FF-56E6D8D50DE5}"/>
              </a:ext>
            </a:extLst>
          </p:cNvPr>
          <p:cNvSpPr txBox="1">
            <a:spLocks/>
          </p:cNvSpPr>
          <p:nvPr/>
        </p:nvSpPr>
        <p:spPr>
          <a:xfrm>
            <a:off x="436666" y="5167615"/>
            <a:ext cx="1633514" cy="385531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lv-LV" sz="1800" b="1" kern="0" dirty="0">
                <a:latin typeface="Montserrat" panose="00000500000000000000" pitchFamily="2" charset="-70"/>
              </a:rPr>
              <a:t>Visaptveroši</a:t>
            </a:r>
            <a:endParaRPr kumimoji="0" lang="lv-LV" sz="1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Montserrat" panose="00000500000000000000" pitchFamily="2" charset="-70"/>
            </a:endParaRP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1567B56A-2080-6DDB-9851-163C680BDD6C}"/>
              </a:ext>
            </a:extLst>
          </p:cNvPr>
          <p:cNvSpPr txBox="1">
            <a:spLocks/>
          </p:cNvSpPr>
          <p:nvPr/>
        </p:nvSpPr>
        <p:spPr>
          <a:xfrm>
            <a:off x="2620742" y="5441688"/>
            <a:ext cx="1399610" cy="385531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lv-LV" sz="1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" panose="00000500000000000000" pitchFamily="2" charset="-70"/>
              </a:rPr>
              <a:t>Pilnvērtīgi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70CCA3A5-9206-5233-AA1D-F54E7F5A6DBA}"/>
              </a:ext>
            </a:extLst>
          </p:cNvPr>
          <p:cNvSpPr txBox="1">
            <a:spLocks/>
          </p:cNvSpPr>
          <p:nvPr/>
        </p:nvSpPr>
        <p:spPr>
          <a:xfrm>
            <a:off x="1510082" y="5634453"/>
            <a:ext cx="1399610" cy="667215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ontserrat" panose="00000500000000000000" pitchFamily="2" charset="-70"/>
              </a:rPr>
              <a:t>Saprotami</a:t>
            </a:r>
            <a:endParaRPr kumimoji="0" lang="lv-LV" sz="1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Montserrat" panose="00000500000000000000" pitchFamily="2" charset="-70"/>
            </a:endParaRP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062D55F-DEF7-FC33-45B7-0D4D580CE62C}"/>
              </a:ext>
            </a:extLst>
          </p:cNvPr>
          <p:cNvSpPr txBox="1">
            <a:spLocks/>
          </p:cNvSpPr>
          <p:nvPr/>
        </p:nvSpPr>
        <p:spPr>
          <a:xfrm>
            <a:off x="4143566" y="5183086"/>
            <a:ext cx="1564077" cy="667215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lv-LV" sz="1800" b="1" kern="0" noProof="0" dirty="0">
                <a:latin typeface="Montserrat" panose="00000500000000000000" pitchFamily="2" charset="-70"/>
              </a:rPr>
              <a:t>Tūlītēji</a:t>
            </a:r>
            <a:endParaRPr kumimoji="0" lang="lv-LV" sz="1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Montserrat" panose="00000500000000000000" pitchFamily="2" charset="-70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93CA7827-E860-04A4-AE48-75EA4E345FBB}"/>
              </a:ext>
            </a:extLst>
          </p:cNvPr>
          <p:cNvSpPr txBox="1">
            <a:spLocks/>
          </p:cNvSpPr>
          <p:nvPr/>
        </p:nvSpPr>
        <p:spPr>
          <a:xfrm>
            <a:off x="3498410" y="5685652"/>
            <a:ext cx="1517525" cy="667215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lv-LV" sz="1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" panose="00000500000000000000" pitchFamily="2" charset="-70"/>
              </a:rPr>
              <a:t>Pieejami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472E1701-90F9-1A10-A906-63C037F34709}"/>
              </a:ext>
            </a:extLst>
          </p:cNvPr>
          <p:cNvCxnSpPr>
            <a:cxnSpLocks/>
            <a:stCxn id="24" idx="0"/>
            <a:endCxn id="10" idx="4"/>
          </p:cNvCxnSpPr>
          <p:nvPr/>
        </p:nvCxnSpPr>
        <p:spPr>
          <a:xfrm flipV="1">
            <a:off x="1253423" y="4001597"/>
            <a:ext cx="1088391" cy="1166018"/>
          </a:xfrm>
          <a:prstGeom prst="straightConnector1">
            <a:avLst/>
          </a:prstGeom>
          <a:ln w="28575">
            <a:solidFill>
              <a:srgbClr val="F4512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25D518A4-421A-1754-C06E-897A53960A83}"/>
              </a:ext>
            </a:extLst>
          </p:cNvPr>
          <p:cNvCxnSpPr>
            <a:cxnSpLocks/>
            <a:stCxn id="25" idx="0"/>
            <a:endCxn id="19" idx="4"/>
          </p:cNvCxnSpPr>
          <p:nvPr/>
        </p:nvCxnSpPr>
        <p:spPr>
          <a:xfrm flipH="1" flipV="1">
            <a:off x="3318369" y="4798575"/>
            <a:ext cx="2178" cy="643113"/>
          </a:xfrm>
          <a:prstGeom prst="straightConnector1">
            <a:avLst/>
          </a:prstGeom>
          <a:ln w="28575">
            <a:solidFill>
              <a:srgbClr val="F4512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B78BF504-1AE7-CFF6-2730-BA2CA7944D16}"/>
              </a:ext>
            </a:extLst>
          </p:cNvPr>
          <p:cNvCxnSpPr>
            <a:cxnSpLocks/>
            <a:stCxn id="26" idx="0"/>
            <a:endCxn id="22" idx="4"/>
          </p:cNvCxnSpPr>
          <p:nvPr/>
        </p:nvCxnSpPr>
        <p:spPr>
          <a:xfrm flipV="1">
            <a:off x="2209887" y="3348348"/>
            <a:ext cx="1017957" cy="2286105"/>
          </a:xfrm>
          <a:prstGeom prst="straightConnector1">
            <a:avLst/>
          </a:prstGeom>
          <a:ln w="28575">
            <a:solidFill>
              <a:srgbClr val="F4512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241FC66E-26D5-9A80-16D2-5BF8179BE96D}"/>
              </a:ext>
            </a:extLst>
          </p:cNvPr>
          <p:cNvCxnSpPr>
            <a:cxnSpLocks/>
            <a:stCxn id="28" idx="0"/>
            <a:endCxn id="13" idx="4"/>
          </p:cNvCxnSpPr>
          <p:nvPr/>
        </p:nvCxnSpPr>
        <p:spPr>
          <a:xfrm flipH="1" flipV="1">
            <a:off x="3898446" y="4153089"/>
            <a:ext cx="358727" cy="1532563"/>
          </a:xfrm>
          <a:prstGeom prst="straightConnector1">
            <a:avLst/>
          </a:prstGeom>
          <a:ln w="28575">
            <a:solidFill>
              <a:srgbClr val="F4512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0A968F63-5F25-FF9A-3CE4-54D41F43B0C3}"/>
              </a:ext>
            </a:extLst>
          </p:cNvPr>
          <p:cNvCxnSpPr>
            <a:cxnSpLocks/>
          </p:cNvCxnSpPr>
          <p:nvPr/>
        </p:nvCxnSpPr>
        <p:spPr>
          <a:xfrm flipH="1" flipV="1">
            <a:off x="4793028" y="4640044"/>
            <a:ext cx="295234" cy="573153"/>
          </a:xfrm>
          <a:prstGeom prst="straightConnector1">
            <a:avLst/>
          </a:prstGeom>
          <a:ln w="28575">
            <a:solidFill>
              <a:srgbClr val="F4512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Graphic 36" descr="Stopwatch outline">
            <a:extLst>
              <a:ext uri="{FF2B5EF4-FFF2-40B4-BE49-F238E27FC236}">
                <a16:creationId xmlns:a16="http://schemas.microsoft.com/office/drawing/2014/main" id="{DE51C1E7-6020-C19E-44C0-E3481FD5BF6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88362" y="3888230"/>
            <a:ext cx="699900" cy="699900"/>
          </a:xfrm>
          <a:prstGeom prst="rect">
            <a:avLst/>
          </a:prstGeom>
        </p:spPr>
      </p:pic>
      <p:sp>
        <p:nvSpPr>
          <p:cNvPr id="65" name="Text 0">
            <a:extLst>
              <a:ext uri="{FF2B5EF4-FFF2-40B4-BE49-F238E27FC236}">
                <a16:creationId xmlns:a16="http://schemas.microsoft.com/office/drawing/2014/main" id="{2CDB2F3E-BC5A-68BE-CD90-2D89B765C313}"/>
              </a:ext>
            </a:extLst>
          </p:cNvPr>
          <p:cNvSpPr txBox="1">
            <a:spLocks/>
          </p:cNvSpPr>
          <p:nvPr/>
        </p:nvSpPr>
        <p:spPr>
          <a:xfrm>
            <a:off x="457200" y="320040"/>
            <a:ext cx="112745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lv-LV" b="1" dirty="0">
                <a:latin typeface="Montserrat Bold" panose="020B0604020202020204" charset="-70"/>
              </a:rPr>
              <a:t>DATI </a:t>
            </a:r>
            <a:endParaRPr lang="lv-LV" b="1" noProof="0" dirty="0">
              <a:latin typeface="Montserrat Bold" panose="020B0604020202020204" charset="-70"/>
            </a:endParaRP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E631895B-158E-0A5E-CCA6-716DE8FDBA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4906" y="2230326"/>
            <a:ext cx="5889583" cy="247983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v-LV" sz="3300" dirty="0">
                <a:latin typeface="Montserrat" panose="00000500000000000000" pitchFamily="2" charset="-70"/>
              </a:rPr>
              <a:t>Informācijas un datu ir</a:t>
            </a:r>
          </a:p>
          <a:p>
            <a:pPr marL="0" indent="0" algn="ctr">
              <a:buNone/>
            </a:pPr>
            <a:r>
              <a:rPr lang="lv-LV" sz="3300" dirty="0">
                <a:latin typeface="Montserrat" panose="00000500000000000000" pitchFamily="2" charset="-70"/>
              </a:rPr>
              <a:t>daudz, bet jāstiprina un</a:t>
            </a:r>
          </a:p>
          <a:p>
            <a:pPr marL="0" indent="0" algn="ctr">
              <a:buNone/>
            </a:pPr>
            <a:r>
              <a:rPr lang="lv-LV" sz="3300" dirty="0">
                <a:latin typeface="Montserrat" panose="00000500000000000000" pitchFamily="2" charset="-70"/>
              </a:rPr>
              <a:t> sistemātiski jāpilnveido to</a:t>
            </a:r>
          </a:p>
          <a:p>
            <a:pPr marL="0" indent="0" algn="ctr">
              <a:buNone/>
            </a:pPr>
            <a:r>
              <a:rPr lang="lv-LV" sz="3300" b="1" dirty="0">
                <a:latin typeface="Montserrat" panose="00000500000000000000" pitchFamily="2" charset="-70"/>
              </a:rPr>
              <a:t>kvalitāte un pieejamība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97C8774-899F-9F78-C342-522EA7AE2CC4}"/>
              </a:ext>
            </a:extLst>
          </p:cNvPr>
          <p:cNvSpPr txBox="1">
            <a:spLocks/>
          </p:cNvSpPr>
          <p:nvPr/>
        </p:nvSpPr>
        <p:spPr>
          <a:xfrm>
            <a:off x="5774906" y="5056094"/>
            <a:ext cx="5889583" cy="15768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lv-LV" sz="2000" noProof="0" dirty="0">
                <a:solidFill>
                  <a:srgbClr val="F45121"/>
                </a:solidFill>
                <a:latin typeface="Montserrat" panose="00000500000000000000" pitchFamily="2" charset="-70"/>
              </a:rPr>
              <a:t>Īpaši kontekstā ar efektīvas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lv-LV" sz="2000" noProof="0" dirty="0">
                <a:solidFill>
                  <a:srgbClr val="F45121"/>
                </a:solidFill>
                <a:latin typeface="Montserrat" panose="00000500000000000000" pitchFamily="2" charset="-70"/>
              </a:rPr>
              <a:t> sadarbības veicināšanu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lv-LV" sz="2000" noProof="0" dirty="0">
                <a:solidFill>
                  <a:srgbClr val="F45121"/>
                </a:solidFill>
                <a:latin typeface="Montserrat" panose="00000500000000000000" pitchFamily="2" charset="-70"/>
              </a:rPr>
              <a:t>starp organizācijām!</a:t>
            </a:r>
          </a:p>
        </p:txBody>
      </p:sp>
    </p:spTree>
    <p:extLst>
      <p:ext uri="{BB962C8B-B14F-4D97-AF65-F5344CB8AC3E}">
        <p14:creationId xmlns:p14="http://schemas.microsoft.com/office/powerpoint/2010/main" val="77879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C220F0-6AF3-AE6B-ABB9-217C6BD924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E5A9FB5-2BA5-D19D-5280-945F313DEAA2}"/>
              </a:ext>
            </a:extLst>
          </p:cNvPr>
          <p:cNvCxnSpPr/>
          <p:nvPr/>
        </p:nvCxnSpPr>
        <p:spPr>
          <a:xfrm>
            <a:off x="362952" y="6269671"/>
            <a:ext cx="11368800" cy="0"/>
          </a:xfrm>
          <a:prstGeom prst="straightConnector1">
            <a:avLst/>
          </a:prstGeom>
          <a:ln>
            <a:solidFill>
              <a:srgbClr val="F45121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A6769F29-DBDD-68AD-A3E7-9B4CD3BCE0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7489" y="4213528"/>
            <a:ext cx="5649131" cy="686443"/>
          </a:xfrm>
          <a:prstGeom prst="rect">
            <a:avLst/>
          </a:prstGeom>
        </p:spPr>
      </p:pic>
      <p:sp>
        <p:nvSpPr>
          <p:cNvPr id="68" name="Text 0">
            <a:extLst>
              <a:ext uri="{FF2B5EF4-FFF2-40B4-BE49-F238E27FC236}">
                <a16:creationId xmlns:a16="http://schemas.microsoft.com/office/drawing/2014/main" id="{F6D9EC33-344C-33C7-D861-CDEA0BAB8CE5}"/>
              </a:ext>
            </a:extLst>
          </p:cNvPr>
          <p:cNvSpPr txBox="1">
            <a:spLocks/>
          </p:cNvSpPr>
          <p:nvPr/>
        </p:nvSpPr>
        <p:spPr>
          <a:xfrm>
            <a:off x="457200" y="967138"/>
            <a:ext cx="112745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lv-LV" sz="2000" b="1" noProof="0" dirty="0">
                <a:latin typeface="Montserrat Bold" panose="020B0604020202020204" charset="-70"/>
              </a:rPr>
              <a:t>Apmācības vienas pašas nemaina uzvedību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E06FE4-A933-73C7-B195-2299EFB8A0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156" y="0"/>
            <a:ext cx="1142108" cy="878721"/>
          </a:xfrm>
          <a:prstGeom prst="rect">
            <a:avLst/>
          </a:prstGeom>
        </p:spPr>
      </p:pic>
      <p:sp>
        <p:nvSpPr>
          <p:cNvPr id="65" name="Text 0">
            <a:extLst>
              <a:ext uri="{FF2B5EF4-FFF2-40B4-BE49-F238E27FC236}">
                <a16:creationId xmlns:a16="http://schemas.microsoft.com/office/drawing/2014/main" id="{24FB211A-9547-443B-ED58-EB70EDD33C21}"/>
              </a:ext>
            </a:extLst>
          </p:cNvPr>
          <p:cNvSpPr txBox="1">
            <a:spLocks/>
          </p:cNvSpPr>
          <p:nvPr/>
        </p:nvSpPr>
        <p:spPr>
          <a:xfrm>
            <a:off x="457200" y="320040"/>
            <a:ext cx="112745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lv-LV" b="1" dirty="0">
                <a:latin typeface="Montserrat Bold" panose="020B0604020202020204" charset="-70"/>
              </a:rPr>
              <a:t>KOMPETENCES</a:t>
            </a:r>
            <a:r>
              <a:rPr lang="lv-LV" b="1" noProof="0" dirty="0">
                <a:latin typeface="Montserrat Bold" panose="020B0604020202020204" charset="-70"/>
              </a:rPr>
              <a:t> 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AC3865B-0E3F-5E21-2354-E62829C17AD0}"/>
              </a:ext>
            </a:extLst>
          </p:cNvPr>
          <p:cNvSpPr/>
          <p:nvPr/>
        </p:nvSpPr>
        <p:spPr>
          <a:xfrm>
            <a:off x="712940" y="5410597"/>
            <a:ext cx="1911336" cy="960529"/>
          </a:xfrm>
          <a:prstGeom prst="roundRect">
            <a:avLst>
              <a:gd name="adj" fmla="val 9481"/>
            </a:avLst>
          </a:prstGeom>
          <a:solidFill>
            <a:srgbClr val="FFFFFF"/>
          </a:solidFill>
          <a:ln>
            <a:solidFill>
              <a:srgbClr val="F4512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1400" noProof="0" dirty="0">
              <a:solidFill>
                <a:schemeClr val="tx1"/>
              </a:solidFill>
              <a:latin typeface="Montserrat" panose="00000500000000000000" pitchFamily="2" charset="-70"/>
            </a:endParaRPr>
          </a:p>
          <a:p>
            <a:pPr algn="ctr"/>
            <a:r>
              <a:rPr lang="lv-LV" sz="1400" noProof="0" dirty="0">
                <a:solidFill>
                  <a:schemeClr val="tx1"/>
                </a:solidFill>
                <a:latin typeface="Montserrat" panose="00000500000000000000" pitchFamily="2" charset="-70"/>
              </a:rPr>
              <a:t>Individuāli novērtējums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CBD7AB3-A46A-476B-9D49-ED5C0BE16CE9}"/>
              </a:ext>
            </a:extLst>
          </p:cNvPr>
          <p:cNvSpPr/>
          <p:nvPr/>
        </p:nvSpPr>
        <p:spPr>
          <a:xfrm>
            <a:off x="2908070" y="5410597"/>
            <a:ext cx="1911336" cy="960529"/>
          </a:xfrm>
          <a:prstGeom prst="roundRect">
            <a:avLst>
              <a:gd name="adj" fmla="val 9481"/>
            </a:avLst>
          </a:prstGeom>
          <a:solidFill>
            <a:srgbClr val="FFFFFF"/>
          </a:solidFill>
          <a:ln>
            <a:solidFill>
              <a:srgbClr val="F4512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1400" noProof="0" dirty="0">
              <a:solidFill>
                <a:schemeClr val="tx1"/>
              </a:solidFill>
              <a:latin typeface="Montserrat" panose="00000500000000000000" pitchFamily="2" charset="-70"/>
            </a:endParaRPr>
          </a:p>
          <a:p>
            <a:pPr algn="ctr"/>
            <a:r>
              <a:rPr lang="lv-LV" sz="1400" noProof="0" dirty="0">
                <a:solidFill>
                  <a:schemeClr val="tx1"/>
                </a:solidFill>
                <a:latin typeface="Montserrat" panose="00000500000000000000" pitchFamily="2" charset="-70"/>
              </a:rPr>
              <a:t>Personalizētas apmācības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A7B3BAE2-FFA4-72DF-C498-F552F7D09002}"/>
              </a:ext>
            </a:extLst>
          </p:cNvPr>
          <p:cNvSpPr/>
          <p:nvPr/>
        </p:nvSpPr>
        <p:spPr>
          <a:xfrm>
            <a:off x="5103200" y="5403579"/>
            <a:ext cx="1911336" cy="960529"/>
          </a:xfrm>
          <a:prstGeom prst="roundRect">
            <a:avLst>
              <a:gd name="adj" fmla="val 9481"/>
            </a:avLst>
          </a:prstGeom>
          <a:solidFill>
            <a:srgbClr val="FFFFFF"/>
          </a:solidFill>
          <a:ln>
            <a:solidFill>
              <a:srgbClr val="F4512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1400" noProof="0" dirty="0">
              <a:solidFill>
                <a:schemeClr val="tx1"/>
              </a:solidFill>
              <a:latin typeface="Montserrat" panose="00000500000000000000" pitchFamily="2" charset="-70"/>
            </a:endParaRPr>
          </a:p>
          <a:p>
            <a:pPr algn="ctr"/>
            <a:r>
              <a:rPr lang="lv-LV" sz="1400" noProof="0" dirty="0">
                <a:solidFill>
                  <a:schemeClr val="tx1"/>
                </a:solidFill>
                <a:latin typeface="Montserrat" panose="00000500000000000000" pitchFamily="2" charset="-70"/>
              </a:rPr>
              <a:t>Praktiski izaicinājumi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681C4182-897B-E905-C21C-8F063CA4ACDA}"/>
              </a:ext>
            </a:extLst>
          </p:cNvPr>
          <p:cNvSpPr/>
          <p:nvPr/>
        </p:nvSpPr>
        <p:spPr>
          <a:xfrm>
            <a:off x="7298330" y="5410597"/>
            <a:ext cx="1911336" cy="960529"/>
          </a:xfrm>
          <a:prstGeom prst="roundRect">
            <a:avLst>
              <a:gd name="adj" fmla="val 9481"/>
            </a:avLst>
          </a:prstGeom>
          <a:solidFill>
            <a:srgbClr val="FFFFFF"/>
          </a:solidFill>
          <a:ln>
            <a:solidFill>
              <a:srgbClr val="F4512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1400" noProof="0" dirty="0">
              <a:solidFill>
                <a:schemeClr val="tx1"/>
              </a:solidFill>
              <a:latin typeface="Montserrat" panose="00000500000000000000" pitchFamily="2" charset="-70"/>
            </a:endParaRPr>
          </a:p>
          <a:p>
            <a:pPr algn="ctr"/>
            <a:r>
              <a:rPr lang="lv-LV" sz="1400" noProof="0" dirty="0">
                <a:solidFill>
                  <a:schemeClr val="tx1"/>
                </a:solidFill>
                <a:latin typeface="Montserrat" panose="00000500000000000000" pitchFamily="2" charset="-70"/>
              </a:rPr>
              <a:t>Kolēģu novērtējums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2A76EB52-8550-C1DD-940A-422326C6C09E}"/>
              </a:ext>
            </a:extLst>
          </p:cNvPr>
          <p:cNvSpPr/>
          <p:nvPr/>
        </p:nvSpPr>
        <p:spPr>
          <a:xfrm>
            <a:off x="9493460" y="5410597"/>
            <a:ext cx="1911336" cy="960529"/>
          </a:xfrm>
          <a:prstGeom prst="roundRect">
            <a:avLst>
              <a:gd name="adj" fmla="val 9481"/>
            </a:avLst>
          </a:prstGeom>
          <a:solidFill>
            <a:srgbClr val="FFFFFF"/>
          </a:solidFill>
          <a:ln>
            <a:solidFill>
              <a:srgbClr val="F4512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1400" noProof="0" dirty="0">
              <a:solidFill>
                <a:schemeClr val="tx1"/>
              </a:solidFill>
              <a:latin typeface="Montserrat" panose="00000500000000000000" pitchFamily="2" charset="-70"/>
            </a:endParaRPr>
          </a:p>
          <a:p>
            <a:pPr algn="ctr"/>
            <a:r>
              <a:rPr lang="lv-LV" sz="1400" noProof="0" dirty="0">
                <a:solidFill>
                  <a:schemeClr val="tx1"/>
                </a:solidFill>
                <a:latin typeface="Montserrat" panose="00000500000000000000" pitchFamily="2" charset="-70"/>
              </a:rPr>
              <a:t>Ārējās</a:t>
            </a:r>
          </a:p>
          <a:p>
            <a:pPr algn="ctr"/>
            <a:r>
              <a:rPr lang="lv-LV" sz="1400" noProof="0" dirty="0">
                <a:solidFill>
                  <a:schemeClr val="tx1"/>
                </a:solidFill>
                <a:latin typeface="Montserrat" panose="00000500000000000000" pitchFamily="2" charset="-70"/>
              </a:rPr>
              <a:t>atsauksmes</a:t>
            </a:r>
          </a:p>
        </p:txBody>
      </p:sp>
      <p:sp>
        <p:nvSpPr>
          <p:cNvPr id="39" name="Text 0">
            <a:extLst>
              <a:ext uri="{FF2B5EF4-FFF2-40B4-BE49-F238E27FC236}">
                <a16:creationId xmlns:a16="http://schemas.microsoft.com/office/drawing/2014/main" id="{30BC8327-1A56-6177-2050-A6DD271F94E6}"/>
              </a:ext>
            </a:extLst>
          </p:cNvPr>
          <p:cNvSpPr txBox="1">
            <a:spLocks/>
          </p:cNvSpPr>
          <p:nvPr/>
        </p:nvSpPr>
        <p:spPr>
          <a:xfrm>
            <a:off x="476070" y="6380731"/>
            <a:ext cx="112745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lv-LV" sz="1400" b="1" noProof="0" dirty="0">
                <a:latin typeface="Montserrat" panose="00000500000000000000" pitchFamily="2" charset="-70"/>
              </a:rPr>
              <a:t>5 uzvedības maiņas signālu avoti – viena vienkārša, izmērāma progresija jebkurai kompetencei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0C3446D3-5D8E-A191-4940-BA4FE619C936}"/>
              </a:ext>
            </a:extLst>
          </p:cNvPr>
          <p:cNvSpPr/>
          <p:nvPr/>
        </p:nvSpPr>
        <p:spPr>
          <a:xfrm>
            <a:off x="796808" y="5503529"/>
            <a:ext cx="1743600" cy="223868"/>
          </a:xfrm>
          <a:prstGeom prst="roundRect">
            <a:avLst>
              <a:gd name="adj" fmla="val 9481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200" b="1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70"/>
              </a:rPr>
              <a:t>0% Sāc šeit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D0E71FB7-5CB8-DE7A-D8F5-36870D6C44B4}"/>
              </a:ext>
            </a:extLst>
          </p:cNvPr>
          <p:cNvSpPr/>
          <p:nvPr/>
        </p:nvSpPr>
        <p:spPr>
          <a:xfrm>
            <a:off x="2991938" y="5503529"/>
            <a:ext cx="1743600" cy="223868"/>
          </a:xfrm>
          <a:prstGeom prst="roundRect">
            <a:avLst>
              <a:gd name="adj" fmla="val 9481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200" b="1" noProof="0" dirty="0">
                <a:solidFill>
                  <a:schemeClr val="accent2">
                    <a:lumMod val="75000"/>
                  </a:schemeClr>
                </a:solidFill>
                <a:latin typeface="Montserrat" panose="00000500000000000000" pitchFamily="2" charset="-70"/>
              </a:rPr>
              <a:t>25% Saproti</a:t>
            </a: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C231E25D-73BB-4A76-876D-7F701CAA83E9}"/>
              </a:ext>
            </a:extLst>
          </p:cNvPr>
          <p:cNvSpPr/>
          <p:nvPr/>
        </p:nvSpPr>
        <p:spPr>
          <a:xfrm>
            <a:off x="5187068" y="5507311"/>
            <a:ext cx="1743600" cy="223868"/>
          </a:xfrm>
          <a:prstGeom prst="roundRect">
            <a:avLst>
              <a:gd name="adj" fmla="val 9481"/>
            </a:avLst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200" b="1" noProof="0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-70"/>
              </a:rPr>
              <a:t>50% Praktizē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BCF7F3F1-D45F-D508-339F-06C9397BCEE1}"/>
              </a:ext>
            </a:extLst>
          </p:cNvPr>
          <p:cNvSpPr/>
          <p:nvPr/>
        </p:nvSpPr>
        <p:spPr>
          <a:xfrm>
            <a:off x="7382198" y="5514329"/>
            <a:ext cx="1743600" cy="223868"/>
          </a:xfrm>
          <a:prstGeom prst="roundRect">
            <a:avLst>
              <a:gd name="adj" fmla="val 9481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200" b="1" noProof="0" dirty="0">
                <a:solidFill>
                  <a:schemeClr val="accent3"/>
                </a:solidFill>
                <a:latin typeface="Montserrat" panose="00000500000000000000" pitchFamily="2" charset="-70"/>
              </a:rPr>
              <a:t>75% Demonstrē</a:t>
            </a: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71EEC039-91DD-8173-8F76-9727B8CE1D82}"/>
              </a:ext>
            </a:extLst>
          </p:cNvPr>
          <p:cNvSpPr/>
          <p:nvPr/>
        </p:nvSpPr>
        <p:spPr>
          <a:xfrm>
            <a:off x="9577328" y="5514329"/>
            <a:ext cx="1743600" cy="223868"/>
          </a:xfrm>
          <a:prstGeom prst="roundRect">
            <a:avLst>
              <a:gd name="adj" fmla="val 9481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200" b="1" noProof="0" dirty="0">
                <a:solidFill>
                  <a:schemeClr val="tx1"/>
                </a:solidFill>
                <a:latin typeface="Montserrat" panose="00000500000000000000" pitchFamily="2" charset="-70"/>
              </a:rPr>
              <a:t>100% Pilnveido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0576914-EFFB-A7A6-E26B-4B3485DBE1B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8562"/>
          <a:stretch>
            <a:fillRect/>
          </a:stretch>
        </p:blipFill>
        <p:spPr>
          <a:xfrm>
            <a:off x="466808" y="1763283"/>
            <a:ext cx="5437079" cy="3205536"/>
          </a:xfrm>
          <a:prstGeom prst="rect">
            <a:avLst/>
          </a:prstGeom>
        </p:spPr>
      </p:pic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1F2A359D-59C5-9BD0-404A-9EB553ABB1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24688" y="1770301"/>
            <a:ext cx="5725934" cy="320553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v-LV" sz="3600" noProof="0" dirty="0">
                <a:latin typeface="Montserrat" panose="00000500000000000000" pitchFamily="2" charset="-70"/>
              </a:rPr>
              <a:t>Nepieciešama inovatīva,</a:t>
            </a:r>
          </a:p>
          <a:p>
            <a:pPr marL="0" indent="0" algn="ctr">
              <a:buNone/>
            </a:pPr>
            <a:r>
              <a:rPr lang="lv-LV" sz="3600" noProof="0" dirty="0">
                <a:latin typeface="Montserrat" panose="00000500000000000000" pitchFamily="2" charset="-70"/>
              </a:rPr>
              <a:t> mērogojama un uz</a:t>
            </a:r>
          </a:p>
          <a:p>
            <a:pPr marL="0" indent="0" algn="ctr">
              <a:buNone/>
            </a:pPr>
            <a:r>
              <a:rPr lang="lv-LV" sz="3600" noProof="0" dirty="0">
                <a:latin typeface="Montserrat" panose="00000500000000000000" pitchFamily="2" charset="-70"/>
              </a:rPr>
              <a:t>uzvedības maiņu vērsta</a:t>
            </a:r>
          </a:p>
          <a:p>
            <a:pPr marL="0" indent="0" algn="ctr">
              <a:buNone/>
            </a:pPr>
            <a:r>
              <a:rPr lang="lv-LV" sz="3600" noProof="0" dirty="0">
                <a:latin typeface="Montserrat" panose="00000500000000000000" pitchFamily="2" charset="-70"/>
              </a:rPr>
              <a:t>p</a:t>
            </a:r>
            <a:r>
              <a:rPr lang="en-US" sz="3600" noProof="0" dirty="0" err="1">
                <a:latin typeface="Montserrat" panose="00000500000000000000" pitchFamily="2" charset="-70"/>
              </a:rPr>
              <a:t>ieeja</a:t>
            </a:r>
            <a:r>
              <a:rPr lang="lv-LV" sz="3600" noProof="0" dirty="0">
                <a:latin typeface="Montserrat" panose="00000500000000000000" pitchFamily="2" charset="-70"/>
              </a:rPr>
              <a:t> datu </a:t>
            </a:r>
          </a:p>
          <a:p>
            <a:pPr marL="0" indent="0" algn="ctr">
              <a:buNone/>
            </a:pPr>
            <a:r>
              <a:rPr lang="lv-LV" sz="3600" noProof="0" dirty="0">
                <a:latin typeface="Montserrat" panose="00000500000000000000" pitchFamily="2" charset="-70"/>
              </a:rPr>
              <a:t> </a:t>
            </a:r>
            <a:r>
              <a:rPr lang="lv-LV" sz="3600" b="1" noProof="0" dirty="0">
                <a:latin typeface="Montserrat" panose="00000500000000000000" pitchFamily="2" charset="-70"/>
              </a:rPr>
              <a:t>kompetenču attīstībai</a:t>
            </a:r>
          </a:p>
        </p:txBody>
      </p:sp>
    </p:spTree>
    <p:extLst>
      <p:ext uri="{BB962C8B-B14F-4D97-AF65-F5344CB8AC3E}">
        <p14:creationId xmlns:p14="http://schemas.microsoft.com/office/powerpoint/2010/main" val="27569739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E8F011-F70E-3B5E-CF71-848F7F0844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9540A845-C3B7-C976-9063-3A0AE10FCE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6476" y="843651"/>
            <a:ext cx="5649131" cy="686443"/>
          </a:xfrm>
          <a:prstGeom prst="rect">
            <a:avLst/>
          </a:prstGeom>
        </p:spPr>
      </p:pic>
      <p:sp>
        <p:nvSpPr>
          <p:cNvPr id="68" name="Text 0">
            <a:extLst>
              <a:ext uri="{FF2B5EF4-FFF2-40B4-BE49-F238E27FC236}">
                <a16:creationId xmlns:a16="http://schemas.microsoft.com/office/drawing/2014/main" id="{AED84FEB-305A-AC07-0290-1BD2F7601914}"/>
              </a:ext>
            </a:extLst>
          </p:cNvPr>
          <p:cNvSpPr txBox="1">
            <a:spLocks/>
          </p:cNvSpPr>
          <p:nvPr/>
        </p:nvSpPr>
        <p:spPr>
          <a:xfrm>
            <a:off x="457200" y="967138"/>
            <a:ext cx="112745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000" b="1" noProof="0" dirty="0">
                <a:latin typeface="Montserrat Bold" panose="020B0604020202020204" charset="-70"/>
              </a:rPr>
              <a:t>Ko </a:t>
            </a:r>
            <a:r>
              <a:rPr lang="en-US" sz="2000" b="1" noProof="0" dirty="0" err="1">
                <a:latin typeface="Montserrat Bold" panose="020B0604020202020204" charset="-70"/>
              </a:rPr>
              <a:t>Latvija</a:t>
            </a:r>
            <a:r>
              <a:rPr lang="en-US" sz="2000" b="1" noProof="0" dirty="0">
                <a:latin typeface="Montserrat Bold" panose="020B0604020202020204" charset="-70"/>
              </a:rPr>
              <a:t> var </a:t>
            </a:r>
            <a:r>
              <a:rPr lang="en-US" sz="2000" b="1" noProof="0" dirty="0" err="1">
                <a:latin typeface="Montserrat Bold" panose="020B0604020202020204" charset="-70"/>
              </a:rPr>
              <a:t>mācīties</a:t>
            </a:r>
            <a:r>
              <a:rPr lang="en-US" sz="2000" b="1" noProof="0" dirty="0">
                <a:latin typeface="Montserrat Bold" panose="020B0604020202020204" charset="-70"/>
              </a:rPr>
              <a:t> no Maltas?</a:t>
            </a:r>
            <a:endParaRPr lang="lv-LV" sz="2000" b="1" noProof="0" dirty="0">
              <a:latin typeface="Montserrat Bold" panose="020B0604020202020204" charset="-7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ECF4A1-7589-D14F-415D-03E3A27251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156" y="0"/>
            <a:ext cx="1142108" cy="878721"/>
          </a:xfrm>
          <a:prstGeom prst="rect">
            <a:avLst/>
          </a:prstGeom>
        </p:spPr>
      </p:pic>
      <p:sp>
        <p:nvSpPr>
          <p:cNvPr id="65" name="Text 0">
            <a:extLst>
              <a:ext uri="{FF2B5EF4-FFF2-40B4-BE49-F238E27FC236}">
                <a16:creationId xmlns:a16="http://schemas.microsoft.com/office/drawing/2014/main" id="{CECBBA35-F5B4-848F-0F29-5F472F6EC678}"/>
              </a:ext>
            </a:extLst>
          </p:cNvPr>
          <p:cNvSpPr txBox="1">
            <a:spLocks/>
          </p:cNvSpPr>
          <p:nvPr/>
        </p:nvSpPr>
        <p:spPr>
          <a:xfrm>
            <a:off x="457200" y="320040"/>
            <a:ext cx="112745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noProof="0" dirty="0">
                <a:latin typeface="Montserrat Bold" panose="020B0604020202020204" charset="-70"/>
              </a:rPr>
              <a:t>PIEMĒRS</a:t>
            </a:r>
            <a:endParaRPr lang="lv-LV" b="1" noProof="0" dirty="0">
              <a:latin typeface="Montserrat Bold" panose="020B0604020202020204" charset="-70"/>
            </a:endParaRP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D6234735-CADB-AFAF-73DE-1A02A1D1CE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7210" y="1605371"/>
            <a:ext cx="5130802" cy="2535299"/>
          </a:xfrm>
        </p:spPr>
        <p:txBody>
          <a:bodyPr>
            <a:normAutofit/>
          </a:bodyPr>
          <a:lstStyle/>
          <a:p>
            <a:pPr marL="0" indent="0">
              <a:buClr>
                <a:srgbClr val="F45121"/>
              </a:buClr>
              <a:buNone/>
            </a:pPr>
            <a:r>
              <a:rPr lang="lv-LV" sz="2000" b="1" noProof="0" dirty="0">
                <a:latin typeface="Montserrat" panose="00000500000000000000" pitchFamily="2" charset="-70"/>
              </a:rPr>
              <a:t>1. </a:t>
            </a:r>
            <a:r>
              <a:rPr lang="en-US" sz="2000" b="1" dirty="0">
                <a:latin typeface="Montserrat" panose="00000500000000000000" pitchFamily="2" charset="-70"/>
              </a:rPr>
              <a:t>AI </a:t>
            </a:r>
            <a:r>
              <a:rPr lang="en-US" sz="2000" b="1" dirty="0" err="1">
                <a:latin typeface="Montserrat" panose="00000500000000000000" pitchFamily="2" charset="-70"/>
              </a:rPr>
              <a:t>stratēģija</a:t>
            </a:r>
            <a:r>
              <a:rPr lang="en-US" sz="2000" b="1" dirty="0">
                <a:latin typeface="Montserrat" panose="00000500000000000000" pitchFamily="2" charset="-70"/>
              </a:rPr>
              <a:t>, </a:t>
            </a:r>
            <a:r>
              <a:rPr lang="en-US" sz="2000" b="1" dirty="0" err="1">
                <a:latin typeface="Montserrat" panose="00000500000000000000" pitchFamily="2" charset="-70"/>
              </a:rPr>
              <a:t>pirmo</a:t>
            </a:r>
            <a:r>
              <a:rPr lang="en-US" sz="2000" b="1" dirty="0">
                <a:latin typeface="Montserrat" panose="00000500000000000000" pitchFamily="2" charset="-70"/>
              </a:rPr>
              <a:t> </a:t>
            </a:r>
            <a:r>
              <a:rPr lang="en-US" sz="2000" b="1" dirty="0" err="1">
                <a:latin typeface="Montserrat" panose="00000500000000000000" pitchFamily="2" charset="-70"/>
              </a:rPr>
              <a:t>soļu</a:t>
            </a:r>
            <a:r>
              <a:rPr lang="en-US" sz="2000" b="1" dirty="0">
                <a:latin typeface="Montserrat" panose="00000500000000000000" pitchFamily="2" charset="-70"/>
              </a:rPr>
              <a:t> </a:t>
            </a:r>
            <a:r>
              <a:rPr lang="en-US" sz="2000" b="1" dirty="0" err="1">
                <a:latin typeface="Montserrat" panose="00000500000000000000" pitchFamily="2" charset="-70"/>
              </a:rPr>
              <a:t>šoks</a:t>
            </a:r>
            <a:r>
              <a:rPr lang="lv-LV" sz="2000" noProof="0" dirty="0">
                <a:latin typeface="Montserrat" panose="00000500000000000000" pitchFamily="2" charset="-70"/>
              </a:rPr>
              <a:t> </a:t>
            </a:r>
          </a:p>
          <a:p>
            <a:pPr>
              <a:buClr>
                <a:srgbClr val="F45121"/>
              </a:buClr>
              <a:buFont typeface="Wingdings" panose="05000000000000000000" pitchFamily="2" charset="2"/>
              <a:buChar char="ü"/>
            </a:pPr>
            <a:r>
              <a:rPr lang="lv-LV" sz="1600" noProof="0" dirty="0">
                <a:latin typeface="Montserrat" panose="00000500000000000000" pitchFamily="2" charset="-70"/>
              </a:rPr>
              <a:t>AI mērķis un stratēģija kopš 2018. gada</a:t>
            </a:r>
          </a:p>
          <a:p>
            <a:pPr>
              <a:buClr>
                <a:srgbClr val="F45121"/>
              </a:buClr>
              <a:buFont typeface="Wingdings" panose="05000000000000000000" pitchFamily="2" charset="2"/>
              <a:buChar char="ü"/>
            </a:pPr>
            <a:r>
              <a:rPr lang="lv-LV" sz="1600" dirty="0">
                <a:latin typeface="Montserrat" panose="00000500000000000000" pitchFamily="2" charset="-70"/>
              </a:rPr>
              <a:t>12 tūkst. </a:t>
            </a:r>
            <a:r>
              <a:rPr lang="lv-LV" sz="1600" dirty="0" err="1">
                <a:latin typeface="Montserrat" panose="00000500000000000000" pitchFamily="2" charset="-70"/>
              </a:rPr>
              <a:t>Copilot</a:t>
            </a:r>
            <a:r>
              <a:rPr lang="lv-LV" sz="1600" dirty="0">
                <a:latin typeface="Montserrat" panose="00000500000000000000" pitchFamily="2" charset="-70"/>
              </a:rPr>
              <a:t> licences (visa valdība)</a:t>
            </a:r>
          </a:p>
          <a:p>
            <a:pPr>
              <a:buClr>
                <a:srgbClr val="F45121"/>
              </a:buClr>
              <a:buFont typeface="Wingdings" panose="05000000000000000000" pitchFamily="2" charset="2"/>
              <a:buChar char="ü"/>
            </a:pPr>
            <a:r>
              <a:rPr lang="lv-LV" sz="1600" noProof="0" dirty="0">
                <a:latin typeface="Montserrat" panose="00000500000000000000" pitchFamily="2" charset="-70"/>
              </a:rPr>
              <a:t>AI apmācības izraudzītiem čempioniem</a:t>
            </a:r>
          </a:p>
          <a:p>
            <a:pPr>
              <a:buClr>
                <a:srgbClr val="F45121"/>
              </a:buClr>
              <a:buFont typeface="Wingdings" panose="05000000000000000000" pitchFamily="2" charset="2"/>
              <a:buChar char="ü"/>
            </a:pPr>
            <a:r>
              <a:rPr lang="lv-LV" sz="1600" b="1" u="sng" dirty="0">
                <a:solidFill>
                  <a:srgbClr val="F45121"/>
                </a:solidFill>
                <a:latin typeface="Montserrat" panose="00000500000000000000" pitchFamily="2" charset="-70"/>
              </a:rPr>
              <a:t>Pēc 4 </a:t>
            </a:r>
            <a:r>
              <a:rPr lang="lv-LV" sz="1600" b="1" u="sng" dirty="0" err="1">
                <a:solidFill>
                  <a:srgbClr val="F45121"/>
                </a:solidFill>
                <a:latin typeface="Montserrat" panose="00000500000000000000" pitchFamily="2" charset="-70"/>
              </a:rPr>
              <a:t>mēn</a:t>
            </a:r>
            <a:r>
              <a:rPr lang="lv-LV" sz="1600" b="1" u="sng" dirty="0">
                <a:solidFill>
                  <a:srgbClr val="F45121"/>
                </a:solidFill>
                <a:latin typeface="Montserrat" panose="00000500000000000000" pitchFamily="2" charset="-70"/>
              </a:rPr>
              <a:t>. AI rīku izmantošana </a:t>
            </a:r>
            <a:r>
              <a:rPr lang="en-US" sz="1600" b="1" u="sng" dirty="0" err="1">
                <a:solidFill>
                  <a:srgbClr val="F45121"/>
                </a:solidFill>
                <a:latin typeface="Montserrat" panose="00000500000000000000" pitchFamily="2" charset="-70"/>
              </a:rPr>
              <a:t>zem</a:t>
            </a:r>
            <a:r>
              <a:rPr lang="en-US" sz="1600" b="1" u="sng" dirty="0">
                <a:solidFill>
                  <a:srgbClr val="F45121"/>
                </a:solidFill>
                <a:latin typeface="Montserrat" panose="00000500000000000000" pitchFamily="2" charset="-70"/>
              </a:rPr>
              <a:t> </a:t>
            </a:r>
            <a:r>
              <a:rPr lang="lv-LV" sz="1600" b="1" u="sng" dirty="0">
                <a:solidFill>
                  <a:srgbClr val="F45121"/>
                </a:solidFill>
                <a:latin typeface="Montserrat" panose="00000500000000000000" pitchFamily="2" charset="-70"/>
              </a:rPr>
              <a:t>5%</a:t>
            </a:r>
          </a:p>
          <a:p>
            <a:pPr>
              <a:buClr>
                <a:srgbClr val="F45121"/>
              </a:buClr>
              <a:buFont typeface="Wingdings" panose="05000000000000000000" pitchFamily="2" charset="2"/>
              <a:buChar char="ü"/>
            </a:pPr>
            <a:r>
              <a:rPr lang="lv-LV" sz="1600" dirty="0">
                <a:latin typeface="Montserrat" panose="00000500000000000000" pitchFamily="2" charset="-70"/>
              </a:rPr>
              <a:t>Cēlonis #1: zema datu kvalitāte un pieejamība</a:t>
            </a:r>
          </a:p>
          <a:p>
            <a:pPr>
              <a:buClr>
                <a:srgbClr val="F45121"/>
              </a:buClr>
              <a:buFont typeface="Wingdings" panose="05000000000000000000" pitchFamily="2" charset="2"/>
              <a:buChar char="ü"/>
            </a:pPr>
            <a:r>
              <a:rPr lang="lv-LV" sz="1600" dirty="0">
                <a:latin typeface="Montserrat" panose="00000500000000000000" pitchFamily="2" charset="-70"/>
              </a:rPr>
              <a:t>Cēlonis #2: zems datu kompetenču līmenis </a:t>
            </a:r>
            <a:endParaRPr lang="lv-LV" sz="1600" noProof="0" dirty="0">
              <a:latin typeface="Montserrat" panose="00000500000000000000" pitchFamily="2" charset="-7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8ADC56-56A4-DA90-5935-677F5A58E6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210" y="4351279"/>
            <a:ext cx="1585097" cy="20362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956BFE8-5979-36FE-53F8-98FB66205A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20254" y="4766836"/>
            <a:ext cx="2876298" cy="1620683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27AA40E-A2CB-10EF-ED0E-77652867D9AB}"/>
              </a:ext>
            </a:extLst>
          </p:cNvPr>
          <p:cNvSpPr txBox="1">
            <a:spLocks/>
          </p:cNvSpPr>
          <p:nvPr/>
        </p:nvSpPr>
        <p:spPr>
          <a:xfrm>
            <a:off x="6094476" y="1606041"/>
            <a:ext cx="5130802" cy="25352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F45121"/>
              </a:buClr>
              <a:buFont typeface="Arial" panose="020B0604020202020204" pitchFamily="34" charset="0"/>
              <a:buNone/>
            </a:pPr>
            <a:r>
              <a:rPr lang="lv-LV" sz="2000" b="1" dirty="0">
                <a:latin typeface="Montserrat" panose="00000500000000000000" pitchFamily="2" charset="-70"/>
              </a:rPr>
              <a:t>2. </a:t>
            </a:r>
            <a:r>
              <a:rPr lang="en-US" sz="2000" b="1" dirty="0" err="1">
                <a:latin typeface="Montserrat" panose="00000500000000000000" pitchFamily="2" charset="-70"/>
              </a:rPr>
              <a:t>Fokuss</a:t>
            </a:r>
            <a:r>
              <a:rPr lang="en-US" sz="2000" b="1" dirty="0">
                <a:latin typeface="Montserrat" panose="00000500000000000000" pitchFamily="2" charset="-70"/>
              </a:rPr>
              <a:t> </a:t>
            </a:r>
            <a:r>
              <a:rPr lang="en-US" sz="2000" b="1" dirty="0" err="1">
                <a:latin typeface="Montserrat" panose="00000500000000000000" pitchFamily="2" charset="-70"/>
              </a:rPr>
              <a:t>uz</a:t>
            </a:r>
            <a:r>
              <a:rPr lang="en-US" sz="2000" b="1" dirty="0">
                <a:latin typeface="Montserrat" panose="00000500000000000000" pitchFamily="2" charset="-70"/>
              </a:rPr>
              <a:t> </a:t>
            </a:r>
            <a:r>
              <a:rPr lang="en-US" sz="2000" b="1" dirty="0" err="1">
                <a:latin typeface="Montserrat" panose="00000500000000000000" pitchFamily="2" charset="-70"/>
              </a:rPr>
              <a:t>spēju</a:t>
            </a:r>
            <a:r>
              <a:rPr lang="en-US" sz="2000" b="1" dirty="0">
                <a:latin typeface="Montserrat" panose="00000500000000000000" pitchFamily="2" charset="-70"/>
              </a:rPr>
              <a:t> </a:t>
            </a:r>
            <a:r>
              <a:rPr lang="en-US" sz="2000" b="1" dirty="0" err="1">
                <a:latin typeface="Montserrat" panose="00000500000000000000" pitchFamily="2" charset="-70"/>
              </a:rPr>
              <a:t>strādāt</a:t>
            </a:r>
            <a:r>
              <a:rPr lang="en-US" sz="2000" b="1" dirty="0">
                <a:latin typeface="Montserrat" panose="00000500000000000000" pitchFamily="2" charset="-70"/>
              </a:rPr>
              <a:t> </a:t>
            </a:r>
            <a:r>
              <a:rPr lang="en-US" sz="2000" b="1" dirty="0" err="1">
                <a:latin typeface="Montserrat" panose="00000500000000000000" pitchFamily="2" charset="-70"/>
              </a:rPr>
              <a:t>ar</a:t>
            </a:r>
            <a:r>
              <a:rPr lang="en-US" sz="2000" b="1" dirty="0">
                <a:latin typeface="Montserrat" panose="00000500000000000000" pitchFamily="2" charset="-70"/>
              </a:rPr>
              <a:t> </a:t>
            </a:r>
            <a:r>
              <a:rPr lang="en-US" sz="2000" b="1" dirty="0" err="1">
                <a:latin typeface="Montserrat" panose="00000500000000000000" pitchFamily="2" charset="-70"/>
              </a:rPr>
              <a:t>datiem</a:t>
            </a:r>
            <a:r>
              <a:rPr lang="en-US" sz="2000" b="1" dirty="0">
                <a:latin typeface="Montserrat" panose="00000500000000000000" pitchFamily="2" charset="-70"/>
              </a:rPr>
              <a:t> </a:t>
            </a:r>
            <a:endParaRPr lang="lv-LV" sz="2000" dirty="0">
              <a:latin typeface="Montserrat" panose="00000500000000000000" pitchFamily="2" charset="-70"/>
            </a:endParaRPr>
          </a:p>
          <a:p>
            <a:pPr>
              <a:buClr>
                <a:srgbClr val="F45121"/>
              </a:buClr>
              <a:buFont typeface="Wingdings" panose="05000000000000000000" pitchFamily="2" charset="2"/>
              <a:buChar char="ü"/>
            </a:pPr>
            <a:r>
              <a:rPr lang="lv-LV" sz="1600" dirty="0">
                <a:latin typeface="Montserrat" panose="00000500000000000000" pitchFamily="2" charset="-70"/>
              </a:rPr>
              <a:t>Visu darbinieku datu prasmju novērtēšana</a:t>
            </a:r>
          </a:p>
          <a:p>
            <a:pPr>
              <a:buClr>
                <a:srgbClr val="F45121"/>
              </a:buClr>
              <a:buFont typeface="Wingdings" panose="05000000000000000000" pitchFamily="2" charset="2"/>
              <a:buChar char="ü"/>
            </a:pPr>
            <a:r>
              <a:rPr lang="lv-LV" sz="1600" dirty="0">
                <a:latin typeface="Montserrat" panose="00000500000000000000" pitchFamily="2" charset="-70"/>
              </a:rPr>
              <a:t>Pielāgota apmācības programmas izstrāde</a:t>
            </a:r>
          </a:p>
          <a:p>
            <a:pPr>
              <a:buClr>
                <a:srgbClr val="F45121"/>
              </a:buClr>
              <a:buFont typeface="Wingdings" panose="05000000000000000000" pitchFamily="2" charset="2"/>
              <a:buChar char="ü"/>
            </a:pPr>
            <a:r>
              <a:rPr lang="lv-LV" sz="1600" dirty="0">
                <a:latin typeface="Montserrat" panose="00000500000000000000" pitchFamily="2" charset="-70"/>
              </a:rPr>
              <a:t>6 </a:t>
            </a:r>
            <a:r>
              <a:rPr lang="lv-LV" sz="1600" dirty="0" err="1">
                <a:latin typeface="Montserrat" panose="00000500000000000000" pitchFamily="2" charset="-70"/>
              </a:rPr>
              <a:t>mēn</a:t>
            </a:r>
            <a:r>
              <a:rPr lang="lv-LV" sz="1600" dirty="0">
                <a:latin typeface="Montserrat" panose="00000500000000000000" pitchFamily="2" charset="-70"/>
              </a:rPr>
              <a:t>. 150 cilvēki, teorija, prakse, eksāmeni</a:t>
            </a:r>
          </a:p>
          <a:p>
            <a:pPr>
              <a:buClr>
                <a:srgbClr val="F45121"/>
              </a:buClr>
              <a:buFont typeface="Wingdings" panose="05000000000000000000" pitchFamily="2" charset="2"/>
              <a:buChar char="ü"/>
            </a:pPr>
            <a:r>
              <a:rPr lang="lv-LV" sz="1600" dirty="0">
                <a:latin typeface="Montserrat" panose="00000500000000000000" pitchFamily="2" charset="-70"/>
              </a:rPr>
              <a:t>Piedalās gan top vadība, gan speciālisti</a:t>
            </a:r>
          </a:p>
          <a:p>
            <a:pPr>
              <a:buClr>
                <a:srgbClr val="F45121"/>
              </a:buClr>
              <a:buFont typeface="Wingdings" panose="05000000000000000000" pitchFamily="2" charset="2"/>
              <a:buChar char="ü"/>
            </a:pPr>
            <a:r>
              <a:rPr lang="lv-LV" sz="1600" dirty="0">
                <a:latin typeface="Montserrat" panose="00000500000000000000" pitchFamily="2" charset="-70"/>
              </a:rPr>
              <a:t>Absolventi kļūst par pārmaiņu vadītājiem</a:t>
            </a:r>
          </a:p>
          <a:p>
            <a:pPr>
              <a:buClr>
                <a:srgbClr val="F45121"/>
              </a:buClr>
              <a:buFont typeface="Wingdings" panose="05000000000000000000" pitchFamily="2" charset="2"/>
              <a:buChar char="ü"/>
            </a:pPr>
            <a:r>
              <a:rPr lang="lv-LV" sz="1600" b="1" u="sng" dirty="0">
                <a:solidFill>
                  <a:srgbClr val="F45121"/>
                </a:solidFill>
                <a:latin typeface="Montserrat" panose="00000500000000000000" pitchFamily="2" charset="-70"/>
              </a:rPr>
              <a:t>Dati, analītika par visu iesaistīto uzvedību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FE83AC5-8BD4-A65B-2FDE-3520100B8BB6}"/>
              </a:ext>
            </a:extLst>
          </p:cNvPr>
          <p:cNvSpPr txBox="1">
            <a:spLocks/>
          </p:cNvSpPr>
          <p:nvPr/>
        </p:nvSpPr>
        <p:spPr>
          <a:xfrm>
            <a:off x="6094476" y="4368763"/>
            <a:ext cx="5637276" cy="2371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F45121"/>
              </a:buClr>
              <a:buFont typeface="Arial" panose="020B0604020202020204" pitchFamily="34" charset="0"/>
              <a:buNone/>
            </a:pPr>
            <a:r>
              <a:rPr lang="lv-LV" sz="2000" b="1" dirty="0">
                <a:latin typeface="Montserrat" panose="00000500000000000000" pitchFamily="2" charset="-70"/>
              </a:rPr>
              <a:t>3. Turpinājums</a:t>
            </a:r>
            <a:endParaRPr lang="lv-LV" sz="2000" dirty="0">
              <a:latin typeface="Montserrat" panose="00000500000000000000" pitchFamily="2" charset="-70"/>
            </a:endParaRPr>
          </a:p>
          <a:p>
            <a:pPr>
              <a:buClr>
                <a:srgbClr val="F45121"/>
              </a:buClr>
              <a:buFont typeface="Wingdings" panose="05000000000000000000" pitchFamily="2" charset="2"/>
              <a:buChar char="ü"/>
            </a:pPr>
            <a:r>
              <a:rPr lang="lv-LV" sz="1600" dirty="0">
                <a:latin typeface="Montserrat" panose="00000500000000000000" pitchFamily="2" charset="-70"/>
              </a:rPr>
              <a:t>12 tūkst. cilvēku uzvedības maiņa</a:t>
            </a:r>
          </a:p>
          <a:p>
            <a:pPr>
              <a:buClr>
                <a:srgbClr val="F45121"/>
              </a:buClr>
              <a:buFont typeface="Wingdings" panose="05000000000000000000" pitchFamily="2" charset="2"/>
              <a:buChar char="ü"/>
            </a:pPr>
            <a:r>
              <a:rPr lang="lv-LV" sz="1600" dirty="0">
                <a:latin typeface="Montserrat" panose="00000500000000000000" pitchFamily="2" charset="-70"/>
              </a:rPr>
              <a:t>Datu </a:t>
            </a:r>
            <a:r>
              <a:rPr lang="lv-LV" sz="1600" dirty="0" err="1">
                <a:latin typeface="Montserrat" panose="00000500000000000000" pitchFamily="2" charset="-70"/>
              </a:rPr>
              <a:t>pratība</a:t>
            </a:r>
            <a:r>
              <a:rPr lang="lv-LV" sz="1600" dirty="0">
                <a:latin typeface="Montserrat" panose="00000500000000000000" pitchFamily="2" charset="-70"/>
              </a:rPr>
              <a:t>, analītika, inženierija ..</a:t>
            </a:r>
          </a:p>
          <a:p>
            <a:pPr>
              <a:buClr>
                <a:srgbClr val="F45121"/>
              </a:buClr>
              <a:buFont typeface="Wingdings" panose="05000000000000000000" pitchFamily="2" charset="2"/>
              <a:buChar char="ü"/>
            </a:pPr>
            <a:r>
              <a:rPr lang="lv-LV" sz="1600" dirty="0">
                <a:latin typeface="Montserrat" panose="00000500000000000000" pitchFamily="2" charset="-70"/>
              </a:rPr>
              <a:t>Visu ministriju datu brieduma novērtējums</a:t>
            </a:r>
          </a:p>
          <a:p>
            <a:pPr>
              <a:buClr>
                <a:srgbClr val="F45121"/>
              </a:buClr>
              <a:buFont typeface="Wingdings" panose="05000000000000000000" pitchFamily="2" charset="2"/>
              <a:buChar char="ü"/>
            </a:pPr>
            <a:r>
              <a:rPr lang="lv-LV" sz="1600" dirty="0">
                <a:latin typeface="Montserrat" panose="00000500000000000000" pitchFamily="2" charset="-70"/>
              </a:rPr>
              <a:t>Budžeta plānošana izvirzīto mērķu sasniegšanai</a:t>
            </a:r>
          </a:p>
          <a:p>
            <a:pPr>
              <a:buClr>
                <a:srgbClr val="F45121"/>
              </a:buClr>
              <a:buFont typeface="Wingdings" panose="05000000000000000000" pitchFamily="2" charset="2"/>
              <a:buChar char="ü"/>
            </a:pPr>
            <a:r>
              <a:rPr lang="lv-LV" sz="1600" b="1" u="sng" dirty="0">
                <a:solidFill>
                  <a:srgbClr val="F45121"/>
                </a:solidFill>
                <a:latin typeface="Montserrat" panose="00000500000000000000" pitchFamily="2" charset="-70"/>
              </a:rPr>
              <a:t>Maltas delegācijas vizīte LV pieredzes apmaiņai</a:t>
            </a:r>
          </a:p>
        </p:txBody>
      </p:sp>
    </p:spTree>
    <p:extLst>
      <p:ext uri="{BB962C8B-B14F-4D97-AF65-F5344CB8AC3E}">
        <p14:creationId xmlns:p14="http://schemas.microsoft.com/office/powerpoint/2010/main" val="25736513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97D4BE-11F6-EF7B-8DA0-48EC072578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A9EFA-EE30-D5A2-8683-1ED510558D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122363"/>
            <a:ext cx="12192000" cy="2387600"/>
          </a:xfrm>
        </p:spPr>
        <p:txBody>
          <a:bodyPr>
            <a:normAutofit/>
          </a:bodyPr>
          <a:lstStyle/>
          <a:p>
            <a:r>
              <a:rPr lang="en-US" sz="4400" b="1" noProof="1">
                <a:latin typeface="Montserrat Bold" panose="020B0604020202020204" charset="-70"/>
              </a:rPr>
              <a:t>Dati pirms MI. </a:t>
            </a:r>
            <a:r>
              <a:rPr lang="en-US" sz="4400" b="1" noProof="1">
                <a:solidFill>
                  <a:srgbClr val="F45121"/>
                </a:solidFill>
                <a:latin typeface="Montserrat Bold" panose="020B0604020202020204" charset="-70"/>
              </a:rPr>
              <a:t>Cilvēki pirms rīkiem.</a:t>
            </a:r>
            <a:endParaRPr lang="lv-LV" sz="4400" b="1" noProof="1">
              <a:solidFill>
                <a:srgbClr val="F45121"/>
              </a:solidFill>
              <a:latin typeface="Montserrat Bold" panose="020B0604020202020204" charset="-7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DB47B0-14AB-2E3F-2DAB-7DCD20D26A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8" y="4234806"/>
            <a:ext cx="9144000" cy="2225674"/>
          </a:xfrm>
        </p:spPr>
        <p:txBody>
          <a:bodyPr>
            <a:normAutofit fontScale="85000" lnSpcReduction="20000"/>
          </a:bodyPr>
          <a:lstStyle/>
          <a:p>
            <a:r>
              <a:rPr lang="lv-LV" sz="1900" dirty="0">
                <a:latin typeface="Montserrat" panose="00000500000000000000" pitchFamily="2" charset="-70"/>
              </a:rPr>
              <a:t>Latvijas Republikas Saeimas konference</a:t>
            </a:r>
            <a:endParaRPr lang="lv-LV" sz="1900" noProof="0" dirty="0">
              <a:latin typeface="Montserrat" panose="00000500000000000000" pitchFamily="2" charset="-70"/>
            </a:endParaRPr>
          </a:p>
          <a:p>
            <a:r>
              <a:rPr lang="lv-LV" sz="1900" noProof="0" dirty="0">
                <a:latin typeface="Montserrat" panose="00000500000000000000" pitchFamily="2" charset="-70"/>
              </a:rPr>
              <a:t>“Viedā izaugsme: </a:t>
            </a:r>
            <a:r>
              <a:rPr lang="lv-LV" sz="1900" dirty="0">
                <a:latin typeface="Montserrat" panose="00000500000000000000" pitchFamily="2" charset="-70"/>
              </a:rPr>
              <a:t>I</a:t>
            </a:r>
            <a:r>
              <a:rPr lang="lv-LV" sz="1900" noProof="0" dirty="0" err="1">
                <a:latin typeface="Montserrat" panose="00000500000000000000" pitchFamily="2" charset="-70"/>
              </a:rPr>
              <a:t>lgtspējīgs</a:t>
            </a:r>
            <a:r>
              <a:rPr lang="lv-LV" sz="1900" noProof="0" dirty="0">
                <a:latin typeface="Montserrat" panose="00000500000000000000" pitchFamily="2" charset="-70"/>
              </a:rPr>
              <a:t> valsts budžets digitālajā laikmetā”</a:t>
            </a:r>
          </a:p>
          <a:p>
            <a:endParaRPr lang="lv-LV" noProof="0" dirty="0">
              <a:latin typeface="Montserrat Bold" panose="020B0604020202020204" charset="-70"/>
            </a:endParaRPr>
          </a:p>
          <a:p>
            <a:r>
              <a:rPr lang="lv-LV" b="1" noProof="0" dirty="0">
                <a:latin typeface="Montserrat Bold" panose="020B0604020202020204" charset="-70"/>
              </a:rPr>
              <a:t>Artūrs Lazdekalns</a:t>
            </a:r>
          </a:p>
          <a:p>
            <a:r>
              <a:rPr lang="lv-LV" dirty="0">
                <a:latin typeface="Montserrat" panose="00000500000000000000" pitchFamily="2" charset="-70"/>
              </a:rPr>
              <a:t>SIA “Peero” vadītājs</a:t>
            </a:r>
            <a:r>
              <a:rPr lang="lv-LV" b="1" dirty="0">
                <a:latin typeface="Montserrat" panose="00000500000000000000" pitchFamily="2" charset="-70"/>
              </a:rPr>
              <a:t> </a:t>
            </a:r>
          </a:p>
          <a:p>
            <a:endParaRPr lang="lv-LV" b="1" noProof="0" dirty="0">
              <a:latin typeface="Montserrat" panose="00000500000000000000" pitchFamily="2" charset="-70"/>
            </a:endParaRPr>
          </a:p>
          <a:p>
            <a:r>
              <a:rPr lang="lv-LV" sz="1500" noProof="0" dirty="0">
                <a:latin typeface="Montserrat" panose="00000500000000000000" pitchFamily="2" charset="-70"/>
              </a:rPr>
              <a:t>2026. gada 9. oktobrī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4E51F7-49DB-A786-4DEA-967A3CBD3B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156" y="0"/>
            <a:ext cx="1142108" cy="8787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7BC77E1-4163-0E17-06DE-A6D887570E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9755" y="639633"/>
            <a:ext cx="1352487" cy="143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0653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2e10b195-476f-4749-aa6a-37997bff3ea2}" enabled="1" method="Standard" siteId="{5d0f951f-1a04-49b6-81a7-4b3f786368a6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515</Words>
  <Application>Microsoft Office PowerPoint</Application>
  <PresentationFormat>Widescreen</PresentationFormat>
  <Paragraphs>147</Paragraphs>
  <Slides>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Aptos</vt:lpstr>
      <vt:lpstr>Aptos Display</vt:lpstr>
      <vt:lpstr>Arial</vt:lpstr>
      <vt:lpstr>Montserrat</vt:lpstr>
      <vt:lpstr>Montserrat Bold</vt:lpstr>
      <vt:lpstr>Open Sans</vt:lpstr>
      <vt:lpstr>Wingdings</vt:lpstr>
      <vt:lpstr>Office Theme</vt:lpstr>
      <vt:lpstr>No datiem līdz gudrākiem lēmumiem</vt:lpstr>
      <vt:lpstr>DATI IR STĀSTS  PAR UZVARU</vt:lpstr>
      <vt:lpstr>PowerPoint Presentation</vt:lpstr>
      <vt:lpstr>VADĪBA</vt:lpstr>
      <vt:lpstr>PowerPoint Presentation</vt:lpstr>
      <vt:lpstr>PowerPoint Presentation</vt:lpstr>
      <vt:lpstr>PowerPoint Presentation</vt:lpstr>
      <vt:lpstr>Dati pirms MI. Cilvēki pirms rīkiem.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Artūrs Lazdekalns</dc:creator>
  <cp:lastModifiedBy>Laura Muceniece</cp:lastModifiedBy>
  <cp:revision>2</cp:revision>
  <dcterms:created xsi:type="dcterms:W3CDTF">2026-10-07T09:27:52Z</dcterms:created>
  <dcterms:modified xsi:type="dcterms:W3CDTF">2026-10-08T09:57:54Z</dcterms:modified>
</cp:coreProperties>
</file>