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309" r:id="rId3"/>
    <p:sldId id="286" r:id="rId4"/>
    <p:sldId id="287" r:id="rId5"/>
    <p:sldId id="288" r:id="rId6"/>
    <p:sldId id="261" r:id="rId7"/>
    <p:sldId id="314" r:id="rId8"/>
    <p:sldId id="313" r:id="rId9"/>
    <p:sldId id="278" r:id="rId10"/>
    <p:sldId id="291" r:id="rId11"/>
    <p:sldId id="293" r:id="rId12"/>
    <p:sldId id="294" r:id="rId13"/>
    <p:sldId id="299" r:id="rId14"/>
    <p:sldId id="296" r:id="rId15"/>
    <p:sldId id="306" r:id="rId16"/>
    <p:sldId id="305" r:id="rId17"/>
    <p:sldId id="300" r:id="rId18"/>
    <p:sldId id="303" r:id="rId19"/>
    <p:sldId id="304" r:id="rId20"/>
    <p:sldId id="307" r:id="rId21"/>
    <p:sldId id="308" r:id="rId22"/>
    <p:sldId id="310" r:id="rId23"/>
    <p:sldId id="311" r:id="rId24"/>
    <p:sldId id="312" r:id="rId25"/>
    <p:sldId id="264" r:id="rId26"/>
  </p:sldIdLst>
  <p:sldSz cx="9144000" cy="6858000" type="screen4x3"/>
  <p:notesSz cx="6797675" cy="987266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5">
          <p15:clr>
            <a:srgbClr val="A4A3A4"/>
          </p15:clr>
        </p15:guide>
        <p15:guide id="2" orient="horz" pos="4065">
          <p15:clr>
            <a:srgbClr val="A4A3A4"/>
          </p15:clr>
        </p15:guide>
        <p15:guide id="3" orient="horz" pos="799">
          <p15:clr>
            <a:srgbClr val="A4A3A4"/>
          </p15:clr>
        </p15:guide>
        <p15:guide id="4" orient="horz" pos="2251">
          <p15:clr>
            <a:srgbClr val="A4A3A4"/>
          </p15:clr>
        </p15:guide>
        <p15:guide id="5" orient="horz" pos="2160">
          <p15:clr>
            <a:srgbClr val="A4A3A4"/>
          </p15:clr>
        </p15:guide>
        <p15:guide id="6" pos="340">
          <p15:clr>
            <a:srgbClr val="A4A3A4"/>
          </p15:clr>
        </p15:guide>
        <p15:guide id="7" pos="54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4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42" autoAdjust="0"/>
    <p:restoredTop sz="94660"/>
  </p:normalViewPr>
  <p:slideViewPr>
    <p:cSldViewPr>
      <p:cViewPr varScale="1">
        <p:scale>
          <a:sx n="42" d="100"/>
          <a:sy n="42" d="100"/>
        </p:scale>
        <p:origin x="552" y="44"/>
      </p:cViewPr>
      <p:guideLst>
        <p:guide orient="horz" pos="255"/>
        <p:guide orient="horz" pos="4065"/>
        <p:guide orient="horz" pos="799"/>
        <p:guide orient="horz" pos="2251"/>
        <p:guide orient="horz" pos="2160"/>
        <p:guide pos="340"/>
        <p:guide pos="54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4" y="1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 altLang="de-DE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39775"/>
            <a:ext cx="493712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3" tIns="45702" rIns="91403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377316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3" tIns="45702" rIns="91403" bIns="45702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4" y="9377316"/>
            <a:ext cx="2945659" cy="49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3" tIns="45702" rIns="91403" bIns="4570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BA6AE73-7282-4E1F-83F0-A56A3AA33794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829341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6AE73-7282-4E1F-83F0-A56A3AA33794}" type="slidenum">
              <a:rPr lang="de-DE" altLang="de-DE" smtClean="0"/>
              <a:pPr/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15779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539750" y="3573463"/>
            <a:ext cx="8064500" cy="147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de-DE" altLang="de-DE" noProof="0" smtClean="0"/>
              <a:t>Titelmasterformat durch Klicken bearbeiten</a:t>
            </a:r>
          </a:p>
        </p:txBody>
      </p:sp>
      <p:pic>
        <p:nvPicPr>
          <p:cNvPr id="4103" name="Picture 7" descr="NRW_SK_CMYK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975" y="404813"/>
            <a:ext cx="2835275" cy="57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NRW_Guillochen_PowerPoint-Tite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5038"/>
            <a:ext cx="9144000" cy="122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      </a:t>
            </a:r>
            <a:r>
              <a:rPr lang="de-DE" altLang="de-DE" b="0"/>
              <a:t>Ort, Datum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3C107E4-986C-4EDD-B36A-2B5C382C55C3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68918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      </a:t>
            </a:r>
            <a:r>
              <a:rPr lang="de-DE" altLang="de-DE" b="0"/>
              <a:t>Ort, Datum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A429205-8C20-4B8C-95DC-741E6F694C0A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07133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9750" y="1268413"/>
            <a:ext cx="3956050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3956050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      </a:t>
            </a:r>
            <a:r>
              <a:rPr lang="de-DE" altLang="de-DE" b="0"/>
              <a:t>Ort, Datum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1E8791-7C24-46D0-AF3A-4BF9F7CBC826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48356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      </a:t>
            </a:r>
            <a:r>
              <a:rPr lang="de-DE" altLang="de-DE" b="0"/>
              <a:t>Ort, Datum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5D3A3A4-833F-46AE-89D7-24F458A38AA4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79573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      </a:t>
            </a:r>
            <a:r>
              <a:rPr lang="de-DE" altLang="de-DE" b="0"/>
              <a:t>Ort, Datum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AB0326A-EBF6-4D35-AC0F-6C77F5BD47A7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61906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      </a:t>
            </a:r>
            <a:r>
              <a:rPr lang="de-DE" altLang="de-DE" b="0"/>
              <a:t>Ort, Datum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E819821-A249-4CA2-8304-2723B3ED52AC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77492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      </a:t>
            </a:r>
            <a:r>
              <a:rPr lang="de-DE" altLang="de-DE" b="0"/>
              <a:t>Ort, Datum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42C76A7-4E83-4921-BD96-61503AEFD5C2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33012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      </a:t>
            </a:r>
            <a:r>
              <a:rPr lang="de-DE" altLang="de-DE" b="0"/>
              <a:t>Ort, Datum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3BBADBD-410C-4E19-95FA-01ECBC7E116B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79188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      </a:t>
            </a:r>
            <a:r>
              <a:rPr lang="de-DE" altLang="de-DE" b="0"/>
              <a:t>Ort, Datum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98CE358-5270-43E2-B606-ED4482F059CA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42333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034087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03408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      </a:t>
            </a:r>
            <a:r>
              <a:rPr lang="de-DE" altLang="de-DE" b="0"/>
              <a:t>Ort, Datum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2297113-9326-432C-9387-298F62A0CB9E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52856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539750" y="1268413"/>
            <a:ext cx="8064500" cy="5040312"/>
          </a:xfrm>
        </p:spPr>
        <p:txBody>
          <a:bodyPr/>
          <a:lstStyle/>
          <a:p>
            <a:r>
              <a:rPr lang="de-DE" smtClean="0"/>
              <a:t>Diagramm durch Klicken auf Symbol hinzufügen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3" y="6453188"/>
            <a:ext cx="2087562" cy="341312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      </a:t>
            </a:r>
            <a:r>
              <a:rPr lang="de-DE" altLang="de-DE" b="0"/>
              <a:t>Ort, Datum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539750" y="6453188"/>
            <a:ext cx="288925" cy="341312"/>
          </a:xfrm>
        </p:spPr>
        <p:txBody>
          <a:bodyPr/>
          <a:lstStyle>
            <a:lvl1pPr>
              <a:defRPr/>
            </a:lvl1pPr>
          </a:lstStyle>
          <a:p>
            <a:fld id="{A04C7EC3-5890-435E-B1AC-63EB819EDD0E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68076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1268413"/>
            <a:ext cx="9144000" cy="5040312"/>
          </a:xfrm>
          <a:prstGeom prst="rect">
            <a:avLst/>
          </a:prstGeom>
          <a:solidFill>
            <a:srgbClr val="EFF4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268413"/>
            <a:ext cx="8064500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00113" y="6453188"/>
            <a:ext cx="2087562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 b="1"/>
            </a:lvl1pPr>
          </a:lstStyle>
          <a:p>
            <a:r>
              <a:rPr lang="de-DE" altLang="de-DE"/>
              <a:t>Präsentationstitel       </a:t>
            </a:r>
            <a:r>
              <a:rPr lang="de-DE" altLang="de-DE" b="0"/>
              <a:t>Ort, Datum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9750" y="6453188"/>
            <a:ext cx="288925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/>
            </a:lvl1pPr>
          </a:lstStyle>
          <a:p>
            <a:fld id="{7BBEF282-CF0D-430D-8176-A82132EDDE41}" type="slidenum">
              <a:rPr lang="de-DE" altLang="de-DE"/>
              <a:pPr/>
              <a:t>‹#›</a:t>
            </a:fld>
            <a:endParaRPr lang="de-DE" altLang="de-DE"/>
          </a:p>
        </p:txBody>
      </p:sp>
      <p:pic>
        <p:nvPicPr>
          <p:cNvPr id="1033" name="Picture 9" descr="NRW_SK_CMYK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975" y="404813"/>
            <a:ext cx="2835275" cy="57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-BoldMT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-BoldMT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-BoldMT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-BoldMT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-BoldMT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-BoldMT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-BoldMT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-BoldMT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1600" b="1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jpeg"/><Relationship Id="rId26" Type="http://schemas.openxmlformats.org/officeDocument/2006/relationships/image" Target="../media/image27.png"/><Relationship Id="rId3" Type="http://schemas.openxmlformats.org/officeDocument/2006/relationships/image" Target="../media/image4.jpeg"/><Relationship Id="rId21" Type="http://schemas.openxmlformats.org/officeDocument/2006/relationships/image" Target="../media/image22.png"/><Relationship Id="rId34" Type="http://schemas.openxmlformats.org/officeDocument/2006/relationships/image" Target="../media/image35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33" Type="http://schemas.openxmlformats.org/officeDocument/2006/relationships/image" Target="../media/image34.jpe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32" Type="http://schemas.openxmlformats.org/officeDocument/2006/relationships/image" Target="../media/image33.jpe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31" Type="http://schemas.openxmlformats.org/officeDocument/2006/relationships/image" Target="../media/image32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Relationship Id="rId30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32.png"/><Relationship Id="rId1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0.png"/><Relationship Id="rId12" Type="http://schemas.openxmlformats.org/officeDocument/2006/relationships/image" Target="../media/image42.png"/><Relationship Id="rId17" Type="http://schemas.openxmlformats.org/officeDocument/2006/relationships/image" Target="../media/image44.png"/><Relationship Id="rId2" Type="http://schemas.openxmlformats.org/officeDocument/2006/relationships/image" Target="../media/image3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7.png"/><Relationship Id="rId5" Type="http://schemas.openxmlformats.org/officeDocument/2006/relationships/image" Target="../media/image14.png"/><Relationship Id="rId15" Type="http://schemas.openxmlformats.org/officeDocument/2006/relationships/image" Target="../media/image35.jpeg"/><Relationship Id="rId10" Type="http://schemas.openxmlformats.org/officeDocument/2006/relationships/image" Target="../media/image24.png"/><Relationship Id="rId4" Type="http://schemas.openxmlformats.org/officeDocument/2006/relationships/image" Target="../media/image13.png"/><Relationship Id="rId9" Type="http://schemas.openxmlformats.org/officeDocument/2006/relationships/image" Target="../media/image41.jpeg"/><Relationship Id="rId1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539750" y="3573463"/>
            <a:ext cx="8064500" cy="237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 b="1">
                <a:solidFill>
                  <a:schemeClr val="tx1"/>
                </a:solidFill>
                <a:latin typeface="Arial-BoldMT" charset="0"/>
              </a:defRPr>
            </a:lvl1pPr>
            <a:lvl2pPr>
              <a:defRPr sz="2000" b="1">
                <a:solidFill>
                  <a:schemeClr val="tx1"/>
                </a:solidFill>
                <a:latin typeface="Arial-BoldMT" charset="0"/>
              </a:defRPr>
            </a:lvl2pPr>
            <a:lvl3pPr>
              <a:defRPr sz="2000" b="1">
                <a:solidFill>
                  <a:schemeClr val="tx1"/>
                </a:solidFill>
                <a:latin typeface="Arial-BoldMT" charset="0"/>
              </a:defRPr>
            </a:lvl3pPr>
            <a:lvl4pPr>
              <a:defRPr sz="2000" b="1">
                <a:solidFill>
                  <a:schemeClr val="tx1"/>
                </a:solidFill>
                <a:latin typeface="Arial-BoldMT" charset="0"/>
              </a:defRPr>
            </a:lvl4pPr>
            <a:lvl5pPr>
              <a:defRPr sz="2000" b="1">
                <a:solidFill>
                  <a:schemeClr val="tx1"/>
                </a:solidFill>
                <a:latin typeface="Arial-BoldMT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9pPr>
          </a:lstStyle>
          <a:p>
            <a:r>
              <a:rPr lang="en-GB" altLang="de-DE" sz="3200" cap="small" dirty="0" smtClean="0">
                <a:latin typeface="Arial" pitchFamily="34" charset="0"/>
              </a:rPr>
              <a:t>Broadcasting in Germany</a:t>
            </a:r>
          </a:p>
          <a:p>
            <a:r>
              <a:rPr lang="en-GB" altLang="de-DE" sz="3200" b="0" cap="small" dirty="0" smtClean="0">
                <a:latin typeface="Arial" pitchFamily="34" charset="0"/>
              </a:rPr>
              <a:t>and the amended WDR law </a:t>
            </a:r>
          </a:p>
          <a:p>
            <a:r>
              <a:rPr lang="en-GB" altLang="de-DE" sz="3200" b="0" cap="small" dirty="0" smtClean="0">
                <a:latin typeface="Arial" pitchFamily="34" charset="0"/>
              </a:rPr>
              <a:t>in North Rhine-Westphalia</a:t>
            </a:r>
          </a:p>
          <a:p>
            <a:endParaRPr lang="en-GB" altLang="de-DE" b="0" cap="small" dirty="0" smtClean="0">
              <a:latin typeface="Arial" pitchFamily="34" charset="0"/>
            </a:endParaRPr>
          </a:p>
          <a:p>
            <a:r>
              <a:rPr lang="en-GB" altLang="de-DE" b="0" cap="small" dirty="0" smtClean="0">
                <a:latin typeface="Arial" pitchFamily="34" charset="0"/>
              </a:rPr>
              <a:t>Dr. Marc Jan Eumann, State Secretary for Europe </a:t>
            </a:r>
            <a:r>
              <a:rPr lang="en-GB" altLang="de-DE" b="0" cap="small" smtClean="0">
                <a:latin typeface="Arial" pitchFamily="34" charset="0"/>
              </a:rPr>
              <a:t>and the Media</a:t>
            </a:r>
            <a:r>
              <a:rPr lang="en-GB" altLang="de-DE" b="0" cap="small" dirty="0" smtClean="0">
                <a:latin typeface="Arial" pitchFamily="34" charset="0"/>
              </a:rPr>
              <a:t>, </a:t>
            </a:r>
            <a:br>
              <a:rPr lang="en-GB" altLang="de-DE" b="0" cap="small" dirty="0" smtClean="0">
                <a:latin typeface="Arial" pitchFamily="34" charset="0"/>
              </a:rPr>
            </a:br>
            <a:r>
              <a:rPr lang="en-GB" altLang="de-DE" b="0" cap="small" dirty="0" smtClean="0">
                <a:latin typeface="Arial" pitchFamily="34" charset="0"/>
              </a:rPr>
              <a:t>State Chancellery of North Rhine-Westphalia</a:t>
            </a:r>
          </a:p>
          <a:p>
            <a:r>
              <a:rPr lang="en-GB" altLang="de-DE" b="0" dirty="0" smtClean="0"/>
              <a:t/>
            </a:r>
            <a:br>
              <a:rPr lang="en-GB" altLang="de-DE" b="0" dirty="0" smtClean="0"/>
            </a:br>
            <a:r>
              <a:rPr lang="en-GB" altLang="de-DE" sz="1600" b="0" cap="small" dirty="0" smtClean="0">
                <a:latin typeface="Arial" pitchFamily="34" charset="0"/>
              </a:rPr>
              <a:t>Latvia, Riga, April 22, 2016</a:t>
            </a:r>
            <a:endParaRPr lang="en-GB" altLang="de-DE" sz="1600" b="0" cap="small" dirty="0">
              <a:latin typeface="Arial" pitchFamily="34" charset="0"/>
            </a:endParaRPr>
          </a:p>
        </p:txBody>
      </p:sp>
      <p:pic>
        <p:nvPicPr>
          <p:cNvPr id="8197" name="Picture 5" descr="NRW_Guillochen_PowerPoint-Tit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5038"/>
            <a:ext cx="9144000" cy="122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750" y="1124744"/>
            <a:ext cx="8064500" cy="5040312"/>
          </a:xfrm>
        </p:spPr>
        <p:txBody>
          <a:bodyPr/>
          <a:lstStyle/>
          <a:p>
            <a:pPr marL="400050" indent="-400050">
              <a:buAutoNum type="romanUcPeriod"/>
            </a:pPr>
            <a:endParaRPr lang="en-GB" dirty="0" smtClean="0">
              <a:solidFill>
                <a:schemeClr val="tx1"/>
              </a:solidFill>
            </a:endParaRPr>
          </a:p>
          <a:p>
            <a:pPr marL="0" indent="0"/>
            <a:r>
              <a:rPr lang="en-GB" sz="2400" dirty="0" smtClean="0">
                <a:solidFill>
                  <a:schemeClr val="tx1"/>
                </a:solidFill>
              </a:rPr>
              <a:t>Outline</a:t>
            </a:r>
          </a:p>
          <a:p>
            <a:pPr marL="0" indent="0"/>
            <a:endParaRPr lang="en-GB" sz="2000" dirty="0" smtClean="0">
              <a:solidFill>
                <a:schemeClr val="tx1"/>
              </a:solidFill>
            </a:endParaRPr>
          </a:p>
          <a:p>
            <a:pPr marL="400050" indent="-400050">
              <a:buAutoNum type="romanUcPeriod"/>
            </a:pPr>
            <a:r>
              <a:rPr lang="en-GB" sz="2000" dirty="0" smtClean="0">
                <a:solidFill>
                  <a:schemeClr val="tx1"/>
                </a:solidFill>
              </a:rPr>
              <a:t>Dual Media Order in Germany </a:t>
            </a:r>
          </a:p>
          <a:p>
            <a:pPr marL="400050" indent="-400050">
              <a:buAutoNum type="romanUcPeriod"/>
            </a:pPr>
            <a:endParaRPr lang="en-GB" sz="2000" dirty="0" smtClean="0">
              <a:solidFill>
                <a:schemeClr val="tx1"/>
              </a:solidFill>
            </a:endParaRPr>
          </a:p>
          <a:p>
            <a:pPr marL="400050" indent="-400050">
              <a:buAutoNum type="romanUcPeriod"/>
            </a:pPr>
            <a:r>
              <a:rPr lang="en-GB" sz="2000" dirty="0" smtClean="0">
                <a:solidFill>
                  <a:schemeClr val="tx1"/>
                </a:solidFill>
              </a:rPr>
              <a:t>Key media location North Rhine-Westphalia</a:t>
            </a:r>
          </a:p>
          <a:p>
            <a:pPr marL="400050" indent="-400050">
              <a:buAutoNum type="romanUcPeriod"/>
            </a:pPr>
            <a:endParaRPr lang="en-GB" sz="2000" dirty="0" smtClean="0">
              <a:solidFill>
                <a:schemeClr val="tx1"/>
              </a:solidFill>
            </a:endParaRPr>
          </a:p>
          <a:p>
            <a:pPr marL="400050" indent="-400050">
              <a:buAutoNum type="romanUcPeriod"/>
            </a:pPr>
            <a:r>
              <a:rPr lang="en-GB" sz="2000" dirty="0" smtClean="0">
                <a:solidFill>
                  <a:schemeClr val="tx1"/>
                </a:solidFill>
              </a:rPr>
              <a:t>The WDR – </a:t>
            </a:r>
            <a:r>
              <a:rPr lang="en-GB" sz="2000" dirty="0" err="1" smtClean="0">
                <a:solidFill>
                  <a:schemeClr val="tx1"/>
                </a:solidFill>
              </a:rPr>
              <a:t>Westdeutscher</a:t>
            </a:r>
            <a:r>
              <a:rPr lang="en-GB" sz="2000" dirty="0" smtClean="0">
                <a:solidFill>
                  <a:schemeClr val="tx1"/>
                </a:solidFill>
              </a:rPr>
              <a:t> </a:t>
            </a:r>
            <a:r>
              <a:rPr lang="en-GB" sz="2000" dirty="0" err="1" smtClean="0">
                <a:solidFill>
                  <a:schemeClr val="tx1"/>
                </a:solidFill>
              </a:rPr>
              <a:t>Rundfunk</a:t>
            </a:r>
            <a:endParaRPr lang="en-GB" sz="2000" dirty="0" smtClean="0">
              <a:solidFill>
                <a:schemeClr val="tx1"/>
              </a:solidFill>
            </a:endParaRPr>
          </a:p>
          <a:p>
            <a:pPr marL="400050" indent="-400050">
              <a:buAutoNum type="romanUcPeriod"/>
            </a:pPr>
            <a:endParaRPr lang="en-GB" sz="2000" dirty="0" smtClean="0">
              <a:solidFill>
                <a:schemeClr val="tx1"/>
              </a:solidFill>
            </a:endParaRPr>
          </a:p>
          <a:p>
            <a:pPr marL="400050" indent="-400050">
              <a:buAutoNum type="romanUcPeriod"/>
            </a:pPr>
            <a:r>
              <a:rPr lang="en-GB" sz="2000" dirty="0" smtClean="0">
                <a:solidFill>
                  <a:schemeClr val="tx1"/>
                </a:solidFill>
              </a:rPr>
              <a:t>The WDR Law</a:t>
            </a:r>
          </a:p>
          <a:p>
            <a:pPr marL="400050" indent="-400050">
              <a:buAutoNum type="romanUcPeriod"/>
            </a:pPr>
            <a:endParaRPr lang="en-GB" sz="2000" dirty="0" smtClean="0">
              <a:solidFill>
                <a:schemeClr val="tx1"/>
              </a:solidFill>
            </a:endParaRPr>
          </a:p>
          <a:p>
            <a:pPr marL="400050" indent="-400050">
              <a:buAutoNum type="romanUcPeriod"/>
            </a:pPr>
            <a:r>
              <a:rPr lang="en-GB" sz="2000" dirty="0" smtClean="0">
                <a:solidFill>
                  <a:schemeClr val="tx1"/>
                </a:solidFill>
              </a:rPr>
              <a:t>Media policy news 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2" y="6453188"/>
            <a:ext cx="4896023" cy="341312"/>
          </a:xfrm>
        </p:spPr>
        <p:txBody>
          <a:bodyPr/>
          <a:lstStyle/>
          <a:p>
            <a:r>
              <a:rPr lang="en-GB" altLang="de-DE" dirty="0" smtClean="0"/>
              <a:t>Broadcasting in Germany and the amended WDR law in North Rhine-Westphalia</a:t>
            </a:r>
            <a:endParaRPr lang="de-DE" altLang="de-DE" dirty="0" smtClean="0"/>
          </a:p>
          <a:p>
            <a:r>
              <a:rPr lang="de-DE" altLang="de-DE" b="0" dirty="0" smtClean="0"/>
              <a:t>Riga, April 22, 2016</a:t>
            </a:r>
            <a:endParaRPr lang="de-DE" altLang="de-DE" b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C107E4-986C-4EDD-B36A-2B5C382C55C3}" type="slidenum">
              <a:rPr lang="de-DE" altLang="de-DE" smtClean="0"/>
              <a:pPr/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455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I. Dual Media Order in Germany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b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idx="1"/>
          </p:nvPr>
        </p:nvSpPr>
        <p:spPr>
          <a:xfrm>
            <a:off x="0" y="1268760"/>
            <a:ext cx="9144000" cy="639762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dirty="0" smtClean="0">
                <a:solidFill>
                  <a:schemeClr val="tx1"/>
                </a:solidFill>
              </a:rPr>
              <a:t>The Dual Media Order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xfrm>
            <a:off x="1763688" y="2132856"/>
            <a:ext cx="2530624" cy="3356683"/>
          </a:xfrm>
          <a:solidFill>
            <a:schemeClr val="bg1"/>
          </a:solidFill>
          <a:ln w="25400" cmpd="sng">
            <a:noFill/>
          </a:ln>
        </p:spPr>
        <p:txBody>
          <a:bodyPr/>
          <a:lstStyle/>
          <a:p>
            <a:pPr marL="0" indent="0" algn="ctr">
              <a:spcBef>
                <a:spcPts val="0"/>
              </a:spcBef>
            </a:pPr>
            <a:endParaRPr lang="en-GB" sz="2200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ts val="0"/>
              </a:spcBef>
            </a:pPr>
            <a:r>
              <a:rPr lang="en-GB" sz="2200" dirty="0" smtClean="0">
                <a:solidFill>
                  <a:schemeClr val="tx1"/>
                </a:solidFill>
              </a:rPr>
              <a:t>Public Service Broadcasting</a:t>
            </a:r>
          </a:p>
          <a:p>
            <a:pPr marL="0" indent="0" algn="ctr">
              <a:spcBef>
                <a:spcPts val="0"/>
              </a:spcBef>
            </a:pPr>
            <a:endParaRPr lang="en-GB" sz="2200" dirty="0">
              <a:solidFill>
                <a:schemeClr val="tx1"/>
              </a:solidFill>
            </a:endParaRPr>
          </a:p>
          <a:p>
            <a:pPr marL="0" indent="0" algn="ctr">
              <a:spcBef>
                <a:spcPts val="0"/>
              </a:spcBef>
            </a:pPr>
            <a:r>
              <a:rPr lang="en-GB" sz="1800" dirty="0" smtClean="0">
                <a:solidFill>
                  <a:schemeClr val="tx1"/>
                </a:solidFill>
              </a:rPr>
              <a:t>22 TV Channels,</a:t>
            </a:r>
          </a:p>
          <a:p>
            <a:pPr marL="0" indent="0" algn="ctr">
              <a:spcBef>
                <a:spcPts val="0"/>
              </a:spcBef>
            </a:pPr>
            <a:r>
              <a:rPr lang="en-GB" sz="1800" dirty="0" smtClean="0">
                <a:solidFill>
                  <a:schemeClr val="tx1"/>
                </a:solidFill>
              </a:rPr>
              <a:t>70 </a:t>
            </a:r>
            <a:r>
              <a:rPr lang="en-GB" sz="1800" dirty="0">
                <a:solidFill>
                  <a:schemeClr val="tx1"/>
                </a:solidFill>
              </a:rPr>
              <a:t>R</a:t>
            </a:r>
            <a:r>
              <a:rPr lang="en-GB" sz="1800" dirty="0" smtClean="0">
                <a:solidFill>
                  <a:schemeClr val="tx1"/>
                </a:solidFill>
              </a:rPr>
              <a:t>adio Channels</a:t>
            </a:r>
          </a:p>
          <a:p>
            <a:pPr marL="0" indent="0" algn="ctr"/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3"/>
          </p:nvPr>
        </p:nvSpPr>
        <p:spPr>
          <a:xfrm>
            <a:off x="0" y="5558409"/>
            <a:ext cx="9144000" cy="678903"/>
          </a:xfrm>
        </p:spPr>
        <p:txBody>
          <a:bodyPr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Responsibility: 16 federal states </a:t>
            </a:r>
          </a:p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(NW, BW, BY, BE, BB, HB, </a:t>
            </a:r>
            <a:r>
              <a:rPr lang="en-GB" sz="2000" dirty="0" err="1" smtClean="0">
                <a:solidFill>
                  <a:schemeClr val="tx1"/>
                </a:solidFill>
              </a:rPr>
              <a:t>HH</a:t>
            </a:r>
            <a:r>
              <a:rPr lang="en-GB" sz="2000" dirty="0" smtClean="0">
                <a:solidFill>
                  <a:schemeClr val="tx1"/>
                </a:solidFill>
              </a:rPr>
              <a:t>, HE, MV, NI, NW, RP, SL, </a:t>
            </a:r>
            <a:r>
              <a:rPr lang="en-GB" sz="2000" dirty="0" err="1" smtClean="0">
                <a:solidFill>
                  <a:schemeClr val="tx1"/>
                </a:solidFill>
              </a:rPr>
              <a:t>SN</a:t>
            </a:r>
            <a:r>
              <a:rPr lang="en-GB" sz="2000" dirty="0" smtClean="0">
                <a:solidFill>
                  <a:schemeClr val="tx1"/>
                </a:solidFill>
              </a:rPr>
              <a:t>, ST, </a:t>
            </a:r>
            <a:r>
              <a:rPr lang="en-GB" sz="2000" dirty="0" err="1" smtClean="0">
                <a:solidFill>
                  <a:schemeClr val="tx1"/>
                </a:solidFill>
              </a:rPr>
              <a:t>SH</a:t>
            </a:r>
            <a:r>
              <a:rPr lang="en-GB" sz="2000" dirty="0" smtClean="0">
                <a:solidFill>
                  <a:schemeClr val="tx1"/>
                </a:solidFill>
              </a:rPr>
              <a:t>, TH)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1E8791-7C24-46D0-AF3A-4BF9F7CBC826}" type="slidenum">
              <a:rPr lang="en-GB" altLang="de-DE" smtClean="0"/>
              <a:pPr/>
              <a:t>3</a:t>
            </a:fld>
            <a:endParaRPr lang="en-GB" altLang="de-DE"/>
          </a:p>
        </p:txBody>
      </p:sp>
      <p:sp>
        <p:nvSpPr>
          <p:cNvPr id="12" name="Inhaltsplatzhalter 2"/>
          <p:cNvSpPr txBox="1">
            <a:spLocks/>
          </p:cNvSpPr>
          <p:nvPr/>
        </p:nvSpPr>
        <p:spPr bwMode="auto">
          <a:xfrm>
            <a:off x="4932040" y="2132856"/>
            <a:ext cx="2520280" cy="3345235"/>
          </a:xfrm>
          <a:prstGeom prst="rect">
            <a:avLst/>
          </a:prstGeom>
          <a:solidFill>
            <a:schemeClr val="bg1"/>
          </a:solidFill>
          <a:ln w="25400" cmpd="sng"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800">
                <a:solidFill>
                  <a:schemeClr val="tx2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indent="0" algn="ctr">
              <a:spcBef>
                <a:spcPts val="0"/>
              </a:spcBef>
            </a:pPr>
            <a:endParaRPr lang="en-GB" sz="2200" kern="0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ts val="0"/>
              </a:spcBef>
            </a:pPr>
            <a:r>
              <a:rPr lang="en-GB" sz="2200" kern="0" dirty="0" smtClean="0">
                <a:solidFill>
                  <a:schemeClr val="tx1"/>
                </a:solidFill>
              </a:rPr>
              <a:t>Private </a:t>
            </a:r>
          </a:p>
          <a:p>
            <a:pPr marL="0" indent="0" algn="ctr">
              <a:spcBef>
                <a:spcPts val="0"/>
              </a:spcBef>
            </a:pPr>
            <a:r>
              <a:rPr lang="en-GB" sz="2200" kern="0" dirty="0" smtClean="0">
                <a:solidFill>
                  <a:schemeClr val="tx1"/>
                </a:solidFill>
              </a:rPr>
              <a:t>Broadcasting</a:t>
            </a:r>
          </a:p>
          <a:p>
            <a:pPr marL="0" indent="0" algn="ctr">
              <a:spcBef>
                <a:spcPts val="0"/>
              </a:spcBef>
            </a:pPr>
            <a:endParaRPr lang="en-GB" sz="2200" kern="0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ts val="0"/>
              </a:spcBef>
            </a:pPr>
            <a:r>
              <a:rPr lang="en-GB" sz="1800" kern="0" dirty="0" smtClean="0">
                <a:solidFill>
                  <a:schemeClr val="tx1"/>
                </a:solidFill>
              </a:rPr>
              <a:t>403 TV Channels,</a:t>
            </a:r>
          </a:p>
          <a:p>
            <a:pPr marL="0" indent="0" algn="ctr">
              <a:spcBef>
                <a:spcPts val="0"/>
              </a:spcBef>
            </a:pPr>
            <a:r>
              <a:rPr lang="en-GB" sz="1800" kern="0" dirty="0" smtClean="0">
                <a:solidFill>
                  <a:schemeClr val="tx1"/>
                </a:solidFill>
              </a:rPr>
              <a:t>282 Radio Channels</a:t>
            </a:r>
          </a:p>
          <a:p>
            <a:pPr marL="0" indent="0" algn="ctr">
              <a:spcBef>
                <a:spcPts val="0"/>
              </a:spcBef>
            </a:pPr>
            <a:r>
              <a:rPr lang="en-GB" sz="1800" kern="0" dirty="0" smtClean="0">
                <a:solidFill>
                  <a:schemeClr val="tx1"/>
                </a:solidFill>
              </a:rPr>
              <a:t>plus</a:t>
            </a:r>
          </a:p>
          <a:p>
            <a:pPr marL="0" indent="0" algn="ctr">
              <a:spcBef>
                <a:spcPts val="0"/>
              </a:spcBef>
            </a:pPr>
            <a:r>
              <a:rPr lang="en-GB" sz="1800" kern="0" dirty="0" smtClean="0">
                <a:solidFill>
                  <a:schemeClr val="tx1"/>
                </a:solidFill>
              </a:rPr>
              <a:t>Web TV and </a:t>
            </a:r>
            <a:br>
              <a:rPr lang="en-GB" sz="1800" kern="0" dirty="0" smtClean="0">
                <a:solidFill>
                  <a:schemeClr val="tx1"/>
                </a:solidFill>
              </a:rPr>
            </a:br>
            <a:r>
              <a:rPr lang="en-GB" sz="1800" kern="0" dirty="0" smtClean="0">
                <a:solidFill>
                  <a:schemeClr val="tx1"/>
                </a:solidFill>
              </a:rPr>
              <a:t>Web Radio</a:t>
            </a:r>
            <a:endParaRPr lang="en-GB" sz="1800" kern="0" dirty="0">
              <a:solidFill>
                <a:schemeClr val="tx1"/>
              </a:solidFill>
            </a:endParaRPr>
          </a:p>
        </p:txBody>
      </p:sp>
      <p:sp>
        <p:nvSpPr>
          <p:cNvPr id="13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2" y="6453188"/>
            <a:ext cx="4896023" cy="341312"/>
          </a:xfrm>
        </p:spPr>
        <p:txBody>
          <a:bodyPr/>
          <a:lstStyle/>
          <a:p>
            <a:r>
              <a:rPr lang="en-GB" altLang="de-DE" smtClean="0"/>
              <a:t>Broadcasting in Germany and the amended WDR law in North Rhine-Westphalia</a:t>
            </a:r>
          </a:p>
          <a:p>
            <a:r>
              <a:rPr lang="en-GB" altLang="de-DE" b="0" smtClean="0"/>
              <a:t>Riga, April 22, 2016</a:t>
            </a:r>
            <a:endParaRPr lang="en-GB" altLang="de-DE" b="0"/>
          </a:p>
        </p:txBody>
      </p:sp>
    </p:spTree>
    <p:extLst>
      <p:ext uri="{BB962C8B-B14F-4D97-AF65-F5344CB8AC3E}">
        <p14:creationId xmlns:p14="http://schemas.microsoft.com/office/powerpoint/2010/main" val="99455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I. Dual Media Order in Germany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8" name="Textplatzhalter 7"/>
          <p:cNvSpPr>
            <a:spLocks noGrp="1"/>
          </p:cNvSpPr>
          <p:nvPr>
            <p:ph type="body" idx="1"/>
          </p:nvPr>
        </p:nvSpPr>
        <p:spPr>
          <a:xfrm>
            <a:off x="0" y="1268760"/>
            <a:ext cx="9144000" cy="639762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dirty="0" smtClean="0">
                <a:solidFill>
                  <a:schemeClr val="tx1"/>
                </a:solidFill>
              </a:rPr>
              <a:t>The Diverse German Broadcast Landscape </a:t>
            </a:r>
            <a:r>
              <a:rPr lang="en-GB" sz="1400" dirty="0" smtClean="0">
                <a:solidFill>
                  <a:schemeClr val="tx1"/>
                </a:solidFill>
              </a:rPr>
              <a:t>(Selection</a:t>
            </a:r>
            <a:r>
              <a:rPr lang="en-GB" sz="14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xfrm>
            <a:off x="2123728" y="2132856"/>
            <a:ext cx="2170584" cy="3356683"/>
          </a:xfrm>
          <a:solidFill>
            <a:schemeClr val="bg1"/>
          </a:solidFill>
          <a:ln w="25400" cmpd="sng">
            <a:noFill/>
          </a:ln>
        </p:spPr>
        <p:txBody>
          <a:bodyPr/>
          <a:lstStyle/>
          <a:p>
            <a:pPr marL="0" indent="0" algn="ctr"/>
            <a:r>
              <a:rPr lang="en-GB" sz="1800" dirty="0" smtClean="0">
                <a:solidFill>
                  <a:schemeClr val="tx1"/>
                </a:solidFill>
              </a:rPr>
              <a:t>Public Service Broadcasters </a:t>
            </a:r>
          </a:p>
          <a:p>
            <a:pPr marL="0" indent="0"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1E8791-7C24-46D0-AF3A-4BF9F7CBC826}" type="slidenum">
              <a:rPr lang="en-GB" altLang="de-DE" smtClean="0"/>
              <a:pPr/>
              <a:t>4</a:t>
            </a:fld>
            <a:endParaRPr lang="en-GB" altLang="de-DE"/>
          </a:p>
        </p:txBody>
      </p:sp>
      <p:sp>
        <p:nvSpPr>
          <p:cNvPr id="12" name="Inhaltsplatzhalter 2"/>
          <p:cNvSpPr txBox="1">
            <a:spLocks/>
          </p:cNvSpPr>
          <p:nvPr/>
        </p:nvSpPr>
        <p:spPr bwMode="auto">
          <a:xfrm>
            <a:off x="4963701" y="2132856"/>
            <a:ext cx="2160240" cy="3345235"/>
          </a:xfrm>
          <a:prstGeom prst="rect">
            <a:avLst/>
          </a:prstGeom>
          <a:solidFill>
            <a:schemeClr val="bg1"/>
          </a:solidFill>
          <a:ln w="25400" cmpd="sng"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800">
                <a:solidFill>
                  <a:schemeClr val="tx2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en-GB" sz="1800" kern="0" dirty="0" smtClean="0">
                <a:solidFill>
                  <a:schemeClr val="tx1"/>
                </a:solidFill>
              </a:rPr>
              <a:t>Private</a:t>
            </a:r>
          </a:p>
          <a:p>
            <a:pPr marL="0" indent="0" algn="ctr">
              <a:spcBef>
                <a:spcPts val="0"/>
              </a:spcBef>
            </a:pPr>
            <a:r>
              <a:rPr lang="en-GB" sz="1800" kern="0" dirty="0" smtClean="0">
                <a:solidFill>
                  <a:schemeClr val="tx1"/>
                </a:solidFill>
              </a:rPr>
              <a:t>Broadcasters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964" y="2708920"/>
            <a:ext cx="1101155" cy="35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541" y="3116081"/>
            <a:ext cx="953652" cy="53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541" y="4086056"/>
            <a:ext cx="528668" cy="528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638" y="3096926"/>
            <a:ext cx="508499" cy="50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796" y="3675350"/>
            <a:ext cx="592164" cy="473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784" y="3700322"/>
            <a:ext cx="691080" cy="435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086" y="3162399"/>
            <a:ext cx="459602" cy="399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723" y="4194914"/>
            <a:ext cx="710113" cy="395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088" y="4638926"/>
            <a:ext cx="644471" cy="406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9476" y="4194914"/>
            <a:ext cx="542484" cy="30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60" b="22884"/>
          <a:stretch/>
        </p:blipFill>
        <p:spPr bwMode="auto">
          <a:xfrm>
            <a:off x="3637587" y="4570861"/>
            <a:ext cx="551368" cy="31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293" y="5117537"/>
            <a:ext cx="969341" cy="17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0" name="Picture 2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003" y="5045397"/>
            <a:ext cx="483901" cy="273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2" name="Picture 2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356" y="2837229"/>
            <a:ext cx="760895" cy="33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3" name="Picture 25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3" r="15760"/>
          <a:stretch/>
        </p:blipFill>
        <p:spPr bwMode="auto">
          <a:xfrm>
            <a:off x="5101586" y="3454014"/>
            <a:ext cx="517219" cy="44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4" name="Picture 26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921" y="2760067"/>
            <a:ext cx="832435" cy="454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6" name="Picture 28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758" y="4023589"/>
            <a:ext cx="756229" cy="269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7" name="Picture 29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436" y="4730974"/>
            <a:ext cx="465834" cy="56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8" name="Picture 30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359" y="4808380"/>
            <a:ext cx="670446" cy="149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9" name="Picture 31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547" y="3832896"/>
            <a:ext cx="548510" cy="393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1" name="Picture 33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248" y="4958311"/>
            <a:ext cx="490332" cy="237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2" name="Picture 34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886" y="4423323"/>
            <a:ext cx="1078943" cy="200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3" name="Picture 35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227" y="4803665"/>
            <a:ext cx="507814" cy="507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4" name="Picture 36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939" y="4564081"/>
            <a:ext cx="660317" cy="149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5" name="Picture 37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120" y="4346919"/>
            <a:ext cx="906924" cy="151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Textplatzhalter 7"/>
          <p:cNvSpPr>
            <a:spLocks noGrp="1"/>
          </p:cNvSpPr>
          <p:nvPr>
            <p:ph type="body" idx="1"/>
          </p:nvPr>
        </p:nvSpPr>
        <p:spPr>
          <a:xfrm>
            <a:off x="152400" y="5661248"/>
            <a:ext cx="9144000" cy="360040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dirty="0" smtClean="0">
                <a:solidFill>
                  <a:schemeClr val="tx1"/>
                </a:solidFill>
              </a:rPr>
              <a:t>Internationally a unique feature</a:t>
            </a:r>
          </a:p>
        </p:txBody>
      </p:sp>
      <p:pic>
        <p:nvPicPr>
          <p:cNvPr id="2086" name="Picture 38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760" y="3705984"/>
            <a:ext cx="612580" cy="348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2" y="6453188"/>
            <a:ext cx="4896023" cy="341312"/>
          </a:xfrm>
        </p:spPr>
        <p:txBody>
          <a:bodyPr/>
          <a:lstStyle/>
          <a:p>
            <a:r>
              <a:rPr lang="en-GB" altLang="de-DE" dirty="0" smtClean="0"/>
              <a:t>Broadcasting in Germany and the amended WDR law in North Rhine-Westphalia</a:t>
            </a:r>
          </a:p>
          <a:p>
            <a:r>
              <a:rPr lang="en-GB" altLang="de-DE" b="0" dirty="0" smtClean="0"/>
              <a:t>Riga, April 22, 2016</a:t>
            </a:r>
            <a:endParaRPr lang="en-GB" altLang="de-DE" b="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760" y="4646296"/>
            <a:ext cx="601642" cy="378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274"/>
          <a:stretch/>
        </p:blipFill>
        <p:spPr bwMode="auto">
          <a:xfrm>
            <a:off x="6248698" y="5045397"/>
            <a:ext cx="839637" cy="23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959" y="3976145"/>
            <a:ext cx="572780" cy="360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100" y="3285375"/>
            <a:ext cx="487544" cy="365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http://www.vprt.de/sites/default/files/domradio-Logo_4c.jpg?1405940951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356" y="3256149"/>
            <a:ext cx="583484" cy="142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vprt.de/sites/default/files/color_image_20070605175147_img_logo_klassik_radio.jpg?1299866344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788" y="3354501"/>
            <a:ext cx="553476" cy="415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://www.vprt.de/sites/default/files/color_image_20070606122526_img_logo_radio_nrw.jpg?1299866345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149" y="3715797"/>
            <a:ext cx="497668" cy="25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09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D4F45F-0201-4B9C-B946-9DFAC80581C7}" type="slidenum">
              <a:rPr lang="de-DE" altLang="de-DE"/>
              <a:pPr/>
              <a:t>5</a:t>
            </a:fld>
            <a:endParaRPr lang="de-DE" altLang="de-DE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1268413"/>
            <a:ext cx="9144000" cy="5040312"/>
          </a:xfrm>
          <a:prstGeom prst="rect">
            <a:avLst/>
          </a:prstGeom>
          <a:solidFill>
            <a:srgbClr val="EFF4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268413"/>
            <a:ext cx="8064500" cy="5040312"/>
          </a:xfrm>
          <a:noFill/>
          <a:ln>
            <a:noFill/>
            <a:miter lim="800000"/>
            <a:headEnd/>
            <a:tailEnd/>
          </a:ln>
        </p:spPr>
        <p:txBody>
          <a:bodyPr vert="horz" wrap="square" lIns="91440" tIns="144000" rIns="91440" bIns="45720" numCol="1" anchor="t" anchorCtr="0" compatLnSpc="1">
            <a:prstTxWarp prst="textNoShape">
              <a:avLst/>
            </a:prstTxWarp>
          </a:bodyPr>
          <a:lstStyle/>
          <a:p>
            <a:pPr defTabSz="449263">
              <a:spcAft>
                <a:spcPts val="600"/>
              </a:spcAft>
            </a:pPr>
            <a:r>
              <a:rPr lang="en-GB" dirty="0" smtClean="0"/>
              <a:t>Lessons from the past</a:t>
            </a:r>
            <a:r>
              <a:rPr lang="en-GB" altLang="de-DE" dirty="0" smtClean="0"/>
              <a:t>:</a:t>
            </a:r>
            <a:br>
              <a:rPr lang="en-GB" altLang="de-DE" dirty="0" smtClean="0"/>
            </a:br>
            <a:r>
              <a:rPr lang="en-GB" altLang="de-DE" b="0" dirty="0" smtClean="0"/>
              <a:t/>
            </a:r>
            <a:br>
              <a:rPr lang="en-GB" altLang="de-DE" b="0" dirty="0" smtClean="0"/>
            </a:br>
            <a:r>
              <a:rPr lang="en-GB" altLang="de-DE" b="0" dirty="0" smtClean="0"/>
              <a:t>	</a:t>
            </a:r>
            <a:r>
              <a:rPr lang="en-GB" dirty="0" smtClean="0"/>
              <a:t>Broadcasting freedom is a fundamental right</a:t>
            </a: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dirty="0" smtClean="0"/>
              <a:t>	</a:t>
            </a:r>
            <a:br>
              <a:rPr lang="en-GB" altLang="de-DE" dirty="0" smtClean="0"/>
            </a:br>
            <a:r>
              <a:rPr lang="en-GB" altLang="de-DE" dirty="0" smtClean="0"/>
              <a:t>	</a:t>
            </a:r>
            <a:r>
              <a:rPr lang="en-GB" dirty="0" smtClean="0"/>
              <a:t>No state control</a:t>
            </a: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dirty="0" smtClean="0"/>
              <a:t>	</a:t>
            </a:r>
            <a:br>
              <a:rPr lang="en-GB" altLang="de-DE" dirty="0" smtClean="0"/>
            </a:br>
            <a:r>
              <a:rPr lang="en-GB" altLang="de-DE" dirty="0" smtClean="0"/>
              <a:t>	</a:t>
            </a:r>
            <a:r>
              <a:rPr lang="en-GB" dirty="0" smtClean="0"/>
              <a:t>Special financing of the public service broadcasters</a:t>
            </a: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sz="800" b="0" dirty="0" smtClean="0"/>
              <a:t>	</a:t>
            </a:r>
            <a:r>
              <a:rPr lang="en-GB" altLang="de-DE" sz="1600" b="0" dirty="0" smtClean="0"/>
              <a:t/>
            </a:r>
            <a:br>
              <a:rPr lang="en-GB" altLang="de-DE" sz="1600" b="0" dirty="0" smtClean="0"/>
            </a:br>
            <a:r>
              <a:rPr lang="en-GB" altLang="de-DE" sz="1600" b="0" dirty="0"/>
              <a:t>	</a:t>
            </a:r>
            <a:r>
              <a:rPr lang="en-GB" altLang="de-DE" sz="1600" dirty="0" smtClean="0"/>
              <a:t>Old model</a:t>
            </a:r>
            <a:r>
              <a:rPr lang="en-GB" altLang="de-DE" sz="1600" b="0" dirty="0" smtClean="0"/>
              <a:t>:</a:t>
            </a:r>
            <a:br>
              <a:rPr lang="en-GB" altLang="de-DE" sz="1600" b="0" dirty="0" smtClean="0"/>
            </a:br>
            <a:r>
              <a:rPr lang="en-GB" altLang="de-DE" sz="1600" b="0" dirty="0" smtClean="0"/>
              <a:t>	</a:t>
            </a:r>
            <a:r>
              <a:rPr lang="en-GB" altLang="de-DE" sz="1600" b="0" dirty="0" smtClean="0">
                <a:sym typeface="Wingdings" panose="05000000000000000000" pitchFamily="2" charset="2"/>
              </a:rPr>
              <a:t> Device-related l</a:t>
            </a:r>
            <a:r>
              <a:rPr lang="en-GB" sz="1600" b="0" dirty="0" smtClean="0"/>
              <a:t>icence fee per person and broadcast receiver (e.g. radio, </a:t>
            </a:r>
            <a:r>
              <a:rPr lang="en-GB" sz="1600" b="0" dirty="0" err="1" smtClean="0"/>
              <a:t>tv</a:t>
            </a:r>
            <a:r>
              <a:rPr lang="en-GB" sz="1600" b="0" dirty="0" smtClean="0"/>
              <a:t>, pc) </a:t>
            </a:r>
            <a:r>
              <a:rPr lang="en-GB" sz="1600" b="0" dirty="0"/>
              <a:t/>
            </a:r>
            <a:br>
              <a:rPr lang="en-GB" sz="1600" b="0" dirty="0"/>
            </a:br>
            <a:r>
              <a:rPr lang="en-GB" sz="1600" b="0" dirty="0" smtClean="0"/>
              <a:t>	</a:t>
            </a:r>
            <a:r>
              <a:rPr lang="en-GB" sz="1600" b="0" dirty="0" smtClean="0">
                <a:sym typeface="Wingdings" panose="05000000000000000000" pitchFamily="2" charset="2"/>
              </a:rPr>
              <a:t> Acceptance p</a:t>
            </a:r>
            <a:r>
              <a:rPr lang="en-GB" sz="1600" b="0" dirty="0" smtClean="0"/>
              <a:t>roblems </a:t>
            </a:r>
            <a:br>
              <a:rPr lang="en-GB" sz="1600" b="0" dirty="0" smtClean="0"/>
            </a:br>
            <a:r>
              <a:rPr lang="en-GB" sz="1600" b="0" dirty="0"/>
              <a:t/>
            </a:r>
            <a:br>
              <a:rPr lang="en-GB" sz="1600" b="0" dirty="0"/>
            </a:br>
            <a:r>
              <a:rPr lang="en-GB" altLang="de-DE" sz="1600" dirty="0" smtClean="0"/>
              <a:t>	New Model </a:t>
            </a:r>
            <a:r>
              <a:rPr lang="en-GB" altLang="de-DE" sz="1600" b="0" dirty="0" smtClean="0"/>
              <a:t>(since 2013):</a:t>
            </a:r>
            <a:r>
              <a:rPr lang="en-GB" altLang="de-DE" sz="1600" b="0" u="sng" dirty="0" smtClean="0"/>
              <a:t/>
            </a:r>
            <a:br>
              <a:rPr lang="en-GB" altLang="de-DE" sz="1600" b="0" u="sng" dirty="0" smtClean="0"/>
            </a:br>
            <a:r>
              <a:rPr lang="en-GB" altLang="de-DE" sz="1600" dirty="0" smtClean="0"/>
              <a:t>	</a:t>
            </a:r>
            <a:r>
              <a:rPr lang="en-GB" altLang="de-DE" sz="1600" b="0" dirty="0" smtClean="0"/>
              <a:t> </a:t>
            </a:r>
            <a:r>
              <a:rPr lang="en-GB" altLang="de-DE" sz="1600" b="0" dirty="0" smtClean="0">
                <a:sym typeface="Wingdings" panose="05000000000000000000" pitchFamily="2" charset="2"/>
              </a:rPr>
              <a:t> </a:t>
            </a:r>
            <a:r>
              <a:rPr lang="en-GB" sz="1600" b="0" dirty="0" smtClean="0"/>
              <a:t>Licence fee </a:t>
            </a:r>
            <a:r>
              <a:rPr lang="en-GB" altLang="de-DE" sz="1600" b="0" dirty="0" smtClean="0"/>
              <a:t>= “</a:t>
            </a:r>
            <a:r>
              <a:rPr lang="en-GB" sz="1600" b="0" dirty="0" smtClean="0"/>
              <a:t>Household fee”: </a:t>
            </a:r>
            <a:r>
              <a:rPr lang="en-GB" sz="1600" b="0" dirty="0"/>
              <a:t>o</a:t>
            </a:r>
            <a:r>
              <a:rPr lang="en-GB" sz="1600" b="0" dirty="0" smtClean="0"/>
              <a:t>ne residence – one fee</a:t>
            </a:r>
            <a:br>
              <a:rPr lang="en-GB" sz="1600" b="0" dirty="0" smtClean="0"/>
            </a:br>
            <a:r>
              <a:rPr lang="en-GB" sz="1600" b="0" dirty="0" smtClean="0"/>
              <a:t> 	 </a:t>
            </a:r>
            <a:r>
              <a:rPr lang="en-GB" sz="1600" b="0" dirty="0" smtClean="0">
                <a:sym typeface="Wingdings" panose="05000000000000000000" pitchFamily="2" charset="2"/>
              </a:rPr>
              <a:t> Successful c</a:t>
            </a:r>
            <a:r>
              <a:rPr lang="en-GB" sz="1600" b="0" dirty="0" smtClean="0"/>
              <a:t>hangeover</a:t>
            </a:r>
            <a:endParaRPr lang="en-GB" altLang="de-DE" sz="1600" b="0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9pPr>
          </a:lstStyle>
          <a:p>
            <a:r>
              <a:rPr lang="de-DE" kern="0" dirty="0" smtClean="0"/>
              <a:t>I. Dual Media Order in Germany </a:t>
            </a:r>
            <a:endParaRPr lang="de-DE" kern="0" dirty="0"/>
          </a:p>
          <a:p>
            <a:endParaRPr lang="de-DE" kern="0" dirty="0"/>
          </a:p>
        </p:txBody>
      </p:sp>
      <p:sp>
        <p:nvSpPr>
          <p:cNvPr id="10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2" y="6453188"/>
            <a:ext cx="4896023" cy="341312"/>
          </a:xfrm>
        </p:spPr>
        <p:txBody>
          <a:bodyPr/>
          <a:lstStyle/>
          <a:p>
            <a:r>
              <a:rPr lang="en-GB" altLang="de-DE" dirty="0" smtClean="0"/>
              <a:t>Broadcasting in Germany and the amended WDR law in North Rhine-Westphalia</a:t>
            </a:r>
            <a:endParaRPr lang="de-DE" altLang="de-DE" dirty="0" smtClean="0"/>
          </a:p>
          <a:p>
            <a:r>
              <a:rPr lang="de-DE" altLang="de-DE" b="0" dirty="0" smtClean="0"/>
              <a:t>Riga, April 22, 2016</a:t>
            </a:r>
            <a:endParaRPr lang="de-DE" altLang="de-DE" b="0" dirty="0"/>
          </a:p>
        </p:txBody>
      </p:sp>
    </p:spTree>
    <p:extLst>
      <p:ext uri="{BB962C8B-B14F-4D97-AF65-F5344CB8AC3E}">
        <p14:creationId xmlns:p14="http://schemas.microsoft.com/office/powerpoint/2010/main" val="377553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D4F45F-0201-4B9C-B946-9DFAC80581C7}" type="slidenum">
              <a:rPr lang="de-DE" altLang="de-DE"/>
              <a:pPr/>
              <a:t>6</a:t>
            </a:fld>
            <a:endParaRPr lang="de-DE" altLang="de-DE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268413"/>
            <a:ext cx="8064500" cy="5040312"/>
          </a:xfrm>
          <a:noFill/>
          <a:ln>
            <a:noFill/>
            <a:miter lim="800000"/>
            <a:headEnd/>
            <a:tailEnd/>
          </a:ln>
        </p:spPr>
        <p:txBody>
          <a:bodyPr vert="horz" wrap="square" lIns="91440" tIns="144000" rIns="91440" bIns="45720" numCol="1" anchor="t" anchorCtr="0" compatLnSpc="1">
            <a:prstTxWarp prst="textNoShape">
              <a:avLst/>
            </a:prstTxWarp>
          </a:bodyPr>
          <a:lstStyle/>
          <a:p>
            <a:pPr lvl="0" defTabSz="449263">
              <a:spcAft>
                <a:spcPts val="600"/>
              </a:spcAft>
            </a:pPr>
            <a:r>
              <a:rPr lang="de-DE" altLang="de-DE" dirty="0" smtClean="0"/>
              <a:t> </a:t>
            </a:r>
            <a:endParaRPr lang="de-DE" altLang="de-DE" b="0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9pPr>
          </a:lstStyle>
          <a:p>
            <a:r>
              <a:rPr lang="de-DE" kern="0" dirty="0" smtClean="0"/>
              <a:t>I. Dual Media Order in Germany </a:t>
            </a:r>
            <a:endParaRPr lang="de-DE" kern="0" dirty="0"/>
          </a:p>
        </p:txBody>
      </p:sp>
      <p:sp>
        <p:nvSpPr>
          <p:cNvPr id="4" name="Rechteck 3"/>
          <p:cNvSpPr/>
          <p:nvPr/>
        </p:nvSpPr>
        <p:spPr>
          <a:xfrm>
            <a:off x="575556" y="1268413"/>
            <a:ext cx="7992888" cy="5040312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3" name="Gruppieren 12"/>
          <p:cNvGrpSpPr/>
          <p:nvPr/>
        </p:nvGrpSpPr>
        <p:grpSpPr>
          <a:xfrm>
            <a:off x="0" y="1268413"/>
            <a:ext cx="9144000" cy="5040312"/>
            <a:chOff x="0" y="1268413"/>
            <a:chExt cx="9144000" cy="5040312"/>
          </a:xfrm>
        </p:grpSpPr>
        <p:sp>
          <p:nvSpPr>
            <p:cNvPr id="12291" name="Rectangle 3"/>
            <p:cNvSpPr>
              <a:spLocks noChangeArrowheads="1"/>
            </p:cNvSpPr>
            <p:nvPr/>
          </p:nvSpPr>
          <p:spPr bwMode="auto">
            <a:xfrm>
              <a:off x="0" y="1268413"/>
              <a:ext cx="9144000" cy="5040312"/>
            </a:xfrm>
            <a:prstGeom prst="rect">
              <a:avLst/>
            </a:prstGeom>
            <a:solidFill>
              <a:srgbClr val="EFF4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7" name="Freihandform 6"/>
            <p:cNvSpPr/>
            <p:nvPr/>
          </p:nvSpPr>
          <p:spPr>
            <a:xfrm>
              <a:off x="2843805" y="1628800"/>
              <a:ext cx="3456389" cy="1640592"/>
            </a:xfrm>
            <a:custGeom>
              <a:avLst/>
              <a:gdLst>
                <a:gd name="connsiteX0" fmla="*/ 0 w 3456389"/>
                <a:gd name="connsiteY0" fmla="*/ 820296 h 1640592"/>
                <a:gd name="connsiteX1" fmla="*/ 1728195 w 3456389"/>
                <a:gd name="connsiteY1" fmla="*/ 0 h 1640592"/>
                <a:gd name="connsiteX2" fmla="*/ 3456390 w 3456389"/>
                <a:gd name="connsiteY2" fmla="*/ 820296 h 1640592"/>
                <a:gd name="connsiteX3" fmla="*/ 1728195 w 3456389"/>
                <a:gd name="connsiteY3" fmla="*/ 1640592 h 1640592"/>
                <a:gd name="connsiteX4" fmla="*/ 0 w 3456389"/>
                <a:gd name="connsiteY4" fmla="*/ 820296 h 1640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6389" h="1640592">
                  <a:moveTo>
                    <a:pt x="0" y="820296"/>
                  </a:moveTo>
                  <a:cubicBezTo>
                    <a:pt x="0" y="367259"/>
                    <a:pt x="773739" y="0"/>
                    <a:pt x="1728195" y="0"/>
                  </a:cubicBezTo>
                  <a:cubicBezTo>
                    <a:pt x="2682651" y="0"/>
                    <a:pt x="3456390" y="367259"/>
                    <a:pt x="3456390" y="820296"/>
                  </a:cubicBezTo>
                  <a:cubicBezTo>
                    <a:pt x="3456390" y="1273333"/>
                    <a:pt x="2682651" y="1640592"/>
                    <a:pt x="1728195" y="1640592"/>
                  </a:cubicBezTo>
                  <a:cubicBezTo>
                    <a:pt x="773739" y="1640592"/>
                    <a:pt x="0" y="1273333"/>
                    <a:pt x="0" y="8202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536656" tIns="270739" rIns="536656" bIns="270739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400" b="1" kern="1200" dirty="0" smtClean="0"/>
                <a:t>Aims</a:t>
              </a:r>
              <a:r>
                <a:rPr lang="en-GB" sz="2400" kern="1200" dirty="0" smtClean="0"/>
                <a:t/>
              </a:r>
              <a:br>
                <a:rPr lang="en-GB" sz="2400" kern="1200" dirty="0" smtClean="0"/>
              </a:br>
              <a:r>
                <a:rPr lang="en-GB" sz="1600" b="1" kern="1200" dirty="0" smtClean="0"/>
                <a:t>of the Dual Broadcasting System</a:t>
              </a:r>
              <a:endParaRPr lang="en-GB" sz="1600" b="1" kern="1200" noProof="0" dirty="0" smtClean="0"/>
            </a:p>
          </p:txBody>
        </p:sp>
        <p:sp>
          <p:nvSpPr>
            <p:cNvPr id="9" name="Freihandform 8"/>
            <p:cNvSpPr/>
            <p:nvPr/>
          </p:nvSpPr>
          <p:spPr>
            <a:xfrm rot="3097878">
              <a:off x="5238295" y="3607449"/>
              <a:ext cx="858205" cy="450497"/>
            </a:xfrm>
            <a:custGeom>
              <a:avLst/>
              <a:gdLst>
                <a:gd name="connsiteX0" fmla="*/ 0 w 858205"/>
                <a:gd name="connsiteY0" fmla="*/ 90099 h 450497"/>
                <a:gd name="connsiteX1" fmla="*/ 632957 w 858205"/>
                <a:gd name="connsiteY1" fmla="*/ 90099 h 450497"/>
                <a:gd name="connsiteX2" fmla="*/ 632957 w 858205"/>
                <a:gd name="connsiteY2" fmla="*/ 0 h 450497"/>
                <a:gd name="connsiteX3" fmla="*/ 858205 w 858205"/>
                <a:gd name="connsiteY3" fmla="*/ 225249 h 450497"/>
                <a:gd name="connsiteX4" fmla="*/ 632957 w 858205"/>
                <a:gd name="connsiteY4" fmla="*/ 450497 h 450497"/>
                <a:gd name="connsiteX5" fmla="*/ 632957 w 858205"/>
                <a:gd name="connsiteY5" fmla="*/ 360398 h 450497"/>
                <a:gd name="connsiteX6" fmla="*/ 0 w 858205"/>
                <a:gd name="connsiteY6" fmla="*/ 360398 h 450497"/>
                <a:gd name="connsiteX7" fmla="*/ 0 w 858205"/>
                <a:gd name="connsiteY7" fmla="*/ 90099 h 450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8205" h="450497">
                  <a:moveTo>
                    <a:pt x="0" y="90099"/>
                  </a:moveTo>
                  <a:lnTo>
                    <a:pt x="632957" y="90099"/>
                  </a:lnTo>
                  <a:lnTo>
                    <a:pt x="632957" y="0"/>
                  </a:lnTo>
                  <a:lnTo>
                    <a:pt x="858205" y="225249"/>
                  </a:lnTo>
                  <a:lnTo>
                    <a:pt x="632957" y="450497"/>
                  </a:lnTo>
                  <a:lnTo>
                    <a:pt x="632957" y="360398"/>
                  </a:lnTo>
                  <a:lnTo>
                    <a:pt x="0" y="360398"/>
                  </a:lnTo>
                  <a:lnTo>
                    <a:pt x="0" y="900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0" tIns="90097" rIns="135148" bIns="901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2000" kern="1200" noProof="0"/>
            </a:p>
          </p:txBody>
        </p:sp>
        <p:sp>
          <p:nvSpPr>
            <p:cNvPr id="10" name="Freihandform 9"/>
            <p:cNvSpPr/>
            <p:nvPr/>
          </p:nvSpPr>
          <p:spPr>
            <a:xfrm>
              <a:off x="5148073" y="4437113"/>
              <a:ext cx="3207622" cy="1530804"/>
            </a:xfrm>
            <a:custGeom>
              <a:avLst/>
              <a:gdLst>
                <a:gd name="connsiteX0" fmla="*/ 0 w 3207622"/>
                <a:gd name="connsiteY0" fmla="*/ 765402 h 1530804"/>
                <a:gd name="connsiteX1" fmla="*/ 1603811 w 3207622"/>
                <a:gd name="connsiteY1" fmla="*/ 0 h 1530804"/>
                <a:gd name="connsiteX2" fmla="*/ 3207622 w 3207622"/>
                <a:gd name="connsiteY2" fmla="*/ 765402 h 1530804"/>
                <a:gd name="connsiteX3" fmla="*/ 1603811 w 3207622"/>
                <a:gd name="connsiteY3" fmla="*/ 1530804 h 1530804"/>
                <a:gd name="connsiteX4" fmla="*/ 0 w 3207622"/>
                <a:gd name="connsiteY4" fmla="*/ 765402 h 1530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7622" h="1530804">
                  <a:moveTo>
                    <a:pt x="0" y="765402"/>
                  </a:moveTo>
                  <a:cubicBezTo>
                    <a:pt x="0" y="342682"/>
                    <a:pt x="718051" y="0"/>
                    <a:pt x="1603811" y="0"/>
                  </a:cubicBezTo>
                  <a:cubicBezTo>
                    <a:pt x="2489571" y="0"/>
                    <a:pt x="3207622" y="342682"/>
                    <a:pt x="3207622" y="765402"/>
                  </a:cubicBezTo>
                  <a:cubicBezTo>
                    <a:pt x="3207622" y="1188122"/>
                    <a:pt x="2489571" y="1530804"/>
                    <a:pt x="1603811" y="1530804"/>
                  </a:cubicBezTo>
                  <a:cubicBezTo>
                    <a:pt x="718051" y="1530804"/>
                    <a:pt x="0" y="1188122"/>
                    <a:pt x="0" y="7654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495145" tIns="249581" rIns="495145" bIns="249581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b="1" kern="1200" noProof="0" dirty="0" smtClean="0"/>
                <a:t>Safeguarding </a:t>
              </a:r>
              <a:br>
                <a:rPr lang="en-GB" sz="1600" b="1" kern="1200" noProof="0" dirty="0" smtClean="0"/>
              </a:br>
              <a:r>
                <a:rPr lang="en-GB" sz="1600" b="1" kern="1200" noProof="0" dirty="0" smtClean="0"/>
                <a:t>media pluralism and freedom of opinion </a:t>
              </a:r>
              <a:endParaRPr lang="en-GB" sz="1600" b="1" kern="1200" noProof="0" dirty="0"/>
            </a:p>
          </p:txBody>
        </p:sp>
        <p:sp>
          <p:nvSpPr>
            <p:cNvPr id="11" name="Freihandform 10"/>
            <p:cNvSpPr/>
            <p:nvPr/>
          </p:nvSpPr>
          <p:spPr>
            <a:xfrm rot="18487766">
              <a:off x="2935794" y="3655605"/>
              <a:ext cx="899625" cy="450498"/>
            </a:xfrm>
            <a:custGeom>
              <a:avLst/>
              <a:gdLst>
                <a:gd name="connsiteX0" fmla="*/ 0 w 899624"/>
                <a:gd name="connsiteY0" fmla="*/ 90099 h 450497"/>
                <a:gd name="connsiteX1" fmla="*/ 674376 w 899624"/>
                <a:gd name="connsiteY1" fmla="*/ 90099 h 450497"/>
                <a:gd name="connsiteX2" fmla="*/ 674376 w 899624"/>
                <a:gd name="connsiteY2" fmla="*/ 0 h 450497"/>
                <a:gd name="connsiteX3" fmla="*/ 899624 w 899624"/>
                <a:gd name="connsiteY3" fmla="*/ 225249 h 450497"/>
                <a:gd name="connsiteX4" fmla="*/ 674376 w 899624"/>
                <a:gd name="connsiteY4" fmla="*/ 450497 h 450497"/>
                <a:gd name="connsiteX5" fmla="*/ 674376 w 899624"/>
                <a:gd name="connsiteY5" fmla="*/ 360398 h 450497"/>
                <a:gd name="connsiteX6" fmla="*/ 0 w 899624"/>
                <a:gd name="connsiteY6" fmla="*/ 360398 h 450497"/>
                <a:gd name="connsiteX7" fmla="*/ 0 w 899624"/>
                <a:gd name="connsiteY7" fmla="*/ 90099 h 450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9624" h="450497">
                  <a:moveTo>
                    <a:pt x="899624" y="360397"/>
                  </a:moveTo>
                  <a:lnTo>
                    <a:pt x="225248" y="360397"/>
                  </a:lnTo>
                  <a:lnTo>
                    <a:pt x="225248" y="450496"/>
                  </a:lnTo>
                  <a:lnTo>
                    <a:pt x="0" y="225248"/>
                  </a:lnTo>
                  <a:lnTo>
                    <a:pt x="225248" y="1"/>
                  </a:lnTo>
                  <a:lnTo>
                    <a:pt x="225248" y="90100"/>
                  </a:lnTo>
                  <a:lnTo>
                    <a:pt x="899624" y="90100"/>
                  </a:lnTo>
                  <a:lnTo>
                    <a:pt x="899624" y="3603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5148" tIns="90100" rIns="1" bIns="90098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2000" kern="1200" noProof="0"/>
            </a:p>
          </p:txBody>
        </p:sp>
        <p:sp>
          <p:nvSpPr>
            <p:cNvPr id="12" name="Freihandform 11"/>
            <p:cNvSpPr/>
            <p:nvPr/>
          </p:nvSpPr>
          <p:spPr>
            <a:xfrm>
              <a:off x="755576" y="4509123"/>
              <a:ext cx="3234347" cy="1483634"/>
            </a:xfrm>
            <a:custGeom>
              <a:avLst/>
              <a:gdLst>
                <a:gd name="connsiteX0" fmla="*/ 0 w 3234347"/>
                <a:gd name="connsiteY0" fmla="*/ 741817 h 1483634"/>
                <a:gd name="connsiteX1" fmla="*/ 1617174 w 3234347"/>
                <a:gd name="connsiteY1" fmla="*/ 0 h 1483634"/>
                <a:gd name="connsiteX2" fmla="*/ 3234348 w 3234347"/>
                <a:gd name="connsiteY2" fmla="*/ 741817 h 1483634"/>
                <a:gd name="connsiteX3" fmla="*/ 1617174 w 3234347"/>
                <a:gd name="connsiteY3" fmla="*/ 1483634 h 1483634"/>
                <a:gd name="connsiteX4" fmla="*/ 0 w 3234347"/>
                <a:gd name="connsiteY4" fmla="*/ 741817 h 1483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4347" h="1483634">
                  <a:moveTo>
                    <a:pt x="0" y="741817"/>
                  </a:moveTo>
                  <a:cubicBezTo>
                    <a:pt x="0" y="332123"/>
                    <a:pt x="724033" y="0"/>
                    <a:pt x="1617174" y="0"/>
                  </a:cubicBezTo>
                  <a:cubicBezTo>
                    <a:pt x="2510315" y="0"/>
                    <a:pt x="3234348" y="332123"/>
                    <a:pt x="3234348" y="741817"/>
                  </a:cubicBezTo>
                  <a:cubicBezTo>
                    <a:pt x="3234348" y="1151511"/>
                    <a:pt x="2510315" y="1483634"/>
                    <a:pt x="1617174" y="1483634"/>
                  </a:cubicBezTo>
                  <a:cubicBezTo>
                    <a:pt x="724033" y="1483634"/>
                    <a:pt x="0" y="1151511"/>
                    <a:pt x="0" y="7418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499059" tIns="242673" rIns="499059" bIns="242673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GB" sz="1600" b="1" kern="1200" noProof="0" dirty="0" smtClean="0"/>
                <a:t>Preventing predominant control the media and </a:t>
              </a:r>
              <a:br>
                <a:rPr lang="en-GB" sz="1600" b="1" kern="1200" noProof="0" dirty="0" smtClean="0"/>
              </a:br>
              <a:r>
                <a:rPr lang="en-GB" sz="1600" b="1" kern="1200" noProof="0" dirty="0" smtClean="0"/>
                <a:t>public </a:t>
              </a:r>
              <a:r>
                <a:rPr lang="en-GB" sz="1600" b="1" dirty="0"/>
                <a:t>o</a:t>
              </a:r>
              <a:r>
                <a:rPr lang="en-GB" sz="1600" b="1" kern="1200" noProof="0" dirty="0" smtClean="0"/>
                <a:t>pinion </a:t>
              </a:r>
              <a:endParaRPr lang="en-GB" sz="1600" b="1" kern="1200" noProof="0" dirty="0"/>
            </a:p>
          </p:txBody>
        </p:sp>
      </p:grpSp>
      <p:sp>
        <p:nvSpPr>
          <p:cNvPr id="8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2" y="6453188"/>
            <a:ext cx="4896023" cy="341312"/>
          </a:xfrm>
        </p:spPr>
        <p:txBody>
          <a:bodyPr/>
          <a:lstStyle/>
          <a:p>
            <a:r>
              <a:rPr lang="en-GB" altLang="de-DE" dirty="0" smtClean="0"/>
              <a:t>Broadcasting in Germany and the amended WDR law in North Rhine-Westphalia</a:t>
            </a:r>
            <a:endParaRPr lang="de-DE" altLang="de-DE" dirty="0" smtClean="0"/>
          </a:p>
          <a:p>
            <a:r>
              <a:rPr lang="de-DE" altLang="de-DE" b="0" dirty="0" smtClean="0"/>
              <a:t>Riga, April 22, 2016</a:t>
            </a:r>
            <a:endParaRPr lang="de-DE" altLang="de-DE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9023CD-6B0F-4210-85A4-F2044D639D1F}" type="slidenum">
              <a:rPr lang="en-GB" altLang="de-DE" smtClean="0"/>
              <a:pPr/>
              <a:t>7</a:t>
            </a:fld>
            <a:endParaRPr lang="en-GB" altLang="de-DE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539750" y="3573463"/>
            <a:ext cx="8064500" cy="237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 b="1">
                <a:solidFill>
                  <a:schemeClr val="tx1"/>
                </a:solidFill>
                <a:latin typeface="Arial-BoldMT" charset="0"/>
              </a:defRPr>
            </a:lvl1pPr>
            <a:lvl2pPr>
              <a:defRPr sz="2000" b="1">
                <a:solidFill>
                  <a:schemeClr val="tx1"/>
                </a:solidFill>
                <a:latin typeface="Arial-BoldMT" charset="0"/>
              </a:defRPr>
            </a:lvl2pPr>
            <a:lvl3pPr>
              <a:defRPr sz="2000" b="1">
                <a:solidFill>
                  <a:schemeClr val="tx1"/>
                </a:solidFill>
                <a:latin typeface="Arial-BoldMT" charset="0"/>
              </a:defRPr>
            </a:lvl3pPr>
            <a:lvl4pPr>
              <a:defRPr sz="2000" b="1">
                <a:solidFill>
                  <a:schemeClr val="tx1"/>
                </a:solidFill>
                <a:latin typeface="Arial-BoldMT" charset="0"/>
              </a:defRPr>
            </a:lvl4pPr>
            <a:lvl5pPr>
              <a:defRPr sz="2000" b="1">
                <a:solidFill>
                  <a:schemeClr val="tx1"/>
                </a:solidFill>
                <a:latin typeface="Arial-BoldMT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9pPr>
          </a:lstStyle>
          <a:p>
            <a:endParaRPr lang="en-GB" altLang="de-DE" sz="1600" b="0">
              <a:solidFill>
                <a:schemeClr val="bg1"/>
              </a:solidFill>
            </a:endParaRP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indent="-400050"/>
            <a:r>
              <a:rPr lang="en-GB" dirty="0" smtClean="0"/>
              <a:t>II. Key media location </a:t>
            </a:r>
            <a:br>
              <a:rPr lang="en-GB" dirty="0" smtClean="0"/>
            </a:br>
            <a:r>
              <a:rPr lang="en-GB" dirty="0" smtClean="0"/>
              <a:t>    North Rhine-Westphalia</a:t>
            </a:r>
            <a:br>
              <a:rPr lang="en-GB" dirty="0" smtClean="0"/>
            </a:br>
            <a:r>
              <a:rPr lang="en-GB" dirty="0" smtClean="0"/>
              <a:t>	</a:t>
            </a:r>
            <a:endParaRPr lang="en-GB" dirty="0"/>
          </a:p>
        </p:txBody>
      </p:sp>
      <p:pic>
        <p:nvPicPr>
          <p:cNvPr id="6146" name="Picture 2" descr="70 Jahre NR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1140"/>
            <a:ext cx="9148192" cy="512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8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D4F45F-0201-4B9C-B946-9DFAC80581C7}" type="slidenum">
              <a:rPr lang="en-GB" altLang="de-DE" smtClean="0"/>
              <a:pPr/>
              <a:t>8</a:t>
            </a:fld>
            <a:endParaRPr lang="en-GB" altLang="de-DE"/>
          </a:p>
        </p:txBody>
      </p:sp>
      <p:sp>
        <p:nvSpPr>
          <p:cNvPr id="2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2" y="6453188"/>
            <a:ext cx="4896023" cy="341312"/>
          </a:xfrm>
        </p:spPr>
        <p:txBody>
          <a:bodyPr/>
          <a:lstStyle/>
          <a:p>
            <a:r>
              <a:rPr lang="en-GB" altLang="de-DE" smtClean="0"/>
              <a:t>Broadcasting in Germany and the amended WDR law in North Rhine-Westphalia</a:t>
            </a:r>
          </a:p>
          <a:p>
            <a:r>
              <a:rPr lang="en-GB" altLang="de-DE" b="0" smtClean="0"/>
              <a:t>Riga, April 22, 2016</a:t>
            </a:r>
            <a:endParaRPr lang="en-GB" altLang="de-DE" b="0"/>
          </a:p>
        </p:txBody>
      </p:sp>
      <p:sp>
        <p:nvSpPr>
          <p:cNvPr id="28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9pPr>
          </a:lstStyle>
          <a:p>
            <a:pPr indent="-400050"/>
            <a:r>
              <a:rPr lang="en-GB" kern="0" smtClean="0"/>
              <a:t>II. Key media location </a:t>
            </a:r>
            <a:br>
              <a:rPr lang="en-GB" kern="0" smtClean="0"/>
            </a:br>
            <a:r>
              <a:rPr lang="en-GB" kern="0" smtClean="0"/>
              <a:t>    North Rhine-Westphalia</a:t>
            </a:r>
            <a:br>
              <a:rPr lang="en-GB" kern="0" smtClean="0"/>
            </a:br>
            <a:r>
              <a:rPr lang="en-GB" kern="0" smtClean="0"/>
              <a:t>	</a:t>
            </a:r>
            <a:endParaRPr lang="en-GB" kern="0" dirty="0"/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1620"/>
            <a:ext cx="8378147" cy="5088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528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D4F45F-0201-4B9C-B946-9DFAC80581C7}" type="slidenum">
              <a:rPr lang="en-GB" altLang="de-DE" smtClean="0"/>
              <a:pPr/>
              <a:t>9</a:t>
            </a:fld>
            <a:endParaRPr lang="en-GB" altLang="de-DE"/>
          </a:p>
        </p:txBody>
      </p:sp>
      <p:sp>
        <p:nvSpPr>
          <p:cNvPr id="16" name="Ellipse 15"/>
          <p:cNvSpPr/>
          <p:nvPr/>
        </p:nvSpPr>
        <p:spPr>
          <a:xfrm>
            <a:off x="4778993" y="1258616"/>
            <a:ext cx="3312368" cy="1697004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24,000 </a:t>
            </a:r>
          </a:p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media and communication companies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3645035" y="4824376"/>
            <a:ext cx="3132348" cy="132617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International media groups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1423597" y="1268760"/>
            <a:ext cx="2788363" cy="136815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 smtClean="0">
              <a:solidFill>
                <a:schemeClr val="tx1"/>
              </a:solidFill>
            </a:endParaRPr>
          </a:p>
          <a:p>
            <a:pPr algn="ctr"/>
            <a:endParaRPr lang="en-GB" sz="2000" b="1" dirty="0" smtClean="0">
              <a:solidFill>
                <a:schemeClr val="tx1"/>
              </a:solidFill>
            </a:endParaRPr>
          </a:p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18 million inhabitants / largest federal state</a:t>
            </a:r>
          </a:p>
          <a:p>
            <a:pPr algn="ctr"/>
            <a:endParaRPr lang="en-GB" sz="2000" b="1" dirty="0" smtClean="0">
              <a:solidFill>
                <a:schemeClr val="tx1"/>
              </a:solidFill>
            </a:endParaRPr>
          </a:p>
          <a:p>
            <a:pPr algn="ctr"/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611560" y="4225134"/>
            <a:ext cx="2448272" cy="94448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Producers</a:t>
            </a:r>
            <a:endParaRPr lang="en-GB" sz="2000" b="1" dirty="0">
              <a:solidFill>
                <a:schemeClr val="tx1"/>
              </a:solidFill>
            </a:endParaRPr>
          </a:p>
        </p:txBody>
      </p:sp>
      <p:pic>
        <p:nvPicPr>
          <p:cNvPr id="21" name="Bild 2" descr="70 Jahre NRW Logo_blau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197" y="2996952"/>
            <a:ext cx="2466975" cy="1447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Ellipse 22"/>
          <p:cNvSpPr/>
          <p:nvPr/>
        </p:nvSpPr>
        <p:spPr>
          <a:xfrm>
            <a:off x="372445" y="4992221"/>
            <a:ext cx="1587803" cy="88506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Broad-casters</a:t>
            </a:r>
          </a:p>
        </p:txBody>
      </p:sp>
      <p:sp>
        <p:nvSpPr>
          <p:cNvPr id="25" name="Ellipse 24"/>
          <p:cNvSpPr/>
          <p:nvPr/>
        </p:nvSpPr>
        <p:spPr>
          <a:xfrm>
            <a:off x="1960248" y="4992221"/>
            <a:ext cx="1684787" cy="77809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Creative people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26" name="Ellipse 25"/>
          <p:cNvSpPr/>
          <p:nvPr/>
        </p:nvSpPr>
        <p:spPr>
          <a:xfrm>
            <a:off x="3059832" y="5535504"/>
            <a:ext cx="1112231" cy="61505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Start-ups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27" name="Ellipse 26"/>
          <p:cNvSpPr/>
          <p:nvPr/>
        </p:nvSpPr>
        <p:spPr>
          <a:xfrm>
            <a:off x="971600" y="3641105"/>
            <a:ext cx="1614501" cy="727917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Pub-</a:t>
            </a:r>
            <a:r>
              <a:rPr lang="en-GB" sz="2000" b="1" dirty="0" err="1" smtClean="0">
                <a:solidFill>
                  <a:schemeClr val="tx1"/>
                </a:solidFill>
              </a:rPr>
              <a:t>lishers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34" name="Titel 33"/>
          <p:cNvSpPr>
            <a:spLocks noGrp="1"/>
          </p:cNvSpPr>
          <p:nvPr>
            <p:ph type="title"/>
          </p:nvPr>
        </p:nvSpPr>
        <p:spPr>
          <a:xfrm>
            <a:off x="6475297" y="3901267"/>
            <a:ext cx="1998977" cy="935509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€122 </a:t>
            </a:r>
            <a:br>
              <a:rPr lang="en-GB" sz="2000" b="1" dirty="0" smtClean="0">
                <a:solidFill>
                  <a:schemeClr val="tx1"/>
                </a:solidFill>
              </a:rPr>
            </a:br>
            <a:r>
              <a:rPr lang="en-GB" sz="2000" b="1" dirty="0" smtClean="0">
                <a:solidFill>
                  <a:schemeClr val="tx1"/>
                </a:solidFill>
              </a:rPr>
              <a:t>billion turnover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35" name="Ellipse 34"/>
          <p:cNvSpPr/>
          <p:nvPr/>
        </p:nvSpPr>
        <p:spPr>
          <a:xfrm>
            <a:off x="6013482" y="2815058"/>
            <a:ext cx="2448272" cy="993349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412,000 employees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22" name="Ellipse 21"/>
          <p:cNvSpPr/>
          <p:nvPr/>
        </p:nvSpPr>
        <p:spPr>
          <a:xfrm>
            <a:off x="28275" y="2208611"/>
            <a:ext cx="2095453" cy="1220389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Television capital Cologne 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2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2" y="6453188"/>
            <a:ext cx="4896023" cy="341312"/>
          </a:xfrm>
        </p:spPr>
        <p:txBody>
          <a:bodyPr/>
          <a:lstStyle/>
          <a:p>
            <a:r>
              <a:rPr lang="en-GB" altLang="de-DE" smtClean="0"/>
              <a:t>Broadcasting in Germany and the amended WDR law in North Rhine-Westphalia</a:t>
            </a:r>
          </a:p>
          <a:p>
            <a:r>
              <a:rPr lang="en-GB" altLang="de-DE" b="0" smtClean="0"/>
              <a:t>Riga, April 22, 2016</a:t>
            </a:r>
            <a:endParaRPr lang="en-GB" altLang="de-DE" b="0"/>
          </a:p>
        </p:txBody>
      </p:sp>
      <p:sp>
        <p:nvSpPr>
          <p:cNvPr id="28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9pPr>
          </a:lstStyle>
          <a:p>
            <a:pPr indent="-400050"/>
            <a:r>
              <a:rPr lang="en-GB" kern="0" smtClean="0"/>
              <a:t>II. Key media location </a:t>
            </a:r>
            <a:br>
              <a:rPr lang="en-GB" kern="0" smtClean="0"/>
            </a:br>
            <a:r>
              <a:rPr lang="en-GB" kern="0" smtClean="0"/>
              <a:t>    North Rhine-Westphalia</a:t>
            </a:r>
            <a:br>
              <a:rPr lang="en-GB" kern="0" smtClean="0"/>
            </a:br>
            <a:r>
              <a:rPr lang="en-GB" kern="0" smtClean="0"/>
              <a:t>	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335144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idx="1"/>
          </p:nvPr>
        </p:nvSpPr>
        <p:spPr>
          <a:xfrm>
            <a:off x="0" y="1268760"/>
            <a:ext cx="9144000" cy="576064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dirty="0" smtClean="0">
                <a:solidFill>
                  <a:schemeClr val="tx1"/>
                </a:solidFill>
              </a:rPr>
              <a:t>Broadcasters in North Rhine-Westphalia </a:t>
            </a:r>
            <a:r>
              <a:rPr lang="en-GB" sz="1400" dirty="0" smtClean="0">
                <a:solidFill>
                  <a:schemeClr val="tx1"/>
                </a:solidFill>
              </a:rPr>
              <a:t>(Selection)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xfrm>
            <a:off x="2123728" y="2132856"/>
            <a:ext cx="2170584" cy="3356683"/>
          </a:xfrm>
          <a:solidFill>
            <a:schemeClr val="bg1"/>
          </a:solidFill>
          <a:ln w="25400" cmpd="sng">
            <a:noFill/>
          </a:ln>
        </p:spPr>
        <p:txBody>
          <a:bodyPr/>
          <a:lstStyle/>
          <a:p>
            <a:pPr marL="0" indent="0" algn="ctr"/>
            <a:r>
              <a:rPr lang="en-GB" sz="1800" dirty="0" smtClean="0">
                <a:solidFill>
                  <a:schemeClr val="tx1"/>
                </a:solidFill>
              </a:rPr>
              <a:t>Public Service Broadcasters</a:t>
            </a:r>
          </a:p>
          <a:p>
            <a:pPr marL="0" indent="0"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1E8791-7C24-46D0-AF3A-4BF9F7CBC826}" type="slidenum">
              <a:rPr lang="en-GB" altLang="de-DE" smtClean="0"/>
              <a:pPr/>
              <a:t>10</a:t>
            </a:fld>
            <a:endParaRPr lang="en-GB" altLang="de-DE"/>
          </a:p>
        </p:txBody>
      </p:sp>
      <p:sp>
        <p:nvSpPr>
          <p:cNvPr id="12" name="Inhaltsplatzhalter 2"/>
          <p:cNvSpPr txBox="1">
            <a:spLocks/>
          </p:cNvSpPr>
          <p:nvPr/>
        </p:nvSpPr>
        <p:spPr bwMode="auto">
          <a:xfrm>
            <a:off x="4963701" y="2132856"/>
            <a:ext cx="2160240" cy="3345235"/>
          </a:xfrm>
          <a:prstGeom prst="rect">
            <a:avLst/>
          </a:prstGeom>
          <a:solidFill>
            <a:schemeClr val="bg1"/>
          </a:solidFill>
          <a:ln w="25400" cmpd="sng"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800">
                <a:solidFill>
                  <a:schemeClr val="tx2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en-GB" sz="1800" kern="0" dirty="0" smtClean="0">
                <a:solidFill>
                  <a:schemeClr val="tx1"/>
                </a:solidFill>
              </a:rPr>
              <a:t>Private</a:t>
            </a:r>
          </a:p>
          <a:p>
            <a:pPr marL="0" indent="0" algn="ctr">
              <a:spcBef>
                <a:spcPts val="0"/>
              </a:spcBef>
            </a:pPr>
            <a:r>
              <a:rPr lang="en-GB" sz="1800" kern="0" dirty="0" smtClean="0">
                <a:solidFill>
                  <a:schemeClr val="tx1"/>
                </a:solidFill>
              </a:rPr>
              <a:t>Broadcasters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481" y="2973079"/>
            <a:ext cx="1101155" cy="35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085" y="3324307"/>
            <a:ext cx="1196973" cy="67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60" b="22884"/>
          <a:stretch/>
        </p:blipFill>
        <p:spPr bwMode="auto">
          <a:xfrm>
            <a:off x="3059832" y="4367443"/>
            <a:ext cx="675209" cy="379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10" y="4784905"/>
            <a:ext cx="969341" cy="17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4" name="Picture 2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885" y="3059664"/>
            <a:ext cx="795565" cy="434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5" name="Picture 2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469" y="3057912"/>
            <a:ext cx="526779" cy="497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6" name="Picture 2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528" y="3660956"/>
            <a:ext cx="756229" cy="269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0" name="Picture 3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37" y="3856797"/>
            <a:ext cx="497203" cy="497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2" name="Picture 3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764" y="4471996"/>
            <a:ext cx="1078943" cy="200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85" name="Picture 3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914" y="4285132"/>
            <a:ext cx="906924" cy="151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Textplatzhalter 7"/>
          <p:cNvSpPr>
            <a:spLocks noGrp="1"/>
          </p:cNvSpPr>
          <p:nvPr>
            <p:ph type="body" idx="1"/>
          </p:nvPr>
        </p:nvSpPr>
        <p:spPr>
          <a:xfrm>
            <a:off x="0" y="5445224"/>
            <a:ext cx="9144000" cy="720080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GB" sz="1600" dirty="0" smtClean="0">
                <a:solidFill>
                  <a:schemeClr val="tx1"/>
                </a:solidFill>
              </a:rPr>
              <a:t>29 private TV Channels, 45 private </a:t>
            </a:r>
            <a:r>
              <a:rPr lang="en-GB" sz="1600" dirty="0">
                <a:solidFill>
                  <a:schemeClr val="tx1"/>
                </a:solidFill>
              </a:rPr>
              <a:t>R</a:t>
            </a:r>
            <a:r>
              <a:rPr lang="en-GB" sz="1600" dirty="0" smtClean="0">
                <a:solidFill>
                  <a:schemeClr val="tx1"/>
                </a:solidFill>
              </a:rPr>
              <a:t>adio Channels, </a:t>
            </a:r>
            <a:br>
              <a:rPr lang="en-GB" sz="1600" dirty="0" smtClean="0">
                <a:solidFill>
                  <a:schemeClr val="tx1"/>
                </a:solidFill>
              </a:rPr>
            </a:br>
            <a:r>
              <a:rPr lang="en-GB" sz="1600" dirty="0" smtClean="0">
                <a:solidFill>
                  <a:schemeClr val="tx1"/>
                </a:solidFill>
              </a:rPr>
              <a:t>16 public </a:t>
            </a:r>
            <a:r>
              <a:rPr lang="en-GB" sz="1600" dirty="0">
                <a:solidFill>
                  <a:schemeClr val="tx1"/>
                </a:solidFill>
              </a:rPr>
              <a:t>s</a:t>
            </a:r>
            <a:r>
              <a:rPr lang="en-GB" sz="1600" dirty="0" smtClean="0">
                <a:solidFill>
                  <a:schemeClr val="tx1"/>
                </a:solidFill>
              </a:rPr>
              <a:t>ervice broadcasting Channels, plus Web </a:t>
            </a:r>
            <a:r>
              <a:rPr lang="en-GB" sz="1600" dirty="0">
                <a:solidFill>
                  <a:schemeClr val="tx1"/>
                </a:solidFill>
              </a:rPr>
              <a:t>R</a:t>
            </a:r>
            <a:r>
              <a:rPr lang="en-GB" sz="1600" dirty="0" smtClean="0">
                <a:solidFill>
                  <a:schemeClr val="tx1"/>
                </a:solidFill>
              </a:rPr>
              <a:t>adio</a:t>
            </a:r>
            <a:endParaRPr lang="de-DE" sz="1600" dirty="0" smtClean="0">
              <a:solidFill>
                <a:schemeClr val="tx1"/>
              </a:solidFill>
            </a:endParaRPr>
          </a:p>
        </p:txBody>
      </p:sp>
      <p:sp>
        <p:nvSpPr>
          <p:cNvPr id="30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2" y="6453188"/>
            <a:ext cx="4896023" cy="341312"/>
          </a:xfrm>
        </p:spPr>
        <p:txBody>
          <a:bodyPr/>
          <a:lstStyle/>
          <a:p>
            <a:r>
              <a:rPr lang="en-GB" altLang="de-DE" smtClean="0"/>
              <a:t>Broadcasting in Germany and the amended WDR law in North Rhine-Westphalia</a:t>
            </a:r>
          </a:p>
          <a:p>
            <a:r>
              <a:rPr lang="en-GB" altLang="de-DE" b="0" smtClean="0"/>
              <a:t>Riga, April 22, 2016</a:t>
            </a:r>
            <a:endParaRPr lang="en-GB" altLang="de-DE" b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409" y="4194610"/>
            <a:ext cx="596900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indent="-400050"/>
            <a:r>
              <a:rPr lang="en-GB" dirty="0" smtClean="0"/>
              <a:t>II. Key media location </a:t>
            </a:r>
            <a:br>
              <a:rPr lang="en-GB" dirty="0" smtClean="0"/>
            </a:br>
            <a:r>
              <a:rPr lang="en-GB" dirty="0" smtClean="0"/>
              <a:t>    North Rhine-Westphalia</a:t>
            </a:r>
            <a:br>
              <a:rPr lang="en-GB" dirty="0" smtClean="0"/>
            </a:br>
            <a:r>
              <a:rPr lang="en-GB" dirty="0" smtClean="0"/>
              <a:t>	</a:t>
            </a:r>
            <a:endParaRPr lang="en-GB" dirty="0"/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712" y="4509120"/>
            <a:ext cx="487544" cy="365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5" descr="http://www.vprt.de/sites/default/files/domradio-Logo_4c.jpg?140594095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647" y="3589771"/>
            <a:ext cx="583484" cy="142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http://www.vprt.de/sites/default/files/color_image_20070606122526_img_logo_radio_nrw.jpg?129986634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378" y="3983357"/>
            <a:ext cx="497668" cy="25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075" y="3544007"/>
            <a:ext cx="569233" cy="31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KiRaKa - dein Kinderradiokanal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175" y="4071387"/>
            <a:ext cx="948090" cy="24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098" y="4677846"/>
            <a:ext cx="666854" cy="263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746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de-DE" smtClean="0"/>
              <a:t>Präsentationstitel       </a:t>
            </a:r>
            <a:r>
              <a:rPr lang="en-GB" altLang="de-DE" b="0" smtClean="0"/>
              <a:t>Ort, Datum</a:t>
            </a:r>
            <a:endParaRPr lang="en-GB" altLang="de-DE" b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9023CD-6B0F-4210-85A4-F2044D639D1F}" type="slidenum">
              <a:rPr lang="en-GB" altLang="de-DE" smtClean="0"/>
              <a:pPr/>
              <a:t>11</a:t>
            </a:fld>
            <a:endParaRPr lang="en-GB" altLang="de-DE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539750" y="3573463"/>
            <a:ext cx="8064500" cy="237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000" b="1">
                <a:solidFill>
                  <a:schemeClr val="tx1"/>
                </a:solidFill>
                <a:latin typeface="Arial-BoldMT" charset="0"/>
              </a:defRPr>
            </a:lvl1pPr>
            <a:lvl2pPr>
              <a:defRPr sz="2000" b="1">
                <a:solidFill>
                  <a:schemeClr val="tx1"/>
                </a:solidFill>
                <a:latin typeface="Arial-BoldMT" charset="0"/>
              </a:defRPr>
            </a:lvl2pPr>
            <a:lvl3pPr>
              <a:defRPr sz="2000" b="1">
                <a:solidFill>
                  <a:schemeClr val="tx1"/>
                </a:solidFill>
                <a:latin typeface="Arial-BoldMT" charset="0"/>
              </a:defRPr>
            </a:lvl3pPr>
            <a:lvl4pPr>
              <a:defRPr sz="2000" b="1">
                <a:solidFill>
                  <a:schemeClr val="tx1"/>
                </a:solidFill>
                <a:latin typeface="Arial-BoldMT" charset="0"/>
              </a:defRPr>
            </a:lvl4pPr>
            <a:lvl5pPr>
              <a:defRPr sz="2000" b="1">
                <a:solidFill>
                  <a:schemeClr val="tx1"/>
                </a:solidFill>
                <a:latin typeface="Arial-BoldMT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9pPr>
          </a:lstStyle>
          <a:p>
            <a:endParaRPr lang="en-GB" altLang="de-DE" sz="1600" b="0">
              <a:solidFill>
                <a:schemeClr val="bg1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9"/>
          <a:stretch/>
        </p:blipFill>
        <p:spPr bwMode="auto">
          <a:xfrm>
            <a:off x="0" y="1268761"/>
            <a:ext cx="9144000" cy="6090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9pPr>
          </a:lstStyle>
          <a:p>
            <a:r>
              <a:rPr lang="en-GB" kern="0" dirty="0" smtClean="0"/>
              <a:t>III. The WDR – </a:t>
            </a:r>
            <a:r>
              <a:rPr lang="en-GB" kern="0" dirty="0" err="1" smtClean="0"/>
              <a:t>Westdeutscher</a:t>
            </a:r>
            <a:r>
              <a:rPr lang="en-GB" kern="0" dirty="0" smtClean="0"/>
              <a:t> </a:t>
            </a:r>
            <a:r>
              <a:rPr lang="en-GB" kern="0" dirty="0" err="1" smtClean="0"/>
              <a:t>Rundfunk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373793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D4F45F-0201-4B9C-B946-9DFAC80581C7}" type="slidenum">
              <a:rPr lang="en-GB" altLang="de-DE" smtClean="0"/>
              <a:pPr/>
              <a:t>12</a:t>
            </a:fld>
            <a:endParaRPr lang="en-GB" altLang="de-DE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1268413"/>
            <a:ext cx="9144000" cy="5040312"/>
          </a:xfrm>
          <a:prstGeom prst="rect">
            <a:avLst/>
          </a:prstGeom>
          <a:solidFill>
            <a:srgbClr val="EFF4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268413"/>
            <a:ext cx="8064500" cy="5040312"/>
          </a:xfrm>
          <a:noFill/>
          <a:ln>
            <a:noFill/>
            <a:miter lim="800000"/>
            <a:headEnd/>
            <a:tailEnd/>
          </a:ln>
        </p:spPr>
        <p:txBody>
          <a:bodyPr vert="horz" wrap="square" lIns="91440" tIns="144000" rIns="91440" bIns="45720" numCol="1" anchor="t" anchorCtr="0" compatLnSpc="1">
            <a:prstTxWarp prst="textNoShape">
              <a:avLst/>
            </a:prstTxWarp>
          </a:bodyPr>
          <a:lstStyle/>
          <a:p>
            <a:pPr lvl="0" defTabSz="449263">
              <a:spcAft>
                <a:spcPts val="600"/>
              </a:spcAft>
            </a:pPr>
            <a:r>
              <a:rPr lang="en-GB" altLang="de-DE" smtClean="0"/>
              <a:t> </a:t>
            </a:r>
            <a:endParaRPr lang="en-GB" altLang="de-DE" b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9pPr>
          </a:lstStyle>
          <a:p>
            <a:r>
              <a:rPr lang="en-GB" kern="0" dirty="0" smtClean="0"/>
              <a:t>III. The WDR – </a:t>
            </a:r>
            <a:r>
              <a:rPr lang="en-GB" kern="0" dirty="0" err="1" smtClean="0"/>
              <a:t>Westdeutscher</a:t>
            </a:r>
            <a:r>
              <a:rPr lang="en-GB" kern="0" dirty="0" smtClean="0"/>
              <a:t> </a:t>
            </a:r>
            <a:r>
              <a:rPr lang="en-GB" kern="0" dirty="0" err="1" smtClean="0"/>
              <a:t>Rundfunk</a:t>
            </a:r>
            <a:endParaRPr lang="en-GB" kern="0" dirty="0"/>
          </a:p>
        </p:txBody>
      </p:sp>
      <p:sp>
        <p:nvSpPr>
          <p:cNvPr id="4" name="Freihandform 3"/>
          <p:cNvSpPr/>
          <p:nvPr/>
        </p:nvSpPr>
        <p:spPr>
          <a:xfrm>
            <a:off x="3563888" y="3245448"/>
            <a:ext cx="1882724" cy="1011415"/>
          </a:xfrm>
          <a:custGeom>
            <a:avLst/>
            <a:gdLst>
              <a:gd name="connsiteX0" fmla="*/ 0 w 1238672"/>
              <a:gd name="connsiteY0" fmla="*/ 374187 h 748373"/>
              <a:gd name="connsiteX1" fmla="*/ 619336 w 1238672"/>
              <a:gd name="connsiteY1" fmla="*/ 0 h 748373"/>
              <a:gd name="connsiteX2" fmla="*/ 1238672 w 1238672"/>
              <a:gd name="connsiteY2" fmla="*/ 374187 h 748373"/>
              <a:gd name="connsiteX3" fmla="*/ 619336 w 1238672"/>
              <a:gd name="connsiteY3" fmla="*/ 748374 h 748373"/>
              <a:gd name="connsiteX4" fmla="*/ 0 w 1238672"/>
              <a:gd name="connsiteY4" fmla="*/ 374187 h 748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672" h="748373">
                <a:moveTo>
                  <a:pt x="0" y="374187"/>
                </a:moveTo>
                <a:cubicBezTo>
                  <a:pt x="0" y="167529"/>
                  <a:pt x="277286" y="0"/>
                  <a:pt x="619336" y="0"/>
                </a:cubicBezTo>
                <a:cubicBezTo>
                  <a:pt x="961386" y="0"/>
                  <a:pt x="1238672" y="167529"/>
                  <a:pt x="1238672" y="374187"/>
                </a:cubicBezTo>
                <a:cubicBezTo>
                  <a:pt x="1238672" y="580845"/>
                  <a:pt x="961386" y="748374"/>
                  <a:pt x="619336" y="748374"/>
                </a:cubicBezTo>
                <a:cubicBezTo>
                  <a:pt x="277286" y="748374"/>
                  <a:pt x="0" y="580845"/>
                  <a:pt x="0" y="374187"/>
                </a:cubicBez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06799" tIns="134997" rIns="206799" bIns="134997" numCol="1" spcCol="127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b="1" kern="1200" noProof="0" smtClean="0"/>
          </a:p>
        </p:txBody>
      </p:sp>
      <p:sp>
        <p:nvSpPr>
          <p:cNvPr id="11" name="Freihandform 10"/>
          <p:cNvSpPr/>
          <p:nvPr/>
        </p:nvSpPr>
        <p:spPr>
          <a:xfrm>
            <a:off x="640873" y="1538688"/>
            <a:ext cx="2851007" cy="1314248"/>
          </a:xfrm>
          <a:custGeom>
            <a:avLst/>
            <a:gdLst>
              <a:gd name="connsiteX0" fmla="*/ 0 w 2567833"/>
              <a:gd name="connsiteY0" fmla="*/ 515539 h 1031078"/>
              <a:gd name="connsiteX1" fmla="*/ 1283917 w 2567833"/>
              <a:gd name="connsiteY1" fmla="*/ 0 h 1031078"/>
              <a:gd name="connsiteX2" fmla="*/ 2567834 w 2567833"/>
              <a:gd name="connsiteY2" fmla="*/ 515539 h 1031078"/>
              <a:gd name="connsiteX3" fmla="*/ 1283917 w 2567833"/>
              <a:gd name="connsiteY3" fmla="*/ 1031078 h 1031078"/>
              <a:gd name="connsiteX4" fmla="*/ 0 w 2567833"/>
              <a:gd name="connsiteY4" fmla="*/ 515539 h 1031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7833" h="1031078">
                <a:moveTo>
                  <a:pt x="0" y="515539"/>
                </a:moveTo>
                <a:cubicBezTo>
                  <a:pt x="0" y="230815"/>
                  <a:pt x="574829" y="0"/>
                  <a:pt x="1283917" y="0"/>
                </a:cubicBezTo>
                <a:cubicBezTo>
                  <a:pt x="1993005" y="0"/>
                  <a:pt x="2567834" y="230815"/>
                  <a:pt x="2567834" y="515539"/>
                </a:cubicBezTo>
                <a:cubicBezTo>
                  <a:pt x="2567834" y="800263"/>
                  <a:pt x="1993005" y="1031078"/>
                  <a:pt x="1283917" y="1031078"/>
                </a:cubicBezTo>
                <a:cubicBezTo>
                  <a:pt x="574829" y="1031078"/>
                  <a:pt x="0" y="800263"/>
                  <a:pt x="0" y="515539"/>
                </a:cubicBezTo>
                <a:close/>
              </a:path>
            </a:pathLst>
          </a:custGeom>
          <a:solidFill>
            <a:schemeClr val="bg1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98910" tIns="173858" rIns="398910" bIns="173858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800" b="1" kern="1200" noProof="0" dirty="0" smtClean="0">
                <a:solidFill>
                  <a:schemeClr val="tx1"/>
                </a:solidFill>
                <a:effectLst/>
              </a:rPr>
              <a:t> Headquarter in TV Capital Cologne</a:t>
            </a:r>
            <a:endParaRPr lang="en-GB" sz="1800" b="1" kern="1200" noProof="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Freihandform 11"/>
          <p:cNvSpPr/>
          <p:nvPr/>
        </p:nvSpPr>
        <p:spPr>
          <a:xfrm rot="2426588">
            <a:off x="5353436" y="4278003"/>
            <a:ext cx="614272" cy="363319"/>
          </a:xfrm>
          <a:custGeom>
            <a:avLst/>
            <a:gdLst>
              <a:gd name="connsiteX0" fmla="*/ 0 w 614272"/>
              <a:gd name="connsiteY0" fmla="*/ 72664 h 363319"/>
              <a:gd name="connsiteX1" fmla="*/ 432613 w 614272"/>
              <a:gd name="connsiteY1" fmla="*/ 72664 h 363319"/>
              <a:gd name="connsiteX2" fmla="*/ 432613 w 614272"/>
              <a:gd name="connsiteY2" fmla="*/ 0 h 363319"/>
              <a:gd name="connsiteX3" fmla="*/ 614272 w 614272"/>
              <a:gd name="connsiteY3" fmla="*/ 181660 h 363319"/>
              <a:gd name="connsiteX4" fmla="*/ 432613 w 614272"/>
              <a:gd name="connsiteY4" fmla="*/ 363319 h 363319"/>
              <a:gd name="connsiteX5" fmla="*/ 432613 w 614272"/>
              <a:gd name="connsiteY5" fmla="*/ 290655 h 363319"/>
              <a:gd name="connsiteX6" fmla="*/ 0 w 614272"/>
              <a:gd name="connsiteY6" fmla="*/ 290655 h 363319"/>
              <a:gd name="connsiteX7" fmla="*/ 0 w 614272"/>
              <a:gd name="connsiteY7" fmla="*/ 72664 h 36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4272" h="363319">
                <a:moveTo>
                  <a:pt x="0" y="72664"/>
                </a:moveTo>
                <a:lnTo>
                  <a:pt x="432613" y="72664"/>
                </a:lnTo>
                <a:lnTo>
                  <a:pt x="432613" y="0"/>
                </a:lnTo>
                <a:lnTo>
                  <a:pt x="614272" y="181660"/>
                </a:lnTo>
                <a:lnTo>
                  <a:pt x="432613" y="363319"/>
                </a:lnTo>
                <a:lnTo>
                  <a:pt x="432613" y="290655"/>
                </a:lnTo>
                <a:lnTo>
                  <a:pt x="0" y="290655"/>
                </a:lnTo>
                <a:lnTo>
                  <a:pt x="0" y="72664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0">
            <a:scrgbClr r="0" g="0" b="0"/>
          </a:lnRef>
          <a:fillRef idx="2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0" tIns="72664" rIns="108995" bIns="72663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1600" kern="1200" noProof="0"/>
          </a:p>
        </p:txBody>
      </p:sp>
      <p:sp>
        <p:nvSpPr>
          <p:cNvPr id="9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2" y="6453188"/>
            <a:ext cx="4896023" cy="341312"/>
          </a:xfrm>
        </p:spPr>
        <p:txBody>
          <a:bodyPr/>
          <a:lstStyle/>
          <a:p>
            <a:r>
              <a:rPr lang="en-GB" altLang="de-DE" smtClean="0"/>
              <a:t>Broadcasting in Germany and the amended WDR law in North Rhine-Westphalia</a:t>
            </a:r>
          </a:p>
          <a:p>
            <a:r>
              <a:rPr lang="en-GB" altLang="de-DE" b="0" smtClean="0"/>
              <a:t>Riga, April 22, 2016</a:t>
            </a:r>
            <a:endParaRPr lang="en-GB" altLang="de-DE" b="0"/>
          </a:p>
        </p:txBody>
      </p:sp>
      <p:sp>
        <p:nvSpPr>
          <p:cNvPr id="18" name="Freihandform 17"/>
          <p:cNvSpPr/>
          <p:nvPr/>
        </p:nvSpPr>
        <p:spPr>
          <a:xfrm rot="8322524">
            <a:off x="3127946" y="4313825"/>
            <a:ext cx="614272" cy="363319"/>
          </a:xfrm>
          <a:custGeom>
            <a:avLst/>
            <a:gdLst>
              <a:gd name="connsiteX0" fmla="*/ 0 w 614272"/>
              <a:gd name="connsiteY0" fmla="*/ 72664 h 363319"/>
              <a:gd name="connsiteX1" fmla="*/ 432613 w 614272"/>
              <a:gd name="connsiteY1" fmla="*/ 72664 h 363319"/>
              <a:gd name="connsiteX2" fmla="*/ 432613 w 614272"/>
              <a:gd name="connsiteY2" fmla="*/ 0 h 363319"/>
              <a:gd name="connsiteX3" fmla="*/ 614272 w 614272"/>
              <a:gd name="connsiteY3" fmla="*/ 181660 h 363319"/>
              <a:gd name="connsiteX4" fmla="*/ 432613 w 614272"/>
              <a:gd name="connsiteY4" fmla="*/ 363319 h 363319"/>
              <a:gd name="connsiteX5" fmla="*/ 432613 w 614272"/>
              <a:gd name="connsiteY5" fmla="*/ 290655 h 363319"/>
              <a:gd name="connsiteX6" fmla="*/ 0 w 614272"/>
              <a:gd name="connsiteY6" fmla="*/ 290655 h 363319"/>
              <a:gd name="connsiteX7" fmla="*/ 0 w 614272"/>
              <a:gd name="connsiteY7" fmla="*/ 72664 h 36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4272" h="363319">
                <a:moveTo>
                  <a:pt x="0" y="72664"/>
                </a:moveTo>
                <a:lnTo>
                  <a:pt x="432613" y="72664"/>
                </a:lnTo>
                <a:lnTo>
                  <a:pt x="432613" y="0"/>
                </a:lnTo>
                <a:lnTo>
                  <a:pt x="614272" y="181660"/>
                </a:lnTo>
                <a:lnTo>
                  <a:pt x="432613" y="363319"/>
                </a:lnTo>
                <a:lnTo>
                  <a:pt x="432613" y="290655"/>
                </a:lnTo>
                <a:lnTo>
                  <a:pt x="0" y="290655"/>
                </a:lnTo>
                <a:lnTo>
                  <a:pt x="0" y="72664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0">
            <a:scrgbClr r="0" g="0" b="0"/>
          </a:lnRef>
          <a:fillRef idx="2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0" tIns="72664" rIns="108995" bIns="72663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1600" kern="1200" noProof="0"/>
          </a:p>
        </p:txBody>
      </p:sp>
      <p:sp>
        <p:nvSpPr>
          <p:cNvPr id="19" name="Freihandform 18"/>
          <p:cNvSpPr/>
          <p:nvPr/>
        </p:nvSpPr>
        <p:spPr>
          <a:xfrm rot="13600897">
            <a:off x="3023567" y="2947354"/>
            <a:ext cx="614272" cy="363319"/>
          </a:xfrm>
          <a:custGeom>
            <a:avLst/>
            <a:gdLst>
              <a:gd name="connsiteX0" fmla="*/ 0 w 614272"/>
              <a:gd name="connsiteY0" fmla="*/ 72664 h 363319"/>
              <a:gd name="connsiteX1" fmla="*/ 432613 w 614272"/>
              <a:gd name="connsiteY1" fmla="*/ 72664 h 363319"/>
              <a:gd name="connsiteX2" fmla="*/ 432613 w 614272"/>
              <a:gd name="connsiteY2" fmla="*/ 0 h 363319"/>
              <a:gd name="connsiteX3" fmla="*/ 614272 w 614272"/>
              <a:gd name="connsiteY3" fmla="*/ 181660 h 363319"/>
              <a:gd name="connsiteX4" fmla="*/ 432613 w 614272"/>
              <a:gd name="connsiteY4" fmla="*/ 363319 h 363319"/>
              <a:gd name="connsiteX5" fmla="*/ 432613 w 614272"/>
              <a:gd name="connsiteY5" fmla="*/ 290655 h 363319"/>
              <a:gd name="connsiteX6" fmla="*/ 0 w 614272"/>
              <a:gd name="connsiteY6" fmla="*/ 290655 h 363319"/>
              <a:gd name="connsiteX7" fmla="*/ 0 w 614272"/>
              <a:gd name="connsiteY7" fmla="*/ 72664 h 36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4272" h="363319">
                <a:moveTo>
                  <a:pt x="0" y="72664"/>
                </a:moveTo>
                <a:lnTo>
                  <a:pt x="432613" y="72664"/>
                </a:lnTo>
                <a:lnTo>
                  <a:pt x="432613" y="0"/>
                </a:lnTo>
                <a:lnTo>
                  <a:pt x="614272" y="181660"/>
                </a:lnTo>
                <a:lnTo>
                  <a:pt x="432613" y="363319"/>
                </a:lnTo>
                <a:lnTo>
                  <a:pt x="432613" y="290655"/>
                </a:lnTo>
                <a:lnTo>
                  <a:pt x="0" y="290655"/>
                </a:lnTo>
                <a:lnTo>
                  <a:pt x="0" y="72664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0">
            <a:scrgbClr r="0" g="0" b="0"/>
          </a:lnRef>
          <a:fillRef idx="2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0" tIns="72664" rIns="108995" bIns="72663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1600" kern="1200" noProof="0"/>
          </a:p>
        </p:txBody>
      </p:sp>
      <p:sp>
        <p:nvSpPr>
          <p:cNvPr id="20" name="Freihandform 19"/>
          <p:cNvSpPr/>
          <p:nvPr/>
        </p:nvSpPr>
        <p:spPr>
          <a:xfrm rot="19078825">
            <a:off x="5368518" y="2890777"/>
            <a:ext cx="614272" cy="363319"/>
          </a:xfrm>
          <a:custGeom>
            <a:avLst/>
            <a:gdLst>
              <a:gd name="connsiteX0" fmla="*/ 0 w 614272"/>
              <a:gd name="connsiteY0" fmla="*/ 72664 h 363319"/>
              <a:gd name="connsiteX1" fmla="*/ 432613 w 614272"/>
              <a:gd name="connsiteY1" fmla="*/ 72664 h 363319"/>
              <a:gd name="connsiteX2" fmla="*/ 432613 w 614272"/>
              <a:gd name="connsiteY2" fmla="*/ 0 h 363319"/>
              <a:gd name="connsiteX3" fmla="*/ 614272 w 614272"/>
              <a:gd name="connsiteY3" fmla="*/ 181660 h 363319"/>
              <a:gd name="connsiteX4" fmla="*/ 432613 w 614272"/>
              <a:gd name="connsiteY4" fmla="*/ 363319 h 363319"/>
              <a:gd name="connsiteX5" fmla="*/ 432613 w 614272"/>
              <a:gd name="connsiteY5" fmla="*/ 290655 h 363319"/>
              <a:gd name="connsiteX6" fmla="*/ 0 w 614272"/>
              <a:gd name="connsiteY6" fmla="*/ 290655 h 363319"/>
              <a:gd name="connsiteX7" fmla="*/ 0 w 614272"/>
              <a:gd name="connsiteY7" fmla="*/ 72664 h 36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4272" h="363319">
                <a:moveTo>
                  <a:pt x="0" y="72664"/>
                </a:moveTo>
                <a:lnTo>
                  <a:pt x="432613" y="72664"/>
                </a:lnTo>
                <a:lnTo>
                  <a:pt x="432613" y="0"/>
                </a:lnTo>
                <a:lnTo>
                  <a:pt x="614272" y="181660"/>
                </a:lnTo>
                <a:lnTo>
                  <a:pt x="432613" y="363319"/>
                </a:lnTo>
                <a:lnTo>
                  <a:pt x="432613" y="290655"/>
                </a:lnTo>
                <a:lnTo>
                  <a:pt x="0" y="290655"/>
                </a:lnTo>
                <a:lnTo>
                  <a:pt x="0" y="72664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0">
            <a:scrgbClr r="0" g="0" b="0"/>
          </a:lnRef>
          <a:fillRef idx="2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0" tIns="72664" rIns="108995" bIns="72663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1600" kern="1200" noProof="0"/>
          </a:p>
        </p:txBody>
      </p:sp>
      <p:sp>
        <p:nvSpPr>
          <p:cNvPr id="21" name="Freihandform 20"/>
          <p:cNvSpPr/>
          <p:nvPr/>
        </p:nvSpPr>
        <p:spPr>
          <a:xfrm>
            <a:off x="5609425" y="1556792"/>
            <a:ext cx="2851007" cy="1314248"/>
          </a:xfrm>
          <a:custGeom>
            <a:avLst/>
            <a:gdLst>
              <a:gd name="connsiteX0" fmla="*/ 0 w 2567833"/>
              <a:gd name="connsiteY0" fmla="*/ 515539 h 1031078"/>
              <a:gd name="connsiteX1" fmla="*/ 1283917 w 2567833"/>
              <a:gd name="connsiteY1" fmla="*/ 0 h 1031078"/>
              <a:gd name="connsiteX2" fmla="*/ 2567834 w 2567833"/>
              <a:gd name="connsiteY2" fmla="*/ 515539 h 1031078"/>
              <a:gd name="connsiteX3" fmla="*/ 1283917 w 2567833"/>
              <a:gd name="connsiteY3" fmla="*/ 1031078 h 1031078"/>
              <a:gd name="connsiteX4" fmla="*/ 0 w 2567833"/>
              <a:gd name="connsiteY4" fmla="*/ 515539 h 1031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7833" h="1031078">
                <a:moveTo>
                  <a:pt x="0" y="515539"/>
                </a:moveTo>
                <a:cubicBezTo>
                  <a:pt x="0" y="230815"/>
                  <a:pt x="574829" y="0"/>
                  <a:pt x="1283917" y="0"/>
                </a:cubicBezTo>
                <a:cubicBezTo>
                  <a:pt x="1993005" y="0"/>
                  <a:pt x="2567834" y="230815"/>
                  <a:pt x="2567834" y="515539"/>
                </a:cubicBezTo>
                <a:cubicBezTo>
                  <a:pt x="2567834" y="800263"/>
                  <a:pt x="1993005" y="1031078"/>
                  <a:pt x="1283917" y="1031078"/>
                </a:cubicBezTo>
                <a:cubicBezTo>
                  <a:pt x="574829" y="1031078"/>
                  <a:pt x="0" y="800263"/>
                  <a:pt x="0" y="515539"/>
                </a:cubicBezTo>
                <a:close/>
              </a:path>
            </a:pathLst>
          </a:custGeom>
          <a:solidFill>
            <a:schemeClr val="bg1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98910" tIns="173858" rIns="398910" bIns="173858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800" b="1" kern="1200" noProof="0" dirty="0" smtClean="0">
                <a:solidFill>
                  <a:schemeClr val="tx1"/>
                </a:solidFill>
                <a:effectLst/>
              </a:rPr>
              <a:t> Germany’s largest public service broadcaster</a:t>
            </a:r>
            <a:endParaRPr lang="en-GB" sz="1800" b="1" kern="1200" noProof="0" dirty="0">
              <a:solidFill>
                <a:schemeClr val="tx1"/>
              </a:solidFill>
              <a:effectLst/>
            </a:endParaRPr>
          </a:p>
        </p:txBody>
      </p:sp>
      <p:sp>
        <p:nvSpPr>
          <p:cNvPr id="22" name="Freihandform 21"/>
          <p:cNvSpPr/>
          <p:nvPr/>
        </p:nvSpPr>
        <p:spPr>
          <a:xfrm>
            <a:off x="640873" y="4725144"/>
            <a:ext cx="2851007" cy="1314248"/>
          </a:xfrm>
          <a:custGeom>
            <a:avLst/>
            <a:gdLst>
              <a:gd name="connsiteX0" fmla="*/ 0 w 2567833"/>
              <a:gd name="connsiteY0" fmla="*/ 515539 h 1031078"/>
              <a:gd name="connsiteX1" fmla="*/ 1283917 w 2567833"/>
              <a:gd name="connsiteY1" fmla="*/ 0 h 1031078"/>
              <a:gd name="connsiteX2" fmla="*/ 2567834 w 2567833"/>
              <a:gd name="connsiteY2" fmla="*/ 515539 h 1031078"/>
              <a:gd name="connsiteX3" fmla="*/ 1283917 w 2567833"/>
              <a:gd name="connsiteY3" fmla="*/ 1031078 h 1031078"/>
              <a:gd name="connsiteX4" fmla="*/ 0 w 2567833"/>
              <a:gd name="connsiteY4" fmla="*/ 515539 h 1031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7833" h="1031078">
                <a:moveTo>
                  <a:pt x="0" y="515539"/>
                </a:moveTo>
                <a:cubicBezTo>
                  <a:pt x="0" y="230815"/>
                  <a:pt x="574829" y="0"/>
                  <a:pt x="1283917" y="0"/>
                </a:cubicBezTo>
                <a:cubicBezTo>
                  <a:pt x="1993005" y="0"/>
                  <a:pt x="2567834" y="230815"/>
                  <a:pt x="2567834" y="515539"/>
                </a:cubicBezTo>
                <a:cubicBezTo>
                  <a:pt x="2567834" y="800263"/>
                  <a:pt x="1993005" y="1031078"/>
                  <a:pt x="1283917" y="1031078"/>
                </a:cubicBezTo>
                <a:cubicBezTo>
                  <a:pt x="574829" y="1031078"/>
                  <a:pt x="0" y="800263"/>
                  <a:pt x="0" y="515539"/>
                </a:cubicBezTo>
                <a:close/>
              </a:path>
            </a:pathLst>
          </a:custGeom>
          <a:solidFill>
            <a:schemeClr val="bg1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98910" tIns="173858" rIns="398910" bIns="173858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800" b="1" kern="1200" noProof="0" dirty="0" smtClean="0">
                <a:solidFill>
                  <a:schemeClr val="tx1"/>
                </a:solidFill>
                <a:effectLst/>
              </a:rPr>
              <a:t> Diverse range </a:t>
            </a:r>
            <a:r>
              <a:rPr lang="en-GB" b="1" dirty="0">
                <a:solidFill>
                  <a:schemeClr val="tx1"/>
                </a:solidFill>
              </a:rPr>
              <a:t>o</a:t>
            </a:r>
            <a:r>
              <a:rPr lang="en-GB" sz="1800" b="1" kern="1200" noProof="0" dirty="0" smtClean="0">
                <a:solidFill>
                  <a:schemeClr val="tx1"/>
                </a:solidFill>
                <a:effectLst/>
              </a:rPr>
              <a:t>f programmes</a:t>
            </a:r>
            <a:endParaRPr lang="en-GB" sz="1800" b="1" kern="1200" noProof="0" dirty="0">
              <a:solidFill>
                <a:schemeClr val="tx1"/>
              </a:solidFill>
              <a:effectLst/>
            </a:endParaRPr>
          </a:p>
        </p:txBody>
      </p:sp>
      <p:sp>
        <p:nvSpPr>
          <p:cNvPr id="23" name="Freihandform 22"/>
          <p:cNvSpPr/>
          <p:nvPr/>
        </p:nvSpPr>
        <p:spPr>
          <a:xfrm>
            <a:off x="5681433" y="4725144"/>
            <a:ext cx="2851007" cy="1314248"/>
          </a:xfrm>
          <a:custGeom>
            <a:avLst/>
            <a:gdLst>
              <a:gd name="connsiteX0" fmla="*/ 0 w 2567833"/>
              <a:gd name="connsiteY0" fmla="*/ 515539 h 1031078"/>
              <a:gd name="connsiteX1" fmla="*/ 1283917 w 2567833"/>
              <a:gd name="connsiteY1" fmla="*/ 0 h 1031078"/>
              <a:gd name="connsiteX2" fmla="*/ 2567834 w 2567833"/>
              <a:gd name="connsiteY2" fmla="*/ 515539 h 1031078"/>
              <a:gd name="connsiteX3" fmla="*/ 1283917 w 2567833"/>
              <a:gd name="connsiteY3" fmla="*/ 1031078 h 1031078"/>
              <a:gd name="connsiteX4" fmla="*/ 0 w 2567833"/>
              <a:gd name="connsiteY4" fmla="*/ 515539 h 1031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7833" h="1031078">
                <a:moveTo>
                  <a:pt x="0" y="515539"/>
                </a:moveTo>
                <a:cubicBezTo>
                  <a:pt x="0" y="230815"/>
                  <a:pt x="574829" y="0"/>
                  <a:pt x="1283917" y="0"/>
                </a:cubicBezTo>
                <a:cubicBezTo>
                  <a:pt x="1993005" y="0"/>
                  <a:pt x="2567834" y="230815"/>
                  <a:pt x="2567834" y="515539"/>
                </a:cubicBezTo>
                <a:cubicBezTo>
                  <a:pt x="2567834" y="800263"/>
                  <a:pt x="1993005" y="1031078"/>
                  <a:pt x="1283917" y="1031078"/>
                </a:cubicBezTo>
                <a:cubicBezTo>
                  <a:pt x="574829" y="1031078"/>
                  <a:pt x="0" y="800263"/>
                  <a:pt x="0" y="515539"/>
                </a:cubicBezTo>
                <a:close/>
              </a:path>
            </a:pathLst>
          </a:custGeom>
          <a:solidFill>
            <a:schemeClr val="bg1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98910" tIns="173858" rIns="398910" bIns="173858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800" b="1" kern="1200" noProof="0" dirty="0" smtClean="0">
                <a:solidFill>
                  <a:schemeClr val="tx1"/>
                </a:solidFill>
                <a:effectLst/>
              </a:rPr>
              <a:t> Director has a strong position</a:t>
            </a:r>
            <a:endParaRPr lang="en-GB" sz="1800" b="1" kern="1200" noProof="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1457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D4F45F-0201-4B9C-B946-9DFAC80581C7}" type="slidenum">
              <a:rPr lang="de-DE" altLang="de-DE"/>
              <a:pPr/>
              <a:t>13</a:t>
            </a:fld>
            <a:endParaRPr lang="de-DE" altLang="de-DE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1268413"/>
            <a:ext cx="9144000" cy="5040312"/>
          </a:xfrm>
          <a:prstGeom prst="rect">
            <a:avLst/>
          </a:prstGeom>
          <a:solidFill>
            <a:srgbClr val="EFF4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413"/>
            <a:ext cx="9144000" cy="5040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2" y="6453188"/>
            <a:ext cx="4896023" cy="341312"/>
          </a:xfrm>
        </p:spPr>
        <p:txBody>
          <a:bodyPr/>
          <a:lstStyle/>
          <a:p>
            <a:r>
              <a:rPr lang="en-GB" altLang="de-DE" dirty="0" smtClean="0"/>
              <a:t>Broadcasting in Germany and the amended WDR law in North Rhine-Westphalia</a:t>
            </a:r>
            <a:endParaRPr lang="de-DE" altLang="de-DE" dirty="0" smtClean="0"/>
          </a:p>
          <a:p>
            <a:r>
              <a:rPr lang="de-DE" altLang="de-DE" b="0" dirty="0" smtClean="0"/>
              <a:t>Riga, April 22, 2016</a:t>
            </a:r>
            <a:endParaRPr lang="de-DE" altLang="de-DE" b="0" dirty="0"/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9pPr>
          </a:lstStyle>
          <a:p>
            <a:r>
              <a:rPr lang="de-DE" kern="0" dirty="0" smtClean="0"/>
              <a:t>IV. The WDR Law</a:t>
            </a:r>
            <a:endParaRPr lang="de-DE" kern="0" dirty="0"/>
          </a:p>
        </p:txBody>
      </p:sp>
    </p:spTree>
    <p:extLst>
      <p:ext uri="{BB962C8B-B14F-4D97-AF65-F5344CB8AC3E}">
        <p14:creationId xmlns:p14="http://schemas.microsoft.com/office/powerpoint/2010/main" val="98207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D4F45F-0201-4B9C-B946-9DFAC80581C7}" type="slidenum">
              <a:rPr lang="en-GB" altLang="de-DE" smtClean="0"/>
              <a:pPr/>
              <a:t>14</a:t>
            </a:fld>
            <a:endParaRPr lang="en-GB" altLang="de-DE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1268413"/>
            <a:ext cx="9144000" cy="5040312"/>
          </a:xfrm>
          <a:prstGeom prst="rect">
            <a:avLst/>
          </a:prstGeom>
          <a:solidFill>
            <a:srgbClr val="EFF4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552" y="1268413"/>
            <a:ext cx="8064500" cy="5040312"/>
          </a:xfrm>
          <a:noFill/>
          <a:ln>
            <a:noFill/>
            <a:miter lim="800000"/>
            <a:headEnd/>
            <a:tailEnd/>
          </a:ln>
        </p:spPr>
        <p:txBody>
          <a:bodyPr vert="horz" wrap="square" lIns="91440" tIns="144000" rIns="91440" bIns="45720" numCol="1" anchor="t" anchorCtr="0" compatLnSpc="1">
            <a:prstTxWarp prst="textNoShape">
              <a:avLst/>
            </a:prstTxWarp>
          </a:bodyPr>
          <a:lstStyle/>
          <a:p>
            <a:pPr lvl="0" defTabSz="449263">
              <a:spcAft>
                <a:spcPts val="600"/>
              </a:spcAft>
            </a:pPr>
            <a:r>
              <a:rPr lang="en-GB" altLang="de-DE" sz="2400" dirty="0" smtClean="0"/>
              <a:t>The WDR Law</a:t>
            </a:r>
            <a:br>
              <a:rPr lang="en-GB" altLang="de-DE" sz="2400" dirty="0" smtClean="0"/>
            </a:b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b="0" dirty="0" smtClean="0"/>
              <a:t>The WDR law </a:t>
            </a:r>
            <a:r>
              <a:rPr lang="en-GB" b="0" dirty="0" smtClean="0"/>
              <a:t>defines the public service mandate of the</a:t>
            </a:r>
            <a:r>
              <a:rPr lang="en-GB" altLang="de-DE" b="0" dirty="0" smtClean="0"/>
              <a:t> WDR </a:t>
            </a:r>
            <a:r>
              <a:rPr lang="en-GB" b="0" dirty="0" smtClean="0"/>
              <a:t>and provides guidelines for its actions</a:t>
            </a:r>
            <a:r>
              <a:rPr lang="en-GB" altLang="de-DE" b="0" dirty="0" smtClean="0"/>
              <a:t>.</a:t>
            </a:r>
            <a:br>
              <a:rPr lang="en-GB" altLang="de-DE" b="0" dirty="0" smtClean="0"/>
            </a:br>
            <a:r>
              <a:rPr lang="en-GB" altLang="de-DE" b="0" dirty="0" smtClean="0"/>
              <a:t/>
            </a:r>
            <a:br>
              <a:rPr lang="en-GB" altLang="de-DE" b="0" dirty="0" smtClean="0"/>
            </a:br>
            <a:r>
              <a:rPr lang="en-GB" b="0" dirty="0" smtClean="0"/>
              <a:t>Even before the amendment it was a solid and legally watertight media regulation</a:t>
            </a:r>
            <a:r>
              <a:rPr lang="en-GB" altLang="de-DE" b="0" dirty="0" smtClean="0"/>
              <a:t>.</a:t>
            </a: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dirty="0" smtClean="0"/>
              <a:t>Why the need for an amendment</a:t>
            </a:r>
            <a:r>
              <a:rPr lang="en-GB" altLang="de-DE" dirty="0" smtClean="0"/>
              <a:t>?</a:t>
            </a:r>
            <a:br>
              <a:rPr lang="en-GB" altLang="de-DE" dirty="0" smtClean="0"/>
            </a:br>
            <a:r>
              <a:rPr lang="en-GB" altLang="de-DE" b="0" dirty="0" smtClean="0"/>
              <a:t>		</a:t>
            </a:r>
            <a:br>
              <a:rPr lang="en-GB" altLang="de-DE" b="0" dirty="0" smtClean="0"/>
            </a:br>
            <a:r>
              <a:rPr lang="en-GB" altLang="de-DE" b="0" dirty="0" smtClean="0"/>
              <a:t>	</a:t>
            </a:r>
            <a:r>
              <a:rPr lang="en-GB" altLang="de-DE" b="0" dirty="0" smtClean="0">
                <a:sym typeface="Wingdings" panose="05000000000000000000" pitchFamily="2" charset="2"/>
              </a:rPr>
              <a:t> Provision of </a:t>
            </a:r>
            <a:r>
              <a:rPr lang="en-GB" b="0" dirty="0" smtClean="0"/>
              <a:t>even more media pluralism and freedom of opinion </a:t>
            </a:r>
            <a:r>
              <a:rPr lang="en-GB" b="0" dirty="0"/>
              <a:t>	</a:t>
            </a:r>
            <a:r>
              <a:rPr lang="en-GB" b="0" dirty="0" smtClean="0">
                <a:sym typeface="Wingdings" panose="05000000000000000000" pitchFamily="2" charset="2"/>
              </a:rPr>
              <a:t> E</a:t>
            </a:r>
            <a:r>
              <a:rPr lang="en-GB" b="0" dirty="0" smtClean="0"/>
              <a:t>quipping the WDR for the digital future</a:t>
            </a:r>
            <a:r>
              <a:rPr lang="en-GB" altLang="de-DE" b="0" dirty="0" smtClean="0"/>
              <a:t/>
            </a:r>
            <a:br>
              <a:rPr lang="en-GB" altLang="de-DE" b="0" dirty="0" smtClean="0"/>
            </a:br>
            <a:r>
              <a:rPr lang="en-GB" altLang="de-DE" b="0" dirty="0" smtClean="0"/>
              <a:t/>
            </a:r>
            <a:br>
              <a:rPr lang="en-GB" altLang="de-DE" b="0" dirty="0" smtClean="0"/>
            </a:br>
            <a:r>
              <a:rPr lang="en-GB" altLang="de-DE" b="0" dirty="0" smtClean="0"/>
              <a:t> </a:t>
            </a:r>
            <a:endParaRPr lang="en-GB" altLang="de-DE" b="0" dirty="0"/>
          </a:p>
        </p:txBody>
      </p:sp>
      <p:sp>
        <p:nvSpPr>
          <p:cNvPr id="17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2" y="6453188"/>
            <a:ext cx="4896023" cy="341312"/>
          </a:xfrm>
        </p:spPr>
        <p:txBody>
          <a:bodyPr/>
          <a:lstStyle/>
          <a:p>
            <a:r>
              <a:rPr lang="en-GB" altLang="de-DE" dirty="0" smtClean="0"/>
              <a:t>Broadcasting in Germany and the amended WDR law in North Rhine-Westphalia</a:t>
            </a:r>
          </a:p>
          <a:p>
            <a:r>
              <a:rPr lang="en-GB" altLang="de-DE" b="0" dirty="0" smtClean="0"/>
              <a:t>Riga, April 22, 2016</a:t>
            </a:r>
            <a:endParaRPr lang="en-GB" altLang="de-DE" b="0" dirty="0"/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9pPr>
          </a:lstStyle>
          <a:p>
            <a:r>
              <a:rPr lang="en-GB" kern="0" smtClean="0"/>
              <a:t>IV. The WDR Law</a:t>
            </a:r>
            <a:endParaRPr lang="en-GB" kern="0"/>
          </a:p>
        </p:txBody>
      </p:sp>
    </p:spTree>
    <p:extLst>
      <p:ext uri="{BB962C8B-B14F-4D97-AF65-F5344CB8AC3E}">
        <p14:creationId xmlns:p14="http://schemas.microsoft.com/office/powerpoint/2010/main" val="60767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D4F45F-0201-4B9C-B946-9DFAC80581C7}" type="slidenum">
              <a:rPr lang="de-DE" altLang="de-DE"/>
              <a:pPr/>
              <a:t>15</a:t>
            </a:fld>
            <a:endParaRPr lang="de-DE" altLang="de-DE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1268413"/>
            <a:ext cx="9144000" cy="5040312"/>
          </a:xfrm>
          <a:prstGeom prst="rect">
            <a:avLst/>
          </a:prstGeom>
          <a:solidFill>
            <a:srgbClr val="EFF4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268413"/>
            <a:ext cx="8064500" cy="5040312"/>
          </a:xfrm>
          <a:noFill/>
          <a:ln>
            <a:noFill/>
            <a:miter lim="800000"/>
            <a:headEnd/>
            <a:tailEnd/>
          </a:ln>
        </p:spPr>
        <p:txBody>
          <a:bodyPr vert="horz" wrap="square" lIns="91440" tIns="14400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defTabSz="449263">
              <a:spcAft>
                <a:spcPts val="600"/>
              </a:spcAft>
            </a:pPr>
            <a:r>
              <a:rPr lang="de-DE" altLang="de-DE" dirty="0" smtClean="0"/>
              <a:t/>
            </a:r>
            <a:br>
              <a:rPr lang="de-DE" altLang="de-DE" dirty="0" smtClean="0"/>
            </a:br>
            <a:r>
              <a:rPr lang="de-DE" altLang="de-DE" dirty="0"/>
              <a:t/>
            </a:r>
            <a:br>
              <a:rPr lang="de-DE" altLang="de-DE" dirty="0"/>
            </a:br>
            <a:r>
              <a:rPr lang="de-DE" altLang="de-DE" dirty="0" smtClean="0"/>
              <a:t/>
            </a:r>
            <a:br>
              <a:rPr lang="de-DE" altLang="de-DE" dirty="0" smtClean="0"/>
            </a:br>
            <a:r>
              <a:rPr lang="de-DE" altLang="de-DE" dirty="0"/>
              <a:t/>
            </a:r>
            <a:br>
              <a:rPr lang="de-DE" altLang="de-DE" dirty="0"/>
            </a:br>
            <a:r>
              <a:rPr lang="de-DE" altLang="de-DE" dirty="0"/>
              <a:t/>
            </a:r>
            <a:br>
              <a:rPr lang="de-DE" altLang="de-DE" dirty="0"/>
            </a:br>
            <a:r>
              <a:rPr lang="en-GB" sz="3200" dirty="0" smtClean="0"/>
              <a:t>What exactly has been changed</a:t>
            </a:r>
            <a:r>
              <a:rPr lang="de-DE" altLang="de-DE" sz="3200" dirty="0" smtClean="0"/>
              <a:t>?</a:t>
            </a:r>
            <a:r>
              <a:rPr lang="de-DE" altLang="de-DE" sz="3200" dirty="0"/>
              <a:t/>
            </a:r>
            <a:br>
              <a:rPr lang="de-DE" altLang="de-DE" sz="3200" dirty="0"/>
            </a:br>
            <a:r>
              <a:rPr lang="de-DE" altLang="de-DE" sz="3200" b="0" dirty="0"/>
              <a:t/>
            </a:r>
            <a:br>
              <a:rPr lang="de-DE" altLang="de-DE" sz="3200" b="0" dirty="0"/>
            </a:br>
            <a:r>
              <a:rPr lang="de-DE" altLang="de-DE" sz="3000" b="0" dirty="0" smtClean="0"/>
              <a:t/>
            </a:r>
            <a:br>
              <a:rPr lang="de-DE" altLang="de-DE" sz="3000" b="0" dirty="0" smtClean="0"/>
            </a:br>
            <a:r>
              <a:rPr lang="de-DE" altLang="de-DE" sz="3000" b="0" dirty="0"/>
              <a:t>	</a:t>
            </a:r>
            <a:r>
              <a:rPr lang="de-DE" altLang="de-DE" sz="3000" b="0" dirty="0" smtClean="0"/>
              <a:t>		</a:t>
            </a:r>
            <a:r>
              <a:rPr lang="de-DE" altLang="de-DE" sz="3000" b="0" dirty="0"/>
              <a:t/>
            </a:r>
            <a:br>
              <a:rPr lang="de-DE" altLang="de-DE" sz="3000" b="0" dirty="0"/>
            </a:br>
            <a:endParaRPr lang="de-DE" altLang="de-DE" sz="3000" dirty="0"/>
          </a:p>
        </p:txBody>
      </p:sp>
      <p:sp>
        <p:nvSpPr>
          <p:cNvPr id="15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2" y="6453188"/>
            <a:ext cx="4896023" cy="341312"/>
          </a:xfrm>
        </p:spPr>
        <p:txBody>
          <a:bodyPr/>
          <a:lstStyle/>
          <a:p>
            <a:r>
              <a:rPr lang="en-GB" altLang="de-DE" dirty="0" smtClean="0"/>
              <a:t>Broadcasting in Germany and the amended WDR law in North Rhine-Westphalia</a:t>
            </a:r>
            <a:endParaRPr lang="de-DE" altLang="de-DE" dirty="0" smtClean="0"/>
          </a:p>
          <a:p>
            <a:r>
              <a:rPr lang="de-DE" altLang="de-DE" b="0" dirty="0" smtClean="0"/>
              <a:t>Riga, April 22, 2016</a:t>
            </a:r>
            <a:endParaRPr lang="de-DE" altLang="de-DE" b="0" dirty="0"/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9pPr>
          </a:lstStyle>
          <a:p>
            <a:r>
              <a:rPr lang="de-DE" kern="0" dirty="0" smtClean="0"/>
              <a:t>IV. The WDR Law</a:t>
            </a:r>
            <a:endParaRPr lang="de-DE" kern="0" dirty="0"/>
          </a:p>
        </p:txBody>
      </p:sp>
    </p:spTree>
    <p:extLst>
      <p:ext uri="{BB962C8B-B14F-4D97-AF65-F5344CB8AC3E}">
        <p14:creationId xmlns:p14="http://schemas.microsoft.com/office/powerpoint/2010/main" val="314871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D4F45F-0201-4B9C-B946-9DFAC80581C7}" type="slidenum">
              <a:rPr lang="en-GB" altLang="de-DE" smtClean="0"/>
              <a:pPr/>
              <a:t>16</a:t>
            </a:fld>
            <a:endParaRPr lang="en-GB" altLang="de-DE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1268413"/>
            <a:ext cx="9144000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GB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268413"/>
            <a:ext cx="8064500" cy="5040312"/>
          </a:xfrm>
          <a:noFill/>
          <a:ln>
            <a:noFill/>
            <a:miter lim="800000"/>
            <a:headEnd/>
            <a:tailEnd/>
          </a:ln>
        </p:spPr>
        <p:txBody>
          <a:bodyPr vert="horz" wrap="square" lIns="91440" tIns="144000" rIns="91440" bIns="45720" numCol="1" anchor="t" anchorCtr="0" compatLnSpc="1">
            <a:prstTxWarp prst="textNoShape">
              <a:avLst/>
            </a:prstTxWarp>
          </a:bodyPr>
          <a:lstStyle/>
          <a:p>
            <a:pPr lvl="0" defTabSz="449263">
              <a:spcAft>
                <a:spcPts val="600"/>
              </a:spcAft>
            </a:pPr>
            <a:r>
              <a:rPr lang="en-GB" altLang="de-DE" sz="2400" dirty="0" smtClean="0"/>
              <a:t>1. </a:t>
            </a:r>
            <a:r>
              <a:rPr lang="en-GB" sz="2400" dirty="0" smtClean="0"/>
              <a:t>The WDR has been made fit for the future</a:t>
            </a:r>
            <a:r>
              <a:rPr lang="en-GB" altLang="de-DE" sz="2400" dirty="0" smtClean="0"/>
              <a:t>.</a:t>
            </a: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b="0" dirty="0" smtClean="0"/>
              <a:t>		</a:t>
            </a:r>
            <a:br>
              <a:rPr lang="en-GB" altLang="de-DE" b="0" dirty="0" smtClean="0"/>
            </a:br>
            <a:r>
              <a:rPr lang="en-GB" altLang="de-DE" b="0" dirty="0"/>
              <a:t>	</a:t>
            </a:r>
            <a:r>
              <a:rPr lang="en-GB" altLang="de-DE" b="0" u="sng" dirty="0" smtClean="0"/>
              <a:t>Previously</a:t>
            </a:r>
            <a:r>
              <a:rPr lang="en-GB" altLang="de-DE" b="0" dirty="0" smtClean="0"/>
              <a:t>:</a:t>
            </a:r>
            <a:br>
              <a:rPr lang="en-GB" altLang="de-DE" b="0" dirty="0" smtClean="0"/>
            </a:br>
            <a:r>
              <a:rPr lang="en-GB" altLang="de-DE" b="0" dirty="0" smtClean="0"/>
              <a:t>	</a:t>
            </a:r>
            <a:r>
              <a:rPr lang="en-GB" b="0" dirty="0" smtClean="0"/>
              <a:t>Traditional public service mandate primarily for radio and 	 	</a:t>
            </a:r>
            <a:br>
              <a:rPr lang="en-GB" b="0" dirty="0" smtClean="0"/>
            </a:br>
            <a:r>
              <a:rPr lang="en-GB" b="0" dirty="0"/>
              <a:t>	</a:t>
            </a:r>
            <a:r>
              <a:rPr lang="en-GB" b="0" dirty="0" smtClean="0"/>
              <a:t>television</a:t>
            </a:r>
            <a:r>
              <a:rPr lang="en-GB" altLang="de-DE" b="0" dirty="0" smtClean="0"/>
              <a:t/>
            </a:r>
            <a:br>
              <a:rPr lang="en-GB" altLang="de-DE" b="0" dirty="0" smtClean="0"/>
            </a:br>
            <a:r>
              <a:rPr lang="en-GB" altLang="de-DE" b="0" dirty="0" smtClean="0"/>
              <a:t>		</a:t>
            </a:r>
            <a:br>
              <a:rPr lang="en-GB" altLang="de-DE" b="0" dirty="0" smtClean="0"/>
            </a:br>
            <a:r>
              <a:rPr lang="en-GB" altLang="de-DE" b="0" dirty="0"/>
              <a:t>	</a:t>
            </a:r>
            <a:r>
              <a:rPr lang="en-GB" altLang="de-DE" b="0" u="sng" dirty="0" smtClean="0"/>
              <a:t>Now</a:t>
            </a:r>
            <a:r>
              <a:rPr lang="en-GB" altLang="de-DE" b="0" dirty="0" smtClean="0"/>
              <a:t>:</a:t>
            </a:r>
            <a:br>
              <a:rPr lang="en-GB" altLang="de-DE" b="0" dirty="0" smtClean="0"/>
            </a:br>
            <a:r>
              <a:rPr lang="en-GB" altLang="de-DE" b="0" dirty="0"/>
              <a:t>	</a:t>
            </a:r>
            <a:r>
              <a:rPr lang="en-GB" altLang="de-DE" dirty="0" smtClean="0"/>
              <a:t>C</a:t>
            </a:r>
            <a:r>
              <a:rPr lang="en-GB" dirty="0" smtClean="0"/>
              <a:t>lear public service mandate also for the internet</a:t>
            </a:r>
            <a:r>
              <a:rPr lang="en-GB" altLang="de-DE" b="0" dirty="0" smtClean="0"/>
              <a:t> </a:t>
            </a:r>
            <a:br>
              <a:rPr lang="en-GB" altLang="de-DE" b="0" dirty="0" smtClean="0"/>
            </a:br>
            <a:r>
              <a:rPr lang="en-GB" altLang="de-DE" b="0" dirty="0" smtClean="0"/>
              <a:t>			</a:t>
            </a:r>
            <a:br>
              <a:rPr lang="en-GB" altLang="de-DE" b="0" dirty="0" smtClean="0"/>
            </a:br>
            <a:endParaRPr lang="en-GB" altLang="de-DE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252" y="3536404"/>
            <a:ext cx="354013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2" y="6453188"/>
            <a:ext cx="4896023" cy="341312"/>
          </a:xfrm>
        </p:spPr>
        <p:txBody>
          <a:bodyPr/>
          <a:lstStyle/>
          <a:p>
            <a:r>
              <a:rPr lang="en-GB" altLang="de-DE" smtClean="0"/>
              <a:t>Broadcasting in Germany and the amended WDR law in North Rhine-Westphalia</a:t>
            </a:r>
          </a:p>
          <a:p>
            <a:r>
              <a:rPr lang="en-GB" altLang="de-DE" b="0" smtClean="0"/>
              <a:t>Riga, April 22, 2016</a:t>
            </a:r>
            <a:endParaRPr lang="en-GB" altLang="de-DE" b="0"/>
          </a:p>
        </p:txBody>
      </p:sp>
      <p:sp>
        <p:nvSpPr>
          <p:cNvPr id="9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9pPr>
          </a:lstStyle>
          <a:p>
            <a:r>
              <a:rPr lang="en-GB" kern="0" smtClean="0"/>
              <a:t>IV. The WDR Law</a:t>
            </a:r>
            <a:endParaRPr lang="en-GB" kern="0"/>
          </a:p>
        </p:txBody>
      </p:sp>
    </p:spTree>
    <p:extLst>
      <p:ext uri="{BB962C8B-B14F-4D97-AF65-F5344CB8AC3E}">
        <p14:creationId xmlns:p14="http://schemas.microsoft.com/office/powerpoint/2010/main" val="416297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D4F45F-0201-4B9C-B946-9DFAC80581C7}" type="slidenum">
              <a:rPr lang="de-DE" altLang="de-DE"/>
              <a:pPr/>
              <a:t>17</a:t>
            </a:fld>
            <a:endParaRPr lang="de-DE" altLang="de-DE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1268413"/>
            <a:ext cx="9144000" cy="5040312"/>
          </a:xfrm>
          <a:prstGeom prst="rect">
            <a:avLst/>
          </a:prstGeom>
          <a:solidFill>
            <a:srgbClr val="EFF4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552" y="1268413"/>
            <a:ext cx="8352928" cy="5040312"/>
          </a:xfrm>
          <a:noFill/>
          <a:ln>
            <a:noFill/>
            <a:miter lim="800000"/>
            <a:headEnd/>
            <a:tailEnd/>
          </a:ln>
        </p:spPr>
        <p:txBody>
          <a:bodyPr vert="horz" wrap="square" lIns="91440" tIns="14400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de-DE" sz="2400" dirty="0" smtClean="0"/>
              <a:t>2. The </a:t>
            </a:r>
            <a:r>
              <a:rPr lang="en-GB" sz="2400" dirty="0" smtClean="0"/>
              <a:t>supervisory bodies have been strengthened</a:t>
            </a:r>
            <a:r>
              <a:rPr lang="en-GB" altLang="de-DE" sz="2400" dirty="0" smtClean="0"/>
              <a:t>.</a:t>
            </a: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b="0" dirty="0" smtClean="0"/>
              <a:t>		</a:t>
            </a:r>
            <a:br>
              <a:rPr lang="en-GB" altLang="de-DE" b="0" dirty="0" smtClean="0"/>
            </a:br>
            <a:r>
              <a:rPr lang="en-GB" altLang="de-DE" b="0" dirty="0"/>
              <a:t>	</a:t>
            </a:r>
            <a:r>
              <a:rPr lang="en-GB" altLang="de-DE" b="0" u="sng" dirty="0" smtClean="0"/>
              <a:t>Previously:</a:t>
            </a:r>
            <a:br>
              <a:rPr lang="en-GB" altLang="de-DE" b="0" u="sng" dirty="0" smtClean="0"/>
            </a:br>
            <a:r>
              <a:rPr lang="en-GB" altLang="de-DE" b="0" dirty="0"/>
              <a:t>	</a:t>
            </a:r>
            <a:r>
              <a:rPr lang="en-GB" dirty="0" smtClean="0"/>
              <a:t>Broadcasting Commission</a:t>
            </a:r>
            <a:r>
              <a:rPr lang="en-GB" altLang="de-DE" b="0" dirty="0" smtClean="0"/>
              <a:t>: </a:t>
            </a:r>
            <a:r>
              <a:rPr lang="en-GB" altLang="de-DE" dirty="0"/>
              <a:t>49 members</a:t>
            </a:r>
            <a:r>
              <a:rPr lang="en-GB" altLang="de-DE" b="0" dirty="0" smtClean="0"/>
              <a:t/>
            </a:r>
            <a:br>
              <a:rPr lang="en-GB" altLang="de-DE" b="0" dirty="0" smtClean="0"/>
            </a:br>
            <a:r>
              <a:rPr lang="en-GB" altLang="de-DE" b="0" dirty="0"/>
              <a:t>	</a:t>
            </a:r>
            <a:r>
              <a:rPr lang="en-GB" b="0" dirty="0" smtClean="0"/>
              <a:t>from important social groups </a:t>
            </a:r>
            <a:r>
              <a:rPr lang="en-GB" sz="1400" b="0" dirty="0" smtClean="0"/>
              <a:t>(trade unions, creatives, church, etc.)</a:t>
            </a:r>
            <a:br>
              <a:rPr lang="en-GB" sz="1400" b="0" dirty="0" smtClean="0"/>
            </a:br>
            <a:r>
              <a:rPr lang="en-GB" altLang="de-DE" b="0" dirty="0"/>
              <a:t>	</a:t>
            </a:r>
            <a:r>
              <a:rPr lang="en-GB" altLang="de-DE" b="0" dirty="0" smtClean="0"/>
              <a:t>n</a:t>
            </a:r>
            <a:r>
              <a:rPr lang="en-GB" b="0" dirty="0" smtClean="0"/>
              <a:t>o government representatives</a:t>
            </a:r>
            <a:r>
              <a:rPr lang="en-GB" altLang="de-DE" b="0" dirty="0" smtClean="0"/>
              <a:t/>
            </a:r>
            <a:br>
              <a:rPr lang="en-GB" altLang="de-DE" b="0" dirty="0" smtClean="0"/>
            </a:br>
            <a:r>
              <a:rPr lang="en-GB" altLang="de-DE" b="0" dirty="0"/>
              <a:t>	</a:t>
            </a:r>
            <a:r>
              <a:rPr lang="en-GB" altLang="de-DE" b="0" dirty="0" smtClean="0"/>
              <a:t>programme</a:t>
            </a:r>
            <a:r>
              <a:rPr lang="en-GB" b="0" dirty="0" smtClean="0"/>
              <a:t>-related supervision</a:t>
            </a:r>
            <a:br>
              <a:rPr lang="en-GB" b="0" dirty="0" smtClean="0"/>
            </a:br>
            <a:r>
              <a:rPr lang="en-GB" b="0" dirty="0"/>
              <a:t/>
            </a:r>
            <a:br>
              <a:rPr lang="en-GB" b="0" dirty="0"/>
            </a:br>
            <a:r>
              <a:rPr lang="en-GB" b="0" dirty="0" smtClean="0"/>
              <a:t>	</a:t>
            </a:r>
            <a:r>
              <a:rPr lang="en-GB" altLang="de-DE" b="0" u="sng" dirty="0" smtClean="0"/>
              <a:t>Now</a:t>
            </a:r>
            <a:r>
              <a:rPr lang="en-GB" altLang="de-DE" b="0" u="sng" dirty="0"/>
              <a:t>:</a:t>
            </a:r>
            <a:br>
              <a:rPr lang="en-GB" altLang="de-DE" b="0" u="sng" dirty="0"/>
            </a:br>
            <a:r>
              <a:rPr lang="en-GB" altLang="de-DE" b="0" dirty="0" smtClean="0"/>
              <a:t>	</a:t>
            </a:r>
            <a:r>
              <a:rPr lang="en-GB" dirty="0" smtClean="0"/>
              <a:t>Broadcasting </a:t>
            </a:r>
            <a:r>
              <a:rPr lang="en-GB" dirty="0"/>
              <a:t>Commission</a:t>
            </a:r>
            <a:r>
              <a:rPr lang="en-GB" altLang="de-DE" b="0" dirty="0"/>
              <a:t>: </a:t>
            </a:r>
            <a:r>
              <a:rPr lang="en-GB" altLang="de-DE" dirty="0"/>
              <a:t>More pluralism</a:t>
            </a:r>
            <a:r>
              <a:rPr lang="en-GB" altLang="de-DE" b="0" dirty="0"/>
              <a:t/>
            </a:r>
            <a:br>
              <a:rPr lang="en-GB" altLang="de-DE" b="0" dirty="0"/>
            </a:br>
            <a:r>
              <a:rPr lang="en-GB" altLang="de-DE" b="0" dirty="0" smtClean="0"/>
              <a:t>	new </a:t>
            </a:r>
            <a:r>
              <a:rPr lang="en-GB" altLang="de-DE" b="0" dirty="0"/>
              <a:t>social </a:t>
            </a:r>
            <a:r>
              <a:rPr lang="en-GB" altLang="de-DE" b="0" dirty="0" smtClean="0"/>
              <a:t>groups </a:t>
            </a:r>
            <a:r>
              <a:rPr lang="en-GB" sz="1400" b="0" dirty="0"/>
              <a:t>(e.g. </a:t>
            </a:r>
            <a:r>
              <a:rPr lang="en-US" sz="1400" b="0" dirty="0"/>
              <a:t>citizens’ </a:t>
            </a:r>
            <a:r>
              <a:rPr lang="en-US" sz="1400" b="0" dirty="0" smtClean="0"/>
              <a:t>initiative </a:t>
            </a:r>
            <a:r>
              <a:rPr lang="en-US" sz="1400" b="0" dirty="0"/>
              <a:t>for Europe, gay/lesbian associations)</a:t>
            </a:r>
            <a:r>
              <a:rPr lang="de-DE" sz="1400" b="0" dirty="0"/>
              <a:t/>
            </a:r>
            <a:br>
              <a:rPr lang="de-DE" sz="1400" b="0" dirty="0"/>
            </a:br>
            <a:r>
              <a:rPr lang="en-GB" altLang="de-DE" b="0" dirty="0"/>
              <a:t>	</a:t>
            </a:r>
            <a:r>
              <a:rPr lang="en-GB" b="0" dirty="0" smtClean="0"/>
              <a:t>applications </a:t>
            </a:r>
            <a:r>
              <a:rPr lang="en-GB" b="0" dirty="0"/>
              <a:t>from individuals are possible</a:t>
            </a:r>
            <a:r>
              <a:rPr lang="en-GB" altLang="de-DE" b="0" dirty="0"/>
              <a:t/>
            </a:r>
            <a:br>
              <a:rPr lang="en-GB" altLang="de-DE" b="0" dirty="0"/>
            </a:br>
            <a:r>
              <a:rPr lang="en-GB" altLang="de-DE" b="0" dirty="0"/>
              <a:t>	</a:t>
            </a:r>
            <a:r>
              <a:rPr lang="en-GB" b="0" dirty="0" smtClean="0"/>
              <a:t>fewer </a:t>
            </a:r>
            <a:r>
              <a:rPr lang="en-GB" b="0" dirty="0"/>
              <a:t>state representatives</a:t>
            </a:r>
            <a:r>
              <a:rPr lang="en-GB" altLang="de-DE" b="0" dirty="0"/>
              <a:t> (</a:t>
            </a:r>
            <a:r>
              <a:rPr lang="en-GB" b="0" dirty="0"/>
              <a:t>share now below</a:t>
            </a:r>
            <a:r>
              <a:rPr lang="en-GB" altLang="de-DE" b="0" dirty="0"/>
              <a:t> 22%)</a:t>
            </a:r>
            <a:br>
              <a:rPr lang="en-GB" altLang="de-DE" b="0" dirty="0"/>
            </a:br>
            <a:r>
              <a:rPr lang="en-GB" altLang="de-DE" b="0" dirty="0"/>
              <a:t>	</a:t>
            </a:r>
            <a:r>
              <a:rPr lang="en-GB" altLang="de-DE" b="0" dirty="0" smtClean="0"/>
              <a:t>programme </a:t>
            </a:r>
            <a:r>
              <a:rPr lang="en-GB" b="0" dirty="0"/>
              <a:t>diversity guaranteed by diverse </a:t>
            </a:r>
            <a:r>
              <a:rPr lang="en-GB" b="0" dirty="0" smtClean="0"/>
              <a:t>members</a:t>
            </a:r>
            <a:r>
              <a:rPr lang="en-GB" altLang="de-DE" b="0" dirty="0" smtClean="0"/>
              <a:t/>
            </a:r>
            <a:br>
              <a:rPr lang="en-GB" altLang="de-DE" b="0" dirty="0" smtClean="0"/>
            </a:br>
            <a:r>
              <a:rPr lang="en-GB" altLang="de-DE" b="0" dirty="0"/>
              <a:t/>
            </a:r>
            <a:br>
              <a:rPr lang="en-GB" altLang="de-DE" b="0" dirty="0"/>
            </a:br>
            <a:r>
              <a:rPr lang="en-GB" altLang="de-DE" b="0" dirty="0" smtClean="0"/>
              <a:t>	</a:t>
            </a:r>
            <a:endParaRPr lang="en-GB" altLang="de-DE" b="0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9pPr>
          </a:lstStyle>
          <a:p>
            <a:r>
              <a:rPr lang="de-DE" kern="0" dirty="0" smtClean="0"/>
              <a:t>IV. The WDR Law</a:t>
            </a:r>
            <a:endParaRPr lang="de-DE" kern="0" dirty="0"/>
          </a:p>
          <a:p>
            <a:endParaRPr lang="de-DE" b="0" kern="0" dirty="0"/>
          </a:p>
        </p:txBody>
      </p:sp>
      <p:sp>
        <p:nvSpPr>
          <p:cNvPr id="15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2" y="6453188"/>
            <a:ext cx="4896023" cy="341312"/>
          </a:xfrm>
        </p:spPr>
        <p:txBody>
          <a:bodyPr/>
          <a:lstStyle/>
          <a:p>
            <a:r>
              <a:rPr lang="en-GB" altLang="de-DE" dirty="0" smtClean="0"/>
              <a:t>Broadcasting in Germany and the amended WDR law in North Rhine-Westphalia</a:t>
            </a:r>
            <a:endParaRPr lang="de-DE" altLang="de-DE" dirty="0" smtClean="0"/>
          </a:p>
          <a:p>
            <a:r>
              <a:rPr lang="de-DE" altLang="de-DE" b="0" dirty="0" smtClean="0"/>
              <a:t>Riga, April 22, 2016</a:t>
            </a:r>
            <a:endParaRPr lang="de-DE" altLang="de-DE" b="0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981" y="4149080"/>
            <a:ext cx="360363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562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D4F45F-0201-4B9C-B946-9DFAC80581C7}" type="slidenum">
              <a:rPr lang="de-DE" altLang="de-DE"/>
              <a:pPr/>
              <a:t>18</a:t>
            </a:fld>
            <a:endParaRPr lang="de-DE" altLang="de-DE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1268413"/>
            <a:ext cx="9144000" cy="5040312"/>
          </a:xfrm>
          <a:prstGeom prst="rect">
            <a:avLst/>
          </a:prstGeom>
          <a:solidFill>
            <a:srgbClr val="EFF4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552" y="1268413"/>
            <a:ext cx="8064500" cy="5040312"/>
          </a:xfrm>
          <a:noFill/>
          <a:ln>
            <a:noFill/>
            <a:miter lim="800000"/>
            <a:headEnd/>
            <a:tailEnd/>
          </a:ln>
        </p:spPr>
        <p:txBody>
          <a:bodyPr vert="horz" wrap="square" lIns="91440" tIns="144000" rIns="91440" bIns="45720" numCol="1" anchor="t" anchorCtr="0" compatLnSpc="1">
            <a:prstTxWarp prst="textNoShape">
              <a:avLst/>
            </a:prstTxWarp>
          </a:bodyPr>
          <a:lstStyle/>
          <a:p>
            <a:pPr lvl="0" defTabSz="449263">
              <a:spcAft>
                <a:spcPts val="600"/>
              </a:spcAft>
            </a:pPr>
            <a:r>
              <a:rPr lang="en-GB" altLang="de-DE" b="0" u="sng" dirty="0" smtClean="0"/>
              <a:t/>
            </a:r>
            <a:br>
              <a:rPr lang="en-GB" altLang="de-DE" b="0" u="sng" dirty="0" smtClean="0"/>
            </a:br>
            <a:r>
              <a:rPr lang="en-GB" altLang="de-DE" b="0" dirty="0" smtClean="0"/>
              <a:t>		</a:t>
            </a:r>
            <a:r>
              <a:rPr lang="en-GB" altLang="de-DE" b="0" u="sng" dirty="0" smtClean="0"/>
              <a:t>Previously</a:t>
            </a:r>
            <a:r>
              <a:rPr lang="en-GB" altLang="de-DE" b="0" u="sng" dirty="0"/>
              <a:t>:</a:t>
            </a:r>
            <a:br>
              <a:rPr lang="en-GB" altLang="de-DE" b="0" u="sng" dirty="0"/>
            </a:br>
            <a:r>
              <a:rPr lang="en-GB" altLang="de-DE" b="0" dirty="0" smtClean="0"/>
              <a:t>		</a:t>
            </a:r>
            <a:r>
              <a:rPr lang="en-GB" dirty="0" smtClean="0"/>
              <a:t>Administrative </a:t>
            </a:r>
            <a:r>
              <a:rPr lang="en-GB" dirty="0"/>
              <a:t>Board</a:t>
            </a:r>
            <a:r>
              <a:rPr lang="en-GB" altLang="de-DE" b="0" dirty="0"/>
              <a:t>: </a:t>
            </a:r>
            <a:r>
              <a:rPr lang="en-GB" altLang="de-DE" dirty="0"/>
              <a:t>9 members </a:t>
            </a:r>
            <a:r>
              <a:rPr lang="en-GB" altLang="de-DE" b="0" dirty="0"/>
              <a:t/>
            </a:r>
            <a:br>
              <a:rPr lang="en-GB" altLang="de-DE" b="0" dirty="0"/>
            </a:br>
            <a:r>
              <a:rPr lang="en-GB" altLang="de-DE" b="0" dirty="0"/>
              <a:t>	</a:t>
            </a:r>
            <a:r>
              <a:rPr lang="en-GB" altLang="de-DE" b="0" dirty="0" smtClean="0"/>
              <a:t>	7 </a:t>
            </a:r>
            <a:r>
              <a:rPr lang="en-GB" altLang="de-DE" b="0" dirty="0"/>
              <a:t>from the Broadcasting Commission</a:t>
            </a:r>
            <a:br>
              <a:rPr lang="en-GB" altLang="de-DE" b="0" dirty="0"/>
            </a:br>
            <a:r>
              <a:rPr lang="en-GB" altLang="de-DE" b="0" dirty="0"/>
              <a:t>	</a:t>
            </a:r>
            <a:r>
              <a:rPr lang="en-GB" altLang="de-DE" b="0" dirty="0" smtClean="0"/>
              <a:t>	2 </a:t>
            </a:r>
            <a:r>
              <a:rPr lang="en-GB" altLang="de-DE" b="0" dirty="0"/>
              <a:t>from the Employee Committee					</a:t>
            </a:r>
            <a:r>
              <a:rPr lang="en-GB" altLang="de-DE" b="0" dirty="0" smtClean="0"/>
              <a:t/>
            </a:r>
            <a:br>
              <a:rPr lang="en-GB" altLang="de-DE" b="0" dirty="0" smtClean="0"/>
            </a:br>
            <a:r>
              <a:rPr lang="en-GB" altLang="de-DE" b="0" dirty="0"/>
              <a:t>	</a:t>
            </a:r>
            <a:r>
              <a:rPr lang="en-GB" altLang="de-DE" b="0" dirty="0" smtClean="0"/>
              <a:t>	n</a:t>
            </a:r>
            <a:r>
              <a:rPr lang="en-GB" b="0" dirty="0" smtClean="0"/>
              <a:t>o </a:t>
            </a:r>
            <a:r>
              <a:rPr lang="en-GB" b="0" dirty="0"/>
              <a:t>government representatives </a:t>
            </a:r>
            <a:r>
              <a:rPr lang="en-GB" altLang="de-DE" b="0" dirty="0"/>
              <a:t/>
            </a:r>
            <a:br>
              <a:rPr lang="en-GB" altLang="de-DE" b="0" dirty="0"/>
            </a:br>
            <a:r>
              <a:rPr lang="en-GB" altLang="de-DE" b="0" dirty="0"/>
              <a:t>	</a:t>
            </a:r>
            <a:r>
              <a:rPr lang="en-GB" altLang="de-DE" b="0" dirty="0" smtClean="0"/>
              <a:t>	</a:t>
            </a:r>
            <a:r>
              <a:rPr lang="en-GB" b="0" dirty="0" smtClean="0"/>
              <a:t>control </a:t>
            </a:r>
            <a:r>
              <a:rPr lang="en-GB" b="0" dirty="0"/>
              <a:t>of financial matters</a:t>
            </a:r>
            <a:r>
              <a:rPr lang="en-GB" altLang="de-DE" b="0" u="sng" dirty="0" smtClean="0"/>
              <a:t/>
            </a:r>
            <a:br>
              <a:rPr lang="en-GB" altLang="de-DE" b="0" u="sng" dirty="0" smtClean="0"/>
            </a:br>
            <a:r>
              <a:rPr lang="en-GB" altLang="de-DE" b="0" dirty="0" smtClean="0"/>
              <a:t>	</a:t>
            </a:r>
            <a:br>
              <a:rPr lang="en-GB" altLang="de-DE" b="0" dirty="0" smtClean="0"/>
            </a:br>
            <a:r>
              <a:rPr lang="en-GB" altLang="de-DE" b="0" dirty="0" smtClean="0"/>
              <a:t>		</a:t>
            </a:r>
            <a:r>
              <a:rPr lang="en-GB" altLang="de-DE" b="0" u="sng" dirty="0" smtClean="0"/>
              <a:t>Now:</a:t>
            </a:r>
            <a:br>
              <a:rPr lang="en-GB" altLang="de-DE" b="0" u="sng" dirty="0" smtClean="0"/>
            </a:br>
            <a:r>
              <a:rPr lang="en-GB" altLang="de-DE" b="0" dirty="0"/>
              <a:t>	</a:t>
            </a:r>
            <a:r>
              <a:rPr lang="en-GB" altLang="de-DE" b="0" dirty="0" smtClean="0"/>
              <a:t>	</a:t>
            </a:r>
            <a:r>
              <a:rPr lang="en-GB" dirty="0" smtClean="0"/>
              <a:t>Administrative Board</a:t>
            </a:r>
            <a:r>
              <a:rPr lang="en-GB" altLang="de-DE" b="0" dirty="0" smtClean="0"/>
              <a:t>: </a:t>
            </a:r>
            <a:r>
              <a:rPr lang="en-GB" altLang="de-DE" dirty="0" smtClean="0"/>
              <a:t>More</a:t>
            </a:r>
            <a:r>
              <a:rPr lang="en-GB" altLang="de-DE" b="0" dirty="0" smtClean="0"/>
              <a:t> </a:t>
            </a:r>
            <a:r>
              <a:rPr lang="en-GB" altLang="de-DE" dirty="0" smtClean="0"/>
              <a:t>professionalisation</a:t>
            </a:r>
            <a:r>
              <a:rPr lang="en-GB" altLang="de-DE" b="0" dirty="0" smtClean="0"/>
              <a:t/>
            </a:r>
            <a:br>
              <a:rPr lang="en-GB" altLang="de-DE" b="0" dirty="0" smtClean="0"/>
            </a:br>
            <a:r>
              <a:rPr lang="en-GB" altLang="de-DE" b="0" dirty="0"/>
              <a:t>	</a:t>
            </a:r>
            <a:r>
              <a:rPr lang="en-GB" altLang="de-DE" b="0" dirty="0" smtClean="0"/>
              <a:t>	panel of experts</a:t>
            </a:r>
            <a:br>
              <a:rPr lang="en-GB" altLang="de-DE" b="0" dirty="0" smtClean="0"/>
            </a:br>
            <a:r>
              <a:rPr lang="en-GB" altLang="de-DE" b="0" dirty="0" smtClean="0"/>
              <a:t>	</a:t>
            </a:r>
            <a:r>
              <a:rPr lang="en-GB" altLang="de-DE" b="0" dirty="0"/>
              <a:t>	</a:t>
            </a:r>
            <a:r>
              <a:rPr lang="en-GB" b="0" dirty="0" smtClean="0"/>
              <a:t>financial oversight requires professional expertise</a:t>
            </a:r>
            <a:r>
              <a:rPr lang="en-GB" altLang="de-DE" b="0" dirty="0" smtClean="0"/>
              <a:t/>
            </a:r>
            <a:br>
              <a:rPr lang="en-GB" altLang="de-DE" b="0" dirty="0" smtClean="0"/>
            </a:br>
            <a:endParaRPr lang="en-GB" altLang="de-DE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9pPr>
          </a:lstStyle>
          <a:p>
            <a:r>
              <a:rPr lang="de-DE" kern="0" dirty="0" smtClean="0"/>
              <a:t>IV. The WDR Law</a:t>
            </a:r>
            <a:endParaRPr lang="de-DE" kern="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045" y="4077072"/>
            <a:ext cx="360363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2" y="6453188"/>
            <a:ext cx="4896023" cy="341312"/>
          </a:xfrm>
        </p:spPr>
        <p:txBody>
          <a:bodyPr/>
          <a:lstStyle/>
          <a:p>
            <a:r>
              <a:rPr lang="en-GB" altLang="de-DE" dirty="0" smtClean="0"/>
              <a:t>Broadcasting in Germany and the amended WDR law in North Rhine-Westphalia</a:t>
            </a:r>
            <a:endParaRPr lang="de-DE" altLang="de-DE" dirty="0" smtClean="0"/>
          </a:p>
          <a:p>
            <a:r>
              <a:rPr lang="de-DE" altLang="de-DE" b="0" dirty="0" smtClean="0"/>
              <a:t>Riga, April 22, 2016</a:t>
            </a:r>
            <a:endParaRPr lang="de-DE" altLang="de-DE" b="0" dirty="0"/>
          </a:p>
        </p:txBody>
      </p:sp>
    </p:spTree>
    <p:extLst>
      <p:ext uri="{BB962C8B-B14F-4D97-AF65-F5344CB8AC3E}">
        <p14:creationId xmlns:p14="http://schemas.microsoft.com/office/powerpoint/2010/main" val="54786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D4F45F-0201-4B9C-B946-9DFAC80581C7}" type="slidenum">
              <a:rPr lang="de-DE" altLang="de-DE"/>
              <a:pPr/>
              <a:t>19</a:t>
            </a:fld>
            <a:endParaRPr lang="de-DE" altLang="de-DE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1268413"/>
            <a:ext cx="9144000" cy="5040312"/>
          </a:xfrm>
          <a:prstGeom prst="rect">
            <a:avLst/>
          </a:prstGeom>
          <a:solidFill>
            <a:srgbClr val="EFF4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552" y="1268413"/>
            <a:ext cx="8064500" cy="5040312"/>
          </a:xfrm>
          <a:noFill/>
          <a:ln>
            <a:noFill/>
            <a:miter lim="800000"/>
            <a:headEnd/>
            <a:tailEnd/>
          </a:ln>
        </p:spPr>
        <p:txBody>
          <a:bodyPr vert="horz" wrap="square" lIns="91440" tIns="144000" rIns="91440" bIns="45720" numCol="1" anchor="t" anchorCtr="0" compatLnSpc="1">
            <a:prstTxWarp prst="textNoShape">
              <a:avLst/>
            </a:prstTxWarp>
          </a:bodyPr>
          <a:lstStyle/>
          <a:p>
            <a:pPr defTabSz="449263">
              <a:spcAft>
                <a:spcPts val="600"/>
              </a:spcAft>
              <a:tabLst>
                <a:tab pos="358775" algn="l"/>
                <a:tab pos="1163638" algn="l"/>
              </a:tabLst>
            </a:pPr>
            <a:r>
              <a:rPr lang="de-DE" altLang="de-DE" sz="2400" dirty="0" smtClean="0"/>
              <a:t>3</a:t>
            </a:r>
            <a:r>
              <a:rPr lang="de-DE" altLang="de-DE" sz="2400" dirty="0"/>
              <a:t>. </a:t>
            </a:r>
            <a:r>
              <a:rPr lang="de-DE" altLang="de-DE" sz="2400" dirty="0" smtClean="0"/>
              <a:t>	</a:t>
            </a:r>
            <a:r>
              <a:rPr lang="en-GB" sz="2400" dirty="0" smtClean="0"/>
              <a:t>More openness, transparency and participation has 	been established</a:t>
            </a:r>
            <a:r>
              <a:rPr lang="de-DE" altLang="de-DE" sz="2400" dirty="0" smtClean="0"/>
              <a:t>.</a:t>
            </a:r>
            <a:r>
              <a:rPr lang="de-DE" altLang="de-DE" dirty="0" smtClean="0"/>
              <a:t/>
            </a:r>
            <a:br>
              <a:rPr lang="de-DE" altLang="de-DE" dirty="0" smtClean="0"/>
            </a:br>
            <a:r>
              <a:rPr lang="de-DE" altLang="de-DE" b="0" dirty="0"/>
              <a:t>	</a:t>
            </a:r>
            <a:r>
              <a:rPr lang="de-DE" altLang="de-DE" b="0" dirty="0" smtClean="0"/>
              <a:t/>
            </a:r>
            <a:br>
              <a:rPr lang="de-DE" altLang="de-DE" b="0" dirty="0" smtClean="0"/>
            </a:br>
            <a:r>
              <a:rPr lang="de-DE" altLang="de-DE" b="0" dirty="0" smtClean="0"/>
              <a:t>	</a:t>
            </a:r>
            <a:r>
              <a:rPr lang="de-DE" altLang="de-DE" b="0" u="sng" dirty="0" err="1" smtClean="0"/>
              <a:t>Now</a:t>
            </a:r>
            <a:r>
              <a:rPr lang="de-DE" altLang="de-DE" b="0" u="sng" dirty="0" smtClean="0"/>
              <a:t>:</a:t>
            </a:r>
            <a:r>
              <a:rPr lang="de-DE" altLang="de-DE" b="0" dirty="0" smtClean="0"/>
              <a:t/>
            </a:r>
            <a:br>
              <a:rPr lang="de-DE" altLang="de-DE" b="0" dirty="0" smtClean="0"/>
            </a:br>
            <a:r>
              <a:rPr lang="de-DE" altLang="de-DE" b="0" dirty="0"/>
              <a:t>	</a:t>
            </a:r>
            <a:r>
              <a:rPr lang="en-GB" dirty="0" smtClean="0"/>
              <a:t>Greater public acceptance</a:t>
            </a:r>
            <a:r>
              <a:rPr lang="de-DE" altLang="de-DE" dirty="0" smtClean="0"/>
              <a:t> </a:t>
            </a:r>
            <a:r>
              <a:rPr lang="de-DE" altLang="de-DE" b="0" dirty="0"/>
              <a:t/>
            </a:r>
            <a:br>
              <a:rPr lang="de-DE" altLang="de-DE" b="0" dirty="0"/>
            </a:br>
            <a:r>
              <a:rPr lang="de-DE" altLang="de-DE" b="0" dirty="0"/>
              <a:t>	</a:t>
            </a:r>
            <a:r>
              <a:rPr lang="de-DE" altLang="de-DE" b="0" dirty="0" smtClean="0"/>
              <a:t>M</a:t>
            </a:r>
            <a:r>
              <a:rPr lang="en-GB" b="0" dirty="0" smtClean="0"/>
              <a:t>ore options</a:t>
            </a:r>
            <a:r>
              <a:rPr lang="de-DE" b="0" dirty="0"/>
              <a:t> </a:t>
            </a:r>
            <a:r>
              <a:rPr lang="de-DE" altLang="de-DE" b="0" dirty="0" err="1" smtClean="0"/>
              <a:t>to</a:t>
            </a:r>
            <a:r>
              <a:rPr lang="de-DE" altLang="de-DE" b="0" dirty="0" smtClean="0"/>
              <a:t> </a:t>
            </a:r>
            <a:r>
              <a:rPr lang="en-GB" b="0" dirty="0" smtClean="0"/>
              <a:t>participate and take actions</a:t>
            </a:r>
            <a:r>
              <a:rPr lang="de-DE" altLang="de-DE" b="0" dirty="0" smtClean="0"/>
              <a:t/>
            </a:r>
            <a:br>
              <a:rPr lang="de-DE" altLang="de-DE" b="0" dirty="0" smtClean="0"/>
            </a:br>
            <a:r>
              <a:rPr lang="de-DE" altLang="de-DE" b="0" dirty="0"/>
              <a:t>	</a:t>
            </a:r>
            <a:r>
              <a:rPr lang="en-GB" altLang="de-DE" b="0" dirty="0"/>
              <a:t>A</a:t>
            </a:r>
            <a:r>
              <a:rPr lang="en-GB" b="0" dirty="0" smtClean="0"/>
              <a:t>dditional disclosure obligations of the</a:t>
            </a:r>
            <a:r>
              <a:rPr lang="de-DE" altLang="de-DE" b="0" dirty="0" smtClean="0"/>
              <a:t> WDR</a:t>
            </a:r>
            <a:br>
              <a:rPr lang="de-DE" altLang="de-DE" b="0" dirty="0" smtClean="0"/>
            </a:br>
            <a:r>
              <a:rPr lang="de-DE" altLang="de-DE" b="0" dirty="0"/>
              <a:t>	</a:t>
            </a:r>
            <a:r>
              <a:rPr lang="en-GB" altLang="de-DE" b="0" dirty="0"/>
              <a:t>P</a:t>
            </a:r>
            <a:r>
              <a:rPr lang="en-GB" b="0" dirty="0" smtClean="0"/>
              <a:t>ublic access to meetings of the Broadcasting Commission</a:t>
            </a:r>
            <a:r>
              <a:rPr lang="de-DE" altLang="de-DE" b="0" dirty="0" smtClean="0"/>
              <a:t/>
            </a:r>
            <a:br>
              <a:rPr lang="de-DE" altLang="de-DE" b="0" dirty="0" smtClean="0"/>
            </a:br>
            <a:r>
              <a:rPr lang="de-DE" altLang="de-DE" b="0" dirty="0"/>
              <a:t>	</a:t>
            </a:r>
            <a:r>
              <a:rPr lang="de-DE" altLang="de-DE" b="0" dirty="0" smtClean="0"/>
              <a:t/>
            </a:r>
            <a:br>
              <a:rPr lang="de-DE" altLang="de-DE" b="0" dirty="0" smtClean="0"/>
            </a:br>
            <a:r>
              <a:rPr lang="de-DE" altLang="de-DE" b="0" dirty="0" smtClean="0"/>
              <a:t/>
            </a:r>
            <a:br>
              <a:rPr lang="de-DE" altLang="de-DE" b="0" dirty="0" smtClean="0"/>
            </a:br>
            <a:r>
              <a:rPr lang="de-DE" altLang="de-DE" b="0" dirty="0"/>
              <a:t>	</a:t>
            </a:r>
            <a:br>
              <a:rPr lang="de-DE" altLang="de-DE" b="0" dirty="0"/>
            </a:br>
            <a:endParaRPr lang="de-DE" altLang="de-DE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36912"/>
            <a:ext cx="354013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2" y="6453188"/>
            <a:ext cx="4896023" cy="341312"/>
          </a:xfrm>
        </p:spPr>
        <p:txBody>
          <a:bodyPr/>
          <a:lstStyle/>
          <a:p>
            <a:r>
              <a:rPr lang="en-GB" altLang="de-DE" dirty="0" smtClean="0"/>
              <a:t>Broadcasting in Germany and the amended WDR law in North Rhine-Westphalia</a:t>
            </a:r>
            <a:endParaRPr lang="de-DE" altLang="de-DE" dirty="0" smtClean="0"/>
          </a:p>
          <a:p>
            <a:r>
              <a:rPr lang="de-DE" altLang="de-DE" b="0" dirty="0" smtClean="0"/>
              <a:t>Riga, April 22, 2016</a:t>
            </a:r>
            <a:endParaRPr lang="de-DE" altLang="de-DE" b="0" dirty="0"/>
          </a:p>
        </p:txBody>
      </p:sp>
      <p:sp>
        <p:nvSpPr>
          <p:cNvPr id="9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9pPr>
          </a:lstStyle>
          <a:p>
            <a:r>
              <a:rPr lang="de-DE" kern="0" dirty="0" smtClean="0"/>
              <a:t>IV. The WDR Law</a:t>
            </a:r>
            <a:endParaRPr lang="de-DE" kern="0" dirty="0"/>
          </a:p>
        </p:txBody>
      </p:sp>
    </p:spTree>
    <p:extLst>
      <p:ext uri="{BB962C8B-B14F-4D97-AF65-F5344CB8AC3E}">
        <p14:creationId xmlns:p14="http://schemas.microsoft.com/office/powerpoint/2010/main" val="78108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D4F45F-0201-4B9C-B946-9DFAC80581C7}" type="slidenum">
              <a:rPr lang="de-DE" altLang="de-DE"/>
              <a:pPr/>
              <a:t>20</a:t>
            </a:fld>
            <a:endParaRPr lang="de-DE" altLang="de-DE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1268413"/>
            <a:ext cx="9144000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de-DE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552" y="1268413"/>
            <a:ext cx="8064500" cy="5040312"/>
          </a:xfrm>
          <a:noFill/>
          <a:ln>
            <a:noFill/>
            <a:miter lim="800000"/>
            <a:headEnd/>
            <a:tailEnd/>
          </a:ln>
        </p:spPr>
        <p:txBody>
          <a:bodyPr vert="horz" wrap="square" lIns="91440" tIns="144000" rIns="91440" bIns="45720" numCol="1" anchor="t" anchorCtr="0" compatLnSpc="1">
            <a:prstTxWarp prst="textNoShape">
              <a:avLst/>
            </a:prstTxWarp>
          </a:bodyPr>
          <a:lstStyle/>
          <a:p>
            <a:pPr defTabSz="449263">
              <a:spcAft>
                <a:spcPts val="600"/>
              </a:spcAft>
              <a:tabLst>
                <a:tab pos="446088" algn="l"/>
                <a:tab pos="1163638" algn="l"/>
              </a:tabLst>
            </a:pPr>
            <a:r>
              <a:rPr lang="en-GB" altLang="de-DE" sz="2400" dirty="0" smtClean="0"/>
              <a:t>4. 	</a:t>
            </a:r>
            <a:r>
              <a:rPr lang="en-GB" sz="2400" dirty="0" smtClean="0"/>
              <a:t>Cooperation with third parties has been made 	possible</a:t>
            </a:r>
            <a:r>
              <a:rPr lang="en-GB" altLang="de-DE" sz="2400" dirty="0" smtClean="0"/>
              <a:t>. </a:t>
            </a: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dirty="0" smtClean="0"/>
              <a:t>	</a:t>
            </a:r>
            <a:r>
              <a:rPr lang="en-GB" altLang="de-DE" b="0" u="sng" dirty="0" smtClean="0"/>
              <a:t>Now:</a:t>
            </a: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dirty="0"/>
              <a:t>	</a:t>
            </a:r>
            <a:r>
              <a:rPr lang="en-GB" altLang="de-DE" dirty="0" smtClean="0"/>
              <a:t>Higher quality of journalism  </a:t>
            </a:r>
            <a:br>
              <a:rPr lang="en-GB" altLang="de-DE" dirty="0" smtClean="0"/>
            </a:br>
            <a:r>
              <a:rPr lang="en-GB" altLang="de-DE" dirty="0" smtClean="0"/>
              <a:t>	</a:t>
            </a:r>
            <a:r>
              <a:rPr lang="en-GB" altLang="de-DE" b="0" dirty="0" smtClean="0"/>
              <a:t>E</a:t>
            </a:r>
            <a:r>
              <a:rPr lang="en-GB" b="0" dirty="0" smtClean="0"/>
              <a:t>nabling of </a:t>
            </a:r>
            <a:r>
              <a:rPr lang="en-GB" b="0" dirty="0" err="1" smtClean="0"/>
              <a:t>cooperations</a:t>
            </a:r>
            <a:r>
              <a:rPr lang="en-GB" b="0" dirty="0" smtClean="0"/>
              <a:t> </a:t>
            </a:r>
            <a:r>
              <a:rPr lang="en-GB" sz="1400" b="0" dirty="0" smtClean="0"/>
              <a:t>(e.g. with other private and/or public service broadcasters 	and/or publishers)</a:t>
            </a:r>
            <a:r>
              <a:rPr lang="en-GB" altLang="de-DE" sz="1400" b="0" dirty="0" smtClean="0"/>
              <a:t/>
            </a:r>
            <a:br>
              <a:rPr lang="en-GB" altLang="de-DE" sz="1400" b="0" dirty="0" smtClean="0"/>
            </a:br>
            <a:r>
              <a:rPr lang="en-GB" altLang="de-DE" b="0" dirty="0"/>
              <a:t>	</a:t>
            </a:r>
            <a:r>
              <a:rPr lang="en-GB" altLang="de-DE" b="0" dirty="0" smtClean="0"/>
              <a:t>More q</a:t>
            </a:r>
            <a:r>
              <a:rPr lang="en-GB" b="0" dirty="0" smtClean="0"/>
              <a:t>uality through the creation and strengthening of synergies 	</a:t>
            </a:r>
            <a:r>
              <a:rPr lang="en-GB" b="0" dirty="0" smtClean="0">
                <a:sym typeface="Wingdings" panose="05000000000000000000" pitchFamily="2" charset="2"/>
              </a:rPr>
              <a:t> </a:t>
            </a:r>
            <a:r>
              <a:rPr lang="en-GB" b="0" dirty="0" smtClean="0"/>
              <a:t>e.g. “Panama Papers” a worldwide success (</a:t>
            </a:r>
            <a:r>
              <a:rPr lang="en-GB" sz="1400" b="0" dirty="0" smtClean="0"/>
              <a:t>research cooperation 	between </a:t>
            </a:r>
            <a:r>
              <a:rPr lang="en-GB" altLang="de-DE" sz="1400" b="0" dirty="0" err="1" smtClean="0"/>
              <a:t>Westdeutscher</a:t>
            </a:r>
            <a:r>
              <a:rPr lang="en-GB" altLang="de-DE" sz="1400" b="0" dirty="0" smtClean="0"/>
              <a:t> </a:t>
            </a:r>
            <a:r>
              <a:rPr lang="en-GB" altLang="de-DE" sz="1400" b="0" dirty="0" err="1" smtClean="0"/>
              <a:t>Rundfunk</a:t>
            </a:r>
            <a:r>
              <a:rPr lang="en-GB" altLang="de-DE" sz="1400" b="0" dirty="0" smtClean="0"/>
              <a:t>, </a:t>
            </a:r>
            <a:r>
              <a:rPr lang="en-GB" altLang="de-DE" sz="1400" b="0" dirty="0" err="1" smtClean="0"/>
              <a:t>Norddeutscher</a:t>
            </a:r>
            <a:r>
              <a:rPr lang="en-GB" altLang="de-DE" sz="1400" b="0" dirty="0" smtClean="0"/>
              <a:t> </a:t>
            </a:r>
            <a:r>
              <a:rPr lang="en-GB" altLang="de-DE" sz="1400" b="0" dirty="0" err="1" smtClean="0"/>
              <a:t>Rundfunk</a:t>
            </a:r>
            <a:r>
              <a:rPr lang="en-GB" altLang="de-DE" sz="1400" b="0" dirty="0" smtClean="0"/>
              <a:t> and </a:t>
            </a:r>
            <a:r>
              <a:rPr lang="en-GB" altLang="de-DE" sz="1400" b="0" dirty="0" err="1" smtClean="0"/>
              <a:t>Süddeutsche</a:t>
            </a:r>
            <a:r>
              <a:rPr lang="en-GB" altLang="de-DE" sz="1400" b="0" dirty="0" smtClean="0"/>
              <a:t> </a:t>
            </a:r>
            <a:r>
              <a:rPr lang="en-GB" altLang="de-DE" sz="1400" b="0" dirty="0" err="1" smtClean="0"/>
              <a:t>Zeitung</a:t>
            </a:r>
            <a:r>
              <a:rPr lang="en-GB" altLang="de-DE" sz="1400" b="0" dirty="0" smtClean="0"/>
              <a:t>)</a:t>
            </a:r>
            <a:br>
              <a:rPr lang="en-GB" altLang="de-DE" sz="1400" b="0" dirty="0" smtClean="0"/>
            </a:br>
            <a:r>
              <a:rPr lang="en-GB" altLang="de-DE" b="0" dirty="0" smtClean="0"/>
              <a:t>				</a:t>
            </a:r>
            <a:br>
              <a:rPr lang="en-GB" altLang="de-DE" b="0" dirty="0" smtClean="0"/>
            </a:br>
            <a:r>
              <a:rPr lang="en-GB" altLang="de-DE" b="0" dirty="0" smtClean="0"/>
              <a:t>		</a:t>
            </a:r>
            <a:br>
              <a:rPr lang="en-GB" altLang="de-DE" b="0" dirty="0" smtClean="0"/>
            </a:b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b="0" dirty="0" smtClean="0"/>
              <a:t/>
            </a:r>
            <a:br>
              <a:rPr lang="en-GB" altLang="de-DE" b="0" dirty="0" smtClean="0"/>
            </a:br>
            <a:r>
              <a:rPr lang="en-GB" altLang="de-DE" b="0" dirty="0" smtClean="0"/>
              <a:t>	</a:t>
            </a:r>
            <a:br>
              <a:rPr lang="en-GB" altLang="de-DE" b="0" dirty="0" smtClean="0"/>
            </a:br>
            <a:endParaRPr lang="en-GB" altLang="de-DE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059" y="2636912"/>
            <a:ext cx="354013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2" y="6453188"/>
            <a:ext cx="4896023" cy="341312"/>
          </a:xfrm>
        </p:spPr>
        <p:txBody>
          <a:bodyPr/>
          <a:lstStyle/>
          <a:p>
            <a:r>
              <a:rPr lang="en-GB" altLang="de-DE" dirty="0" smtClean="0"/>
              <a:t>Broadcasting in Germany and the amended WDR law in North Rhine-Westphalia</a:t>
            </a:r>
            <a:endParaRPr lang="de-DE" altLang="de-DE" dirty="0" smtClean="0"/>
          </a:p>
          <a:p>
            <a:r>
              <a:rPr lang="de-DE" altLang="de-DE" b="0" dirty="0" smtClean="0"/>
              <a:t>Riga, April 22, 2016</a:t>
            </a:r>
            <a:endParaRPr lang="de-DE" altLang="de-DE" b="0" dirty="0"/>
          </a:p>
        </p:txBody>
      </p:sp>
      <p:sp>
        <p:nvSpPr>
          <p:cNvPr id="9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9pPr>
          </a:lstStyle>
          <a:p>
            <a:r>
              <a:rPr lang="de-DE" kern="0" dirty="0" smtClean="0"/>
              <a:t>IV. The WDR Law</a:t>
            </a:r>
            <a:endParaRPr lang="de-DE" kern="0" dirty="0"/>
          </a:p>
        </p:txBody>
      </p:sp>
    </p:spTree>
    <p:extLst>
      <p:ext uri="{BB962C8B-B14F-4D97-AF65-F5344CB8AC3E}">
        <p14:creationId xmlns:p14="http://schemas.microsoft.com/office/powerpoint/2010/main" val="146338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D4F45F-0201-4B9C-B946-9DFAC80581C7}" type="slidenum">
              <a:rPr lang="en-GB" altLang="de-DE" smtClean="0"/>
              <a:pPr/>
              <a:t>21</a:t>
            </a:fld>
            <a:endParaRPr lang="en-GB" altLang="de-DE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1268413"/>
            <a:ext cx="9144000" cy="5040312"/>
          </a:xfrm>
          <a:prstGeom prst="rect">
            <a:avLst/>
          </a:prstGeom>
          <a:solidFill>
            <a:srgbClr val="EFF4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268413"/>
            <a:ext cx="8064500" cy="5040312"/>
          </a:xfrm>
          <a:noFill/>
          <a:ln>
            <a:noFill/>
            <a:miter lim="800000"/>
            <a:headEnd/>
            <a:tailEnd/>
          </a:ln>
        </p:spPr>
        <p:txBody>
          <a:bodyPr vert="horz" wrap="square" lIns="91440" tIns="14400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defTabSz="449263">
              <a:spcAft>
                <a:spcPts val="600"/>
              </a:spcAft>
            </a:pP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sz="3200" dirty="0" smtClean="0"/>
              <a:t>Result:</a:t>
            </a:r>
            <a:br>
              <a:rPr lang="en-GB" altLang="de-DE" sz="3200" dirty="0" smtClean="0"/>
            </a:br>
            <a:r>
              <a:rPr lang="en-GB" altLang="de-DE" sz="3000" dirty="0" smtClean="0"/>
              <a:t/>
            </a:r>
            <a:br>
              <a:rPr lang="en-GB" altLang="de-DE" sz="3000" dirty="0" smtClean="0"/>
            </a:br>
            <a:r>
              <a:rPr lang="en-GB" altLang="de-DE" sz="3200" dirty="0" smtClean="0"/>
              <a:t>The most up-to-date</a:t>
            </a:r>
            <a:br>
              <a:rPr lang="en-GB" altLang="de-DE" sz="3200" dirty="0" smtClean="0"/>
            </a:br>
            <a:r>
              <a:rPr lang="en-GB" altLang="de-DE" sz="3200" dirty="0" smtClean="0"/>
              <a:t>media </a:t>
            </a:r>
            <a:r>
              <a:rPr lang="en-GB" altLang="de-DE" sz="3200" dirty="0"/>
              <a:t>l</a:t>
            </a:r>
            <a:r>
              <a:rPr lang="en-GB" altLang="de-DE" sz="3200" dirty="0" smtClean="0"/>
              <a:t>aw in Germany</a:t>
            </a:r>
            <a:br>
              <a:rPr lang="en-GB" altLang="de-DE" sz="3200" dirty="0" smtClean="0"/>
            </a:br>
            <a:r>
              <a:rPr lang="en-GB" altLang="de-DE" sz="3000" dirty="0" smtClean="0"/>
              <a:t/>
            </a:r>
            <a:br>
              <a:rPr lang="en-GB" altLang="de-DE" sz="3000" dirty="0" smtClean="0"/>
            </a:br>
            <a:r>
              <a:rPr lang="en-GB" altLang="de-DE" sz="3000" dirty="0" smtClean="0"/>
              <a:t/>
            </a:r>
            <a:br>
              <a:rPr lang="en-GB" altLang="de-DE" sz="3000" dirty="0" smtClean="0"/>
            </a:br>
            <a:r>
              <a:rPr lang="en-GB" altLang="de-DE" sz="3000" dirty="0" smtClean="0"/>
              <a:t/>
            </a:r>
            <a:br>
              <a:rPr lang="en-GB" altLang="de-DE" sz="3000" dirty="0" smtClean="0"/>
            </a:br>
            <a:r>
              <a:rPr lang="en-GB" altLang="de-DE" sz="3000" dirty="0" smtClean="0"/>
              <a:t>			</a:t>
            </a:r>
            <a:br>
              <a:rPr lang="en-GB" altLang="de-DE" sz="3000" dirty="0" smtClean="0"/>
            </a:br>
            <a:endParaRPr lang="en-GB" altLang="de-DE" sz="3000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9pPr>
          </a:lstStyle>
          <a:p>
            <a:r>
              <a:rPr lang="en-GB" kern="0" smtClean="0"/>
              <a:t>IV. The WDR Law</a:t>
            </a:r>
            <a:endParaRPr lang="en-GB" kern="0"/>
          </a:p>
        </p:txBody>
      </p:sp>
      <p:sp>
        <p:nvSpPr>
          <p:cNvPr id="8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2" y="6453188"/>
            <a:ext cx="4896023" cy="341312"/>
          </a:xfrm>
        </p:spPr>
        <p:txBody>
          <a:bodyPr/>
          <a:lstStyle/>
          <a:p>
            <a:r>
              <a:rPr lang="en-GB" altLang="de-DE" smtClean="0"/>
              <a:t>Broadcasting in Germany and the amended WDR law in North Rhine-Westphalia</a:t>
            </a:r>
          </a:p>
          <a:p>
            <a:r>
              <a:rPr lang="en-GB" altLang="de-DE" b="0" smtClean="0"/>
              <a:t>Riga, April 22, 2016</a:t>
            </a:r>
            <a:endParaRPr lang="en-GB" altLang="de-DE" b="0"/>
          </a:p>
        </p:txBody>
      </p:sp>
    </p:spTree>
    <p:extLst>
      <p:ext uri="{BB962C8B-B14F-4D97-AF65-F5344CB8AC3E}">
        <p14:creationId xmlns:p14="http://schemas.microsoft.com/office/powerpoint/2010/main" val="322975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D4F45F-0201-4B9C-B946-9DFAC80581C7}" type="slidenum">
              <a:rPr lang="en-GB" altLang="de-DE" smtClean="0"/>
              <a:pPr/>
              <a:t>22</a:t>
            </a:fld>
            <a:endParaRPr lang="en-GB" altLang="de-DE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1268413"/>
            <a:ext cx="9144000" cy="5040312"/>
          </a:xfrm>
          <a:prstGeom prst="rect">
            <a:avLst/>
          </a:prstGeom>
          <a:solidFill>
            <a:srgbClr val="EFF4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9pPr>
          </a:lstStyle>
          <a:p>
            <a:r>
              <a:rPr lang="en-GB" kern="0" dirty="0" smtClean="0"/>
              <a:t>V. Media policy news</a:t>
            </a:r>
            <a:endParaRPr lang="en-GB" kern="0" dirty="0"/>
          </a:p>
        </p:txBody>
      </p:sp>
      <p:sp>
        <p:nvSpPr>
          <p:cNvPr id="8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2" y="6453188"/>
            <a:ext cx="4896023" cy="341312"/>
          </a:xfrm>
        </p:spPr>
        <p:txBody>
          <a:bodyPr/>
          <a:lstStyle/>
          <a:p>
            <a:r>
              <a:rPr lang="en-GB" altLang="de-DE" smtClean="0"/>
              <a:t>Broadcasting in Germany and the amended WDR law in North Rhine-Westphalia</a:t>
            </a:r>
          </a:p>
          <a:p>
            <a:r>
              <a:rPr lang="en-GB" altLang="de-DE" b="0" smtClean="0"/>
              <a:t>Riga, April 22, 2016</a:t>
            </a:r>
            <a:endParaRPr lang="en-GB" altLang="de-DE" b="0"/>
          </a:p>
        </p:txBody>
      </p:sp>
      <p:pic>
        <p:nvPicPr>
          <p:cNvPr id="7170" name="Picture 2" descr="http://www.bmi.bund.de/SharedDocs/Bilder/DE/Themen/02-Gesellschaft-Verfassung/bundestag-plenarsaal.jpg?__blob=poster&amp;v=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64" b="2408"/>
          <a:stretch/>
        </p:blipFill>
        <p:spPr bwMode="auto">
          <a:xfrm>
            <a:off x="1588" y="1272912"/>
            <a:ext cx="9142412" cy="5036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038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D4F45F-0201-4B9C-B946-9DFAC80581C7}" type="slidenum">
              <a:rPr lang="en-GB" altLang="de-DE" smtClean="0"/>
              <a:pPr/>
              <a:t>23</a:t>
            </a:fld>
            <a:endParaRPr lang="en-GB" altLang="de-DE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1268413"/>
            <a:ext cx="9144000" cy="5040312"/>
          </a:xfrm>
          <a:prstGeom prst="rect">
            <a:avLst/>
          </a:prstGeom>
          <a:solidFill>
            <a:srgbClr val="EFF4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268413"/>
            <a:ext cx="8064500" cy="5040312"/>
          </a:xfrm>
          <a:noFill/>
          <a:ln>
            <a:noFill/>
            <a:miter lim="800000"/>
            <a:headEnd/>
            <a:tailEnd/>
          </a:ln>
        </p:spPr>
        <p:txBody>
          <a:bodyPr vert="horz" wrap="square" lIns="91440" tIns="144000" rIns="91440" bIns="45720" numCol="1" anchor="t" anchorCtr="0" compatLnSpc="1">
            <a:prstTxWarp prst="textNoShape">
              <a:avLst/>
            </a:prstTxWarp>
          </a:bodyPr>
          <a:lstStyle/>
          <a:p>
            <a:pPr lvl="0" defTabSz="449263">
              <a:spcAft>
                <a:spcPts val="600"/>
              </a:spcAft>
            </a:pPr>
            <a:r>
              <a:rPr lang="en-GB" altLang="de-DE" sz="2400" dirty="0" smtClean="0"/>
              <a:t>1. 	</a:t>
            </a:r>
            <a:r>
              <a:rPr lang="en-GB" sz="2400" dirty="0" smtClean="0"/>
              <a:t>Structure debate on the financing of public service 	broadcasting </a:t>
            </a: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dirty="0"/>
              <a:t>	</a:t>
            </a:r>
            <a:r>
              <a:rPr lang="en-GB" dirty="0" smtClean="0"/>
              <a:t>Establishment of a cross-state political working group </a:t>
            </a:r>
            <a:r>
              <a:rPr lang="en-GB" altLang="de-DE" b="0" dirty="0" smtClean="0"/>
              <a:t/>
            </a:r>
            <a:br>
              <a:rPr lang="en-GB" altLang="de-DE" b="0" dirty="0" smtClean="0"/>
            </a:br>
            <a:r>
              <a:rPr lang="en-GB" altLang="de-DE" b="0" dirty="0"/>
              <a:t>	</a:t>
            </a:r>
            <a:r>
              <a:rPr lang="en-GB" altLang="de-DE" b="0" dirty="0" smtClean="0"/>
              <a:t>“</a:t>
            </a:r>
            <a:r>
              <a:rPr lang="en-GB" b="0" dirty="0" smtClean="0"/>
              <a:t>Remit, structure and financing of the public service 			broadcasters”</a:t>
            </a:r>
            <a:r>
              <a:rPr lang="en-GB" altLang="de-DE" b="0" dirty="0" smtClean="0"/>
              <a:t> </a:t>
            </a:r>
            <a:br>
              <a:rPr lang="en-GB" altLang="de-DE" b="0" dirty="0" smtClean="0"/>
            </a:br>
            <a:r>
              <a:rPr lang="en-GB" altLang="de-DE" b="0" dirty="0" smtClean="0"/>
              <a:t>		</a:t>
            </a:r>
            <a:br>
              <a:rPr lang="en-GB" altLang="de-DE" b="0" dirty="0" smtClean="0"/>
            </a:br>
            <a:r>
              <a:rPr lang="en-GB" altLang="de-DE" b="0" dirty="0"/>
              <a:t>	</a:t>
            </a:r>
            <a:r>
              <a:rPr lang="en-GB" altLang="de-DE" dirty="0" smtClean="0"/>
              <a:t>Remit</a:t>
            </a:r>
            <a:r>
              <a:rPr lang="en-GB" altLang="de-DE" b="0" dirty="0" smtClean="0"/>
              <a:t>: </a:t>
            </a:r>
            <a:br>
              <a:rPr lang="en-GB" altLang="de-DE" b="0" dirty="0" smtClean="0"/>
            </a:br>
            <a:r>
              <a:rPr lang="en-GB" altLang="de-DE" b="0" dirty="0"/>
              <a:t>	</a:t>
            </a:r>
            <a:r>
              <a:rPr lang="en-GB" b="0" dirty="0" smtClean="0"/>
              <a:t>Development of reform proposals for fundamental structural 	changes </a:t>
            </a:r>
            <a:r>
              <a:rPr lang="en-GB" altLang="de-DE" b="0" dirty="0" smtClean="0"/>
              <a:t>	  </a:t>
            </a: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b="0" dirty="0" smtClean="0"/>
              <a:t>		</a:t>
            </a:r>
            <a:br>
              <a:rPr lang="en-GB" altLang="de-DE" b="0" dirty="0" smtClean="0"/>
            </a:br>
            <a:r>
              <a:rPr lang="en-GB" altLang="de-DE" b="0" dirty="0" smtClean="0"/>
              <a:t>	</a:t>
            </a:r>
            <a:r>
              <a:rPr lang="en-GB" altLang="de-DE" dirty="0" smtClean="0"/>
              <a:t>Aim</a:t>
            </a:r>
            <a:r>
              <a:rPr lang="en-GB" altLang="de-DE" b="0" dirty="0" smtClean="0"/>
              <a:t>: </a:t>
            </a:r>
            <a:br>
              <a:rPr lang="en-GB" altLang="de-DE" b="0" dirty="0" smtClean="0"/>
            </a:br>
            <a:r>
              <a:rPr lang="en-GB" altLang="de-DE" b="0" dirty="0"/>
              <a:t>	</a:t>
            </a:r>
            <a:r>
              <a:rPr lang="en-GB" b="0" dirty="0" smtClean="0"/>
              <a:t>Prevention of an imminent increase in the licence fee from 2021 </a:t>
            </a: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b="0" dirty="0" smtClean="0"/>
              <a:t>		</a:t>
            </a:r>
            <a:br>
              <a:rPr lang="en-GB" altLang="de-DE" b="0" dirty="0" smtClean="0"/>
            </a:b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sz="3200" dirty="0" smtClean="0"/>
              <a:t/>
            </a:r>
            <a:br>
              <a:rPr lang="en-GB" altLang="de-DE" sz="3200" dirty="0" smtClean="0"/>
            </a:br>
            <a:r>
              <a:rPr lang="en-GB" altLang="de-DE" sz="3000" b="0" dirty="0" smtClean="0"/>
              <a:t/>
            </a:r>
            <a:br>
              <a:rPr lang="en-GB" altLang="de-DE" sz="3000" b="0" dirty="0" smtClean="0"/>
            </a:br>
            <a:r>
              <a:rPr lang="en-GB" altLang="de-DE" sz="3000" b="0" dirty="0" smtClean="0"/>
              <a:t/>
            </a:r>
            <a:br>
              <a:rPr lang="en-GB" altLang="de-DE" sz="3000" b="0" dirty="0" smtClean="0"/>
            </a:br>
            <a:r>
              <a:rPr lang="en-GB" altLang="de-DE" sz="3000" b="0" dirty="0" smtClean="0"/>
              <a:t>			</a:t>
            </a:r>
            <a:br>
              <a:rPr lang="en-GB" altLang="de-DE" sz="3000" b="0" dirty="0" smtClean="0"/>
            </a:br>
            <a:endParaRPr lang="en-GB" altLang="de-DE" sz="3000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9pPr>
          </a:lstStyle>
          <a:p>
            <a:r>
              <a:rPr lang="en-GB" kern="0" dirty="0" smtClean="0"/>
              <a:t>V. Media policy news</a:t>
            </a:r>
            <a:endParaRPr lang="en-GB" kern="0" dirty="0"/>
          </a:p>
        </p:txBody>
      </p:sp>
      <p:sp>
        <p:nvSpPr>
          <p:cNvPr id="8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2" y="6453188"/>
            <a:ext cx="4896023" cy="341312"/>
          </a:xfrm>
        </p:spPr>
        <p:txBody>
          <a:bodyPr/>
          <a:lstStyle/>
          <a:p>
            <a:r>
              <a:rPr lang="en-GB" altLang="de-DE" smtClean="0"/>
              <a:t>Broadcasting in Germany and the amended WDR law in North Rhine-Westphalia</a:t>
            </a:r>
          </a:p>
          <a:p>
            <a:r>
              <a:rPr lang="en-GB" altLang="de-DE" b="0" smtClean="0"/>
              <a:t>Riga, April 22, 2016</a:t>
            </a:r>
            <a:endParaRPr lang="en-GB" altLang="de-DE" b="0"/>
          </a:p>
        </p:txBody>
      </p:sp>
    </p:spTree>
    <p:extLst>
      <p:ext uri="{BB962C8B-B14F-4D97-AF65-F5344CB8AC3E}">
        <p14:creationId xmlns:p14="http://schemas.microsoft.com/office/powerpoint/2010/main" val="300567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D4F45F-0201-4B9C-B946-9DFAC80581C7}" type="slidenum">
              <a:rPr lang="en-GB" altLang="de-DE" smtClean="0"/>
              <a:pPr/>
              <a:t>24</a:t>
            </a:fld>
            <a:endParaRPr lang="en-GB" altLang="de-DE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1268413"/>
            <a:ext cx="9144000" cy="5040312"/>
          </a:xfrm>
          <a:prstGeom prst="rect">
            <a:avLst/>
          </a:prstGeom>
          <a:solidFill>
            <a:srgbClr val="EFF4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268413"/>
            <a:ext cx="8064500" cy="5040312"/>
          </a:xfrm>
          <a:noFill/>
          <a:ln>
            <a:noFill/>
            <a:miter lim="800000"/>
            <a:headEnd/>
            <a:tailEnd/>
          </a:ln>
        </p:spPr>
        <p:txBody>
          <a:bodyPr vert="horz" wrap="square" lIns="91440" tIns="144000" rIns="91440" bIns="45720" numCol="1" anchor="t" anchorCtr="0" compatLnSpc="1">
            <a:prstTxWarp prst="textNoShape">
              <a:avLst/>
            </a:prstTxWarp>
          </a:bodyPr>
          <a:lstStyle/>
          <a:p>
            <a:pPr lvl="0" defTabSz="449263">
              <a:spcAft>
                <a:spcPts val="600"/>
              </a:spcAft>
            </a:pPr>
            <a:r>
              <a:rPr lang="en-GB" altLang="de-DE" sz="2400" dirty="0" smtClean="0"/>
              <a:t>2. </a:t>
            </a:r>
            <a:r>
              <a:rPr lang="en-GB" sz="2400" dirty="0" smtClean="0"/>
              <a:t>Federal state working group for media convergence</a:t>
            </a:r>
            <a:r>
              <a:rPr lang="en-GB" altLang="de-DE" sz="2400" dirty="0" smtClean="0"/>
              <a:t/>
            </a:r>
            <a:br>
              <a:rPr lang="en-GB" altLang="de-DE" sz="2400" dirty="0" smtClean="0"/>
            </a:br>
            <a:r>
              <a:rPr lang="en-GB" altLang="de-DE" dirty="0" smtClean="0"/>
              <a:t> </a:t>
            </a:r>
            <a:br>
              <a:rPr lang="en-GB" altLang="de-DE" dirty="0" smtClean="0"/>
            </a:br>
            <a:r>
              <a:rPr lang="en-GB" altLang="de-DE" dirty="0"/>
              <a:t>	</a:t>
            </a:r>
            <a:r>
              <a:rPr lang="en-GB" altLang="de-DE" dirty="0" smtClean="0"/>
              <a:t>Media convergence = </a:t>
            </a:r>
            <a:r>
              <a:rPr lang="en-GB" altLang="de-DE" dirty="0"/>
              <a:t>i</a:t>
            </a:r>
            <a:r>
              <a:rPr lang="en-GB" dirty="0" smtClean="0"/>
              <a:t>nterdisciplinary issue</a:t>
            </a:r>
            <a:r>
              <a:rPr lang="en-GB" altLang="de-DE" b="0" dirty="0" smtClean="0"/>
              <a:t/>
            </a:r>
            <a:br>
              <a:rPr lang="en-GB" altLang="de-DE" b="0" dirty="0" smtClean="0"/>
            </a:br>
            <a:r>
              <a:rPr lang="en-GB" altLang="de-DE" b="0" dirty="0"/>
              <a:t>	</a:t>
            </a:r>
            <a:r>
              <a:rPr lang="en-GB" b="0" dirty="0" smtClean="0"/>
              <a:t>Federal responsibility for telecommunication law </a:t>
            </a:r>
            <a:br>
              <a:rPr lang="en-GB" b="0" dirty="0" smtClean="0"/>
            </a:br>
            <a:r>
              <a:rPr lang="en-GB" b="0" dirty="0"/>
              <a:t>	</a:t>
            </a:r>
            <a:r>
              <a:rPr lang="en-GB" b="0" dirty="0" smtClean="0"/>
              <a:t>Federal state responsibility for media </a:t>
            </a:r>
            <a:r>
              <a:rPr lang="en-GB" b="0" dirty="0"/>
              <a:t>l</a:t>
            </a:r>
            <a:r>
              <a:rPr lang="en-GB" b="0" dirty="0" smtClean="0"/>
              <a:t>aw</a:t>
            </a:r>
            <a:r>
              <a:rPr lang="en-GB" altLang="de-DE" b="0" dirty="0" smtClean="0"/>
              <a:t/>
            </a:r>
            <a:br>
              <a:rPr lang="en-GB" altLang="de-DE" b="0" dirty="0" smtClean="0"/>
            </a:br>
            <a:r>
              <a:rPr lang="en-GB" altLang="de-DE" b="0" dirty="0"/>
              <a:t>	</a:t>
            </a:r>
            <a:r>
              <a:rPr lang="en-GB" altLang="de-DE" b="0" dirty="0" smtClean="0">
                <a:sym typeface="Wingdings" panose="05000000000000000000" pitchFamily="2" charset="2"/>
              </a:rPr>
              <a:t> </a:t>
            </a:r>
            <a:r>
              <a:rPr lang="en-GB" altLang="de-DE" b="0" dirty="0">
                <a:sym typeface="Wingdings" panose="05000000000000000000" pitchFamily="2" charset="2"/>
              </a:rPr>
              <a:t>s</a:t>
            </a:r>
            <a:r>
              <a:rPr lang="en-GB" b="0" dirty="0" smtClean="0"/>
              <a:t>pecial </a:t>
            </a:r>
            <a:r>
              <a:rPr lang="en-GB" b="0" dirty="0"/>
              <a:t>commitment of</a:t>
            </a:r>
            <a:r>
              <a:rPr lang="en-GB" altLang="de-DE" b="0" dirty="0"/>
              <a:t> </a:t>
            </a:r>
            <a:r>
              <a:rPr lang="en-GB" altLang="de-DE" b="0" dirty="0" smtClean="0"/>
              <a:t>NRW </a:t>
            </a:r>
            <a:r>
              <a:rPr lang="en-GB" b="0" dirty="0" smtClean="0"/>
              <a:t>to </a:t>
            </a:r>
            <a:r>
              <a:rPr lang="en-GB" b="0" dirty="0"/>
              <a:t>the </a:t>
            </a:r>
            <a:r>
              <a:rPr lang="en-GB" b="0" dirty="0" smtClean="0"/>
              <a:t>topic </a:t>
            </a:r>
            <a:r>
              <a:rPr lang="en-GB" b="0" dirty="0"/>
              <a:t>of platform regulation </a:t>
            </a:r>
            <a:r>
              <a:rPr lang="en-GB" b="0" dirty="0" smtClean="0"/>
              <a:t>	     </a:t>
            </a:r>
            <a:r>
              <a:rPr lang="en-GB" sz="1600" b="0" dirty="0" smtClean="0"/>
              <a:t>(</a:t>
            </a:r>
            <a:r>
              <a:rPr lang="en-GB" sz="1600" b="0" dirty="0"/>
              <a:t>Joint Chairmanship with the </a:t>
            </a:r>
            <a:r>
              <a:rPr lang="en-GB" sz="1600" b="0" dirty="0" smtClean="0"/>
              <a:t>Federal </a:t>
            </a:r>
            <a:r>
              <a:rPr lang="en-GB" sz="1600" b="0" dirty="0"/>
              <a:t>Ministry of Economics)</a:t>
            </a:r>
            <a:r>
              <a:rPr lang="en-GB" altLang="de-DE" sz="1600" dirty="0"/>
              <a:t/>
            </a:r>
            <a:br>
              <a:rPr lang="en-GB" altLang="de-DE" sz="1600" dirty="0"/>
            </a:b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b="0" dirty="0"/>
              <a:t>	</a:t>
            </a:r>
            <a:r>
              <a:rPr lang="en-GB" altLang="de-DE" dirty="0" smtClean="0"/>
              <a:t>Remit: </a:t>
            </a:r>
            <a:br>
              <a:rPr lang="en-GB" altLang="de-DE" dirty="0" smtClean="0"/>
            </a:br>
            <a:r>
              <a:rPr lang="en-GB" altLang="de-DE" dirty="0"/>
              <a:t>	</a:t>
            </a:r>
            <a:r>
              <a:rPr lang="en-GB" b="0" dirty="0" smtClean="0"/>
              <a:t>Development of reform proposals for the topics of intermediaries, 	net neutrality, platform regulation </a:t>
            </a:r>
            <a:r>
              <a:rPr lang="en-GB" altLang="de-DE" b="0" dirty="0" smtClean="0"/>
              <a:t/>
            </a:r>
            <a:br>
              <a:rPr lang="en-GB" altLang="de-DE" b="0" dirty="0" smtClean="0"/>
            </a:b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dirty="0"/>
              <a:t>	</a:t>
            </a:r>
            <a:r>
              <a:rPr lang="en-GB" altLang="de-DE" dirty="0" smtClean="0"/>
              <a:t>Aim</a:t>
            </a:r>
            <a:r>
              <a:rPr lang="en-GB" altLang="de-DE" b="0" dirty="0"/>
              <a:t>: </a:t>
            </a:r>
            <a:r>
              <a:rPr lang="en-GB" altLang="de-DE" b="0" dirty="0" smtClean="0"/>
              <a:t/>
            </a:r>
            <a:br>
              <a:rPr lang="en-GB" altLang="de-DE" b="0" dirty="0" smtClean="0"/>
            </a:br>
            <a:r>
              <a:rPr lang="en-GB" altLang="de-DE" b="0" dirty="0"/>
              <a:t>	</a:t>
            </a:r>
            <a:r>
              <a:rPr lang="en-GB" altLang="de-DE" b="0" dirty="0" smtClean="0"/>
              <a:t>Ensuring media pluralism, global competitiveness and a level 	playing field for German media companies in the digital world</a:t>
            </a: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dirty="0" smtClean="0"/>
              <a:t/>
            </a:r>
            <a:br>
              <a:rPr lang="en-GB" altLang="de-DE" dirty="0" smtClean="0"/>
            </a:br>
            <a:r>
              <a:rPr lang="en-GB" altLang="de-DE" sz="3200" dirty="0" smtClean="0"/>
              <a:t/>
            </a:r>
            <a:br>
              <a:rPr lang="en-GB" altLang="de-DE" sz="3200" dirty="0" smtClean="0"/>
            </a:br>
            <a:r>
              <a:rPr lang="en-GB" altLang="de-DE" sz="3000" b="0" dirty="0" smtClean="0"/>
              <a:t/>
            </a:r>
            <a:br>
              <a:rPr lang="en-GB" altLang="de-DE" sz="3000" b="0" dirty="0" smtClean="0"/>
            </a:br>
            <a:r>
              <a:rPr lang="en-GB" altLang="de-DE" sz="3000" b="0" dirty="0" smtClean="0"/>
              <a:t/>
            </a:r>
            <a:br>
              <a:rPr lang="en-GB" altLang="de-DE" sz="3000" b="0" dirty="0" smtClean="0"/>
            </a:br>
            <a:r>
              <a:rPr lang="en-GB" altLang="de-DE" sz="3000" b="0" dirty="0" smtClean="0"/>
              <a:t>			</a:t>
            </a:r>
            <a:br>
              <a:rPr lang="en-GB" altLang="de-DE" sz="3000" b="0" dirty="0" smtClean="0"/>
            </a:br>
            <a:endParaRPr lang="en-GB" altLang="de-DE" sz="3000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-BoldMT" charset="0"/>
              </a:defRPr>
            </a:lvl9pPr>
          </a:lstStyle>
          <a:p>
            <a:r>
              <a:rPr lang="en-GB" kern="0" dirty="0" smtClean="0"/>
              <a:t>V. </a:t>
            </a:r>
            <a:r>
              <a:rPr lang="en-GB" kern="0" dirty="0"/>
              <a:t>Media policy news</a:t>
            </a:r>
          </a:p>
        </p:txBody>
      </p:sp>
      <p:sp>
        <p:nvSpPr>
          <p:cNvPr id="8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900112" y="6453188"/>
            <a:ext cx="4896023" cy="341312"/>
          </a:xfrm>
        </p:spPr>
        <p:txBody>
          <a:bodyPr/>
          <a:lstStyle/>
          <a:p>
            <a:r>
              <a:rPr lang="en-GB" altLang="de-DE" dirty="0" smtClean="0"/>
              <a:t>Broadcasting in Germany and the amended WDR law in North Rhine-Westphalia</a:t>
            </a:r>
          </a:p>
          <a:p>
            <a:r>
              <a:rPr lang="en-GB" altLang="de-DE" b="0" dirty="0" smtClean="0"/>
              <a:t>Riga, April 22, 2016</a:t>
            </a:r>
            <a:endParaRPr lang="en-GB" altLang="de-DE" b="0" dirty="0"/>
          </a:p>
        </p:txBody>
      </p:sp>
    </p:spTree>
    <p:extLst>
      <p:ext uri="{BB962C8B-B14F-4D97-AF65-F5344CB8AC3E}">
        <p14:creationId xmlns:p14="http://schemas.microsoft.com/office/powerpoint/2010/main" val="34463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65CD26-D7CF-45E4-A0A1-2CC624C76457}" type="slidenum">
              <a:rPr lang="en-GB" altLang="de-DE" smtClean="0"/>
              <a:pPr/>
              <a:t>25</a:t>
            </a:fld>
            <a:endParaRPr lang="en-GB" altLang="de-DE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1268413"/>
            <a:ext cx="9144000" cy="5040312"/>
          </a:xfrm>
          <a:prstGeom prst="rect">
            <a:avLst/>
          </a:prstGeom>
          <a:solidFill>
            <a:srgbClr val="EFF4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268413"/>
            <a:ext cx="8064500" cy="50403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14400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altLang="de-DE" sz="1600" b="0" dirty="0" smtClean="0"/>
              <a:t/>
            </a:r>
            <a:br>
              <a:rPr lang="en-GB" altLang="de-DE" sz="1600" b="0" dirty="0" smtClean="0"/>
            </a:br>
            <a:r>
              <a:rPr lang="en-GB" altLang="de-DE" sz="1600" b="0" dirty="0" smtClean="0"/>
              <a:t/>
            </a:r>
            <a:br>
              <a:rPr lang="en-GB" altLang="de-DE" sz="1600" b="0" dirty="0" smtClean="0"/>
            </a:br>
            <a:r>
              <a:rPr lang="en-GB" altLang="de-DE" sz="1600" b="0" dirty="0" smtClean="0"/>
              <a:t/>
            </a:r>
            <a:br>
              <a:rPr lang="en-GB" altLang="de-DE" sz="1600" b="0" dirty="0" smtClean="0"/>
            </a:br>
            <a:r>
              <a:rPr lang="en-GB" altLang="de-DE" sz="1600" b="0" dirty="0" smtClean="0"/>
              <a:t/>
            </a:r>
            <a:br>
              <a:rPr lang="en-GB" altLang="de-DE" sz="1600" b="0" dirty="0" smtClean="0"/>
            </a:br>
            <a:r>
              <a:rPr lang="en-GB" altLang="de-DE" sz="1600" b="0" dirty="0" smtClean="0"/>
              <a:t/>
            </a:r>
            <a:br>
              <a:rPr lang="en-GB" altLang="de-DE" sz="1600" b="0" dirty="0" smtClean="0"/>
            </a:br>
            <a:r>
              <a:rPr lang="en-GB" sz="3200" dirty="0" smtClean="0"/>
              <a:t>Thank you for your attention</a:t>
            </a:r>
            <a:r>
              <a:rPr lang="en-GB" altLang="de-DE" sz="3200" dirty="0" smtClean="0"/>
              <a:t>!</a:t>
            </a:r>
            <a:br>
              <a:rPr lang="en-GB" altLang="de-DE" sz="3200" dirty="0" smtClean="0"/>
            </a:br>
            <a:r>
              <a:rPr lang="en-GB" altLang="de-DE" sz="3200" dirty="0" smtClean="0"/>
              <a:t/>
            </a:r>
            <a:br>
              <a:rPr lang="en-GB" altLang="de-DE" sz="3200" dirty="0" smtClean="0"/>
            </a:br>
            <a:r>
              <a:rPr lang="en-GB" altLang="de-DE" sz="3200" dirty="0" smtClean="0"/>
              <a:t/>
            </a:r>
            <a:br>
              <a:rPr lang="en-GB" altLang="de-DE" sz="3200" dirty="0" smtClean="0"/>
            </a:br>
            <a:r>
              <a:rPr lang="en-GB" altLang="de-DE" sz="1800" b="0" dirty="0" smtClean="0"/>
              <a:t>Dr. Marc Jan </a:t>
            </a:r>
            <a:r>
              <a:rPr lang="en-GB" altLang="de-DE" sz="1800" b="0" dirty="0" err="1" smtClean="0"/>
              <a:t>Eumann</a:t>
            </a:r>
            <a:r>
              <a:rPr lang="en-GB" altLang="de-DE" sz="1800" b="0" dirty="0" smtClean="0"/>
              <a:t> </a:t>
            </a:r>
            <a:br>
              <a:rPr lang="en-GB" altLang="de-DE" sz="1800" b="0" dirty="0" smtClean="0"/>
            </a:br>
            <a:r>
              <a:rPr lang="en-GB" altLang="de-DE" sz="1800" b="0" dirty="0" smtClean="0"/>
              <a:t>	</a:t>
            </a:r>
            <a:br>
              <a:rPr lang="en-GB" altLang="de-DE" sz="1800" b="0" dirty="0" smtClean="0"/>
            </a:br>
            <a:r>
              <a:rPr lang="en-GB" altLang="de-DE" sz="1800" b="0" dirty="0" smtClean="0"/>
              <a:t>@</a:t>
            </a:r>
            <a:r>
              <a:rPr lang="en-GB" altLang="de-DE" sz="1800" b="0" dirty="0" err="1" smtClean="0"/>
              <a:t>marc_jan_eumann</a:t>
            </a:r>
            <a:r>
              <a:rPr lang="en-GB" altLang="de-DE" sz="1800" b="0" dirty="0" smtClean="0"/>
              <a:t> </a:t>
            </a:r>
            <a:br>
              <a:rPr lang="en-GB" altLang="de-DE" sz="1800" b="0" dirty="0" smtClean="0"/>
            </a:br>
            <a:r>
              <a:rPr lang="en-GB" altLang="de-DE" sz="1800" b="0" dirty="0" smtClean="0"/>
              <a:t>MarcJan.Eumann@stk.nrw.de</a:t>
            </a:r>
            <a:br>
              <a:rPr lang="en-GB" altLang="de-DE" sz="1800" b="0" dirty="0" smtClean="0"/>
            </a:br>
            <a:r>
              <a:rPr lang="en-GB" altLang="de-DE" sz="1800" b="0" dirty="0" smtClean="0"/>
              <a:t> </a:t>
            </a:r>
            <a:endParaRPr lang="en-GB" altLang="de-DE" sz="1800" b="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0" t="21376" r="10617" b="22421"/>
          <a:stretch/>
        </p:blipFill>
        <p:spPr bwMode="auto">
          <a:xfrm>
            <a:off x="4139952" y="4365104"/>
            <a:ext cx="792088" cy="297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19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RW_Vorlage">
  <a:themeElements>
    <a:clrScheme name="NRW_Vorlage 13">
      <a:dk1>
        <a:srgbClr val="000000"/>
      </a:dk1>
      <a:lt1>
        <a:srgbClr val="FFFFFF"/>
      </a:lt1>
      <a:dk2>
        <a:srgbClr val="E2001A"/>
      </a:dk2>
      <a:lt2>
        <a:srgbClr val="009036"/>
      </a:lt2>
      <a:accent1>
        <a:srgbClr val="ACACAC"/>
      </a:accent1>
      <a:accent2>
        <a:srgbClr val="F29400"/>
      </a:accent2>
      <a:accent3>
        <a:srgbClr val="FFFFFF"/>
      </a:accent3>
      <a:accent4>
        <a:srgbClr val="000000"/>
      </a:accent4>
      <a:accent5>
        <a:srgbClr val="D2D2D2"/>
      </a:accent5>
      <a:accent6>
        <a:srgbClr val="DB8600"/>
      </a:accent6>
      <a:hlink>
        <a:srgbClr val="B1C800"/>
      </a:hlink>
      <a:folHlink>
        <a:srgbClr val="E75112"/>
      </a:folHlink>
    </a:clrScheme>
    <a:fontScheme name="NRW_Vorlage">
      <a:majorFont>
        <a:latin typeface="Arial-BoldMT"/>
        <a:ea typeface=""/>
        <a:cs typeface=""/>
      </a:majorFont>
      <a:minorFont>
        <a:latin typeface="Arial-BoldM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RW_Vorl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W_Vorl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W_Vorl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W_Vorl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W_Vorl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W_Vorl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RW_Vorl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RW_Vorl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RW_Vorl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RW_Vorl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RW_Vorl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RW_Vorl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RW_Vorlage 13">
        <a:dk1>
          <a:srgbClr val="000000"/>
        </a:dk1>
        <a:lt1>
          <a:srgbClr val="FFFFFF"/>
        </a:lt1>
        <a:dk2>
          <a:srgbClr val="E2001A"/>
        </a:dk2>
        <a:lt2>
          <a:srgbClr val="009036"/>
        </a:lt2>
        <a:accent1>
          <a:srgbClr val="ACACAC"/>
        </a:accent1>
        <a:accent2>
          <a:srgbClr val="F29400"/>
        </a:accent2>
        <a:accent3>
          <a:srgbClr val="FFFFFF"/>
        </a:accent3>
        <a:accent4>
          <a:srgbClr val="000000"/>
        </a:accent4>
        <a:accent5>
          <a:srgbClr val="D2D2D2"/>
        </a:accent5>
        <a:accent6>
          <a:srgbClr val="DB8600"/>
        </a:accent6>
        <a:hlink>
          <a:srgbClr val="B1C800"/>
        </a:hlink>
        <a:folHlink>
          <a:srgbClr val="E7511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766</Words>
  <Application>Microsoft Office PowerPoint</Application>
  <PresentationFormat>On-screen Show (4:3)</PresentationFormat>
  <Paragraphs>169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Arial-BoldMT</vt:lpstr>
      <vt:lpstr>Wingdings</vt:lpstr>
      <vt:lpstr>NRW_Vorlage</vt:lpstr>
      <vt:lpstr>PowerPoint Presentation</vt:lpstr>
      <vt:lpstr>PowerPoint Presentation</vt:lpstr>
      <vt:lpstr>I. Dual Media Order in Germany  </vt:lpstr>
      <vt:lpstr>I. Dual Media Order in Germany   </vt:lpstr>
      <vt:lpstr>Lessons from the past:   Broadcasting freedom is a fundamental right    No state control    Special financing of the public service broadcasters    Old model:   Device-related licence fee per person and broadcast receiver (e.g. radio, tv, pc)    Acceptance problems    New Model (since 2013):    Licence fee = “Household fee”: one residence – one fee     Successful changeover</vt:lpstr>
      <vt:lpstr> </vt:lpstr>
      <vt:lpstr>II. Key media location      North Rhine-Westphalia  </vt:lpstr>
      <vt:lpstr>PowerPoint Presentation</vt:lpstr>
      <vt:lpstr>€122  billion turnover</vt:lpstr>
      <vt:lpstr>II. Key media location      North Rhine-Westphalia  </vt:lpstr>
      <vt:lpstr>PowerPoint Presentation</vt:lpstr>
      <vt:lpstr> </vt:lpstr>
      <vt:lpstr>PowerPoint Presentation</vt:lpstr>
      <vt:lpstr>The WDR Law  The WDR law defines the public service mandate of the WDR and provides guidelines for its actions.  Even before the amendment it was a solid and legally watertight media regulation.  Why the need for an amendment?      Provision of even more media pluralism and freedom of opinion   Equipping the WDR for the digital future   </vt:lpstr>
      <vt:lpstr>     What exactly has been changed?       </vt:lpstr>
      <vt:lpstr>1. The WDR has been made fit for the future.     Previously:  Traditional public service mandate primarily for radio and      television     Now:  Clear public service mandate also for the internet      </vt:lpstr>
      <vt:lpstr>2. The supervisory bodies have been strengthened.     Previously:  Broadcasting Commission: 49 members  from important social groups (trade unions, creatives, church, etc.)  no government representatives  programme-related supervision   Now:  Broadcasting Commission: More pluralism  new social groups (e.g. citizens’ initiative for Europe, gay/lesbian associations)  applications from individuals are possible  fewer state representatives (share now below 22%)  programme diversity guaranteed by diverse members   </vt:lpstr>
      <vt:lpstr>   Previously:   Administrative Board: 9 members    7 from the Broadcasting Commission   2 from the Employee Committee        no government representatives    control of financial matters     Now:   Administrative Board: More professionalisation   panel of experts   financial oversight requires professional expertise </vt:lpstr>
      <vt:lpstr>3.  More openness, transparency and participation has  been established.    Now:  Greater public acceptance   More options to participate and take actions  Additional disclosure obligations of the WDR  Public access to meetings of the Broadcasting Commission      </vt:lpstr>
      <vt:lpstr>4.  Cooperation with third parties has been made  possible.    Now:  Higher quality of journalism    Enabling of cooperations (e.g. with other private and/or public service broadcasters  and/or publishers)  More quality through the creation and strengthening of synergies   e.g. “Panama Papers” a worldwide success (research cooperation  between Westdeutscher Rundfunk, Norddeutscher Rundfunk and Süddeutsche Zeitung)             </vt:lpstr>
      <vt:lpstr>  Result:  The most up-to-date media law in Germany        </vt:lpstr>
      <vt:lpstr>PowerPoint Presentation</vt:lpstr>
      <vt:lpstr>1.  Structure debate on the financing of public service  broadcasting    Establishment of a cross-state political working group   “Remit, structure and financing of the public service    broadcasters”      Remit:   Development of reform proposals for fundamental structural  changes         Aim:   Prevention of an imminent increase in the licence fee from 2021                </vt:lpstr>
      <vt:lpstr>2. Federal state working group for media convergence    Media convergence = interdisciplinary issue  Federal responsibility for telecommunication law   Federal state responsibility for media law   special commitment of NRW to the topic of platform regulation       (Joint Chairmanship with the Federal Ministry of Economics)   Remit:   Development of reform proposals for the topics of intermediaries,  net neutrality, platform regulation    Aim:   Ensuring media pluralism, global competitiveness and a level  playing field for German media companies in the digital world          </vt:lpstr>
      <vt:lpstr>     Thank you for your attention!   Dr. Marc Jan Eumann    @marc_jan_eumann  MarcJan.Eumann@stk.nrw.de  </vt:lpstr>
    </vt:vector>
  </TitlesOfParts>
  <Company>Staatskanzlei des Landes Nordrhein-Westfalen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Kupczak, Stefanie</dc:creator>
  <cp:lastModifiedBy>operators</cp:lastModifiedBy>
  <cp:revision>200</cp:revision>
  <cp:lastPrinted>2016-04-21T12:57:25Z</cp:lastPrinted>
  <dcterms:created xsi:type="dcterms:W3CDTF">2016-04-07T12:58:34Z</dcterms:created>
  <dcterms:modified xsi:type="dcterms:W3CDTF">2016-04-22T05:34:25Z</dcterms:modified>
</cp:coreProperties>
</file>