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28" r:id="rId2"/>
    <p:sldId id="434" r:id="rId3"/>
    <p:sldId id="435" r:id="rId4"/>
    <p:sldId id="433" r:id="rId5"/>
    <p:sldId id="432" r:id="rId6"/>
  </p:sldIdLst>
  <p:sldSz cx="9144000" cy="6858000" type="screen4x3"/>
  <p:notesSz cx="6669088" cy="9926638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iba Melnace" initials="BM" lastIdx="1" clrIdx="0">
    <p:extLst>
      <p:ext uri="{19B8F6BF-5375-455C-9EA6-DF929625EA0E}">
        <p15:presenceInfo xmlns:p15="http://schemas.microsoft.com/office/powerpoint/2012/main" userId="S-1-5-21-606747145-725345543-839522115-11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454F"/>
    <a:srgbClr val="E31837"/>
    <a:srgbClr val="EAEAEA"/>
    <a:srgbClr val="F8A15A"/>
    <a:srgbClr val="BEC0C2"/>
    <a:srgbClr val="696A6D"/>
    <a:srgbClr val="80A1B6"/>
    <a:srgbClr val="0CA1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1119" autoAdjust="0"/>
  </p:normalViewPr>
  <p:slideViewPr>
    <p:cSldViewPr>
      <p:cViewPr varScale="1">
        <p:scale>
          <a:sx n="83" d="100"/>
          <a:sy n="83" d="100"/>
        </p:scale>
        <p:origin x="129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2.0322232735969926E-2"/>
                  <c:y val="-3.16777509694763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353-49D7-9F77-CABF4A4E68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4675969733208015E-3"/>
                  <c:y val="-2.85099758725287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353-49D7-9F77-CABF4A4E68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3870387893283828E-3"/>
                  <c:y val="-9.50332529084291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353-49D7-9F77-CABF4A4E68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1.3548155157313283E-2"/>
                  <c:y val="-2.5342200775581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353-49D7-9F77-CABF4A4E68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8.4675969733208015E-3"/>
                  <c:y val="-2.850997587252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353-49D7-9F77-CABF4A4E68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1.5241741225969359E-2"/>
                  <c:y val="-2.2174425678633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353-49D7-9F77-CABF4A4E687F}"/>
                </c:ext>
                <c:ext xmlns:c15="http://schemas.microsoft.com/office/drawing/2012/chart" uri="{CE6537A1-D6FC-4f65-9D91-7224C49458BB}">
                  <c15:layout>
                    <c:manualLayout>
                      <c:w val="2.2405261591406839E-2"/>
                      <c:h val="5.6861562990210078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D3454F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Sheet1!$A$2:$A$21</c:f>
              <c:strCache>
                <c:ptCount val="20"/>
                <c:pt idx="0">
                  <c:v>2009 X</c:v>
                </c:pt>
                <c:pt idx="1">
                  <c:v>2009 XI</c:v>
                </c:pt>
                <c:pt idx="2">
                  <c:v>2009 XII</c:v>
                </c:pt>
                <c:pt idx="3">
                  <c:v>2010 I</c:v>
                </c:pt>
                <c:pt idx="4">
                  <c:v>2010 II</c:v>
                </c:pt>
                <c:pt idx="5">
                  <c:v>2010 III</c:v>
                </c:pt>
                <c:pt idx="6">
                  <c:v>2010 IV</c:v>
                </c:pt>
                <c:pt idx="7">
                  <c:v>2010 V</c:v>
                </c:pt>
                <c:pt idx="8">
                  <c:v>2010 VI</c:v>
                </c:pt>
                <c:pt idx="9">
                  <c:v>2010 VII</c:v>
                </c:pt>
                <c:pt idx="10">
                  <c:v>2010 VIII</c:v>
                </c:pt>
                <c:pt idx="11">
                  <c:v>2010 IX</c:v>
                </c:pt>
                <c:pt idx="12">
                  <c:v>2010 X</c:v>
                </c:pt>
                <c:pt idx="13">
                  <c:v>2010 XI</c:v>
                </c:pt>
                <c:pt idx="14">
                  <c:v>2010 XII</c:v>
                </c:pt>
                <c:pt idx="15">
                  <c:v>2011 I</c:v>
                </c:pt>
                <c:pt idx="16">
                  <c:v>2011 II</c:v>
                </c:pt>
                <c:pt idx="17">
                  <c:v>2011 III</c:v>
                </c:pt>
                <c:pt idx="18">
                  <c:v>2011 IV</c:v>
                </c:pt>
                <c:pt idx="19">
                  <c:v>2011 V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7</c:v>
                </c:pt>
                <c:pt idx="1">
                  <c:v>19</c:v>
                </c:pt>
                <c:pt idx="2">
                  <c:v>19</c:v>
                </c:pt>
                <c:pt idx="3">
                  <c:v>12</c:v>
                </c:pt>
                <c:pt idx="4">
                  <c:v>10</c:v>
                </c:pt>
                <c:pt idx="5">
                  <c:v>16</c:v>
                </c:pt>
                <c:pt idx="6">
                  <c:v>27</c:v>
                </c:pt>
                <c:pt idx="7">
                  <c:v>21</c:v>
                </c:pt>
                <c:pt idx="8">
                  <c:v>10</c:v>
                </c:pt>
                <c:pt idx="9">
                  <c:v>9</c:v>
                </c:pt>
                <c:pt idx="10">
                  <c:v>14</c:v>
                </c:pt>
                <c:pt idx="11">
                  <c:v>13</c:v>
                </c:pt>
                <c:pt idx="12">
                  <c:v>16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6</c:v>
                </c:pt>
                <c:pt idx="17">
                  <c:v>4</c:v>
                </c:pt>
                <c:pt idx="18">
                  <c:v>1</c:v>
                </c:pt>
                <c:pt idx="19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353-49D7-9F77-CABF4A4E6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991336"/>
        <c:axId val="347991728"/>
      </c:lineChart>
      <c:catAx>
        <c:axId val="34799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lv-LV"/>
          </a:p>
        </c:txPr>
        <c:crossAx val="347991728"/>
        <c:crosses val="autoZero"/>
        <c:auto val="1"/>
        <c:lblAlgn val="ctr"/>
        <c:lblOffset val="100"/>
        <c:noMultiLvlLbl val="0"/>
      </c:catAx>
      <c:valAx>
        <c:axId val="34799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lv-LV"/>
          </a:p>
        </c:txPr>
        <c:crossAx val="347991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D9A57B-5059-4ACB-ABB1-37E97CA8A573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13AD9E-8CEB-4949-A0D0-17A335E9444B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lv-LV" sz="1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Tiesiskās aizsardzības process, kad tiek saglabāts uzņēmums un esošie īpašnieki saglabā kontroli par uzņēmumu</a:t>
          </a:r>
          <a:endParaRPr lang="en-US" sz="1800" b="1" dirty="0">
            <a:solidFill>
              <a:schemeClr val="tx1">
                <a:lumMod val="50000"/>
                <a:lumOff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34DF67-8F11-4D30-BAC6-9BC578E4F559}" type="parTrans" cxnId="{07539266-71B5-46EB-B6FC-DE84E0DB1915}">
      <dgm:prSet/>
      <dgm:spPr/>
      <dgm:t>
        <a:bodyPr/>
        <a:lstStyle/>
        <a:p>
          <a:endParaRPr lang="en-US"/>
        </a:p>
      </dgm:t>
    </dgm:pt>
    <dgm:pt modelId="{BAAD673F-2CED-4041-857D-EA78DFD5717C}" type="sibTrans" cxnId="{07539266-71B5-46EB-B6FC-DE84E0DB1915}">
      <dgm:prSet/>
      <dgm:spPr/>
      <dgm:t>
        <a:bodyPr/>
        <a:lstStyle/>
        <a:p>
          <a:endParaRPr lang="en-US"/>
        </a:p>
      </dgm:t>
    </dgm:pt>
    <dgm:pt modelId="{0BA6EBE5-74B4-438D-B440-51C277E0D0CE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lv-LV" sz="1800" b="1" dirty="0">
              <a:solidFill>
                <a:srgbClr val="D3454F"/>
              </a:solidFill>
              <a:latin typeface="Arial" panose="020B0604020202020204" pitchFamily="34" charset="0"/>
              <a:cs typeface="Arial" panose="020B0604020202020204" pitchFamily="34" charset="0"/>
            </a:rPr>
            <a:t>Maksātnespējas procesā aktīvi tiek pārdoti citam īpašniekam kā kopums, nesaraustot tos atsevišķās vienībās</a:t>
          </a:r>
          <a:endParaRPr lang="en-US" sz="1800" b="1" dirty="0">
            <a:solidFill>
              <a:srgbClr val="D3454F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4D042D-C1BD-4BBA-BCE6-59D95BB1E898}" type="parTrans" cxnId="{36096567-D906-49F1-9A6B-B334A8A5BA6D}">
      <dgm:prSet/>
      <dgm:spPr/>
      <dgm:t>
        <a:bodyPr/>
        <a:lstStyle/>
        <a:p>
          <a:endParaRPr lang="en-US"/>
        </a:p>
      </dgm:t>
    </dgm:pt>
    <dgm:pt modelId="{B19CDE26-7658-41CE-9D9F-6C69FB5F698D}" type="sibTrans" cxnId="{36096567-D906-49F1-9A6B-B334A8A5BA6D}">
      <dgm:prSet/>
      <dgm:spPr/>
      <dgm:t>
        <a:bodyPr/>
        <a:lstStyle/>
        <a:p>
          <a:endParaRPr lang="en-US"/>
        </a:p>
      </dgm:t>
    </dgm:pt>
    <dgm:pt modelId="{CB255872-DB83-41FC-97FE-B1C6FABFEBF5}" type="pres">
      <dgm:prSet presAssocID="{C3D9A57B-5059-4ACB-ABB1-37E97CA8A57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1809AD3D-BA93-424E-A108-C205152B9271}" type="pres">
      <dgm:prSet presAssocID="{C3D9A57B-5059-4ACB-ABB1-37E97CA8A573}" presName="ribbon" presStyleLbl="node1" presStyleIdx="0" presStyleCnt="1"/>
      <dgm:spPr>
        <a:solidFill>
          <a:schemeClr val="accent6">
            <a:lumMod val="40000"/>
            <a:lumOff val="60000"/>
          </a:schemeClr>
        </a:solidFill>
      </dgm:spPr>
    </dgm:pt>
    <dgm:pt modelId="{6FA35D51-9BC6-4A5C-9C7A-48CFEDFF2C85}" type="pres">
      <dgm:prSet presAssocID="{C3D9A57B-5059-4ACB-ABB1-37E97CA8A573}" presName="leftArrowText" presStyleLbl="node1" presStyleIdx="0" presStyleCnt="1" custScaleX="127421" custLinFactNeighborX="-3332" custLinFactNeighborY="1651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8F8473B-A025-4A08-97F8-146CDD105FBE}" type="pres">
      <dgm:prSet presAssocID="{C3D9A57B-5059-4ACB-ABB1-37E97CA8A573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8224C0C3-E2CF-40E7-B99C-B744EECDA6E3}" type="presOf" srcId="{C3D9A57B-5059-4ACB-ABB1-37E97CA8A573}" destId="{CB255872-DB83-41FC-97FE-B1C6FABFEBF5}" srcOrd="0" destOrd="0" presId="urn:microsoft.com/office/officeart/2005/8/layout/arrow6"/>
    <dgm:cxn modelId="{6CF8EC65-69A8-4035-A79B-01D13EEAF266}" type="presOf" srcId="{0BA6EBE5-74B4-438D-B440-51C277E0D0CE}" destId="{78F8473B-A025-4A08-97F8-146CDD105FBE}" srcOrd="0" destOrd="0" presId="urn:microsoft.com/office/officeart/2005/8/layout/arrow6"/>
    <dgm:cxn modelId="{059C3BA5-8482-41F9-969D-447EB74CB7AE}" type="presOf" srcId="{5A13AD9E-8CEB-4949-A0D0-17A335E9444B}" destId="{6FA35D51-9BC6-4A5C-9C7A-48CFEDFF2C85}" srcOrd="0" destOrd="0" presId="urn:microsoft.com/office/officeart/2005/8/layout/arrow6"/>
    <dgm:cxn modelId="{07539266-71B5-46EB-B6FC-DE84E0DB1915}" srcId="{C3D9A57B-5059-4ACB-ABB1-37E97CA8A573}" destId="{5A13AD9E-8CEB-4949-A0D0-17A335E9444B}" srcOrd="0" destOrd="0" parTransId="{FF34DF67-8F11-4D30-BAC6-9BC578E4F559}" sibTransId="{BAAD673F-2CED-4041-857D-EA78DFD5717C}"/>
    <dgm:cxn modelId="{36096567-D906-49F1-9A6B-B334A8A5BA6D}" srcId="{C3D9A57B-5059-4ACB-ABB1-37E97CA8A573}" destId="{0BA6EBE5-74B4-438D-B440-51C277E0D0CE}" srcOrd="1" destOrd="0" parTransId="{CF4D042D-C1BD-4BBA-BCE6-59D95BB1E898}" sibTransId="{B19CDE26-7658-41CE-9D9F-6C69FB5F698D}"/>
    <dgm:cxn modelId="{A690A623-B4EB-41BF-BACB-8B587D188C59}" type="presParOf" srcId="{CB255872-DB83-41FC-97FE-B1C6FABFEBF5}" destId="{1809AD3D-BA93-424E-A108-C205152B9271}" srcOrd="0" destOrd="0" presId="urn:microsoft.com/office/officeart/2005/8/layout/arrow6"/>
    <dgm:cxn modelId="{06E10BB7-DB90-4583-8895-309D54A3EE6C}" type="presParOf" srcId="{CB255872-DB83-41FC-97FE-B1C6FABFEBF5}" destId="{6FA35D51-9BC6-4A5C-9C7A-48CFEDFF2C85}" srcOrd="1" destOrd="0" presId="urn:microsoft.com/office/officeart/2005/8/layout/arrow6"/>
    <dgm:cxn modelId="{F6A03CF5-44F2-404A-8F5F-4FE836E29527}" type="presParOf" srcId="{CB255872-DB83-41FC-97FE-B1C6FABFEBF5}" destId="{78F8473B-A025-4A08-97F8-146CDD105FB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9AD3D-BA93-424E-A108-C205152B9271}">
      <dsp:nvSpPr>
        <dsp:cNvPr id="0" name=""/>
        <dsp:cNvSpPr/>
      </dsp:nvSpPr>
      <dsp:spPr>
        <a:xfrm>
          <a:off x="0" y="1692597"/>
          <a:ext cx="9144000" cy="3657600"/>
        </a:xfrm>
        <a:prstGeom prst="leftRightRibbon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35D51-9BC6-4A5C-9C7A-48CFEDFF2C85}">
      <dsp:nvSpPr>
        <dsp:cNvPr id="0" name=""/>
        <dsp:cNvSpPr/>
      </dsp:nvSpPr>
      <dsp:spPr>
        <a:xfrm>
          <a:off x="583019" y="2362266"/>
          <a:ext cx="3844954" cy="179222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lv-LV" sz="1800" b="1" kern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Tiesiskās aizsardzības process, kad tiek saglabāts uzņēmums un esošie īpašnieki saglabā kontroli par uzņēmumu</a:t>
          </a:r>
          <a:endParaRPr lang="en-US" sz="1800" b="1" kern="1200" dirty="0">
            <a:solidFill>
              <a:schemeClr val="tx1">
                <a:lumMod val="50000"/>
                <a:lumOff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3019" y="2362266"/>
        <a:ext cx="3844954" cy="1792224"/>
      </dsp:txXfrm>
    </dsp:sp>
    <dsp:sp modelId="{78F8473B-A025-4A08-97F8-146CDD105FBE}">
      <dsp:nvSpPr>
        <dsp:cNvPr id="0" name=""/>
        <dsp:cNvSpPr/>
      </dsp:nvSpPr>
      <dsp:spPr>
        <a:xfrm>
          <a:off x="4572000" y="2917893"/>
          <a:ext cx="3566160" cy="179222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lv-LV" sz="1800" b="1" kern="1200" dirty="0">
              <a:solidFill>
                <a:srgbClr val="D3454F"/>
              </a:solidFill>
              <a:latin typeface="Arial" panose="020B0604020202020204" pitchFamily="34" charset="0"/>
              <a:cs typeface="Arial" panose="020B0604020202020204" pitchFamily="34" charset="0"/>
            </a:rPr>
            <a:t>Maksātnespējas procesā aktīvi tiek pārdoti citam īpašniekam kā kopums, nesaraustot tos atsevišķās vienībās</a:t>
          </a:r>
          <a:endParaRPr lang="en-US" sz="1800" b="1" kern="1200" dirty="0">
            <a:solidFill>
              <a:srgbClr val="D3454F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72000" y="2917893"/>
        <a:ext cx="3566160" cy="1792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209CD83-AE2F-495A-BFDB-826685251806}" type="datetimeFigureOut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66" y="9428164"/>
            <a:ext cx="289066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3798DBC-12A4-4FF8-A8E6-801DB0690848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947337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7B2CCF-3515-4090-90CE-6579BEDB0D15}" type="datetimeFigureOut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598" y="4714876"/>
            <a:ext cx="5335893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866" y="9428164"/>
            <a:ext cx="289066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78CEBF2-9584-47C3-B5F2-A0F81AD2ACC0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73781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1C9A7-66EE-454C-8FDA-8B725FED4E30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7B3660-D89C-47E4-9E9D-C5517B0295CC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25021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5736E-990E-4F65-B770-261320134E84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7827C9-281A-4890-8143-2B6AED77D048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31894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E3F0F-66E2-4411-997F-8291A93A4F97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44A27-092E-4643-AB94-0167EF70E611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86154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229C9-873C-46D7-9E16-C24B5176D438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F9ABE-8628-47D7-8DDE-FDC4DB7572F6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51025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1C6EF-2A16-4537-B093-4E9C618ADE03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C9308-955E-4BF4-B0BE-12AC9FE2AF91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9750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0F0FF-0F1C-440F-BC4D-4728A0C89A47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524DE-AD96-4388-B75F-20022BCA9009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650643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F630A-3C02-4286-B1EC-007CFC33DA2E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34DCC-60BB-465D-89FB-0AC13353EDB3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82589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665AE-4FA0-4306-A482-0A8E8D99067A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8892E-DB43-405A-B809-BCF2BF666C98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16225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v-LV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1D454-9529-423A-8D84-F9A8E45A4638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59ED16-04CF-436C-926E-F7359FFF6292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03287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A051A-88DE-4516-A7DB-C1AD4F99D004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E06D5-B522-47ED-B8B5-C517F1096026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168670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1A453-5343-4259-BA7B-DC5DA3C7E3B8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903D4-0D54-4A5F-8C0F-B5023CA40EC6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706952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  <a:endParaRPr lang="lv-LV" altLang="lv-LV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  <a:endParaRPr lang="lv-LV" alt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363DCF-E0E0-473D-A102-20BC0CCC2ADB}" type="datetime1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D095BBD-C91F-430A-91C4-6BACE2C18B07}" type="slidenum">
              <a:rPr lang="lv-LV" altLang="lv-LV"/>
              <a:pPr/>
              <a:t>‹#›</a:t>
            </a:fld>
            <a:endParaRPr lang="lv-LV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313" y="30064"/>
            <a:ext cx="6794199" cy="4407048"/>
          </a:xfrm>
          <a:prstGeom prst="rect">
            <a:avLst/>
          </a:prstGeom>
        </p:spPr>
      </p:pic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4509120"/>
            <a:ext cx="924877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E:\DARBI 2011 PERSONAL\LKA Stila grāmata\Powerpoint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509588"/>
            <a:ext cx="2779712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1"/>
          <p:cNvSpPr>
            <a:spLocks noGrp="1"/>
          </p:cNvSpPr>
          <p:nvPr>
            <p:ph type="ctrTitle"/>
          </p:nvPr>
        </p:nvSpPr>
        <p:spPr>
          <a:xfrm>
            <a:off x="827088" y="4551263"/>
            <a:ext cx="7847012" cy="1470025"/>
          </a:xfrm>
        </p:spPr>
        <p:txBody>
          <a:bodyPr/>
          <a:lstStyle/>
          <a:p>
            <a:pPr algn="r"/>
            <a:r>
              <a:rPr lang="lv-LV" altLang="lv-LV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Maksātnespēja kā iespēja uzņēmumu glābšanai</a:t>
            </a:r>
            <a:endParaRPr lang="en-US" altLang="lv-LV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Subtitle 2"/>
          <p:cNvSpPr>
            <a:spLocks noGrp="1"/>
          </p:cNvSpPr>
          <p:nvPr>
            <p:ph type="subTitle" idx="1"/>
          </p:nvPr>
        </p:nvSpPr>
        <p:spPr>
          <a:xfrm>
            <a:off x="971550" y="5804297"/>
            <a:ext cx="7840663" cy="1081087"/>
          </a:xfrm>
        </p:spPr>
        <p:txBody>
          <a:bodyPr/>
          <a:lstStyle/>
          <a:p>
            <a:pPr algn="r">
              <a:spcBef>
                <a:spcPct val="0"/>
              </a:spcBef>
            </a:pPr>
            <a:endParaRPr lang="lv-LV" altLang="lv-LV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ct val="0"/>
              </a:spcBef>
            </a:pPr>
            <a:r>
              <a:rPr lang="lv-LV" altLang="lv-LV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03.06.2016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v-LV" sz="2800" b="1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Maksātnespēja paredz divus ceļus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3D7827C9-281A-4890-8143-2B6AED77D048}" type="slidenum">
              <a:rPr lang="lv-LV" altLang="lv-LV" sz="1800" b="1" smtClean="0">
                <a:solidFill>
                  <a:srgbClr val="C00000"/>
                </a:solidFill>
                <a:latin typeface="Arial" panose="020B0604020202020204" pitchFamily="34" charset="0"/>
              </a:rPr>
              <a:pPr/>
              <a:t>2</a:t>
            </a:fld>
            <a:endParaRPr lang="lv-LV" altLang="lv-LV" sz="1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2" descr="E:\DARBI 2011 PERSONAL\LKA Stila grāmata\Powerpoint\Logo_stand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526" y="154172"/>
            <a:ext cx="1471613" cy="51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385284693"/>
              </p:ext>
            </p:extLst>
          </p:nvPr>
        </p:nvGraphicFramePr>
        <p:xfrm>
          <a:off x="0" y="274638"/>
          <a:ext cx="9144000" cy="7042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472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v-LV" sz="2800" b="1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Mazliet statistikas</a:t>
            </a:r>
            <a:br>
              <a:rPr lang="lv-LV" sz="2800" b="1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Maksātnespējas reģistrs, 01.01.2008. – 31.05.2016.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Pasludināta </a:t>
            </a:r>
            <a:r>
              <a:rPr lang="lv-LV" sz="2200" b="1" dirty="0">
                <a:latin typeface="Arial" panose="020B0604020202020204" pitchFamily="34" charset="0"/>
                <a:cs typeface="Arial" panose="020B0604020202020204" pitchFamily="34" charset="0"/>
              </a:rPr>
              <a:t>10 659 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uzņēmumu maksātnespēja</a:t>
            </a:r>
          </a:p>
          <a:p>
            <a:endParaRPr lang="lv-LV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Ierosināti TAP vai ĀTAP </a:t>
            </a:r>
            <a:r>
              <a:rPr lang="lv-LV" sz="2200" b="1" dirty="0">
                <a:latin typeface="Arial" panose="020B0604020202020204" pitchFamily="34" charset="0"/>
                <a:cs typeface="Arial" panose="020B0604020202020204" pitchFamily="34" charset="0"/>
              </a:rPr>
              <a:t>1249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gadījumos vai </a:t>
            </a:r>
            <a:r>
              <a:rPr lang="lv-LV" sz="2200" b="1" dirty="0">
                <a:latin typeface="Arial" panose="020B0604020202020204" pitchFamily="34" charset="0"/>
                <a:cs typeface="Arial" panose="020B0604020202020204" pitchFamily="34" charset="0"/>
              </a:rPr>
              <a:t>12% 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no visām maksātnespējas lietām, t.sk.:</a:t>
            </a:r>
          </a:p>
          <a:p>
            <a:pPr lvl="1"/>
            <a:r>
              <a:rPr lang="lv-LV" sz="2000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ĀTAP 396 gadījumi;</a:t>
            </a:r>
          </a:p>
          <a:p>
            <a:pPr lvl="1"/>
            <a:r>
              <a:rPr lang="lv-LV" sz="2000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 853 gadījumi.</a:t>
            </a:r>
          </a:p>
          <a:p>
            <a:endParaRPr lang="lv-LV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Izbeigti </a:t>
            </a:r>
            <a:r>
              <a:rPr lang="lv-LV" sz="2200" b="1" dirty="0">
                <a:latin typeface="Arial" panose="020B0604020202020204" pitchFamily="34" charset="0"/>
                <a:cs typeface="Arial" panose="020B0604020202020204" pitchFamily="34" charset="0"/>
              </a:rPr>
              <a:t>756</a:t>
            </a:r>
            <a:r>
              <a:rPr lang="lv-LV" sz="2200" dirty="0">
                <a:latin typeface="Arial" panose="020B0604020202020204" pitchFamily="34" charset="0"/>
                <a:cs typeface="Arial" panose="020B0604020202020204" pitchFamily="34" charset="0"/>
              </a:rPr>
              <a:t> TAP un ĀTAP procesi, t.sk.:</a:t>
            </a:r>
          </a:p>
          <a:p>
            <a:pPr lvl="1"/>
            <a:r>
              <a:rPr lang="lv-LV" sz="2000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tiesas lēmumu 360;</a:t>
            </a:r>
          </a:p>
          <a:p>
            <a:pPr lvl="1"/>
            <a:r>
              <a:rPr lang="lv-LV" sz="2000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kreditori nav saskaņojuši plānu 327;</a:t>
            </a:r>
          </a:p>
          <a:p>
            <a:pPr lvl="1"/>
            <a:r>
              <a:rPr lang="lv-LV" sz="2000" b="1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tiesiskās aizsardzības plāns ir izpildīts 23 gadījumos vai 2% no ierosinātajiem procesiem.</a:t>
            </a:r>
          </a:p>
          <a:p>
            <a:endParaRPr lang="lv-LV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3D7827C9-281A-4890-8143-2B6AED77D048}" type="slidenum">
              <a:rPr lang="lv-LV" altLang="lv-LV" sz="1800" b="1" smtClean="0">
                <a:solidFill>
                  <a:srgbClr val="C00000"/>
                </a:solidFill>
                <a:latin typeface="Arial" panose="020B0604020202020204" pitchFamily="34" charset="0"/>
              </a:rPr>
              <a:pPr/>
              <a:t>3</a:t>
            </a:fld>
            <a:endParaRPr lang="lv-LV" altLang="lv-LV" sz="1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2" descr="E:\DARBI 2011 PERSONAL\LKA Stila grāmata\Powerpoint\Logo_stand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526" y="154172"/>
            <a:ext cx="1471613" cy="51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838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v-LV" sz="2800" b="1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Ārpustiesas tiesiskās aizsardzības</a:t>
            </a:r>
            <a:br>
              <a:rPr lang="lv-LV" sz="2800" b="1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sz="2800" b="1" dirty="0">
                <a:solidFill>
                  <a:srgbClr val="E318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procesi, uzsāktie pa mēnešiem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67110"/>
              </p:ext>
            </p:extLst>
          </p:nvPr>
        </p:nvGraphicFramePr>
        <p:xfrm>
          <a:off x="840156" y="1582523"/>
          <a:ext cx="7499176" cy="4009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E:\DARBI 2011 PERSONAL\LKA Stila grāmata\Powerpoint\Logo_standar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526" y="154172"/>
            <a:ext cx="1471613" cy="51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3D7827C9-281A-4890-8143-2B6AED77D048}" type="slidenum">
              <a:rPr lang="lv-LV" altLang="lv-LV" sz="1800" b="1" smtClean="0">
                <a:solidFill>
                  <a:srgbClr val="C00000"/>
                </a:solidFill>
                <a:latin typeface="Arial" panose="020B0604020202020204" pitchFamily="34" charset="0"/>
              </a:rPr>
              <a:pPr/>
              <a:t>4</a:t>
            </a:fld>
            <a:endParaRPr lang="lv-LV" altLang="lv-LV" sz="1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Right Brace 9"/>
          <p:cNvSpPr/>
          <p:nvPr/>
        </p:nvSpPr>
        <p:spPr>
          <a:xfrm rot="5400000">
            <a:off x="3525748" y="3862251"/>
            <a:ext cx="501649" cy="3960440"/>
          </a:xfrm>
          <a:prstGeom prst="rightBrace">
            <a:avLst>
              <a:gd name="adj1" fmla="val 8333"/>
              <a:gd name="adj2" fmla="val 48387"/>
            </a:avLst>
          </a:prstGeom>
          <a:ln w="38100">
            <a:solidFill>
              <a:srgbClr val="D3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1" name="Rectangle 10"/>
          <p:cNvSpPr/>
          <p:nvPr/>
        </p:nvSpPr>
        <p:spPr>
          <a:xfrm>
            <a:off x="3570565" y="6165304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8200" y="6479473"/>
            <a:ext cx="23074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Avots: Maksātnespējas reģistrs</a:t>
            </a:r>
          </a:p>
        </p:txBody>
      </p:sp>
      <p:sp>
        <p:nvSpPr>
          <p:cNvPr id="13" name="Oval 12"/>
          <p:cNvSpPr>
            <a:spLocks noChangeAspect="1"/>
          </p:cNvSpPr>
          <p:nvPr/>
        </p:nvSpPr>
        <p:spPr bwMode="auto">
          <a:xfrm>
            <a:off x="6482369" y="1381666"/>
            <a:ext cx="2200352" cy="2205418"/>
          </a:xfrm>
          <a:prstGeom prst="ellipse">
            <a:avLst/>
          </a:prstGeom>
          <a:solidFill>
            <a:srgbClr val="E31E37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lv-LV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 gada novembrī stājās spēkā jaunais maksātnespējas likums un fiktīvo kreditoru sērga aprimst.</a:t>
            </a:r>
          </a:p>
        </p:txBody>
      </p:sp>
    </p:spTree>
    <p:extLst>
      <p:ext uri="{BB962C8B-B14F-4D97-AF65-F5344CB8AC3E}">
        <p14:creationId xmlns:p14="http://schemas.microsoft.com/office/powerpoint/2010/main" val="566147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72010" y="3933056"/>
            <a:ext cx="3998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v-LV" sz="2800" b="1" dirty="0">
                <a:solidFill>
                  <a:srgbClr val="E31837"/>
                </a:solidFill>
              </a:rPr>
              <a:t>Paldies par uzmanību!</a:t>
            </a:r>
          </a:p>
        </p:txBody>
      </p:sp>
      <p:pic>
        <p:nvPicPr>
          <p:cNvPr id="4" name="Picture 2" descr="E:\DARBI 2011 PERSONAL\LKA Stila grāmata\Powerpoint\Logo_standar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526" y="154172"/>
            <a:ext cx="1471613" cy="51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856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4819</TotalTime>
  <Words>139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Maksātnespēja kā iespēja uzņēmumu glābšanai</vt:lpstr>
      <vt:lpstr>Maksātnespēja paredz divus ceļus</vt:lpstr>
      <vt:lpstr>Mazliet statistikas Maksātnespējas reģistrs, 01.01.2008. – 31.05.2016. </vt:lpstr>
      <vt:lpstr>Ārpustiesas tiesiskās aizsardzības procesi, uzsāktie pa mēnešiem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edit Master title style</dc:title>
  <dc:creator>Jenky</dc:creator>
  <cp:lastModifiedBy>_</cp:lastModifiedBy>
  <cp:revision>724</cp:revision>
  <cp:lastPrinted>2016-05-26T09:51:21Z</cp:lastPrinted>
  <dcterms:created xsi:type="dcterms:W3CDTF">2011-12-08T09:56:37Z</dcterms:created>
  <dcterms:modified xsi:type="dcterms:W3CDTF">2016-06-03T08:43:24Z</dcterms:modified>
</cp:coreProperties>
</file>