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24" r:id="rId1"/>
    <p:sldMasterId id="2147483976" r:id="rId2"/>
  </p:sldMasterIdLst>
  <p:notesMasterIdLst>
    <p:notesMasterId r:id="rId14"/>
  </p:notesMasterIdLst>
  <p:handoutMasterIdLst>
    <p:handoutMasterId r:id="rId15"/>
  </p:handoutMasterIdLst>
  <p:sldIdLst>
    <p:sldId id="479" r:id="rId3"/>
    <p:sldId id="481" r:id="rId4"/>
    <p:sldId id="445" r:id="rId5"/>
    <p:sldId id="482" r:id="rId6"/>
    <p:sldId id="458" r:id="rId7"/>
    <p:sldId id="454" r:id="rId8"/>
    <p:sldId id="483" r:id="rId9"/>
    <p:sldId id="455" r:id="rId10"/>
    <p:sldId id="456" r:id="rId11"/>
    <p:sldId id="480" r:id="rId12"/>
    <p:sldId id="435" r:id="rId13"/>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na Sture" initials="SS" lastIdx="6" clrIdx="0">
    <p:extLst>
      <p:ext uri="{19B8F6BF-5375-455C-9EA6-DF929625EA0E}">
        <p15:presenceInfo xmlns:p15="http://schemas.microsoft.com/office/powerpoint/2012/main" userId="Sana Stu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9798"/>
    <a:srgbClr val="837778"/>
    <a:srgbClr val="D1CCCC"/>
    <a:srgbClr val="7F240B"/>
    <a:srgbClr val="800000"/>
    <a:srgbClr val="B032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ējs stils 2 - izcēlum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Bez stila, režģa tabu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Bez stila, bez režģ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80" autoAdjust="0"/>
    <p:restoredTop sz="75897" autoAdjust="0"/>
  </p:normalViewPr>
  <p:slideViewPr>
    <p:cSldViewPr snapToGrid="0">
      <p:cViewPr varScale="1">
        <p:scale>
          <a:sx n="87" d="100"/>
          <a:sy n="87" d="100"/>
        </p:scale>
        <p:origin x="1050" y="90"/>
      </p:cViewPr>
      <p:guideLst>
        <p:guide orient="horz" pos="2160"/>
        <p:guide pos="3840"/>
      </p:guideLst>
    </p:cSldViewPr>
  </p:slideViewPr>
  <p:notesTextViewPr>
    <p:cViewPr>
      <p:scale>
        <a:sx n="1" d="1"/>
        <a:sy n="1" d="1"/>
      </p:scale>
      <p:origin x="0" y="0"/>
    </p:cViewPr>
  </p:notesTextViewPr>
  <p:notesViewPr>
    <p:cSldViewPr snapToGrid="0">
      <p:cViewPr varScale="1">
        <p:scale>
          <a:sx n="88" d="100"/>
          <a:sy n="88" d="100"/>
        </p:scale>
        <p:origin x="264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A971D6-1D32-4284-9069-3915F1310D51}" type="doc">
      <dgm:prSet loTypeId="urn:microsoft.com/office/officeart/2005/8/layout/hierarchy2" loCatId="hierarchy" qsTypeId="urn:microsoft.com/office/officeart/2005/8/quickstyle/simple1" qsCatId="simple" csTypeId="urn:microsoft.com/office/officeart/2005/8/colors/accent5_4" csCatId="accent5" phldr="1"/>
      <dgm:spPr/>
      <dgm:t>
        <a:bodyPr/>
        <a:lstStyle/>
        <a:p>
          <a:endParaRPr lang="lv-LV"/>
        </a:p>
      </dgm:t>
    </dgm:pt>
    <dgm:pt modelId="{D7C05BFB-8971-4CDC-8A68-EF550C0E4861}">
      <dgm:prSet phldrT="[Teksts]" custT="1"/>
      <dgm:spPr>
        <a:solidFill>
          <a:srgbClr val="7F240B"/>
        </a:solidFill>
      </dgm:spPr>
      <dgm:t>
        <a:bodyPr/>
        <a:lstStyle/>
        <a:p>
          <a:r>
            <a:rPr lang="lv-LV" sz="2000" dirty="0" smtClean="0">
              <a:latin typeface="Arial Narrow" panose="020B0606020202030204" pitchFamily="34" charset="0"/>
            </a:rPr>
            <a:t>Maksātnespējas procesam jākļūst:</a:t>
          </a:r>
          <a:endParaRPr lang="lv-LV" sz="2000" dirty="0">
            <a:latin typeface="Arial Narrow" panose="020B0606020202030204" pitchFamily="34" charset="0"/>
          </a:endParaRPr>
        </a:p>
      </dgm:t>
    </dgm:pt>
    <dgm:pt modelId="{0B9C2FAD-BD42-42EC-B2E6-48C575FE2C70}" type="parTrans" cxnId="{BA384122-0649-4521-A542-0E001F2531E2}">
      <dgm:prSet/>
      <dgm:spPr/>
      <dgm:t>
        <a:bodyPr/>
        <a:lstStyle/>
        <a:p>
          <a:endParaRPr lang="lv-LV"/>
        </a:p>
      </dgm:t>
    </dgm:pt>
    <dgm:pt modelId="{567F5C06-6F09-4B21-BEE2-8522A4B9C06F}" type="sibTrans" cxnId="{BA384122-0649-4521-A542-0E001F2531E2}">
      <dgm:prSet/>
      <dgm:spPr/>
      <dgm:t>
        <a:bodyPr/>
        <a:lstStyle/>
        <a:p>
          <a:endParaRPr lang="lv-LV"/>
        </a:p>
      </dgm:t>
    </dgm:pt>
    <dgm:pt modelId="{F3EAF4E4-FCFA-465A-9B06-A6D5DB33EE10}">
      <dgm:prSet phldrT="[Teksts]" custT="1"/>
      <dgm:spPr/>
      <dgm:t>
        <a:bodyPr/>
        <a:lstStyle/>
        <a:p>
          <a:r>
            <a:rPr lang="lv-LV" sz="2000" dirty="0" smtClean="0">
              <a:latin typeface="Arial Narrow" panose="020B0606020202030204" pitchFamily="34" charset="0"/>
            </a:rPr>
            <a:t>caurspīdīgākam</a:t>
          </a:r>
          <a:endParaRPr lang="lv-LV" sz="2000" dirty="0">
            <a:latin typeface="Arial Narrow" panose="020B0606020202030204" pitchFamily="34" charset="0"/>
          </a:endParaRPr>
        </a:p>
      </dgm:t>
    </dgm:pt>
    <dgm:pt modelId="{3947E41C-9B4F-460D-9521-9A7AE5E73ADC}" type="parTrans" cxnId="{DB8402D1-E12B-4F9C-B40D-104995FFACF1}">
      <dgm:prSet/>
      <dgm:spPr>
        <a:ln>
          <a:solidFill>
            <a:srgbClr val="837778"/>
          </a:solidFill>
        </a:ln>
      </dgm:spPr>
      <dgm:t>
        <a:bodyPr/>
        <a:lstStyle/>
        <a:p>
          <a:endParaRPr lang="lv-LV"/>
        </a:p>
      </dgm:t>
    </dgm:pt>
    <dgm:pt modelId="{15598F81-BA44-4575-AE00-52C7DCB767D6}" type="sibTrans" cxnId="{DB8402D1-E12B-4F9C-B40D-104995FFACF1}">
      <dgm:prSet/>
      <dgm:spPr/>
      <dgm:t>
        <a:bodyPr/>
        <a:lstStyle/>
        <a:p>
          <a:endParaRPr lang="lv-LV"/>
        </a:p>
      </dgm:t>
    </dgm:pt>
    <dgm:pt modelId="{1E6294A7-C9B6-4CD9-8985-5EF64B17B7DE}">
      <dgm:prSet phldrT="[Teksts]" custT="1"/>
      <dgm:spPr/>
      <dgm:t>
        <a:bodyPr/>
        <a:lstStyle/>
        <a:p>
          <a:r>
            <a:rPr lang="lv-LV" sz="2000" dirty="0" smtClean="0">
              <a:latin typeface="Arial Narrow" panose="020B0606020202030204" pitchFamily="34" charset="0"/>
            </a:rPr>
            <a:t>drošākam</a:t>
          </a:r>
          <a:endParaRPr lang="lv-LV" sz="2000" dirty="0">
            <a:latin typeface="Arial Narrow" panose="020B0606020202030204" pitchFamily="34" charset="0"/>
          </a:endParaRPr>
        </a:p>
      </dgm:t>
    </dgm:pt>
    <dgm:pt modelId="{FEDE14BA-6FC7-42EC-9199-5A8A64E50AC7}" type="parTrans" cxnId="{D98E77F6-0F33-4429-8EF3-A61D56162FBC}">
      <dgm:prSet/>
      <dgm:spPr/>
      <dgm:t>
        <a:bodyPr/>
        <a:lstStyle/>
        <a:p>
          <a:endParaRPr lang="lv-LV"/>
        </a:p>
      </dgm:t>
    </dgm:pt>
    <dgm:pt modelId="{FEA526F0-D4F9-4229-8A67-1DCCF43C3E44}" type="sibTrans" cxnId="{D98E77F6-0F33-4429-8EF3-A61D56162FBC}">
      <dgm:prSet/>
      <dgm:spPr/>
      <dgm:t>
        <a:bodyPr/>
        <a:lstStyle/>
        <a:p>
          <a:endParaRPr lang="lv-LV"/>
        </a:p>
      </dgm:t>
    </dgm:pt>
    <dgm:pt modelId="{ECA4E7D0-7257-4F3A-96FE-006427A5B7B9}">
      <dgm:prSet phldrT="[Teksts]" custT="1"/>
      <dgm:spPr>
        <a:solidFill>
          <a:srgbClr val="7F240B"/>
        </a:solidFill>
      </dgm:spPr>
      <dgm:t>
        <a:bodyPr/>
        <a:lstStyle/>
        <a:p>
          <a:r>
            <a:rPr lang="lv-LV" sz="2000" dirty="0" smtClean="0">
              <a:latin typeface="Arial Narrow" panose="020B0606020202030204" pitchFamily="34" charset="0"/>
            </a:rPr>
            <a:t>Valsts atbildībai jākļūst:</a:t>
          </a:r>
          <a:endParaRPr lang="lv-LV" sz="2000" dirty="0">
            <a:latin typeface="Arial Narrow" panose="020B0606020202030204" pitchFamily="34" charset="0"/>
          </a:endParaRPr>
        </a:p>
      </dgm:t>
    </dgm:pt>
    <dgm:pt modelId="{0F42811A-D6F7-4A8D-856A-6467E8D0302D}" type="parTrans" cxnId="{5B277B9C-1B0C-4873-AF39-C31466A7040C}">
      <dgm:prSet/>
      <dgm:spPr/>
      <dgm:t>
        <a:bodyPr/>
        <a:lstStyle/>
        <a:p>
          <a:endParaRPr lang="lv-LV"/>
        </a:p>
      </dgm:t>
    </dgm:pt>
    <dgm:pt modelId="{5D7D5D6B-9622-44D8-8217-9CA06106E5F0}" type="sibTrans" cxnId="{5B277B9C-1B0C-4873-AF39-C31466A7040C}">
      <dgm:prSet/>
      <dgm:spPr/>
      <dgm:t>
        <a:bodyPr/>
        <a:lstStyle/>
        <a:p>
          <a:endParaRPr lang="lv-LV"/>
        </a:p>
      </dgm:t>
    </dgm:pt>
    <dgm:pt modelId="{8525EC42-A42A-4352-AFDD-DBBA1D1F99DF}">
      <dgm:prSet phldrT="[Teksts]" custT="1"/>
      <dgm:spPr/>
      <dgm:t>
        <a:bodyPr/>
        <a:lstStyle/>
        <a:p>
          <a:r>
            <a:rPr lang="lv-LV" sz="2000" dirty="0" smtClean="0">
              <a:latin typeface="Arial Narrow" panose="020B0606020202030204" pitchFamily="34" charset="0"/>
            </a:rPr>
            <a:t>lielākai</a:t>
          </a:r>
          <a:endParaRPr lang="lv-LV" sz="2000" dirty="0">
            <a:latin typeface="Arial Narrow" panose="020B0606020202030204" pitchFamily="34" charset="0"/>
          </a:endParaRPr>
        </a:p>
      </dgm:t>
    </dgm:pt>
    <dgm:pt modelId="{BA823C45-9DAA-4D18-BD30-EE3D23BA52D2}" type="parTrans" cxnId="{7E60D757-8044-4185-836F-838E2777894F}">
      <dgm:prSet/>
      <dgm:spPr/>
      <dgm:t>
        <a:bodyPr/>
        <a:lstStyle/>
        <a:p>
          <a:endParaRPr lang="lv-LV"/>
        </a:p>
      </dgm:t>
    </dgm:pt>
    <dgm:pt modelId="{A1C9AE7E-55C0-4A44-A1C8-112CAA10CDB8}" type="sibTrans" cxnId="{7E60D757-8044-4185-836F-838E2777894F}">
      <dgm:prSet/>
      <dgm:spPr/>
      <dgm:t>
        <a:bodyPr/>
        <a:lstStyle/>
        <a:p>
          <a:endParaRPr lang="lv-LV"/>
        </a:p>
      </dgm:t>
    </dgm:pt>
    <dgm:pt modelId="{87796DA0-3682-4A9A-8C1A-550C27B82694}" type="pres">
      <dgm:prSet presAssocID="{FBA971D6-1D32-4284-9069-3915F1310D51}" presName="diagram" presStyleCnt="0">
        <dgm:presLayoutVars>
          <dgm:chPref val="1"/>
          <dgm:dir/>
          <dgm:animOne val="branch"/>
          <dgm:animLvl val="lvl"/>
          <dgm:resizeHandles val="exact"/>
        </dgm:presLayoutVars>
      </dgm:prSet>
      <dgm:spPr/>
      <dgm:t>
        <a:bodyPr/>
        <a:lstStyle/>
        <a:p>
          <a:endParaRPr lang="lv-LV"/>
        </a:p>
      </dgm:t>
    </dgm:pt>
    <dgm:pt modelId="{918E2DEE-7424-42EC-8206-B99771EE48B5}" type="pres">
      <dgm:prSet presAssocID="{D7C05BFB-8971-4CDC-8A68-EF550C0E4861}" presName="root1" presStyleCnt="0"/>
      <dgm:spPr/>
    </dgm:pt>
    <dgm:pt modelId="{9FFCB0A8-EB4D-4144-84D4-34E826BE12A2}" type="pres">
      <dgm:prSet presAssocID="{D7C05BFB-8971-4CDC-8A68-EF550C0E4861}" presName="LevelOneTextNode" presStyleLbl="node0" presStyleIdx="0" presStyleCnt="3" custScaleX="125988" custScaleY="59128">
        <dgm:presLayoutVars>
          <dgm:chPref val="3"/>
        </dgm:presLayoutVars>
      </dgm:prSet>
      <dgm:spPr/>
      <dgm:t>
        <a:bodyPr/>
        <a:lstStyle/>
        <a:p>
          <a:endParaRPr lang="lv-LV"/>
        </a:p>
      </dgm:t>
    </dgm:pt>
    <dgm:pt modelId="{6197B3B2-BC29-4F2A-BB74-1FBD32190A96}" type="pres">
      <dgm:prSet presAssocID="{D7C05BFB-8971-4CDC-8A68-EF550C0E4861}" presName="level2hierChild" presStyleCnt="0"/>
      <dgm:spPr/>
    </dgm:pt>
    <dgm:pt modelId="{AC6A6DF9-7DEF-48FF-8F92-C0A34810D227}" type="pres">
      <dgm:prSet presAssocID="{3947E41C-9B4F-460D-9521-9A7AE5E73ADC}" presName="conn2-1" presStyleLbl="parChTrans1D2" presStyleIdx="0" presStyleCnt="2"/>
      <dgm:spPr/>
      <dgm:t>
        <a:bodyPr/>
        <a:lstStyle/>
        <a:p>
          <a:endParaRPr lang="lv-LV"/>
        </a:p>
      </dgm:t>
    </dgm:pt>
    <dgm:pt modelId="{25D5BEFA-5BDD-4B3C-9797-E2A37E71D800}" type="pres">
      <dgm:prSet presAssocID="{3947E41C-9B4F-460D-9521-9A7AE5E73ADC}" presName="connTx" presStyleLbl="parChTrans1D2" presStyleIdx="0" presStyleCnt="2"/>
      <dgm:spPr/>
      <dgm:t>
        <a:bodyPr/>
        <a:lstStyle/>
        <a:p>
          <a:endParaRPr lang="lv-LV"/>
        </a:p>
      </dgm:t>
    </dgm:pt>
    <dgm:pt modelId="{2AFBF55E-3069-43F7-9581-EF9FE5E39C07}" type="pres">
      <dgm:prSet presAssocID="{F3EAF4E4-FCFA-465A-9B06-A6D5DB33EE10}" presName="root2" presStyleCnt="0"/>
      <dgm:spPr/>
    </dgm:pt>
    <dgm:pt modelId="{C75BF4E3-73BB-4D9D-9824-80B9380AEE13}" type="pres">
      <dgm:prSet presAssocID="{F3EAF4E4-FCFA-465A-9B06-A6D5DB33EE10}" presName="LevelTwoTextNode" presStyleLbl="node2" presStyleIdx="0" presStyleCnt="2" custScaleY="41645">
        <dgm:presLayoutVars>
          <dgm:chPref val="3"/>
        </dgm:presLayoutVars>
      </dgm:prSet>
      <dgm:spPr/>
      <dgm:t>
        <a:bodyPr/>
        <a:lstStyle/>
        <a:p>
          <a:endParaRPr lang="lv-LV"/>
        </a:p>
      </dgm:t>
    </dgm:pt>
    <dgm:pt modelId="{687C25D4-87FB-43E5-B675-27C461D51846}" type="pres">
      <dgm:prSet presAssocID="{F3EAF4E4-FCFA-465A-9B06-A6D5DB33EE10}" presName="level3hierChild" presStyleCnt="0"/>
      <dgm:spPr/>
    </dgm:pt>
    <dgm:pt modelId="{D3CDFF28-3901-4716-88B2-E9B2A6A32BDB}" type="pres">
      <dgm:prSet presAssocID="{FEDE14BA-6FC7-42EC-9199-5A8A64E50AC7}" presName="conn2-1" presStyleLbl="parChTrans1D2" presStyleIdx="1" presStyleCnt="2"/>
      <dgm:spPr/>
      <dgm:t>
        <a:bodyPr/>
        <a:lstStyle/>
        <a:p>
          <a:endParaRPr lang="lv-LV"/>
        </a:p>
      </dgm:t>
    </dgm:pt>
    <dgm:pt modelId="{7BFA6CFF-7602-42BC-A174-59D0FD688B7A}" type="pres">
      <dgm:prSet presAssocID="{FEDE14BA-6FC7-42EC-9199-5A8A64E50AC7}" presName="connTx" presStyleLbl="parChTrans1D2" presStyleIdx="1" presStyleCnt="2"/>
      <dgm:spPr/>
      <dgm:t>
        <a:bodyPr/>
        <a:lstStyle/>
        <a:p>
          <a:endParaRPr lang="lv-LV"/>
        </a:p>
      </dgm:t>
    </dgm:pt>
    <dgm:pt modelId="{3E37D778-8CA5-4C32-918D-DBB3FB9B8F4A}" type="pres">
      <dgm:prSet presAssocID="{1E6294A7-C9B6-4CD9-8985-5EF64B17B7DE}" presName="root2" presStyleCnt="0"/>
      <dgm:spPr/>
    </dgm:pt>
    <dgm:pt modelId="{BAD6124B-5DB4-4731-8F99-7A5B973F2427}" type="pres">
      <dgm:prSet presAssocID="{1E6294A7-C9B6-4CD9-8985-5EF64B17B7DE}" presName="LevelTwoTextNode" presStyleLbl="node2" presStyleIdx="1" presStyleCnt="2" custScaleY="38703">
        <dgm:presLayoutVars>
          <dgm:chPref val="3"/>
        </dgm:presLayoutVars>
      </dgm:prSet>
      <dgm:spPr/>
      <dgm:t>
        <a:bodyPr/>
        <a:lstStyle/>
        <a:p>
          <a:endParaRPr lang="lv-LV"/>
        </a:p>
      </dgm:t>
    </dgm:pt>
    <dgm:pt modelId="{5FE2A9B3-8706-40B5-91BB-1F0F4AA6A222}" type="pres">
      <dgm:prSet presAssocID="{1E6294A7-C9B6-4CD9-8985-5EF64B17B7DE}" presName="level3hierChild" presStyleCnt="0"/>
      <dgm:spPr/>
    </dgm:pt>
    <dgm:pt modelId="{1E5FA49B-A8BF-4752-9584-8BAECDCABCB5}" type="pres">
      <dgm:prSet presAssocID="{ECA4E7D0-7257-4F3A-96FE-006427A5B7B9}" presName="root1" presStyleCnt="0"/>
      <dgm:spPr/>
    </dgm:pt>
    <dgm:pt modelId="{00331B33-3B38-489D-B1C2-8E632DC88A61}" type="pres">
      <dgm:prSet presAssocID="{ECA4E7D0-7257-4F3A-96FE-006427A5B7B9}" presName="LevelOneTextNode" presStyleLbl="node0" presStyleIdx="1" presStyleCnt="3" custScaleX="125988" custScaleY="54654" custLinFactNeighborX="-102" custLinFactNeighborY="18110">
        <dgm:presLayoutVars>
          <dgm:chPref val="3"/>
        </dgm:presLayoutVars>
      </dgm:prSet>
      <dgm:spPr/>
      <dgm:t>
        <a:bodyPr/>
        <a:lstStyle/>
        <a:p>
          <a:endParaRPr lang="lv-LV"/>
        </a:p>
      </dgm:t>
    </dgm:pt>
    <dgm:pt modelId="{A7238F23-AAE9-44FC-BCD6-FB6DFCBE604B}" type="pres">
      <dgm:prSet presAssocID="{ECA4E7D0-7257-4F3A-96FE-006427A5B7B9}" presName="level2hierChild" presStyleCnt="0"/>
      <dgm:spPr/>
    </dgm:pt>
    <dgm:pt modelId="{961B98CF-E2DB-4667-A4FD-5B94A225E7A4}" type="pres">
      <dgm:prSet presAssocID="{8525EC42-A42A-4352-AFDD-DBBA1D1F99DF}" presName="root1" presStyleCnt="0"/>
      <dgm:spPr/>
    </dgm:pt>
    <dgm:pt modelId="{4317FC17-0625-46D8-9BF0-4BE4356002A8}" type="pres">
      <dgm:prSet presAssocID="{8525EC42-A42A-4352-AFDD-DBBA1D1F99DF}" presName="LevelOneTextNode" presStyleLbl="node0" presStyleIdx="2" presStyleCnt="3" custScaleY="38703" custLinFactX="66787" custLinFactNeighborX="100000" custLinFactNeighborY="-42489">
        <dgm:presLayoutVars>
          <dgm:chPref val="3"/>
        </dgm:presLayoutVars>
      </dgm:prSet>
      <dgm:spPr/>
      <dgm:t>
        <a:bodyPr/>
        <a:lstStyle/>
        <a:p>
          <a:endParaRPr lang="lv-LV"/>
        </a:p>
      </dgm:t>
    </dgm:pt>
    <dgm:pt modelId="{5CBDD19E-2988-484B-8FA2-4FB71C016124}" type="pres">
      <dgm:prSet presAssocID="{8525EC42-A42A-4352-AFDD-DBBA1D1F99DF}" presName="level2hierChild" presStyleCnt="0"/>
      <dgm:spPr/>
    </dgm:pt>
  </dgm:ptLst>
  <dgm:cxnLst>
    <dgm:cxn modelId="{D98E77F6-0F33-4429-8EF3-A61D56162FBC}" srcId="{D7C05BFB-8971-4CDC-8A68-EF550C0E4861}" destId="{1E6294A7-C9B6-4CD9-8985-5EF64B17B7DE}" srcOrd="1" destOrd="0" parTransId="{FEDE14BA-6FC7-42EC-9199-5A8A64E50AC7}" sibTransId="{FEA526F0-D4F9-4229-8A67-1DCCF43C3E44}"/>
    <dgm:cxn modelId="{DB8402D1-E12B-4F9C-B40D-104995FFACF1}" srcId="{D7C05BFB-8971-4CDC-8A68-EF550C0E4861}" destId="{F3EAF4E4-FCFA-465A-9B06-A6D5DB33EE10}" srcOrd="0" destOrd="0" parTransId="{3947E41C-9B4F-460D-9521-9A7AE5E73ADC}" sibTransId="{15598F81-BA44-4575-AE00-52C7DCB767D6}"/>
    <dgm:cxn modelId="{12E83645-A4B8-4ED4-A1C6-00ACD19E1C1A}" type="presOf" srcId="{ECA4E7D0-7257-4F3A-96FE-006427A5B7B9}" destId="{00331B33-3B38-489D-B1C2-8E632DC88A61}" srcOrd="0" destOrd="0" presId="urn:microsoft.com/office/officeart/2005/8/layout/hierarchy2"/>
    <dgm:cxn modelId="{CEE07790-8011-4A96-AD8A-AFEEFBE972BE}" type="presOf" srcId="{1E6294A7-C9B6-4CD9-8985-5EF64B17B7DE}" destId="{BAD6124B-5DB4-4731-8F99-7A5B973F2427}" srcOrd="0" destOrd="0" presId="urn:microsoft.com/office/officeart/2005/8/layout/hierarchy2"/>
    <dgm:cxn modelId="{70D9D120-8FD8-4AF6-B043-14D2D2C8FD2B}" type="presOf" srcId="{FEDE14BA-6FC7-42EC-9199-5A8A64E50AC7}" destId="{D3CDFF28-3901-4716-88B2-E9B2A6A32BDB}" srcOrd="0" destOrd="0" presId="urn:microsoft.com/office/officeart/2005/8/layout/hierarchy2"/>
    <dgm:cxn modelId="{BA384122-0649-4521-A542-0E001F2531E2}" srcId="{FBA971D6-1D32-4284-9069-3915F1310D51}" destId="{D7C05BFB-8971-4CDC-8A68-EF550C0E4861}" srcOrd="0" destOrd="0" parTransId="{0B9C2FAD-BD42-42EC-B2E6-48C575FE2C70}" sibTransId="{567F5C06-6F09-4B21-BEE2-8522A4B9C06F}"/>
    <dgm:cxn modelId="{D5BAEEA5-150D-4EAF-A283-C248AF8D8EDB}" type="presOf" srcId="{D7C05BFB-8971-4CDC-8A68-EF550C0E4861}" destId="{9FFCB0A8-EB4D-4144-84D4-34E826BE12A2}" srcOrd="0" destOrd="0" presId="urn:microsoft.com/office/officeart/2005/8/layout/hierarchy2"/>
    <dgm:cxn modelId="{17F879B8-5C6E-467A-A4AF-020B9ECD356A}" type="presOf" srcId="{F3EAF4E4-FCFA-465A-9B06-A6D5DB33EE10}" destId="{C75BF4E3-73BB-4D9D-9824-80B9380AEE13}" srcOrd="0" destOrd="0" presId="urn:microsoft.com/office/officeart/2005/8/layout/hierarchy2"/>
    <dgm:cxn modelId="{7E60D757-8044-4185-836F-838E2777894F}" srcId="{FBA971D6-1D32-4284-9069-3915F1310D51}" destId="{8525EC42-A42A-4352-AFDD-DBBA1D1F99DF}" srcOrd="2" destOrd="0" parTransId="{BA823C45-9DAA-4D18-BD30-EE3D23BA52D2}" sibTransId="{A1C9AE7E-55C0-4A44-A1C8-112CAA10CDB8}"/>
    <dgm:cxn modelId="{2AE1528B-796C-4BFF-9B3F-B5218AB07C55}" type="presOf" srcId="{8525EC42-A42A-4352-AFDD-DBBA1D1F99DF}" destId="{4317FC17-0625-46D8-9BF0-4BE4356002A8}" srcOrd="0" destOrd="0" presId="urn:microsoft.com/office/officeart/2005/8/layout/hierarchy2"/>
    <dgm:cxn modelId="{5B277B9C-1B0C-4873-AF39-C31466A7040C}" srcId="{FBA971D6-1D32-4284-9069-3915F1310D51}" destId="{ECA4E7D0-7257-4F3A-96FE-006427A5B7B9}" srcOrd="1" destOrd="0" parTransId="{0F42811A-D6F7-4A8D-856A-6467E8D0302D}" sibTransId="{5D7D5D6B-9622-44D8-8217-9CA06106E5F0}"/>
    <dgm:cxn modelId="{18A10567-0570-4F0B-A815-04F2B59A6F35}" type="presOf" srcId="{FBA971D6-1D32-4284-9069-3915F1310D51}" destId="{87796DA0-3682-4A9A-8C1A-550C27B82694}" srcOrd="0" destOrd="0" presId="urn:microsoft.com/office/officeart/2005/8/layout/hierarchy2"/>
    <dgm:cxn modelId="{A5A54895-9005-47A0-B094-FF431F1CCEC4}" type="presOf" srcId="{3947E41C-9B4F-460D-9521-9A7AE5E73ADC}" destId="{AC6A6DF9-7DEF-48FF-8F92-C0A34810D227}" srcOrd="0" destOrd="0" presId="urn:microsoft.com/office/officeart/2005/8/layout/hierarchy2"/>
    <dgm:cxn modelId="{C14131AC-787B-421E-83FE-F2910D3AD061}" type="presOf" srcId="{3947E41C-9B4F-460D-9521-9A7AE5E73ADC}" destId="{25D5BEFA-5BDD-4B3C-9797-E2A37E71D800}" srcOrd="1" destOrd="0" presId="urn:microsoft.com/office/officeart/2005/8/layout/hierarchy2"/>
    <dgm:cxn modelId="{9031AC08-6484-4866-A105-F99A869D2E2C}" type="presOf" srcId="{FEDE14BA-6FC7-42EC-9199-5A8A64E50AC7}" destId="{7BFA6CFF-7602-42BC-A174-59D0FD688B7A}" srcOrd="1" destOrd="0" presId="urn:microsoft.com/office/officeart/2005/8/layout/hierarchy2"/>
    <dgm:cxn modelId="{748ED0E4-641A-4A30-BDF0-F5B44A39BBC3}" type="presParOf" srcId="{87796DA0-3682-4A9A-8C1A-550C27B82694}" destId="{918E2DEE-7424-42EC-8206-B99771EE48B5}" srcOrd="0" destOrd="0" presId="urn:microsoft.com/office/officeart/2005/8/layout/hierarchy2"/>
    <dgm:cxn modelId="{E0AE8A7C-7BBE-4E19-A882-11E8A298CB46}" type="presParOf" srcId="{918E2DEE-7424-42EC-8206-B99771EE48B5}" destId="{9FFCB0A8-EB4D-4144-84D4-34E826BE12A2}" srcOrd="0" destOrd="0" presId="urn:microsoft.com/office/officeart/2005/8/layout/hierarchy2"/>
    <dgm:cxn modelId="{95179020-3246-4694-B577-A38E368B888F}" type="presParOf" srcId="{918E2DEE-7424-42EC-8206-B99771EE48B5}" destId="{6197B3B2-BC29-4F2A-BB74-1FBD32190A96}" srcOrd="1" destOrd="0" presId="urn:microsoft.com/office/officeart/2005/8/layout/hierarchy2"/>
    <dgm:cxn modelId="{A2E98C12-B76B-4797-A142-84C28DEF6E1D}" type="presParOf" srcId="{6197B3B2-BC29-4F2A-BB74-1FBD32190A96}" destId="{AC6A6DF9-7DEF-48FF-8F92-C0A34810D227}" srcOrd="0" destOrd="0" presId="urn:microsoft.com/office/officeart/2005/8/layout/hierarchy2"/>
    <dgm:cxn modelId="{DB6BBBC0-ABF0-416F-8525-E434B816A9BF}" type="presParOf" srcId="{AC6A6DF9-7DEF-48FF-8F92-C0A34810D227}" destId="{25D5BEFA-5BDD-4B3C-9797-E2A37E71D800}" srcOrd="0" destOrd="0" presId="urn:microsoft.com/office/officeart/2005/8/layout/hierarchy2"/>
    <dgm:cxn modelId="{D903C945-81F5-40AC-B144-1814C0F021FF}" type="presParOf" srcId="{6197B3B2-BC29-4F2A-BB74-1FBD32190A96}" destId="{2AFBF55E-3069-43F7-9581-EF9FE5E39C07}" srcOrd="1" destOrd="0" presId="urn:microsoft.com/office/officeart/2005/8/layout/hierarchy2"/>
    <dgm:cxn modelId="{FCD7000A-C455-4A19-9511-2D009899A90D}" type="presParOf" srcId="{2AFBF55E-3069-43F7-9581-EF9FE5E39C07}" destId="{C75BF4E3-73BB-4D9D-9824-80B9380AEE13}" srcOrd="0" destOrd="0" presId="urn:microsoft.com/office/officeart/2005/8/layout/hierarchy2"/>
    <dgm:cxn modelId="{D4913312-71FB-4E34-849C-3DDB3B2FE622}" type="presParOf" srcId="{2AFBF55E-3069-43F7-9581-EF9FE5E39C07}" destId="{687C25D4-87FB-43E5-B675-27C461D51846}" srcOrd="1" destOrd="0" presId="urn:microsoft.com/office/officeart/2005/8/layout/hierarchy2"/>
    <dgm:cxn modelId="{53CE759F-88DB-4CCD-B92F-7763B4E1FF2D}" type="presParOf" srcId="{6197B3B2-BC29-4F2A-BB74-1FBD32190A96}" destId="{D3CDFF28-3901-4716-88B2-E9B2A6A32BDB}" srcOrd="2" destOrd="0" presId="urn:microsoft.com/office/officeart/2005/8/layout/hierarchy2"/>
    <dgm:cxn modelId="{C41D7EF5-5C1D-4067-8922-33886A6B6028}" type="presParOf" srcId="{D3CDFF28-3901-4716-88B2-E9B2A6A32BDB}" destId="{7BFA6CFF-7602-42BC-A174-59D0FD688B7A}" srcOrd="0" destOrd="0" presId="urn:microsoft.com/office/officeart/2005/8/layout/hierarchy2"/>
    <dgm:cxn modelId="{4D2BB36C-CE85-49B0-B173-E7764F8B19BF}" type="presParOf" srcId="{6197B3B2-BC29-4F2A-BB74-1FBD32190A96}" destId="{3E37D778-8CA5-4C32-918D-DBB3FB9B8F4A}" srcOrd="3" destOrd="0" presId="urn:microsoft.com/office/officeart/2005/8/layout/hierarchy2"/>
    <dgm:cxn modelId="{165A7F0A-CEFC-4365-B4A6-F0C81248D048}" type="presParOf" srcId="{3E37D778-8CA5-4C32-918D-DBB3FB9B8F4A}" destId="{BAD6124B-5DB4-4731-8F99-7A5B973F2427}" srcOrd="0" destOrd="0" presId="urn:microsoft.com/office/officeart/2005/8/layout/hierarchy2"/>
    <dgm:cxn modelId="{3AB03471-40EB-4838-91DA-178A79213263}" type="presParOf" srcId="{3E37D778-8CA5-4C32-918D-DBB3FB9B8F4A}" destId="{5FE2A9B3-8706-40B5-91BB-1F0F4AA6A222}" srcOrd="1" destOrd="0" presId="urn:microsoft.com/office/officeart/2005/8/layout/hierarchy2"/>
    <dgm:cxn modelId="{F67BEE3C-107E-4D67-9776-5581B28337AC}" type="presParOf" srcId="{87796DA0-3682-4A9A-8C1A-550C27B82694}" destId="{1E5FA49B-A8BF-4752-9584-8BAECDCABCB5}" srcOrd="1" destOrd="0" presId="urn:microsoft.com/office/officeart/2005/8/layout/hierarchy2"/>
    <dgm:cxn modelId="{856EC407-F587-478E-8E40-9465013AAE02}" type="presParOf" srcId="{1E5FA49B-A8BF-4752-9584-8BAECDCABCB5}" destId="{00331B33-3B38-489D-B1C2-8E632DC88A61}" srcOrd="0" destOrd="0" presId="urn:microsoft.com/office/officeart/2005/8/layout/hierarchy2"/>
    <dgm:cxn modelId="{47898D07-EF81-4FDA-B2BC-44EB06D5F9FD}" type="presParOf" srcId="{1E5FA49B-A8BF-4752-9584-8BAECDCABCB5}" destId="{A7238F23-AAE9-44FC-BCD6-FB6DFCBE604B}" srcOrd="1" destOrd="0" presId="urn:microsoft.com/office/officeart/2005/8/layout/hierarchy2"/>
    <dgm:cxn modelId="{005F3085-B308-4C2D-8E6D-C6547F2B2904}" type="presParOf" srcId="{87796DA0-3682-4A9A-8C1A-550C27B82694}" destId="{961B98CF-E2DB-4667-A4FD-5B94A225E7A4}" srcOrd="2" destOrd="0" presId="urn:microsoft.com/office/officeart/2005/8/layout/hierarchy2"/>
    <dgm:cxn modelId="{4CFBBE1D-712B-4395-B93E-9A628D96D813}" type="presParOf" srcId="{961B98CF-E2DB-4667-A4FD-5B94A225E7A4}" destId="{4317FC17-0625-46D8-9BF0-4BE4356002A8}" srcOrd="0" destOrd="0" presId="urn:microsoft.com/office/officeart/2005/8/layout/hierarchy2"/>
    <dgm:cxn modelId="{BF74B1D2-65B9-45A1-8D08-E4219914E06F}" type="presParOf" srcId="{961B98CF-E2DB-4667-A4FD-5B94A225E7A4}" destId="{5CBDD19E-2988-484B-8FA2-4FB71C016124}"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FCB0A8-EB4D-4144-84D4-34E826BE12A2}">
      <dsp:nvSpPr>
        <dsp:cNvPr id="0" name=""/>
        <dsp:cNvSpPr/>
      </dsp:nvSpPr>
      <dsp:spPr>
        <a:xfrm>
          <a:off x="3197" y="505638"/>
          <a:ext cx="3937974" cy="924074"/>
        </a:xfrm>
        <a:prstGeom prst="roundRect">
          <a:avLst>
            <a:gd name="adj" fmla="val 10000"/>
          </a:avLst>
        </a:prstGeom>
        <a:solidFill>
          <a:srgbClr val="7F240B"/>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lv-LV" sz="2000" kern="1200" dirty="0" smtClean="0">
              <a:latin typeface="Arial Narrow" panose="020B0606020202030204" pitchFamily="34" charset="0"/>
            </a:rPr>
            <a:t>Maksātnespējas procesam jākļūst:</a:t>
          </a:r>
          <a:endParaRPr lang="lv-LV" sz="2000" kern="1200" dirty="0">
            <a:latin typeface="Arial Narrow" panose="020B0606020202030204" pitchFamily="34" charset="0"/>
          </a:endParaRPr>
        </a:p>
      </dsp:txBody>
      <dsp:txXfrm>
        <a:off x="30262" y="532703"/>
        <a:ext cx="3883844" cy="869944"/>
      </dsp:txXfrm>
    </dsp:sp>
    <dsp:sp modelId="{AC6A6DF9-7DEF-48FF-8F92-C0A34810D227}">
      <dsp:nvSpPr>
        <dsp:cNvPr id="0" name=""/>
        <dsp:cNvSpPr/>
      </dsp:nvSpPr>
      <dsp:spPr>
        <a:xfrm rot="20486760">
          <a:off x="3906898" y="718566"/>
          <a:ext cx="1318816" cy="78574"/>
        </a:xfrm>
        <a:custGeom>
          <a:avLst/>
          <a:gdLst/>
          <a:ahLst/>
          <a:cxnLst/>
          <a:rect l="0" t="0" r="0" b="0"/>
          <a:pathLst>
            <a:path>
              <a:moveTo>
                <a:pt x="0" y="39287"/>
              </a:moveTo>
              <a:lnTo>
                <a:pt x="1318816" y="39287"/>
              </a:lnTo>
            </a:path>
          </a:pathLst>
        </a:custGeom>
        <a:noFill/>
        <a:ln w="15875" cap="flat" cmpd="sng" algn="ctr">
          <a:solidFill>
            <a:srgbClr val="837778"/>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lv-LV" sz="500" kern="1200"/>
        </a:p>
      </dsp:txBody>
      <dsp:txXfrm>
        <a:off x="4533336" y="724882"/>
        <a:ext cx="65940" cy="65940"/>
      </dsp:txXfrm>
    </dsp:sp>
    <dsp:sp modelId="{C75BF4E3-73BB-4D9D-9824-80B9380AEE13}">
      <dsp:nvSpPr>
        <dsp:cNvPr id="0" name=""/>
        <dsp:cNvSpPr/>
      </dsp:nvSpPr>
      <dsp:spPr>
        <a:xfrm>
          <a:off x="5191442" y="222608"/>
          <a:ext cx="3125674" cy="650843"/>
        </a:xfrm>
        <a:prstGeom prst="roundRect">
          <a:avLst>
            <a:gd name="adj" fmla="val 10000"/>
          </a:avLst>
        </a:prstGeom>
        <a:solidFill>
          <a:schemeClr val="accent5">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lv-LV" sz="2000" kern="1200" dirty="0" smtClean="0">
              <a:latin typeface="Arial Narrow" panose="020B0606020202030204" pitchFamily="34" charset="0"/>
            </a:rPr>
            <a:t>caurspīdīgākam</a:t>
          </a:r>
          <a:endParaRPr lang="lv-LV" sz="2000" kern="1200" dirty="0">
            <a:latin typeface="Arial Narrow" panose="020B0606020202030204" pitchFamily="34" charset="0"/>
          </a:endParaRPr>
        </a:p>
      </dsp:txBody>
      <dsp:txXfrm>
        <a:off x="5210505" y="241671"/>
        <a:ext cx="3087548" cy="612717"/>
      </dsp:txXfrm>
    </dsp:sp>
    <dsp:sp modelId="{D3CDFF28-3901-4716-88B2-E9B2A6A32BDB}">
      <dsp:nvSpPr>
        <dsp:cNvPr id="0" name=""/>
        <dsp:cNvSpPr/>
      </dsp:nvSpPr>
      <dsp:spPr>
        <a:xfrm rot="1169733">
          <a:off x="3903151" y="1149706"/>
          <a:ext cx="1326310" cy="78574"/>
        </a:xfrm>
        <a:custGeom>
          <a:avLst/>
          <a:gdLst/>
          <a:ahLst/>
          <a:cxnLst/>
          <a:rect l="0" t="0" r="0" b="0"/>
          <a:pathLst>
            <a:path>
              <a:moveTo>
                <a:pt x="0" y="39287"/>
              </a:moveTo>
              <a:lnTo>
                <a:pt x="1326310" y="39287"/>
              </a:lnTo>
            </a:path>
          </a:pathLst>
        </a:custGeom>
        <a:noFill/>
        <a:ln w="15875" cap="flat" cmpd="sng" algn="ctr">
          <a:solidFill>
            <a:schemeClr val="accent5">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lv-LV" sz="500" kern="1200"/>
        </a:p>
      </dsp:txBody>
      <dsp:txXfrm>
        <a:off x="4533149" y="1155835"/>
        <a:ext cx="66315" cy="66315"/>
      </dsp:txXfrm>
    </dsp:sp>
    <dsp:sp modelId="{BAD6124B-5DB4-4731-8F99-7A5B973F2427}">
      <dsp:nvSpPr>
        <dsp:cNvPr id="0" name=""/>
        <dsp:cNvSpPr/>
      </dsp:nvSpPr>
      <dsp:spPr>
        <a:xfrm>
          <a:off x="5191442" y="1107877"/>
          <a:ext cx="3125674" cy="604864"/>
        </a:xfrm>
        <a:prstGeom prst="roundRect">
          <a:avLst>
            <a:gd name="adj" fmla="val 10000"/>
          </a:avLst>
        </a:prstGeom>
        <a:solidFill>
          <a:schemeClr val="accent5">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lv-LV" sz="2000" kern="1200" dirty="0" smtClean="0">
              <a:latin typeface="Arial Narrow" panose="020B0606020202030204" pitchFamily="34" charset="0"/>
            </a:rPr>
            <a:t>drošākam</a:t>
          </a:r>
          <a:endParaRPr lang="lv-LV" sz="2000" kern="1200" dirty="0">
            <a:latin typeface="Arial Narrow" panose="020B0606020202030204" pitchFamily="34" charset="0"/>
          </a:endParaRPr>
        </a:p>
      </dsp:txBody>
      <dsp:txXfrm>
        <a:off x="5209158" y="1125593"/>
        <a:ext cx="3090242" cy="569432"/>
      </dsp:txXfrm>
    </dsp:sp>
    <dsp:sp modelId="{00331B33-3B38-489D-B1C2-8E632DC88A61}">
      <dsp:nvSpPr>
        <dsp:cNvPr id="0" name=""/>
        <dsp:cNvSpPr/>
      </dsp:nvSpPr>
      <dsp:spPr>
        <a:xfrm>
          <a:off x="9" y="1947168"/>
          <a:ext cx="3937974" cy="854153"/>
        </a:xfrm>
        <a:prstGeom prst="roundRect">
          <a:avLst>
            <a:gd name="adj" fmla="val 10000"/>
          </a:avLst>
        </a:prstGeom>
        <a:solidFill>
          <a:srgbClr val="7F240B"/>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lv-LV" sz="2000" kern="1200" dirty="0" smtClean="0">
              <a:latin typeface="Arial Narrow" panose="020B0606020202030204" pitchFamily="34" charset="0"/>
            </a:rPr>
            <a:t>Valsts atbildībai jākļūst:</a:t>
          </a:r>
          <a:endParaRPr lang="lv-LV" sz="2000" kern="1200" dirty="0">
            <a:latin typeface="Arial Narrow" panose="020B0606020202030204" pitchFamily="34" charset="0"/>
          </a:endParaRPr>
        </a:p>
      </dsp:txBody>
      <dsp:txXfrm>
        <a:off x="25026" y="1972185"/>
        <a:ext cx="3887940" cy="804119"/>
      </dsp:txXfrm>
    </dsp:sp>
    <dsp:sp modelId="{4317FC17-0625-46D8-9BF0-4BE4356002A8}">
      <dsp:nvSpPr>
        <dsp:cNvPr id="0" name=""/>
        <dsp:cNvSpPr/>
      </dsp:nvSpPr>
      <dsp:spPr>
        <a:xfrm>
          <a:off x="5194639" y="2088683"/>
          <a:ext cx="3125674" cy="604864"/>
        </a:xfrm>
        <a:prstGeom prst="roundRect">
          <a:avLst>
            <a:gd name="adj" fmla="val 10000"/>
          </a:avLst>
        </a:prstGeom>
        <a:solidFill>
          <a:schemeClr val="accent5">
            <a:shade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lv-LV" sz="2000" kern="1200" dirty="0" smtClean="0">
              <a:latin typeface="Arial Narrow" panose="020B0606020202030204" pitchFamily="34" charset="0"/>
            </a:rPr>
            <a:t>lielākai</a:t>
          </a:r>
          <a:endParaRPr lang="lv-LV" sz="2000" kern="1200" dirty="0">
            <a:latin typeface="Arial Narrow" panose="020B0606020202030204" pitchFamily="34" charset="0"/>
          </a:endParaRPr>
        </a:p>
      </dsp:txBody>
      <dsp:txXfrm>
        <a:off x="5212355" y="2106399"/>
        <a:ext cx="3090242" cy="56943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lv-LV"/>
          </a:p>
        </p:txBody>
      </p:sp>
      <p:sp>
        <p:nvSpPr>
          <p:cNvPr id="3" name="Datuma vietturis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5A13E116-0B1C-4779-8A35-AFDA6F52FA3F}" type="datetimeFigureOut">
              <a:rPr lang="lv-LV" smtClean="0"/>
              <a:t>27.01.2017</a:t>
            </a:fld>
            <a:endParaRPr lang="lv-LV"/>
          </a:p>
        </p:txBody>
      </p:sp>
      <p:sp>
        <p:nvSpPr>
          <p:cNvPr id="4" name="Kājenes vietturis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lv-LV"/>
          </a:p>
        </p:txBody>
      </p:sp>
      <p:sp>
        <p:nvSpPr>
          <p:cNvPr id="5" name="Slaida numura vietturis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110031AD-0175-4C0B-B63B-C0C336ADA593}" type="slidenum">
              <a:rPr lang="lv-LV" smtClean="0"/>
              <a:t>‹#›</a:t>
            </a:fld>
            <a:endParaRPr lang="lv-LV"/>
          </a:p>
        </p:txBody>
      </p:sp>
    </p:spTree>
    <p:extLst>
      <p:ext uri="{BB962C8B-B14F-4D97-AF65-F5344CB8AC3E}">
        <p14:creationId xmlns:p14="http://schemas.microsoft.com/office/powerpoint/2010/main" val="3557531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lv-LV"/>
          </a:p>
        </p:txBody>
      </p:sp>
      <p:sp>
        <p:nvSpPr>
          <p:cNvPr id="3" name="Datuma vietturis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55B001C2-1C5B-4FE9-BE88-8B8542EE5F1F}" type="datetimeFigureOut">
              <a:rPr lang="lv-LV" smtClean="0"/>
              <a:t>27.01.2017</a:t>
            </a:fld>
            <a:endParaRPr lang="lv-LV"/>
          </a:p>
        </p:txBody>
      </p:sp>
      <p:sp>
        <p:nvSpPr>
          <p:cNvPr id="4" name="Slaida attēla vietturi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lv-LV"/>
          </a:p>
        </p:txBody>
      </p:sp>
      <p:sp>
        <p:nvSpPr>
          <p:cNvPr id="5" name="Piezīmju vietturis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6" name="Kājenes vietturis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lv-LV"/>
          </a:p>
        </p:txBody>
      </p:sp>
      <p:sp>
        <p:nvSpPr>
          <p:cNvPr id="7" name="Slaida numura vietturis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777DE4E6-1980-4C9C-87E5-672E7F1500F5}" type="slidenum">
              <a:rPr lang="lv-LV" smtClean="0"/>
              <a:t>‹#›</a:t>
            </a:fld>
            <a:endParaRPr lang="lv-LV"/>
          </a:p>
        </p:txBody>
      </p:sp>
    </p:spTree>
    <p:extLst>
      <p:ext uri="{BB962C8B-B14F-4D97-AF65-F5344CB8AC3E}">
        <p14:creationId xmlns:p14="http://schemas.microsoft.com/office/powerpoint/2010/main" val="1754684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10"/>
          </p:nvPr>
        </p:nvSpPr>
        <p:spPr/>
        <p:txBody>
          <a:bodyPr/>
          <a:lstStyle/>
          <a:p>
            <a:fld id="{777DE4E6-1980-4C9C-87E5-672E7F1500F5}" type="slidenum">
              <a:rPr lang="lv-LV" smtClean="0"/>
              <a:t>2</a:t>
            </a:fld>
            <a:endParaRPr lang="lv-LV"/>
          </a:p>
        </p:txBody>
      </p:sp>
    </p:spTree>
    <p:extLst>
      <p:ext uri="{BB962C8B-B14F-4D97-AF65-F5344CB8AC3E}">
        <p14:creationId xmlns:p14="http://schemas.microsoft.com/office/powerpoint/2010/main" val="320936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10"/>
          </p:nvPr>
        </p:nvSpPr>
        <p:spPr/>
        <p:txBody>
          <a:bodyPr/>
          <a:lstStyle/>
          <a:p>
            <a:fld id="{777DE4E6-1980-4C9C-87E5-672E7F1500F5}" type="slidenum">
              <a:rPr lang="lv-LV" smtClean="0"/>
              <a:t>3</a:t>
            </a:fld>
            <a:endParaRPr lang="lv-LV"/>
          </a:p>
        </p:txBody>
      </p:sp>
    </p:spTree>
    <p:extLst>
      <p:ext uri="{BB962C8B-B14F-4D97-AF65-F5344CB8AC3E}">
        <p14:creationId xmlns:p14="http://schemas.microsoft.com/office/powerpoint/2010/main" val="1585183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10"/>
          </p:nvPr>
        </p:nvSpPr>
        <p:spPr/>
        <p:txBody>
          <a:bodyPr/>
          <a:lstStyle/>
          <a:p>
            <a:fld id="{777DE4E6-1980-4C9C-87E5-672E7F1500F5}" type="slidenum">
              <a:rPr lang="lv-LV" smtClean="0"/>
              <a:t>4</a:t>
            </a:fld>
            <a:endParaRPr lang="lv-LV"/>
          </a:p>
        </p:txBody>
      </p:sp>
    </p:spTree>
    <p:extLst>
      <p:ext uri="{BB962C8B-B14F-4D97-AF65-F5344CB8AC3E}">
        <p14:creationId xmlns:p14="http://schemas.microsoft.com/office/powerpoint/2010/main" val="3906404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777DE4E6-1980-4C9C-87E5-672E7F1500F5}" type="slidenum">
              <a:rPr lang="lv-LV" smtClean="0"/>
              <a:t>7</a:t>
            </a:fld>
            <a:endParaRPr lang="lv-LV"/>
          </a:p>
        </p:txBody>
      </p:sp>
    </p:spTree>
    <p:extLst>
      <p:ext uri="{BB962C8B-B14F-4D97-AF65-F5344CB8AC3E}">
        <p14:creationId xmlns:p14="http://schemas.microsoft.com/office/powerpoint/2010/main" val="937145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sz="1200" b="1" kern="1200" dirty="0" smtClean="0">
                <a:solidFill>
                  <a:schemeClr val="tx1"/>
                </a:solidFill>
                <a:effectLst/>
                <a:latin typeface="+mn-lt"/>
                <a:ea typeface="+mn-ea"/>
                <a:cs typeface="+mn-cs"/>
              </a:rPr>
              <a:t/>
            </a:r>
            <a:br>
              <a:rPr lang="lv-LV" sz="1200" b="1" kern="1200" dirty="0" smtClean="0">
                <a:solidFill>
                  <a:schemeClr val="tx1"/>
                </a:solidFill>
                <a:effectLst/>
                <a:latin typeface="+mn-lt"/>
                <a:ea typeface="+mn-ea"/>
                <a:cs typeface="+mn-cs"/>
              </a:rPr>
            </a:br>
            <a:endParaRPr lang="lv-LV"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77DE4E6-1980-4C9C-87E5-672E7F1500F5}" type="slidenum">
              <a:rPr lang="lv-LV" smtClean="0"/>
              <a:t>8</a:t>
            </a:fld>
            <a:endParaRPr lang="lv-LV"/>
          </a:p>
        </p:txBody>
      </p:sp>
    </p:spTree>
    <p:extLst>
      <p:ext uri="{BB962C8B-B14F-4D97-AF65-F5344CB8AC3E}">
        <p14:creationId xmlns:p14="http://schemas.microsoft.com/office/powerpoint/2010/main" val="1923199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777DE4E6-1980-4C9C-87E5-672E7F1500F5}" type="slidenum">
              <a:rPr lang="lv-LV" smtClean="0"/>
              <a:t>9</a:t>
            </a:fld>
            <a:endParaRPr lang="lv-LV"/>
          </a:p>
        </p:txBody>
      </p:sp>
    </p:spTree>
    <p:extLst>
      <p:ext uri="{BB962C8B-B14F-4D97-AF65-F5344CB8AC3E}">
        <p14:creationId xmlns:p14="http://schemas.microsoft.com/office/powerpoint/2010/main" val="4208008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10"/>
          </p:nvPr>
        </p:nvSpPr>
        <p:spPr/>
        <p:txBody>
          <a:bodyPr/>
          <a:lstStyle/>
          <a:p>
            <a:fld id="{777DE4E6-1980-4C9C-87E5-672E7F1500F5}" type="slidenum">
              <a:rPr lang="lv-LV" smtClean="0"/>
              <a:t>10</a:t>
            </a:fld>
            <a:endParaRPr lang="lv-LV"/>
          </a:p>
        </p:txBody>
      </p:sp>
    </p:spTree>
    <p:extLst>
      <p:ext uri="{BB962C8B-B14F-4D97-AF65-F5344CB8AC3E}">
        <p14:creationId xmlns:p14="http://schemas.microsoft.com/office/powerpoint/2010/main" val="930127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180156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9111643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1/27/2017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111989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1/27/2017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4319300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1/27/2017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879081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586B75A-687E-405C-8A0B-8D00578BA2C3}" type="datetimeFigureOut">
              <a:rPr lang="en-US" smtClean="0"/>
              <a:pPr/>
              <a:t>1/27/2017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8146439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586B75A-687E-405C-8A0B-8D00578BA2C3}" type="datetimeFigureOut">
              <a:rPr lang="en-US" smtClean="0"/>
              <a:pPr/>
              <a:t>1/27/2017</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2506142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586B75A-687E-405C-8A0B-8D00578BA2C3}" type="datetimeFigureOut">
              <a:rPr lang="en-US" smtClean="0"/>
              <a:pPr/>
              <a:t>1/27/2017</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53147161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1/27/2017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4127168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6462337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3329732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lv-LV"/>
          </a:p>
        </p:txBody>
      </p:sp>
      <p:sp>
        <p:nvSpPr>
          <p:cNvPr id="4" name="Date Placeholder 3"/>
          <p:cNvSpPr>
            <a:spLocks noGrp="1"/>
          </p:cNvSpPr>
          <p:nvPr>
            <p:ph type="dt" sz="half" idx="10"/>
          </p:nvPr>
        </p:nvSpPr>
        <p:spPr/>
        <p:txBody>
          <a:bodyPr/>
          <a:lstStyle/>
          <a:p>
            <a:fld id="{1FF85FC8-E6F3-4C3F-81C9-1B3F0DA3AA7F}" type="datetimeFigureOut">
              <a:rPr lang="lv-LV" smtClean="0">
                <a:solidFill>
                  <a:prstClr val="black">
                    <a:tint val="75000"/>
                  </a:prstClr>
                </a:solidFill>
              </a:rPr>
              <a:pPr/>
              <a:t>27.01.2017</a:t>
            </a:fld>
            <a:endParaRPr lang="lv-LV">
              <a:solidFill>
                <a:prstClr val="black">
                  <a:tint val="75000"/>
                </a:prstClr>
              </a:solidFill>
            </a:endParaRPr>
          </a:p>
        </p:txBody>
      </p:sp>
      <p:sp>
        <p:nvSpPr>
          <p:cNvPr id="5" name="Footer Placeholder 4"/>
          <p:cNvSpPr>
            <a:spLocks noGrp="1"/>
          </p:cNvSpPr>
          <p:nvPr>
            <p:ph type="ftr" sz="quarter" idx="11"/>
          </p:nvPr>
        </p:nvSpPr>
        <p:spPr/>
        <p:txBody>
          <a:bodyPr/>
          <a:lstStyle/>
          <a:p>
            <a:endParaRPr lang="lv-LV">
              <a:solidFill>
                <a:prstClr val="black">
                  <a:tint val="75000"/>
                </a:prstClr>
              </a:solidFill>
            </a:endParaRPr>
          </a:p>
        </p:txBody>
      </p:sp>
      <p:sp>
        <p:nvSpPr>
          <p:cNvPr id="6" name="Slide Number Placeholder 5"/>
          <p:cNvSpPr>
            <a:spLocks noGrp="1"/>
          </p:cNvSpPr>
          <p:nvPr>
            <p:ph type="sldNum" sz="quarter" idx="12"/>
          </p:nvPr>
        </p:nvSpPr>
        <p:spPr/>
        <p:txBody>
          <a:bodyPr/>
          <a:lstStyle/>
          <a:p>
            <a:fld id="{3E450945-2573-411A-BAE0-BFD34E588947}"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3788461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1FF85FC8-E6F3-4C3F-81C9-1B3F0DA3AA7F}" type="datetimeFigureOut">
              <a:rPr lang="lv-LV" smtClean="0">
                <a:solidFill>
                  <a:prstClr val="black">
                    <a:tint val="75000"/>
                  </a:prstClr>
                </a:solidFill>
              </a:rPr>
              <a:pPr/>
              <a:t>27.01.2017</a:t>
            </a:fld>
            <a:endParaRPr lang="lv-LV">
              <a:solidFill>
                <a:prstClr val="black">
                  <a:tint val="75000"/>
                </a:prstClr>
              </a:solidFill>
            </a:endParaRPr>
          </a:p>
        </p:txBody>
      </p:sp>
      <p:sp>
        <p:nvSpPr>
          <p:cNvPr id="5" name="Footer Placeholder 4"/>
          <p:cNvSpPr>
            <a:spLocks noGrp="1"/>
          </p:cNvSpPr>
          <p:nvPr>
            <p:ph type="ftr" sz="quarter" idx="11"/>
          </p:nvPr>
        </p:nvSpPr>
        <p:spPr/>
        <p:txBody>
          <a:bodyPr/>
          <a:lstStyle/>
          <a:p>
            <a:endParaRPr lang="lv-LV">
              <a:solidFill>
                <a:prstClr val="black">
                  <a:tint val="75000"/>
                </a:prstClr>
              </a:solidFill>
            </a:endParaRPr>
          </a:p>
        </p:txBody>
      </p:sp>
      <p:sp>
        <p:nvSpPr>
          <p:cNvPr id="6" name="Slide Number Placeholder 5"/>
          <p:cNvSpPr>
            <a:spLocks noGrp="1"/>
          </p:cNvSpPr>
          <p:nvPr>
            <p:ph type="sldNum" sz="quarter" idx="12"/>
          </p:nvPr>
        </p:nvSpPr>
        <p:spPr/>
        <p:txBody>
          <a:bodyPr/>
          <a:lstStyle/>
          <a:p>
            <a:fld id="{3E450945-2573-411A-BAE0-BFD34E588947}"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183687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F85FC8-E6F3-4C3F-81C9-1B3F0DA3AA7F}" type="datetimeFigureOut">
              <a:rPr lang="lv-LV" smtClean="0">
                <a:solidFill>
                  <a:prstClr val="black">
                    <a:tint val="75000"/>
                  </a:prstClr>
                </a:solidFill>
              </a:rPr>
              <a:pPr/>
              <a:t>27.01.2017</a:t>
            </a:fld>
            <a:endParaRPr lang="lv-LV">
              <a:solidFill>
                <a:prstClr val="black">
                  <a:tint val="75000"/>
                </a:prstClr>
              </a:solidFill>
            </a:endParaRPr>
          </a:p>
        </p:txBody>
      </p:sp>
      <p:sp>
        <p:nvSpPr>
          <p:cNvPr id="5" name="Footer Placeholder 4"/>
          <p:cNvSpPr>
            <a:spLocks noGrp="1"/>
          </p:cNvSpPr>
          <p:nvPr>
            <p:ph type="ftr" sz="quarter" idx="11"/>
          </p:nvPr>
        </p:nvSpPr>
        <p:spPr/>
        <p:txBody>
          <a:bodyPr/>
          <a:lstStyle/>
          <a:p>
            <a:endParaRPr lang="lv-LV">
              <a:solidFill>
                <a:prstClr val="black">
                  <a:tint val="75000"/>
                </a:prstClr>
              </a:solidFill>
            </a:endParaRPr>
          </a:p>
        </p:txBody>
      </p:sp>
      <p:sp>
        <p:nvSpPr>
          <p:cNvPr id="6" name="Slide Number Placeholder 5"/>
          <p:cNvSpPr>
            <a:spLocks noGrp="1"/>
          </p:cNvSpPr>
          <p:nvPr>
            <p:ph type="sldNum" sz="quarter" idx="12"/>
          </p:nvPr>
        </p:nvSpPr>
        <p:spPr/>
        <p:txBody>
          <a:bodyPr/>
          <a:lstStyle/>
          <a:p>
            <a:fld id="{3E450945-2573-411A-BAE0-BFD34E588947}"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20791399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Date Placeholder 4"/>
          <p:cNvSpPr>
            <a:spLocks noGrp="1"/>
          </p:cNvSpPr>
          <p:nvPr>
            <p:ph type="dt" sz="half" idx="10"/>
          </p:nvPr>
        </p:nvSpPr>
        <p:spPr/>
        <p:txBody>
          <a:bodyPr/>
          <a:lstStyle/>
          <a:p>
            <a:fld id="{1FF85FC8-E6F3-4C3F-81C9-1B3F0DA3AA7F}" type="datetimeFigureOut">
              <a:rPr lang="lv-LV" smtClean="0">
                <a:solidFill>
                  <a:prstClr val="black">
                    <a:tint val="75000"/>
                  </a:prstClr>
                </a:solidFill>
              </a:rPr>
              <a:pPr/>
              <a:t>27.01.2017</a:t>
            </a:fld>
            <a:endParaRPr lang="lv-LV">
              <a:solidFill>
                <a:prstClr val="black">
                  <a:tint val="75000"/>
                </a:prstClr>
              </a:solidFill>
            </a:endParaRPr>
          </a:p>
        </p:txBody>
      </p:sp>
      <p:sp>
        <p:nvSpPr>
          <p:cNvPr id="6" name="Footer Placeholder 5"/>
          <p:cNvSpPr>
            <a:spLocks noGrp="1"/>
          </p:cNvSpPr>
          <p:nvPr>
            <p:ph type="ftr" sz="quarter" idx="11"/>
          </p:nvPr>
        </p:nvSpPr>
        <p:spPr/>
        <p:txBody>
          <a:bodyPr/>
          <a:lstStyle/>
          <a:p>
            <a:endParaRPr lang="lv-LV">
              <a:solidFill>
                <a:prstClr val="black">
                  <a:tint val="75000"/>
                </a:prstClr>
              </a:solidFill>
            </a:endParaRPr>
          </a:p>
        </p:txBody>
      </p:sp>
      <p:sp>
        <p:nvSpPr>
          <p:cNvPr id="7" name="Slide Number Placeholder 6"/>
          <p:cNvSpPr>
            <a:spLocks noGrp="1"/>
          </p:cNvSpPr>
          <p:nvPr>
            <p:ph type="sldNum" sz="quarter" idx="12"/>
          </p:nvPr>
        </p:nvSpPr>
        <p:spPr/>
        <p:txBody>
          <a:bodyPr/>
          <a:lstStyle/>
          <a:p>
            <a:fld id="{3E450945-2573-411A-BAE0-BFD34E588947}"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31064418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Date Placeholder 6"/>
          <p:cNvSpPr>
            <a:spLocks noGrp="1"/>
          </p:cNvSpPr>
          <p:nvPr>
            <p:ph type="dt" sz="half" idx="10"/>
          </p:nvPr>
        </p:nvSpPr>
        <p:spPr/>
        <p:txBody>
          <a:bodyPr/>
          <a:lstStyle/>
          <a:p>
            <a:fld id="{1FF85FC8-E6F3-4C3F-81C9-1B3F0DA3AA7F}" type="datetimeFigureOut">
              <a:rPr lang="lv-LV" smtClean="0">
                <a:solidFill>
                  <a:prstClr val="black">
                    <a:tint val="75000"/>
                  </a:prstClr>
                </a:solidFill>
              </a:rPr>
              <a:pPr/>
              <a:t>27.01.2017</a:t>
            </a:fld>
            <a:endParaRPr lang="lv-LV">
              <a:solidFill>
                <a:prstClr val="black">
                  <a:tint val="75000"/>
                </a:prstClr>
              </a:solidFill>
            </a:endParaRPr>
          </a:p>
        </p:txBody>
      </p:sp>
      <p:sp>
        <p:nvSpPr>
          <p:cNvPr id="8" name="Footer Placeholder 7"/>
          <p:cNvSpPr>
            <a:spLocks noGrp="1"/>
          </p:cNvSpPr>
          <p:nvPr>
            <p:ph type="ftr" sz="quarter" idx="11"/>
          </p:nvPr>
        </p:nvSpPr>
        <p:spPr/>
        <p:txBody>
          <a:bodyPr/>
          <a:lstStyle/>
          <a:p>
            <a:endParaRPr lang="lv-LV">
              <a:solidFill>
                <a:prstClr val="black">
                  <a:tint val="75000"/>
                </a:prstClr>
              </a:solidFill>
            </a:endParaRPr>
          </a:p>
        </p:txBody>
      </p:sp>
      <p:sp>
        <p:nvSpPr>
          <p:cNvPr id="9" name="Slide Number Placeholder 8"/>
          <p:cNvSpPr>
            <a:spLocks noGrp="1"/>
          </p:cNvSpPr>
          <p:nvPr>
            <p:ph type="sldNum" sz="quarter" idx="12"/>
          </p:nvPr>
        </p:nvSpPr>
        <p:spPr/>
        <p:txBody>
          <a:bodyPr/>
          <a:lstStyle/>
          <a:p>
            <a:fld id="{3E450945-2573-411A-BAE0-BFD34E588947}"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5324909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Date Placeholder 2"/>
          <p:cNvSpPr>
            <a:spLocks noGrp="1"/>
          </p:cNvSpPr>
          <p:nvPr>
            <p:ph type="dt" sz="half" idx="10"/>
          </p:nvPr>
        </p:nvSpPr>
        <p:spPr/>
        <p:txBody>
          <a:bodyPr/>
          <a:lstStyle/>
          <a:p>
            <a:fld id="{1FF85FC8-E6F3-4C3F-81C9-1B3F0DA3AA7F}" type="datetimeFigureOut">
              <a:rPr lang="lv-LV" smtClean="0">
                <a:solidFill>
                  <a:prstClr val="black">
                    <a:tint val="75000"/>
                  </a:prstClr>
                </a:solidFill>
              </a:rPr>
              <a:pPr/>
              <a:t>27.01.2017</a:t>
            </a:fld>
            <a:endParaRPr lang="lv-LV">
              <a:solidFill>
                <a:prstClr val="black">
                  <a:tint val="75000"/>
                </a:prstClr>
              </a:solidFill>
            </a:endParaRPr>
          </a:p>
        </p:txBody>
      </p:sp>
      <p:sp>
        <p:nvSpPr>
          <p:cNvPr id="4" name="Footer Placeholder 3"/>
          <p:cNvSpPr>
            <a:spLocks noGrp="1"/>
          </p:cNvSpPr>
          <p:nvPr>
            <p:ph type="ftr" sz="quarter" idx="11"/>
          </p:nvPr>
        </p:nvSpPr>
        <p:spPr/>
        <p:txBody>
          <a:bodyPr/>
          <a:lstStyle/>
          <a:p>
            <a:endParaRPr lang="lv-LV">
              <a:solidFill>
                <a:prstClr val="black">
                  <a:tint val="75000"/>
                </a:prstClr>
              </a:solidFill>
            </a:endParaRPr>
          </a:p>
        </p:txBody>
      </p:sp>
      <p:sp>
        <p:nvSpPr>
          <p:cNvPr id="5" name="Slide Number Placeholder 4"/>
          <p:cNvSpPr>
            <a:spLocks noGrp="1"/>
          </p:cNvSpPr>
          <p:nvPr>
            <p:ph type="sldNum" sz="quarter" idx="12"/>
          </p:nvPr>
        </p:nvSpPr>
        <p:spPr/>
        <p:txBody>
          <a:bodyPr/>
          <a:lstStyle/>
          <a:p>
            <a:fld id="{3E450945-2573-411A-BAE0-BFD34E588947}"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31084511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F85FC8-E6F3-4C3F-81C9-1B3F0DA3AA7F}" type="datetimeFigureOut">
              <a:rPr lang="lv-LV" smtClean="0">
                <a:solidFill>
                  <a:prstClr val="black">
                    <a:tint val="75000"/>
                  </a:prstClr>
                </a:solidFill>
              </a:rPr>
              <a:pPr/>
              <a:t>27.01.2017</a:t>
            </a:fld>
            <a:endParaRPr lang="lv-LV">
              <a:solidFill>
                <a:prstClr val="black">
                  <a:tint val="75000"/>
                </a:prstClr>
              </a:solidFill>
            </a:endParaRPr>
          </a:p>
        </p:txBody>
      </p:sp>
      <p:sp>
        <p:nvSpPr>
          <p:cNvPr id="3" name="Footer Placeholder 2"/>
          <p:cNvSpPr>
            <a:spLocks noGrp="1"/>
          </p:cNvSpPr>
          <p:nvPr>
            <p:ph type="ftr" sz="quarter" idx="11"/>
          </p:nvPr>
        </p:nvSpPr>
        <p:spPr/>
        <p:txBody>
          <a:bodyPr/>
          <a:lstStyle/>
          <a:p>
            <a:endParaRPr lang="lv-LV">
              <a:solidFill>
                <a:prstClr val="black">
                  <a:tint val="75000"/>
                </a:prstClr>
              </a:solidFill>
            </a:endParaRPr>
          </a:p>
        </p:txBody>
      </p:sp>
      <p:sp>
        <p:nvSpPr>
          <p:cNvPr id="4" name="Slide Number Placeholder 3"/>
          <p:cNvSpPr>
            <a:spLocks noGrp="1"/>
          </p:cNvSpPr>
          <p:nvPr>
            <p:ph type="sldNum" sz="quarter" idx="12"/>
          </p:nvPr>
        </p:nvSpPr>
        <p:spPr/>
        <p:txBody>
          <a:bodyPr/>
          <a:lstStyle/>
          <a:p>
            <a:fld id="{3E450945-2573-411A-BAE0-BFD34E588947}"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40584631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F85FC8-E6F3-4C3F-81C9-1B3F0DA3AA7F}" type="datetimeFigureOut">
              <a:rPr lang="lv-LV" smtClean="0">
                <a:solidFill>
                  <a:prstClr val="black">
                    <a:tint val="75000"/>
                  </a:prstClr>
                </a:solidFill>
              </a:rPr>
              <a:pPr/>
              <a:t>27.01.2017</a:t>
            </a:fld>
            <a:endParaRPr lang="lv-LV">
              <a:solidFill>
                <a:prstClr val="black">
                  <a:tint val="75000"/>
                </a:prstClr>
              </a:solidFill>
            </a:endParaRPr>
          </a:p>
        </p:txBody>
      </p:sp>
      <p:sp>
        <p:nvSpPr>
          <p:cNvPr id="6" name="Footer Placeholder 5"/>
          <p:cNvSpPr>
            <a:spLocks noGrp="1"/>
          </p:cNvSpPr>
          <p:nvPr>
            <p:ph type="ftr" sz="quarter" idx="11"/>
          </p:nvPr>
        </p:nvSpPr>
        <p:spPr/>
        <p:txBody>
          <a:bodyPr/>
          <a:lstStyle/>
          <a:p>
            <a:endParaRPr lang="lv-LV">
              <a:solidFill>
                <a:prstClr val="black">
                  <a:tint val="75000"/>
                </a:prstClr>
              </a:solidFill>
            </a:endParaRPr>
          </a:p>
        </p:txBody>
      </p:sp>
      <p:sp>
        <p:nvSpPr>
          <p:cNvPr id="7" name="Slide Number Placeholder 6"/>
          <p:cNvSpPr>
            <a:spLocks noGrp="1"/>
          </p:cNvSpPr>
          <p:nvPr>
            <p:ph type="sldNum" sz="quarter" idx="12"/>
          </p:nvPr>
        </p:nvSpPr>
        <p:spPr/>
        <p:txBody>
          <a:bodyPr/>
          <a:lstStyle/>
          <a:p>
            <a:fld id="{3E450945-2573-411A-BAE0-BFD34E588947}"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14425197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F85FC8-E6F3-4C3F-81C9-1B3F0DA3AA7F}" type="datetimeFigureOut">
              <a:rPr lang="lv-LV" smtClean="0">
                <a:solidFill>
                  <a:prstClr val="black">
                    <a:tint val="75000"/>
                  </a:prstClr>
                </a:solidFill>
              </a:rPr>
              <a:pPr/>
              <a:t>27.01.2017</a:t>
            </a:fld>
            <a:endParaRPr lang="lv-LV">
              <a:solidFill>
                <a:prstClr val="black">
                  <a:tint val="75000"/>
                </a:prstClr>
              </a:solidFill>
            </a:endParaRPr>
          </a:p>
        </p:txBody>
      </p:sp>
      <p:sp>
        <p:nvSpPr>
          <p:cNvPr id="6" name="Footer Placeholder 5"/>
          <p:cNvSpPr>
            <a:spLocks noGrp="1"/>
          </p:cNvSpPr>
          <p:nvPr>
            <p:ph type="ftr" sz="quarter" idx="11"/>
          </p:nvPr>
        </p:nvSpPr>
        <p:spPr/>
        <p:txBody>
          <a:bodyPr/>
          <a:lstStyle/>
          <a:p>
            <a:endParaRPr lang="lv-LV">
              <a:solidFill>
                <a:prstClr val="black">
                  <a:tint val="75000"/>
                </a:prstClr>
              </a:solidFill>
            </a:endParaRPr>
          </a:p>
        </p:txBody>
      </p:sp>
      <p:sp>
        <p:nvSpPr>
          <p:cNvPr id="7" name="Slide Number Placeholder 6"/>
          <p:cNvSpPr>
            <a:spLocks noGrp="1"/>
          </p:cNvSpPr>
          <p:nvPr>
            <p:ph type="sldNum" sz="quarter" idx="12"/>
          </p:nvPr>
        </p:nvSpPr>
        <p:spPr/>
        <p:txBody>
          <a:bodyPr/>
          <a:lstStyle/>
          <a:p>
            <a:fld id="{3E450945-2573-411A-BAE0-BFD34E588947}"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9147298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1FF85FC8-E6F3-4C3F-81C9-1B3F0DA3AA7F}" type="datetimeFigureOut">
              <a:rPr lang="lv-LV" smtClean="0">
                <a:solidFill>
                  <a:prstClr val="black">
                    <a:tint val="75000"/>
                  </a:prstClr>
                </a:solidFill>
              </a:rPr>
              <a:pPr/>
              <a:t>27.01.2017</a:t>
            </a:fld>
            <a:endParaRPr lang="lv-LV">
              <a:solidFill>
                <a:prstClr val="black">
                  <a:tint val="75000"/>
                </a:prstClr>
              </a:solidFill>
            </a:endParaRPr>
          </a:p>
        </p:txBody>
      </p:sp>
      <p:sp>
        <p:nvSpPr>
          <p:cNvPr id="5" name="Footer Placeholder 4"/>
          <p:cNvSpPr>
            <a:spLocks noGrp="1"/>
          </p:cNvSpPr>
          <p:nvPr>
            <p:ph type="ftr" sz="quarter" idx="11"/>
          </p:nvPr>
        </p:nvSpPr>
        <p:spPr/>
        <p:txBody>
          <a:bodyPr/>
          <a:lstStyle/>
          <a:p>
            <a:endParaRPr lang="lv-LV">
              <a:solidFill>
                <a:prstClr val="black">
                  <a:tint val="75000"/>
                </a:prstClr>
              </a:solidFill>
            </a:endParaRPr>
          </a:p>
        </p:txBody>
      </p:sp>
      <p:sp>
        <p:nvSpPr>
          <p:cNvPr id="6" name="Slide Number Placeholder 5"/>
          <p:cNvSpPr>
            <a:spLocks noGrp="1"/>
          </p:cNvSpPr>
          <p:nvPr>
            <p:ph type="sldNum" sz="quarter" idx="12"/>
          </p:nvPr>
        </p:nvSpPr>
        <p:spPr/>
        <p:txBody>
          <a:bodyPr/>
          <a:lstStyle/>
          <a:p>
            <a:fld id="{3E450945-2573-411A-BAE0-BFD34E588947}"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25865276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1FF85FC8-E6F3-4C3F-81C9-1B3F0DA3AA7F}" type="datetimeFigureOut">
              <a:rPr lang="lv-LV" smtClean="0">
                <a:solidFill>
                  <a:prstClr val="black">
                    <a:tint val="75000"/>
                  </a:prstClr>
                </a:solidFill>
              </a:rPr>
              <a:pPr/>
              <a:t>27.01.2017</a:t>
            </a:fld>
            <a:endParaRPr lang="lv-LV">
              <a:solidFill>
                <a:prstClr val="black">
                  <a:tint val="75000"/>
                </a:prstClr>
              </a:solidFill>
            </a:endParaRPr>
          </a:p>
        </p:txBody>
      </p:sp>
      <p:sp>
        <p:nvSpPr>
          <p:cNvPr id="5" name="Footer Placeholder 4"/>
          <p:cNvSpPr>
            <a:spLocks noGrp="1"/>
          </p:cNvSpPr>
          <p:nvPr>
            <p:ph type="ftr" sz="quarter" idx="11"/>
          </p:nvPr>
        </p:nvSpPr>
        <p:spPr/>
        <p:txBody>
          <a:bodyPr/>
          <a:lstStyle/>
          <a:p>
            <a:endParaRPr lang="lv-LV">
              <a:solidFill>
                <a:prstClr val="black">
                  <a:tint val="75000"/>
                </a:prstClr>
              </a:solidFill>
            </a:endParaRPr>
          </a:p>
        </p:txBody>
      </p:sp>
      <p:sp>
        <p:nvSpPr>
          <p:cNvPr id="6" name="Slide Number Placeholder 5"/>
          <p:cNvSpPr>
            <a:spLocks noGrp="1"/>
          </p:cNvSpPr>
          <p:nvPr>
            <p:ph type="sldNum" sz="quarter" idx="12"/>
          </p:nvPr>
        </p:nvSpPr>
        <p:spPr/>
        <p:txBody>
          <a:bodyPr/>
          <a:lstStyle/>
          <a:p>
            <a:fld id="{3E450945-2573-411A-BAE0-BFD34E588947}"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1494276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586B75A-687E-405C-8A0B-8D00578BA2C3}" type="datetimeFigureOut">
              <a:rPr lang="en-US" smtClean="0"/>
              <a:pPr/>
              <a:t>1/27/2017</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1911864"/>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screen">
            <a:alphaModFix amt="73000"/>
            <a:lum/>
            <a:extLst>
              <a:ext uri="{28A0092B-C50C-407E-A947-70E740481C1C}">
                <a14:useLocalDpi xmlns:a14="http://schemas.microsoft.com/office/drawing/2010/main"/>
              </a:ext>
            </a:extLst>
          </a:blip>
          <a:srcRect/>
          <a:stretch>
            <a:fillRect r="7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1FF85FC8-E6F3-4C3F-81C9-1B3F0DA3AA7F}" type="datetimeFigureOut">
              <a:rPr lang="lv-LV" smtClean="0">
                <a:solidFill>
                  <a:prstClr val="black">
                    <a:tint val="75000"/>
                  </a:prstClr>
                </a:solidFill>
              </a:rPr>
              <a:pPr defTabSz="914400"/>
              <a:t>27.01.2017</a:t>
            </a:fld>
            <a:endParaRPr lang="lv-LV">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lv-LV">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3E450945-2573-411A-BAE0-BFD34E588947}" type="slidenum">
              <a:rPr lang="lv-LV" smtClean="0">
                <a:solidFill>
                  <a:prstClr val="black">
                    <a:tint val="75000"/>
                  </a:prstClr>
                </a:solidFill>
              </a:rPr>
              <a:pPr defTabSz="914400"/>
              <a:t>‹#›</a:t>
            </a:fld>
            <a:endParaRPr lang="lv-LV">
              <a:solidFill>
                <a:prstClr val="black">
                  <a:tint val="75000"/>
                </a:prstClr>
              </a:solidFill>
            </a:endParaRPr>
          </a:p>
        </p:txBody>
      </p:sp>
    </p:spTree>
    <p:extLst>
      <p:ext uri="{BB962C8B-B14F-4D97-AF65-F5344CB8AC3E}">
        <p14:creationId xmlns:p14="http://schemas.microsoft.com/office/powerpoint/2010/main" val="957382594"/>
      </p:ext>
    </p:extLst>
  </p:cSld>
  <p:clrMap bg1="lt1" tx1="dk1" bg2="lt2" tx2="dk2" accent1="accent1" accent2="accent2" accent3="accent3" accent4="accent4" accent5="accent5" accent6="accent6" hlink="hlink" folHlink="folHlink"/>
  <p:sldLayoutIdLst>
    <p:sldLayoutId id="2147483977" r:id="rId1"/>
    <p:sldLayoutId id="2147483978" r:id="rId2"/>
    <p:sldLayoutId id="2147483979" r:id="rId3"/>
    <p:sldLayoutId id="2147483980" r:id="rId4"/>
    <p:sldLayoutId id="2147483981" r:id="rId5"/>
    <p:sldLayoutId id="2147483982" r:id="rId6"/>
    <p:sldLayoutId id="2147483983" r:id="rId7"/>
    <p:sldLayoutId id="2147483984" r:id="rId8"/>
    <p:sldLayoutId id="2147483985" r:id="rId9"/>
    <p:sldLayoutId id="2147483986" r:id="rId10"/>
    <p:sldLayoutId id="214748398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5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762422"/>
            <a:ext cx="12192000" cy="4194110"/>
          </a:xfrm>
          <a:prstGeom prst="rect">
            <a:avLst/>
          </a:prstGeom>
          <a:solidFill>
            <a:schemeClr val="bg2">
              <a:lumMod val="25000"/>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lv-LV">
              <a:solidFill>
                <a:prstClr val="white"/>
              </a:solidFill>
            </a:endParaRPr>
          </a:p>
        </p:txBody>
      </p:sp>
      <p:sp>
        <p:nvSpPr>
          <p:cNvPr id="2" name="Title 1"/>
          <p:cNvSpPr>
            <a:spLocks noGrp="1"/>
          </p:cNvSpPr>
          <p:nvPr>
            <p:ph type="ctrTitle"/>
          </p:nvPr>
        </p:nvSpPr>
        <p:spPr>
          <a:xfrm>
            <a:off x="1014330" y="1703767"/>
            <a:ext cx="10163339" cy="2387600"/>
          </a:xfrm>
        </p:spPr>
        <p:txBody>
          <a:bodyPr>
            <a:noAutofit/>
          </a:bodyPr>
          <a:lstStyle/>
          <a:p>
            <a:r>
              <a:rPr lang="en-US" sz="5400" b="1" dirty="0" err="1" smtClean="0">
                <a:solidFill>
                  <a:schemeClr val="bg1"/>
                </a:solidFill>
              </a:rPr>
              <a:t>Maksātnespējas</a:t>
            </a:r>
            <a:r>
              <a:rPr lang="en-US" sz="5400" b="1" dirty="0" smtClean="0">
                <a:solidFill>
                  <a:schemeClr val="bg1"/>
                </a:solidFill>
              </a:rPr>
              <a:t> </a:t>
            </a:r>
            <a:r>
              <a:rPr lang="en-US" sz="5400" b="1" dirty="0" err="1" smtClean="0">
                <a:solidFill>
                  <a:schemeClr val="bg1"/>
                </a:solidFill>
              </a:rPr>
              <a:t>režīms</a:t>
            </a:r>
            <a:r>
              <a:rPr lang="en-US" sz="5400" b="1" dirty="0" smtClean="0">
                <a:solidFill>
                  <a:schemeClr val="bg1"/>
                </a:solidFill>
              </a:rPr>
              <a:t> </a:t>
            </a:r>
            <a:r>
              <a:rPr lang="en-US" sz="5400" b="1" dirty="0" err="1" smtClean="0">
                <a:solidFill>
                  <a:schemeClr val="bg1"/>
                </a:solidFill>
              </a:rPr>
              <a:t>Latvijā</a:t>
            </a:r>
            <a:r>
              <a:rPr lang="en-US" sz="5400" b="1" dirty="0" smtClean="0">
                <a:solidFill>
                  <a:schemeClr val="bg1"/>
                </a:solidFill>
              </a:rPr>
              <a:t>  - </a:t>
            </a:r>
            <a:r>
              <a:rPr lang="lv-LV" sz="5400" b="1" dirty="0" smtClean="0">
                <a:solidFill>
                  <a:schemeClr val="bg1"/>
                </a:solidFill>
              </a:rPr>
              <a:t>iespaids </a:t>
            </a:r>
            <a:r>
              <a:rPr lang="lv-LV" sz="5400" b="1" dirty="0">
                <a:solidFill>
                  <a:schemeClr val="bg1"/>
                </a:solidFill>
              </a:rPr>
              <a:t>uz uzņēmējdarbības</a:t>
            </a:r>
            <a:br>
              <a:rPr lang="lv-LV" sz="5400" b="1" dirty="0">
                <a:solidFill>
                  <a:schemeClr val="bg1"/>
                </a:solidFill>
              </a:rPr>
            </a:br>
            <a:r>
              <a:rPr lang="lv-LV" sz="5400" b="1" dirty="0">
                <a:solidFill>
                  <a:schemeClr val="bg1"/>
                </a:solidFill>
              </a:rPr>
              <a:t>konkurētspēju </a:t>
            </a:r>
            <a:br>
              <a:rPr lang="lv-LV" sz="5400" b="1" dirty="0">
                <a:solidFill>
                  <a:schemeClr val="bg1"/>
                </a:solidFill>
              </a:rPr>
            </a:br>
            <a:endParaRPr lang="lv-LV" sz="5400" b="1" dirty="0">
              <a:solidFill>
                <a:schemeClr val="bg1"/>
              </a:solidFill>
            </a:endParaRPr>
          </a:p>
        </p:txBody>
      </p:sp>
      <p:sp>
        <p:nvSpPr>
          <p:cNvPr id="3" name="Subtitle 2"/>
          <p:cNvSpPr>
            <a:spLocks noGrp="1"/>
          </p:cNvSpPr>
          <p:nvPr>
            <p:ph type="subTitle" idx="1"/>
          </p:nvPr>
        </p:nvSpPr>
        <p:spPr>
          <a:xfrm>
            <a:off x="1659853" y="3553243"/>
            <a:ext cx="9144000" cy="713792"/>
          </a:xfrm>
        </p:spPr>
        <p:txBody>
          <a:bodyPr>
            <a:noAutofit/>
          </a:bodyPr>
          <a:lstStyle/>
          <a:p>
            <a:r>
              <a:rPr lang="en-US" sz="2800" b="1" dirty="0" err="1" smtClean="0">
                <a:solidFill>
                  <a:schemeClr val="bg1"/>
                </a:solidFill>
                <a:latin typeface="Arial Narrow" panose="020B0606020202030204" pitchFamily="34" charset="0"/>
              </a:rPr>
              <a:t>Līga</a:t>
            </a:r>
            <a:r>
              <a:rPr lang="en-US" sz="2800" b="1" dirty="0" smtClean="0">
                <a:solidFill>
                  <a:schemeClr val="bg1"/>
                </a:solidFill>
                <a:latin typeface="Arial Narrow" panose="020B0606020202030204" pitchFamily="34" charset="0"/>
              </a:rPr>
              <a:t> </a:t>
            </a:r>
            <a:r>
              <a:rPr lang="en-US" sz="2800" b="1" dirty="0" err="1" smtClean="0">
                <a:solidFill>
                  <a:schemeClr val="bg1"/>
                </a:solidFill>
                <a:latin typeface="Arial Narrow" panose="020B0606020202030204" pitchFamily="34" charset="0"/>
              </a:rPr>
              <a:t>Meņģelsone</a:t>
            </a:r>
            <a:endParaRPr lang="lv-LV" sz="2800" b="1" dirty="0" smtClean="0">
              <a:solidFill>
                <a:schemeClr val="bg1"/>
              </a:solidFill>
              <a:latin typeface="Arial Narrow" panose="020B0606020202030204" pitchFamily="34" charset="0"/>
            </a:endParaRPr>
          </a:p>
          <a:p>
            <a:r>
              <a:rPr lang="en-US" sz="2800" dirty="0" err="1" smtClean="0">
                <a:solidFill>
                  <a:schemeClr val="bg1"/>
                </a:solidFill>
                <a:latin typeface="Arial Narrow" panose="020B0606020202030204" pitchFamily="34" charset="0"/>
              </a:rPr>
              <a:t>Latvijas</a:t>
            </a:r>
            <a:r>
              <a:rPr lang="en-US" sz="2800" dirty="0" smtClean="0">
                <a:solidFill>
                  <a:schemeClr val="bg1"/>
                </a:solidFill>
                <a:latin typeface="Arial Narrow" panose="020B0606020202030204" pitchFamily="34" charset="0"/>
              </a:rPr>
              <a:t> </a:t>
            </a:r>
            <a:r>
              <a:rPr lang="en-US" sz="2800" dirty="0" err="1" smtClean="0">
                <a:solidFill>
                  <a:schemeClr val="bg1"/>
                </a:solidFill>
                <a:latin typeface="Arial Narrow" panose="020B0606020202030204" pitchFamily="34" charset="0"/>
              </a:rPr>
              <a:t>darba</a:t>
            </a:r>
            <a:r>
              <a:rPr lang="en-US" sz="2800" dirty="0" smtClean="0">
                <a:solidFill>
                  <a:schemeClr val="bg1"/>
                </a:solidFill>
                <a:latin typeface="Arial Narrow" panose="020B0606020202030204" pitchFamily="34" charset="0"/>
              </a:rPr>
              <a:t> devēju </a:t>
            </a:r>
            <a:r>
              <a:rPr lang="en-US" sz="2800" dirty="0" err="1" smtClean="0">
                <a:solidFill>
                  <a:schemeClr val="bg1"/>
                </a:solidFill>
                <a:latin typeface="Arial Narrow" panose="020B0606020202030204" pitchFamily="34" charset="0"/>
              </a:rPr>
              <a:t>konfederācijas</a:t>
            </a:r>
            <a:r>
              <a:rPr lang="en-US" sz="2800" dirty="0" smtClean="0">
                <a:solidFill>
                  <a:schemeClr val="bg1"/>
                </a:solidFill>
                <a:latin typeface="Arial Narrow" panose="020B0606020202030204" pitchFamily="34" charset="0"/>
              </a:rPr>
              <a:t> </a:t>
            </a:r>
            <a:r>
              <a:rPr lang="en-US" sz="2800" dirty="0" err="1" smtClean="0">
                <a:solidFill>
                  <a:schemeClr val="bg1"/>
                </a:solidFill>
                <a:latin typeface="Arial Narrow" panose="020B0606020202030204" pitchFamily="34" charset="0"/>
              </a:rPr>
              <a:t>ģenerāldirektore</a:t>
            </a:r>
            <a:endParaRPr lang="en-US" sz="2800" dirty="0" smtClean="0">
              <a:solidFill>
                <a:schemeClr val="bg1"/>
              </a:solidFill>
              <a:latin typeface="Arial Narrow" panose="020B0606020202030204" pitchFamily="34" charset="0"/>
            </a:endParaRPr>
          </a:p>
          <a:p>
            <a:endParaRPr lang="lv-LV" sz="2800" dirty="0">
              <a:solidFill>
                <a:schemeClr val="bg1"/>
              </a:solidFill>
              <a:latin typeface="Arial Narrow" panose="020B0606020202030204" pitchFamily="34" charset="0"/>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65593" y="4956532"/>
            <a:ext cx="3561590" cy="1722655"/>
          </a:xfrm>
          <a:prstGeom prst="rect">
            <a:avLst/>
          </a:prstGeom>
        </p:spPr>
      </p:pic>
    </p:spTree>
    <p:extLst>
      <p:ext uri="{BB962C8B-B14F-4D97-AF65-F5344CB8AC3E}">
        <p14:creationId xmlns:p14="http://schemas.microsoft.com/office/powerpoint/2010/main" val="37052140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90334" y="76200"/>
            <a:ext cx="2816752" cy="1362395"/>
          </a:xfrm>
          <a:prstGeom prst="rect">
            <a:avLst/>
          </a:prstGeom>
        </p:spPr>
      </p:pic>
      <p:graphicFrame>
        <p:nvGraphicFramePr>
          <p:cNvPr id="4" name="Shēma 3"/>
          <p:cNvGraphicFramePr/>
          <p:nvPr>
            <p:extLst>
              <p:ext uri="{D42A27DB-BD31-4B8C-83A1-F6EECF244321}">
                <p14:modId xmlns:p14="http://schemas.microsoft.com/office/powerpoint/2010/main" val="3538201495"/>
              </p:ext>
            </p:extLst>
          </p:nvPr>
        </p:nvGraphicFramePr>
        <p:xfrm>
          <a:off x="1999343" y="1655832"/>
          <a:ext cx="8320314" cy="35801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p:cNvSpPr txBox="1"/>
          <p:nvPr/>
        </p:nvSpPr>
        <p:spPr>
          <a:xfrm>
            <a:off x="1997038" y="4637314"/>
            <a:ext cx="8603343" cy="1446550"/>
          </a:xfrm>
          <a:prstGeom prst="rect">
            <a:avLst/>
          </a:prstGeom>
          <a:noFill/>
        </p:spPr>
        <p:txBody>
          <a:bodyPr wrap="square" rtlCol="0">
            <a:spAutoFit/>
          </a:bodyPr>
          <a:lstStyle/>
          <a:p>
            <a:pPr algn="ctr"/>
            <a:r>
              <a:rPr lang="lv-LV" sz="4000" b="1" dirty="0" smtClean="0">
                <a:latin typeface="Arial Narrow" panose="020B0606020202030204" pitchFamily="34" charset="0"/>
              </a:rPr>
              <a:t>Mērķis: </a:t>
            </a:r>
          </a:p>
          <a:p>
            <a:pPr algn="ctr"/>
            <a:r>
              <a:rPr lang="lv-LV" sz="2400" dirty="0" smtClean="0">
                <a:latin typeface="Arial Narrow" panose="020B0606020202030204" pitchFamily="34" charset="0"/>
              </a:rPr>
              <a:t>panākt </a:t>
            </a:r>
            <a:r>
              <a:rPr lang="lv-LV" sz="2400" dirty="0">
                <a:latin typeface="Arial Narrow" panose="020B0606020202030204" pitchFamily="34" charset="0"/>
              </a:rPr>
              <a:t>tādu maksātnespējas procesu, kas veicina grūtībās nonākuša uzņēmēja saistību izpildi un, ja iespējams, maksātspējas </a:t>
            </a:r>
            <a:r>
              <a:rPr lang="lv-LV" sz="2400" dirty="0" smtClean="0">
                <a:latin typeface="Arial Narrow" panose="020B0606020202030204" pitchFamily="34" charset="0"/>
              </a:rPr>
              <a:t>atjaunošanu</a:t>
            </a:r>
            <a:endParaRPr lang="lv-LV" sz="2400" dirty="0">
              <a:latin typeface="Arial Narrow" panose="020B0606020202030204" pitchFamily="34" charset="0"/>
            </a:endParaRPr>
          </a:p>
        </p:txBody>
      </p:sp>
      <p:cxnSp>
        <p:nvCxnSpPr>
          <p:cNvPr id="7" name="Taisns savienotājs 6"/>
          <p:cNvCxnSpPr/>
          <p:nvPr/>
        </p:nvCxnSpPr>
        <p:spPr>
          <a:xfrm>
            <a:off x="5932714" y="4027714"/>
            <a:ext cx="1262743" cy="0"/>
          </a:xfrm>
          <a:prstGeom prst="line">
            <a:avLst/>
          </a:prstGeom>
          <a:ln w="19050">
            <a:solidFill>
              <a:srgbClr val="A09798"/>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901882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irsraksts 1"/>
          <p:cNvSpPr>
            <a:spLocks noGrp="1"/>
          </p:cNvSpPr>
          <p:nvPr>
            <p:ph type="title"/>
          </p:nvPr>
        </p:nvSpPr>
        <p:spPr>
          <a:xfrm>
            <a:off x="924025" y="173291"/>
            <a:ext cx="10058400" cy="1450757"/>
          </a:xfrm>
        </p:spPr>
        <p:txBody>
          <a:bodyPr>
            <a:normAutofit/>
          </a:bodyPr>
          <a:lstStyle/>
          <a:p>
            <a:pPr algn="ctr"/>
            <a:r>
              <a:rPr lang="lv-LV" dirty="0" smtClean="0">
                <a:latin typeface="Myriad Pro SemiCond"/>
                <a:ea typeface="Geneva"/>
                <a:cs typeface="Geneva"/>
              </a:rPr>
              <a:t/>
            </a:r>
            <a:br>
              <a:rPr lang="lv-LV" dirty="0" smtClean="0">
                <a:latin typeface="Myriad Pro SemiCond"/>
                <a:ea typeface="Geneva"/>
                <a:cs typeface="Geneva"/>
              </a:rPr>
            </a:br>
            <a:endParaRPr lang="lv-LV" dirty="0"/>
          </a:p>
        </p:txBody>
      </p:sp>
      <p:sp>
        <p:nvSpPr>
          <p:cNvPr id="6" name="Taisnstūris 4"/>
          <p:cNvSpPr/>
          <p:nvPr/>
        </p:nvSpPr>
        <p:spPr>
          <a:xfrm>
            <a:off x="924025" y="267727"/>
            <a:ext cx="10058400" cy="1261884"/>
          </a:xfrm>
          <a:prstGeom prst="rect">
            <a:avLst/>
          </a:prstGeom>
        </p:spPr>
        <p:txBody>
          <a:bodyPr wrap="square">
            <a:spAutoFit/>
          </a:bodyPr>
          <a:lstStyle/>
          <a:p>
            <a:r>
              <a:rPr lang="en-US" sz="4000" b="1" dirty="0" smtClean="0">
                <a:solidFill>
                  <a:srgbClr val="800000"/>
                </a:solidFill>
                <a:latin typeface="Arial Narrow" panose="020B0606020202030204" pitchFamily="34" charset="0"/>
                <a:ea typeface="Geneva"/>
                <a:cs typeface="Geneva"/>
              </a:rPr>
              <a:t>PROBLĒMAS</a:t>
            </a:r>
            <a:r>
              <a:rPr lang="lv-LV" sz="4000" b="1" dirty="0" smtClean="0">
                <a:solidFill>
                  <a:srgbClr val="800000"/>
                </a:solidFill>
                <a:latin typeface="Arial Narrow" panose="020B0606020202030204" pitchFamily="34" charset="0"/>
                <a:ea typeface="Geneva"/>
                <a:cs typeface="Geneva"/>
              </a:rPr>
              <a:t>,</a:t>
            </a:r>
            <a:r>
              <a:rPr lang="en-US" sz="4000" b="1" dirty="0" smtClean="0">
                <a:solidFill>
                  <a:srgbClr val="800000"/>
                </a:solidFill>
                <a:latin typeface="Arial Narrow" panose="020B0606020202030204" pitchFamily="34" charset="0"/>
                <a:ea typeface="Geneva"/>
                <a:cs typeface="Geneva"/>
              </a:rPr>
              <a:t> AR KURĀM SASKARAS UZŅĒMĒJI</a:t>
            </a:r>
          </a:p>
          <a:p>
            <a:r>
              <a:rPr lang="en-US" sz="3600" b="1" dirty="0" err="1" smtClean="0">
                <a:solidFill>
                  <a:schemeClr val="tx2">
                    <a:lumMod val="50000"/>
                  </a:schemeClr>
                </a:solidFill>
                <a:latin typeface="Arial Narrow" panose="020B0606020202030204" pitchFamily="34" charset="0"/>
                <a:ea typeface="Geneva"/>
                <a:cs typeface="Geneva"/>
              </a:rPr>
              <a:t>Iemesli</a:t>
            </a:r>
            <a:r>
              <a:rPr lang="en-US" sz="3600" b="1" dirty="0" smtClean="0">
                <a:solidFill>
                  <a:schemeClr val="tx2">
                    <a:lumMod val="50000"/>
                  </a:schemeClr>
                </a:solidFill>
                <a:latin typeface="Arial Narrow" panose="020B0606020202030204" pitchFamily="34" charset="0"/>
                <a:ea typeface="Geneva"/>
                <a:cs typeface="Geneva"/>
              </a:rPr>
              <a:t>, </a:t>
            </a:r>
            <a:r>
              <a:rPr lang="en-US" sz="3600" b="1" dirty="0" err="1" smtClean="0">
                <a:solidFill>
                  <a:schemeClr val="tx2">
                    <a:lumMod val="50000"/>
                  </a:schemeClr>
                </a:solidFill>
                <a:latin typeface="Arial Narrow" panose="020B0606020202030204" pitchFamily="34" charset="0"/>
                <a:ea typeface="Geneva"/>
                <a:cs typeface="Geneva"/>
              </a:rPr>
              <a:t>kas</a:t>
            </a:r>
            <a:r>
              <a:rPr lang="en-US" sz="3600" b="1" dirty="0" smtClean="0">
                <a:solidFill>
                  <a:schemeClr val="tx2">
                    <a:lumMod val="50000"/>
                  </a:schemeClr>
                </a:solidFill>
                <a:latin typeface="Arial Narrow" panose="020B0606020202030204" pitchFamily="34" charset="0"/>
                <a:ea typeface="Geneva"/>
                <a:cs typeface="Geneva"/>
              </a:rPr>
              <a:t> </a:t>
            </a:r>
            <a:r>
              <a:rPr lang="en-US" sz="3600" b="1" dirty="0" err="1" smtClean="0">
                <a:solidFill>
                  <a:schemeClr val="tx2">
                    <a:lumMod val="50000"/>
                  </a:schemeClr>
                </a:solidFill>
                <a:latin typeface="Arial Narrow" panose="020B0606020202030204" pitchFamily="34" charset="0"/>
                <a:ea typeface="Geneva"/>
                <a:cs typeface="Geneva"/>
              </a:rPr>
              <a:t>var</a:t>
            </a:r>
            <a:r>
              <a:rPr lang="en-US" sz="3600" b="1" dirty="0" smtClean="0">
                <a:solidFill>
                  <a:schemeClr val="tx2">
                    <a:lumMod val="50000"/>
                  </a:schemeClr>
                </a:solidFill>
                <a:latin typeface="Arial Narrow" panose="020B0606020202030204" pitchFamily="34" charset="0"/>
                <a:ea typeface="Geneva"/>
                <a:cs typeface="Geneva"/>
              </a:rPr>
              <a:t> </a:t>
            </a:r>
            <a:r>
              <a:rPr lang="en-US" sz="3600" b="1" dirty="0" err="1" smtClean="0">
                <a:solidFill>
                  <a:schemeClr val="tx2">
                    <a:lumMod val="50000"/>
                  </a:schemeClr>
                </a:solidFill>
                <a:latin typeface="Arial Narrow" panose="020B0606020202030204" pitchFamily="34" charset="0"/>
                <a:ea typeface="Geneva"/>
                <a:cs typeface="Geneva"/>
              </a:rPr>
              <a:t>novest</a:t>
            </a:r>
            <a:r>
              <a:rPr lang="en-US" sz="3600" b="1" dirty="0" smtClean="0">
                <a:solidFill>
                  <a:schemeClr val="tx2">
                    <a:lumMod val="50000"/>
                  </a:schemeClr>
                </a:solidFill>
                <a:latin typeface="Arial Narrow" panose="020B0606020202030204" pitchFamily="34" charset="0"/>
                <a:ea typeface="Geneva"/>
                <a:cs typeface="Geneva"/>
              </a:rPr>
              <a:t> </a:t>
            </a:r>
            <a:r>
              <a:rPr lang="en-US" sz="3600" b="1" dirty="0" err="1" smtClean="0">
                <a:solidFill>
                  <a:schemeClr val="tx2">
                    <a:lumMod val="50000"/>
                  </a:schemeClr>
                </a:solidFill>
                <a:latin typeface="Arial Narrow" panose="020B0606020202030204" pitchFamily="34" charset="0"/>
                <a:ea typeface="Geneva"/>
                <a:cs typeface="Geneva"/>
              </a:rPr>
              <a:t>līdz</a:t>
            </a:r>
            <a:r>
              <a:rPr lang="en-US" sz="3600" b="1" dirty="0" smtClean="0">
                <a:solidFill>
                  <a:schemeClr val="tx2">
                    <a:lumMod val="50000"/>
                  </a:schemeClr>
                </a:solidFill>
                <a:latin typeface="Arial Narrow" panose="020B0606020202030204" pitchFamily="34" charset="0"/>
                <a:ea typeface="Geneva"/>
                <a:cs typeface="Geneva"/>
              </a:rPr>
              <a:t> </a:t>
            </a:r>
            <a:r>
              <a:rPr lang="en-US" sz="3600" b="1" dirty="0" err="1" smtClean="0">
                <a:solidFill>
                  <a:schemeClr val="tx2">
                    <a:lumMod val="50000"/>
                  </a:schemeClr>
                </a:solidFill>
                <a:latin typeface="Arial Narrow" panose="020B0606020202030204" pitchFamily="34" charset="0"/>
                <a:ea typeface="Geneva"/>
                <a:cs typeface="Geneva"/>
              </a:rPr>
              <a:t>maksātnespējas</a:t>
            </a:r>
            <a:r>
              <a:rPr lang="en-US" sz="3600" b="1" dirty="0" smtClean="0">
                <a:solidFill>
                  <a:schemeClr val="tx2">
                    <a:lumMod val="50000"/>
                  </a:schemeClr>
                </a:solidFill>
                <a:latin typeface="Arial Narrow" panose="020B0606020202030204" pitchFamily="34" charset="0"/>
                <a:ea typeface="Geneva"/>
                <a:cs typeface="Geneva"/>
              </a:rPr>
              <a:t> </a:t>
            </a:r>
            <a:r>
              <a:rPr lang="en-US" sz="3600" b="1" dirty="0" err="1" smtClean="0">
                <a:solidFill>
                  <a:schemeClr val="tx2">
                    <a:lumMod val="50000"/>
                  </a:schemeClr>
                </a:solidFill>
                <a:latin typeface="Arial Narrow" panose="020B0606020202030204" pitchFamily="34" charset="0"/>
                <a:ea typeface="Geneva"/>
                <a:cs typeface="Geneva"/>
              </a:rPr>
              <a:t>procesam</a:t>
            </a:r>
            <a:endParaRPr lang="lv-LV" sz="3600" b="1" dirty="0">
              <a:solidFill>
                <a:schemeClr val="tx2">
                  <a:lumMod val="50000"/>
                </a:schemeClr>
              </a:solidFill>
              <a:latin typeface="Arial Narrow" panose="020B0606020202030204" pitchFamily="34" charset="0"/>
              <a:ea typeface="Geneva"/>
              <a:cs typeface="Geneva"/>
            </a:endParaRPr>
          </a:p>
        </p:txBody>
      </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799450" y="3090640"/>
            <a:ext cx="2392550" cy="3081604"/>
          </a:xfrm>
          <a:prstGeom prst="rect">
            <a:avLst/>
          </a:prstGeom>
        </p:spPr>
      </p:pic>
      <p:sp>
        <p:nvSpPr>
          <p:cNvPr id="7" name="TextBox 6"/>
          <p:cNvSpPr txBox="1"/>
          <p:nvPr/>
        </p:nvSpPr>
        <p:spPr>
          <a:xfrm>
            <a:off x="606124" y="2405439"/>
            <a:ext cx="9974790" cy="3652282"/>
          </a:xfrm>
          <a:prstGeom prst="rect">
            <a:avLst/>
          </a:prstGeom>
          <a:noFill/>
        </p:spPr>
        <p:txBody>
          <a:bodyPr wrap="square" rtlCol="0">
            <a:spAutoFit/>
          </a:bodyPr>
          <a:lstStyle/>
          <a:p>
            <a:pPr marL="566928" lvl="2" indent="-182880" defTabSz="914400">
              <a:lnSpc>
                <a:spcPct val="90000"/>
              </a:lnSpc>
              <a:spcBef>
                <a:spcPts val="200"/>
              </a:spcBef>
              <a:spcAft>
                <a:spcPts val="1200"/>
              </a:spcAft>
              <a:buClr>
                <a:schemeClr val="accent1"/>
              </a:buClr>
              <a:buFont typeface="Arial" panose="020B0604020202020204" pitchFamily="34" charset="0"/>
              <a:buChar char="•"/>
            </a:pPr>
            <a:r>
              <a:rPr lang="lv-LV" sz="3600" dirty="0" err="1">
                <a:solidFill>
                  <a:srgbClr val="3A2C00"/>
                </a:solidFill>
                <a:latin typeface="Arial Narrow" panose="020B0606020202030204" pitchFamily="34" charset="0"/>
                <a:cs typeface="Segoe UI Semilight" panose="020B0402040204020203" pitchFamily="34" charset="0"/>
              </a:rPr>
              <a:t>krāpniecība</a:t>
            </a:r>
            <a:r>
              <a:rPr lang="lv-LV" sz="3600" dirty="0">
                <a:solidFill>
                  <a:srgbClr val="3A2C00"/>
                </a:solidFill>
                <a:latin typeface="Arial Narrow" panose="020B0606020202030204" pitchFamily="34" charset="0"/>
                <a:cs typeface="Segoe UI Semilight" panose="020B0402040204020203" pitchFamily="34" charset="0"/>
              </a:rPr>
              <a:t> no citu uzņēmumu puses </a:t>
            </a:r>
          </a:p>
          <a:p>
            <a:pPr marL="566928" lvl="2" indent="-182880" defTabSz="914400">
              <a:lnSpc>
                <a:spcPct val="90000"/>
              </a:lnSpc>
              <a:spcBef>
                <a:spcPts val="200"/>
              </a:spcBef>
              <a:spcAft>
                <a:spcPts val="1200"/>
              </a:spcAft>
              <a:buClr>
                <a:schemeClr val="accent1"/>
              </a:buClr>
              <a:buFont typeface="Arial" panose="020B0604020202020204" pitchFamily="34" charset="0"/>
              <a:buChar char="•"/>
            </a:pPr>
            <a:r>
              <a:rPr lang="lv-LV" sz="3600" dirty="0">
                <a:solidFill>
                  <a:srgbClr val="3A2C00"/>
                </a:solidFill>
                <a:latin typeface="Arial Narrow" panose="020B0606020202030204" pitchFamily="34" charset="0"/>
                <a:cs typeface="Segoe UI Semilight" panose="020B0402040204020203" pitchFamily="34" charset="0"/>
              </a:rPr>
              <a:t>kāds no sadarbības partneriem nesamaksā, bet nodokļi par tik un tā jāpārskaita</a:t>
            </a:r>
          </a:p>
          <a:p>
            <a:pPr marL="566928" lvl="2" indent="-182880" defTabSz="914400">
              <a:lnSpc>
                <a:spcPct val="90000"/>
              </a:lnSpc>
              <a:spcBef>
                <a:spcPts val="200"/>
              </a:spcBef>
              <a:spcAft>
                <a:spcPts val="1200"/>
              </a:spcAft>
              <a:buClr>
                <a:schemeClr val="accent1"/>
              </a:buClr>
              <a:buFont typeface="Arial" panose="020B0604020202020204" pitchFamily="34" charset="0"/>
              <a:buChar char="•"/>
            </a:pPr>
            <a:r>
              <a:rPr lang="lv-LV" sz="3600" dirty="0">
                <a:solidFill>
                  <a:srgbClr val="3A2C00"/>
                </a:solidFill>
                <a:latin typeface="Arial Narrow" panose="020B0606020202030204" pitchFamily="34" charset="0"/>
                <a:cs typeface="Segoe UI Semilight" panose="020B0402040204020203" pitchFamily="34" charset="0"/>
              </a:rPr>
              <a:t>samazinās pieprasījums pēc precēm vai pakalpojumiem</a:t>
            </a:r>
          </a:p>
          <a:p>
            <a:pPr marL="457200" indent="-457200">
              <a:buFont typeface="Arial" panose="020B0604020202020204" pitchFamily="34" charset="0"/>
              <a:buChar char="•"/>
            </a:pPr>
            <a:endParaRPr lang="lv-LV" sz="3600" b="1" dirty="0">
              <a:solidFill>
                <a:srgbClr val="3A2C00"/>
              </a:solidFill>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39229952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Attēls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187978"/>
            <a:ext cx="12192000" cy="8124825"/>
          </a:xfrm>
          <a:prstGeom prst="rect">
            <a:avLst/>
          </a:prstGeom>
        </p:spPr>
      </p:pic>
      <p:sp>
        <p:nvSpPr>
          <p:cNvPr id="4" name="Virsraksts 1"/>
          <p:cNvSpPr>
            <a:spLocks noGrp="1"/>
          </p:cNvSpPr>
          <p:nvPr>
            <p:ph type="title"/>
          </p:nvPr>
        </p:nvSpPr>
        <p:spPr>
          <a:xfrm>
            <a:off x="924025" y="173291"/>
            <a:ext cx="10058400" cy="1450757"/>
          </a:xfrm>
        </p:spPr>
        <p:txBody>
          <a:bodyPr>
            <a:normAutofit/>
          </a:bodyPr>
          <a:lstStyle/>
          <a:p>
            <a:pPr algn="ctr"/>
            <a:r>
              <a:rPr lang="lv-LV" dirty="0" smtClean="0">
                <a:latin typeface="Myriad Pro SemiCond"/>
                <a:ea typeface="Geneva"/>
                <a:cs typeface="Geneva"/>
              </a:rPr>
              <a:t/>
            </a:r>
            <a:br>
              <a:rPr lang="lv-LV" dirty="0" smtClean="0">
                <a:latin typeface="Myriad Pro SemiCond"/>
                <a:ea typeface="Geneva"/>
                <a:cs typeface="Geneva"/>
              </a:rPr>
            </a:br>
            <a:endParaRPr lang="lv-LV" dirty="0"/>
          </a:p>
        </p:txBody>
      </p:sp>
      <p:sp>
        <p:nvSpPr>
          <p:cNvPr id="6" name="Taisnstūris 4"/>
          <p:cNvSpPr/>
          <p:nvPr/>
        </p:nvSpPr>
        <p:spPr>
          <a:xfrm>
            <a:off x="1073708" y="474555"/>
            <a:ext cx="10058400" cy="1261884"/>
          </a:xfrm>
          <a:prstGeom prst="rect">
            <a:avLst/>
          </a:prstGeom>
        </p:spPr>
        <p:txBody>
          <a:bodyPr wrap="square">
            <a:spAutoFit/>
          </a:bodyPr>
          <a:lstStyle/>
          <a:p>
            <a:r>
              <a:rPr lang="en-US" sz="4000" b="1" u="sng" dirty="0" smtClean="0">
                <a:solidFill>
                  <a:srgbClr val="800000"/>
                </a:solidFill>
                <a:latin typeface="Arial Narrow" panose="020B0606020202030204" pitchFamily="34" charset="0"/>
                <a:ea typeface="Geneva"/>
                <a:cs typeface="Geneva"/>
              </a:rPr>
              <a:t>PROBLĒMAS</a:t>
            </a:r>
            <a:r>
              <a:rPr lang="lv-LV" sz="4000" b="1" u="sng" dirty="0" smtClean="0">
                <a:solidFill>
                  <a:srgbClr val="800000"/>
                </a:solidFill>
                <a:latin typeface="Arial Narrow" panose="020B0606020202030204" pitchFamily="34" charset="0"/>
                <a:ea typeface="Geneva"/>
                <a:cs typeface="Geneva"/>
              </a:rPr>
              <a:t>,</a:t>
            </a:r>
            <a:r>
              <a:rPr lang="en-US" sz="4000" b="1" u="sng" dirty="0" smtClean="0">
                <a:solidFill>
                  <a:srgbClr val="800000"/>
                </a:solidFill>
                <a:latin typeface="Arial Narrow" panose="020B0606020202030204" pitchFamily="34" charset="0"/>
                <a:ea typeface="Geneva"/>
                <a:cs typeface="Geneva"/>
              </a:rPr>
              <a:t> AR KURĀM SASKARAS UZŅĒMĒJI</a:t>
            </a:r>
          </a:p>
          <a:p>
            <a:pPr algn="ctr"/>
            <a:r>
              <a:rPr lang="en-US" sz="3600" b="1" dirty="0" err="1" smtClean="0">
                <a:solidFill>
                  <a:schemeClr val="tx2">
                    <a:lumMod val="50000"/>
                  </a:schemeClr>
                </a:solidFill>
                <a:latin typeface="Arial Narrow" panose="020B0606020202030204" pitchFamily="34" charset="0"/>
                <a:ea typeface="Geneva"/>
                <a:cs typeface="Geneva"/>
              </a:rPr>
              <a:t>Iemesli</a:t>
            </a:r>
            <a:r>
              <a:rPr lang="en-US" sz="3600" b="1" dirty="0" smtClean="0">
                <a:solidFill>
                  <a:schemeClr val="tx2">
                    <a:lumMod val="50000"/>
                  </a:schemeClr>
                </a:solidFill>
                <a:latin typeface="Arial Narrow" panose="020B0606020202030204" pitchFamily="34" charset="0"/>
                <a:ea typeface="Geneva"/>
                <a:cs typeface="Geneva"/>
              </a:rPr>
              <a:t>, </a:t>
            </a:r>
            <a:r>
              <a:rPr lang="en-US" sz="3600" b="1" dirty="0" err="1" smtClean="0">
                <a:solidFill>
                  <a:schemeClr val="tx2">
                    <a:lumMod val="50000"/>
                  </a:schemeClr>
                </a:solidFill>
                <a:latin typeface="Arial Narrow" panose="020B0606020202030204" pitchFamily="34" charset="0"/>
                <a:ea typeface="Geneva"/>
                <a:cs typeface="Geneva"/>
              </a:rPr>
              <a:t>kas</a:t>
            </a:r>
            <a:r>
              <a:rPr lang="en-US" sz="3600" b="1" dirty="0" smtClean="0">
                <a:solidFill>
                  <a:schemeClr val="tx2">
                    <a:lumMod val="50000"/>
                  </a:schemeClr>
                </a:solidFill>
                <a:latin typeface="Arial Narrow" panose="020B0606020202030204" pitchFamily="34" charset="0"/>
                <a:ea typeface="Geneva"/>
                <a:cs typeface="Geneva"/>
              </a:rPr>
              <a:t> </a:t>
            </a:r>
            <a:r>
              <a:rPr lang="en-US" sz="3600" b="1" dirty="0" err="1" smtClean="0">
                <a:solidFill>
                  <a:schemeClr val="tx2">
                    <a:lumMod val="50000"/>
                  </a:schemeClr>
                </a:solidFill>
                <a:latin typeface="Arial Narrow" panose="020B0606020202030204" pitchFamily="34" charset="0"/>
                <a:ea typeface="Geneva"/>
                <a:cs typeface="Geneva"/>
              </a:rPr>
              <a:t>var</a:t>
            </a:r>
            <a:r>
              <a:rPr lang="en-US" sz="3600" b="1" dirty="0" smtClean="0">
                <a:solidFill>
                  <a:schemeClr val="tx2">
                    <a:lumMod val="50000"/>
                  </a:schemeClr>
                </a:solidFill>
                <a:latin typeface="Arial Narrow" panose="020B0606020202030204" pitchFamily="34" charset="0"/>
                <a:ea typeface="Geneva"/>
                <a:cs typeface="Geneva"/>
              </a:rPr>
              <a:t> </a:t>
            </a:r>
            <a:r>
              <a:rPr lang="en-US" sz="3600" b="1" dirty="0" err="1" smtClean="0">
                <a:solidFill>
                  <a:schemeClr val="tx2">
                    <a:lumMod val="50000"/>
                  </a:schemeClr>
                </a:solidFill>
                <a:latin typeface="Arial Narrow" panose="020B0606020202030204" pitchFamily="34" charset="0"/>
                <a:ea typeface="Geneva"/>
                <a:cs typeface="Geneva"/>
              </a:rPr>
              <a:t>novest</a:t>
            </a:r>
            <a:r>
              <a:rPr lang="en-US" sz="3600" b="1" dirty="0" smtClean="0">
                <a:solidFill>
                  <a:schemeClr val="tx2">
                    <a:lumMod val="50000"/>
                  </a:schemeClr>
                </a:solidFill>
                <a:latin typeface="Arial Narrow" panose="020B0606020202030204" pitchFamily="34" charset="0"/>
                <a:ea typeface="Geneva"/>
                <a:cs typeface="Geneva"/>
              </a:rPr>
              <a:t> </a:t>
            </a:r>
            <a:r>
              <a:rPr lang="en-US" sz="3600" b="1" dirty="0" err="1" smtClean="0">
                <a:solidFill>
                  <a:schemeClr val="tx2">
                    <a:lumMod val="50000"/>
                  </a:schemeClr>
                </a:solidFill>
                <a:latin typeface="Arial Narrow" panose="020B0606020202030204" pitchFamily="34" charset="0"/>
                <a:ea typeface="Geneva"/>
                <a:cs typeface="Geneva"/>
              </a:rPr>
              <a:t>līdz</a:t>
            </a:r>
            <a:r>
              <a:rPr lang="en-US" sz="3600" b="1" dirty="0" smtClean="0">
                <a:solidFill>
                  <a:schemeClr val="tx2">
                    <a:lumMod val="50000"/>
                  </a:schemeClr>
                </a:solidFill>
                <a:latin typeface="Arial Narrow" panose="020B0606020202030204" pitchFamily="34" charset="0"/>
                <a:ea typeface="Geneva"/>
                <a:cs typeface="Geneva"/>
              </a:rPr>
              <a:t> </a:t>
            </a:r>
            <a:r>
              <a:rPr lang="en-US" sz="3600" b="1" dirty="0" err="1" smtClean="0">
                <a:solidFill>
                  <a:schemeClr val="tx2">
                    <a:lumMod val="50000"/>
                  </a:schemeClr>
                </a:solidFill>
                <a:latin typeface="Arial Narrow" panose="020B0606020202030204" pitchFamily="34" charset="0"/>
                <a:ea typeface="Geneva"/>
                <a:cs typeface="Geneva"/>
              </a:rPr>
              <a:t>maksātnespējas</a:t>
            </a:r>
            <a:r>
              <a:rPr lang="en-US" sz="3600" b="1" dirty="0" smtClean="0">
                <a:solidFill>
                  <a:schemeClr val="tx2">
                    <a:lumMod val="50000"/>
                  </a:schemeClr>
                </a:solidFill>
                <a:latin typeface="Arial Narrow" panose="020B0606020202030204" pitchFamily="34" charset="0"/>
                <a:ea typeface="Geneva"/>
                <a:cs typeface="Geneva"/>
              </a:rPr>
              <a:t> </a:t>
            </a:r>
            <a:r>
              <a:rPr lang="en-US" sz="3600" b="1" dirty="0" err="1" smtClean="0">
                <a:solidFill>
                  <a:schemeClr val="tx2">
                    <a:lumMod val="50000"/>
                  </a:schemeClr>
                </a:solidFill>
                <a:latin typeface="Arial Narrow" panose="020B0606020202030204" pitchFamily="34" charset="0"/>
                <a:ea typeface="Geneva"/>
                <a:cs typeface="Geneva"/>
              </a:rPr>
              <a:t>procesam</a:t>
            </a:r>
            <a:endParaRPr lang="lv-LV" sz="3600" b="1" dirty="0">
              <a:solidFill>
                <a:schemeClr val="tx2">
                  <a:lumMod val="50000"/>
                </a:schemeClr>
              </a:solidFill>
              <a:latin typeface="Arial Narrow" panose="020B0606020202030204" pitchFamily="34" charset="0"/>
              <a:ea typeface="Geneva"/>
              <a:cs typeface="Geneva"/>
            </a:endParaRPr>
          </a:p>
        </p:txBody>
      </p:sp>
      <p:sp>
        <p:nvSpPr>
          <p:cNvPr id="7" name="TextBox 6"/>
          <p:cNvSpPr txBox="1"/>
          <p:nvPr/>
        </p:nvSpPr>
        <p:spPr>
          <a:xfrm>
            <a:off x="1137652" y="2874435"/>
            <a:ext cx="9631145" cy="2655086"/>
          </a:xfrm>
          <a:prstGeom prst="rect">
            <a:avLst/>
          </a:prstGeom>
          <a:noFill/>
        </p:spPr>
        <p:txBody>
          <a:bodyPr wrap="square" rtlCol="0">
            <a:spAutoFit/>
          </a:bodyPr>
          <a:lstStyle/>
          <a:p>
            <a:pPr marL="566928" lvl="2" indent="-182880" defTabSz="914400">
              <a:lnSpc>
                <a:spcPct val="90000"/>
              </a:lnSpc>
              <a:spcBef>
                <a:spcPts val="200"/>
              </a:spcBef>
              <a:spcAft>
                <a:spcPts val="1200"/>
              </a:spcAft>
              <a:buClr>
                <a:schemeClr val="accent1"/>
              </a:buClr>
              <a:buFont typeface="Arial" panose="020B0604020202020204" pitchFamily="34" charset="0"/>
              <a:buChar char="•"/>
            </a:pPr>
            <a:r>
              <a:rPr lang="lv-LV" sz="3600" dirty="0" smtClean="0">
                <a:solidFill>
                  <a:srgbClr val="3A2C00"/>
                </a:solidFill>
                <a:latin typeface="Arial Narrow" panose="020B0606020202030204" pitchFamily="34" charset="0"/>
                <a:cs typeface="Segoe UI Semilight" panose="020B0402040204020203" pitchFamily="34" charset="0"/>
              </a:rPr>
              <a:t>eksporta </a:t>
            </a:r>
            <a:r>
              <a:rPr lang="lv-LV" sz="3600" dirty="0">
                <a:solidFill>
                  <a:srgbClr val="3A2C00"/>
                </a:solidFill>
                <a:latin typeface="Arial Narrow" panose="020B0606020202030204" pitchFamily="34" charset="0"/>
                <a:cs typeface="Segoe UI Semilight" panose="020B0402040204020203" pitchFamily="34" charset="0"/>
              </a:rPr>
              <a:t>partneris pārtrauc sadarbību</a:t>
            </a:r>
          </a:p>
          <a:p>
            <a:pPr marL="566928" lvl="2" indent="-182880" defTabSz="914400">
              <a:lnSpc>
                <a:spcPct val="90000"/>
              </a:lnSpc>
              <a:spcBef>
                <a:spcPts val="200"/>
              </a:spcBef>
              <a:spcAft>
                <a:spcPts val="1200"/>
              </a:spcAft>
              <a:buClr>
                <a:schemeClr val="accent1"/>
              </a:buClr>
              <a:buFont typeface="Arial" panose="020B0604020202020204" pitchFamily="34" charset="0"/>
              <a:buChar char="•"/>
            </a:pPr>
            <a:r>
              <a:rPr lang="lv-LV" sz="3600" dirty="0">
                <a:solidFill>
                  <a:srgbClr val="3A2C00"/>
                </a:solidFill>
                <a:latin typeface="Arial Narrow" panose="020B0606020202030204" pitchFamily="34" charset="0"/>
                <a:cs typeface="Segoe UI Semilight" panose="020B0402040204020203" pitchFamily="34" charset="0"/>
              </a:rPr>
              <a:t>valsts iestādes uzlikts nesamērīgi liels sods </a:t>
            </a:r>
          </a:p>
          <a:p>
            <a:pPr marL="566928" lvl="2" indent="-182880" defTabSz="914400">
              <a:lnSpc>
                <a:spcPct val="90000"/>
              </a:lnSpc>
              <a:spcBef>
                <a:spcPts val="200"/>
              </a:spcBef>
              <a:spcAft>
                <a:spcPts val="1200"/>
              </a:spcAft>
              <a:buClr>
                <a:schemeClr val="accent1"/>
              </a:buClr>
              <a:buFont typeface="Arial" panose="020B0604020202020204" pitchFamily="34" charset="0"/>
              <a:buChar char="•"/>
            </a:pPr>
            <a:r>
              <a:rPr lang="lv-LV" sz="3600" dirty="0">
                <a:solidFill>
                  <a:srgbClr val="3A2C00"/>
                </a:solidFill>
                <a:latin typeface="Arial Narrow" panose="020B0606020202030204" pitchFamily="34" charset="0"/>
                <a:cs typeface="Segoe UI Semilight" panose="020B0402040204020203" pitchFamily="34" charset="0"/>
              </a:rPr>
              <a:t>tehniskas problēmas ražošanas procesā u.c.</a:t>
            </a:r>
          </a:p>
          <a:p>
            <a:pPr marL="457200" indent="-457200">
              <a:buFont typeface="Arial" panose="020B0604020202020204" pitchFamily="34" charset="0"/>
              <a:buChar char="•"/>
            </a:pPr>
            <a:endParaRPr lang="lv-LV" sz="3600" b="1" dirty="0">
              <a:solidFill>
                <a:srgbClr val="3A2C00"/>
              </a:solidFill>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20378105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518572" cy="8371794"/>
          </a:xfrm>
          <a:prstGeom prst="rect">
            <a:avLst/>
          </a:prstGeom>
        </p:spPr>
      </p:pic>
      <p:sp>
        <p:nvSpPr>
          <p:cNvPr id="7" name="Taisnstūris 6"/>
          <p:cNvSpPr/>
          <p:nvPr/>
        </p:nvSpPr>
        <p:spPr>
          <a:xfrm>
            <a:off x="-108856" y="-108857"/>
            <a:ext cx="12627428" cy="6966857"/>
          </a:xfrm>
          <a:prstGeom prst="rect">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 name="TextBox 3"/>
          <p:cNvSpPr txBox="1"/>
          <p:nvPr/>
        </p:nvSpPr>
        <p:spPr>
          <a:xfrm>
            <a:off x="817257" y="2628830"/>
            <a:ext cx="10506651" cy="1947200"/>
          </a:xfrm>
          <a:prstGeom prst="rect">
            <a:avLst/>
          </a:prstGeom>
          <a:noFill/>
        </p:spPr>
        <p:txBody>
          <a:bodyPr wrap="square" rtlCol="0">
            <a:spAutoFit/>
          </a:bodyPr>
          <a:lstStyle/>
          <a:p>
            <a:pPr marL="566928" lvl="2" indent="-182880" defTabSz="914400">
              <a:lnSpc>
                <a:spcPct val="90000"/>
              </a:lnSpc>
              <a:spcBef>
                <a:spcPts val="200"/>
              </a:spcBef>
              <a:spcAft>
                <a:spcPts val="1200"/>
              </a:spcAft>
              <a:buClr>
                <a:schemeClr val="accent1"/>
              </a:buClr>
              <a:buFont typeface="Arial" panose="020B0604020202020204" pitchFamily="34" charset="0"/>
              <a:buChar char="•"/>
            </a:pPr>
            <a:r>
              <a:rPr lang="en-US" sz="3600" dirty="0" smtClean="0">
                <a:solidFill>
                  <a:srgbClr val="3A2C00"/>
                </a:solidFill>
                <a:latin typeface="Arial Narrow" panose="020B0606020202030204" pitchFamily="34" charset="0"/>
                <a:cs typeface="Segoe UI Semilight" panose="020B0402040204020203" pitchFamily="34" charset="0"/>
              </a:rPr>
              <a:t> 	t</a:t>
            </a:r>
            <a:r>
              <a:rPr lang="lv-LV" sz="3600" dirty="0" err="1" smtClean="0">
                <a:solidFill>
                  <a:srgbClr val="3A2C00"/>
                </a:solidFill>
                <a:latin typeface="Arial Narrow" panose="020B0606020202030204" pitchFamily="34" charset="0"/>
                <a:cs typeface="Segoe UI Semilight" panose="020B0402040204020203" pitchFamily="34" charset="0"/>
              </a:rPr>
              <a:t>iek</a:t>
            </a:r>
            <a:r>
              <a:rPr lang="lv-LV" sz="3600" dirty="0" smtClean="0">
                <a:solidFill>
                  <a:srgbClr val="3A2C00"/>
                </a:solidFill>
                <a:latin typeface="Arial Narrow" panose="020B0606020202030204" pitchFamily="34" charset="0"/>
                <a:cs typeface="Segoe UI Semilight" panose="020B0402040204020203" pitchFamily="34" charset="0"/>
              </a:rPr>
              <a:t> </a:t>
            </a:r>
            <a:r>
              <a:rPr lang="lv-LV" sz="3600" dirty="0">
                <a:solidFill>
                  <a:srgbClr val="3A2C00"/>
                </a:solidFill>
                <a:latin typeface="Arial Narrow" panose="020B0606020202030204" pitchFamily="34" charset="0"/>
                <a:cs typeface="Segoe UI Semilight" panose="020B0402040204020203" pitchFamily="34" charset="0"/>
              </a:rPr>
              <a:t>pieprasīta priekšapmaksa vai apmaksas garantijas </a:t>
            </a:r>
          </a:p>
          <a:p>
            <a:pPr marL="566928" lvl="2" indent="-182880" defTabSz="914400">
              <a:lnSpc>
                <a:spcPct val="90000"/>
              </a:lnSpc>
              <a:spcBef>
                <a:spcPts val="200"/>
              </a:spcBef>
              <a:spcAft>
                <a:spcPts val="1200"/>
              </a:spcAft>
              <a:buClr>
                <a:schemeClr val="accent1"/>
              </a:buClr>
              <a:buFont typeface="Arial" panose="020B0604020202020204" pitchFamily="34" charset="0"/>
              <a:buChar char="•"/>
            </a:pPr>
            <a:r>
              <a:rPr lang="en-US" sz="3600" dirty="0" smtClean="0">
                <a:solidFill>
                  <a:srgbClr val="3A2C00"/>
                </a:solidFill>
                <a:latin typeface="Arial Narrow" panose="020B0606020202030204" pitchFamily="34" charset="0"/>
                <a:cs typeface="Segoe UI Semilight" panose="020B0402040204020203" pitchFamily="34" charset="0"/>
              </a:rPr>
              <a:t> 	</a:t>
            </a:r>
            <a:r>
              <a:rPr lang="lv-LV" sz="3600" dirty="0" smtClean="0">
                <a:solidFill>
                  <a:srgbClr val="3A2C00"/>
                </a:solidFill>
                <a:latin typeface="Arial Narrow" panose="020B0606020202030204" pitchFamily="34" charset="0"/>
                <a:cs typeface="Segoe UI Semilight" panose="020B0402040204020203" pitchFamily="34" charset="0"/>
              </a:rPr>
              <a:t>juristi sacenšas īpaši sarežģītu līgumu rakstīšanā </a:t>
            </a:r>
            <a:endParaRPr lang="lv-LV" sz="3600" dirty="0">
              <a:solidFill>
                <a:srgbClr val="3A2C00"/>
              </a:solidFill>
              <a:latin typeface="Arial Narrow" panose="020B0606020202030204" pitchFamily="34" charset="0"/>
              <a:cs typeface="Segoe UI Semilight" panose="020B0402040204020203" pitchFamily="34" charset="0"/>
            </a:endParaRPr>
          </a:p>
          <a:p>
            <a:pPr marL="566928" lvl="2" indent="-182880" defTabSz="914400">
              <a:lnSpc>
                <a:spcPct val="90000"/>
              </a:lnSpc>
              <a:spcBef>
                <a:spcPts val="200"/>
              </a:spcBef>
              <a:spcAft>
                <a:spcPts val="1200"/>
              </a:spcAft>
              <a:buClr>
                <a:schemeClr val="accent1"/>
              </a:buClr>
              <a:buFont typeface="Arial" panose="020B0604020202020204" pitchFamily="34" charset="0"/>
              <a:buChar char="•"/>
            </a:pPr>
            <a:r>
              <a:rPr lang="en-US" sz="3600" dirty="0" smtClean="0">
                <a:solidFill>
                  <a:srgbClr val="3A2C00"/>
                </a:solidFill>
                <a:latin typeface="Arial Narrow" panose="020B0606020202030204" pitchFamily="34" charset="0"/>
                <a:cs typeface="Segoe UI Semilight" panose="020B0402040204020203" pitchFamily="34" charset="0"/>
              </a:rPr>
              <a:t> 	</a:t>
            </a:r>
            <a:r>
              <a:rPr lang="lv-LV" sz="3600" dirty="0" smtClean="0">
                <a:solidFill>
                  <a:srgbClr val="3A2C00"/>
                </a:solidFill>
                <a:latin typeface="Arial Narrow" panose="020B0606020202030204" pitchFamily="34" charset="0"/>
                <a:cs typeface="Segoe UI Semilight" panose="020B0402040204020203" pitchFamily="34" charset="0"/>
              </a:rPr>
              <a:t>tiesas </a:t>
            </a:r>
            <a:r>
              <a:rPr lang="lv-LV" sz="3600" dirty="0">
                <a:solidFill>
                  <a:srgbClr val="3A2C00"/>
                </a:solidFill>
                <a:latin typeface="Arial Narrow" panose="020B0606020202030204" pitchFamily="34" charset="0"/>
                <a:cs typeface="Segoe UI Semilight" panose="020B0402040204020203" pitchFamily="34" charset="0"/>
              </a:rPr>
              <a:t>ir nodrošinātas ar darbu gadiem uz priekšu</a:t>
            </a:r>
          </a:p>
        </p:txBody>
      </p:sp>
      <p:sp>
        <p:nvSpPr>
          <p:cNvPr id="3" name="Title 1"/>
          <p:cNvSpPr>
            <a:spLocks noGrp="1"/>
          </p:cNvSpPr>
          <p:nvPr>
            <p:ph type="title"/>
          </p:nvPr>
        </p:nvSpPr>
        <p:spPr>
          <a:xfrm>
            <a:off x="577514" y="533469"/>
            <a:ext cx="10986135" cy="803275"/>
          </a:xfrm>
        </p:spPr>
        <p:txBody>
          <a:bodyPr>
            <a:noAutofit/>
          </a:bodyPr>
          <a:lstStyle/>
          <a:p>
            <a:r>
              <a:rPr lang="lv-LV" b="1" cap="all" dirty="0">
                <a:solidFill>
                  <a:srgbClr val="800000"/>
                </a:solidFill>
                <a:latin typeface="Arial Narrow" panose="020B0606020202030204" pitchFamily="34" charset="0"/>
                <a:ea typeface="+mn-ea"/>
                <a:cs typeface="Segoe UI Semilight" panose="020B0402040204020203" pitchFamily="34" charset="0"/>
              </a:rPr>
              <a:t>Situācija Latvijā – uzņēmēji neuzticas</a:t>
            </a:r>
            <a:endParaRPr lang="lv-LV" sz="4800" b="1" dirty="0">
              <a:solidFill>
                <a:srgbClr val="800000"/>
              </a:solidFill>
              <a:latin typeface="Arial Narrow" panose="020B0606020202030204" pitchFamily="34" charset="0"/>
              <a:cs typeface="Segoe UI Semilight" panose="020B0402040204020203" pitchFamily="34" charset="0"/>
            </a:endParaRPr>
          </a:p>
        </p:txBody>
      </p:sp>
    </p:spTree>
    <p:extLst>
      <p:ext uri="{BB962C8B-B14F-4D97-AF65-F5344CB8AC3E}">
        <p14:creationId xmlns:p14="http://schemas.microsoft.com/office/powerpoint/2010/main" val="2491025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1394" y="481263"/>
            <a:ext cx="10198448" cy="1022683"/>
          </a:xfrm>
        </p:spPr>
        <p:txBody>
          <a:bodyPr>
            <a:noAutofit/>
          </a:bodyPr>
          <a:lstStyle/>
          <a:p>
            <a:r>
              <a:rPr lang="en-US" b="1" cap="all" dirty="0" err="1" smtClean="0">
                <a:solidFill>
                  <a:srgbClr val="800000"/>
                </a:solidFill>
                <a:latin typeface="Arial Narrow" panose="020B0606020202030204" pitchFamily="34" charset="0"/>
                <a:cs typeface="Segoe UI Semilight" panose="020B0402040204020203" pitchFamily="34" charset="0"/>
              </a:rPr>
              <a:t>Neuzticēšanās</a:t>
            </a:r>
            <a:r>
              <a:rPr lang="en-US" b="1" cap="all" dirty="0" smtClean="0">
                <a:solidFill>
                  <a:srgbClr val="800000"/>
                </a:solidFill>
                <a:latin typeface="Arial Narrow" panose="020B0606020202030204" pitchFamily="34" charset="0"/>
                <a:cs typeface="Segoe UI Semilight" panose="020B0402040204020203" pitchFamily="34" charset="0"/>
              </a:rPr>
              <a:t> </a:t>
            </a:r>
            <a:r>
              <a:rPr lang="en-US" b="1" cap="all" dirty="0" err="1" smtClean="0">
                <a:solidFill>
                  <a:srgbClr val="800000"/>
                </a:solidFill>
                <a:latin typeface="Arial Narrow" panose="020B0606020202030204" pitchFamily="34" charset="0"/>
                <a:cs typeface="Segoe UI Semilight" panose="020B0402040204020203" pitchFamily="34" charset="0"/>
              </a:rPr>
              <a:t>kultūras</a:t>
            </a:r>
            <a:r>
              <a:rPr lang="en-US" b="1" cap="all" dirty="0" smtClean="0">
                <a:solidFill>
                  <a:srgbClr val="800000"/>
                </a:solidFill>
                <a:latin typeface="Arial Narrow" panose="020B0606020202030204" pitchFamily="34" charset="0"/>
                <a:cs typeface="Segoe UI Semilight" panose="020B0402040204020203" pitchFamily="34" charset="0"/>
              </a:rPr>
              <a:t> </a:t>
            </a:r>
            <a:r>
              <a:rPr lang="en-US" b="1" cap="all" dirty="0" err="1" smtClean="0">
                <a:solidFill>
                  <a:srgbClr val="800000"/>
                </a:solidFill>
                <a:latin typeface="Arial Narrow" panose="020B0606020202030204" pitchFamily="34" charset="0"/>
                <a:cs typeface="Segoe UI Semilight" panose="020B0402040204020203" pitchFamily="34" charset="0"/>
              </a:rPr>
              <a:t>sekas</a:t>
            </a:r>
            <a:endParaRPr lang="lv-LV" b="1" cap="all" dirty="0">
              <a:solidFill>
                <a:srgbClr val="800000"/>
              </a:solidFill>
              <a:latin typeface="Arial Narrow" panose="020B0606020202030204" pitchFamily="34" charset="0"/>
              <a:cs typeface="Segoe UI Semilight" panose="020B0402040204020203" pitchFamily="34" charset="0"/>
            </a:endParaRPr>
          </a:p>
        </p:txBody>
      </p:sp>
      <p:sp>
        <p:nvSpPr>
          <p:cNvPr id="6" name="TextBox 5"/>
          <p:cNvSpPr txBox="1"/>
          <p:nvPr/>
        </p:nvSpPr>
        <p:spPr>
          <a:xfrm>
            <a:off x="1171394" y="2382350"/>
            <a:ext cx="11020606" cy="2944396"/>
          </a:xfrm>
          <a:prstGeom prst="rect">
            <a:avLst/>
          </a:prstGeom>
          <a:noFill/>
        </p:spPr>
        <p:txBody>
          <a:bodyPr wrap="square" rtlCol="0">
            <a:spAutoFit/>
          </a:bodyPr>
          <a:lstStyle/>
          <a:p>
            <a:pPr marL="566928" lvl="2" indent="-182880" defTabSz="914400">
              <a:lnSpc>
                <a:spcPct val="90000"/>
              </a:lnSpc>
              <a:spcBef>
                <a:spcPts val="200"/>
              </a:spcBef>
              <a:spcAft>
                <a:spcPts val="1200"/>
              </a:spcAft>
              <a:buClr>
                <a:schemeClr val="accent1"/>
              </a:buClr>
              <a:buFont typeface="Arial" panose="020B0604020202020204" pitchFamily="34" charset="0"/>
              <a:buChar char="•"/>
            </a:pPr>
            <a:r>
              <a:rPr lang="lv-LV" sz="3600" dirty="0">
                <a:solidFill>
                  <a:srgbClr val="3A2C00"/>
                </a:solidFill>
                <a:latin typeface="Arial Narrow" panose="020B0606020202030204" pitchFamily="34" charset="0"/>
                <a:cs typeface="Segoe UI Semilight" panose="020B0402040204020203" pitchFamily="34" charset="0"/>
              </a:rPr>
              <a:t>uzņēmējiem nepieciešami lielāki apgrozāmie līdzekļi, samazinot investīcijām novirzāmos līdzekļus</a:t>
            </a:r>
          </a:p>
          <a:p>
            <a:pPr marL="566928" lvl="2" indent="-182880" defTabSz="914400">
              <a:lnSpc>
                <a:spcPct val="90000"/>
              </a:lnSpc>
              <a:spcBef>
                <a:spcPts val="200"/>
              </a:spcBef>
              <a:spcAft>
                <a:spcPts val="1200"/>
              </a:spcAft>
              <a:buClr>
                <a:schemeClr val="accent1"/>
              </a:buClr>
              <a:buFont typeface="Arial" panose="020B0604020202020204" pitchFamily="34" charset="0"/>
              <a:buChar char="•"/>
            </a:pPr>
            <a:r>
              <a:rPr lang="en-US" sz="3600" dirty="0" err="1" smtClean="0">
                <a:solidFill>
                  <a:srgbClr val="3A2C00"/>
                </a:solidFill>
                <a:latin typeface="Arial Narrow" panose="020B0606020202030204" pitchFamily="34" charset="0"/>
                <a:cs typeface="Segoe UI Semilight" panose="020B0402040204020203" pitchFamily="34" charset="0"/>
              </a:rPr>
              <a:t>Tiek</a:t>
            </a:r>
            <a:r>
              <a:rPr lang="en-US" sz="3600" dirty="0" smtClean="0">
                <a:solidFill>
                  <a:srgbClr val="3A2C00"/>
                </a:solidFill>
                <a:latin typeface="Arial Narrow" panose="020B0606020202030204" pitchFamily="34" charset="0"/>
                <a:cs typeface="Segoe UI Semilight" panose="020B0402040204020203" pitchFamily="34" charset="0"/>
              </a:rPr>
              <a:t> </a:t>
            </a:r>
            <a:r>
              <a:rPr lang="lv-LV" sz="3600" dirty="0" smtClean="0">
                <a:solidFill>
                  <a:srgbClr val="3A2C00"/>
                </a:solidFill>
                <a:latin typeface="Arial Narrow" panose="020B0606020202030204" pitchFamily="34" charset="0"/>
                <a:cs typeface="Segoe UI Semilight" panose="020B0402040204020203" pitchFamily="34" charset="0"/>
              </a:rPr>
              <a:t>izmanto</a:t>
            </a:r>
            <a:r>
              <a:rPr lang="en-US" sz="3600" dirty="0" smtClean="0">
                <a:solidFill>
                  <a:srgbClr val="3A2C00"/>
                </a:solidFill>
                <a:latin typeface="Arial Narrow" panose="020B0606020202030204" pitchFamily="34" charset="0"/>
                <a:cs typeface="Segoe UI Semilight" panose="020B0402040204020203" pitchFamily="34" charset="0"/>
              </a:rPr>
              <a:t>ta</a:t>
            </a:r>
            <a:r>
              <a:rPr lang="lv-LV" sz="3600" dirty="0" smtClean="0">
                <a:solidFill>
                  <a:srgbClr val="3A2C00"/>
                </a:solidFill>
                <a:latin typeface="Arial Narrow" panose="020B0606020202030204" pitchFamily="34" charset="0"/>
                <a:cs typeface="Segoe UI Semilight" panose="020B0402040204020203" pitchFamily="34" charset="0"/>
              </a:rPr>
              <a:t> </a:t>
            </a:r>
            <a:r>
              <a:rPr lang="lv-LV" sz="3600" dirty="0" err="1" smtClean="0">
                <a:solidFill>
                  <a:srgbClr val="3A2C00"/>
                </a:solidFill>
                <a:latin typeface="Arial Narrow" panose="020B0606020202030204" pitchFamily="34" charset="0"/>
                <a:cs typeface="Segoe UI Semilight" panose="020B0402040204020203" pitchFamily="34" charset="0"/>
              </a:rPr>
              <a:t>pirm</a:t>
            </a:r>
            <a:r>
              <a:rPr lang="en-US" sz="3600" dirty="0" smtClean="0">
                <a:solidFill>
                  <a:srgbClr val="3A2C00"/>
                </a:solidFill>
                <a:latin typeface="Arial Narrow" panose="020B0606020202030204" pitchFamily="34" charset="0"/>
                <a:cs typeface="Segoe UI Semilight" panose="020B0402040204020203" pitchFamily="34" charset="0"/>
              </a:rPr>
              <a:t>ā</a:t>
            </a:r>
            <a:r>
              <a:rPr lang="lv-LV" sz="3600" dirty="0" smtClean="0">
                <a:solidFill>
                  <a:srgbClr val="3A2C00"/>
                </a:solidFill>
                <a:latin typeface="Arial Narrow" panose="020B0606020202030204" pitchFamily="34" charset="0"/>
                <a:cs typeface="Segoe UI Semilight" panose="020B0402040204020203" pitchFamily="34" charset="0"/>
              </a:rPr>
              <a:t> iespēj</a:t>
            </a:r>
            <a:r>
              <a:rPr lang="en-US" sz="3600" dirty="0" smtClean="0">
                <a:solidFill>
                  <a:srgbClr val="3A2C00"/>
                </a:solidFill>
                <a:latin typeface="Arial Narrow" panose="020B0606020202030204" pitchFamily="34" charset="0"/>
                <a:cs typeface="Segoe UI Semilight" panose="020B0402040204020203" pitchFamily="34" charset="0"/>
              </a:rPr>
              <a:t>a</a:t>
            </a:r>
            <a:r>
              <a:rPr lang="lv-LV" sz="3600" dirty="0" smtClean="0">
                <a:solidFill>
                  <a:srgbClr val="3A2C00"/>
                </a:solidFill>
                <a:latin typeface="Arial Narrow" panose="020B0606020202030204" pitchFamily="34" charset="0"/>
                <a:cs typeface="Segoe UI Semilight" panose="020B0402040204020203" pitchFamily="34" charset="0"/>
              </a:rPr>
              <a:t> </a:t>
            </a:r>
            <a:r>
              <a:rPr lang="en-US" sz="3600" dirty="0" err="1" smtClean="0">
                <a:solidFill>
                  <a:srgbClr val="3A2C00"/>
                </a:solidFill>
                <a:latin typeface="Arial Narrow" panose="020B0606020202030204" pitchFamily="34" charset="0"/>
                <a:cs typeface="Segoe UI Semilight" panose="020B0402040204020203" pitchFamily="34" charset="0"/>
              </a:rPr>
              <a:t>uzņēmumu</a:t>
            </a:r>
            <a:r>
              <a:rPr lang="en-US" sz="3600" dirty="0" smtClean="0">
                <a:solidFill>
                  <a:srgbClr val="3A2C00"/>
                </a:solidFill>
                <a:latin typeface="Arial Narrow" panose="020B0606020202030204" pitchFamily="34" charset="0"/>
                <a:cs typeface="Segoe UI Semilight" panose="020B0402040204020203" pitchFamily="34" charset="0"/>
              </a:rPr>
              <a:t> </a:t>
            </a:r>
            <a:r>
              <a:rPr lang="lv-LV" sz="3600" dirty="0" smtClean="0">
                <a:solidFill>
                  <a:srgbClr val="3A2C00"/>
                </a:solidFill>
                <a:latin typeface="Arial Narrow" panose="020B0606020202030204" pitchFamily="34" charset="0"/>
                <a:cs typeface="Segoe UI Semilight" panose="020B0402040204020203" pitchFamily="34" charset="0"/>
              </a:rPr>
              <a:t>pārdot </a:t>
            </a:r>
            <a:r>
              <a:rPr lang="lv-LV" sz="3600" dirty="0">
                <a:solidFill>
                  <a:srgbClr val="3A2C00"/>
                </a:solidFill>
                <a:latin typeface="Arial Narrow" panose="020B0606020202030204" pitchFamily="34" charset="0"/>
                <a:cs typeface="Segoe UI Semilight" panose="020B0402040204020203" pitchFamily="34" charset="0"/>
              </a:rPr>
              <a:t>lielākam tirgus spēlētājam, kura </a:t>
            </a:r>
            <a:r>
              <a:rPr lang="lv-LV" sz="3600" dirty="0" smtClean="0">
                <a:solidFill>
                  <a:srgbClr val="3A2C00"/>
                </a:solidFill>
                <a:latin typeface="Arial Narrow" panose="020B0606020202030204" pitchFamily="34" charset="0"/>
                <a:cs typeface="Segoe UI Semilight" panose="020B0402040204020203" pitchFamily="34" charset="0"/>
              </a:rPr>
              <a:t>aizsardzība</a:t>
            </a:r>
            <a:r>
              <a:rPr lang="en-US" sz="3600" dirty="0" smtClean="0">
                <a:solidFill>
                  <a:srgbClr val="3A2C00"/>
                </a:solidFill>
                <a:latin typeface="Arial Narrow" panose="020B0606020202030204" pitchFamily="34" charset="0"/>
                <a:cs typeface="Segoe UI Semilight" panose="020B0402040204020203" pitchFamily="34" charset="0"/>
              </a:rPr>
              <a:t> </a:t>
            </a:r>
            <a:r>
              <a:rPr lang="lv-LV" sz="3600" dirty="0" smtClean="0">
                <a:solidFill>
                  <a:srgbClr val="3A2C00"/>
                </a:solidFill>
                <a:latin typeface="Arial Narrow" panose="020B0606020202030204" pitchFamily="34" charset="0"/>
                <a:cs typeface="Segoe UI Semilight" panose="020B0402040204020203" pitchFamily="34" charset="0"/>
              </a:rPr>
              <a:t>pret </a:t>
            </a:r>
            <a:r>
              <a:rPr lang="lv-LV" sz="3600" dirty="0" err="1">
                <a:solidFill>
                  <a:srgbClr val="3A2C00"/>
                </a:solidFill>
                <a:latin typeface="Arial Narrow" panose="020B0606020202030204" pitchFamily="34" charset="0"/>
                <a:cs typeface="Segoe UI Semilight" panose="020B0402040204020203" pitchFamily="34" charset="0"/>
              </a:rPr>
              <a:t>krāpniecību</a:t>
            </a:r>
            <a:r>
              <a:rPr lang="lv-LV" sz="3600" dirty="0">
                <a:solidFill>
                  <a:srgbClr val="3A2C00"/>
                </a:solidFill>
                <a:latin typeface="Arial Narrow" panose="020B0606020202030204" pitchFamily="34" charset="0"/>
                <a:cs typeface="Segoe UI Semilight" panose="020B0402040204020203" pitchFamily="34" charset="0"/>
              </a:rPr>
              <a:t> ir </a:t>
            </a:r>
            <a:r>
              <a:rPr lang="lv-LV" sz="3600" dirty="0" smtClean="0">
                <a:solidFill>
                  <a:srgbClr val="3A2C00"/>
                </a:solidFill>
                <a:latin typeface="Arial Narrow" panose="020B0606020202030204" pitchFamily="34" charset="0"/>
                <a:cs typeface="Segoe UI Semilight" panose="020B0402040204020203" pitchFamily="34" charset="0"/>
              </a:rPr>
              <a:t>lielāka</a:t>
            </a:r>
            <a:endParaRPr lang="lv-LV" sz="3600" dirty="0">
              <a:solidFill>
                <a:srgbClr val="3A2C00"/>
              </a:solidFill>
              <a:latin typeface="Arial Narrow" panose="020B0606020202030204" pitchFamily="34" charset="0"/>
              <a:cs typeface="Segoe UI Semilight" panose="020B0402040204020203" pitchFamily="34" charset="0"/>
            </a:endParaRPr>
          </a:p>
          <a:p>
            <a:pPr marL="566928" lvl="2" indent="-182880" defTabSz="914400">
              <a:lnSpc>
                <a:spcPct val="90000"/>
              </a:lnSpc>
              <a:spcBef>
                <a:spcPts val="200"/>
              </a:spcBef>
              <a:spcAft>
                <a:spcPts val="1200"/>
              </a:spcAft>
              <a:buClr>
                <a:schemeClr val="accent1"/>
              </a:buClr>
              <a:buFont typeface="Arial" panose="020B0604020202020204" pitchFamily="34" charset="0"/>
              <a:buChar char="•"/>
            </a:pPr>
            <a:r>
              <a:rPr lang="lv-LV" sz="3600" dirty="0">
                <a:solidFill>
                  <a:srgbClr val="3A2C00"/>
                </a:solidFill>
                <a:latin typeface="Arial Narrow" panose="020B0606020202030204" pitchFamily="34" charset="0"/>
                <a:cs typeface="Segoe UI Semilight" panose="020B0402040204020203" pitchFamily="34" charset="0"/>
              </a:rPr>
              <a:t>aizdevumi no kredītiestādēm kļūst dārgāki un grūtāk pieejami. </a:t>
            </a:r>
          </a:p>
        </p:txBody>
      </p:sp>
    </p:spTree>
    <p:extLst>
      <p:ext uri="{BB962C8B-B14F-4D97-AF65-F5344CB8AC3E}">
        <p14:creationId xmlns:p14="http://schemas.microsoft.com/office/powerpoint/2010/main" val="22665028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ttēls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 y="-1"/>
            <a:ext cx="12192001" cy="9141797"/>
          </a:xfrm>
          <a:prstGeom prst="rect">
            <a:avLst/>
          </a:prstGeom>
        </p:spPr>
      </p:pic>
      <p:sp>
        <p:nvSpPr>
          <p:cNvPr id="7" name="Taisnstūris 6"/>
          <p:cNvSpPr/>
          <p:nvPr/>
        </p:nvSpPr>
        <p:spPr>
          <a:xfrm>
            <a:off x="0" y="0"/>
            <a:ext cx="12192000" cy="7206343"/>
          </a:xfrm>
          <a:prstGeom prst="rect">
            <a:avLst/>
          </a:prstGeom>
          <a:solidFill>
            <a:schemeClr val="bg1">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 name="Title 1"/>
          <p:cNvSpPr>
            <a:spLocks noGrp="1"/>
          </p:cNvSpPr>
          <p:nvPr>
            <p:ph type="title"/>
          </p:nvPr>
        </p:nvSpPr>
        <p:spPr>
          <a:xfrm>
            <a:off x="94648" y="1261721"/>
            <a:ext cx="12002703" cy="803275"/>
          </a:xfrm>
        </p:spPr>
        <p:txBody>
          <a:bodyPr>
            <a:noAutofit/>
          </a:bodyPr>
          <a:lstStyle/>
          <a:p>
            <a:pPr algn="ctr"/>
            <a:r>
              <a:rPr lang="lv-LV" b="1" cap="all" dirty="0">
                <a:solidFill>
                  <a:srgbClr val="800000"/>
                </a:solidFill>
                <a:latin typeface="Arial Narrow" panose="020B0606020202030204" pitchFamily="34" charset="0"/>
                <a:ea typeface="+mn-ea"/>
                <a:cs typeface="Segoe UI Semilight" panose="020B0402040204020203" pitchFamily="34" charset="0"/>
              </a:rPr>
              <a:t>Grūtībās nonākuša uzņēmuma problēmu risināšanas </a:t>
            </a:r>
            <a:r>
              <a:rPr lang="lv-LV" b="1" cap="all" dirty="0" smtClean="0">
                <a:solidFill>
                  <a:srgbClr val="800000"/>
                </a:solidFill>
                <a:latin typeface="Arial Narrow" panose="020B0606020202030204" pitchFamily="34" charset="0"/>
                <a:ea typeface="+mn-ea"/>
                <a:cs typeface="Segoe UI Semilight" panose="020B0402040204020203" pitchFamily="34" charset="0"/>
              </a:rPr>
              <a:t>varianti</a:t>
            </a:r>
            <a:endParaRPr lang="lv-LV" sz="4800" b="1" dirty="0">
              <a:solidFill>
                <a:srgbClr val="800000"/>
              </a:solidFill>
              <a:latin typeface="Arial Narrow" panose="020B0606020202030204" pitchFamily="34" charset="0"/>
              <a:cs typeface="Segoe UI Semilight" panose="020B0402040204020203" pitchFamily="34" charset="0"/>
            </a:endParaRPr>
          </a:p>
        </p:txBody>
      </p:sp>
      <p:sp>
        <p:nvSpPr>
          <p:cNvPr id="3" name="Content Placeholder 2"/>
          <p:cNvSpPr>
            <a:spLocks noGrp="1"/>
          </p:cNvSpPr>
          <p:nvPr>
            <p:ph idx="1"/>
          </p:nvPr>
        </p:nvSpPr>
        <p:spPr>
          <a:xfrm>
            <a:off x="548046" y="2946079"/>
            <a:ext cx="11813791" cy="2533851"/>
          </a:xfrm>
        </p:spPr>
        <p:txBody>
          <a:bodyPr>
            <a:noAutofit/>
          </a:bodyPr>
          <a:lstStyle/>
          <a:p>
            <a:pPr lvl="2">
              <a:spcAft>
                <a:spcPts val="1200"/>
              </a:spcAft>
              <a:buFont typeface="Arial" panose="020B0604020202020204" pitchFamily="34" charset="0"/>
              <a:buChar char="•"/>
            </a:pPr>
            <a:r>
              <a:rPr lang="lv-LV" sz="3200" dirty="0">
                <a:solidFill>
                  <a:srgbClr val="3A2C00"/>
                </a:solidFill>
                <a:latin typeface="Arial Narrow" panose="020B0606020202030204" pitchFamily="34" charset="0"/>
                <a:cs typeface="Segoe UI Semilight" panose="020B0402040204020203" pitchFamily="34" charset="0"/>
              </a:rPr>
              <a:t>Sarunas ar kreditoriem un </a:t>
            </a:r>
            <a:r>
              <a:rPr lang="lv-LV" sz="3200" dirty="0" smtClean="0">
                <a:solidFill>
                  <a:srgbClr val="3A2C00"/>
                </a:solidFill>
                <a:latin typeface="Arial Narrow" panose="020B0606020202030204" pitchFamily="34" charset="0"/>
                <a:cs typeface="Segoe UI Semilight" panose="020B0402040204020203" pitchFamily="34" charset="0"/>
              </a:rPr>
              <a:t>piegādātājiem, </a:t>
            </a:r>
            <a:r>
              <a:rPr lang="lv-LV" sz="3200" dirty="0">
                <a:solidFill>
                  <a:srgbClr val="3A2C00"/>
                </a:solidFill>
                <a:latin typeface="Arial Narrow" panose="020B0606020202030204" pitchFamily="34" charset="0"/>
                <a:cs typeface="Segoe UI Semilight" panose="020B0402040204020203" pitchFamily="34" charset="0"/>
              </a:rPr>
              <a:t>jaunas vienošanās;</a:t>
            </a:r>
          </a:p>
          <a:p>
            <a:pPr lvl="2">
              <a:spcAft>
                <a:spcPts val="1200"/>
              </a:spcAft>
              <a:buFont typeface="Arial" panose="020B0604020202020204" pitchFamily="34" charset="0"/>
              <a:buChar char="•"/>
            </a:pPr>
            <a:r>
              <a:rPr lang="lv-LV" sz="3200" dirty="0">
                <a:solidFill>
                  <a:srgbClr val="3A2C00"/>
                </a:solidFill>
                <a:latin typeface="Arial Narrow" panose="020B0606020202030204" pitchFamily="34" charset="0"/>
                <a:cs typeface="Segoe UI Semilight" panose="020B0402040204020203" pitchFamily="34" charset="0"/>
              </a:rPr>
              <a:t>Vienošanās ar kreditoriem un valsti, lūdzot tiesiskās aizsardzības procesu</a:t>
            </a:r>
          </a:p>
          <a:p>
            <a:pPr lvl="2">
              <a:spcAft>
                <a:spcPts val="1200"/>
              </a:spcAft>
              <a:buFont typeface="Arial" panose="020B0604020202020204" pitchFamily="34" charset="0"/>
              <a:buChar char="•"/>
            </a:pPr>
            <a:r>
              <a:rPr lang="lv-LV" sz="3200" dirty="0">
                <a:solidFill>
                  <a:srgbClr val="3A2C00"/>
                </a:solidFill>
                <a:latin typeface="Arial Narrow" panose="020B0606020202030204" pitchFamily="34" charset="0"/>
                <a:cs typeface="Segoe UI Semilight" panose="020B0402040204020203" pitchFamily="34" charset="0"/>
              </a:rPr>
              <a:t>Vienošanās ar kreditoriem un </a:t>
            </a:r>
            <a:r>
              <a:rPr lang="lv-LV" sz="3200" dirty="0" smtClean="0">
                <a:solidFill>
                  <a:srgbClr val="3A2C00"/>
                </a:solidFill>
                <a:latin typeface="Arial Narrow" panose="020B0606020202030204" pitchFamily="34" charset="0"/>
                <a:cs typeface="Segoe UI Semilight" panose="020B0402040204020203" pitchFamily="34" charset="0"/>
              </a:rPr>
              <a:t>valsti</a:t>
            </a:r>
            <a:r>
              <a:rPr lang="en-US" sz="3200" dirty="0" smtClean="0">
                <a:solidFill>
                  <a:srgbClr val="3A2C00"/>
                </a:solidFill>
                <a:latin typeface="Arial Narrow" panose="020B0606020202030204" pitchFamily="34" charset="0"/>
                <a:cs typeface="Segoe UI Semilight" panose="020B0402040204020203" pitchFamily="34" charset="0"/>
              </a:rPr>
              <a:t> par </a:t>
            </a:r>
            <a:r>
              <a:rPr lang="lv-LV" sz="3200" dirty="0" err="1" smtClean="0">
                <a:solidFill>
                  <a:srgbClr val="3A2C00"/>
                </a:solidFill>
                <a:latin typeface="Arial Narrow" panose="020B0606020202030204" pitchFamily="34" charset="0"/>
                <a:cs typeface="Segoe UI Semilight" panose="020B0402040204020203" pitchFamily="34" charset="0"/>
              </a:rPr>
              <a:t>ārpustiesas</a:t>
            </a:r>
            <a:r>
              <a:rPr lang="lv-LV" sz="3200" dirty="0" smtClean="0">
                <a:solidFill>
                  <a:srgbClr val="3A2C00"/>
                </a:solidFill>
                <a:latin typeface="Arial Narrow" panose="020B0606020202030204" pitchFamily="34" charset="0"/>
                <a:cs typeface="Segoe UI Semilight" panose="020B0402040204020203" pitchFamily="34" charset="0"/>
              </a:rPr>
              <a:t> </a:t>
            </a:r>
            <a:r>
              <a:rPr lang="lv-LV" sz="3200" dirty="0" err="1" smtClean="0">
                <a:solidFill>
                  <a:srgbClr val="3A2C00"/>
                </a:solidFill>
                <a:latin typeface="Arial Narrow" panose="020B0606020202030204" pitchFamily="34" charset="0"/>
                <a:cs typeface="Segoe UI Semilight" panose="020B0402040204020203" pitchFamily="34" charset="0"/>
              </a:rPr>
              <a:t>tiesisk</a:t>
            </a:r>
            <a:r>
              <a:rPr lang="en-US" sz="3200" dirty="0" smtClean="0">
                <a:solidFill>
                  <a:srgbClr val="3A2C00"/>
                </a:solidFill>
                <a:latin typeface="Arial Narrow" panose="020B0606020202030204" pitchFamily="34" charset="0"/>
                <a:cs typeface="Segoe UI Semilight" panose="020B0402040204020203" pitchFamily="34" charset="0"/>
              </a:rPr>
              <a:t>o </a:t>
            </a:r>
            <a:r>
              <a:rPr lang="lv-LV" sz="3200" dirty="0" err="1" smtClean="0">
                <a:solidFill>
                  <a:srgbClr val="3A2C00"/>
                </a:solidFill>
                <a:latin typeface="Arial Narrow" panose="020B0606020202030204" pitchFamily="34" charset="0"/>
                <a:cs typeface="Segoe UI Semilight" panose="020B0402040204020203" pitchFamily="34" charset="0"/>
              </a:rPr>
              <a:t>aizsardzīb</a:t>
            </a:r>
            <a:r>
              <a:rPr lang="en-US" sz="3200" dirty="0" smtClean="0">
                <a:solidFill>
                  <a:srgbClr val="3A2C00"/>
                </a:solidFill>
                <a:latin typeface="Arial Narrow" panose="020B0606020202030204" pitchFamily="34" charset="0"/>
                <a:cs typeface="Segoe UI Semilight" panose="020B0402040204020203" pitchFamily="34" charset="0"/>
              </a:rPr>
              <a:t>u</a:t>
            </a:r>
            <a:endParaRPr lang="lv-LV" sz="3200" dirty="0">
              <a:solidFill>
                <a:srgbClr val="3A2C00"/>
              </a:solidFill>
              <a:latin typeface="Arial Narrow" panose="020B0606020202030204" pitchFamily="34" charset="0"/>
              <a:cs typeface="Segoe UI Semilight" panose="020B0402040204020203" pitchFamily="34" charset="0"/>
            </a:endParaRPr>
          </a:p>
          <a:p>
            <a:pPr lvl="2">
              <a:spcAft>
                <a:spcPts val="1200"/>
              </a:spcAft>
              <a:buFont typeface="Arial" panose="020B0604020202020204" pitchFamily="34" charset="0"/>
              <a:buChar char="•"/>
            </a:pPr>
            <a:r>
              <a:rPr lang="lv-LV" sz="3200" dirty="0">
                <a:solidFill>
                  <a:srgbClr val="3A2C00"/>
                </a:solidFill>
                <a:latin typeface="Arial Narrow" panose="020B0606020202030204" pitchFamily="34" charset="0"/>
                <a:cs typeface="Segoe UI Semilight" panose="020B0402040204020203" pitchFamily="34" charset="0"/>
              </a:rPr>
              <a:t>Maksātnespējas pieteikšana</a:t>
            </a:r>
          </a:p>
          <a:p>
            <a:pPr lvl="2"/>
            <a:endParaRPr lang="en-US" sz="3200" b="1" dirty="0" smtClean="0">
              <a:solidFill>
                <a:srgbClr val="3A2C00"/>
              </a:solidFill>
              <a:latin typeface="Segoe UI Semilight" panose="020B0402040204020203" pitchFamily="34" charset="0"/>
              <a:cs typeface="Segoe UI Semilight" panose="020B0402040204020203" pitchFamily="34" charset="0"/>
            </a:endParaRPr>
          </a:p>
          <a:p>
            <a:pPr lvl="2"/>
            <a:endParaRPr lang="lv-LV" sz="3200" b="1" dirty="0">
              <a:solidFill>
                <a:srgbClr val="3A2C00"/>
              </a:solidFill>
              <a:latin typeface="Segoe UI Semilight" panose="020B0402040204020203" pitchFamily="34" charset="0"/>
              <a:cs typeface="Segoe UI Semilight" panose="020B0402040204020203" pitchFamily="34" charset="0"/>
            </a:endParaRPr>
          </a:p>
          <a:p>
            <a:pPr marL="914400" lvl="2" indent="0">
              <a:buNone/>
            </a:pPr>
            <a:endParaRPr lang="lv-LV" sz="3200" b="1" dirty="0">
              <a:solidFill>
                <a:srgbClr val="3A2C00"/>
              </a:solidFill>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4878028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ttēls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
            <a:ext cx="12192000" cy="8124325"/>
          </a:xfrm>
          <a:prstGeom prst="rect">
            <a:avLst/>
          </a:prstGeom>
        </p:spPr>
      </p:pic>
      <p:sp>
        <p:nvSpPr>
          <p:cNvPr id="6" name="Taisnstūris 5"/>
          <p:cNvSpPr/>
          <p:nvPr/>
        </p:nvSpPr>
        <p:spPr>
          <a:xfrm>
            <a:off x="0" y="0"/>
            <a:ext cx="12192000" cy="7184571"/>
          </a:xfrm>
          <a:prstGeom prst="rect">
            <a:avLst/>
          </a:prstGeom>
          <a:solidFill>
            <a:schemeClr val="bg1">
              <a:alpha val="7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 name="Title 1"/>
          <p:cNvSpPr>
            <a:spLocks noGrp="1"/>
          </p:cNvSpPr>
          <p:nvPr>
            <p:ph type="title"/>
          </p:nvPr>
        </p:nvSpPr>
        <p:spPr>
          <a:xfrm>
            <a:off x="96254" y="517360"/>
            <a:ext cx="12095746" cy="1474637"/>
          </a:xfrm>
        </p:spPr>
        <p:txBody>
          <a:bodyPr>
            <a:noAutofit/>
          </a:bodyPr>
          <a:lstStyle/>
          <a:p>
            <a:pPr algn="ctr"/>
            <a:r>
              <a:rPr lang="lv-LV" sz="4400" b="1" cap="all" dirty="0">
                <a:solidFill>
                  <a:srgbClr val="800000"/>
                </a:solidFill>
                <a:latin typeface="Arial Narrow" panose="020B0606020202030204" pitchFamily="34" charset="0"/>
                <a:cs typeface="Segoe UI Semilight" panose="020B0402040204020203" pitchFamily="34" charset="0"/>
              </a:rPr>
              <a:t>Maksātnespējas pamatnostādņu izpildes bremzēšanās</a:t>
            </a:r>
          </a:p>
        </p:txBody>
      </p:sp>
      <p:grpSp>
        <p:nvGrpSpPr>
          <p:cNvPr id="8" name="Grupa 7"/>
          <p:cNvGrpSpPr/>
          <p:nvPr/>
        </p:nvGrpSpPr>
        <p:grpSpPr>
          <a:xfrm>
            <a:off x="517360" y="2778726"/>
            <a:ext cx="11293641" cy="3108543"/>
            <a:chOff x="517360" y="2136471"/>
            <a:chExt cx="11293641" cy="3108543"/>
          </a:xfrm>
        </p:grpSpPr>
        <p:sp>
          <p:nvSpPr>
            <p:cNvPr id="7" name="TextBox 6"/>
            <p:cNvSpPr txBox="1"/>
            <p:nvPr/>
          </p:nvSpPr>
          <p:spPr>
            <a:xfrm>
              <a:off x="517361" y="2136471"/>
              <a:ext cx="11293640" cy="1588127"/>
            </a:xfrm>
            <a:prstGeom prst="rect">
              <a:avLst/>
            </a:prstGeom>
            <a:noFill/>
          </p:spPr>
          <p:txBody>
            <a:bodyPr wrap="square" rtlCol="0">
              <a:spAutoFit/>
            </a:bodyPr>
            <a:lstStyle/>
            <a:p>
              <a:pPr marL="955548" lvl="2" indent="-571500" algn="just" defTabSz="914400">
                <a:lnSpc>
                  <a:spcPct val="90000"/>
                </a:lnSpc>
                <a:spcBef>
                  <a:spcPts val="200"/>
                </a:spcBef>
                <a:spcAft>
                  <a:spcPts val="1200"/>
                </a:spcAft>
                <a:buClr>
                  <a:schemeClr val="accent1"/>
                </a:buClr>
                <a:buFont typeface="Arial" panose="020B0604020202020204" pitchFamily="34" charset="0"/>
                <a:buChar char="•"/>
              </a:pPr>
              <a:r>
                <a:rPr lang="en-US" sz="3600" dirty="0" err="1">
                  <a:solidFill>
                    <a:srgbClr val="3A2C00"/>
                  </a:solidFill>
                  <a:latin typeface="Arial Narrow" panose="020B0606020202030204" pitchFamily="34" charset="0"/>
                  <a:cs typeface="Segoe UI Semilight" panose="020B0402040204020203" pitchFamily="34" charset="0"/>
                </a:rPr>
                <a:t>Nepietiekama</a:t>
              </a:r>
              <a:r>
                <a:rPr lang="en-US" sz="3600" dirty="0">
                  <a:solidFill>
                    <a:srgbClr val="3A2C00"/>
                  </a:solidFill>
                  <a:latin typeface="Arial Narrow" panose="020B0606020202030204" pitchFamily="34" charset="0"/>
                  <a:cs typeface="Segoe UI Semilight" panose="020B0402040204020203" pitchFamily="34" charset="0"/>
                </a:rPr>
                <a:t> a</a:t>
              </a:r>
              <a:r>
                <a:rPr lang="lv-LV" sz="3600" dirty="0" err="1">
                  <a:solidFill>
                    <a:srgbClr val="3A2C00"/>
                  </a:solidFill>
                  <a:latin typeface="Arial Narrow" panose="020B0606020202030204" pitchFamily="34" charset="0"/>
                  <a:cs typeface="Segoe UI Semilight" panose="020B0402040204020203" pitchFamily="34" charset="0"/>
                </a:rPr>
                <a:t>talgojuma</a:t>
              </a:r>
              <a:r>
                <a:rPr lang="lv-LV" sz="3600" dirty="0">
                  <a:solidFill>
                    <a:srgbClr val="3A2C00"/>
                  </a:solidFill>
                  <a:latin typeface="Arial Narrow" panose="020B0606020202030204" pitchFamily="34" charset="0"/>
                  <a:cs typeface="Segoe UI Semilight" panose="020B0402040204020203" pitchFamily="34" charset="0"/>
                </a:rPr>
                <a:t> celšana Maksātnespējas administrācijā un Ekonomisko noziegumu izmeklēšanas </a:t>
              </a:r>
              <a:r>
                <a:rPr lang="lv-LV" sz="3600" dirty="0" smtClean="0">
                  <a:solidFill>
                    <a:srgbClr val="3A2C00"/>
                  </a:solidFill>
                  <a:latin typeface="Arial Narrow" panose="020B0606020202030204" pitchFamily="34" charset="0"/>
                  <a:cs typeface="Segoe UI Semilight" panose="020B0402040204020203" pitchFamily="34" charset="0"/>
                </a:rPr>
                <a:t>iestādēs</a:t>
              </a:r>
              <a:endParaRPr lang="lv-LV" sz="3600" dirty="0">
                <a:solidFill>
                  <a:srgbClr val="3A2C00"/>
                </a:solidFill>
                <a:latin typeface="Arial Narrow" panose="020B0606020202030204" pitchFamily="34" charset="0"/>
                <a:cs typeface="Segoe UI Semilight" panose="020B0402040204020203" pitchFamily="34" charset="0"/>
              </a:endParaRPr>
            </a:p>
          </p:txBody>
        </p:sp>
        <p:sp>
          <p:nvSpPr>
            <p:cNvPr id="4" name="TextBox 3"/>
            <p:cNvSpPr txBox="1"/>
            <p:nvPr/>
          </p:nvSpPr>
          <p:spPr>
            <a:xfrm>
              <a:off x="517360" y="3724598"/>
              <a:ext cx="11293641" cy="1520416"/>
            </a:xfrm>
            <a:prstGeom prst="rect">
              <a:avLst/>
            </a:prstGeom>
            <a:noFill/>
          </p:spPr>
          <p:txBody>
            <a:bodyPr wrap="square" rtlCol="0">
              <a:spAutoFit/>
            </a:bodyPr>
            <a:lstStyle/>
            <a:p>
              <a:pPr marL="955548" lvl="2" indent="-571500" algn="just" defTabSz="914400">
                <a:lnSpc>
                  <a:spcPct val="90000"/>
                </a:lnSpc>
                <a:spcBef>
                  <a:spcPts val="200"/>
                </a:spcBef>
                <a:spcAft>
                  <a:spcPts val="1200"/>
                </a:spcAft>
                <a:buClr>
                  <a:schemeClr val="accent1"/>
                </a:buClr>
                <a:buFont typeface="Arial" panose="020B0604020202020204" pitchFamily="34" charset="0"/>
                <a:buChar char="•"/>
              </a:pPr>
              <a:r>
                <a:rPr lang="lv-LV" sz="3600" dirty="0">
                  <a:solidFill>
                    <a:srgbClr val="3A2C00"/>
                  </a:solidFill>
                  <a:latin typeface="Arial Narrow" panose="020B0606020202030204" pitchFamily="34" charset="0"/>
                  <a:cs typeface="Segoe UI Semilight" panose="020B0402040204020203" pitchFamily="34" charset="0"/>
                </a:rPr>
                <a:t>Tiesības MNA direktoram apturēt prettiesiskās kreditoru, parādnieka vai maksātnespējas administratora darbības</a:t>
              </a:r>
            </a:p>
            <a:p>
              <a:pPr algn="just"/>
              <a:endParaRPr lang="lv-LV" dirty="0"/>
            </a:p>
          </p:txBody>
        </p:sp>
      </p:grpSp>
    </p:spTree>
    <p:extLst>
      <p:ext uri="{BB962C8B-B14F-4D97-AF65-F5344CB8AC3E}">
        <p14:creationId xmlns:p14="http://schemas.microsoft.com/office/powerpoint/2010/main" val="31597225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359" y="426707"/>
            <a:ext cx="10530733" cy="841080"/>
          </a:xfrm>
        </p:spPr>
        <p:txBody>
          <a:bodyPr>
            <a:noAutofit/>
          </a:bodyPr>
          <a:lstStyle/>
          <a:p>
            <a:pPr algn="ctr"/>
            <a:r>
              <a:rPr lang="lv-LV" sz="4400" b="1" cap="all" dirty="0">
                <a:solidFill>
                  <a:srgbClr val="800000"/>
                </a:solidFill>
                <a:latin typeface="Arial Narrow" panose="020B0606020202030204" pitchFamily="34" charset="0"/>
                <a:cs typeface="Segoe UI Semilight" panose="020B0402040204020203" pitchFamily="34" charset="0"/>
              </a:rPr>
              <a:t>Ko darīt uzņēmējiem?</a:t>
            </a:r>
          </a:p>
        </p:txBody>
      </p:sp>
      <p:sp>
        <p:nvSpPr>
          <p:cNvPr id="3" name="TextBox 2"/>
          <p:cNvSpPr txBox="1"/>
          <p:nvPr/>
        </p:nvSpPr>
        <p:spPr>
          <a:xfrm>
            <a:off x="0" y="1604672"/>
            <a:ext cx="11983453" cy="4952125"/>
          </a:xfrm>
          <a:prstGeom prst="rect">
            <a:avLst/>
          </a:prstGeom>
          <a:noFill/>
        </p:spPr>
        <p:txBody>
          <a:bodyPr wrap="square" rtlCol="0">
            <a:spAutoFit/>
          </a:bodyPr>
          <a:lstStyle/>
          <a:p>
            <a:pPr lvl="3" algn="just">
              <a:spcAft>
                <a:spcPts val="1200"/>
              </a:spcAft>
            </a:pPr>
            <a:endParaRPr lang="en-US" sz="2200" b="1" dirty="0" smtClean="0">
              <a:solidFill>
                <a:srgbClr val="3A2C00"/>
              </a:solidFill>
              <a:latin typeface="Arial Narrow" panose="020B0606020202030204" pitchFamily="34" charset="0"/>
              <a:cs typeface="Segoe UI Semilight" panose="020B0402040204020203" pitchFamily="34" charset="0"/>
            </a:endParaRPr>
          </a:p>
          <a:p>
            <a:pPr marL="566928" lvl="2" indent="-182880" algn="just" defTabSz="914400">
              <a:lnSpc>
                <a:spcPct val="90000"/>
              </a:lnSpc>
              <a:spcBef>
                <a:spcPts val="200"/>
              </a:spcBef>
              <a:spcAft>
                <a:spcPts val="1200"/>
              </a:spcAft>
              <a:buClr>
                <a:schemeClr val="accent1"/>
              </a:buClr>
              <a:buFont typeface="Arial" panose="020B0604020202020204" pitchFamily="34" charset="0"/>
              <a:buChar char="•"/>
            </a:pPr>
            <a:r>
              <a:rPr lang="lv-LV" sz="3600" dirty="0">
                <a:solidFill>
                  <a:srgbClr val="3A2C00"/>
                </a:solidFill>
                <a:latin typeface="Arial Narrow" panose="020B0606020202030204" pitchFamily="34" charset="0"/>
                <a:cs typeface="Segoe UI Semilight" panose="020B0402040204020203" pitchFamily="34" charset="0"/>
              </a:rPr>
              <a:t>Veidot fondu, lai daļēji finansētu smagu ekonomisko noziegumu un </a:t>
            </a:r>
            <a:r>
              <a:rPr lang="lv-LV" sz="3600" dirty="0" err="1">
                <a:solidFill>
                  <a:srgbClr val="3A2C00"/>
                </a:solidFill>
                <a:latin typeface="Arial Narrow" panose="020B0606020202030204" pitchFamily="34" charset="0"/>
                <a:cs typeface="Segoe UI Semilight" panose="020B0402040204020203" pitchFamily="34" charset="0"/>
              </a:rPr>
              <a:t>krāpniecības</a:t>
            </a:r>
            <a:r>
              <a:rPr lang="lv-LV" sz="3600" dirty="0">
                <a:solidFill>
                  <a:srgbClr val="3A2C00"/>
                </a:solidFill>
                <a:latin typeface="Arial Narrow" panose="020B0606020202030204" pitchFamily="34" charset="0"/>
                <a:cs typeface="Segoe UI Semilight" panose="020B0402040204020203" pitchFamily="34" charset="0"/>
              </a:rPr>
              <a:t> izmeklēšanu</a:t>
            </a:r>
          </a:p>
          <a:p>
            <a:pPr marL="566928" lvl="2" indent="-182880" algn="just" defTabSz="914400">
              <a:lnSpc>
                <a:spcPct val="90000"/>
              </a:lnSpc>
              <a:spcBef>
                <a:spcPts val="200"/>
              </a:spcBef>
              <a:spcAft>
                <a:spcPts val="1200"/>
              </a:spcAft>
              <a:buClr>
                <a:schemeClr val="accent1"/>
              </a:buClr>
              <a:buFont typeface="Arial" panose="020B0604020202020204" pitchFamily="34" charset="0"/>
              <a:buChar char="•"/>
            </a:pPr>
            <a:r>
              <a:rPr lang="lv-LV" sz="3600" dirty="0">
                <a:solidFill>
                  <a:srgbClr val="3A2C00"/>
                </a:solidFill>
                <a:latin typeface="Arial Narrow" panose="020B0606020202030204" pitchFamily="34" charset="0"/>
                <a:cs typeface="Segoe UI Semilight" panose="020B0402040204020203" pitchFamily="34" charset="0"/>
              </a:rPr>
              <a:t>Apmācīt izmeklēšanas </a:t>
            </a:r>
            <a:r>
              <a:rPr lang="lv-LV" sz="3600" dirty="0" smtClean="0">
                <a:solidFill>
                  <a:srgbClr val="3A2C00"/>
                </a:solidFill>
                <a:latin typeface="Arial Narrow" panose="020B0606020202030204" pitchFamily="34" charset="0"/>
                <a:cs typeface="Segoe UI Semilight" panose="020B0402040204020203" pitchFamily="34" charset="0"/>
              </a:rPr>
              <a:t>dienestu</a:t>
            </a:r>
            <a:r>
              <a:rPr lang="en-US" sz="3600" dirty="0" smtClean="0">
                <a:solidFill>
                  <a:srgbClr val="3A2C00"/>
                </a:solidFill>
                <a:latin typeface="Arial Narrow" panose="020B0606020202030204" pitchFamily="34" charset="0"/>
                <a:cs typeface="Segoe UI Semilight" panose="020B0402040204020203" pitchFamily="34" charset="0"/>
              </a:rPr>
              <a:t>s</a:t>
            </a:r>
            <a:r>
              <a:rPr lang="lv-LV" sz="3600" dirty="0" smtClean="0">
                <a:solidFill>
                  <a:srgbClr val="3A2C00"/>
                </a:solidFill>
                <a:latin typeface="Arial Narrow" panose="020B0606020202030204" pitchFamily="34" charset="0"/>
                <a:cs typeface="Segoe UI Semilight" panose="020B0402040204020203" pitchFamily="34" charset="0"/>
              </a:rPr>
              <a:t> ekonomisko </a:t>
            </a:r>
            <a:r>
              <a:rPr lang="lv-LV" sz="3600" dirty="0">
                <a:solidFill>
                  <a:srgbClr val="3A2C00"/>
                </a:solidFill>
                <a:latin typeface="Arial Narrow" panose="020B0606020202030204" pitchFamily="34" charset="0"/>
                <a:cs typeface="Segoe UI Semilight" panose="020B0402040204020203" pitchFamily="34" charset="0"/>
              </a:rPr>
              <a:t>noziegumu </a:t>
            </a:r>
            <a:r>
              <a:rPr lang="en-US" sz="3600" dirty="0" err="1" smtClean="0">
                <a:solidFill>
                  <a:srgbClr val="3A2C00"/>
                </a:solidFill>
                <a:latin typeface="Arial Narrow" panose="020B0606020202030204" pitchFamily="34" charset="0"/>
                <a:cs typeface="Segoe UI Semilight" panose="020B0402040204020203" pitchFamily="34" charset="0"/>
              </a:rPr>
              <a:t>pazīmju</a:t>
            </a:r>
            <a:r>
              <a:rPr lang="en-US" sz="3600" dirty="0" smtClean="0">
                <a:solidFill>
                  <a:srgbClr val="3A2C00"/>
                </a:solidFill>
                <a:latin typeface="Arial Narrow" panose="020B0606020202030204" pitchFamily="34" charset="0"/>
                <a:cs typeface="Segoe UI Semilight" panose="020B0402040204020203" pitchFamily="34" charset="0"/>
              </a:rPr>
              <a:t> </a:t>
            </a:r>
            <a:r>
              <a:rPr lang="lv-LV" sz="3600" dirty="0" smtClean="0">
                <a:solidFill>
                  <a:srgbClr val="3A2C00"/>
                </a:solidFill>
                <a:latin typeface="Arial Narrow" panose="020B0606020202030204" pitchFamily="34" charset="0"/>
                <a:cs typeface="Segoe UI Semilight" panose="020B0402040204020203" pitchFamily="34" charset="0"/>
              </a:rPr>
              <a:t>un paņēmienu </a:t>
            </a:r>
            <a:r>
              <a:rPr lang="en-US" sz="3600" dirty="0" err="1" smtClean="0">
                <a:solidFill>
                  <a:srgbClr val="3A2C00"/>
                </a:solidFill>
                <a:latin typeface="Arial Narrow" panose="020B0606020202030204" pitchFamily="34" charset="0"/>
                <a:cs typeface="Segoe UI Semilight" panose="020B0402040204020203" pitchFamily="34" charset="0"/>
              </a:rPr>
              <a:t>atpazīšanā</a:t>
            </a:r>
            <a:r>
              <a:rPr lang="en-US" sz="3600" dirty="0" smtClean="0">
                <a:solidFill>
                  <a:srgbClr val="3A2C00"/>
                </a:solidFill>
                <a:latin typeface="Arial Narrow" panose="020B0606020202030204" pitchFamily="34" charset="0"/>
                <a:cs typeface="Segoe UI Semilight" panose="020B0402040204020203" pitchFamily="34" charset="0"/>
              </a:rPr>
              <a:t> </a:t>
            </a:r>
            <a:r>
              <a:rPr lang="lv-LV" sz="3600" dirty="0" smtClean="0">
                <a:solidFill>
                  <a:srgbClr val="3A2C00"/>
                </a:solidFill>
                <a:latin typeface="Arial Narrow" panose="020B0606020202030204" pitchFamily="34" charset="0"/>
                <a:cs typeface="Segoe UI Semilight" panose="020B0402040204020203" pitchFamily="34" charset="0"/>
              </a:rPr>
              <a:t>un </a:t>
            </a:r>
            <a:r>
              <a:rPr lang="lv-LV" sz="3600" dirty="0">
                <a:solidFill>
                  <a:srgbClr val="3A2C00"/>
                </a:solidFill>
                <a:latin typeface="Arial Narrow" panose="020B0606020202030204" pitchFamily="34" charset="0"/>
                <a:cs typeface="Segoe UI Semilight" panose="020B0402040204020203" pitchFamily="34" charset="0"/>
              </a:rPr>
              <a:t>izmeklēšanā</a:t>
            </a:r>
          </a:p>
          <a:p>
            <a:pPr marL="566928" lvl="2" indent="-182880" algn="just" defTabSz="914400">
              <a:lnSpc>
                <a:spcPct val="90000"/>
              </a:lnSpc>
              <a:spcBef>
                <a:spcPts val="200"/>
              </a:spcBef>
              <a:spcAft>
                <a:spcPts val="1200"/>
              </a:spcAft>
              <a:buClr>
                <a:schemeClr val="accent1"/>
              </a:buClr>
              <a:buFont typeface="Arial" panose="020B0604020202020204" pitchFamily="34" charset="0"/>
              <a:buChar char="•"/>
            </a:pPr>
            <a:r>
              <a:rPr lang="lv-LV" sz="3600" dirty="0">
                <a:solidFill>
                  <a:srgbClr val="3A2C00"/>
                </a:solidFill>
                <a:latin typeface="Arial Narrow" panose="020B0606020202030204" pitchFamily="34" charset="0"/>
                <a:cs typeface="Segoe UI Semilight" panose="020B0402040204020203" pitchFamily="34" charset="0"/>
              </a:rPr>
              <a:t>Nodrošināt nodokļu nemaksātāju un konstatēto krāpnieku datu bāzes pieejamību uzņēmējiem un iespēju sniegt savā rīcībā esošo </a:t>
            </a:r>
            <a:r>
              <a:rPr lang="lv-LV" sz="3600" dirty="0" smtClean="0">
                <a:solidFill>
                  <a:srgbClr val="3A2C00"/>
                </a:solidFill>
                <a:latin typeface="Arial Narrow" panose="020B0606020202030204" pitchFamily="34" charset="0"/>
                <a:cs typeface="Segoe UI Semilight" panose="020B0402040204020203" pitchFamily="34" charset="0"/>
              </a:rPr>
              <a:t>info</a:t>
            </a:r>
            <a:r>
              <a:rPr lang="en-US" sz="3600" dirty="0" err="1" smtClean="0">
                <a:solidFill>
                  <a:srgbClr val="3A2C00"/>
                </a:solidFill>
                <a:latin typeface="Arial Narrow" panose="020B0606020202030204" pitchFamily="34" charset="0"/>
                <a:cs typeface="Segoe UI Semilight" panose="020B0402040204020203" pitchFamily="34" charset="0"/>
              </a:rPr>
              <a:t>rmāciju</a:t>
            </a:r>
            <a:r>
              <a:rPr lang="lv-LV" sz="3600" dirty="0" smtClean="0">
                <a:solidFill>
                  <a:srgbClr val="3A2C00"/>
                </a:solidFill>
                <a:latin typeface="Arial Narrow" panose="020B0606020202030204" pitchFamily="34" charset="0"/>
                <a:cs typeface="Segoe UI Semilight" panose="020B0402040204020203" pitchFamily="34" charset="0"/>
              </a:rPr>
              <a:t> </a:t>
            </a:r>
            <a:r>
              <a:rPr lang="lv-LV" sz="3600" dirty="0">
                <a:solidFill>
                  <a:srgbClr val="3A2C00"/>
                </a:solidFill>
                <a:latin typeface="Arial Narrow" panose="020B0606020202030204" pitchFamily="34" charset="0"/>
                <a:cs typeface="Segoe UI Semilight" panose="020B0402040204020203" pitchFamily="34" charset="0"/>
              </a:rPr>
              <a:t>VID un pašvaldībām</a:t>
            </a:r>
          </a:p>
          <a:p>
            <a:pPr algn="just"/>
            <a:endParaRPr lang="lv-LV" sz="2200" dirty="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7436800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28660"/>
            <a:ext cx="12032561" cy="4194110"/>
          </a:xfrm>
          <a:prstGeom prst="rect">
            <a:avLst/>
          </a:prstGeom>
          <a:gradFill>
            <a:gsLst>
              <a:gs pos="21000">
                <a:schemeClr val="accent5">
                  <a:lumMod val="0"/>
                  <a:lumOff val="100000"/>
                  <a:alpha val="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4048" lvl="2" algn="just" defTabSz="914400">
              <a:lnSpc>
                <a:spcPct val="90000"/>
              </a:lnSpc>
              <a:spcBef>
                <a:spcPts val="200"/>
              </a:spcBef>
              <a:spcAft>
                <a:spcPts val="1200"/>
              </a:spcAft>
              <a:buClr>
                <a:schemeClr val="accent1"/>
              </a:buClr>
            </a:pPr>
            <a:r>
              <a:rPr lang="lv-LV" sz="4400" dirty="0">
                <a:solidFill>
                  <a:srgbClr val="3A2C00"/>
                </a:solidFill>
                <a:latin typeface="Arial Narrow" panose="020B0606020202030204" pitchFamily="34" charset="0"/>
                <a:cs typeface="Segoe UI Semilight" panose="020B0402040204020203" pitchFamily="34" charset="0"/>
              </a:rPr>
              <a:t>LDDK turpinās aktīvi prasīt no valsts izveidot tādu maksātnespējas procesu, kas nodrošinātu maksimāli ātru uzņēmuma aktīvu atgriešanos ekonomiskajā apritē vai tā pārdošanu kā kopumu, nezaudējot darba vietas un darbību, vienlaikus sabalansējot maksātnespējīgās personas tiesības un pienākumus.</a:t>
            </a: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3722" y="0"/>
            <a:ext cx="3025115" cy="1463175"/>
          </a:xfrm>
          <a:prstGeom prst="rect">
            <a:avLst/>
          </a:prstGeom>
        </p:spPr>
      </p:pic>
    </p:spTree>
    <p:extLst>
      <p:ext uri="{BB962C8B-B14F-4D97-AF65-F5344CB8AC3E}">
        <p14:creationId xmlns:p14="http://schemas.microsoft.com/office/powerpoint/2010/main" val="34154731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a:xfrm>
            <a:off x="1097280" y="826133"/>
            <a:ext cx="9418319" cy="3255264"/>
          </a:xfrm>
        </p:spPr>
        <p:txBody>
          <a:bodyPr>
            <a:normAutofit/>
          </a:bodyPr>
          <a:lstStyle/>
          <a:p>
            <a:pPr algn="ctr">
              <a:buClr>
                <a:srgbClr val="800000"/>
              </a:buClr>
              <a:buSzPct val="70000"/>
            </a:pPr>
            <a:r>
              <a:rPr lang="lv-LV" sz="6000" dirty="0" smtClean="0">
                <a:solidFill>
                  <a:srgbClr val="323232">
                    <a:lumMod val="75000"/>
                    <a:lumOff val="25000"/>
                  </a:srgbClr>
                </a:solidFill>
                <a:latin typeface="Arial Narrow" panose="020B0606020202030204" pitchFamily="34" charset="0"/>
                <a:ea typeface="Myriad Pro Light SemiCond"/>
                <a:cs typeface="Arial" panose="020B0604020202020204" pitchFamily="34" charset="0"/>
              </a:rPr>
              <a:t>PALDIES!</a:t>
            </a:r>
            <a:endParaRPr lang="lv-LV" sz="6000" dirty="0">
              <a:solidFill>
                <a:srgbClr val="323232">
                  <a:lumMod val="75000"/>
                  <a:lumOff val="25000"/>
                </a:srgbClr>
              </a:solidFill>
              <a:latin typeface="Arial Narrow" panose="020B0606020202030204" pitchFamily="34" charset="0"/>
              <a:ea typeface="Myriad Pro Light SemiCond"/>
              <a:cs typeface="Arial" panose="020B0604020202020204" pitchFamily="34" charset="0"/>
            </a:endParaRPr>
          </a:p>
        </p:txBody>
      </p:sp>
      <p:pic>
        <p:nvPicPr>
          <p:cNvPr id="4"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04900" y="505902"/>
            <a:ext cx="1803077" cy="872105"/>
          </a:xfrm>
          <a:prstGeom prst="rect">
            <a:avLst/>
          </a:prstGeom>
        </p:spPr>
      </p:pic>
    </p:spTree>
    <p:extLst>
      <p:ext uri="{BB962C8B-B14F-4D97-AF65-F5344CB8AC3E}">
        <p14:creationId xmlns:p14="http://schemas.microsoft.com/office/powerpoint/2010/main" val="1152889946"/>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3511</TotalTime>
  <Words>324</Words>
  <Application>Microsoft Office PowerPoint</Application>
  <PresentationFormat>Widescreen</PresentationFormat>
  <Paragraphs>54</Paragraphs>
  <Slides>11</Slides>
  <Notes>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11</vt:i4>
      </vt:variant>
    </vt:vector>
  </HeadingPairs>
  <TitlesOfParts>
    <vt:vector size="21" baseType="lpstr">
      <vt:lpstr>Arial</vt:lpstr>
      <vt:lpstr>Arial Narrow</vt:lpstr>
      <vt:lpstr>Calibri</vt:lpstr>
      <vt:lpstr>Calibri Light</vt:lpstr>
      <vt:lpstr>Geneva</vt:lpstr>
      <vt:lpstr>Myriad Pro Light SemiCond</vt:lpstr>
      <vt:lpstr>Myriad Pro SemiCond</vt:lpstr>
      <vt:lpstr>Segoe UI Semilight</vt:lpstr>
      <vt:lpstr>Retrospect</vt:lpstr>
      <vt:lpstr>Office Theme</vt:lpstr>
      <vt:lpstr>Maksātnespējas režīms Latvijā  - iespaids uz uzņēmējdarbības konkurētspēju  </vt:lpstr>
      <vt:lpstr>PowerPoint Presentation</vt:lpstr>
      <vt:lpstr> </vt:lpstr>
      <vt:lpstr> </vt:lpstr>
      <vt:lpstr>Situācija Latvijā – uzņēmēji neuzticas</vt:lpstr>
      <vt:lpstr>Neuzticēšanās kultūras sekas</vt:lpstr>
      <vt:lpstr>Grūtībās nonākuša uzņēmuma problēmu risināšanas varianti</vt:lpstr>
      <vt:lpstr>Maksātnespējas pamatnostādņu izpildes bremzēšanās</vt:lpstr>
      <vt:lpstr>Ko darīt uzņēmējiem?</vt:lpstr>
      <vt:lpstr>PowerPoint Presentation</vt:lpstr>
      <vt:lpstr>PALDIES!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prezentācija</dc:title>
  <dc:creator>Kristina</dc:creator>
  <cp:lastModifiedBy>Madara Sakoviča</cp:lastModifiedBy>
  <cp:revision>331</cp:revision>
  <cp:lastPrinted>2016-03-15T13:02:17Z</cp:lastPrinted>
  <dcterms:created xsi:type="dcterms:W3CDTF">2016-03-07T07:09:17Z</dcterms:created>
  <dcterms:modified xsi:type="dcterms:W3CDTF">2017-01-27T13:19:29Z</dcterms:modified>
</cp:coreProperties>
</file>