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8C6ADC-E81C-4DAC-9624-1E42A7824A71}" v="2" dt="2026-10-26T09:39:41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05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Prezentē: kultūras ministrs. Pārskats par 9 pieņemtajiem likumiem un 5 plānotajām iniciatīvām. Komisijas nosaukums un datums jāprecizē.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Trīs virzieni apkopo iniciatīvas pēc to mērķa. Mantojums: Kuldīgas likums, Krimināllikums, Hāgas Otrais protokols. Latvijā ražots saturs: Filmu likums, streaminga ieguldījums Eiropas audiovizuālajos darbos, Arhitektūras likums. Pārvaldība: Rīgas filharmonija, GORS, bibliotēku un arhīvu likumi, LNB cenrādis. Vēstījuma formulējums ir melnraksts, ministram jāpielāgo.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Mantojums: Kuldīgas likums (UNESCO vērtību aizsardzība), Krimināllikuma grozījumi un Hāgas konvencijas Otrais protokols; protokola saistību izpildi koordinēs KM un Aizsardzības ministrija. Saturs: pieņemtu likumu vēl nav, skat. nākamo slaidu. Pārvaldība: Rīgas filharmonijai noteikts nacionālo interešu objekta statuss, GORS likums nosaka koncertzāles aizsardzības, darbības nepārtrauktības un pārvaldības kārtību (Nr. 1481/Lp14); bibliotēku reforma, arhīvu piekļuve dzimtas pētniekiem, profesionālās izglītības un pasākumu drošības regulējums.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Filmu likums: precizē filmas definīciju (iekļaujot seriālus) un paplašina Latvijas filmas radošās komandas profesiju sarakstu, lai Latvijas producenti vieglāk piedalītos Eiropas kopražošanā. Streaminga ieguldījums: Audiovizuālo mediju pakalpojumu direktīvas 13. panta 2. punkta pārņemšana; pienākums attiecas uz pakalpojumu sniedzējiem, kuru auditorija ir Latvijā, arī ja tie reģistrēti citā ES dalībvalstī. Arhitektūras likums (Nr. 1549/Lp14): nosacījumi būvkultūras, arhitektoniski telpiskās vides un kultūrainavas kvalitātei. Atbildīgie KM: NKC (Filmu likums), Radošo industriju nodaļa (EPL un Arhitektūras likums), Arhīvu, bibliotēku un muzeju nodaļa (LNB un Barikāžu muzejs).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60"/>
            <a:ext cx="10566400" cy="40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8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16100"/>
            <a:ext cx="10566400" cy="422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60"/>
            <a:ext cx="10566400" cy="408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8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16100"/>
            <a:ext cx="10566400" cy="422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E4002B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4" name="Text 2"/>
          <p:cNvSpPr/>
          <p:nvPr/>
        </p:nvSpPr>
        <p:spPr>
          <a:xfrm>
            <a:off x="812800" y="393446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400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MINISTRIJA</a:t>
            </a:r>
            <a:endParaRPr lang="en-US" sz="1200" dirty="0"/>
          </a:p>
        </p:txBody>
      </p:sp>
      <p:sp>
        <p:nvSpPr>
          <p:cNvPr id="5" name="Text 3"/>
          <p:cNvSpPr>
            <a:spLocks noGrp="1"/>
          </p:cNvSpPr>
          <p:nvPr>
            <p:ph type="title"/>
          </p:nvPr>
        </p:nvSpPr>
        <p:spPr>
          <a:xfrm>
            <a:off x="812800" y="4351020"/>
            <a:ext cx="10883392" cy="1018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10"/>
              </a:lnSpc>
              <a:buNone/>
            </a:pPr>
            <a:r>
              <a:rPr lang="en-US" sz="3400" b="1" i="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Kultūrpolitikas likumdošanas iniciatīvas 2026.</a:t>
            </a:r>
            <a:r>
              <a:rPr lang="lv-LV" sz="3400" b="1" i="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3400" b="1" i="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gadā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12800" y="5547360"/>
            <a:ext cx="1088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0"/>
              </a:lnSpc>
              <a:buNone/>
            </a:pPr>
            <a:r>
              <a:rPr lang="en-US" sz="16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Pieņemtie likumi un plānotās iniciatīvas nākamajiem trim mēnešiem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800" y="623824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 err="1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Saeimas</a:t>
            </a:r>
            <a:r>
              <a:rPr lang="lv-LV" sz="12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Izglītības, zinātnes un kultūras komisija</a:t>
            </a:r>
            <a:r>
              <a:rPr lang="en-US" sz="12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· </a:t>
            </a:r>
            <a:r>
              <a:rPr lang="lv-LV" sz="12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27.10.2026</a:t>
            </a:r>
            <a:r>
              <a:rPr lang="en-US" sz="12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200" dirty="0"/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DB5FA812-27E1-87F6-3546-BE924D763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33" y="362954"/>
            <a:ext cx="1047600" cy="1047600"/>
          </a:xfrm>
          <a:prstGeom prst="rect">
            <a:avLst/>
          </a:prstGeom>
        </p:spPr>
      </p:pic>
      <p:pic>
        <p:nvPicPr>
          <p:cNvPr id="8" name="Attēls 7" descr="Attēls, kurā ir iekštelpu, mikrofons&#10;&#10;Apraksts ģenerēts automātiski">
            <a:extLst>
              <a:ext uri="{FF2B5EF4-FFF2-40B4-BE49-F238E27FC236}">
                <a16:creationId xmlns:a16="http://schemas.microsoft.com/office/drawing/2014/main" id="{31651676-D893-F13E-1F78-88357AC17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61" y="1942006"/>
            <a:ext cx="2141711" cy="1227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Satura vietturis 5">
            <a:extLst>
              <a:ext uri="{FF2B5EF4-FFF2-40B4-BE49-F238E27FC236}">
                <a16:creationId xmlns:a16="http://schemas.microsoft.com/office/drawing/2014/main" id="{6072ABF8-EC53-4011-B55F-3A5DB8962E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" r="1004"/>
          <a:stretch/>
        </p:blipFill>
        <p:spPr>
          <a:xfrm>
            <a:off x="8292206" y="584704"/>
            <a:ext cx="2067774" cy="1185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Satura vietturis 5">
            <a:extLst>
              <a:ext uri="{FF2B5EF4-FFF2-40B4-BE49-F238E27FC236}">
                <a16:creationId xmlns:a16="http://schemas.microsoft.com/office/drawing/2014/main" id="{7A0D6998-13F6-6905-C55D-9820984953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7" b="10417"/>
          <a:stretch/>
        </p:blipFill>
        <p:spPr>
          <a:xfrm>
            <a:off x="4844170" y="1980984"/>
            <a:ext cx="2033221" cy="1178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Attēls 14">
            <a:extLst>
              <a:ext uri="{FF2B5EF4-FFF2-40B4-BE49-F238E27FC236}">
                <a16:creationId xmlns:a16="http://schemas.microsoft.com/office/drawing/2014/main" id="{9ED8EBAA-C8EF-A427-F377-71F8755E58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4170" y="436905"/>
            <a:ext cx="1932221" cy="1375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Attēls 18">
            <a:extLst>
              <a:ext uri="{FF2B5EF4-FFF2-40B4-BE49-F238E27FC236}">
                <a16:creationId xmlns:a16="http://schemas.microsoft.com/office/drawing/2014/main" id="{DE38F5DF-5BBF-4204-3B02-E67568210E8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560" t="20897" r="1975" b="14477"/>
          <a:stretch>
            <a:fillRect/>
          </a:stretch>
        </p:blipFill>
        <p:spPr>
          <a:xfrm>
            <a:off x="3129569" y="1070615"/>
            <a:ext cx="1532553" cy="1320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Attēls 20">
            <a:extLst>
              <a:ext uri="{FF2B5EF4-FFF2-40B4-BE49-F238E27FC236}">
                <a16:creationId xmlns:a16="http://schemas.microsoft.com/office/drawing/2014/main" id="{667512DB-2DD6-B470-26F2-D368CFA6C7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38639" y="1943661"/>
            <a:ext cx="2073726" cy="1188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Text 5">
            <a:extLst>
              <a:ext uri="{FF2B5EF4-FFF2-40B4-BE49-F238E27FC236}">
                <a16:creationId xmlns:a16="http://schemas.microsoft.com/office/drawing/2014/main" id="{EBA6A830-8CB5-801A-417B-DFDA5478C91F}"/>
              </a:ext>
            </a:extLst>
          </p:cNvPr>
          <p:cNvSpPr/>
          <p:nvPr/>
        </p:nvSpPr>
        <p:spPr>
          <a:xfrm>
            <a:off x="812800" y="651002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lv-LV" sz="8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</a:rPr>
              <a:t>Attēli: Latgales vēstniecības </a:t>
            </a:r>
            <a:r>
              <a:rPr lang="lv-LV" sz="800" dirty="0" err="1">
                <a:solidFill>
                  <a:srgbClr val="5A5A5A"/>
                </a:solidFill>
                <a:latin typeface="Verdana" pitchFamily="34" charset="0"/>
                <a:ea typeface="Verdana" pitchFamily="34" charset="-122"/>
              </a:rPr>
              <a:t>Gors</a:t>
            </a:r>
            <a:r>
              <a:rPr lang="lv-LV" sz="800" dirty="0">
                <a:solidFill>
                  <a:srgbClr val="5A5A5A"/>
                </a:solidFill>
                <a:latin typeface="Verdana" pitchFamily="34" charset="0"/>
                <a:ea typeface="Verdana" pitchFamily="34" charset="-122"/>
              </a:rPr>
              <a:t> publicitātes attēls, Nacionālā kino centra attēli, KM publicitātes attēls, personīgais arhīvs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E4002B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400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MĒRĶIS UN VIRZIENS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102360"/>
            <a:ext cx="10883392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Kultūrpolitikas virziens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12800" y="2679931"/>
            <a:ext cx="10566400" cy="7670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6" name="Shape 4"/>
          <p:cNvSpPr/>
          <p:nvPr/>
        </p:nvSpPr>
        <p:spPr>
          <a:xfrm>
            <a:off x="831850" y="2679931"/>
            <a:ext cx="0" cy="76708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ext 5"/>
          <p:cNvSpPr/>
          <p:nvPr/>
        </p:nvSpPr>
        <p:spPr>
          <a:xfrm>
            <a:off x="1051560" y="2944408"/>
            <a:ext cx="3662680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mantojums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810760" y="2944300"/>
            <a:ext cx="655619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lv-LV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m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antojuma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aizsardzība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un 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pārvaldība</a:t>
            </a:r>
            <a:r>
              <a:rPr lang="lv-LV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bruņota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konflikta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lv-LV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gadījumā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548611"/>
            <a:ext cx="10566400" cy="7810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0" name="Shape 8"/>
          <p:cNvSpPr/>
          <p:nvPr/>
        </p:nvSpPr>
        <p:spPr>
          <a:xfrm>
            <a:off x="831850" y="3548611"/>
            <a:ext cx="0" cy="78105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" name="Text 9"/>
          <p:cNvSpPr/>
          <p:nvPr/>
        </p:nvSpPr>
        <p:spPr>
          <a:xfrm>
            <a:off x="1051560" y="3701011"/>
            <a:ext cx="366268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Atbalsts Latvijā ražotam saturam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810760" y="3707996"/>
            <a:ext cx="655619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Latvijas filmu producentu iespējas Eiropas kopražošanā un </a:t>
            </a:r>
            <a:r>
              <a:rPr lang="lv-LV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straumēšanas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pakalpojumu </a:t>
            </a:r>
            <a:r>
              <a:rPr lang="en-US" sz="13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ieguldījums</a:t>
            </a: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lv-LV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Latvijas kino nozarē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800" y="4431261"/>
            <a:ext cx="10566400" cy="7810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4" name="Shape 12"/>
          <p:cNvSpPr/>
          <p:nvPr/>
        </p:nvSpPr>
        <p:spPr>
          <a:xfrm>
            <a:off x="831850" y="4431261"/>
            <a:ext cx="0" cy="78105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5" name="Text 13"/>
          <p:cNvSpPr/>
          <p:nvPr/>
        </p:nvSpPr>
        <p:spPr>
          <a:xfrm>
            <a:off x="1051560" y="4583661"/>
            <a:ext cx="366268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organizāciju pārvaldība, mazinot birokrātiju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810760" y="4590646"/>
            <a:ext cx="655619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Skaidrāka institūciju pārvaldība un darbības nepārtrauktība, vienkāršāka maksas pakalpojumu cenrāžu apstiprināšana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E4002B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325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E400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PIEŅEMTIE LIKUMI · 9 INICIATĪVAS</a:t>
            </a:r>
            <a:endParaRPr lang="en-US" sz="1196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096169"/>
            <a:ext cx="10883392" cy="422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70"/>
              </a:lnSpc>
              <a:buNone/>
            </a:pPr>
            <a:r>
              <a:rPr lang="en-US" sz="2756" b="1" i="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Pieņemtais 2026. gadā</a:t>
            </a:r>
            <a:endParaRPr lang="en-US" sz="2756" dirty="0"/>
          </a:p>
        </p:txBody>
      </p:sp>
      <p:sp>
        <p:nvSpPr>
          <p:cNvPr id="101" name="Tēmas fons"/>
          <p:cNvSpPr/>
          <p:nvPr/>
        </p:nvSpPr>
        <p:spPr>
          <a:xfrm>
            <a:off x="812800" y="2330885"/>
            <a:ext cx="2667000" cy="1543000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02" name="Tēmas akcents"/>
          <p:cNvSpPr/>
          <p:nvPr/>
        </p:nvSpPr>
        <p:spPr>
          <a:xfrm>
            <a:off x="831850" y="2330885"/>
            <a:ext cx="0" cy="154300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3" name="Tēma"/>
          <p:cNvSpPr/>
          <p:nvPr/>
        </p:nvSpPr>
        <p:spPr>
          <a:xfrm>
            <a:off x="1051560" y="2530885"/>
            <a:ext cx="22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22"/>
              </a:lnSpc>
              <a:spcAft>
                <a:spcPts val="0"/>
              </a:spcAft>
              <a:buNone/>
            </a:pPr>
            <a:r>
              <a:rPr lang="lv-LV" sz="1458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mantojums</a:t>
            </a:r>
            <a:endParaRPr lang="lv-LV" sz="1458" dirty="0"/>
          </a:p>
        </p:txBody>
      </p:sp>
      <p:sp>
        <p:nvSpPr>
          <p:cNvPr id="104" name="Robeža augšā"/>
          <p:cNvSpPr/>
          <p:nvPr/>
        </p:nvSpPr>
        <p:spPr>
          <a:xfrm>
            <a:off x="3479800" y="2330885"/>
            <a:ext cx="78994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5" name="Robeža labajā"/>
          <p:cNvSpPr/>
          <p:nvPr/>
        </p:nvSpPr>
        <p:spPr>
          <a:xfrm>
            <a:off x="11376025" y="2330885"/>
            <a:ext cx="0" cy="15430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6" name="Robeža apakšā"/>
          <p:cNvSpPr/>
          <p:nvPr/>
        </p:nvSpPr>
        <p:spPr>
          <a:xfrm>
            <a:off x="3479800" y="3873885"/>
            <a:ext cx="78994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7" name="Likumu saraksts"/>
          <p:cNvSpPr/>
          <p:nvPr/>
        </p:nvSpPr>
        <p:spPr>
          <a:xfrm>
            <a:off x="3683000" y="2530885"/>
            <a:ext cx="749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30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Kuldīgas vecpilsētas saglabāšanas un aizsardzības likums · spēkā 12.03.</a:t>
            </a:r>
            <a:endParaRPr lang="lv-LV" sz="130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30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Krimināllikumā: atbildība par mantojuma apdraudēšanu bruņota gadījumā· spēkā 16.04.</a:t>
            </a:r>
            <a:endParaRPr lang="lv-LV" sz="1300" dirty="0"/>
          </a:p>
          <a:p>
            <a:pPr>
              <a:lnSpc>
                <a:spcPts val="1900"/>
              </a:lnSpc>
              <a:spcAft>
                <a:spcPts val="700"/>
              </a:spcAft>
            </a:pPr>
            <a:r>
              <a:rPr lang="lv-LV" sz="130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Likums Par Konvencijas par kultūras vērtību aizsardzību bruņota konflikta gadījumā Otro protokolu · pieņemts 15.10.</a:t>
            </a:r>
            <a:endParaRPr lang="lv-LV" sz="1300" dirty="0"/>
          </a:p>
        </p:txBody>
      </p:sp>
      <p:sp>
        <p:nvSpPr>
          <p:cNvPr id="108" name="Tēmas fons"/>
          <p:cNvSpPr/>
          <p:nvPr/>
        </p:nvSpPr>
        <p:spPr>
          <a:xfrm>
            <a:off x="812800" y="4063885"/>
            <a:ext cx="2667000" cy="2292300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09" name="Tēmas akcents"/>
          <p:cNvSpPr/>
          <p:nvPr/>
        </p:nvSpPr>
        <p:spPr>
          <a:xfrm>
            <a:off x="831850" y="4063885"/>
            <a:ext cx="0" cy="229230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0" name="Tēma"/>
          <p:cNvSpPr/>
          <p:nvPr/>
        </p:nvSpPr>
        <p:spPr>
          <a:xfrm>
            <a:off x="1051560" y="4263885"/>
            <a:ext cx="2278240" cy="18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1822"/>
              </a:lnSpc>
              <a:spcAft>
                <a:spcPts val="0"/>
              </a:spcAft>
              <a:buNone/>
            </a:pPr>
            <a:r>
              <a:rPr lang="lv-LV" sz="1458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Kultūras organizāciju pārvaldība, mazinot birokrātiju (t.sk. cenrāžu apstiprināšanas kārtība)</a:t>
            </a:r>
            <a:endParaRPr lang="lv-LV" sz="1458" dirty="0"/>
          </a:p>
        </p:txBody>
      </p:sp>
      <p:sp>
        <p:nvSpPr>
          <p:cNvPr id="111" name="Robeža augšā"/>
          <p:cNvSpPr/>
          <p:nvPr/>
        </p:nvSpPr>
        <p:spPr>
          <a:xfrm>
            <a:off x="3479800" y="4063885"/>
            <a:ext cx="78994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2" name="Robeža labajā"/>
          <p:cNvSpPr/>
          <p:nvPr/>
        </p:nvSpPr>
        <p:spPr>
          <a:xfrm>
            <a:off x="11376025" y="4063885"/>
            <a:ext cx="0" cy="229230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3" name="Robeža apakšā"/>
          <p:cNvSpPr/>
          <p:nvPr/>
        </p:nvSpPr>
        <p:spPr>
          <a:xfrm>
            <a:off x="3479800" y="6356185"/>
            <a:ext cx="7899400" cy="0"/>
          </a:xfrm>
          <a:prstGeom prst="line">
            <a:avLst/>
          </a:prstGeom>
          <a:noFill/>
          <a:ln w="635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4" name="Likumu saraksts"/>
          <p:cNvSpPr/>
          <p:nvPr/>
        </p:nvSpPr>
        <p:spPr>
          <a:xfrm>
            <a:off x="3683000" y="4263885"/>
            <a:ext cx="7493000" cy="18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Nacionālās koncertzāles „Rīgas filharmonija” likums · spēkā 29.04.</a:t>
            </a:r>
            <a:endParaRPr lang="lv-LV" sz="105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Latgales vēstniecības GORS likums · pieņemts 15.10.</a:t>
            </a:r>
            <a:endParaRPr lang="lv-LV" sz="105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Bibliotēku likumā · spēkā 10.07.</a:t>
            </a:r>
            <a:endParaRPr lang="lv-LV" sz="105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Arhīvu likumā · spēkā 28.10.</a:t>
            </a:r>
            <a:endParaRPr lang="lv-LV" sz="105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Profesionālās izglītības likumā · spēkā 01.08.</a:t>
            </a:r>
            <a:endParaRPr lang="lv-LV" sz="1050" dirty="0"/>
          </a:p>
          <a:p>
            <a:pPr marL="0" indent="0" algn="l">
              <a:lnSpc>
                <a:spcPts val="1900"/>
              </a:lnSpc>
              <a:spcAft>
                <a:spcPts val="700"/>
              </a:spcAft>
              <a:buNone/>
            </a:pPr>
            <a:r>
              <a:rPr lang="lv-LV" sz="105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Publisko pasākumu drošības likumā · spēkā 29.07.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1600"/>
          </a:xfrm>
          <a:prstGeom prst="rect">
            <a:avLst/>
          </a:prstGeom>
          <a:solidFill>
            <a:srgbClr val="E4002B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3" name="Text 1"/>
          <p:cNvSpPr/>
          <p:nvPr/>
        </p:nvSpPr>
        <p:spPr>
          <a:xfrm>
            <a:off x="812800" y="812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400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NĀKAMIE TRĪS MĒNEŠI · 5 INICIATĪVAS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812800" y="1102361"/>
            <a:ext cx="10883392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Plānotās iniciatīvas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12800" y="1783663"/>
            <a:ext cx="10566400" cy="6921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6" name="Shape 4"/>
          <p:cNvSpPr/>
          <p:nvPr/>
        </p:nvSpPr>
        <p:spPr>
          <a:xfrm>
            <a:off x="831850" y="1577019"/>
            <a:ext cx="0" cy="69215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ext 5"/>
          <p:cNvSpPr/>
          <p:nvPr/>
        </p:nvSpPr>
        <p:spPr>
          <a:xfrm>
            <a:off x="974068" y="1800668"/>
            <a:ext cx="366268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</a:t>
            </a:r>
            <a:r>
              <a:rPr lang="en-US" sz="1300" b="1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Filmu</a:t>
            </a: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300" b="1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likumā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713896" y="1803498"/>
            <a:ext cx="655619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lasījumā pieņemts 8.10.; galīgais lasījums plānots 29.10.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12800" y="2552013"/>
            <a:ext cx="10566400" cy="8985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0" name="Shape 8"/>
          <p:cNvSpPr/>
          <p:nvPr/>
        </p:nvSpPr>
        <p:spPr>
          <a:xfrm>
            <a:off x="831850" y="2358284"/>
            <a:ext cx="0" cy="898525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1" name="Text 9"/>
          <p:cNvSpPr/>
          <p:nvPr/>
        </p:nvSpPr>
        <p:spPr>
          <a:xfrm>
            <a:off x="974068" y="2525266"/>
            <a:ext cx="3662680" cy="644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lv-LV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Straumēšanas platformu</a:t>
            </a: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ieguldījums Eiropas </a:t>
            </a:r>
            <a:r>
              <a:rPr lang="en-US" sz="1300" b="1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audiovizuālajos</a:t>
            </a: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300" b="1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darbos</a:t>
            </a:r>
            <a:r>
              <a:rPr lang="lv-LV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un Latvijas kino nozarē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13896" y="2658592"/>
            <a:ext cx="655619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lasījumā vienbalsīgi atbalstīts 30.09.; priekšlikumi līdz 22.10.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2800" y="3526738"/>
            <a:ext cx="10566400" cy="4927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4" name="Shape 12"/>
          <p:cNvSpPr/>
          <p:nvPr/>
        </p:nvSpPr>
        <p:spPr>
          <a:xfrm>
            <a:off x="831850" y="3339467"/>
            <a:ext cx="0" cy="49276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5" name="Text 13"/>
          <p:cNvSpPr/>
          <p:nvPr/>
        </p:nvSpPr>
        <p:spPr>
          <a:xfrm>
            <a:off x="974068" y="3450372"/>
            <a:ext cx="366268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Arhitektūras likums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3896" y="3466252"/>
            <a:ext cx="655619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lasījumā atbalstīts 8.10.</a:t>
            </a:r>
            <a:r>
              <a:rPr lang="lv-LV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</a:t>
            </a:r>
            <a:r>
              <a:rPr lang="en-US" sz="1200" dirty="0" err="1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galīgais</a:t>
            </a:r>
            <a:r>
              <a:rPr lang="en-US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lasījums plānots 29.10.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2800" y="4095699"/>
            <a:ext cx="10566400" cy="6921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lv-LV"/>
          </a:p>
        </p:txBody>
      </p:sp>
      <p:sp>
        <p:nvSpPr>
          <p:cNvPr id="18" name="Shape 16"/>
          <p:cNvSpPr/>
          <p:nvPr/>
        </p:nvSpPr>
        <p:spPr>
          <a:xfrm>
            <a:off x="831850" y="3908428"/>
            <a:ext cx="0" cy="69215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9" name="Text 17"/>
          <p:cNvSpPr/>
          <p:nvPr/>
        </p:nvSpPr>
        <p:spPr>
          <a:xfrm>
            <a:off x="974068" y="4035213"/>
            <a:ext cx="366268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Grozījumi likumā „Par Latvijas Nacionālo bibliotēku”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713895" y="4134908"/>
            <a:ext cx="655619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LNB direktors apstiprina maksas pakalpojumu cenrādi; grozījumus gatavo LNB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99885" y="4734896"/>
            <a:ext cx="10566400" cy="492760"/>
          </a:xfrm>
          <a:prstGeom prst="rect">
            <a:avLst/>
          </a:prstGeom>
          <a:solidFill>
            <a:srgbClr val="FFFFFF"/>
          </a:solidFill>
          <a:ln/>
        </p:spPr>
        <p:txBody>
          <a:bodyPr lIns="91440" tIns="45720" rIns="91440" bIns="45720" anchor="t"/>
          <a:lstStyle/>
          <a:p>
            <a:endParaRPr lang="lv-LV">
              <a:ea typeface="Verdana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31850" y="4676778"/>
            <a:ext cx="0" cy="49276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3" name="Text 21"/>
          <p:cNvSpPr/>
          <p:nvPr/>
        </p:nvSpPr>
        <p:spPr>
          <a:xfrm>
            <a:off x="974068" y="4794140"/>
            <a:ext cx="366268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en-US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Barikāžu muzeja likums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713895" y="4784188"/>
            <a:ext cx="655619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lv-LV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</a:rPr>
              <a:t>Izskatīšana Saeimas komisijas </a:t>
            </a:r>
            <a:r>
              <a:rPr lang="lv-LV" sz="1200">
                <a:solidFill>
                  <a:srgbClr val="1F1F1F"/>
                </a:solidFill>
                <a:latin typeface="Verdana" pitchFamily="34" charset="0"/>
                <a:ea typeface="Verdana" pitchFamily="34" charset="-122"/>
              </a:rPr>
              <a:t>sēdē 28.10</a:t>
            </a:r>
            <a:r>
              <a:rPr lang="lv-LV" sz="1200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</a:rPr>
              <a:t>.</a:t>
            </a:r>
            <a:endParaRPr lang="en-US" sz="1200" dirty="0"/>
          </a:p>
        </p:txBody>
      </p:sp>
      <p:sp>
        <p:nvSpPr>
          <p:cNvPr id="26" name="Shape 19">
            <a:extLst>
              <a:ext uri="{FF2B5EF4-FFF2-40B4-BE49-F238E27FC236}">
                <a16:creationId xmlns:a16="http://schemas.microsoft.com/office/drawing/2014/main" id="{9539616A-DB06-02D5-A671-709613EEBF24}"/>
              </a:ext>
            </a:extLst>
          </p:cNvPr>
          <p:cNvSpPr/>
          <p:nvPr/>
        </p:nvSpPr>
        <p:spPr>
          <a:xfrm>
            <a:off x="864460" y="5174014"/>
            <a:ext cx="2539570" cy="492760"/>
          </a:xfrm>
          <a:prstGeom prst="rect">
            <a:avLst/>
          </a:prstGeom>
          <a:solidFill>
            <a:srgbClr val="FFFFFF"/>
          </a:solidFill>
          <a:ln/>
        </p:spPr>
        <p:txBody>
          <a:bodyPr lIns="91440" tIns="45720" rIns="91440" bIns="45720" anchor="t"/>
          <a:lstStyle/>
          <a:p>
            <a:r>
              <a:rPr lang="lv-LV" sz="1300" b="1" dirty="0">
                <a:latin typeface="+mj-lt"/>
                <a:ea typeface="Verdana"/>
              </a:rPr>
              <a:t>Latvijā radītas mūzikas </a:t>
            </a:r>
            <a:endParaRPr lang="en-US" dirty="0">
              <a:latin typeface="+mj-lt"/>
              <a:ea typeface="Verdana"/>
            </a:endParaRPr>
          </a:p>
          <a:p>
            <a:r>
              <a:rPr lang="lv-LV" sz="1300" b="1" dirty="0">
                <a:latin typeface="+mj-lt"/>
                <a:ea typeface="Verdana"/>
              </a:rPr>
              <a:t>Popularizēšana radio</a:t>
            </a:r>
            <a:endParaRPr lang="lv-LV" dirty="0">
              <a:latin typeface="+mj-lt"/>
            </a:endParaRPr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A2D8A7F9-6B1F-7534-D493-E944F7775409}"/>
              </a:ext>
            </a:extLst>
          </p:cNvPr>
          <p:cNvSpPr/>
          <p:nvPr/>
        </p:nvSpPr>
        <p:spPr>
          <a:xfrm>
            <a:off x="4713895" y="5229763"/>
            <a:ext cx="6982399" cy="548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lv-LV" sz="1200" dirty="0">
                <a:ea typeface="Verdana"/>
              </a:rPr>
              <a:t>Tiek precizēts likumprojekts un plānots nodot atkārtotai starpinstitūciju saskaņošanai TAP portālā</a:t>
            </a:r>
          </a:p>
        </p:txBody>
      </p:sp>
      <p:sp>
        <p:nvSpPr>
          <p:cNvPr id="28" name="Shape 20">
            <a:extLst>
              <a:ext uri="{FF2B5EF4-FFF2-40B4-BE49-F238E27FC236}">
                <a16:creationId xmlns:a16="http://schemas.microsoft.com/office/drawing/2014/main" id="{AD5BA34B-6E98-B6A5-2480-BB96E072FF13}"/>
              </a:ext>
            </a:extLst>
          </p:cNvPr>
          <p:cNvSpPr/>
          <p:nvPr/>
        </p:nvSpPr>
        <p:spPr>
          <a:xfrm>
            <a:off x="831849" y="5232133"/>
            <a:ext cx="0" cy="49276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FFB360-DF82-B799-5F49-F1E7B1990FCB}"/>
              </a:ext>
            </a:extLst>
          </p:cNvPr>
          <p:cNvSpPr txBox="1"/>
          <p:nvPr/>
        </p:nvSpPr>
        <p:spPr>
          <a:xfrm>
            <a:off x="4636748" y="5849925"/>
            <a:ext cx="7059546" cy="3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700"/>
              </a:spcAft>
            </a:pPr>
            <a:r>
              <a:rPr lang="lv-LV" sz="1200" dirty="0"/>
              <a:t>Grozījumi Likumā par Iedzīvotāju ienākumu nodokli </a:t>
            </a:r>
            <a:r>
              <a:rPr lang="lv-LV" sz="120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· </a:t>
            </a:r>
            <a:r>
              <a:rPr lang="lv-LV" sz="1200" dirty="0"/>
              <a:t>Izskatīts komisijā 21.10</a:t>
            </a:r>
            <a:r>
              <a:rPr lang="lv-LV" sz="1200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 · </a:t>
            </a:r>
            <a:endParaRPr lang="lv-LV" sz="1200" dirty="0"/>
          </a:p>
        </p:txBody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21D9794E-0646-95FE-20B8-7B9423926293}"/>
              </a:ext>
            </a:extLst>
          </p:cNvPr>
          <p:cNvSpPr/>
          <p:nvPr/>
        </p:nvSpPr>
        <p:spPr>
          <a:xfrm>
            <a:off x="834958" y="5804410"/>
            <a:ext cx="0" cy="492760"/>
          </a:xfrm>
          <a:prstGeom prst="line">
            <a:avLst/>
          </a:prstGeom>
          <a:noFill/>
          <a:ln w="38100">
            <a:solidFill>
              <a:srgbClr val="E4002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4D3E80E9-DEFC-A1BF-C228-64EC2D120956}"/>
              </a:ext>
            </a:extLst>
          </p:cNvPr>
          <p:cNvSpPr/>
          <p:nvPr/>
        </p:nvSpPr>
        <p:spPr>
          <a:xfrm>
            <a:off x="986505" y="5898264"/>
            <a:ext cx="3662680" cy="231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5"/>
              </a:lnSpc>
              <a:buNone/>
            </a:pPr>
            <a:r>
              <a:rPr lang="lv-LV" sz="1300" b="1" dirty="0">
                <a:solidFill>
                  <a:srgbClr val="1F1F1F"/>
                </a:solidFill>
                <a:latin typeface="Verdana" pitchFamily="34" charset="0"/>
                <a:ea typeface="Verdana" pitchFamily="34" charset="-122"/>
              </a:rPr>
              <a:t>Autortiesību nodokļu režīms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ultūrpolitikas likumdošanas iniciatīvas 2026. gadā">
  <a:themeElements>
    <a:clrScheme name="Kultūrpolitikas likumdošanas iniciatīvas 2026. gadā">
      <a:dk1>
        <a:srgbClr val="1F1F1F"/>
      </a:dk1>
      <a:lt1>
        <a:srgbClr val="FFFFFF"/>
      </a:lt1>
      <a:dk2>
        <a:srgbClr val="575757"/>
      </a:dk2>
      <a:lt2>
        <a:srgbClr val="E9E9E9"/>
      </a:lt2>
      <a:accent1>
        <a:srgbClr val="E4002B"/>
      </a:accent1>
      <a:accent2>
        <a:srgbClr val="5A5A5A"/>
      </a:accent2>
      <a:accent3>
        <a:srgbClr val="9AA0A6"/>
      </a:accent3>
      <a:accent4>
        <a:srgbClr val="797979"/>
      </a:accent4>
      <a:accent5>
        <a:srgbClr val="9A9A9A"/>
      </a:accent5>
      <a:accent6>
        <a:srgbClr val="BCBCBC"/>
      </a:accent6>
      <a:hlink>
        <a:srgbClr val="0563C1"/>
      </a:hlink>
      <a:folHlink>
        <a:srgbClr val="954F72"/>
      </a:folHlink>
    </a:clrScheme>
    <a:fontScheme name="Kultūrpolitikas likumdošanas iniciatīvas 2026. gadā">
      <a:majorFont>
        <a:latin typeface="Verdan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Verdan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b195-476f-4749-aa6a-37997bff3ea2}" enabled="1" method="Standard" siteId="{5d0f951f-1a04-49b6-81a7-4b3f786368a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597</Words>
  <Application>Microsoft Office PowerPoint</Application>
  <PresentationFormat>Widescreen</PresentationFormat>
  <Paragraphs>51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Verdana</vt:lpstr>
      <vt:lpstr>Kultūrpolitikas likumdošanas iniciatīvas 2026. gadā</vt:lpstr>
      <vt:lpstr>Kultūrpolitikas likumdošanas iniciatīvas 2026. gadā</vt:lpstr>
      <vt:lpstr>Kultūrpolitikas virziens</vt:lpstr>
      <vt:lpstr>Pieņemtais 2026. gadā</vt:lpstr>
      <vt:lpstr>Plānotās iniciatīvas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Kultūrpolitikas likumdošanas iniciatīvas 2026. gadā</dc:title>
  <dc:subject/>
  <dc:creator>Agnese Rupenheite</dc:creator>
  <cp:lastModifiedBy>Vita Biķerniece</cp:lastModifiedBy>
  <cp:revision>4</cp:revision>
  <dcterms:created xsi:type="dcterms:W3CDTF">2026-10-23T08:41:53Z</dcterms:created>
  <dcterms:modified xsi:type="dcterms:W3CDTF">2026-10-26T12:11:58Z</dcterms:modified>
</cp:coreProperties>
</file>