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7"/>
  </p:notesMasterIdLst>
  <p:sldIdLst>
    <p:sldId id="261" r:id="rId2"/>
    <p:sldId id="284" r:id="rId3"/>
    <p:sldId id="282" r:id="rId4"/>
    <p:sldId id="265" r:id="rId5"/>
    <p:sldId id="276" r:id="rId6"/>
    <p:sldId id="257" r:id="rId7"/>
    <p:sldId id="266" r:id="rId8"/>
    <p:sldId id="277" r:id="rId9"/>
    <p:sldId id="278" r:id="rId10"/>
    <p:sldId id="279" r:id="rId11"/>
    <p:sldId id="280" r:id="rId12"/>
    <p:sldId id="281" r:id="rId13"/>
    <p:sldId id="272" r:id="rId14"/>
    <p:sldId id="285" r:id="rId15"/>
    <p:sldId id="283" r:id="rId16"/>
  </p:sldIdLst>
  <p:sldSz cx="9144000" cy="6858000" type="screen4x3"/>
  <p:notesSz cx="6858000" cy="9144000"/>
  <p:defaultTextStyle>
    <a:defPPr>
      <a:defRPr lang="en-US"/>
    </a:defPPr>
    <a:lvl1pPr marL="0" algn="l" defTabSz="939575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1pPr>
    <a:lvl2pPr marL="469788" algn="l" defTabSz="939575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2pPr>
    <a:lvl3pPr marL="939575" algn="l" defTabSz="939575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3pPr>
    <a:lvl4pPr marL="1409365" algn="l" defTabSz="939575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4pPr>
    <a:lvl5pPr marL="1879152" algn="l" defTabSz="939575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5pPr>
    <a:lvl6pPr marL="2348940" algn="l" defTabSz="939575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6pPr>
    <a:lvl7pPr marL="2818729" algn="l" defTabSz="939575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7pPr>
    <a:lvl8pPr marL="3288515" algn="l" defTabSz="939575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8pPr>
    <a:lvl9pPr marL="3758305" algn="l" defTabSz="939575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81152" autoAdjust="0"/>
  </p:normalViewPr>
  <p:slideViewPr>
    <p:cSldViewPr>
      <p:cViewPr>
        <p:scale>
          <a:sx n="64" d="100"/>
          <a:sy n="64" d="100"/>
        </p:scale>
        <p:origin x="-1710" y="-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lv-LV"/>
  <c:roundedCorners val="0"/>
  <mc:AlternateContent xmlns:mc="http://schemas.openxmlformats.org/markup-compatibility/2006">
    <mc:Choice xmlns:c14="http://schemas.microsoft.com/office/drawing/2007/8/2/chart" Requires="c14">
      <c14:style val="132"/>
    </mc:Choice>
    <mc:Fallback>
      <c:style val="3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Uz vienu iedzīvotāju </c:v>
                </c:pt>
              </c:strCache>
            </c:strRef>
          </c:tx>
          <c:marker>
            <c:symbol val="none"/>
          </c:marker>
          <c:dLbls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Sheet1!$A$2:$A$10</c:f>
              <c:strCache>
                <c:ptCount val="9"/>
                <c:pt idx="0">
                  <c:v>`05</c:v>
                </c:pt>
                <c:pt idx="1">
                  <c:v>`06</c:v>
                </c:pt>
                <c:pt idx="2">
                  <c:v>`07</c:v>
                </c:pt>
                <c:pt idx="3">
                  <c:v>`08</c:v>
                </c:pt>
                <c:pt idx="4">
                  <c:v>`09</c:v>
                </c:pt>
                <c:pt idx="5">
                  <c:v>`10</c:v>
                </c:pt>
                <c:pt idx="6">
                  <c:v>`11</c:v>
                </c:pt>
                <c:pt idx="7">
                  <c:v>`12</c:v>
                </c:pt>
                <c:pt idx="8">
                  <c:v>`13</c:v>
                </c:pt>
              </c:strCache>
            </c:strRef>
          </c:cat>
          <c:val>
            <c:numRef>
              <c:f>Sheet1!$B$2:$B$10</c:f>
              <c:numCache>
                <c:formatCode>0.0</c:formatCode>
                <c:ptCount val="9"/>
                <c:pt idx="0">
                  <c:v>8.4</c:v>
                </c:pt>
                <c:pt idx="1">
                  <c:v>8.9</c:v>
                </c:pt>
                <c:pt idx="2">
                  <c:v>10.5</c:v>
                </c:pt>
                <c:pt idx="3">
                  <c:v>10.199999999999999</c:v>
                </c:pt>
                <c:pt idx="4">
                  <c:v>8.5</c:v>
                </c:pt>
                <c:pt idx="5">
                  <c:v>8.5</c:v>
                </c:pt>
                <c:pt idx="6">
                  <c:v>8.6999999999999993</c:v>
                </c:pt>
                <c:pt idx="7">
                  <c:v>8.8000000000000007</c:v>
                </c:pt>
                <c:pt idx="8">
                  <c:v>8.9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Uz vienu iedzīvotāju (15+)</c:v>
                </c:pt>
              </c:strCache>
            </c:strRef>
          </c:tx>
          <c:marker>
            <c:symbol val="none"/>
          </c:marker>
          <c:dLbls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Sheet1!$A$2:$A$10</c:f>
              <c:strCache>
                <c:ptCount val="9"/>
                <c:pt idx="0">
                  <c:v>`05</c:v>
                </c:pt>
                <c:pt idx="1">
                  <c:v>`06</c:v>
                </c:pt>
                <c:pt idx="2">
                  <c:v>`07</c:v>
                </c:pt>
                <c:pt idx="3">
                  <c:v>`08</c:v>
                </c:pt>
                <c:pt idx="4">
                  <c:v>`09</c:v>
                </c:pt>
                <c:pt idx="5">
                  <c:v>`10</c:v>
                </c:pt>
                <c:pt idx="6">
                  <c:v>`11</c:v>
                </c:pt>
                <c:pt idx="7">
                  <c:v>`12</c:v>
                </c:pt>
                <c:pt idx="8">
                  <c:v>`13</c:v>
                </c:pt>
              </c:strCache>
            </c:strRef>
          </c:cat>
          <c:val>
            <c:numRef>
              <c:f>Sheet1!$C$2:$C$10</c:f>
              <c:numCache>
                <c:formatCode>0.0</c:formatCode>
                <c:ptCount val="9"/>
                <c:pt idx="0">
                  <c:v>9.8000000000000007</c:v>
                </c:pt>
                <c:pt idx="1">
                  <c:v>10.4</c:v>
                </c:pt>
                <c:pt idx="2">
                  <c:v>12.1</c:v>
                </c:pt>
                <c:pt idx="3">
                  <c:v>11.9</c:v>
                </c:pt>
                <c:pt idx="4">
                  <c:v>9.9</c:v>
                </c:pt>
                <c:pt idx="5">
                  <c:v>9.8000000000000007</c:v>
                </c:pt>
                <c:pt idx="6">
                  <c:v>10.1</c:v>
                </c:pt>
                <c:pt idx="7">
                  <c:v>10.3</c:v>
                </c:pt>
                <c:pt idx="8">
                  <c:v>10.4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8224896"/>
        <c:axId val="28304512"/>
      </c:lineChart>
      <c:catAx>
        <c:axId val="28224896"/>
        <c:scaling>
          <c:orientation val="minMax"/>
        </c:scaling>
        <c:delete val="0"/>
        <c:axPos val="b"/>
        <c:majorTickMark val="none"/>
        <c:minorTickMark val="none"/>
        <c:tickLblPos val="nextTo"/>
        <c:crossAx val="28304512"/>
        <c:crosses val="autoZero"/>
        <c:auto val="1"/>
        <c:lblAlgn val="ctr"/>
        <c:lblOffset val="100"/>
        <c:noMultiLvlLbl val="0"/>
      </c:catAx>
      <c:valAx>
        <c:axId val="28304512"/>
        <c:scaling>
          <c:orientation val="minMax"/>
          <c:min val="6"/>
        </c:scaling>
        <c:delete val="0"/>
        <c:axPos val="l"/>
        <c:majorGridlines>
          <c:spPr>
            <a:ln>
              <a:solidFill>
                <a:prstClr val="white"/>
              </a:solidFill>
            </a:ln>
          </c:spPr>
        </c:majorGridlines>
        <c:numFmt formatCode="0.0" sourceLinked="1"/>
        <c:majorTickMark val="none"/>
        <c:minorTickMark val="none"/>
        <c:tickLblPos val="nextTo"/>
        <c:crossAx val="28224896"/>
        <c:crosses val="autoZero"/>
        <c:crossBetween val="between"/>
      </c:valAx>
    </c:plotArea>
    <c:legend>
      <c:legendPos val="b"/>
      <c:layout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lv-LV"/>
    </a:p>
  </c:tx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lv-LV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D8B0190-AB26-45BA-9728-4B31236091C6}" type="datetimeFigureOut">
              <a:rPr lang="lv-LV" smtClean="0"/>
              <a:pPr/>
              <a:t>03.03.2015.</a:t>
            </a:fld>
            <a:endParaRPr lang="lv-LV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lv-LV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v-LV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lv-LV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B279CF9-1BEB-4BD2-BFB6-79C9D6052C24}" type="slidenum">
              <a:rPr lang="lv-LV" smtClean="0"/>
              <a:pPr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41759909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3957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69788" algn="l" defTabSz="93957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39575" algn="l" defTabSz="93957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409365" algn="l" defTabSz="93957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79152" algn="l" defTabSz="93957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348940" algn="l" defTabSz="93957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818729" algn="l" defTabSz="93957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88515" algn="l" defTabSz="93957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758305" algn="l" defTabSz="93957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rutnieciba.lv/" TargetMode="External"/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279CF9-1BEB-4BD2-BFB6-79C9D6052C24}" type="slidenum">
              <a:rPr lang="lv-LV" smtClean="0"/>
              <a:pPr/>
              <a:t>2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135855621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 more vulnerabilities a person has, the more likely the person is to develop alcohol-related problems as a result of alcohol consumption.</a:t>
            </a:r>
            <a:endParaRPr lang="lv-LV" sz="1200" b="0" i="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lv-LV" dirty="0" smtClean="0"/>
              <a:t>Vides riska faktori: valsts attīstības līmenis, veselības aprūpes</a:t>
            </a:r>
            <a:r>
              <a:rPr lang="lv-LV" baseline="0" dirty="0" smtClean="0"/>
              <a:t> pakalpojumu pieejamība, kultūra, dzeršanas konteksts, alkohola ražošana, izplatīšana, regulēšana; individuālie riska faktori- vecums, dzimums, ģimenes faktori, sociālekonomiskais statuss </a:t>
            </a:r>
          </a:p>
          <a:p>
            <a:r>
              <a:rPr lang="lv-LV" baseline="0" dirty="0" smtClean="0"/>
              <a:t>Atkarībā no izdzertā alkohola daudzuma, biežuma- iznākums ir hroniski vai akūti veselības stāvokļi. </a:t>
            </a:r>
          </a:p>
          <a:p>
            <a:r>
              <a:rPr lang="lv-LV" baseline="0" dirty="0" smtClean="0"/>
              <a:t>Kaitējums- mirstība, sociālekonomiskās konsekvences, kaitējums citiem. </a:t>
            </a:r>
          </a:p>
          <a:p>
            <a:r>
              <a:rPr lang="lv-LV" baseline="0" dirty="0" smtClean="0"/>
              <a:t>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279CF9-1BEB-4BD2-BFB6-79C9D6052C24}" type="slidenum">
              <a:rPr lang="lv-LV" smtClean="0"/>
              <a:pPr/>
              <a:t>4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135855621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lv-LV" sz="1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veselīga un aktīva dzīvesveida paradumu nostiprināšana sabiedrībā, tai skaitā atkarību izraisošo vielu un atkarību izraisošo procesu profilakse un izplatības ierobežošana, arī ārstēšana un atkarību izraisošo vielu pieejamības mazināšana;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279CF9-1BEB-4BD2-BFB6-79C9D6052C24}" type="slidenum">
              <a:rPr lang="lv-LV" smtClean="0"/>
              <a:pPr/>
              <a:t>5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135855621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lv-LV" sz="1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- par </a:t>
            </a:r>
            <a:r>
              <a:rPr lang="lv-LV" sz="1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trim gadiem </a:t>
            </a:r>
            <a:r>
              <a:rPr lang="lv-LV" sz="1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palielināt veselīgi nodzīvoto mūža gadu skaitu</a:t>
            </a:r>
            <a:endParaRPr lang="en-US" sz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lv-LV" sz="1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(2020.gadā sasniegt 57 gadus vīriešiem un 60 gadus sievietēm). </a:t>
            </a:r>
            <a:endParaRPr lang="en-US" sz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lv-LV" sz="1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- par </a:t>
            </a:r>
            <a:r>
              <a:rPr lang="lv-LV" sz="1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11%</a:t>
            </a:r>
            <a:r>
              <a:rPr lang="lv-LV" sz="1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samazināt potenciāli zaudēto mūža gadu (līdz 64 </a:t>
            </a:r>
            <a:r>
              <a:rPr lang="lv-LV" sz="12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g.v</a:t>
            </a:r>
            <a:r>
              <a:rPr lang="lv-LV" sz="1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.)  rādītāju </a:t>
            </a:r>
            <a:endParaRPr lang="en-US" sz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lv-LV" sz="1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(2020.gadā sasniegt 5300 uz 100 000 iedzīvotāju)</a:t>
            </a:r>
            <a:endParaRPr lang="en-US" sz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marR="0" indent="0" algn="l" defTabSz="93957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lv-LV" sz="1200" dirty="0" smtClean="0"/>
          </a:p>
          <a:p>
            <a:pPr marL="0" marR="0" indent="0" algn="l" defTabSz="93957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lv-LV" sz="1200" dirty="0" smtClean="0"/>
          </a:p>
          <a:p>
            <a:pPr marL="0" marR="0" indent="0" algn="l" defTabSz="93957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lv-LV" sz="1200" dirty="0" smtClean="0"/>
              <a:t>citām nozarēm, institūcijām un organizācijām jābūt iesaistītām un līdzatbildīgām sabiedrības veselības saglabāšanā un uzlabošanā, nodrošinot </a:t>
            </a:r>
            <a:r>
              <a:rPr lang="lv-LV" sz="1200" dirty="0" err="1" smtClean="0"/>
              <a:t>daudzsektoru</a:t>
            </a:r>
            <a:r>
              <a:rPr lang="lv-LV" sz="1200" dirty="0" smtClean="0"/>
              <a:t> stratēģiju attiecībā uz veselību ietekmējošiem faktoriem (ieskaitot fiziskos, emocionālos, ekonomiskos, sociālos, kultūras un citus faktorus).</a:t>
            </a:r>
            <a:endParaRPr lang="en-US" sz="1200" dirty="0" smtClean="0"/>
          </a:p>
          <a:p>
            <a:endParaRPr lang="lv-LV" dirty="0" smtClean="0"/>
          </a:p>
          <a:p>
            <a:endParaRPr lang="lv-LV" dirty="0" smtClean="0"/>
          </a:p>
          <a:p>
            <a:pPr marL="0" marR="0" indent="0" algn="l" defTabSz="93957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lv-LV" sz="1200" b="1" i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Rezultatīvais rādītājs: </a:t>
            </a:r>
            <a:r>
              <a:rPr lang="lv-LV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Pēdējā gada laikā pārmērīgo alkohola lietotāju īpatsvars darbspējas vecumā (%) </a:t>
            </a:r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indent="0" algn="l" defTabSz="93957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lv-LV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Jauniešu (15 – 16 gadu vecumā) īpatsvars, kuri lietojuši alkoholu riskantā veidā   (60 un vairāk gramu absolūtā alkohola vienā reizē) pēdējā mēneša laikā (%) </a:t>
            </a:r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lv-LV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absolūtā alkohola patēriņš uz vienu iedzīvotāju pēc 15 gadu vecuma (litros) </a:t>
            </a:r>
            <a:br>
              <a:rPr lang="lv-LV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279CF9-1BEB-4BD2-BFB6-79C9D6052C24}" type="slidenum">
              <a:rPr lang="lv-LV" smtClean="0"/>
              <a:pPr/>
              <a:t>6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311219113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lv-LV" sz="1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1) Mazināt iespēju nepilngadīgām personām iegādāties alkoholu,</a:t>
            </a:r>
            <a:r>
              <a:rPr lang="lv-LV" sz="1200" baseline="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lv-LV" sz="1200" baseline="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kontrolpirkumu</a:t>
            </a:r>
            <a:r>
              <a:rPr lang="lv-LV" sz="1200" baseline="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veikšana; </a:t>
            </a:r>
            <a:endParaRPr lang="lv-LV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279CF9-1BEB-4BD2-BFB6-79C9D6052C24}" type="slidenum">
              <a:rPr lang="lv-LV" smtClean="0"/>
              <a:pPr/>
              <a:t>8</a:t>
            </a:fld>
            <a:endParaRPr lang="lv-LV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457200" indent="-457200" algn="just">
              <a:buFont typeface="Wingdings" pitchFamily="2" charset="2"/>
              <a:buChar char="§"/>
            </a:pPr>
            <a:r>
              <a:rPr lang="lv-LV" sz="1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Ieteikumi alkohola atkarības profilakses jomā (sabiedrībai un ĢĀ) (VM); </a:t>
            </a:r>
          </a:p>
          <a:p>
            <a:pPr marL="457200" indent="-457200" algn="just">
              <a:buFont typeface="Wingdings" pitchFamily="2" charset="2"/>
              <a:buChar char="§"/>
            </a:pPr>
            <a:r>
              <a:rPr lang="lv-LV" sz="1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Informācija sabiedrībai par alkohola kaitējumu, riskiem, ārstēšanās iespējām (VM); </a:t>
            </a:r>
          </a:p>
          <a:p>
            <a:pPr marL="457200" indent="-457200" algn="just">
              <a:buFont typeface="Wingdings" pitchFamily="2" charset="2"/>
              <a:buChar char="§"/>
            </a:pPr>
            <a:r>
              <a:rPr lang="lv-LV" sz="1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Vispārizglītojošo izglītības iestāžu pedagogu kompetences par veselīga dzīvesveida aspektiem pilnveidošana (IZM); </a:t>
            </a:r>
          </a:p>
          <a:p>
            <a:pPr marL="457200" indent="-457200" algn="just">
              <a:buFont typeface="Wingdings" pitchFamily="2" charset="2"/>
              <a:buChar char="§"/>
            </a:pPr>
            <a:r>
              <a:rPr lang="lv-LV" sz="1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Informācija par alkoholisko dzērienu kaitīgo ietekmi uz mātes un bērna veselību (SPKC); </a:t>
            </a:r>
          </a:p>
          <a:p>
            <a:pPr marL="457200" indent="-457200" algn="just">
              <a:buFont typeface="Wingdings" pitchFamily="2" charset="2"/>
              <a:buChar char="§"/>
            </a:pPr>
            <a:r>
              <a:rPr lang="lv-LV" sz="1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Alternatīvu brīvā laika pavadīšanas iespēju veicināšana (IZM, AM, katru gadu); </a:t>
            </a:r>
          </a:p>
          <a:p>
            <a:endParaRPr lang="lv-LV" dirty="0" smtClean="0"/>
          </a:p>
          <a:p>
            <a:endParaRPr lang="lv-LV" dirty="0" smtClean="0"/>
          </a:p>
          <a:p>
            <a:pPr marL="0" marR="0" indent="0" algn="l" defTabSz="93957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lv-LV" sz="1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Sabiedrības informēšana un izglītošana: </a:t>
            </a:r>
            <a:r>
              <a:rPr lang="lv-LV" sz="1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ieteikumu projekts ģimenes ārstiem alkohola atkarības profilakses jomā; </a:t>
            </a:r>
            <a:r>
              <a:rPr lang="lv-LV" sz="12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infografika</a:t>
            </a:r>
            <a:r>
              <a:rPr lang="lv-LV" sz="1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par alkoholisko dzērienu kaitīgo ietekmi uz cilvēka veselību; </a:t>
            </a:r>
            <a:r>
              <a:rPr lang="lv-LV" sz="12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infografika</a:t>
            </a:r>
            <a:r>
              <a:rPr lang="lv-LV" sz="1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par nelegālā alkohola ietekmi uz cilvēka veselību un lietošanas riskiem; informatīvs materiāls par alkohola atkarības ārstēšanas iespējām Latvijā; informatīvi izglītojošs buklets „Cik daudz ir par daudz?”; informācija jaunajiem un topošajiem vecākiem par atkarības izraisošo vielu kaitīgo ietekmi, tostarp, par alkohola lietošanas kaitīgumu grūtniecības un bērna zīdīšanas laikā portālā </a:t>
            </a:r>
            <a:r>
              <a:rPr lang="lv-LV" sz="12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  <a:hlinkClick r:id="rId3"/>
              </a:rPr>
              <a:t>www.grutnieciba.lv</a:t>
            </a:r>
            <a:endParaRPr lang="lv-LV" sz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lv-LV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279CF9-1BEB-4BD2-BFB6-79C9D6052C24}" type="slidenum">
              <a:rPr lang="lv-LV" smtClean="0"/>
              <a:pPr/>
              <a:t>9</a:t>
            </a:fld>
            <a:endParaRPr lang="lv-LV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/>
            <a:r>
              <a:rPr lang="lv-LV" sz="1200" dirty="0" smtClean="0">
                <a:latin typeface="Times New Roman" pitchFamily="18" charset="0"/>
                <a:cs typeface="Times New Roman" pitchFamily="18" charset="0"/>
              </a:rPr>
              <a:t>Brīvprātīgi; narkologs – tiešās pieejamības speciālists, </a:t>
            </a:r>
            <a:r>
              <a:rPr lang="fi-FI" sz="1200" dirty="0" smtClean="0">
                <a:latin typeface="Times New Roman" pitchFamily="18" charset="0"/>
                <a:cs typeface="Times New Roman" pitchFamily="18" charset="0"/>
              </a:rPr>
              <a:t>ja persona </a:t>
            </a:r>
            <a:r>
              <a:rPr lang="fi-FI" sz="1200" dirty="0" err="1" smtClean="0">
                <a:latin typeface="Times New Roman" pitchFamily="18" charset="0"/>
                <a:cs typeface="Times New Roman" pitchFamily="18" charset="0"/>
              </a:rPr>
              <a:t>slimo</a:t>
            </a:r>
            <a:r>
              <a:rPr lang="fi-FI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i-FI" sz="1200" dirty="0" err="1" smtClean="0">
                <a:latin typeface="Times New Roman" pitchFamily="18" charset="0"/>
                <a:cs typeface="Times New Roman" pitchFamily="18" charset="0"/>
              </a:rPr>
              <a:t>ar</a:t>
            </a:r>
            <a:r>
              <a:rPr lang="fi-FI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i-FI" sz="1200" dirty="0" err="1" smtClean="0">
                <a:latin typeface="Times New Roman" pitchFamily="18" charset="0"/>
                <a:cs typeface="Times New Roman" pitchFamily="18" charset="0"/>
              </a:rPr>
              <a:t>alkohola</a:t>
            </a:r>
            <a:r>
              <a:rPr lang="fi-FI" sz="12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fi-FI" sz="1200" dirty="0" err="1" smtClean="0">
                <a:latin typeface="Times New Roman" pitchFamily="18" charset="0"/>
                <a:cs typeface="Times New Roman" pitchFamily="18" charset="0"/>
              </a:rPr>
              <a:t>narkotisko</a:t>
            </a:r>
            <a:r>
              <a:rPr lang="fi-FI" sz="1200" dirty="0" smtClean="0">
                <a:latin typeface="Times New Roman" pitchFamily="18" charset="0"/>
                <a:cs typeface="Times New Roman" pitchFamily="18" charset="0"/>
              </a:rPr>
              <a:t> vai </a:t>
            </a:r>
            <a:r>
              <a:rPr lang="fi-FI" sz="1200" dirty="0" err="1" smtClean="0">
                <a:latin typeface="Times New Roman" pitchFamily="18" charset="0"/>
                <a:cs typeface="Times New Roman" pitchFamily="18" charset="0"/>
              </a:rPr>
              <a:t>psihotropo</a:t>
            </a:r>
            <a:r>
              <a:rPr lang="fi-FI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i-FI" sz="1200" dirty="0" err="1" smtClean="0">
                <a:latin typeface="Times New Roman" pitchFamily="18" charset="0"/>
                <a:cs typeface="Times New Roman" pitchFamily="18" charset="0"/>
              </a:rPr>
              <a:t>vielu</a:t>
            </a:r>
            <a:r>
              <a:rPr lang="fi-FI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i-FI" sz="1200" dirty="0" err="1" smtClean="0">
                <a:latin typeface="Times New Roman" pitchFamily="18" charset="0"/>
                <a:cs typeface="Times New Roman" pitchFamily="18" charset="0"/>
              </a:rPr>
              <a:t>atkarību</a:t>
            </a:r>
            <a:r>
              <a:rPr lang="lv-LV" sz="1200" dirty="0" smtClean="0">
                <a:latin typeface="Times New Roman" pitchFamily="18" charset="0"/>
                <a:cs typeface="Times New Roman" pitchFamily="18" charset="0"/>
              </a:rPr>
              <a:t>; </a:t>
            </a:r>
          </a:p>
          <a:p>
            <a:pPr algn="just"/>
            <a:r>
              <a:rPr lang="lv-LV" sz="1200" dirty="0" smtClean="0">
                <a:latin typeface="Times New Roman" pitchFamily="18" charset="0"/>
                <a:cs typeface="Times New Roman" pitchFamily="18" charset="0"/>
              </a:rPr>
              <a:t>Ambulatorā narkoloģiskā medicīniskā palīdzība un stacionārā; pacienta </a:t>
            </a:r>
            <a:r>
              <a:rPr lang="lv-LV" sz="1200" dirty="0" err="1" smtClean="0">
                <a:latin typeface="Times New Roman" pitchFamily="18" charset="0"/>
                <a:cs typeface="Times New Roman" pitchFamily="18" charset="0"/>
              </a:rPr>
              <a:t>līdzmaksājums</a:t>
            </a:r>
            <a:r>
              <a:rPr lang="lv-LV" sz="1200" dirty="0" smtClean="0">
                <a:latin typeface="Times New Roman" pitchFamily="18" charset="0"/>
                <a:cs typeface="Times New Roman" pitchFamily="18" charset="0"/>
              </a:rPr>
              <a:t> ambulatorā ārstniecības iestādē, kurai ir līgums ar NVD: 4,27 EUR; samazināta</a:t>
            </a:r>
            <a:r>
              <a:rPr lang="lv-LV" sz="1200" baseline="0" dirty="0" smtClean="0">
                <a:latin typeface="Times New Roman" pitchFamily="18" charset="0"/>
                <a:cs typeface="Times New Roman" pitchFamily="18" charset="0"/>
              </a:rPr>
              <a:t> maksa par ārstēšanos diennakts stacionārā- 7 </a:t>
            </a:r>
            <a:r>
              <a:rPr lang="lv-LV" sz="1200" baseline="0" dirty="0" err="1" smtClean="0">
                <a:latin typeface="Times New Roman" pitchFamily="18" charset="0"/>
                <a:cs typeface="Times New Roman" pitchFamily="18" charset="0"/>
              </a:rPr>
              <a:t>eur</a:t>
            </a:r>
            <a:r>
              <a:rPr lang="lv-LV" sz="1200" baseline="0" dirty="0" smtClean="0">
                <a:latin typeface="Times New Roman" pitchFamily="18" charset="0"/>
                <a:cs typeface="Times New Roman" pitchFamily="18" charset="0"/>
              </a:rPr>
              <a:t>. </a:t>
            </a:r>
            <a:endParaRPr lang="lv-LV" sz="12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lv-LV" sz="1200" dirty="0" smtClean="0">
                <a:latin typeface="Times New Roman" pitchFamily="18" charset="0"/>
                <a:cs typeface="Times New Roman" pitchFamily="18" charset="0"/>
              </a:rPr>
              <a:t>Bērniem, kuriem radušies psihiski vai uzvedības traucējumi alkoholisko dzērienu, narkotisko, psihotropo, toksisko vai citu apreibinošu vielu lietošanas dēļ nodrošināma obligāta</a:t>
            </a:r>
            <a:r>
              <a:rPr lang="lv-LV" sz="12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lv-LV" sz="1200" dirty="0" smtClean="0">
                <a:latin typeface="Times New Roman" pitchFamily="18" charset="0"/>
                <a:cs typeface="Times New Roman" pitchFamily="18" charset="0"/>
              </a:rPr>
              <a:t>ārstēšana (zāļu kompensācijas apmērs ir 100%) un sociālā rehabilitācija;</a:t>
            </a:r>
          </a:p>
          <a:p>
            <a:pPr algn="just"/>
            <a:r>
              <a:rPr lang="lv-LV" sz="1200" dirty="0" smtClean="0">
                <a:latin typeface="Times New Roman" pitchFamily="18" charset="0"/>
                <a:cs typeface="Times New Roman" pitchFamily="18" charset="0"/>
              </a:rPr>
              <a:t>Narkoloģisko pacientu reģistrs (SPKC), Datus sistēmā ievada ārstniecības iestādes.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279CF9-1BEB-4BD2-BFB6-79C9D6052C24}" type="slidenum">
              <a:rPr lang="lv-LV" smtClean="0"/>
              <a:pPr/>
              <a:t>10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53678514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342900" indent="-342900" algn="just">
              <a:buFont typeface="Wingdings" pitchFamily="2" charset="2"/>
              <a:buChar char="§"/>
            </a:pPr>
            <a:r>
              <a:rPr lang="lv-LV" sz="1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Personu attēlošana reklāmā;</a:t>
            </a:r>
          </a:p>
          <a:p>
            <a:pPr marL="342900" indent="-342900" algn="just">
              <a:buFont typeface="Wingdings" pitchFamily="2" charset="2"/>
              <a:buChar char="§"/>
            </a:pPr>
            <a:r>
              <a:rPr lang="lv-LV" sz="1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Speciālo piedāvājumu reklāma; </a:t>
            </a:r>
          </a:p>
          <a:p>
            <a:pPr marL="342900" indent="-342900" algn="just">
              <a:buFont typeface="Wingdings" pitchFamily="2" charset="2"/>
              <a:buChar char="§"/>
            </a:pPr>
            <a:r>
              <a:rPr lang="lv-LV" sz="1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Alkoholisko dzērienu vides reklāmas skaidrojums; </a:t>
            </a:r>
          </a:p>
          <a:p>
            <a:pPr marL="342900" indent="-342900" algn="just">
              <a:buFont typeface="Wingdings" pitchFamily="2" charset="2"/>
              <a:buChar char="§"/>
            </a:pPr>
            <a:r>
              <a:rPr lang="lv-LV" sz="1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Reklāma laika ierobežojumi televīzijā un radio no 6:00 līdz 22:00. </a:t>
            </a:r>
          </a:p>
          <a:p>
            <a:pPr marL="342900" indent="-342900" algn="just">
              <a:buFont typeface="Wingdings" pitchFamily="2" charset="2"/>
              <a:buChar char="§"/>
            </a:pPr>
            <a:r>
              <a:rPr lang="lv-LV" sz="1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Finanšu ministrijā izveidota darba grupa par optimālo akcīzes nodokli alkoholiskajiem dzērieniem. </a:t>
            </a:r>
          </a:p>
          <a:p>
            <a:endParaRPr lang="lv-LV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279CF9-1BEB-4BD2-BFB6-79C9D6052C24}" type="slidenum">
              <a:rPr lang="lv-LV" smtClean="0"/>
              <a:pPr/>
              <a:t>12</a:t>
            </a:fld>
            <a:endParaRPr lang="lv-LV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279CF9-1BEB-4BD2-BFB6-79C9D6052C24}" type="slidenum">
              <a:rPr lang="lv-LV" smtClean="0"/>
              <a:pPr/>
              <a:t>13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326091521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279CF9-1BEB-4BD2-BFB6-79C9D6052C24}" type="slidenum">
              <a:rPr lang="lv-LV" smtClean="0"/>
              <a:pPr/>
              <a:t>14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371934354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43"/>
            <a:ext cx="7772400" cy="147002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6978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395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40936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7915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3489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81872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8851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75830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3/3/2015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3/3/2015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0" y="4406905"/>
            <a:ext cx="7772400" cy="1362075"/>
          </a:xfrm>
        </p:spPr>
        <p:txBody>
          <a:bodyPr anchor="t"/>
          <a:lstStyle>
            <a:lvl1pPr algn="l">
              <a:defRPr sz="41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0" y="2906727"/>
            <a:ext cx="7772400" cy="1500188"/>
          </a:xfrm>
        </p:spPr>
        <p:txBody>
          <a:bodyPr anchor="b"/>
          <a:lstStyle>
            <a:lvl1pPr marL="0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1pPr>
            <a:lvl2pPr marL="469788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2pPr>
            <a:lvl3pPr marL="939575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409365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79152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34894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81872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88515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758305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3/3/2015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8"/>
            <a:ext cx="4038600" cy="4525965"/>
          </a:xfrm>
        </p:spPr>
        <p:txBody>
          <a:bodyPr/>
          <a:lstStyle>
            <a:lvl1pPr>
              <a:defRPr sz="2900"/>
            </a:lvl1pPr>
            <a:lvl2pPr>
              <a:defRPr sz="2500"/>
            </a:lvl2pPr>
            <a:lvl3pPr>
              <a:defRPr sz="1900"/>
            </a:lvl3pPr>
            <a:lvl4pPr>
              <a:defRPr sz="1700"/>
            </a:lvl4pPr>
            <a:lvl5pPr>
              <a:defRPr sz="1700"/>
            </a:lvl5pPr>
            <a:lvl6pPr>
              <a:defRPr sz="1700"/>
            </a:lvl6pPr>
            <a:lvl7pPr>
              <a:defRPr sz="1700"/>
            </a:lvl7pPr>
            <a:lvl8pPr>
              <a:defRPr sz="1700"/>
            </a:lvl8pPr>
            <a:lvl9pPr>
              <a:defRPr sz="17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8"/>
            <a:ext cx="4038600" cy="4525965"/>
          </a:xfrm>
        </p:spPr>
        <p:txBody>
          <a:bodyPr/>
          <a:lstStyle>
            <a:lvl1pPr>
              <a:defRPr sz="2900"/>
            </a:lvl1pPr>
            <a:lvl2pPr>
              <a:defRPr sz="2500"/>
            </a:lvl2pPr>
            <a:lvl3pPr>
              <a:defRPr sz="1900"/>
            </a:lvl3pPr>
            <a:lvl4pPr>
              <a:defRPr sz="1700"/>
            </a:lvl4pPr>
            <a:lvl5pPr>
              <a:defRPr sz="1700"/>
            </a:lvl5pPr>
            <a:lvl6pPr>
              <a:defRPr sz="1700"/>
            </a:lvl6pPr>
            <a:lvl7pPr>
              <a:defRPr sz="1700"/>
            </a:lvl7pPr>
            <a:lvl8pPr>
              <a:defRPr sz="1700"/>
            </a:lvl8pPr>
            <a:lvl9pPr>
              <a:defRPr sz="17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3/3/2015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5" y="1535116"/>
            <a:ext cx="4040190" cy="639765"/>
          </a:xfrm>
        </p:spPr>
        <p:txBody>
          <a:bodyPr anchor="b"/>
          <a:lstStyle>
            <a:lvl1pPr marL="0" indent="0">
              <a:buNone/>
              <a:defRPr sz="2500" b="1"/>
            </a:lvl1pPr>
            <a:lvl2pPr marL="469788" indent="0">
              <a:buNone/>
              <a:defRPr sz="1900" b="1"/>
            </a:lvl2pPr>
            <a:lvl3pPr marL="939575" indent="0">
              <a:buNone/>
              <a:defRPr sz="1700" b="1"/>
            </a:lvl3pPr>
            <a:lvl4pPr marL="1409365" indent="0">
              <a:buNone/>
              <a:defRPr sz="1600" b="1"/>
            </a:lvl4pPr>
            <a:lvl5pPr marL="1879152" indent="0">
              <a:buNone/>
              <a:defRPr sz="1600" b="1"/>
            </a:lvl5pPr>
            <a:lvl6pPr marL="2348940" indent="0">
              <a:buNone/>
              <a:defRPr sz="1600" b="1"/>
            </a:lvl6pPr>
            <a:lvl7pPr marL="2818729" indent="0">
              <a:buNone/>
              <a:defRPr sz="1600" b="1"/>
            </a:lvl7pPr>
            <a:lvl8pPr marL="3288515" indent="0">
              <a:buNone/>
              <a:defRPr sz="1600" b="1"/>
            </a:lvl8pPr>
            <a:lvl9pPr marL="3758305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5" y="2174880"/>
            <a:ext cx="4040190" cy="3951285"/>
          </a:xfrm>
        </p:spPr>
        <p:txBody>
          <a:bodyPr/>
          <a:lstStyle>
            <a:lvl1pPr>
              <a:defRPr sz="2500"/>
            </a:lvl1pPr>
            <a:lvl2pPr>
              <a:defRPr sz="1900"/>
            </a:lvl2pPr>
            <a:lvl3pPr>
              <a:defRPr sz="17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0" y="1535116"/>
            <a:ext cx="4041780" cy="639765"/>
          </a:xfrm>
        </p:spPr>
        <p:txBody>
          <a:bodyPr anchor="b"/>
          <a:lstStyle>
            <a:lvl1pPr marL="0" indent="0">
              <a:buNone/>
              <a:defRPr sz="2500" b="1"/>
            </a:lvl1pPr>
            <a:lvl2pPr marL="469788" indent="0">
              <a:buNone/>
              <a:defRPr sz="1900" b="1"/>
            </a:lvl2pPr>
            <a:lvl3pPr marL="939575" indent="0">
              <a:buNone/>
              <a:defRPr sz="1700" b="1"/>
            </a:lvl3pPr>
            <a:lvl4pPr marL="1409365" indent="0">
              <a:buNone/>
              <a:defRPr sz="1600" b="1"/>
            </a:lvl4pPr>
            <a:lvl5pPr marL="1879152" indent="0">
              <a:buNone/>
              <a:defRPr sz="1600" b="1"/>
            </a:lvl5pPr>
            <a:lvl6pPr marL="2348940" indent="0">
              <a:buNone/>
              <a:defRPr sz="1600" b="1"/>
            </a:lvl6pPr>
            <a:lvl7pPr marL="2818729" indent="0">
              <a:buNone/>
              <a:defRPr sz="1600" b="1"/>
            </a:lvl7pPr>
            <a:lvl8pPr marL="3288515" indent="0">
              <a:buNone/>
              <a:defRPr sz="1600" b="1"/>
            </a:lvl8pPr>
            <a:lvl9pPr marL="3758305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0" y="2174880"/>
            <a:ext cx="4041780" cy="3951285"/>
          </a:xfrm>
        </p:spPr>
        <p:txBody>
          <a:bodyPr/>
          <a:lstStyle>
            <a:lvl1pPr>
              <a:defRPr sz="2500"/>
            </a:lvl1pPr>
            <a:lvl2pPr>
              <a:defRPr sz="1900"/>
            </a:lvl2pPr>
            <a:lvl3pPr>
              <a:defRPr sz="17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3/3/2015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3/3/2015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3/3/2015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15" y="273053"/>
            <a:ext cx="3008310" cy="1162051"/>
          </a:xfrm>
        </p:spPr>
        <p:txBody>
          <a:bodyPr anchor="b"/>
          <a:lstStyle>
            <a:lvl1pPr algn="l">
              <a:defRPr sz="19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5" y="273068"/>
            <a:ext cx="5111750" cy="5853113"/>
          </a:xfrm>
        </p:spPr>
        <p:txBody>
          <a:bodyPr/>
          <a:lstStyle>
            <a:lvl1pPr>
              <a:defRPr sz="3300"/>
            </a:lvl1pPr>
            <a:lvl2pPr>
              <a:defRPr sz="2900"/>
            </a:lvl2pPr>
            <a:lvl3pPr>
              <a:defRPr sz="2500"/>
            </a:lvl3pPr>
            <a:lvl4pPr>
              <a:defRPr sz="1900"/>
            </a:lvl4pPr>
            <a:lvl5pPr>
              <a:defRPr sz="1900"/>
            </a:lvl5pPr>
            <a:lvl6pPr>
              <a:defRPr sz="1900"/>
            </a:lvl6pPr>
            <a:lvl7pPr>
              <a:defRPr sz="1900"/>
            </a:lvl7pPr>
            <a:lvl8pPr>
              <a:defRPr sz="1900"/>
            </a:lvl8pPr>
            <a:lvl9pPr>
              <a:defRPr sz="19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15" y="1435110"/>
            <a:ext cx="3008310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69788" indent="0">
              <a:buNone/>
              <a:defRPr sz="1200"/>
            </a:lvl2pPr>
            <a:lvl3pPr marL="939575" indent="0">
              <a:buNone/>
              <a:defRPr sz="1000"/>
            </a:lvl3pPr>
            <a:lvl4pPr marL="1409365" indent="0">
              <a:buNone/>
              <a:defRPr sz="1000"/>
            </a:lvl4pPr>
            <a:lvl5pPr marL="1879152" indent="0">
              <a:buNone/>
              <a:defRPr sz="1000"/>
            </a:lvl5pPr>
            <a:lvl6pPr marL="2348940" indent="0">
              <a:buNone/>
              <a:defRPr sz="1000"/>
            </a:lvl6pPr>
            <a:lvl7pPr marL="2818729" indent="0">
              <a:buNone/>
              <a:defRPr sz="1000"/>
            </a:lvl7pPr>
            <a:lvl8pPr marL="3288515" indent="0">
              <a:buNone/>
              <a:defRPr sz="1000"/>
            </a:lvl8pPr>
            <a:lvl9pPr marL="3758305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3/3/2015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90" y="4800605"/>
            <a:ext cx="5486400" cy="566739"/>
          </a:xfrm>
        </p:spPr>
        <p:txBody>
          <a:bodyPr anchor="b"/>
          <a:lstStyle>
            <a:lvl1pPr algn="l">
              <a:defRPr sz="19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90" y="612773"/>
            <a:ext cx="5486400" cy="4114800"/>
          </a:xfrm>
        </p:spPr>
        <p:txBody>
          <a:bodyPr/>
          <a:lstStyle>
            <a:lvl1pPr marL="0" indent="0">
              <a:buNone/>
              <a:defRPr sz="3300"/>
            </a:lvl1pPr>
            <a:lvl2pPr marL="469788" indent="0">
              <a:buNone/>
              <a:defRPr sz="2900"/>
            </a:lvl2pPr>
            <a:lvl3pPr marL="939575" indent="0">
              <a:buNone/>
              <a:defRPr sz="2500"/>
            </a:lvl3pPr>
            <a:lvl4pPr marL="1409365" indent="0">
              <a:buNone/>
              <a:defRPr sz="1900"/>
            </a:lvl4pPr>
            <a:lvl5pPr marL="1879152" indent="0">
              <a:buNone/>
              <a:defRPr sz="1900"/>
            </a:lvl5pPr>
            <a:lvl6pPr marL="2348940" indent="0">
              <a:buNone/>
              <a:defRPr sz="1900"/>
            </a:lvl6pPr>
            <a:lvl7pPr marL="2818729" indent="0">
              <a:buNone/>
              <a:defRPr sz="1900"/>
            </a:lvl7pPr>
            <a:lvl8pPr marL="3288515" indent="0">
              <a:buNone/>
              <a:defRPr sz="1900"/>
            </a:lvl8pPr>
            <a:lvl9pPr marL="3758305" indent="0">
              <a:buNone/>
              <a:defRPr sz="19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90" y="5367353"/>
            <a:ext cx="54864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69788" indent="0">
              <a:buNone/>
              <a:defRPr sz="1200"/>
            </a:lvl2pPr>
            <a:lvl3pPr marL="939575" indent="0">
              <a:buNone/>
              <a:defRPr sz="1000"/>
            </a:lvl3pPr>
            <a:lvl4pPr marL="1409365" indent="0">
              <a:buNone/>
              <a:defRPr sz="1000"/>
            </a:lvl4pPr>
            <a:lvl5pPr marL="1879152" indent="0">
              <a:buNone/>
              <a:defRPr sz="1000"/>
            </a:lvl5pPr>
            <a:lvl6pPr marL="2348940" indent="0">
              <a:buNone/>
              <a:defRPr sz="1000"/>
            </a:lvl6pPr>
            <a:lvl7pPr marL="2818729" indent="0">
              <a:buNone/>
              <a:defRPr sz="1000"/>
            </a:lvl7pPr>
            <a:lvl8pPr marL="3288515" indent="0">
              <a:buNone/>
              <a:defRPr sz="1000"/>
            </a:lvl8pPr>
            <a:lvl9pPr marL="3758305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3/3/2015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3/3/2015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57"/>
            <a:ext cx="2057400" cy="585152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57"/>
            <a:ext cx="6019800" cy="5851523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3/3/2015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43"/>
            <a:ext cx="8229600" cy="1143000"/>
          </a:xfrm>
          <a:prstGeom prst="rect">
            <a:avLst/>
          </a:prstGeom>
        </p:spPr>
        <p:txBody>
          <a:bodyPr vert="horz" lIns="93957" tIns="46979" rIns="93957" bIns="46979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8"/>
            <a:ext cx="8229600" cy="4525965"/>
          </a:xfrm>
          <a:prstGeom prst="rect">
            <a:avLst/>
          </a:prstGeom>
        </p:spPr>
        <p:txBody>
          <a:bodyPr vert="horz" lIns="93957" tIns="46979" rIns="93957" bIns="46979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69"/>
            <a:ext cx="2133600" cy="365123"/>
          </a:xfrm>
          <a:prstGeom prst="rect">
            <a:avLst/>
          </a:prstGeom>
        </p:spPr>
        <p:txBody>
          <a:bodyPr vert="horz" lIns="93957" tIns="46979" rIns="93957" bIns="46979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3/3/2015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69"/>
            <a:ext cx="2895600" cy="365123"/>
          </a:xfrm>
          <a:prstGeom prst="rect">
            <a:avLst/>
          </a:prstGeom>
        </p:spPr>
        <p:txBody>
          <a:bodyPr vert="horz" lIns="93957" tIns="46979" rIns="93957" bIns="46979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69"/>
            <a:ext cx="2133600" cy="365123"/>
          </a:xfrm>
          <a:prstGeom prst="rect">
            <a:avLst/>
          </a:prstGeom>
        </p:spPr>
        <p:txBody>
          <a:bodyPr vert="horz" lIns="93957" tIns="46979" rIns="93957" bIns="46979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txStyles>
    <p:titleStyle>
      <a:lvl1pPr algn="ctr" defTabSz="939575" rtl="0" eaLnBrk="1" latinLnBrk="0" hangingPunct="1">
        <a:spcBef>
          <a:spcPct val="0"/>
        </a:spcBef>
        <a:buNone/>
        <a:defRPr sz="45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52341" indent="-352341" algn="l" defTabSz="939575" rtl="0" eaLnBrk="1" latinLnBrk="0" hangingPunct="1">
        <a:spcBef>
          <a:spcPct val="20000"/>
        </a:spcBef>
        <a:buFont typeface="Arial" pitchFamily="34" charset="0"/>
        <a:buChar char="•"/>
        <a:defRPr sz="3300" kern="1200">
          <a:solidFill>
            <a:schemeClr val="tx1"/>
          </a:solidFill>
          <a:latin typeface="+mn-lt"/>
          <a:ea typeface="+mn-ea"/>
          <a:cs typeface="+mn-cs"/>
        </a:defRPr>
      </a:lvl1pPr>
      <a:lvl2pPr marL="763404" indent="-293618" algn="l" defTabSz="939575" rtl="0" eaLnBrk="1" latinLnBrk="0" hangingPunct="1">
        <a:spcBef>
          <a:spcPct val="20000"/>
        </a:spcBef>
        <a:buFont typeface="Arial" pitchFamily="34" charset="0"/>
        <a:buChar char="–"/>
        <a:defRPr sz="2900" kern="1200">
          <a:solidFill>
            <a:schemeClr val="tx1"/>
          </a:solidFill>
          <a:latin typeface="+mn-lt"/>
          <a:ea typeface="+mn-ea"/>
          <a:cs typeface="+mn-cs"/>
        </a:defRPr>
      </a:lvl2pPr>
      <a:lvl3pPr marL="1174468" indent="-234893" algn="l" defTabSz="939575" rtl="0" eaLnBrk="1" latinLnBrk="0" hangingPunct="1">
        <a:spcBef>
          <a:spcPct val="20000"/>
        </a:spcBef>
        <a:buFont typeface="Arial" pitchFamily="34" charset="0"/>
        <a:buChar char="•"/>
        <a:defRPr sz="2500" kern="1200">
          <a:solidFill>
            <a:schemeClr val="tx1"/>
          </a:solidFill>
          <a:latin typeface="+mn-lt"/>
          <a:ea typeface="+mn-ea"/>
          <a:cs typeface="+mn-cs"/>
        </a:defRPr>
      </a:lvl3pPr>
      <a:lvl4pPr marL="1644259" indent="-234893" algn="l" defTabSz="939575" rtl="0" eaLnBrk="1" latinLnBrk="0" hangingPunct="1">
        <a:spcBef>
          <a:spcPct val="20000"/>
        </a:spcBef>
        <a:buFont typeface="Arial" pitchFamily="34" charset="0"/>
        <a:buChar char="–"/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2114047" indent="-234893" algn="l" defTabSz="939575" rtl="0" eaLnBrk="1" latinLnBrk="0" hangingPunct="1">
        <a:spcBef>
          <a:spcPct val="20000"/>
        </a:spcBef>
        <a:buFont typeface="Arial" pitchFamily="34" charset="0"/>
        <a:buChar char="»"/>
        <a:defRPr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2583835" indent="-234893" algn="l" defTabSz="939575" rtl="0" eaLnBrk="1" latinLnBrk="0" hangingPunct="1">
        <a:spcBef>
          <a:spcPct val="20000"/>
        </a:spcBef>
        <a:buFont typeface="Arial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6pPr>
      <a:lvl7pPr marL="3053622" indent="-234893" algn="l" defTabSz="939575" rtl="0" eaLnBrk="1" latinLnBrk="0" hangingPunct="1">
        <a:spcBef>
          <a:spcPct val="20000"/>
        </a:spcBef>
        <a:buFont typeface="Arial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7pPr>
      <a:lvl8pPr marL="3523412" indent="-234893" algn="l" defTabSz="939575" rtl="0" eaLnBrk="1" latinLnBrk="0" hangingPunct="1">
        <a:spcBef>
          <a:spcPct val="20000"/>
        </a:spcBef>
        <a:buFont typeface="Arial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8pPr>
      <a:lvl9pPr marL="3993197" indent="-234893" algn="l" defTabSz="939575" rtl="0" eaLnBrk="1" latinLnBrk="0" hangingPunct="1">
        <a:spcBef>
          <a:spcPct val="20000"/>
        </a:spcBef>
        <a:buFont typeface="Arial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39575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1pPr>
      <a:lvl2pPr marL="469788" algn="l" defTabSz="939575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2pPr>
      <a:lvl3pPr marL="939575" algn="l" defTabSz="939575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3pPr>
      <a:lvl4pPr marL="1409365" algn="l" defTabSz="939575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4pPr>
      <a:lvl5pPr marL="1879152" algn="l" defTabSz="939575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5pPr>
      <a:lvl6pPr marL="2348940" algn="l" defTabSz="939575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818729" algn="l" defTabSz="939575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7pPr>
      <a:lvl8pPr marL="3288515" algn="l" defTabSz="939575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8pPr>
      <a:lvl9pPr marL="3758305" algn="l" defTabSz="939575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mailto:Alise.Krumina@vm.gov.lv" TargetMode="Externa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hyperlink" Target="mailto:Alise.krumina@vm.gov.lv" TargetMode="Externa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7000" y="1"/>
            <a:ext cx="3777632" cy="4166170"/>
          </a:xfrm>
          <a:prstGeom prst="rect">
            <a:avLst/>
          </a:prstGeom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5105400"/>
            <a:ext cx="6400800" cy="838200"/>
          </a:xfrm>
        </p:spPr>
        <p:txBody>
          <a:bodyPr>
            <a:noAutofit/>
          </a:bodyPr>
          <a:lstStyle/>
          <a:p>
            <a:r>
              <a:rPr lang="lv-LV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Alise Krūmiņa</a:t>
            </a:r>
            <a:endParaRPr lang="lv-LV" sz="1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lv-LV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Sabiedrības veselības departamenta Starpnozaru sadarbības nodaļas vecākā eksperte</a:t>
            </a:r>
            <a:endParaRPr lang="lv-LV" sz="1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lv-LV" sz="14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Alise.Krumina@vm.gov.lv</a:t>
            </a:r>
            <a:r>
              <a:rPr lang="lv-LV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  </a:t>
            </a:r>
            <a:endParaRPr lang="lv-LV" sz="1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Subtitle 2"/>
          <p:cNvSpPr txBox="1">
            <a:spLocks/>
          </p:cNvSpPr>
          <p:nvPr/>
        </p:nvSpPr>
        <p:spPr>
          <a:xfrm>
            <a:off x="1371600" y="6096000"/>
            <a:ext cx="6400800" cy="609600"/>
          </a:xfrm>
          <a:prstGeom prst="rect">
            <a:avLst/>
          </a:prstGeom>
        </p:spPr>
        <p:txBody>
          <a:bodyPr vert="horz" lIns="93957" tIns="46979" rIns="93957" bIns="46979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lv-LV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03.03.2015. LR Saeima </a:t>
            </a:r>
            <a:endParaRPr lang="lv-LV" sz="1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622199"/>
            <a:ext cx="9144000" cy="24465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3657600"/>
            <a:ext cx="7772400" cy="838200"/>
          </a:xfrm>
        </p:spPr>
        <p:txBody>
          <a:bodyPr>
            <a:normAutofit fontScale="90000"/>
          </a:bodyPr>
          <a:lstStyle/>
          <a:p>
            <a:r>
              <a:rPr lang="lv-LV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Veselības ministrijas virzītās iniciatīvas alkohola kaitējuma mazināšanai sabiedrībā </a:t>
            </a:r>
            <a:endParaRPr lang="lv-LV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094128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ubtitle 2"/>
          <p:cNvSpPr>
            <a:spLocks noGrp="1"/>
          </p:cNvSpPr>
          <p:nvPr>
            <p:ph type="subTitle" idx="1"/>
          </p:nvPr>
        </p:nvSpPr>
        <p:spPr>
          <a:xfrm>
            <a:off x="2057400" y="533400"/>
            <a:ext cx="6553200" cy="609600"/>
          </a:xfrm>
        </p:spPr>
        <p:txBody>
          <a:bodyPr>
            <a:noAutofit/>
          </a:bodyPr>
          <a:lstStyle/>
          <a:p>
            <a:pPr marL="609600" indent="-609600">
              <a:lnSpc>
                <a:spcPct val="90000"/>
              </a:lnSpc>
              <a:spcBef>
                <a:spcPts val="600"/>
              </a:spcBef>
            </a:pPr>
            <a:r>
              <a:rPr lang="lv-LV" sz="3200" b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Absolūtā alkohola patēriņš</a:t>
            </a:r>
          </a:p>
        </p:txBody>
      </p:sp>
      <p:sp>
        <p:nvSpPr>
          <p:cNvPr id="7" name="Slide Number Placeholder 11"/>
          <p:cNvSpPr>
            <a:spLocks noGrp="1"/>
          </p:cNvSpPr>
          <p:nvPr>
            <p:ph type="sldNum" sz="quarter" idx="12"/>
          </p:nvPr>
        </p:nvSpPr>
        <p:spPr>
          <a:xfrm>
            <a:off x="6629400" y="6356369"/>
            <a:ext cx="2133600" cy="365123"/>
          </a:xfrm>
        </p:spPr>
        <p:txBody>
          <a:bodyPr/>
          <a:lstStyle/>
          <a:p>
            <a:r>
              <a:rPr lang="lv-LV" sz="1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Veselības ministrijas virzītās iniciatīvas alkohola kaitējuma mazināšanai sabiedrībā</a:t>
            </a:r>
            <a:r>
              <a:rPr lang="lv-LV" sz="1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lv-LV" sz="1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|  </a:t>
            </a:r>
            <a:fld id="{B6F15528-21DE-4FAA-801E-634DDDAF4B2B}" type="slidenum">
              <a:rPr lang="en-US" sz="1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/>
              <a:t>2</a:t>
            </a:fld>
            <a:endParaRPr lang="en-US" sz="1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6340" y="0"/>
            <a:ext cx="1761743" cy="1957799"/>
          </a:xfrm>
          <a:prstGeom prst="rect">
            <a:avLst/>
          </a:prstGeom>
        </p:spPr>
      </p:pic>
      <p:sp>
        <p:nvSpPr>
          <p:cNvPr id="9" name="Slide Number Placeholder 11"/>
          <p:cNvSpPr txBox="1">
            <a:spLocks/>
          </p:cNvSpPr>
          <p:nvPr/>
        </p:nvSpPr>
        <p:spPr>
          <a:xfrm>
            <a:off x="2286000" y="6340489"/>
            <a:ext cx="2133600" cy="365123"/>
          </a:xfrm>
          <a:prstGeom prst="rect">
            <a:avLst/>
          </a:prstGeom>
        </p:spPr>
        <p:txBody>
          <a:bodyPr vert="horz" lIns="93957" tIns="46979" rIns="93957" bIns="46979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lv-LV" sz="1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03.03.2015. LR Saeima</a:t>
            </a:r>
            <a:endParaRPr lang="en-US" sz="1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6" name="Chart 5"/>
          <p:cNvGraphicFramePr/>
          <p:nvPr/>
        </p:nvGraphicFramePr>
        <p:xfrm>
          <a:off x="1066800" y="1397000"/>
          <a:ext cx="7696200" cy="4775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22992461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6000" y="1447800"/>
            <a:ext cx="6629400" cy="39339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6340" y="0"/>
            <a:ext cx="1761743" cy="1957799"/>
          </a:xfrm>
          <a:prstGeom prst="rect">
            <a:avLst/>
          </a:prstGeom>
        </p:spPr>
      </p:pic>
      <p:sp>
        <p:nvSpPr>
          <p:cNvPr id="6" name="Title 3"/>
          <p:cNvSpPr txBox="1">
            <a:spLocks/>
          </p:cNvSpPr>
          <p:nvPr/>
        </p:nvSpPr>
        <p:spPr>
          <a:xfrm>
            <a:off x="2286000" y="457200"/>
            <a:ext cx="6324600" cy="954911"/>
          </a:xfrm>
          <a:prstGeom prst="rect">
            <a:avLst/>
          </a:prstGeom>
        </p:spPr>
        <p:txBody>
          <a:bodyPr vert="horz" lIns="93957" tIns="46979" rIns="93957" bIns="46979" rtlCol="0" anchor="b">
            <a:noAutofit/>
          </a:bodyPr>
          <a:lstStyle/>
          <a:p>
            <a:pPr marL="0" marR="0" lvl="0" indent="0" algn="ctr" defTabSz="939575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lv-LV" sz="3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Absolūtā alkohola </a:t>
            </a:r>
            <a:r>
              <a:rPr kumimoji="0" lang="lv-LV" sz="3600" b="1" i="0" u="none" strike="noStrike" kern="1200" cap="none" spc="0" normalizeH="0" noProof="0" dirty="0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patēriņš ES dalībvalstīs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28600" y="1905000"/>
            <a:ext cx="2059818" cy="27510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TextBox 7"/>
          <p:cNvSpPr txBox="1"/>
          <p:nvPr/>
        </p:nvSpPr>
        <p:spPr>
          <a:xfrm>
            <a:off x="609600" y="5715000"/>
            <a:ext cx="80772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lv-LV" sz="2000" dirty="0" smtClean="0">
                <a:latin typeface="Times New Roman" pitchFamily="18" charset="0"/>
                <a:cs typeface="Times New Roman" pitchFamily="18" charset="0"/>
              </a:rPr>
              <a:t>Alkohola patēriņš (</a:t>
            </a:r>
            <a:r>
              <a:rPr lang="lv-LV" sz="2000" dirty="0" err="1" smtClean="0">
                <a:latin typeface="Times New Roman" pitchFamily="18" charset="0"/>
                <a:cs typeface="Times New Roman" pitchFamily="18" charset="0"/>
              </a:rPr>
              <a:t>legālais+nelegālais</a:t>
            </a:r>
            <a:r>
              <a:rPr lang="lv-LV" sz="2000" dirty="0" smtClean="0">
                <a:latin typeface="Times New Roman" pitchFamily="18" charset="0"/>
                <a:cs typeface="Times New Roman" pitchFamily="18" charset="0"/>
              </a:rPr>
              <a:t>) 28 ES dalībvalstīs 2010.gadā. Patēriņš uz vienu iedzīvotāju, vecāku par 15 gadiem (tikai alkohola lietotāji.) </a:t>
            </a:r>
            <a:endParaRPr lang="lv-LV" sz="20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ubtitle 2"/>
          <p:cNvSpPr>
            <a:spLocks noGrp="1"/>
          </p:cNvSpPr>
          <p:nvPr>
            <p:ph type="subTitle" idx="1"/>
          </p:nvPr>
        </p:nvSpPr>
        <p:spPr>
          <a:xfrm>
            <a:off x="2286000" y="1905014"/>
            <a:ext cx="6324600" cy="4435479"/>
          </a:xfrm>
        </p:spPr>
        <p:txBody>
          <a:bodyPr>
            <a:normAutofit/>
          </a:bodyPr>
          <a:lstStyle/>
          <a:p>
            <a:pPr marL="609600" indent="-609600" algn="l">
              <a:lnSpc>
                <a:spcPct val="90000"/>
              </a:lnSpc>
              <a:spcBef>
                <a:spcPts val="600"/>
              </a:spcBef>
            </a:pPr>
            <a:r>
              <a:rPr lang="lv-LV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Riska faktori:  </a:t>
            </a:r>
          </a:p>
          <a:p>
            <a:pPr marL="609600" indent="-609600" algn="l">
              <a:lnSpc>
                <a:spcPct val="90000"/>
              </a:lnSpc>
              <a:spcBef>
                <a:spcPts val="600"/>
              </a:spcBef>
            </a:pPr>
            <a:r>
              <a:rPr lang="lv-LV" sz="28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v</a:t>
            </a:r>
            <a:r>
              <a:rPr lang="lv-LV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ides un </a:t>
            </a:r>
            <a:r>
              <a:rPr lang="lv-LV" sz="28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i</a:t>
            </a:r>
            <a:r>
              <a:rPr lang="lv-LV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ndividuālie riska faktori </a:t>
            </a:r>
          </a:p>
          <a:p>
            <a:pPr marL="609600" indent="-609600" algn="l">
              <a:lnSpc>
                <a:spcPct val="90000"/>
              </a:lnSpc>
              <a:spcBef>
                <a:spcPts val="600"/>
              </a:spcBef>
            </a:pPr>
            <a:endParaRPr lang="lv-LV" sz="28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609600" indent="-609600" algn="l">
              <a:lnSpc>
                <a:spcPct val="90000"/>
              </a:lnSpc>
              <a:spcBef>
                <a:spcPts val="600"/>
              </a:spcBef>
            </a:pPr>
            <a:r>
              <a:rPr lang="lv-LV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Iznākums: </a:t>
            </a:r>
            <a:endParaRPr lang="lv-LV" sz="28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609600" indent="-609600" algn="l">
              <a:lnSpc>
                <a:spcPct val="90000"/>
              </a:lnSpc>
              <a:spcBef>
                <a:spcPts val="600"/>
              </a:spcBef>
            </a:pPr>
            <a:r>
              <a:rPr lang="lv-LV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akūti vai hroniski veselības stāvokļi </a:t>
            </a:r>
            <a:r>
              <a:rPr lang="lv-LV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  <a:sym typeface="Wingdings" pitchFamily="2" charset="2"/>
              </a:rPr>
              <a:t></a:t>
            </a:r>
            <a:endParaRPr lang="lv-LV" sz="28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609600" indent="-609600" algn="l">
              <a:lnSpc>
                <a:spcPct val="90000"/>
              </a:lnSpc>
              <a:spcBef>
                <a:spcPts val="600"/>
              </a:spcBef>
            </a:pPr>
            <a:endParaRPr lang="lv-LV" sz="28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609600" indent="-609600" algn="l">
              <a:lnSpc>
                <a:spcPct val="90000"/>
              </a:lnSpc>
              <a:spcBef>
                <a:spcPts val="600"/>
              </a:spcBef>
              <a:buFontTx/>
              <a:buChar char="-"/>
            </a:pPr>
            <a:r>
              <a:rPr lang="lv-LV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priekšlaicīga mirstība</a:t>
            </a:r>
          </a:p>
          <a:p>
            <a:pPr marL="609600" indent="-609600" algn="l">
              <a:lnSpc>
                <a:spcPct val="90000"/>
              </a:lnSpc>
              <a:spcBef>
                <a:spcPts val="600"/>
              </a:spcBef>
              <a:buFontTx/>
              <a:buChar char="-"/>
            </a:pPr>
            <a:r>
              <a:rPr lang="lv-LV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sociālekonomiskās sekas</a:t>
            </a:r>
          </a:p>
          <a:p>
            <a:pPr marL="609600" indent="-609600" algn="l">
              <a:lnSpc>
                <a:spcPct val="90000"/>
              </a:lnSpc>
              <a:spcBef>
                <a:spcPts val="600"/>
              </a:spcBef>
              <a:buFontTx/>
              <a:buChar char="-"/>
            </a:pPr>
            <a:r>
              <a:rPr lang="lv-LV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kaitējums citiem </a:t>
            </a:r>
          </a:p>
        </p:txBody>
      </p:sp>
      <p:sp>
        <p:nvSpPr>
          <p:cNvPr id="7" name="Slide Number Placeholder 11"/>
          <p:cNvSpPr>
            <a:spLocks noGrp="1"/>
          </p:cNvSpPr>
          <p:nvPr>
            <p:ph type="sldNum" sz="quarter" idx="12"/>
          </p:nvPr>
        </p:nvSpPr>
        <p:spPr>
          <a:xfrm>
            <a:off x="6629400" y="6356369"/>
            <a:ext cx="2133600" cy="365123"/>
          </a:xfrm>
        </p:spPr>
        <p:txBody>
          <a:bodyPr/>
          <a:lstStyle/>
          <a:p>
            <a:r>
              <a:rPr lang="lv-LV" sz="1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Veselības ministrijas virzītās iniciatīvas alkohola kaitējuma mazināšanai sabiedrībā</a:t>
            </a:r>
            <a:r>
              <a:rPr lang="lv-LV" sz="1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lv-LV" sz="1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|  </a:t>
            </a:r>
            <a:fld id="{B6F15528-21DE-4FAA-801E-634DDDAF4B2B}" type="slidenum">
              <a:rPr lang="en-US" sz="1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/>
              <a:t>4</a:t>
            </a:fld>
            <a:endParaRPr lang="en-US" sz="1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6340" y="0"/>
            <a:ext cx="1761743" cy="1957799"/>
          </a:xfrm>
          <a:prstGeom prst="rect">
            <a:avLst/>
          </a:prstGeom>
        </p:spPr>
      </p:pic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2286000" y="501443"/>
            <a:ext cx="6324600" cy="954911"/>
          </a:xfrm>
        </p:spPr>
        <p:txBody>
          <a:bodyPr anchor="b">
            <a:noAutofit/>
          </a:bodyPr>
          <a:lstStyle/>
          <a:p>
            <a:r>
              <a:rPr lang="lv-LV" sz="3200" b="1" dirty="0">
                <a:solidFill>
                  <a:schemeClr val="accent6">
                    <a:lumMod val="50000"/>
                  </a:schemeClr>
                </a:solidFill>
                <a:cs typeface="Times New Roman" pitchFamily="18" charset="0"/>
              </a:rPr>
              <a:t/>
            </a:r>
            <a:br>
              <a:rPr lang="lv-LV" sz="3200" b="1" dirty="0">
                <a:solidFill>
                  <a:schemeClr val="accent6">
                    <a:lumMod val="50000"/>
                  </a:schemeClr>
                </a:solidFill>
                <a:cs typeface="Times New Roman" pitchFamily="18" charset="0"/>
              </a:rPr>
            </a:br>
            <a:r>
              <a:rPr lang="lv-LV" sz="3200" b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Kas ietekmē alkohola lietošanu un kādas ir sekas?  </a:t>
            </a:r>
            <a:endParaRPr lang="en-US" sz="3200" b="1" dirty="0">
              <a:solidFill>
                <a:schemeClr val="accent6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Slide Number Placeholder 11"/>
          <p:cNvSpPr txBox="1">
            <a:spLocks/>
          </p:cNvSpPr>
          <p:nvPr/>
        </p:nvSpPr>
        <p:spPr>
          <a:xfrm>
            <a:off x="2286000" y="6340489"/>
            <a:ext cx="2133600" cy="365123"/>
          </a:xfrm>
          <a:prstGeom prst="rect">
            <a:avLst/>
          </a:prstGeom>
        </p:spPr>
        <p:txBody>
          <a:bodyPr vert="horz" lIns="93957" tIns="46979" rIns="93957" bIns="46979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lv-LV" sz="1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03.03.2015. LR Saeima</a:t>
            </a:r>
            <a:endParaRPr lang="en-US" sz="1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992461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ubtitle 2"/>
          <p:cNvSpPr>
            <a:spLocks noGrp="1"/>
          </p:cNvSpPr>
          <p:nvPr>
            <p:ph type="subTitle" idx="1"/>
          </p:nvPr>
        </p:nvSpPr>
        <p:spPr>
          <a:xfrm>
            <a:off x="2057400" y="685800"/>
            <a:ext cx="6553200" cy="5730893"/>
          </a:xfrm>
        </p:spPr>
        <p:txBody>
          <a:bodyPr>
            <a:normAutofit fontScale="92500" lnSpcReduction="20000"/>
          </a:bodyPr>
          <a:lstStyle/>
          <a:p>
            <a:pPr marL="609600" indent="-609600" algn="just">
              <a:lnSpc>
                <a:spcPct val="90000"/>
              </a:lnSpc>
              <a:spcBef>
                <a:spcPts val="600"/>
              </a:spcBef>
              <a:buFont typeface="Wingdings" pitchFamily="2" charset="2"/>
              <a:buChar char="§"/>
            </a:pPr>
            <a:r>
              <a:rPr lang="lv-LV" sz="2600" b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Latvijas Nacionālais attīstības plāns 2014. –2020. gadam (20.12.2012.):</a:t>
            </a:r>
          </a:p>
          <a:p>
            <a:pPr marL="609600" indent="-609600" algn="just">
              <a:lnSpc>
                <a:spcPct val="90000"/>
              </a:lnSpc>
              <a:spcBef>
                <a:spcPts val="600"/>
              </a:spcBef>
              <a:buFont typeface="Wingdings" pitchFamily="2" charset="2"/>
              <a:buChar char="§"/>
            </a:pPr>
            <a:r>
              <a:rPr lang="lv-LV" sz="2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Vesels un darbspējīgs cilvēks: veselīga un aktīva dzīvesveida paradumu nostiprināšana sabiedrībā, tai skaitā atkarību izraisošo vielu un atkarību izraisošo procesu profilakse un izplatības ierobežošana, arī ārstēšana un atkarību izraisošo vielu pieejamības mazināšana; </a:t>
            </a:r>
          </a:p>
          <a:p>
            <a:pPr marL="609600" indent="-609600" algn="just">
              <a:lnSpc>
                <a:spcPct val="90000"/>
              </a:lnSpc>
              <a:spcBef>
                <a:spcPts val="600"/>
              </a:spcBef>
              <a:buFont typeface="Wingdings" pitchFamily="2" charset="2"/>
              <a:buChar char="§"/>
            </a:pPr>
            <a:r>
              <a:rPr lang="lv-LV" sz="2600" b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Valdības rīcības plāns (10.02.2015.) 100.punkts: </a:t>
            </a:r>
            <a:r>
              <a:rPr lang="lv-LV" sz="2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samazināt veselībai kaitīgo produktu un ieradumu izplatību, izmantojot nodokļu instrumentus alkohola un tabakas patēriņa mazināšanai un ierobežojot atkarību izraisošo vielu pieejamību: </a:t>
            </a:r>
          </a:p>
          <a:p>
            <a:pPr marL="609600" indent="-609600" algn="just">
              <a:lnSpc>
                <a:spcPct val="90000"/>
              </a:lnSpc>
              <a:spcBef>
                <a:spcPts val="600"/>
              </a:spcBef>
              <a:buFont typeface="Wingdings" pitchFamily="2" charset="2"/>
              <a:buChar char="§"/>
            </a:pPr>
            <a:r>
              <a:rPr lang="lv-LV" sz="2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Alkohola akcīzes nodokļa pieaugums, virs inflācijas rādītājiem un iedzīvotāju ieņēmuma pieauguma; </a:t>
            </a:r>
          </a:p>
          <a:p>
            <a:pPr marL="609600" indent="-609600" algn="just">
              <a:lnSpc>
                <a:spcPct val="90000"/>
              </a:lnSpc>
              <a:spcBef>
                <a:spcPts val="600"/>
              </a:spcBef>
              <a:buFont typeface="Wingdings" pitchFamily="2" charset="2"/>
              <a:buChar char="§"/>
            </a:pPr>
            <a:r>
              <a:rPr lang="lv-LV" sz="2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Rīcības plāna izstrāde kaitējuma mazināšanai (2016-2018) </a:t>
            </a:r>
          </a:p>
          <a:p>
            <a:pPr marL="609600" indent="-609600" algn="just">
              <a:lnSpc>
                <a:spcPct val="90000"/>
              </a:lnSpc>
              <a:spcBef>
                <a:spcPts val="600"/>
              </a:spcBef>
              <a:buFont typeface="Wingdings" pitchFamily="2" charset="2"/>
              <a:buChar char="§"/>
            </a:pPr>
            <a:endParaRPr lang="lv-LV" sz="26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Slide Number Placeholder 11"/>
          <p:cNvSpPr>
            <a:spLocks noGrp="1"/>
          </p:cNvSpPr>
          <p:nvPr>
            <p:ph type="sldNum" sz="quarter" idx="12"/>
          </p:nvPr>
        </p:nvSpPr>
        <p:spPr>
          <a:xfrm>
            <a:off x="6629400" y="6356369"/>
            <a:ext cx="2133600" cy="365123"/>
          </a:xfrm>
        </p:spPr>
        <p:txBody>
          <a:bodyPr/>
          <a:lstStyle/>
          <a:p>
            <a:r>
              <a:rPr lang="lv-LV" sz="1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Veselības ministrijas virzītās iniciatīvas alkohola kaitējuma mazināšanai sabiedrībā</a:t>
            </a:r>
            <a:r>
              <a:rPr lang="lv-LV" sz="1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lv-LV" sz="1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|  </a:t>
            </a:r>
            <a:fld id="{B6F15528-21DE-4FAA-801E-634DDDAF4B2B}" type="slidenum">
              <a:rPr lang="en-US" sz="1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/>
              <a:t>5</a:t>
            </a:fld>
            <a:endParaRPr lang="en-US" sz="1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6340" y="0"/>
            <a:ext cx="1761743" cy="1957799"/>
          </a:xfrm>
          <a:prstGeom prst="rect">
            <a:avLst/>
          </a:prstGeom>
        </p:spPr>
      </p:pic>
      <p:sp>
        <p:nvSpPr>
          <p:cNvPr id="9" name="Slide Number Placeholder 11"/>
          <p:cNvSpPr txBox="1">
            <a:spLocks/>
          </p:cNvSpPr>
          <p:nvPr/>
        </p:nvSpPr>
        <p:spPr>
          <a:xfrm>
            <a:off x="2286000" y="6340489"/>
            <a:ext cx="2133600" cy="365123"/>
          </a:xfrm>
          <a:prstGeom prst="rect">
            <a:avLst/>
          </a:prstGeom>
        </p:spPr>
        <p:txBody>
          <a:bodyPr vert="horz" lIns="93957" tIns="46979" rIns="93957" bIns="46979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lv-LV" sz="1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03.03.2015. LR Saeima</a:t>
            </a:r>
            <a:endParaRPr lang="en-US" sz="1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992461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ubtitle 2"/>
          <p:cNvSpPr>
            <a:spLocks noGrp="1"/>
          </p:cNvSpPr>
          <p:nvPr>
            <p:ph type="subTitle" idx="1"/>
          </p:nvPr>
        </p:nvSpPr>
        <p:spPr>
          <a:xfrm>
            <a:off x="2286000" y="1371600"/>
            <a:ext cx="6324600" cy="4435479"/>
          </a:xfrm>
        </p:spPr>
        <p:txBody>
          <a:bodyPr>
            <a:normAutofit fontScale="92500" lnSpcReduction="20000"/>
          </a:bodyPr>
          <a:lstStyle/>
          <a:p>
            <a:pPr algn="just"/>
            <a:endParaRPr lang="lv-LV" sz="2000" u="sng" dirty="0" smtClean="0">
              <a:solidFill>
                <a:schemeClr val="tx1"/>
              </a:solidFill>
              <a:cs typeface="Times New Roman" pitchFamily="18" charset="0"/>
            </a:endParaRPr>
          </a:p>
          <a:p>
            <a:pPr algn="just"/>
            <a:endParaRPr lang="lv-LV" sz="2800" u="sng" dirty="0">
              <a:solidFill>
                <a:schemeClr val="tx1"/>
              </a:solidFill>
              <a:cs typeface="Times New Roman" pitchFamily="18" charset="0"/>
            </a:endParaRPr>
          </a:p>
          <a:p>
            <a:pPr algn="just"/>
            <a:r>
              <a:rPr lang="lv-LV" sz="2800" u="sng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Virsmērķis</a:t>
            </a:r>
            <a:r>
              <a:rPr lang="lv-LV" sz="28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: pagarināt Latvijas iedzīvotāju veselīgi nodzīvotos dzīves gadus un novērst priekšlaicīgu nāvi, saglabājot, uzlabojot un atjaunojot veselību. </a:t>
            </a:r>
          </a:p>
          <a:p>
            <a:pPr algn="just">
              <a:spcBef>
                <a:spcPts val="0"/>
              </a:spcBef>
            </a:pPr>
            <a:endParaRPr lang="lv-LV" sz="2800" u="sng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>
              <a:spcBef>
                <a:spcPts val="0"/>
              </a:spcBef>
            </a:pPr>
            <a:r>
              <a:rPr lang="lv-LV" sz="2800" u="sng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Apakšmērķis</a:t>
            </a:r>
            <a:r>
              <a:rPr lang="lv-LV" sz="28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: samazināt saslimstību un mirstību no </a:t>
            </a:r>
            <a:r>
              <a:rPr lang="lv-LV" sz="28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neinfekcijas</a:t>
            </a:r>
            <a:r>
              <a:rPr lang="lv-LV" sz="28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slimībām, mazinot riska faktoru negatīvo ietekmi uz veselību</a:t>
            </a:r>
            <a:r>
              <a:rPr lang="lv-LV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>
              <a:spcBef>
                <a:spcPts val="0"/>
              </a:spcBef>
            </a:pPr>
            <a:endParaRPr lang="lv-LV" sz="28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>
              <a:spcBef>
                <a:spcPts val="0"/>
              </a:spcBef>
            </a:pPr>
            <a:r>
              <a:rPr lang="lv-LV" sz="2800" u="sng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Pamatprincips</a:t>
            </a:r>
            <a:r>
              <a:rPr lang="lv-LV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: veselība </a:t>
            </a:r>
            <a:r>
              <a:rPr lang="lv-LV" sz="28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visu nozaru </a:t>
            </a:r>
            <a:r>
              <a:rPr lang="lv-LV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politikās. </a:t>
            </a:r>
            <a:endParaRPr lang="en-US" sz="28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609600" indent="-609600" algn="l">
              <a:lnSpc>
                <a:spcPct val="90000"/>
              </a:lnSpc>
              <a:spcBef>
                <a:spcPts val="600"/>
              </a:spcBef>
            </a:pPr>
            <a:endParaRPr lang="lv-LV" sz="20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Slide Number Placeholder 11"/>
          <p:cNvSpPr>
            <a:spLocks noGrp="1"/>
          </p:cNvSpPr>
          <p:nvPr>
            <p:ph type="sldNum" sz="quarter" idx="12"/>
          </p:nvPr>
        </p:nvSpPr>
        <p:spPr>
          <a:xfrm>
            <a:off x="6629400" y="6356369"/>
            <a:ext cx="2133600" cy="365123"/>
          </a:xfrm>
        </p:spPr>
        <p:txBody>
          <a:bodyPr/>
          <a:lstStyle/>
          <a:p>
            <a:r>
              <a:rPr lang="lv-LV" sz="1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Veselības ministrijas virzītās iniciatīvas alkohola kaitējuma mazināšanai sabiedrībā </a:t>
            </a:r>
            <a:r>
              <a:rPr lang="lv-LV" sz="1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|  </a:t>
            </a:r>
            <a:fld id="{B6F15528-21DE-4FAA-801E-634DDDAF4B2B}" type="slidenum">
              <a:rPr lang="en-US" sz="1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/>
              <a:t>6</a:t>
            </a:fld>
            <a:endParaRPr lang="en-US" sz="1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6340" y="0"/>
            <a:ext cx="1761743" cy="1957799"/>
          </a:xfrm>
          <a:prstGeom prst="rect">
            <a:avLst/>
          </a:prstGeom>
        </p:spPr>
      </p:pic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2264764" y="1219200"/>
            <a:ext cx="6324600" cy="954911"/>
          </a:xfrm>
        </p:spPr>
        <p:txBody>
          <a:bodyPr anchor="b">
            <a:noAutofit/>
          </a:bodyPr>
          <a:lstStyle/>
          <a:p>
            <a:r>
              <a:rPr lang="lv-LV" sz="2800" b="1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Sabiedrības veselības pamatnostādnes </a:t>
            </a:r>
            <a:r>
              <a:rPr lang="lv-LV" sz="2800" b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2014. </a:t>
            </a:r>
            <a:r>
              <a:rPr lang="lv-LV" sz="2800" b="1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lv-LV" sz="2800" b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2020. gadam </a:t>
            </a:r>
            <a:r>
              <a:rPr lang="lv-LV" sz="2800" b="1" dirty="0" smtClean="0">
                <a:solidFill>
                  <a:srgbClr val="9933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lv-LV" sz="2800" b="1" dirty="0" smtClean="0">
                <a:solidFill>
                  <a:srgbClr val="9933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lv-LV" sz="2400" dirty="0" smtClean="0">
                <a:latin typeface="Times New Roman" pitchFamily="18" charset="0"/>
                <a:cs typeface="Times New Roman" pitchFamily="18" charset="0"/>
              </a:rPr>
              <a:t>(14.10.2014. MK rīkojums </a:t>
            </a:r>
            <a:r>
              <a:rPr lang="lv-LV" sz="2400" dirty="0" err="1" smtClean="0">
                <a:latin typeface="Times New Roman" pitchFamily="18" charset="0"/>
                <a:cs typeface="Times New Roman" pitchFamily="18" charset="0"/>
              </a:rPr>
              <a:t>Nr</a:t>
            </a:r>
            <a:r>
              <a:rPr lang="lv-LV" sz="2400" dirty="0" smtClean="0">
                <a:latin typeface="Times New Roman" pitchFamily="18" charset="0"/>
                <a:cs typeface="Times New Roman" pitchFamily="18" charset="0"/>
              </a:rPr>
              <a:t>. 589)</a:t>
            </a:r>
            <a:r>
              <a:rPr lang="lv-LV" sz="2000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lv-LV" sz="2000" dirty="0">
                <a:latin typeface="Times New Roman" pitchFamily="18" charset="0"/>
                <a:cs typeface="Times New Roman" pitchFamily="18" charset="0"/>
              </a:rPr>
            </a:br>
            <a:endParaRPr lang="en-US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Slide Number Placeholder 11"/>
          <p:cNvSpPr txBox="1">
            <a:spLocks/>
          </p:cNvSpPr>
          <p:nvPr/>
        </p:nvSpPr>
        <p:spPr>
          <a:xfrm>
            <a:off x="2286000" y="6340489"/>
            <a:ext cx="2133600" cy="365123"/>
          </a:xfrm>
          <a:prstGeom prst="rect">
            <a:avLst/>
          </a:prstGeom>
        </p:spPr>
        <p:txBody>
          <a:bodyPr vert="horz" lIns="93957" tIns="46979" rIns="93957" bIns="46979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lv-LV" sz="1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03.03.2015. LR Saeima</a:t>
            </a:r>
            <a:endParaRPr lang="en-US" sz="1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032816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ubtitle 2"/>
          <p:cNvSpPr>
            <a:spLocks noGrp="1"/>
          </p:cNvSpPr>
          <p:nvPr>
            <p:ph type="subTitle" idx="1"/>
          </p:nvPr>
        </p:nvSpPr>
        <p:spPr>
          <a:xfrm>
            <a:off x="2286000" y="1905014"/>
            <a:ext cx="6324600" cy="4435479"/>
          </a:xfrm>
        </p:spPr>
        <p:txBody>
          <a:bodyPr>
            <a:normAutofit fontScale="92500"/>
          </a:bodyPr>
          <a:lstStyle/>
          <a:p>
            <a:pPr algn="just"/>
            <a:r>
              <a:rPr lang="lv-LV" sz="24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Mērķis:</a:t>
            </a:r>
            <a:r>
              <a:rPr lang="lv-LV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lv-LV" sz="24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lv-LV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sekmēt </a:t>
            </a:r>
            <a:r>
              <a:rPr lang="lv-LV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alkoholisko dzērienu kaitējuma mazināšanu sabiedrības veselībai, nodrošinot plānotu, saskaņotu un koordinētu pasākumu veikšanu. </a:t>
            </a:r>
          </a:p>
          <a:p>
            <a:pPr algn="just"/>
            <a:r>
              <a:rPr lang="lv-LV" sz="24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Galvenie virzieni</a:t>
            </a:r>
            <a:r>
              <a:rPr lang="lv-LV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: </a:t>
            </a:r>
          </a:p>
          <a:p>
            <a:pPr algn="just"/>
            <a:r>
              <a:rPr lang="lv-LV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- piedāvājuma </a:t>
            </a:r>
            <a:r>
              <a:rPr lang="lv-LV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ierobežošana un kontrole; </a:t>
            </a:r>
          </a:p>
          <a:p>
            <a:pPr marL="342900" indent="-342900" algn="just">
              <a:buFontTx/>
              <a:buChar char="-"/>
            </a:pPr>
            <a:r>
              <a:rPr lang="lv-LV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pieprasījuma samazināšana;</a:t>
            </a:r>
          </a:p>
          <a:p>
            <a:pPr marL="342900" indent="-342900" algn="just">
              <a:buFontTx/>
              <a:buChar char="-"/>
            </a:pPr>
            <a:r>
              <a:rPr lang="lv-LV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alkoholisko </a:t>
            </a:r>
            <a:r>
              <a:rPr lang="lv-LV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dzērienu riskantas un kaitējošas lietošanas samazināšana; </a:t>
            </a:r>
            <a:endParaRPr lang="lv-LV" sz="24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342900" indent="-342900" algn="just">
              <a:buFontTx/>
              <a:buChar char="-"/>
            </a:pPr>
            <a:r>
              <a:rPr lang="lv-LV" sz="24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indikatorrādītāju</a:t>
            </a:r>
            <a:r>
              <a:rPr lang="lv-LV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lv-LV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monitorings un sabiedrības informēšana. </a:t>
            </a:r>
          </a:p>
          <a:p>
            <a:pPr marL="609600" indent="-609600" algn="l">
              <a:lnSpc>
                <a:spcPct val="90000"/>
              </a:lnSpc>
              <a:spcBef>
                <a:spcPts val="600"/>
              </a:spcBef>
            </a:pPr>
            <a:endParaRPr lang="lv-LV" sz="20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Slide Number Placeholder 11"/>
          <p:cNvSpPr>
            <a:spLocks noGrp="1"/>
          </p:cNvSpPr>
          <p:nvPr>
            <p:ph type="sldNum" sz="quarter" idx="12"/>
          </p:nvPr>
        </p:nvSpPr>
        <p:spPr>
          <a:xfrm>
            <a:off x="6629400" y="6356369"/>
            <a:ext cx="2133600" cy="365123"/>
          </a:xfrm>
        </p:spPr>
        <p:txBody>
          <a:bodyPr/>
          <a:lstStyle/>
          <a:p>
            <a:r>
              <a:rPr lang="lv-LV" sz="1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Veselības ministrijas virzītās iniciatīvas alkohola kaitējuma mazināšanai sabiedrībā </a:t>
            </a:r>
            <a:r>
              <a:rPr lang="lv-LV" sz="1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|  </a:t>
            </a:r>
            <a:fld id="{B6F15528-21DE-4FAA-801E-634DDDAF4B2B}" type="slidenum">
              <a:rPr lang="en-US" sz="1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/>
              <a:t>7</a:t>
            </a:fld>
            <a:endParaRPr lang="en-US" sz="1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6340" y="0"/>
            <a:ext cx="1761743" cy="1957799"/>
          </a:xfrm>
          <a:prstGeom prst="rect">
            <a:avLst/>
          </a:prstGeom>
        </p:spPr>
      </p:pic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2286000" y="685800"/>
            <a:ext cx="6324600" cy="954911"/>
          </a:xfrm>
        </p:spPr>
        <p:txBody>
          <a:bodyPr anchor="b">
            <a:noAutofit/>
          </a:bodyPr>
          <a:lstStyle/>
          <a:p>
            <a:pPr marL="0"/>
            <a:r>
              <a:rPr lang="lv-LV" sz="2400" b="1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Alkoholisko dzērienu patēriņa mazināšanas un alkoholisma ierobežošanas rīcības plāns 2012.-</a:t>
            </a:r>
            <a:r>
              <a:rPr lang="lv-LV" sz="2400" b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2014.gadam</a:t>
            </a:r>
            <a:r>
              <a:rPr lang="lv-LV" sz="2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lv-LV" sz="1800" dirty="0" smtClean="0">
                <a:latin typeface="Times New Roman" pitchFamily="18" charset="0"/>
                <a:cs typeface="Times New Roman" pitchFamily="18" charset="0"/>
              </a:rPr>
              <a:t>(MK </a:t>
            </a:r>
            <a:r>
              <a:rPr lang="lv-LV" sz="1800" dirty="0">
                <a:latin typeface="Times New Roman" pitchFamily="18" charset="0"/>
                <a:cs typeface="Times New Roman" pitchFamily="18" charset="0"/>
              </a:rPr>
              <a:t>19.12.2012. rīkojums Nr.614)</a:t>
            </a:r>
            <a:r>
              <a:rPr lang="lv-LV" sz="1800" b="1" dirty="0"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  <p:sp>
        <p:nvSpPr>
          <p:cNvPr id="9" name="Slide Number Placeholder 11"/>
          <p:cNvSpPr txBox="1">
            <a:spLocks/>
          </p:cNvSpPr>
          <p:nvPr/>
        </p:nvSpPr>
        <p:spPr>
          <a:xfrm>
            <a:off x="2286000" y="6340489"/>
            <a:ext cx="2133600" cy="365123"/>
          </a:xfrm>
          <a:prstGeom prst="rect">
            <a:avLst/>
          </a:prstGeom>
        </p:spPr>
        <p:txBody>
          <a:bodyPr vert="horz" lIns="93957" tIns="46979" rIns="93957" bIns="46979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lv-LV" sz="1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03.03.2015. LR Saeima</a:t>
            </a:r>
            <a:endParaRPr lang="en-US" sz="1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502327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ubtitle 2"/>
          <p:cNvSpPr>
            <a:spLocks noGrp="1"/>
          </p:cNvSpPr>
          <p:nvPr>
            <p:ph type="subTitle" idx="1"/>
          </p:nvPr>
        </p:nvSpPr>
        <p:spPr>
          <a:xfrm>
            <a:off x="1828800" y="1447800"/>
            <a:ext cx="6781800" cy="4435479"/>
          </a:xfrm>
        </p:spPr>
        <p:txBody>
          <a:bodyPr>
            <a:noAutofit/>
          </a:bodyPr>
          <a:lstStyle/>
          <a:p>
            <a:pPr marL="342900" indent="-342900" algn="just">
              <a:buFont typeface="Wingdings" pitchFamily="2" charset="2"/>
              <a:buChar char="§"/>
            </a:pPr>
            <a:r>
              <a:rPr lang="lv-LV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Lai mazinātu iespēju nepilngadīgām personām iegādāties alkoholu: </a:t>
            </a:r>
          </a:p>
          <a:p>
            <a:pPr marL="812688" lvl="1" indent="-342900" algn="just">
              <a:buFont typeface="Wingdings" pitchFamily="2" charset="2"/>
              <a:buChar char="§"/>
            </a:pPr>
            <a:r>
              <a:rPr lang="lv-LV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Grozījumi likumā “Par policiju” (21.02.2013.); </a:t>
            </a:r>
          </a:p>
          <a:p>
            <a:pPr marL="812688" lvl="1" indent="-342900" algn="just">
              <a:buFont typeface="Wingdings" pitchFamily="2" charset="2"/>
              <a:buChar char="§"/>
            </a:pPr>
            <a:r>
              <a:rPr lang="lv-LV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Grozījumi Alkoholisko dzērienu aprites likumā (19.07.2013.); </a:t>
            </a:r>
          </a:p>
          <a:p>
            <a:pPr marL="812688" lvl="1" indent="-342900" algn="just">
              <a:buFont typeface="Wingdings" pitchFamily="2" charset="2"/>
              <a:buChar char="§"/>
            </a:pPr>
            <a:r>
              <a:rPr lang="lv-LV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Ministru kabineta noteikumi Nr. 619 “</a:t>
            </a:r>
            <a:r>
              <a:rPr lang="lv-LV" sz="20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Kontrolpirkuma</a:t>
            </a:r>
            <a:r>
              <a:rPr lang="lv-LV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veikšanas kārtība” (27.08.2013.); </a:t>
            </a:r>
          </a:p>
          <a:p>
            <a:pPr marL="812688" lvl="1" indent="-342900" algn="just">
              <a:buFont typeface="Wingdings" pitchFamily="2" charset="2"/>
              <a:buChar char="§"/>
            </a:pPr>
            <a:r>
              <a:rPr lang="lv-LV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Grozījumi Latvijas administratīvo pārkāpumu kodeksā (01.01.2014.); </a:t>
            </a:r>
          </a:p>
          <a:p>
            <a:pPr marL="812688" lvl="1" indent="-342900" algn="just"/>
            <a:r>
              <a:rPr lang="lv-LV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Lai mazinātu alkoholisko dzērienu nelegālo tirdzniecību</a:t>
            </a:r>
            <a:r>
              <a:rPr lang="lv-LV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: “Ziņojiet! Par nelegālā alkohola, cigarešu vai narkotiku tirdzniecības vietām” (http://www.ic.iem.gov.lv/gis2/), tālrunis 110; </a:t>
            </a:r>
          </a:p>
          <a:p>
            <a:pPr marL="812688" lvl="1" indent="-342900" algn="just">
              <a:buFont typeface="Wingdings" pitchFamily="2" charset="2"/>
              <a:buChar char="§"/>
            </a:pPr>
            <a:endParaRPr lang="lv-LV" sz="2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Slide Number Placeholder 11"/>
          <p:cNvSpPr>
            <a:spLocks noGrp="1"/>
          </p:cNvSpPr>
          <p:nvPr>
            <p:ph type="sldNum" sz="quarter" idx="12"/>
          </p:nvPr>
        </p:nvSpPr>
        <p:spPr>
          <a:xfrm>
            <a:off x="6629400" y="6356369"/>
            <a:ext cx="2133600" cy="365123"/>
          </a:xfrm>
        </p:spPr>
        <p:txBody>
          <a:bodyPr/>
          <a:lstStyle/>
          <a:p>
            <a:r>
              <a:rPr lang="lv-LV" sz="1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Veselības ministrijas virzītās iniciatīvas alkohola kaitējuma mazināšanai sabiedrībā </a:t>
            </a:r>
            <a:r>
              <a:rPr lang="lv-LV" sz="1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|  </a:t>
            </a:r>
            <a:fld id="{B6F15528-21DE-4FAA-801E-634DDDAF4B2B}" type="slidenum">
              <a:rPr lang="en-US" sz="1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/>
              <a:t>8</a:t>
            </a:fld>
            <a:endParaRPr lang="en-US" sz="1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6340" y="0"/>
            <a:ext cx="1761743" cy="1957799"/>
          </a:xfrm>
          <a:prstGeom prst="rect">
            <a:avLst/>
          </a:prstGeom>
        </p:spPr>
      </p:pic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2286000" y="381000"/>
            <a:ext cx="6324600" cy="954911"/>
          </a:xfrm>
        </p:spPr>
        <p:txBody>
          <a:bodyPr anchor="b">
            <a:noAutofit/>
          </a:bodyPr>
          <a:lstStyle/>
          <a:p>
            <a:r>
              <a:rPr lang="lv-LV" sz="2800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lv-LV" sz="2800" dirty="0">
                <a:latin typeface="Times New Roman" pitchFamily="18" charset="0"/>
                <a:cs typeface="Times New Roman" pitchFamily="18" charset="0"/>
              </a:rPr>
            </a:br>
            <a:r>
              <a:rPr lang="lv-LV" sz="2800" b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Alkoholisko  dzērienu piedāvājuma ierobežošana un kontrole (I) </a:t>
            </a:r>
            <a:endParaRPr lang="en-US" sz="28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Slide Number Placeholder 11"/>
          <p:cNvSpPr txBox="1">
            <a:spLocks/>
          </p:cNvSpPr>
          <p:nvPr/>
        </p:nvSpPr>
        <p:spPr>
          <a:xfrm>
            <a:off x="2286000" y="6340489"/>
            <a:ext cx="2133600" cy="365123"/>
          </a:xfrm>
          <a:prstGeom prst="rect">
            <a:avLst/>
          </a:prstGeom>
        </p:spPr>
        <p:txBody>
          <a:bodyPr vert="horz" lIns="93957" tIns="46979" rIns="93957" bIns="46979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lv-LV" sz="1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03.03.2015. LR Saeima</a:t>
            </a:r>
            <a:endParaRPr lang="en-US" sz="1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502327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ubtitle 2"/>
          <p:cNvSpPr>
            <a:spLocks noGrp="1"/>
          </p:cNvSpPr>
          <p:nvPr>
            <p:ph type="subTitle" idx="1"/>
          </p:nvPr>
        </p:nvSpPr>
        <p:spPr>
          <a:xfrm>
            <a:off x="1524000" y="1828800"/>
            <a:ext cx="7086600" cy="3749679"/>
          </a:xfrm>
        </p:spPr>
        <p:txBody>
          <a:bodyPr>
            <a:noAutofit/>
          </a:bodyPr>
          <a:lstStyle/>
          <a:p>
            <a:pPr marL="457200" indent="-457200" algn="just">
              <a:buFont typeface="Wingdings" pitchFamily="2" charset="2"/>
              <a:buChar char="§"/>
            </a:pPr>
            <a:r>
              <a:rPr lang="lv-LV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Ieteikumi alkohola atkarības profilakses jomā (sabiedrībai un ĢĀ); </a:t>
            </a:r>
          </a:p>
          <a:p>
            <a:pPr marL="457200" indent="-457200" algn="just">
              <a:buFont typeface="Wingdings" pitchFamily="2" charset="2"/>
              <a:buChar char="§"/>
            </a:pPr>
            <a:r>
              <a:rPr lang="lv-LV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Informācija sabiedrībai par alkohola kaitējumu, riskiem, ārstēšanās iespējām; </a:t>
            </a:r>
          </a:p>
          <a:p>
            <a:pPr marL="457200" indent="-457200" algn="just">
              <a:buFont typeface="Wingdings" pitchFamily="2" charset="2"/>
              <a:buChar char="§"/>
            </a:pPr>
            <a:r>
              <a:rPr lang="lv-LV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Informācija par alkoholisko dzērienu kaitīgo ietekmi uz mātes un bērna veselību; </a:t>
            </a:r>
          </a:p>
          <a:p>
            <a:endParaRPr lang="lv-LV" sz="2400" dirty="0" smtClean="0"/>
          </a:p>
          <a:p>
            <a:pPr marL="609600" indent="-609600" algn="l">
              <a:lnSpc>
                <a:spcPct val="90000"/>
              </a:lnSpc>
              <a:spcBef>
                <a:spcPts val="600"/>
              </a:spcBef>
              <a:buFont typeface="Arial" pitchFamily="34" charset="0"/>
              <a:buChar char="•"/>
            </a:pPr>
            <a:endParaRPr lang="lv-LV" sz="2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Slide Number Placeholder 11"/>
          <p:cNvSpPr>
            <a:spLocks noGrp="1"/>
          </p:cNvSpPr>
          <p:nvPr>
            <p:ph type="sldNum" sz="quarter" idx="12"/>
          </p:nvPr>
        </p:nvSpPr>
        <p:spPr>
          <a:xfrm>
            <a:off x="6629400" y="6356369"/>
            <a:ext cx="2133600" cy="365123"/>
          </a:xfrm>
        </p:spPr>
        <p:txBody>
          <a:bodyPr/>
          <a:lstStyle/>
          <a:p>
            <a:r>
              <a:rPr lang="lv-LV" sz="1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Veselības ministrijas virzītās iniciatīvas alkohola kaitējuma mazināšanai sabiedrībā </a:t>
            </a:r>
            <a:r>
              <a:rPr lang="lv-LV" sz="1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|  </a:t>
            </a:r>
            <a:fld id="{B6F15528-21DE-4FAA-801E-634DDDAF4B2B}" type="slidenum">
              <a:rPr lang="en-US" sz="1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/>
              <a:t>9</a:t>
            </a:fld>
            <a:endParaRPr lang="en-US" sz="1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6340" y="0"/>
            <a:ext cx="1761743" cy="1957799"/>
          </a:xfrm>
          <a:prstGeom prst="rect">
            <a:avLst/>
          </a:prstGeom>
        </p:spPr>
      </p:pic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2286000" y="838200"/>
            <a:ext cx="6324600" cy="954911"/>
          </a:xfrm>
        </p:spPr>
        <p:txBody>
          <a:bodyPr anchor="b">
            <a:noAutofit/>
          </a:bodyPr>
          <a:lstStyle/>
          <a:p>
            <a:r>
              <a:rPr lang="lv-LV" sz="3200" b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Alkoholisko dzērienu pieprasījuma mazināšana (I)</a:t>
            </a:r>
            <a:r>
              <a:rPr lang="lv-LV" sz="3200" b="1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lv-LV" sz="3200" b="1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endParaRPr lang="en-US" sz="3200" b="1" dirty="0">
              <a:solidFill>
                <a:schemeClr val="accent6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Slide Number Placeholder 11"/>
          <p:cNvSpPr txBox="1">
            <a:spLocks/>
          </p:cNvSpPr>
          <p:nvPr/>
        </p:nvSpPr>
        <p:spPr>
          <a:xfrm>
            <a:off x="2286000" y="6340489"/>
            <a:ext cx="2133600" cy="365123"/>
          </a:xfrm>
          <a:prstGeom prst="rect">
            <a:avLst/>
          </a:prstGeom>
        </p:spPr>
        <p:txBody>
          <a:bodyPr vert="horz" lIns="93957" tIns="46979" rIns="93957" bIns="46979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lv-LV" sz="1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03.03.2015. LR Saeima</a:t>
            </a:r>
            <a:endParaRPr lang="en-US" sz="1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502327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ubtitle 2"/>
          <p:cNvSpPr>
            <a:spLocks noGrp="1"/>
          </p:cNvSpPr>
          <p:nvPr>
            <p:ph type="subTitle" idx="1"/>
          </p:nvPr>
        </p:nvSpPr>
        <p:spPr>
          <a:xfrm>
            <a:off x="2133600" y="1905014"/>
            <a:ext cx="6477000" cy="4435479"/>
          </a:xfrm>
        </p:spPr>
        <p:txBody>
          <a:bodyPr>
            <a:normAutofit/>
          </a:bodyPr>
          <a:lstStyle/>
          <a:p>
            <a:pPr marL="457200" indent="-457200" algn="just">
              <a:buFont typeface="Wingdings" pitchFamily="2" charset="2"/>
              <a:buChar char="§"/>
            </a:pPr>
            <a:r>
              <a:rPr lang="lv-LV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Nodrošināta </a:t>
            </a:r>
            <a:r>
              <a:rPr lang="lv-LV" sz="28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alkohola atkarīgo slimnieku </a:t>
            </a:r>
            <a:r>
              <a:rPr lang="lv-LV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sociālā rehabilitācija;</a:t>
            </a:r>
          </a:p>
          <a:p>
            <a:pPr marL="457200" indent="-457200" algn="just">
              <a:buFont typeface="Wingdings" pitchFamily="2" charset="2"/>
              <a:buChar char="§"/>
            </a:pPr>
            <a:r>
              <a:rPr lang="lv-LV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Nodrošināta </a:t>
            </a:r>
            <a:r>
              <a:rPr lang="lv-LV" sz="28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diennakts </a:t>
            </a:r>
            <a:r>
              <a:rPr lang="lv-LV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neatliekamā narkoloģiskā palīdzība; </a:t>
            </a:r>
          </a:p>
          <a:p>
            <a:pPr marL="457200" indent="-457200" algn="just">
              <a:buFont typeface="Wingdings" pitchFamily="2" charset="2"/>
              <a:buChar char="§"/>
            </a:pPr>
            <a:r>
              <a:rPr lang="lv-LV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Nodrošināta pēctecīga </a:t>
            </a:r>
            <a:r>
              <a:rPr lang="lv-LV" sz="28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narkoloģiskās ārstēšanas </a:t>
            </a:r>
            <a:r>
              <a:rPr lang="lv-LV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pieejamība. </a:t>
            </a:r>
            <a:endParaRPr lang="lv-LV" sz="28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609600" indent="-609600" algn="l">
              <a:lnSpc>
                <a:spcPct val="90000"/>
              </a:lnSpc>
              <a:spcBef>
                <a:spcPts val="600"/>
              </a:spcBef>
            </a:pPr>
            <a:endParaRPr lang="lv-LV" sz="20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Slide Number Placeholder 11"/>
          <p:cNvSpPr>
            <a:spLocks noGrp="1"/>
          </p:cNvSpPr>
          <p:nvPr>
            <p:ph type="sldNum" sz="quarter" idx="12"/>
          </p:nvPr>
        </p:nvSpPr>
        <p:spPr>
          <a:xfrm>
            <a:off x="6629400" y="6356369"/>
            <a:ext cx="2133600" cy="365123"/>
          </a:xfrm>
        </p:spPr>
        <p:txBody>
          <a:bodyPr/>
          <a:lstStyle/>
          <a:p>
            <a:r>
              <a:rPr lang="lv-LV" sz="1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Veselības ministrijas virzītās iniciatīvas alkohola kaitējuma mazināšanai sabiedrībā </a:t>
            </a:r>
            <a:r>
              <a:rPr lang="lv-LV" sz="1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|  </a:t>
            </a:r>
            <a:fld id="{B6F15528-21DE-4FAA-801E-634DDDAF4B2B}" type="slidenum">
              <a:rPr lang="en-US" sz="1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/>
              <a:t>10</a:t>
            </a:fld>
            <a:endParaRPr lang="en-US" sz="1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6340" y="0"/>
            <a:ext cx="1761743" cy="1957799"/>
          </a:xfrm>
          <a:prstGeom prst="rect">
            <a:avLst/>
          </a:prstGeom>
        </p:spPr>
      </p:pic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2272259" y="501443"/>
            <a:ext cx="6324600" cy="954911"/>
          </a:xfrm>
        </p:spPr>
        <p:txBody>
          <a:bodyPr anchor="b">
            <a:noAutofit/>
          </a:bodyPr>
          <a:lstStyle/>
          <a:p>
            <a:pPr algn="l"/>
            <a:r>
              <a:rPr lang="lv-LV" sz="2000" dirty="0">
                <a:cs typeface="Times New Roman" pitchFamily="18" charset="0"/>
              </a:rPr>
              <a:t/>
            </a:r>
            <a:br>
              <a:rPr lang="lv-LV" sz="2000" dirty="0">
                <a:cs typeface="Times New Roman" pitchFamily="18" charset="0"/>
              </a:rPr>
            </a:br>
            <a:endParaRPr lang="en-US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Slide Number Placeholder 11"/>
          <p:cNvSpPr txBox="1">
            <a:spLocks/>
          </p:cNvSpPr>
          <p:nvPr/>
        </p:nvSpPr>
        <p:spPr>
          <a:xfrm>
            <a:off x="2286000" y="6340489"/>
            <a:ext cx="2133600" cy="365123"/>
          </a:xfrm>
          <a:prstGeom prst="rect">
            <a:avLst/>
          </a:prstGeom>
        </p:spPr>
        <p:txBody>
          <a:bodyPr vert="horz" lIns="93957" tIns="46979" rIns="93957" bIns="46979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lv-LV" sz="1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03.03.2015. LR Saeima</a:t>
            </a:r>
            <a:endParaRPr lang="en-US" sz="1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2590800" y="381000"/>
            <a:ext cx="594360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lv-LV" sz="3200" b="1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Alkoholisko dzērienu pieprasījuma mazināšana </a:t>
            </a:r>
            <a:r>
              <a:rPr lang="lv-LV" sz="3200" b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(II)</a:t>
            </a:r>
            <a:r>
              <a:rPr lang="lv-LV" sz="3200" b="1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lv-LV" sz="3200" b="1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15502327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ubtitle 2"/>
          <p:cNvSpPr>
            <a:spLocks noGrp="1"/>
          </p:cNvSpPr>
          <p:nvPr>
            <p:ph type="subTitle" idx="1"/>
          </p:nvPr>
        </p:nvSpPr>
        <p:spPr>
          <a:xfrm>
            <a:off x="2286000" y="1600200"/>
            <a:ext cx="6324600" cy="4740293"/>
          </a:xfrm>
        </p:spPr>
        <p:txBody>
          <a:bodyPr>
            <a:noAutofit/>
          </a:bodyPr>
          <a:lstStyle/>
          <a:p>
            <a:pPr marL="457200" indent="-457200" algn="just">
              <a:buFont typeface="Wingdings" pitchFamily="2" charset="2"/>
              <a:buChar char="§"/>
            </a:pPr>
            <a:r>
              <a:rPr lang="lv-LV" sz="2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Pētījumi un ziņojumi</a:t>
            </a:r>
          </a:p>
          <a:p>
            <a:pPr marL="926988" lvl="1" indent="-457200" algn="just">
              <a:buFont typeface="Wingdings" pitchFamily="2" charset="2"/>
              <a:buChar char="§"/>
            </a:pPr>
            <a:r>
              <a:rPr lang="lv-LV" sz="2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Atkarību izraisošo vielu lietošanas izplatība un sekas” (2012)</a:t>
            </a:r>
          </a:p>
          <a:p>
            <a:pPr marL="926988" lvl="1" indent="-457200" algn="just">
              <a:buFont typeface="Wingdings" pitchFamily="2" charset="2"/>
              <a:buChar char="§"/>
            </a:pPr>
            <a:r>
              <a:rPr lang="lv-LV" sz="2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„Alkohola lietošanas izplatība un sekas Latvijā” (2013, 2014)</a:t>
            </a:r>
          </a:p>
          <a:p>
            <a:pPr marL="926988" lvl="1" indent="-457200" algn="just">
              <a:buFont typeface="Wingdings" pitchFamily="2" charset="2"/>
              <a:buChar char="§"/>
            </a:pPr>
            <a:r>
              <a:rPr lang="lv-LV" sz="2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„Pētījums par atkarību izraisošo vielu lietošanas izplatību sievietēm grūtniecības laikā” (2014)</a:t>
            </a:r>
          </a:p>
          <a:p>
            <a:pPr marL="457200" indent="-457200" algn="just">
              <a:buFont typeface="Wingdings" pitchFamily="2" charset="2"/>
              <a:buChar char="§"/>
            </a:pPr>
            <a:r>
              <a:rPr lang="lv-LV" sz="2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Katru gadu tiek veikts alkoholisko dzērienu lietošanas un seku parādību monitorings</a:t>
            </a:r>
          </a:p>
          <a:p>
            <a:pPr marL="926988" lvl="1" indent="-457200" algn="just">
              <a:buFont typeface="Wingdings" pitchFamily="2" charset="2"/>
              <a:buChar char="§"/>
            </a:pPr>
            <a:endParaRPr lang="lv-LV" sz="26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926988" lvl="1" indent="-457200" algn="just">
              <a:buFont typeface="Wingdings" pitchFamily="2" charset="2"/>
              <a:buChar char="§"/>
            </a:pPr>
            <a:endParaRPr lang="lv-LV" sz="24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457200" indent="-457200" algn="just">
              <a:buFont typeface="Wingdings" pitchFamily="2" charset="2"/>
              <a:buChar char="§"/>
            </a:pPr>
            <a:endParaRPr lang="lv-LV" sz="2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Slide Number Placeholder 11"/>
          <p:cNvSpPr>
            <a:spLocks noGrp="1"/>
          </p:cNvSpPr>
          <p:nvPr>
            <p:ph type="sldNum" sz="quarter" idx="12"/>
          </p:nvPr>
        </p:nvSpPr>
        <p:spPr>
          <a:xfrm>
            <a:off x="6629400" y="6356369"/>
            <a:ext cx="2133600" cy="365123"/>
          </a:xfrm>
        </p:spPr>
        <p:txBody>
          <a:bodyPr/>
          <a:lstStyle/>
          <a:p>
            <a:r>
              <a:rPr lang="lv-LV" sz="1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Veselības ministrijas virzītās iniciatīvas alkohola kaitējuma mazināšanai sabiedrībā </a:t>
            </a:r>
            <a:r>
              <a:rPr lang="lv-LV" sz="1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|  </a:t>
            </a:r>
            <a:fld id="{B6F15528-21DE-4FAA-801E-634DDDAF4B2B}" type="slidenum">
              <a:rPr lang="en-US" sz="1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/>
              <a:t>11</a:t>
            </a:fld>
            <a:endParaRPr lang="en-US" sz="1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6340" y="0"/>
            <a:ext cx="1761743" cy="1957799"/>
          </a:xfrm>
          <a:prstGeom prst="rect">
            <a:avLst/>
          </a:prstGeom>
        </p:spPr>
      </p:pic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2286000" y="381000"/>
            <a:ext cx="6324600" cy="954911"/>
          </a:xfrm>
        </p:spPr>
        <p:txBody>
          <a:bodyPr anchor="b">
            <a:noAutofit/>
          </a:bodyPr>
          <a:lstStyle/>
          <a:p>
            <a:r>
              <a:rPr lang="lv-LV" sz="3200" b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Monitorings </a:t>
            </a:r>
            <a:r>
              <a:rPr lang="lv-LV" sz="3200" b="1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un </a:t>
            </a:r>
            <a:br>
              <a:rPr lang="lv-LV" sz="3200" b="1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lv-LV" sz="3200" b="1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sabiedrības informēšana</a:t>
            </a:r>
            <a:endParaRPr lang="en-US" sz="3200" b="1" dirty="0">
              <a:solidFill>
                <a:schemeClr val="accent6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Slide Number Placeholder 11"/>
          <p:cNvSpPr txBox="1">
            <a:spLocks/>
          </p:cNvSpPr>
          <p:nvPr/>
        </p:nvSpPr>
        <p:spPr>
          <a:xfrm>
            <a:off x="2286000" y="6340489"/>
            <a:ext cx="2133600" cy="365123"/>
          </a:xfrm>
          <a:prstGeom prst="rect">
            <a:avLst/>
          </a:prstGeom>
        </p:spPr>
        <p:txBody>
          <a:bodyPr vert="horz" lIns="93957" tIns="46979" rIns="93957" bIns="46979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lv-LV" sz="1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03.03.2015. LR Saeima</a:t>
            </a:r>
            <a:endParaRPr lang="en-US" sz="1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502327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ubtitle 2"/>
          <p:cNvSpPr>
            <a:spLocks noGrp="1"/>
          </p:cNvSpPr>
          <p:nvPr>
            <p:ph type="subTitle" idx="1"/>
          </p:nvPr>
        </p:nvSpPr>
        <p:spPr>
          <a:xfrm>
            <a:off x="1981200" y="1752600"/>
            <a:ext cx="6629400" cy="4435479"/>
          </a:xfrm>
        </p:spPr>
        <p:txBody>
          <a:bodyPr>
            <a:normAutofit lnSpcReduction="10000"/>
          </a:bodyPr>
          <a:lstStyle/>
          <a:p>
            <a:pPr marL="342900" indent="-342900" algn="just">
              <a:buFont typeface="Wingdings" pitchFamily="2" charset="2"/>
              <a:buChar char="§"/>
            </a:pPr>
            <a:r>
              <a:rPr lang="lv-LV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Grozījumi likumos “Elektronisko plašsaziņas līdzekļu likums” un “Alkoholisko dzērienu aprites likums”; </a:t>
            </a:r>
          </a:p>
          <a:p>
            <a:pPr marL="342900" indent="-342900" algn="just">
              <a:buFont typeface="Wingdings" pitchFamily="2" charset="2"/>
              <a:buChar char="§"/>
            </a:pPr>
            <a:r>
              <a:rPr lang="lv-LV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Informatīvais ziņojums par nepieciešamību veikt grozījumus normatīvajos aktos, paredzot alkoholisko dzērienu optimālo akcīzes likmi, samērojot valsts fiskālos un veselības aizsardzības mērķus ; </a:t>
            </a:r>
          </a:p>
          <a:p>
            <a:pPr marL="342900" indent="-342900" algn="just">
              <a:buFont typeface="Wingdings" pitchFamily="2" charset="2"/>
              <a:buChar char="§"/>
            </a:pPr>
            <a:r>
              <a:rPr lang="lv-LV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Atskurbtuvju darbības nodrošināšana. </a:t>
            </a:r>
          </a:p>
          <a:p>
            <a:pPr marL="342900" indent="-342900" algn="just">
              <a:buFont typeface="Wingdings" pitchFamily="2" charset="2"/>
              <a:buChar char="§"/>
            </a:pPr>
            <a:endParaRPr lang="lv-LV" sz="28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342900" indent="-342900" algn="just">
              <a:buFont typeface="Wingdings" pitchFamily="2" charset="2"/>
              <a:buChar char="§"/>
            </a:pPr>
            <a:endParaRPr lang="lv-LV" sz="28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609600" indent="-609600" algn="l">
              <a:lnSpc>
                <a:spcPct val="90000"/>
              </a:lnSpc>
              <a:spcBef>
                <a:spcPts val="600"/>
              </a:spcBef>
            </a:pPr>
            <a:endParaRPr lang="lv-LV" sz="20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Slide Number Placeholder 11"/>
          <p:cNvSpPr>
            <a:spLocks noGrp="1"/>
          </p:cNvSpPr>
          <p:nvPr>
            <p:ph type="sldNum" sz="quarter" idx="12"/>
          </p:nvPr>
        </p:nvSpPr>
        <p:spPr>
          <a:xfrm>
            <a:off x="6629400" y="6356369"/>
            <a:ext cx="2133600" cy="365123"/>
          </a:xfrm>
        </p:spPr>
        <p:txBody>
          <a:bodyPr/>
          <a:lstStyle/>
          <a:p>
            <a:r>
              <a:rPr lang="lv-LV" sz="1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Veselības ministrijas virzītās iniciatīvas alkohola kaitējuma mazināšanai sabiedrībā </a:t>
            </a:r>
            <a:r>
              <a:rPr lang="lv-LV" sz="1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|  </a:t>
            </a:r>
            <a:fld id="{B6F15528-21DE-4FAA-801E-634DDDAF4B2B}" type="slidenum">
              <a:rPr lang="en-US" sz="1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/>
              <a:t>12</a:t>
            </a:fld>
            <a:endParaRPr lang="en-US" sz="1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6340" y="0"/>
            <a:ext cx="1761743" cy="1957799"/>
          </a:xfrm>
          <a:prstGeom prst="rect">
            <a:avLst/>
          </a:prstGeom>
        </p:spPr>
      </p:pic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2286000" y="457200"/>
            <a:ext cx="6324600" cy="954911"/>
          </a:xfrm>
        </p:spPr>
        <p:txBody>
          <a:bodyPr anchor="b">
            <a:noAutofit/>
          </a:bodyPr>
          <a:lstStyle/>
          <a:p>
            <a:r>
              <a:rPr lang="lv-LV" sz="3200" b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Pasākumi, kuri izpildīti daļēji </a:t>
            </a:r>
            <a:endParaRPr lang="en-US" sz="3200" b="1" dirty="0">
              <a:solidFill>
                <a:schemeClr val="accent6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Slide Number Placeholder 11"/>
          <p:cNvSpPr txBox="1">
            <a:spLocks/>
          </p:cNvSpPr>
          <p:nvPr/>
        </p:nvSpPr>
        <p:spPr>
          <a:xfrm>
            <a:off x="2286000" y="6340489"/>
            <a:ext cx="2133600" cy="365123"/>
          </a:xfrm>
          <a:prstGeom prst="rect">
            <a:avLst/>
          </a:prstGeom>
        </p:spPr>
        <p:txBody>
          <a:bodyPr vert="horz" lIns="93957" tIns="46979" rIns="93957" bIns="46979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lv-LV" sz="1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03.03.2015. LR Saeima</a:t>
            </a:r>
            <a:endParaRPr lang="en-US" sz="1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502327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ubtitle 2"/>
          <p:cNvSpPr>
            <a:spLocks noGrp="1"/>
          </p:cNvSpPr>
          <p:nvPr>
            <p:ph type="subTitle" idx="1"/>
          </p:nvPr>
        </p:nvSpPr>
        <p:spPr>
          <a:xfrm>
            <a:off x="3733800" y="1676400"/>
            <a:ext cx="5029200" cy="4664089"/>
          </a:xfrm>
        </p:spPr>
        <p:txBody>
          <a:bodyPr>
            <a:normAutofit lnSpcReduction="10000"/>
          </a:bodyPr>
          <a:lstStyle/>
          <a:p>
            <a:pPr marL="342900" indent="-342900" algn="just" fontAlgn="base">
              <a:buFont typeface="Wingdings" pitchFamily="2" charset="2"/>
              <a:buChar char="§"/>
            </a:pPr>
            <a:r>
              <a:rPr lang="lv-LV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Mārketinga ierobežojumi</a:t>
            </a:r>
            <a:r>
              <a:rPr lang="en-US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;</a:t>
            </a:r>
            <a:endParaRPr lang="lv-LV" sz="2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342900" indent="-342900" algn="just" fontAlgn="base">
              <a:buFont typeface="Wingdings" pitchFamily="2" charset="2"/>
              <a:buChar char="§"/>
            </a:pPr>
            <a:r>
              <a:rPr lang="lv-LV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Alkohola pieejamības ierobežošana</a:t>
            </a:r>
            <a:r>
              <a:rPr lang="en-US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;</a:t>
            </a:r>
            <a:endParaRPr lang="lv-LV" sz="2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342900" indent="-342900" algn="just" fontAlgn="base">
              <a:buFont typeface="Wingdings" pitchFamily="2" charset="2"/>
              <a:buChar char="§"/>
            </a:pPr>
            <a:r>
              <a:rPr lang="lv-LV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Pieprasījuma mazināšana caur nodokļu un cenu politiku</a:t>
            </a:r>
            <a:r>
              <a:rPr lang="en-US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;</a:t>
            </a:r>
            <a:endParaRPr lang="lv-LV" sz="2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342900" indent="-342900" algn="just" fontAlgn="base">
              <a:buFont typeface="Wingdings" pitchFamily="2" charset="2"/>
              <a:buChar char="§"/>
            </a:pPr>
            <a:r>
              <a:rPr lang="lv-LV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Atbilstoša politika, lai mazinātu transportlīdzekļu vadīšanu alkohola reibumā; </a:t>
            </a:r>
          </a:p>
          <a:p>
            <a:pPr marL="342900" indent="-342900" algn="just" fontAlgn="base">
              <a:buFont typeface="Wingdings" pitchFamily="2" charset="2"/>
              <a:buChar char="§"/>
            </a:pPr>
            <a:r>
              <a:rPr lang="lv-LV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Sabiedrības informēšana</a:t>
            </a:r>
            <a:r>
              <a:rPr lang="en-US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;</a:t>
            </a:r>
            <a:endParaRPr lang="lv-LV" sz="2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342900" indent="-342900" algn="just" fontAlgn="base">
              <a:buFont typeface="Wingdings" pitchFamily="2" charset="2"/>
              <a:buChar char="§"/>
            </a:pPr>
            <a:r>
              <a:rPr lang="lv-LV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Veselības aprūpes pakalpojumu pieejamības veicināšana</a:t>
            </a:r>
            <a:r>
              <a:rPr lang="en-US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; </a:t>
            </a:r>
            <a:endParaRPr lang="lv-LV" sz="2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342900" indent="-342900" algn="just" fontAlgn="base">
              <a:buFont typeface="Wingdings" pitchFamily="2" charset="2"/>
              <a:buChar char="§"/>
            </a:pPr>
            <a:r>
              <a:rPr lang="lv-LV" sz="24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Skrīninga</a:t>
            </a:r>
            <a:r>
              <a:rPr lang="lv-LV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un īso intervenču (konsultāciju) programmu ieviešana.</a:t>
            </a:r>
            <a:endParaRPr lang="lv-LV" sz="2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Slide Number Placeholder 11"/>
          <p:cNvSpPr>
            <a:spLocks noGrp="1"/>
          </p:cNvSpPr>
          <p:nvPr>
            <p:ph type="sldNum" sz="quarter" idx="12"/>
          </p:nvPr>
        </p:nvSpPr>
        <p:spPr>
          <a:xfrm>
            <a:off x="6629400" y="6356369"/>
            <a:ext cx="2133600" cy="365123"/>
          </a:xfrm>
        </p:spPr>
        <p:txBody>
          <a:bodyPr/>
          <a:lstStyle/>
          <a:p>
            <a:r>
              <a:rPr lang="lv-LV" sz="1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Veselības ministrijas virzītās iniciatīvas alkohola kaitējuma mazināšanai sabiedrībā </a:t>
            </a:r>
            <a:r>
              <a:rPr lang="lv-LV" sz="1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|  </a:t>
            </a:r>
            <a:fld id="{B6F15528-21DE-4FAA-801E-634DDDAF4B2B}" type="slidenum">
              <a:rPr lang="en-US" sz="1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/>
              <a:t>13</a:t>
            </a:fld>
            <a:endParaRPr lang="en-US" sz="1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6340" y="0"/>
            <a:ext cx="1761743" cy="1957799"/>
          </a:xfrm>
          <a:prstGeom prst="rect">
            <a:avLst/>
          </a:prstGeom>
        </p:spPr>
      </p:pic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2259766" y="381000"/>
            <a:ext cx="6579433" cy="954911"/>
          </a:xfrm>
        </p:spPr>
        <p:txBody>
          <a:bodyPr anchor="b">
            <a:noAutofit/>
          </a:bodyPr>
          <a:lstStyle/>
          <a:p>
            <a:r>
              <a:rPr lang="lv-LV" sz="3200" b="1" dirty="0">
                <a:solidFill>
                  <a:schemeClr val="accent6">
                    <a:lumMod val="50000"/>
                  </a:schemeClr>
                </a:solidFill>
                <a:cs typeface="Times New Roman" pitchFamily="18" charset="0"/>
              </a:rPr>
              <a:t/>
            </a:r>
            <a:br>
              <a:rPr lang="lv-LV" sz="3200" b="1" dirty="0">
                <a:solidFill>
                  <a:schemeClr val="accent6">
                    <a:lumMod val="50000"/>
                  </a:schemeClr>
                </a:solidFill>
                <a:cs typeface="Times New Roman" pitchFamily="18" charset="0"/>
              </a:rPr>
            </a:br>
            <a:r>
              <a:rPr lang="lv-LV" sz="3200" b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Ko mēs varam darīt, lai samazinātu alkohola kaitīgu lietošanu? </a:t>
            </a:r>
            <a:endParaRPr lang="en-US" sz="3200" b="1" dirty="0">
              <a:solidFill>
                <a:schemeClr val="accent6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Slide Number Placeholder 11"/>
          <p:cNvSpPr txBox="1">
            <a:spLocks/>
          </p:cNvSpPr>
          <p:nvPr/>
        </p:nvSpPr>
        <p:spPr>
          <a:xfrm>
            <a:off x="2286000" y="6340489"/>
            <a:ext cx="2133600" cy="365123"/>
          </a:xfrm>
          <a:prstGeom prst="rect">
            <a:avLst/>
          </a:prstGeom>
        </p:spPr>
        <p:txBody>
          <a:bodyPr vert="horz" lIns="93957" tIns="46979" rIns="93957" bIns="46979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lv-LV" sz="1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03.03.2015. LR Saeima</a:t>
            </a:r>
            <a:endParaRPr lang="en-US" sz="1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9576" y="1466862"/>
            <a:ext cx="3097798" cy="43243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747551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ubtitle 2"/>
          <p:cNvSpPr>
            <a:spLocks noGrp="1"/>
          </p:cNvSpPr>
          <p:nvPr>
            <p:ph type="subTitle" idx="1"/>
          </p:nvPr>
        </p:nvSpPr>
        <p:spPr>
          <a:xfrm>
            <a:off x="2286000" y="1752600"/>
            <a:ext cx="6324600" cy="4587893"/>
          </a:xfrm>
        </p:spPr>
        <p:txBody>
          <a:bodyPr>
            <a:normAutofit fontScale="92500" lnSpcReduction="10000"/>
          </a:bodyPr>
          <a:lstStyle/>
          <a:p>
            <a:pPr marL="609600" indent="-609600" algn="just">
              <a:lnSpc>
                <a:spcPct val="90000"/>
              </a:lnSpc>
              <a:spcBef>
                <a:spcPts val="600"/>
              </a:spcBef>
              <a:buFont typeface="Wingdings" pitchFamily="2" charset="2"/>
              <a:buChar char="§"/>
            </a:pPr>
            <a:r>
              <a:rPr lang="lv-LV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Virzīt alkoholisko dzērienu reklāmas ierobežojumus apstiprināšanai MK; </a:t>
            </a:r>
          </a:p>
          <a:p>
            <a:pPr marL="609600" indent="-609600" algn="just">
              <a:lnSpc>
                <a:spcPct val="90000"/>
              </a:lnSpc>
              <a:spcBef>
                <a:spcPts val="600"/>
              </a:spcBef>
              <a:buFont typeface="Wingdings" pitchFamily="2" charset="2"/>
              <a:buChar char="§"/>
            </a:pPr>
            <a:r>
              <a:rPr lang="lv-LV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Sagatavot informatīvo ziņojumu par Alkoholisko </a:t>
            </a:r>
            <a:r>
              <a:rPr lang="lv-LV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dzērienu patēriņa mazināšanas un alkoholisma ierobežošanas rīcības </a:t>
            </a:r>
            <a:r>
              <a:rPr lang="lv-LV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plāna 2014.-2016.gadam izpildi; </a:t>
            </a:r>
            <a:endParaRPr lang="lv-LV" sz="2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609600" indent="-609600" algn="just">
              <a:lnSpc>
                <a:spcPct val="90000"/>
              </a:lnSpc>
              <a:spcBef>
                <a:spcPts val="600"/>
              </a:spcBef>
              <a:buFont typeface="Wingdings" pitchFamily="2" charset="2"/>
              <a:buChar char="§"/>
            </a:pPr>
            <a:r>
              <a:rPr lang="lv-LV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Izvērtēt nepieciešamību ierobežot alkoholisko dzērienu reklāmu internetā;  </a:t>
            </a:r>
          </a:p>
          <a:p>
            <a:pPr marL="609600" indent="-609600" algn="just">
              <a:lnSpc>
                <a:spcPct val="90000"/>
              </a:lnSpc>
              <a:spcBef>
                <a:spcPts val="600"/>
              </a:spcBef>
              <a:buFont typeface="Wingdings" pitchFamily="2" charset="2"/>
              <a:buChar char="§"/>
            </a:pPr>
            <a:r>
              <a:rPr lang="lv-LV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Izstrādāt </a:t>
            </a:r>
            <a:r>
              <a:rPr lang="lv-LV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Alkoholisko dzērienu patēriņa mazināšanas un alkoholisma ierobežošanas rīcības plānu </a:t>
            </a:r>
            <a:r>
              <a:rPr lang="lv-LV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2016.-2018.gadam; </a:t>
            </a:r>
          </a:p>
          <a:p>
            <a:pPr marL="609600" indent="-609600" algn="just">
              <a:lnSpc>
                <a:spcPct val="90000"/>
              </a:lnSpc>
              <a:spcBef>
                <a:spcPts val="600"/>
              </a:spcBef>
              <a:buFont typeface="Wingdings" pitchFamily="2" charset="2"/>
              <a:buChar char="§"/>
            </a:pPr>
            <a:r>
              <a:rPr lang="lv-LV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Regulāri pārskatīt </a:t>
            </a:r>
            <a:r>
              <a:rPr lang="lv-LV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akcīzes nodokli alkoholiskajiem </a:t>
            </a:r>
            <a:r>
              <a:rPr lang="lv-LV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dzērieniem; </a:t>
            </a:r>
          </a:p>
          <a:p>
            <a:pPr marL="609600" indent="-609600" algn="just">
              <a:lnSpc>
                <a:spcPct val="90000"/>
              </a:lnSpc>
              <a:spcBef>
                <a:spcPts val="600"/>
              </a:spcBef>
              <a:buFont typeface="Wingdings" pitchFamily="2" charset="2"/>
              <a:buChar char="§"/>
            </a:pPr>
            <a:r>
              <a:rPr lang="lv-LV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Risināt jautājumu par atskurbtuvju darbības nodrošināšanu. </a:t>
            </a:r>
          </a:p>
        </p:txBody>
      </p:sp>
      <p:sp>
        <p:nvSpPr>
          <p:cNvPr id="7" name="Slide Number Placeholder 11"/>
          <p:cNvSpPr>
            <a:spLocks noGrp="1"/>
          </p:cNvSpPr>
          <p:nvPr>
            <p:ph type="sldNum" sz="quarter" idx="12"/>
          </p:nvPr>
        </p:nvSpPr>
        <p:spPr>
          <a:xfrm>
            <a:off x="6629400" y="6356369"/>
            <a:ext cx="2133600" cy="365123"/>
          </a:xfrm>
        </p:spPr>
        <p:txBody>
          <a:bodyPr/>
          <a:lstStyle/>
          <a:p>
            <a:r>
              <a:rPr lang="lv-LV" sz="1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Veselības ministrijas virzītās iniciatīvas alkohola kaitējuma mazināšanai sabiedrībā </a:t>
            </a:r>
            <a:r>
              <a:rPr lang="lv-LV" sz="1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|  </a:t>
            </a:r>
            <a:fld id="{B6F15528-21DE-4FAA-801E-634DDDAF4B2B}" type="slidenum">
              <a:rPr lang="en-US" sz="1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/>
              <a:t>14</a:t>
            </a:fld>
            <a:endParaRPr lang="en-US" sz="1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6340" y="0"/>
            <a:ext cx="1761743" cy="1957799"/>
          </a:xfrm>
          <a:prstGeom prst="rect">
            <a:avLst/>
          </a:prstGeom>
        </p:spPr>
      </p:pic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2286000" y="501443"/>
            <a:ext cx="6324600" cy="954911"/>
          </a:xfrm>
        </p:spPr>
        <p:txBody>
          <a:bodyPr anchor="b">
            <a:noAutofit/>
          </a:bodyPr>
          <a:lstStyle/>
          <a:p>
            <a:r>
              <a:rPr lang="lv-LV" sz="3600" b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Turpmākās aktivitātes </a:t>
            </a:r>
            <a:endParaRPr lang="en-US" sz="3600" b="1" dirty="0">
              <a:solidFill>
                <a:schemeClr val="accent6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Slide Number Placeholder 11"/>
          <p:cNvSpPr txBox="1">
            <a:spLocks/>
          </p:cNvSpPr>
          <p:nvPr/>
        </p:nvSpPr>
        <p:spPr>
          <a:xfrm>
            <a:off x="2286000" y="6340489"/>
            <a:ext cx="2133600" cy="365123"/>
          </a:xfrm>
          <a:prstGeom prst="rect">
            <a:avLst/>
          </a:prstGeom>
        </p:spPr>
        <p:txBody>
          <a:bodyPr vert="horz" lIns="93957" tIns="46979" rIns="93957" bIns="46979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lv-LV" sz="1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03.03.2015. LR Saeima</a:t>
            </a:r>
            <a:endParaRPr lang="en-US" sz="1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110757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ubtitle 2"/>
          <p:cNvSpPr>
            <a:spLocks noGrp="1"/>
          </p:cNvSpPr>
          <p:nvPr>
            <p:ph type="subTitle" idx="1"/>
          </p:nvPr>
        </p:nvSpPr>
        <p:spPr>
          <a:xfrm>
            <a:off x="2286000" y="4343400"/>
            <a:ext cx="6400800" cy="838200"/>
          </a:xfrm>
        </p:spPr>
        <p:txBody>
          <a:bodyPr>
            <a:noAutofit/>
          </a:bodyPr>
          <a:lstStyle/>
          <a:p>
            <a:pPr algn="l"/>
            <a:r>
              <a:rPr lang="lv-LV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Alise Krūmiņa, Veselības ministrijas Sabiedrības veselības departamenta Starpnozaru sadarbības nodaļas vecākā eksperte</a:t>
            </a:r>
          </a:p>
          <a:p>
            <a:pPr algn="l"/>
            <a:r>
              <a:rPr lang="lv-LV" sz="14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Alise.Krumina@vm.gov.lv</a:t>
            </a:r>
            <a:r>
              <a:rPr lang="lv-LV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67876077</a:t>
            </a:r>
            <a:endParaRPr lang="lv-LV" sz="1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endParaRPr lang="lv-LV" sz="1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Subtitle 2"/>
          <p:cNvSpPr txBox="1">
            <a:spLocks/>
          </p:cNvSpPr>
          <p:nvPr/>
        </p:nvSpPr>
        <p:spPr>
          <a:xfrm>
            <a:off x="2286000" y="5334000"/>
            <a:ext cx="6400800" cy="609600"/>
          </a:xfrm>
          <a:prstGeom prst="rect">
            <a:avLst/>
          </a:prstGeom>
        </p:spPr>
        <p:txBody>
          <a:bodyPr vert="horz" lIns="93957" tIns="46979" rIns="93957" bIns="46979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lv-LV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03.03.2015. LR Saeima; Konference «</a:t>
            </a:r>
            <a:r>
              <a:rPr lang="en-US" sz="14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Ekonomiski</a:t>
            </a:r>
            <a:r>
              <a:rPr lang="en-US" sz="1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un </a:t>
            </a:r>
            <a:r>
              <a:rPr lang="en-US" sz="14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sociāli</a:t>
            </a:r>
            <a:r>
              <a:rPr lang="en-US" sz="1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4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pamatota</a:t>
            </a:r>
            <a:r>
              <a:rPr lang="en-US" sz="1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4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alkohola</a:t>
            </a:r>
            <a:r>
              <a:rPr lang="en-US" sz="1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4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pieejamības</a:t>
            </a:r>
            <a:r>
              <a:rPr lang="en-US" sz="1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4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ierobežošanas</a:t>
            </a:r>
            <a:r>
              <a:rPr lang="en-US" sz="1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4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politika</a:t>
            </a:r>
            <a:r>
              <a:rPr lang="en-US" sz="1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4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veselīgai</a:t>
            </a:r>
            <a:r>
              <a:rPr lang="en-US" sz="1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4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sabiedrībai</a:t>
            </a:r>
            <a:r>
              <a:rPr lang="lv-LV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»</a:t>
            </a:r>
            <a:endParaRPr lang="lv-LV" sz="1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Title 3"/>
          <p:cNvSpPr>
            <a:spLocks noGrp="1"/>
          </p:cNvSpPr>
          <p:nvPr>
            <p:ph type="ctrTitle"/>
          </p:nvPr>
        </p:nvSpPr>
        <p:spPr>
          <a:xfrm>
            <a:off x="2286000" y="1905000"/>
            <a:ext cx="6324600" cy="2362200"/>
          </a:xfrm>
        </p:spPr>
        <p:txBody>
          <a:bodyPr anchor="t">
            <a:noAutofit/>
          </a:bodyPr>
          <a:lstStyle/>
          <a:p>
            <a:pPr>
              <a:lnSpc>
                <a:spcPct val="90000"/>
              </a:lnSpc>
              <a:spcBef>
                <a:spcPts val="600"/>
              </a:spcBef>
              <a:tabLst>
                <a:tab pos="5741988" algn="l"/>
              </a:tabLst>
            </a:pPr>
            <a:r>
              <a:rPr lang="lv-LV" sz="3600" b="1" dirty="0" smtClean="0">
                <a:latin typeface="Times New Roman" pitchFamily="18" charset="0"/>
                <a:cs typeface="Times New Roman" pitchFamily="18" charset="0"/>
              </a:rPr>
              <a:t>Paldies par uzmanību! </a:t>
            </a:r>
            <a:endParaRPr lang="en-US" sz="36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622199"/>
            <a:ext cx="9144000" cy="244656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6340" y="0"/>
            <a:ext cx="1761743" cy="1957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02852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1499</TotalTime>
  <Words>1320</Words>
  <Application>Microsoft Office PowerPoint</Application>
  <PresentationFormat>On-screen Show (4:3)</PresentationFormat>
  <Paragraphs>156</Paragraphs>
  <Slides>15</Slides>
  <Notes>10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6" baseType="lpstr">
      <vt:lpstr>Office Theme</vt:lpstr>
      <vt:lpstr>Veselības ministrijas virzītās iniciatīvas alkohola kaitējuma mazināšanai sabiedrībā </vt:lpstr>
      <vt:lpstr>PowerPoint Presentation</vt:lpstr>
      <vt:lpstr>PowerPoint Presentation</vt:lpstr>
      <vt:lpstr> Kas ietekmē alkohola lietošanu un kādas ir sekas?  </vt:lpstr>
      <vt:lpstr>PowerPoint Presentation</vt:lpstr>
      <vt:lpstr>Sabiedrības veselības pamatnostādnes 2014. – 2020. gadam  (14.10.2014. MK rīkojums Nr. 589) </vt:lpstr>
      <vt:lpstr>Alkoholisko dzērienu patēriņa mazināšanas un alkoholisma ierobežošanas rīcības plāns 2012.-2014.gadam (MK 19.12.2012. rīkojums Nr.614) </vt:lpstr>
      <vt:lpstr> Alkoholisko  dzērienu piedāvājuma ierobežošana un kontrole (I) </vt:lpstr>
      <vt:lpstr>Alkoholisko dzērienu pieprasījuma mazināšana (I) </vt:lpstr>
      <vt:lpstr> </vt:lpstr>
      <vt:lpstr>Monitorings un  sabiedrības informēšana</vt:lpstr>
      <vt:lpstr>Pasākumi, kuri izpildīti daļēji </vt:lpstr>
      <vt:lpstr> Ko mēs varam darīt, lai samazinātu alkohola kaitīgu lietošanu? </vt:lpstr>
      <vt:lpstr>Turpmākās aktivitātes </vt:lpstr>
      <vt:lpstr>Paldies par uzmanību!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Prezentācijas tēmas nosaukums</dc:title>
  <dc:creator>Dagnija</dc:creator>
  <cp:lastModifiedBy>Laipa_D</cp:lastModifiedBy>
  <cp:revision>87</cp:revision>
  <dcterms:created xsi:type="dcterms:W3CDTF">2006-08-16T00:00:00Z</dcterms:created>
  <dcterms:modified xsi:type="dcterms:W3CDTF">2015-03-03T07:37:32Z</dcterms:modified>
</cp:coreProperties>
</file>