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notesSlides/notesSlide1.xml" ContentType="application/vnd.openxmlformats-officedocument.presentationml.notesSlide+xml"/>
  <Override PartName="/ppt/charts/chart3.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6" r:id="rId2"/>
    <p:sldId id="263" r:id="rId3"/>
    <p:sldId id="264" r:id="rId4"/>
    <p:sldId id="266" r:id="rId5"/>
    <p:sldId id="268" r:id="rId6"/>
    <p:sldId id="269" r:id="rId7"/>
    <p:sldId id="271" r:id="rId8"/>
    <p:sldId id="272" r:id="rId9"/>
    <p:sldId id="273" r:id="rId10"/>
    <p:sldId id="275" r:id="rId11"/>
    <p:sldId id="276" r:id="rId12"/>
    <p:sldId id="267" r:id="rId13"/>
    <p:sldId id="257" r:id="rId14"/>
    <p:sldId id="261" r:id="rId15"/>
    <p:sldId id="258" r:id="rId16"/>
    <p:sldId id="262" r:id="rId17"/>
    <p:sldId id="278"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2" d="100"/>
          <a:sy n="72" d="100"/>
        </p:scale>
        <p:origin x="-1470"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MR:Desktop:Pie%20Table.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jtrehm\Desktop\comparator\overview%20table\PieTable.xlsx" TargetMode="Externa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5.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pieChart>
        <c:varyColors val="1"/>
        <c:dLbls>
          <c:showLegendKey val="0"/>
          <c:showVal val="0"/>
          <c:showCatName val="0"/>
          <c:showSerName val="0"/>
          <c:showPercent val="0"/>
          <c:showBubbleSize val="0"/>
          <c:showLeaderLines val="1"/>
        </c:dLbls>
        <c:firstSliceAng val="0"/>
      </c:pieChart>
    </c:plotArea>
    <c:legend>
      <c:legendPos val="r"/>
      <c:layout/>
      <c:overlay val="0"/>
      <c:txPr>
        <a:bodyPr/>
        <a:lstStyle/>
        <a:p>
          <a:pPr>
            <a:defRPr sz="1500"/>
          </a:pPr>
          <a:endParaRPr lang="lv-LV"/>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pieChart>
        <c:varyColors val="1"/>
        <c:ser>
          <c:idx val="0"/>
          <c:order val="0"/>
          <c:dLbls>
            <c:dLbl>
              <c:idx val="0"/>
              <c:layout/>
              <c:tx>
                <c:rich>
                  <a:bodyPr/>
                  <a:lstStyle/>
                  <a:p>
                    <a:r>
                      <a:rPr lang="en-US" sz="1800" b="1">
                        <a:solidFill>
                          <a:schemeClr val="tx1"/>
                        </a:solidFill>
                      </a:rPr>
                      <a:t>18.8 </a:t>
                    </a:r>
                    <a:endParaRPr lang="en-US">
                      <a:solidFill>
                        <a:schemeClr val="bg1"/>
                      </a:solidFill>
                    </a:endParaRPr>
                  </a:p>
                </c:rich>
              </c:tx>
              <c:showLegendKey val="0"/>
              <c:showVal val="1"/>
              <c:showCatName val="0"/>
              <c:showSerName val="0"/>
              <c:showPercent val="0"/>
              <c:showBubbleSize val="0"/>
            </c:dLbl>
            <c:txPr>
              <a:bodyPr/>
              <a:lstStyle/>
              <a:p>
                <a:pPr>
                  <a:defRPr sz="1800" b="1">
                    <a:solidFill>
                      <a:schemeClr val="tx1"/>
                    </a:solidFill>
                  </a:defRPr>
                </a:pPr>
                <a:endParaRPr lang="lv-LV"/>
              </a:p>
            </c:txPr>
            <c:showLegendKey val="0"/>
            <c:showVal val="1"/>
            <c:showCatName val="0"/>
            <c:showSerName val="0"/>
            <c:showPercent val="0"/>
            <c:showBubbleSize val="0"/>
            <c:showLeaderLines val="1"/>
          </c:dLbls>
          <c:cat>
            <c:strRef>
              <c:f>Sheet1!$A$1:$A$9</c:f>
              <c:strCache>
                <c:ptCount val="9"/>
                <c:pt idx="0">
                  <c:v>Crime - Police</c:v>
                </c:pt>
                <c:pt idx="1">
                  <c:v>Crime - Defensive</c:v>
                </c:pt>
                <c:pt idx="2">
                  <c:v>Crime - Damage</c:v>
                </c:pt>
                <c:pt idx="3">
                  <c:v>Traffic Accidents Damage</c:v>
                </c:pt>
                <c:pt idx="4">
                  <c:v>Health</c:v>
                </c:pt>
                <c:pt idx="5">
                  <c:v>Treatment/Prevention</c:v>
                </c:pt>
                <c:pt idx="6">
                  <c:v>Mortality</c:v>
                </c:pt>
                <c:pt idx="7">
                  <c:v>Absenteeism</c:v>
                </c:pt>
                <c:pt idx="8">
                  <c:v>Unemployment</c:v>
                </c:pt>
              </c:strCache>
            </c:strRef>
          </c:cat>
          <c:val>
            <c:numRef>
              <c:f>Sheet1!$D$1:$D$9</c:f>
              <c:numCache>
                <c:formatCode>#,##0.0_);\(#,##0.0\)</c:formatCode>
                <c:ptCount val="9"/>
                <c:pt idx="0">
                  <c:v>18.849798387096776</c:v>
                </c:pt>
                <c:pt idx="1">
                  <c:v>15.079838709677418</c:v>
                </c:pt>
                <c:pt idx="2">
                  <c:v>7.5399193548387089</c:v>
                </c:pt>
                <c:pt idx="3">
                  <c:v>12.566532258064516</c:v>
                </c:pt>
                <c:pt idx="4">
                  <c:v>21.363104838709674</c:v>
                </c:pt>
                <c:pt idx="5">
                  <c:v>6.283266129032258</c:v>
                </c:pt>
                <c:pt idx="6">
                  <c:v>45.239516129032253</c:v>
                </c:pt>
                <c:pt idx="7">
                  <c:v>11.309879032258063</c:v>
                </c:pt>
                <c:pt idx="8">
                  <c:v>17.59314516129032</c:v>
                </c:pt>
              </c:numCache>
            </c:numRef>
          </c:val>
        </c:ser>
        <c:dLbls>
          <c:showLegendKey val="0"/>
          <c:showVal val="0"/>
          <c:showCatName val="0"/>
          <c:showSerName val="0"/>
          <c:showPercent val="0"/>
          <c:showBubbleSize val="0"/>
          <c:showLeaderLines val="1"/>
        </c:dLbls>
        <c:firstSliceAng val="0"/>
      </c:pieChart>
    </c:plotArea>
    <c:legend>
      <c:legendPos val="r"/>
      <c:legendEntry>
        <c:idx val="0"/>
        <c:txPr>
          <a:bodyPr/>
          <a:lstStyle/>
          <a:p>
            <a:pPr>
              <a:defRPr sz="1800"/>
            </a:pPr>
            <a:endParaRPr lang="lv-LV"/>
          </a:p>
        </c:txPr>
      </c:legendEntry>
      <c:legendEntry>
        <c:idx val="1"/>
        <c:txPr>
          <a:bodyPr/>
          <a:lstStyle/>
          <a:p>
            <a:pPr>
              <a:defRPr sz="1800"/>
            </a:pPr>
            <a:endParaRPr lang="lv-LV"/>
          </a:p>
        </c:txPr>
      </c:legendEntry>
      <c:legendEntry>
        <c:idx val="2"/>
        <c:txPr>
          <a:bodyPr/>
          <a:lstStyle/>
          <a:p>
            <a:pPr>
              <a:defRPr sz="1800"/>
            </a:pPr>
            <a:endParaRPr lang="lv-LV"/>
          </a:p>
        </c:txPr>
      </c:legendEntry>
      <c:legendEntry>
        <c:idx val="3"/>
        <c:txPr>
          <a:bodyPr/>
          <a:lstStyle/>
          <a:p>
            <a:pPr>
              <a:defRPr sz="1400"/>
            </a:pPr>
            <a:endParaRPr lang="lv-LV"/>
          </a:p>
        </c:txPr>
      </c:legendEntry>
      <c:legendEntry>
        <c:idx val="4"/>
        <c:txPr>
          <a:bodyPr/>
          <a:lstStyle/>
          <a:p>
            <a:pPr>
              <a:defRPr sz="1800"/>
            </a:pPr>
            <a:endParaRPr lang="lv-LV"/>
          </a:p>
        </c:txPr>
      </c:legendEntry>
      <c:legendEntry>
        <c:idx val="5"/>
        <c:txPr>
          <a:bodyPr/>
          <a:lstStyle/>
          <a:p>
            <a:pPr>
              <a:defRPr sz="1400"/>
            </a:pPr>
            <a:endParaRPr lang="lv-LV"/>
          </a:p>
        </c:txPr>
      </c:legendEntry>
      <c:legendEntry>
        <c:idx val="6"/>
        <c:txPr>
          <a:bodyPr/>
          <a:lstStyle/>
          <a:p>
            <a:pPr>
              <a:defRPr sz="1800"/>
            </a:pPr>
            <a:endParaRPr lang="lv-LV"/>
          </a:p>
        </c:txPr>
      </c:legendEntry>
      <c:legendEntry>
        <c:idx val="7"/>
        <c:txPr>
          <a:bodyPr/>
          <a:lstStyle/>
          <a:p>
            <a:pPr>
              <a:defRPr sz="1800"/>
            </a:pPr>
            <a:endParaRPr lang="lv-LV"/>
          </a:p>
        </c:txPr>
      </c:legendEntry>
      <c:legendEntry>
        <c:idx val="8"/>
        <c:txPr>
          <a:bodyPr/>
          <a:lstStyle/>
          <a:p>
            <a:pPr>
              <a:defRPr sz="1800"/>
            </a:pPr>
            <a:endParaRPr lang="lv-LV"/>
          </a:p>
        </c:txPr>
      </c:legendEntry>
      <c:layout>
        <c:manualLayout>
          <c:xMode val="edge"/>
          <c:yMode val="edge"/>
          <c:x val="0.74228958880139995"/>
          <c:y val="0.14874941984519391"/>
          <c:w val="0.2299326334208224"/>
          <c:h val="0.47623851348022528"/>
        </c:manualLayout>
      </c:layout>
      <c:overlay val="0"/>
      <c:txPr>
        <a:bodyPr/>
        <a:lstStyle/>
        <a:p>
          <a:pPr>
            <a:defRPr sz="1400"/>
          </a:pPr>
          <a:endParaRPr lang="lv-LV"/>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barChart>
        <c:barDir val="col"/>
        <c:grouping val="clustered"/>
        <c:varyColors val="0"/>
        <c:ser>
          <c:idx val="0"/>
          <c:order val="0"/>
          <c:tx>
            <c:strRef>
              <c:f>Sheet1!$B$1</c:f>
              <c:strCache>
                <c:ptCount val="1"/>
                <c:pt idx="0">
                  <c:v>Increase tax by 20%</c:v>
                </c:pt>
              </c:strCache>
            </c:strRef>
          </c:tx>
          <c:invertIfNegative val="0"/>
          <c:cat>
            <c:strRef>
              <c:f>Sheet1!$A$2:$A$4</c:f>
              <c:strCache>
                <c:ptCount val="3"/>
                <c:pt idx="0">
                  <c:v>Eur-A</c:v>
                </c:pt>
                <c:pt idx="1">
                  <c:v>Eur-B</c:v>
                </c:pt>
                <c:pt idx="2">
                  <c:v>Eur-C</c:v>
                </c:pt>
              </c:strCache>
            </c:strRef>
          </c:cat>
          <c:val>
            <c:numRef>
              <c:f>Sheet1!$B$2:$B$4</c:f>
              <c:numCache>
                <c:formatCode>General</c:formatCode>
                <c:ptCount val="3"/>
                <c:pt idx="0">
                  <c:v>2301</c:v>
                </c:pt>
                <c:pt idx="1">
                  <c:v>726</c:v>
                </c:pt>
                <c:pt idx="2">
                  <c:v>1759</c:v>
                </c:pt>
              </c:numCache>
            </c:numRef>
          </c:val>
        </c:ser>
        <c:ser>
          <c:idx val="1"/>
          <c:order val="1"/>
          <c:tx>
            <c:strRef>
              <c:f>Sheet1!$C$1</c:f>
              <c:strCache>
                <c:ptCount val="1"/>
                <c:pt idx="0">
                  <c:v>Reduced access</c:v>
                </c:pt>
              </c:strCache>
            </c:strRef>
          </c:tx>
          <c:invertIfNegative val="0"/>
          <c:cat>
            <c:strRef>
              <c:f>Sheet1!$A$2:$A$4</c:f>
              <c:strCache>
                <c:ptCount val="3"/>
                <c:pt idx="0">
                  <c:v>Eur-A</c:v>
                </c:pt>
                <c:pt idx="1">
                  <c:v>Eur-B</c:v>
                </c:pt>
                <c:pt idx="2">
                  <c:v>Eur-C</c:v>
                </c:pt>
              </c:strCache>
            </c:strRef>
          </c:cat>
          <c:val>
            <c:numRef>
              <c:f>Sheet1!$C$2:$C$4</c:f>
              <c:numCache>
                <c:formatCode>General</c:formatCode>
                <c:ptCount val="3"/>
                <c:pt idx="0">
                  <c:v>316</c:v>
                </c:pt>
                <c:pt idx="1">
                  <c:v>414</c:v>
                </c:pt>
                <c:pt idx="2">
                  <c:v>828</c:v>
                </c:pt>
              </c:numCache>
            </c:numRef>
          </c:val>
        </c:ser>
        <c:ser>
          <c:idx val="2"/>
          <c:order val="2"/>
          <c:tx>
            <c:strRef>
              <c:f>Sheet1!$D$1</c:f>
              <c:strCache>
                <c:ptCount val="1"/>
                <c:pt idx="0">
                  <c:v>Advertising ban</c:v>
                </c:pt>
              </c:strCache>
            </c:strRef>
          </c:tx>
          <c:invertIfNegative val="0"/>
          <c:cat>
            <c:strRef>
              <c:f>Sheet1!$A$2:$A$4</c:f>
              <c:strCache>
                <c:ptCount val="3"/>
                <c:pt idx="0">
                  <c:v>Eur-A</c:v>
                </c:pt>
                <c:pt idx="1">
                  <c:v>Eur-B</c:v>
                </c:pt>
                <c:pt idx="2">
                  <c:v>Eur-C</c:v>
                </c:pt>
              </c:strCache>
            </c:strRef>
          </c:cat>
          <c:val>
            <c:numRef>
              <c:f>Sheet1!$D$2:$D$4</c:f>
              <c:numCache>
                <c:formatCode>General</c:formatCode>
                <c:ptCount val="3"/>
                <c:pt idx="0">
                  <c:v>351</c:v>
                </c:pt>
                <c:pt idx="1">
                  <c:v>224</c:v>
                </c:pt>
                <c:pt idx="2">
                  <c:v>488</c:v>
                </c:pt>
              </c:numCache>
            </c:numRef>
          </c:val>
        </c:ser>
        <c:ser>
          <c:idx val="3"/>
          <c:order val="3"/>
          <c:tx>
            <c:strRef>
              <c:f>Sheet1!$E$1</c:f>
              <c:strCache>
                <c:ptCount val="1"/>
                <c:pt idx="0">
                  <c:v>Brief advice to 30% at risk</c:v>
                </c:pt>
              </c:strCache>
            </c:strRef>
          </c:tx>
          <c:invertIfNegative val="0"/>
          <c:cat>
            <c:strRef>
              <c:f>Sheet1!$A$2:$A$4</c:f>
              <c:strCache>
                <c:ptCount val="3"/>
                <c:pt idx="0">
                  <c:v>Eur-A</c:v>
                </c:pt>
                <c:pt idx="1">
                  <c:v>Eur-B</c:v>
                </c:pt>
                <c:pt idx="2">
                  <c:v>Eur-C</c:v>
                </c:pt>
              </c:strCache>
            </c:strRef>
          </c:cat>
          <c:val>
            <c:numRef>
              <c:f>Sheet1!$E$2:$E$4</c:f>
              <c:numCache>
                <c:formatCode>General</c:formatCode>
                <c:ptCount val="3"/>
                <c:pt idx="0">
                  <c:v>672</c:v>
                </c:pt>
                <c:pt idx="1">
                  <c:v>365</c:v>
                </c:pt>
                <c:pt idx="2">
                  <c:v>667</c:v>
                </c:pt>
              </c:numCache>
            </c:numRef>
          </c:val>
        </c:ser>
        <c:dLbls>
          <c:showLegendKey val="0"/>
          <c:showVal val="0"/>
          <c:showCatName val="0"/>
          <c:showSerName val="0"/>
          <c:showPercent val="0"/>
          <c:showBubbleSize val="0"/>
        </c:dLbls>
        <c:gapWidth val="150"/>
        <c:axId val="107211776"/>
        <c:axId val="33686272"/>
      </c:barChart>
      <c:catAx>
        <c:axId val="107211776"/>
        <c:scaling>
          <c:orientation val="minMax"/>
        </c:scaling>
        <c:delete val="0"/>
        <c:axPos val="b"/>
        <c:numFmt formatCode="General" sourceLinked="0"/>
        <c:majorTickMark val="out"/>
        <c:minorTickMark val="none"/>
        <c:tickLblPos val="nextTo"/>
        <c:crossAx val="33686272"/>
        <c:crosses val="autoZero"/>
        <c:auto val="1"/>
        <c:lblAlgn val="ctr"/>
        <c:lblOffset val="100"/>
        <c:noMultiLvlLbl val="0"/>
      </c:catAx>
      <c:valAx>
        <c:axId val="33686272"/>
        <c:scaling>
          <c:orientation val="minMax"/>
        </c:scaling>
        <c:delete val="0"/>
        <c:axPos val="l"/>
        <c:majorGridlines/>
        <c:title>
          <c:tx>
            <c:rich>
              <a:bodyPr rot="-5400000" vert="horz"/>
              <a:lstStyle/>
              <a:p>
                <a:pPr>
                  <a:defRPr sz="2400" b="0"/>
                </a:pPr>
                <a:r>
                  <a:rPr lang="en-GB" sz="2400" b="0" dirty="0" err="1" smtClean="0"/>
                  <a:t>DALYs</a:t>
                </a:r>
                <a:r>
                  <a:rPr lang="en-GB" sz="2400" b="0" dirty="0" smtClean="0"/>
                  <a:t>/million people averted</a:t>
                </a:r>
                <a:endParaRPr lang="en-GB" sz="2400" b="0" dirty="0"/>
              </a:p>
            </c:rich>
          </c:tx>
          <c:layout/>
          <c:overlay val="0"/>
        </c:title>
        <c:numFmt formatCode="General" sourceLinked="1"/>
        <c:majorTickMark val="out"/>
        <c:minorTickMark val="none"/>
        <c:tickLblPos val="nextTo"/>
        <c:crossAx val="107211776"/>
        <c:crosses val="autoZero"/>
        <c:crossBetween val="between"/>
      </c:valAx>
    </c:plotArea>
    <c:legend>
      <c:legendPos val="b"/>
      <c:layout/>
      <c:overlay val="0"/>
    </c:legend>
    <c:plotVisOnly val="1"/>
    <c:dispBlanksAs val="gap"/>
    <c:showDLblsOverMax val="0"/>
  </c:chart>
  <c:txPr>
    <a:bodyPr/>
    <a:lstStyle/>
    <a:p>
      <a:pPr>
        <a:defRPr sz="1800"/>
      </a:pPr>
      <a:endParaRPr lang="lv-LV"/>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637002341920372"/>
          <c:y val="0.13519313304721073"/>
          <c:w val="0.84192037470725956"/>
          <c:h val="0.64163090128755362"/>
        </c:manualLayout>
      </c:layout>
      <c:barChart>
        <c:barDir val="col"/>
        <c:grouping val="clustered"/>
        <c:varyColors val="0"/>
        <c:ser>
          <c:idx val="0"/>
          <c:order val="0"/>
          <c:tx>
            <c:strRef>
              <c:f>Sheet1!$A$2</c:f>
              <c:strCache>
                <c:ptCount val="1"/>
                <c:pt idx="0">
                  <c:v>Men</c:v>
                </c:pt>
              </c:strCache>
            </c:strRef>
          </c:tx>
          <c:spPr>
            <a:solidFill>
              <a:schemeClr val="accent1">
                <a:lumMod val="75000"/>
              </a:schemeClr>
            </a:solidFill>
            <a:ln w="12674">
              <a:solidFill>
                <a:schemeClr val="tx1"/>
              </a:solidFill>
              <a:prstDash val="solid"/>
            </a:ln>
          </c:spPr>
          <c:invertIfNegative val="0"/>
          <c:cat>
            <c:numRef>
              <c:f>Sheet1!$B$1:$F$1</c:f>
              <c:numCache>
                <c:formatCode>General</c:formatCode>
                <c:ptCount val="5"/>
                <c:pt idx="0">
                  <c:v>5</c:v>
                </c:pt>
                <c:pt idx="1">
                  <c:v>4</c:v>
                </c:pt>
                <c:pt idx="2">
                  <c:v>3</c:v>
                </c:pt>
                <c:pt idx="3">
                  <c:v>2</c:v>
                </c:pt>
                <c:pt idx="4">
                  <c:v>1</c:v>
                </c:pt>
              </c:numCache>
            </c:numRef>
          </c:cat>
          <c:val>
            <c:numRef>
              <c:f>Sheet1!$B$2:$F$2</c:f>
              <c:numCache>
                <c:formatCode>General</c:formatCode>
                <c:ptCount val="5"/>
                <c:pt idx="0">
                  <c:v>80.8</c:v>
                </c:pt>
                <c:pt idx="1">
                  <c:v>89</c:v>
                </c:pt>
                <c:pt idx="2">
                  <c:v>56.4</c:v>
                </c:pt>
                <c:pt idx="3">
                  <c:v>2.4</c:v>
                </c:pt>
                <c:pt idx="4">
                  <c:v>9.3000000000000007</c:v>
                </c:pt>
              </c:numCache>
            </c:numRef>
          </c:val>
        </c:ser>
        <c:ser>
          <c:idx val="1"/>
          <c:order val="1"/>
          <c:tx>
            <c:strRef>
              <c:f>Sheet1!$A$3</c:f>
              <c:strCache>
                <c:ptCount val="1"/>
                <c:pt idx="0">
                  <c:v>Women</c:v>
                </c:pt>
              </c:strCache>
            </c:strRef>
          </c:tx>
          <c:spPr>
            <a:solidFill>
              <a:schemeClr val="accent2">
                <a:lumMod val="40000"/>
                <a:lumOff val="60000"/>
              </a:schemeClr>
            </a:solidFill>
            <a:ln w="12674">
              <a:solidFill>
                <a:schemeClr val="tx1"/>
              </a:solidFill>
              <a:prstDash val="solid"/>
            </a:ln>
          </c:spPr>
          <c:invertIfNegative val="0"/>
          <c:cat>
            <c:numRef>
              <c:f>Sheet1!$B$1:$F$1</c:f>
              <c:numCache>
                <c:formatCode>General</c:formatCode>
                <c:ptCount val="5"/>
                <c:pt idx="0">
                  <c:v>5</c:v>
                </c:pt>
                <c:pt idx="1">
                  <c:v>4</c:v>
                </c:pt>
                <c:pt idx="2">
                  <c:v>3</c:v>
                </c:pt>
                <c:pt idx="3">
                  <c:v>2</c:v>
                </c:pt>
                <c:pt idx="4">
                  <c:v>1</c:v>
                </c:pt>
              </c:numCache>
            </c:numRef>
          </c:cat>
          <c:val>
            <c:numRef>
              <c:f>Sheet1!$B$3:$F$3</c:f>
              <c:numCache>
                <c:formatCode>General</c:formatCode>
                <c:ptCount val="5"/>
                <c:pt idx="0">
                  <c:v>40.200000000000003</c:v>
                </c:pt>
                <c:pt idx="1">
                  <c:v>28.5</c:v>
                </c:pt>
                <c:pt idx="2">
                  <c:v>13.2</c:v>
                </c:pt>
                <c:pt idx="3">
                  <c:v>8.7000000000000011</c:v>
                </c:pt>
                <c:pt idx="4">
                  <c:v>2.9</c:v>
                </c:pt>
              </c:numCache>
            </c:numRef>
          </c:val>
        </c:ser>
        <c:dLbls>
          <c:showLegendKey val="0"/>
          <c:showVal val="0"/>
          <c:showCatName val="0"/>
          <c:showSerName val="0"/>
          <c:showPercent val="0"/>
          <c:showBubbleSize val="0"/>
        </c:dLbls>
        <c:gapWidth val="150"/>
        <c:axId val="84541440"/>
        <c:axId val="84543360"/>
      </c:barChart>
      <c:catAx>
        <c:axId val="84541440"/>
        <c:scaling>
          <c:orientation val="minMax"/>
        </c:scaling>
        <c:delete val="0"/>
        <c:axPos val="b"/>
        <c:title>
          <c:tx>
            <c:rich>
              <a:bodyPr/>
              <a:lstStyle/>
              <a:p>
                <a:pPr>
                  <a:defRPr sz="1790" b="1" i="0" u="none" strike="noStrike" baseline="0">
                    <a:solidFill>
                      <a:srgbClr val="000000"/>
                    </a:solidFill>
                    <a:latin typeface="Arial"/>
                    <a:ea typeface="Arial"/>
                    <a:cs typeface="Arial"/>
                  </a:defRPr>
                </a:pPr>
                <a:r>
                  <a:rPr lang="en-GB"/>
                  <a:t>Income quintile (5 lowest; 1 highest)</a:t>
                </a:r>
              </a:p>
            </c:rich>
          </c:tx>
          <c:layout>
            <c:manualLayout>
              <c:xMode val="edge"/>
              <c:yMode val="edge"/>
              <c:x val="0.31264630519759889"/>
              <c:y val="0.87339068299281974"/>
            </c:manualLayout>
          </c:layout>
          <c:overlay val="0"/>
          <c:spPr>
            <a:noFill/>
            <a:ln w="25347">
              <a:noFill/>
            </a:ln>
          </c:spPr>
        </c:title>
        <c:numFmt formatCode="0;[Red]0" sourceLinked="0"/>
        <c:majorTickMark val="out"/>
        <c:minorTickMark val="none"/>
        <c:tickLblPos val="nextTo"/>
        <c:spPr>
          <a:ln w="3168">
            <a:solidFill>
              <a:schemeClr val="tx1"/>
            </a:solidFill>
            <a:prstDash val="solid"/>
          </a:ln>
        </c:spPr>
        <c:txPr>
          <a:bodyPr rot="0" vert="horz"/>
          <a:lstStyle/>
          <a:p>
            <a:pPr>
              <a:defRPr sz="1796" b="1" i="0" u="none" strike="noStrike" baseline="0">
                <a:solidFill>
                  <a:schemeClr val="tx1"/>
                </a:solidFill>
                <a:latin typeface="Arial"/>
                <a:ea typeface="Arial"/>
                <a:cs typeface="Arial"/>
              </a:defRPr>
            </a:pPr>
            <a:endParaRPr lang="lv-LV"/>
          </a:p>
        </c:txPr>
        <c:crossAx val="84543360"/>
        <c:crosses val="autoZero"/>
        <c:auto val="1"/>
        <c:lblAlgn val="ctr"/>
        <c:lblOffset val="100"/>
        <c:noMultiLvlLbl val="0"/>
      </c:catAx>
      <c:valAx>
        <c:axId val="84543360"/>
        <c:scaling>
          <c:orientation val="minMax"/>
        </c:scaling>
        <c:delete val="0"/>
        <c:axPos val="l"/>
        <c:majorGridlines>
          <c:spPr>
            <a:ln w="3168">
              <a:solidFill>
                <a:schemeClr val="tx1"/>
              </a:solidFill>
              <a:prstDash val="solid"/>
            </a:ln>
          </c:spPr>
        </c:majorGridlines>
        <c:title>
          <c:tx>
            <c:rich>
              <a:bodyPr/>
              <a:lstStyle/>
              <a:p>
                <a:pPr>
                  <a:defRPr sz="1790" b="1" i="0" u="none" strike="noStrike" baseline="0">
                    <a:solidFill>
                      <a:srgbClr val="000000"/>
                    </a:solidFill>
                    <a:latin typeface="Arial"/>
                    <a:ea typeface="Arial"/>
                    <a:cs typeface="Arial"/>
                  </a:defRPr>
                </a:pPr>
                <a:r>
                  <a:rPr lang="en-GB"/>
                  <a:t>deaths/100,000 person years</a:t>
                </a:r>
              </a:p>
            </c:rich>
          </c:tx>
          <c:layout>
            <c:manualLayout>
              <c:xMode val="edge"/>
              <c:yMode val="edge"/>
              <c:x val="1.8580775229183309E-2"/>
              <c:y val="0.1357053853320519"/>
            </c:manualLayout>
          </c:layout>
          <c:overlay val="0"/>
          <c:spPr>
            <a:noFill/>
            <a:ln w="25347">
              <a:noFill/>
            </a:ln>
          </c:spPr>
        </c:title>
        <c:numFmt formatCode="General" sourceLinked="1"/>
        <c:majorTickMark val="out"/>
        <c:minorTickMark val="none"/>
        <c:tickLblPos val="nextTo"/>
        <c:spPr>
          <a:ln w="3168">
            <a:solidFill>
              <a:schemeClr val="tx1"/>
            </a:solidFill>
            <a:prstDash val="solid"/>
          </a:ln>
        </c:spPr>
        <c:txPr>
          <a:bodyPr rot="0" vert="horz"/>
          <a:lstStyle/>
          <a:p>
            <a:pPr>
              <a:defRPr sz="1796" b="1" i="0" u="none" strike="noStrike" baseline="0">
                <a:solidFill>
                  <a:schemeClr val="tx1"/>
                </a:solidFill>
                <a:latin typeface="Arial"/>
                <a:ea typeface="Arial"/>
                <a:cs typeface="Arial"/>
              </a:defRPr>
            </a:pPr>
            <a:endParaRPr lang="lv-LV"/>
          </a:p>
        </c:txPr>
        <c:crossAx val="84541440"/>
        <c:crosses val="autoZero"/>
        <c:crossBetween val="between"/>
      </c:valAx>
      <c:spPr>
        <a:noFill/>
        <a:ln w="12700">
          <a:solidFill>
            <a:schemeClr val="tx1"/>
          </a:solidFill>
          <a:prstDash val="solid"/>
        </a:ln>
      </c:spPr>
    </c:plotArea>
    <c:legend>
      <c:legendPos val="t"/>
      <c:layout>
        <c:manualLayout>
          <c:xMode val="edge"/>
          <c:yMode val="edge"/>
          <c:x val="0.3782200859096897"/>
          <c:y val="6.4377305259750023E-3"/>
          <c:w val="0.24316152509921768"/>
          <c:h val="7.0807645832155541E-2"/>
        </c:manualLayout>
      </c:layout>
      <c:overlay val="0"/>
      <c:spPr>
        <a:solidFill>
          <a:schemeClr val="bg1"/>
        </a:solidFill>
        <a:ln w="3168">
          <a:solidFill>
            <a:schemeClr val="tx1"/>
          </a:solidFill>
          <a:prstDash val="solid"/>
        </a:ln>
      </c:spPr>
      <c:txPr>
        <a:bodyPr/>
        <a:lstStyle/>
        <a:p>
          <a:pPr>
            <a:defRPr sz="1651" b="1" i="0" u="none" strike="noStrike" baseline="0">
              <a:solidFill>
                <a:schemeClr val="tx1"/>
              </a:solidFill>
              <a:latin typeface="Arial"/>
              <a:ea typeface="Arial"/>
              <a:cs typeface="Arial"/>
            </a:defRPr>
          </a:pPr>
          <a:endParaRPr lang="lv-LV"/>
        </a:p>
      </c:txPr>
    </c:legend>
    <c:plotVisOnly val="1"/>
    <c:dispBlanksAs val="gap"/>
    <c:showDLblsOverMax val="0"/>
  </c:chart>
  <c:spPr>
    <a:noFill/>
    <a:ln>
      <a:noFill/>
    </a:ln>
  </c:spPr>
  <c:txPr>
    <a:bodyPr/>
    <a:lstStyle/>
    <a:p>
      <a:pPr>
        <a:defRPr sz="1796" b="1" i="0" u="none" strike="noStrike" baseline="0">
          <a:solidFill>
            <a:schemeClr val="tx1"/>
          </a:solidFill>
          <a:latin typeface="Arial"/>
          <a:ea typeface="Arial"/>
          <a:cs typeface="Arial"/>
        </a:defRPr>
      </a:pPr>
      <a:endParaRPr lang="lv-LV"/>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800"/>
            </a:pPr>
            <a:r>
              <a:rPr lang="en-CA" sz="2800"/>
              <a:t>Closing the gap by 30%</a:t>
            </a:r>
          </a:p>
        </c:rich>
      </c:tx>
      <c:overlay val="0"/>
    </c:title>
    <c:autoTitleDeleted val="0"/>
    <c:plotArea>
      <c:layout/>
      <c:barChart>
        <c:barDir val="col"/>
        <c:grouping val="clustered"/>
        <c:varyColors val="0"/>
        <c:ser>
          <c:idx val="0"/>
          <c:order val="0"/>
          <c:tx>
            <c:strRef>
              <c:f>Sheet1!$A$6</c:f>
              <c:strCache>
                <c:ptCount val="1"/>
                <c:pt idx="0">
                  <c:v>deaths per 100,000</c:v>
                </c:pt>
              </c:strCache>
            </c:strRef>
          </c:tx>
          <c:invertIfNegative val="0"/>
          <c:cat>
            <c:strRef>
              <c:f>Sheet1!$B$5:$F$5</c:f>
              <c:strCache>
                <c:ptCount val="5"/>
                <c:pt idx="0">
                  <c:v>Current situation</c:v>
                </c:pt>
                <c:pt idx="1">
                  <c:v>CT</c:v>
                </c:pt>
                <c:pt idx="2">
                  <c:v>ST</c:v>
                </c:pt>
                <c:pt idx="3">
                  <c:v>VT</c:v>
                </c:pt>
                <c:pt idx="4">
                  <c:v>MUP</c:v>
                </c:pt>
              </c:strCache>
            </c:strRef>
          </c:cat>
          <c:val>
            <c:numRef>
              <c:f>Sheet1!$B$6:$F$6</c:f>
              <c:numCache>
                <c:formatCode>General</c:formatCode>
                <c:ptCount val="5"/>
                <c:pt idx="0">
                  <c:v>178</c:v>
                </c:pt>
                <c:pt idx="1">
                  <c:v>164</c:v>
                </c:pt>
                <c:pt idx="2">
                  <c:v>165</c:v>
                </c:pt>
                <c:pt idx="3">
                  <c:v>139</c:v>
                </c:pt>
                <c:pt idx="4">
                  <c:v>126</c:v>
                </c:pt>
              </c:numCache>
            </c:numRef>
          </c:val>
        </c:ser>
        <c:dLbls>
          <c:showLegendKey val="0"/>
          <c:showVal val="0"/>
          <c:showCatName val="0"/>
          <c:showSerName val="0"/>
          <c:showPercent val="0"/>
          <c:showBubbleSize val="0"/>
        </c:dLbls>
        <c:gapWidth val="150"/>
        <c:axId val="107421696"/>
        <c:axId val="107423232"/>
      </c:barChart>
      <c:catAx>
        <c:axId val="107421696"/>
        <c:scaling>
          <c:orientation val="minMax"/>
        </c:scaling>
        <c:delete val="0"/>
        <c:axPos val="b"/>
        <c:majorTickMark val="out"/>
        <c:minorTickMark val="none"/>
        <c:tickLblPos val="nextTo"/>
        <c:txPr>
          <a:bodyPr/>
          <a:lstStyle/>
          <a:p>
            <a:pPr>
              <a:defRPr sz="2400"/>
            </a:pPr>
            <a:endParaRPr lang="lv-LV"/>
          </a:p>
        </c:txPr>
        <c:crossAx val="107423232"/>
        <c:crosses val="autoZero"/>
        <c:auto val="1"/>
        <c:lblAlgn val="ctr"/>
        <c:lblOffset val="100"/>
        <c:noMultiLvlLbl val="0"/>
      </c:catAx>
      <c:valAx>
        <c:axId val="107423232"/>
        <c:scaling>
          <c:orientation val="minMax"/>
        </c:scaling>
        <c:delete val="0"/>
        <c:axPos val="l"/>
        <c:majorGridlines/>
        <c:numFmt formatCode="General" sourceLinked="1"/>
        <c:majorTickMark val="out"/>
        <c:minorTickMark val="none"/>
        <c:tickLblPos val="nextTo"/>
        <c:txPr>
          <a:bodyPr/>
          <a:lstStyle/>
          <a:p>
            <a:pPr>
              <a:defRPr sz="1800"/>
            </a:pPr>
            <a:endParaRPr lang="lv-LV"/>
          </a:p>
        </c:txPr>
        <c:crossAx val="107421696"/>
        <c:crosses val="autoZero"/>
        <c:crossBetween val="between"/>
      </c:valAx>
    </c:plotArea>
    <c:legend>
      <c:legendPos val="r"/>
      <c:overlay val="0"/>
      <c:txPr>
        <a:bodyPr/>
        <a:lstStyle/>
        <a:p>
          <a:pPr>
            <a:defRPr sz="2400"/>
          </a:pPr>
          <a:endParaRPr lang="lv-LV"/>
        </a:p>
      </c:txPr>
    </c:legend>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4CAB4A0-662F-4844-9F88-B5E17131362D}" type="datetimeFigureOut">
              <a:rPr lang="en-CA" smtClean="0"/>
              <a:t>02/03/2015</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8AEDCE-5C1E-4BCA-BA6E-E14520E5D4C1}" type="slidenum">
              <a:rPr lang="en-CA" smtClean="0"/>
              <a:t>‹#›</a:t>
            </a:fld>
            <a:endParaRPr lang="en-CA"/>
          </a:p>
        </p:txBody>
      </p:sp>
    </p:spTree>
    <p:extLst>
      <p:ext uri="{BB962C8B-B14F-4D97-AF65-F5344CB8AC3E}">
        <p14:creationId xmlns:p14="http://schemas.microsoft.com/office/powerpoint/2010/main" val="3623330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EE4193E0-05CA-421E-8FF5-2D17E45030C5}" type="slidenum">
              <a:rPr lang="en-US" smtClean="0">
                <a:latin typeface="Arial" pitchFamily="34" charset="0"/>
              </a:rPr>
              <a:pPr/>
              <a:t>5</a:t>
            </a:fld>
            <a:endParaRPr lang="en-US" smtClean="0">
              <a:latin typeface="Arial" pitchFamily="34" charset="0"/>
            </a:endParaRPr>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p:spPr>
        <p:txBody>
          <a:bodyPr/>
          <a:lstStyle/>
          <a:p>
            <a:pPr eaLnBrk="1" hangingPunct="1"/>
            <a:endParaRPr lang="en-GB" smtClean="0">
              <a:latin typeface="Arial" pitchFamily="34" charset="0"/>
            </a:endParaRPr>
          </a:p>
        </p:txBody>
      </p:sp>
    </p:spTree>
    <p:extLst>
      <p:ext uri="{BB962C8B-B14F-4D97-AF65-F5344CB8AC3E}">
        <p14:creationId xmlns:p14="http://schemas.microsoft.com/office/powerpoint/2010/main" val="7880410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p:spPr>
        <p:txBody>
          <a:bodyPr/>
          <a:lstStyle/>
          <a:p>
            <a:fld id="{013AC251-67EB-4D6F-BB58-BDB36EE60808}" type="slidenum">
              <a:rPr lang="en-US" smtClean="0">
                <a:latin typeface="Arial" pitchFamily="34" charset="0"/>
              </a:rPr>
              <a:pPr/>
              <a:t>7</a:t>
            </a:fld>
            <a:endParaRPr lang="en-US" smtClean="0">
              <a:latin typeface="Arial" pitchFamily="34" charset="0"/>
            </a:endParaRPr>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a:ln/>
        </p:spPr>
        <p:txBody>
          <a:bodyPr/>
          <a:lstStyle/>
          <a:p>
            <a:pPr eaLnBrk="1" hangingPunct="1"/>
            <a:endParaRPr lang="en-GB" smtClean="0">
              <a:latin typeface="Arial" pitchFamily="34" charset="0"/>
            </a:endParaRPr>
          </a:p>
        </p:txBody>
      </p:sp>
    </p:spTree>
    <p:extLst>
      <p:ext uri="{BB962C8B-B14F-4D97-AF65-F5344CB8AC3E}">
        <p14:creationId xmlns:p14="http://schemas.microsoft.com/office/powerpoint/2010/main" val="28084512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6F5F1334-74D4-4F28-9CAD-3A340B256D73}" type="slidenum">
              <a:rPr lang="en-US" smtClean="0">
                <a:latin typeface="Times" charset="0"/>
              </a:rPr>
              <a:pPr/>
              <a:t>10</a:t>
            </a:fld>
            <a:endParaRPr lang="en-US" smtClean="0">
              <a:latin typeface="Times" charset="0"/>
            </a:endParaRPr>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p:spPr>
        <p:txBody>
          <a:bodyPr/>
          <a:lstStyle/>
          <a:p>
            <a:pPr eaLnBrk="1" hangingPunct="1"/>
            <a:endParaRPr lang="en-US" smtClean="0">
              <a:latin typeface="Times" charset="0"/>
            </a:endParaRPr>
          </a:p>
        </p:txBody>
      </p:sp>
    </p:spTree>
    <p:extLst>
      <p:ext uri="{BB962C8B-B14F-4D97-AF65-F5344CB8AC3E}">
        <p14:creationId xmlns:p14="http://schemas.microsoft.com/office/powerpoint/2010/main" val="5563982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4B2FC297-E24F-47A4-B198-84C79B64A14C}" type="datetimeFigureOut">
              <a:rPr lang="en-CA" smtClean="0"/>
              <a:t>02/03/2015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D4D3F9F-333E-44F0-A346-42C084C4CB88}" type="slidenum">
              <a:rPr lang="en-CA" smtClean="0"/>
              <a:t>‹#›</a:t>
            </a:fld>
            <a:endParaRPr lang="en-CA"/>
          </a:p>
        </p:txBody>
      </p:sp>
    </p:spTree>
    <p:extLst>
      <p:ext uri="{BB962C8B-B14F-4D97-AF65-F5344CB8AC3E}">
        <p14:creationId xmlns:p14="http://schemas.microsoft.com/office/powerpoint/2010/main" val="527346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4B2FC297-E24F-47A4-B198-84C79B64A14C}" type="datetimeFigureOut">
              <a:rPr lang="en-CA" smtClean="0"/>
              <a:t>02/03/2015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D4D3F9F-333E-44F0-A346-42C084C4CB88}" type="slidenum">
              <a:rPr lang="en-CA" smtClean="0"/>
              <a:t>‹#›</a:t>
            </a:fld>
            <a:endParaRPr lang="en-CA"/>
          </a:p>
        </p:txBody>
      </p:sp>
    </p:spTree>
    <p:extLst>
      <p:ext uri="{BB962C8B-B14F-4D97-AF65-F5344CB8AC3E}">
        <p14:creationId xmlns:p14="http://schemas.microsoft.com/office/powerpoint/2010/main" val="18598435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2FC297-E24F-47A4-B198-84C79B64A14C}" type="datetimeFigureOut">
              <a:rPr lang="en-CA" smtClean="0"/>
              <a:t>02/03/2015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D4D3F9F-333E-44F0-A346-42C084C4CB88}" type="slidenum">
              <a:rPr lang="en-CA" smtClean="0"/>
              <a:t>‹#›</a:t>
            </a:fld>
            <a:endParaRPr lang="en-CA"/>
          </a:p>
        </p:txBody>
      </p:sp>
    </p:spTree>
    <p:extLst>
      <p:ext uri="{BB962C8B-B14F-4D97-AF65-F5344CB8AC3E}">
        <p14:creationId xmlns:p14="http://schemas.microsoft.com/office/powerpoint/2010/main" val="27653070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4B2FC297-E24F-47A4-B198-84C79B64A14C}" type="datetimeFigureOut">
              <a:rPr lang="en-CA" smtClean="0"/>
              <a:t>02/03/2015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D4D3F9F-333E-44F0-A346-42C084C4CB88}" type="slidenum">
              <a:rPr lang="en-CA" smtClean="0"/>
              <a:t>‹#›</a:t>
            </a:fld>
            <a:endParaRPr lang="en-CA"/>
          </a:p>
        </p:txBody>
      </p:sp>
    </p:spTree>
    <p:extLst>
      <p:ext uri="{BB962C8B-B14F-4D97-AF65-F5344CB8AC3E}">
        <p14:creationId xmlns:p14="http://schemas.microsoft.com/office/powerpoint/2010/main" val="643266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4B2FC297-E24F-47A4-B198-84C79B64A14C}" type="datetimeFigureOut">
              <a:rPr lang="en-CA" smtClean="0"/>
              <a:t>02/03/2015</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1D4D3F9F-333E-44F0-A346-42C084C4CB88}" type="slidenum">
              <a:rPr lang="en-CA" smtClean="0"/>
              <a:t>‹#›</a:t>
            </a:fld>
            <a:endParaRPr lang="en-CA"/>
          </a:p>
        </p:txBody>
      </p:sp>
    </p:spTree>
    <p:extLst>
      <p:ext uri="{BB962C8B-B14F-4D97-AF65-F5344CB8AC3E}">
        <p14:creationId xmlns:p14="http://schemas.microsoft.com/office/powerpoint/2010/main" val="3603049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4B2FC297-E24F-47A4-B198-84C79B64A14C}" type="datetimeFigureOut">
              <a:rPr lang="en-CA" smtClean="0"/>
              <a:t>02/03/2015</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1D4D3F9F-333E-44F0-A346-42C084C4CB88}" type="slidenum">
              <a:rPr lang="en-CA" smtClean="0"/>
              <a:t>‹#›</a:t>
            </a:fld>
            <a:endParaRPr lang="en-CA"/>
          </a:p>
        </p:txBody>
      </p:sp>
    </p:spTree>
    <p:extLst>
      <p:ext uri="{BB962C8B-B14F-4D97-AF65-F5344CB8AC3E}">
        <p14:creationId xmlns:p14="http://schemas.microsoft.com/office/powerpoint/2010/main" val="35569469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2FC297-E24F-47A4-B198-84C79B64A14C}" type="datetimeFigureOut">
              <a:rPr lang="en-CA" smtClean="0"/>
              <a:t>02/03/2015</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1D4D3F9F-333E-44F0-A346-42C084C4CB88}" type="slidenum">
              <a:rPr lang="en-CA" smtClean="0"/>
              <a:t>‹#›</a:t>
            </a:fld>
            <a:endParaRPr lang="en-CA"/>
          </a:p>
        </p:txBody>
      </p:sp>
    </p:spTree>
    <p:extLst>
      <p:ext uri="{BB962C8B-B14F-4D97-AF65-F5344CB8AC3E}">
        <p14:creationId xmlns:p14="http://schemas.microsoft.com/office/powerpoint/2010/main" val="500956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FC297-E24F-47A4-B198-84C79B64A14C}" type="datetimeFigureOut">
              <a:rPr lang="en-CA" smtClean="0"/>
              <a:t>02/03/2015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D4D3F9F-333E-44F0-A346-42C084C4CB88}" type="slidenum">
              <a:rPr lang="en-CA" smtClean="0"/>
              <a:t>‹#›</a:t>
            </a:fld>
            <a:endParaRPr lang="en-CA"/>
          </a:p>
        </p:txBody>
      </p:sp>
    </p:spTree>
    <p:extLst>
      <p:ext uri="{BB962C8B-B14F-4D97-AF65-F5344CB8AC3E}">
        <p14:creationId xmlns:p14="http://schemas.microsoft.com/office/powerpoint/2010/main" val="3703754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2FC297-E24F-47A4-B198-84C79B64A14C}" type="datetimeFigureOut">
              <a:rPr lang="en-CA" smtClean="0"/>
              <a:t>02/03/2015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D4D3F9F-333E-44F0-A346-42C084C4CB88}" type="slidenum">
              <a:rPr lang="en-CA" smtClean="0"/>
              <a:t>‹#›</a:t>
            </a:fld>
            <a:endParaRPr lang="en-CA"/>
          </a:p>
        </p:txBody>
      </p:sp>
    </p:spTree>
    <p:extLst>
      <p:ext uri="{BB962C8B-B14F-4D97-AF65-F5344CB8AC3E}">
        <p14:creationId xmlns:p14="http://schemas.microsoft.com/office/powerpoint/2010/main" val="1644829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4B2FC297-E24F-47A4-B198-84C79B64A14C}" type="datetimeFigureOut">
              <a:rPr lang="en-CA" smtClean="0"/>
              <a:t>02/03/2015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D4D3F9F-333E-44F0-A346-42C084C4CB88}" type="slidenum">
              <a:rPr lang="en-CA" smtClean="0"/>
              <a:t>‹#›</a:t>
            </a:fld>
            <a:endParaRPr lang="en-CA"/>
          </a:p>
        </p:txBody>
      </p:sp>
    </p:spTree>
    <p:extLst>
      <p:ext uri="{BB962C8B-B14F-4D97-AF65-F5344CB8AC3E}">
        <p14:creationId xmlns:p14="http://schemas.microsoft.com/office/powerpoint/2010/main" val="1631792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4B2FC297-E24F-47A4-B198-84C79B64A14C}" type="datetimeFigureOut">
              <a:rPr lang="en-CA" smtClean="0"/>
              <a:t>02/03/2015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D4D3F9F-333E-44F0-A346-42C084C4CB88}" type="slidenum">
              <a:rPr lang="en-CA" smtClean="0"/>
              <a:t>‹#›</a:t>
            </a:fld>
            <a:endParaRPr lang="en-CA"/>
          </a:p>
        </p:txBody>
      </p:sp>
    </p:spTree>
    <p:extLst>
      <p:ext uri="{BB962C8B-B14F-4D97-AF65-F5344CB8AC3E}">
        <p14:creationId xmlns:p14="http://schemas.microsoft.com/office/powerpoint/2010/main" val="3037972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40"/>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6FDCC40-E49D-428D-91C4-6C4D1ACA3D49}" type="slidenum">
              <a:rPr lang="en-US"/>
              <a:pPr>
                <a:defRPr/>
              </a:pPr>
              <a:t>‹#›</a:t>
            </a:fld>
            <a:endParaRPr lang="en-US"/>
          </a:p>
        </p:txBody>
      </p:sp>
    </p:spTree>
    <p:extLst>
      <p:ext uri="{BB962C8B-B14F-4D97-AF65-F5344CB8AC3E}">
        <p14:creationId xmlns:p14="http://schemas.microsoft.com/office/powerpoint/2010/main" val="1553992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2FC297-E24F-47A4-B198-84C79B64A14C}" type="datetimeFigureOut">
              <a:rPr lang="en-CA" smtClean="0"/>
              <a:t>02/03/2015</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4D3F9F-333E-44F0-A346-42C084C4CB88}" type="slidenum">
              <a:rPr lang="en-CA" smtClean="0"/>
              <a:t>‹#›</a:t>
            </a:fld>
            <a:endParaRPr lang="en-CA"/>
          </a:p>
        </p:txBody>
      </p:sp>
    </p:spTree>
    <p:extLst>
      <p:ext uri="{BB962C8B-B14F-4D97-AF65-F5344CB8AC3E}">
        <p14:creationId xmlns:p14="http://schemas.microsoft.com/office/powerpoint/2010/main" val="2038859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CA" dirty="0" smtClean="0">
                <a:solidFill>
                  <a:schemeClr val="accent5">
                    <a:lumMod val="75000"/>
                  </a:schemeClr>
                </a:solidFill>
              </a:rPr>
              <a:t>Impacting on the price of alcoholic beverages as a policy  option</a:t>
            </a:r>
            <a:endParaRPr lang="en-CA" dirty="0">
              <a:solidFill>
                <a:schemeClr val="accent5">
                  <a:lumMod val="75000"/>
                </a:schemeClr>
              </a:solidFill>
            </a:endParaRPr>
          </a:p>
        </p:txBody>
      </p:sp>
      <p:sp>
        <p:nvSpPr>
          <p:cNvPr id="3" name="Subtitle 2"/>
          <p:cNvSpPr>
            <a:spLocks noGrp="1"/>
          </p:cNvSpPr>
          <p:nvPr>
            <p:ph type="subTitle" idx="1"/>
          </p:nvPr>
        </p:nvSpPr>
        <p:spPr>
          <a:xfrm>
            <a:off x="1371600" y="3886200"/>
            <a:ext cx="6400800" cy="2063080"/>
          </a:xfrm>
        </p:spPr>
        <p:txBody>
          <a:bodyPr>
            <a:normAutofit fontScale="92500" lnSpcReduction="10000"/>
          </a:bodyPr>
          <a:lstStyle/>
          <a:p>
            <a:pPr>
              <a:lnSpc>
                <a:spcPct val="80000"/>
              </a:lnSpc>
              <a:defRPr/>
            </a:pPr>
            <a:r>
              <a:rPr lang="en-US" b="1" dirty="0">
                <a:solidFill>
                  <a:schemeClr val="bg1">
                    <a:lumMod val="65000"/>
                  </a:schemeClr>
                </a:solidFill>
              </a:rPr>
              <a:t>J</a:t>
            </a:r>
            <a:r>
              <a:rPr lang="de-DE" b="1" dirty="0">
                <a:solidFill>
                  <a:schemeClr val="bg1">
                    <a:lumMod val="65000"/>
                  </a:schemeClr>
                </a:solidFill>
              </a:rPr>
              <a:t>ürgen </a:t>
            </a:r>
            <a:r>
              <a:rPr lang="de-DE" b="1" dirty="0" smtClean="0">
                <a:solidFill>
                  <a:schemeClr val="bg1">
                    <a:lumMod val="65000"/>
                  </a:schemeClr>
                </a:solidFill>
              </a:rPr>
              <a:t>Rehm &amp; Peter Anderson</a:t>
            </a:r>
            <a:endParaRPr lang="de-DE" b="1" baseline="30000" dirty="0">
              <a:solidFill>
                <a:schemeClr val="bg1">
                  <a:lumMod val="65000"/>
                </a:schemeClr>
              </a:solidFill>
            </a:endParaRPr>
          </a:p>
          <a:p>
            <a:pPr marL="64008">
              <a:lnSpc>
                <a:spcPct val="80000"/>
              </a:lnSpc>
              <a:defRPr/>
            </a:pPr>
            <a:r>
              <a:rPr lang="de-DE" dirty="0" smtClean="0">
                <a:solidFill>
                  <a:schemeClr val="bg1">
                    <a:lumMod val="65000"/>
                  </a:schemeClr>
                </a:solidFill>
              </a:rPr>
              <a:t>Alice Rap</a:t>
            </a:r>
            <a:endParaRPr lang="de-DE" dirty="0">
              <a:solidFill>
                <a:schemeClr val="bg1">
                  <a:lumMod val="65000"/>
                </a:schemeClr>
              </a:solidFill>
            </a:endParaRPr>
          </a:p>
          <a:p>
            <a:pPr marL="64008">
              <a:lnSpc>
                <a:spcPct val="80000"/>
              </a:lnSpc>
              <a:defRPr/>
            </a:pPr>
            <a:r>
              <a:rPr lang="de-DE" dirty="0" smtClean="0">
                <a:solidFill>
                  <a:schemeClr val="bg1">
                    <a:lumMod val="65000"/>
                  </a:schemeClr>
                </a:solidFill>
              </a:rPr>
              <a:t>With some help from </a:t>
            </a:r>
            <a:r>
              <a:rPr lang="de-DE" b="1" dirty="0" smtClean="0">
                <a:solidFill>
                  <a:schemeClr val="bg1">
                    <a:lumMod val="65000"/>
                  </a:schemeClr>
                </a:solidFill>
              </a:rPr>
              <a:t>Petra Meier </a:t>
            </a:r>
            <a:endParaRPr lang="de-DE" b="1" dirty="0">
              <a:solidFill>
                <a:schemeClr val="bg1">
                  <a:lumMod val="65000"/>
                </a:schemeClr>
              </a:solidFill>
            </a:endParaRPr>
          </a:p>
          <a:p>
            <a:pPr marL="228600" indent="-228600">
              <a:lnSpc>
                <a:spcPct val="80000"/>
              </a:lnSpc>
              <a:buFontTx/>
              <a:buAutoNum type="arabicParenR" startAt="2"/>
              <a:defRPr/>
            </a:pPr>
            <a:endParaRPr lang="de-DE" dirty="0">
              <a:solidFill>
                <a:schemeClr val="bg1">
                  <a:lumMod val="65000"/>
                </a:schemeClr>
              </a:solidFill>
            </a:endParaRPr>
          </a:p>
          <a:p>
            <a:pPr>
              <a:lnSpc>
                <a:spcPct val="80000"/>
              </a:lnSpc>
              <a:defRPr/>
            </a:pPr>
            <a:r>
              <a:rPr lang="de-DE" dirty="0">
                <a:solidFill>
                  <a:schemeClr val="bg1">
                    <a:lumMod val="65000"/>
                  </a:schemeClr>
                </a:solidFill>
              </a:rPr>
              <a:t>jtrehm@gmail.com</a:t>
            </a:r>
            <a:endParaRPr lang="en-CA" dirty="0">
              <a:solidFill>
                <a:schemeClr val="bg1">
                  <a:lumMod val="65000"/>
                </a:schemeClr>
              </a:solidFill>
            </a:endParaRPr>
          </a:p>
          <a:p>
            <a:endParaRPr lang="en-CA" dirty="0"/>
          </a:p>
        </p:txBody>
      </p:sp>
      <p:pic>
        <p:nvPicPr>
          <p:cNvPr id="2050" name="Picture 2" descr="https://pbs.twimg.com/profile_images/1387341412/enhanced_logo_black_writ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43615"/>
            <a:ext cx="2298785" cy="22206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10471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CA" sz="3600" dirty="0" smtClean="0">
                <a:solidFill>
                  <a:schemeClr val="tx2"/>
                </a:solidFill>
              </a:rPr>
              <a:t>Introducing interventions to tackle non-communicable disease risk factors: identifying 'best buys' </a:t>
            </a:r>
            <a:endParaRPr lang="en-CA" sz="3600" dirty="0">
              <a:solidFill>
                <a:schemeClr val="tx2"/>
              </a:solidFill>
            </a:endParaRPr>
          </a:p>
        </p:txBody>
      </p:sp>
      <p:sp>
        <p:nvSpPr>
          <p:cNvPr id="4" name="TextBox 3"/>
          <p:cNvSpPr txBox="1"/>
          <p:nvPr/>
        </p:nvSpPr>
        <p:spPr>
          <a:xfrm>
            <a:off x="12366" y="3212976"/>
            <a:ext cx="9131633" cy="3493264"/>
          </a:xfrm>
          <a:prstGeom prst="rect">
            <a:avLst/>
          </a:prstGeom>
          <a:noFill/>
        </p:spPr>
        <p:txBody>
          <a:bodyPr wrap="square" rtlCol="0">
            <a:spAutoFit/>
          </a:bodyPr>
          <a:lstStyle/>
          <a:p>
            <a:r>
              <a:rPr lang="en-CA" sz="2800" dirty="0" smtClean="0"/>
              <a:t>For </a:t>
            </a:r>
            <a:r>
              <a:rPr lang="en-CA" sz="2800" dirty="0" smtClean="0">
                <a:solidFill>
                  <a:schemeClr val="tx2"/>
                </a:solidFill>
              </a:rPr>
              <a:t>harmful use of alcohol</a:t>
            </a:r>
            <a:r>
              <a:rPr lang="en-CA" sz="2800" dirty="0" smtClean="0"/>
              <a:t>:</a:t>
            </a:r>
          </a:p>
          <a:p>
            <a:pPr marL="742950" lvl="1" indent="-285750">
              <a:buFontTx/>
              <a:buChar char="-"/>
            </a:pPr>
            <a:r>
              <a:rPr lang="en-CA" sz="2800" dirty="0" smtClean="0"/>
              <a:t>Raise </a:t>
            </a:r>
            <a:r>
              <a:rPr lang="en-CA" sz="2800" dirty="0"/>
              <a:t>taxes on alcohol </a:t>
            </a:r>
            <a:endParaRPr lang="en-CA" sz="2800" dirty="0" smtClean="0"/>
          </a:p>
          <a:p>
            <a:pPr marL="742950" lvl="1" indent="-285750">
              <a:buFontTx/>
              <a:buChar char="-"/>
            </a:pPr>
            <a:r>
              <a:rPr lang="en-CA" sz="2800" dirty="0" smtClean="0"/>
              <a:t>Restrict </a:t>
            </a:r>
            <a:r>
              <a:rPr lang="en-CA" sz="2800" dirty="0"/>
              <a:t>access to retailed </a:t>
            </a:r>
            <a:r>
              <a:rPr lang="en-CA" sz="2800" dirty="0" smtClean="0"/>
              <a:t>alcohol</a:t>
            </a:r>
          </a:p>
          <a:p>
            <a:pPr marL="742950" lvl="1" indent="-285750">
              <a:buFontTx/>
              <a:buChar char="-"/>
            </a:pPr>
            <a:r>
              <a:rPr lang="en-CA" sz="2800" dirty="0" smtClean="0"/>
              <a:t>Enforce </a:t>
            </a:r>
            <a:r>
              <a:rPr lang="en-CA" sz="2800" dirty="0"/>
              <a:t>bans on alcohol </a:t>
            </a:r>
            <a:r>
              <a:rPr lang="en-CA" sz="2800" dirty="0" smtClean="0"/>
              <a:t>advertising</a:t>
            </a:r>
          </a:p>
          <a:p>
            <a:r>
              <a:rPr lang="en-CA" sz="2700" dirty="0" smtClean="0"/>
              <a:t>Very cost-effective:  US $ per DALY prevented &lt; GDP per person</a:t>
            </a:r>
          </a:p>
          <a:p>
            <a:r>
              <a:rPr lang="en-CA" sz="2700" dirty="0" smtClean="0"/>
              <a:t>Implementation costs: very low (&lt; US $ 0.50 per capita)</a:t>
            </a:r>
          </a:p>
          <a:p>
            <a:r>
              <a:rPr lang="en-CA" sz="2700" dirty="0" smtClean="0"/>
              <a:t>Feasibility: high</a:t>
            </a:r>
          </a:p>
          <a:p>
            <a:endParaRPr lang="en-CA" sz="2800"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340768"/>
            <a:ext cx="1584176" cy="15146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1760" y="1703334"/>
            <a:ext cx="5603532" cy="1365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2160" y="1811671"/>
            <a:ext cx="2003132" cy="9692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570823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solidFill>
                  <a:schemeClr val="accent3">
                    <a:lumMod val="75000"/>
                  </a:schemeClr>
                </a:solidFill>
              </a:rPr>
              <a:t>The rationale of taxation for </a:t>
            </a:r>
            <a:br>
              <a:rPr lang="en-CA" dirty="0" smtClean="0">
                <a:solidFill>
                  <a:schemeClr val="accent3">
                    <a:lumMod val="75000"/>
                  </a:schemeClr>
                </a:solidFill>
              </a:rPr>
            </a:br>
            <a:r>
              <a:rPr lang="en-CA" dirty="0" smtClean="0">
                <a:solidFill>
                  <a:schemeClr val="accent3">
                    <a:lumMod val="75000"/>
                  </a:schemeClr>
                </a:solidFill>
              </a:rPr>
              <a:t>alcoholic beverages</a:t>
            </a:r>
            <a:endParaRPr lang="en-CA" dirty="0">
              <a:solidFill>
                <a:schemeClr val="accent3">
                  <a:lumMod val="75000"/>
                </a:schemeClr>
              </a:solidFill>
            </a:endParaRPr>
          </a:p>
        </p:txBody>
      </p:sp>
      <p:sp>
        <p:nvSpPr>
          <p:cNvPr id="3" name="Content Placeholder 2"/>
          <p:cNvSpPr>
            <a:spLocks noGrp="1"/>
          </p:cNvSpPr>
          <p:nvPr>
            <p:ph idx="1"/>
          </p:nvPr>
        </p:nvSpPr>
        <p:spPr>
          <a:xfrm>
            <a:off x="457200" y="1600200"/>
            <a:ext cx="8229600" cy="5069160"/>
          </a:xfrm>
        </p:spPr>
        <p:txBody>
          <a:bodyPr>
            <a:normAutofit fontScale="85000" lnSpcReduction="20000"/>
          </a:bodyPr>
          <a:lstStyle/>
          <a:p>
            <a:pPr marL="0" indent="0">
              <a:buNone/>
            </a:pPr>
            <a:r>
              <a:rPr lang="en-CA" b="1" dirty="0" smtClean="0"/>
              <a:t>Taxation</a:t>
            </a:r>
            <a:r>
              <a:rPr lang="en-CA" dirty="0" smtClean="0"/>
              <a:t>: a means by which governments finance their expenditure by imposing charges on citizens and corporate entities.</a:t>
            </a:r>
          </a:p>
          <a:p>
            <a:pPr marL="0" indent="0">
              <a:buNone/>
            </a:pPr>
            <a:endParaRPr lang="en-CA" dirty="0"/>
          </a:p>
          <a:p>
            <a:pPr marL="0" indent="0">
              <a:buNone/>
            </a:pPr>
            <a:r>
              <a:rPr lang="en-CA" dirty="0" smtClean="0"/>
              <a:t>A </a:t>
            </a:r>
            <a:r>
              <a:rPr lang="en-CA" b="1" dirty="0" err="1" smtClean="0"/>
              <a:t>Pigouvian</a:t>
            </a:r>
            <a:r>
              <a:rPr lang="en-CA" b="1" dirty="0" smtClean="0"/>
              <a:t> tax </a:t>
            </a:r>
            <a:r>
              <a:rPr lang="en-CA" dirty="0" smtClean="0"/>
              <a:t>is a tax applied to a market activity that is generating negative externalities (costs for somebody else). The tax is intended to correct an inefficient market outcome, and does so by being set equal to the negative externalities. In the presence of negative externalities, the social cost of a market activity is not covered by the private cost of the activity. In such a case, the market outcome is not efficient and may lead to over-consumption of the product.</a:t>
            </a:r>
            <a:endParaRPr lang="en-CA" dirty="0"/>
          </a:p>
        </p:txBody>
      </p:sp>
    </p:spTree>
    <p:extLst>
      <p:ext uri="{BB962C8B-B14F-4D97-AF65-F5344CB8AC3E}">
        <p14:creationId xmlns:p14="http://schemas.microsoft.com/office/powerpoint/2010/main" val="9153745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p14="http://schemas.microsoft.com/office/powerpoint/2010/main" val="4058930064"/>
              </p:ext>
            </p:extLst>
          </p:nvPr>
        </p:nvGraphicFramePr>
        <p:xfrm>
          <a:off x="0" y="15328"/>
          <a:ext cx="9144000" cy="6196341"/>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0" y="6211669"/>
            <a:ext cx="9144000" cy="646331"/>
          </a:xfrm>
          <a:prstGeom prst="rect">
            <a:avLst/>
          </a:prstGeom>
          <a:noFill/>
        </p:spPr>
        <p:txBody>
          <a:bodyPr wrap="square" rtlCol="0">
            <a:spAutoFit/>
          </a:bodyPr>
          <a:lstStyle/>
          <a:p>
            <a:r>
              <a:rPr lang="en-US" dirty="0" smtClean="0"/>
              <a:t>Own calculations for 2010, based on Anderson &amp; </a:t>
            </a:r>
            <a:r>
              <a:rPr lang="en-US" dirty="0" err="1" smtClean="0"/>
              <a:t>Baumberg</a:t>
            </a:r>
            <a:r>
              <a:rPr lang="en-US" dirty="0" smtClean="0"/>
              <a:t>, Alcohol in Europe 2006: total tangible costs to the EU € billion 155.8, equivalent of 1.3% (0.9% - 2.4%) of GDP</a:t>
            </a:r>
            <a:endParaRPr lang="en-US" dirty="0"/>
          </a:p>
        </p:txBody>
      </p:sp>
      <p:graphicFrame>
        <p:nvGraphicFramePr>
          <p:cNvPr id="6" name="Chart 5"/>
          <p:cNvGraphicFramePr/>
          <p:nvPr>
            <p:extLst>
              <p:ext uri="{D42A27DB-BD31-4B8C-83A1-F6EECF244321}">
                <p14:modId xmlns:p14="http://schemas.microsoft.com/office/powerpoint/2010/main" val="655390776"/>
              </p:ext>
            </p:extLst>
          </p:nvPr>
        </p:nvGraphicFramePr>
        <p:xfrm>
          <a:off x="0" y="1034147"/>
          <a:ext cx="9144000" cy="5500687"/>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2"/>
          <p:cNvSpPr>
            <a:spLocks noGrp="1"/>
          </p:cNvSpPr>
          <p:nvPr>
            <p:ph type="title"/>
          </p:nvPr>
        </p:nvSpPr>
        <p:spPr/>
        <p:txBody>
          <a:bodyPr>
            <a:normAutofit fontScale="90000"/>
          </a:bodyPr>
          <a:lstStyle/>
          <a:p>
            <a:r>
              <a:rPr lang="en-CA" sz="3600" dirty="0" smtClean="0">
                <a:solidFill>
                  <a:schemeClr val="accent3">
                    <a:lumMod val="75000"/>
                  </a:schemeClr>
                </a:solidFill>
              </a:rPr>
              <a:t>Justification of a </a:t>
            </a:r>
            <a:r>
              <a:rPr lang="en-CA" sz="3600" dirty="0" err="1" smtClean="0">
                <a:solidFill>
                  <a:schemeClr val="accent3">
                    <a:lumMod val="75000"/>
                  </a:schemeClr>
                </a:solidFill>
              </a:rPr>
              <a:t>Pigouvian</a:t>
            </a:r>
            <a:r>
              <a:rPr lang="en-CA" sz="3600" dirty="0" smtClean="0">
                <a:solidFill>
                  <a:schemeClr val="accent3">
                    <a:lumMod val="75000"/>
                  </a:schemeClr>
                </a:solidFill>
              </a:rPr>
              <a:t> tax for alcohol:</a:t>
            </a:r>
            <a:br>
              <a:rPr lang="en-CA" sz="3600" dirty="0" smtClean="0">
                <a:solidFill>
                  <a:schemeClr val="accent3">
                    <a:lumMod val="75000"/>
                  </a:schemeClr>
                </a:solidFill>
              </a:rPr>
            </a:br>
            <a:r>
              <a:rPr lang="en-CA" sz="3600" dirty="0" smtClean="0">
                <a:solidFill>
                  <a:schemeClr val="accent3">
                    <a:lumMod val="75000"/>
                  </a:schemeClr>
                </a:solidFill>
              </a:rPr>
              <a:t>Social cost in Europe 2010 in billion</a:t>
            </a:r>
            <a:r>
              <a:rPr lang="en-CA" sz="3600" dirty="0">
                <a:solidFill>
                  <a:schemeClr val="accent3">
                    <a:lumMod val="75000"/>
                  </a:schemeClr>
                </a:solidFill>
              </a:rPr>
              <a:t> €</a:t>
            </a:r>
            <a:r>
              <a:rPr lang="en-CA" sz="3600" dirty="0" smtClean="0">
                <a:solidFill>
                  <a:schemeClr val="accent3">
                    <a:lumMod val="75000"/>
                  </a:schemeClr>
                </a:solidFill>
              </a:rPr>
              <a:t>  </a:t>
            </a:r>
            <a:endParaRPr lang="en-CA" sz="3600" dirty="0">
              <a:solidFill>
                <a:schemeClr val="accent3">
                  <a:lumMod val="75000"/>
                </a:schemeClr>
              </a:solidFill>
            </a:endParaRPr>
          </a:p>
        </p:txBody>
      </p:sp>
    </p:spTree>
    <p:extLst>
      <p:ext uri="{BB962C8B-B14F-4D97-AF65-F5344CB8AC3E}">
        <p14:creationId xmlns:p14="http://schemas.microsoft.com/office/powerpoint/2010/main" val="19042586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extLst>
              <p:ext uri="{D42A27DB-BD31-4B8C-83A1-F6EECF244321}">
                <p14:modId xmlns:p14="http://schemas.microsoft.com/office/powerpoint/2010/main" val="3667640958"/>
              </p:ext>
            </p:extLst>
          </p:nvPr>
        </p:nvGraphicFramePr>
        <p:xfrm>
          <a:off x="1756257" y="1268760"/>
          <a:ext cx="6156684" cy="5206022"/>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4834599" y="6488668"/>
            <a:ext cx="4301970" cy="369332"/>
          </a:xfrm>
          <a:prstGeom prst="rect">
            <a:avLst/>
          </a:prstGeom>
          <a:noFill/>
        </p:spPr>
        <p:txBody>
          <a:bodyPr wrap="square" rtlCol="0">
            <a:spAutoFit/>
          </a:bodyPr>
          <a:lstStyle/>
          <a:p>
            <a:r>
              <a:rPr lang="en-GB" dirty="0"/>
              <a:t>Source: World Health Organization 2009</a:t>
            </a:r>
          </a:p>
        </p:txBody>
      </p:sp>
      <p:sp>
        <p:nvSpPr>
          <p:cNvPr id="6" name="Title 5"/>
          <p:cNvSpPr>
            <a:spLocks noGrp="1"/>
          </p:cNvSpPr>
          <p:nvPr>
            <p:ph type="title"/>
          </p:nvPr>
        </p:nvSpPr>
        <p:spPr>
          <a:xfrm>
            <a:off x="395536" y="116632"/>
            <a:ext cx="8229600" cy="1143000"/>
          </a:xfrm>
        </p:spPr>
        <p:txBody>
          <a:bodyPr>
            <a:normAutofit fontScale="90000"/>
          </a:bodyPr>
          <a:lstStyle/>
          <a:p>
            <a:r>
              <a:rPr lang="en-CA" dirty="0" smtClean="0">
                <a:solidFill>
                  <a:schemeClr val="accent4"/>
                </a:solidFill>
              </a:rPr>
              <a:t>Effectiveness of different alcohol policy measures in Europe</a:t>
            </a:r>
            <a:endParaRPr lang="en-CA" dirty="0">
              <a:solidFill>
                <a:schemeClr val="accent4"/>
              </a:solidFill>
            </a:endParaRPr>
          </a:p>
        </p:txBody>
      </p:sp>
    </p:spTree>
    <p:extLst>
      <p:ext uri="{BB962C8B-B14F-4D97-AF65-F5344CB8AC3E}">
        <p14:creationId xmlns:p14="http://schemas.microsoft.com/office/powerpoint/2010/main" val="37731117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normAutofit/>
          </a:bodyPr>
          <a:lstStyle/>
          <a:p>
            <a:r>
              <a:rPr lang="en-CA" sz="3600" dirty="0" smtClean="0">
                <a:solidFill>
                  <a:schemeClr val="accent4"/>
                </a:solidFill>
              </a:rPr>
              <a:t>…and for Latvia (WHO Choice)</a:t>
            </a:r>
            <a:endParaRPr lang="en-CA" sz="3600" dirty="0">
              <a:solidFill>
                <a:schemeClr val="accent4"/>
              </a:solidFill>
            </a:endParaRPr>
          </a:p>
        </p:txBody>
      </p:sp>
      <p:pic>
        <p:nvPicPr>
          <p:cNvPr id="3" name="Picture 2"/>
          <p:cNvPicPr>
            <a:picLocks noChangeAspect="1"/>
          </p:cNvPicPr>
          <p:nvPr/>
        </p:nvPicPr>
        <p:blipFill>
          <a:blip r:embed="rId2"/>
          <a:stretch>
            <a:fillRect/>
          </a:stretch>
        </p:blipFill>
        <p:spPr>
          <a:xfrm>
            <a:off x="0" y="908720"/>
            <a:ext cx="9252520" cy="5949280"/>
          </a:xfrm>
          <a:prstGeom prst="rect">
            <a:avLst/>
          </a:prstGeom>
        </p:spPr>
      </p:pic>
    </p:spTree>
    <p:extLst>
      <p:ext uri="{BB962C8B-B14F-4D97-AF65-F5344CB8AC3E}">
        <p14:creationId xmlns:p14="http://schemas.microsoft.com/office/powerpoint/2010/main" val="16529819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p:cNvPicPr>
            <a:picLocks noChangeAspect="1" noChangeArrowheads="1"/>
          </p:cNvPicPr>
          <p:nvPr/>
        </p:nvPicPr>
        <p:blipFill>
          <a:blip r:embed="rId3" cstate="print"/>
          <a:srcRect t="12360" b="7864"/>
          <a:stretch>
            <a:fillRect/>
          </a:stretch>
        </p:blipFill>
        <p:spPr bwMode="auto">
          <a:xfrm>
            <a:off x="323528" y="1052736"/>
            <a:ext cx="8496944" cy="5466710"/>
          </a:xfrm>
          <a:prstGeom prst="rect">
            <a:avLst/>
          </a:prstGeom>
          <a:noFill/>
          <a:ln w="9525">
            <a:noFill/>
            <a:miter lim="800000"/>
            <a:headEnd/>
            <a:tailEnd/>
          </a:ln>
        </p:spPr>
      </p:pic>
      <p:sp>
        <p:nvSpPr>
          <p:cNvPr id="70659" name="TextBox 4"/>
          <p:cNvSpPr txBox="1">
            <a:spLocks noChangeArrowheads="1"/>
          </p:cNvSpPr>
          <p:nvPr/>
        </p:nvSpPr>
        <p:spPr bwMode="auto">
          <a:xfrm>
            <a:off x="6833421" y="6519446"/>
            <a:ext cx="2281088" cy="338554"/>
          </a:xfrm>
          <a:prstGeom prst="rect">
            <a:avLst/>
          </a:prstGeom>
          <a:noFill/>
          <a:ln w="9525">
            <a:noFill/>
            <a:miter lim="800000"/>
            <a:headEnd/>
            <a:tailEnd/>
          </a:ln>
        </p:spPr>
        <p:txBody>
          <a:bodyPr wrap="square">
            <a:spAutoFit/>
          </a:bodyPr>
          <a:lstStyle/>
          <a:p>
            <a:r>
              <a:rPr lang="en-GB" sz="1600" dirty="0" err="1">
                <a:latin typeface="Calibri" pitchFamily="34" charset="0"/>
              </a:rPr>
              <a:t>Wagenaar</a:t>
            </a:r>
            <a:r>
              <a:rPr lang="en-GB" sz="1600" dirty="0">
                <a:latin typeface="Calibri" pitchFamily="34" charset="0"/>
              </a:rPr>
              <a:t> et al 2009</a:t>
            </a:r>
          </a:p>
        </p:txBody>
      </p:sp>
      <p:sp>
        <p:nvSpPr>
          <p:cNvPr id="2" name="Title 1"/>
          <p:cNvSpPr>
            <a:spLocks noGrp="1"/>
          </p:cNvSpPr>
          <p:nvPr>
            <p:ph type="title"/>
          </p:nvPr>
        </p:nvSpPr>
        <p:spPr/>
        <p:txBody>
          <a:bodyPr>
            <a:noAutofit/>
          </a:bodyPr>
          <a:lstStyle/>
          <a:p>
            <a:r>
              <a:rPr lang="en-GB" sz="3600" dirty="0" smtClean="0">
                <a:solidFill>
                  <a:schemeClr val="accent4"/>
                </a:solidFill>
                <a:latin typeface="Calibri" pitchFamily="34" charset="0"/>
              </a:rPr>
              <a:t>Impact of Taxation on deaths </a:t>
            </a:r>
            <a:br>
              <a:rPr lang="en-GB" sz="3600" dirty="0" smtClean="0">
                <a:solidFill>
                  <a:schemeClr val="accent4"/>
                </a:solidFill>
                <a:latin typeface="Calibri" pitchFamily="34" charset="0"/>
              </a:rPr>
            </a:br>
            <a:r>
              <a:rPr lang="en-GB" sz="3600" dirty="0" smtClean="0">
                <a:solidFill>
                  <a:schemeClr val="accent4"/>
                </a:solidFill>
                <a:latin typeface="Calibri" pitchFamily="34" charset="0"/>
              </a:rPr>
              <a:t>(Example of Alaska, 1976-2004)</a:t>
            </a:r>
            <a:endParaRPr lang="en-CA" sz="3600" dirty="0">
              <a:solidFill>
                <a:schemeClr val="accent4"/>
              </a:solidFill>
            </a:endParaRPr>
          </a:p>
        </p:txBody>
      </p:sp>
    </p:spTree>
    <p:extLst>
      <p:ext uri="{BB962C8B-B14F-4D97-AF65-F5344CB8AC3E}">
        <p14:creationId xmlns:p14="http://schemas.microsoft.com/office/powerpoint/2010/main" val="16054532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CA" sz="3600" dirty="0" smtClean="0">
                <a:solidFill>
                  <a:schemeClr val="accent4"/>
                </a:solidFill>
              </a:rPr>
              <a:t>Effects of price increases on other outcomes but health</a:t>
            </a:r>
            <a:endParaRPr lang="en-CA" sz="3600" dirty="0">
              <a:solidFill>
                <a:schemeClr val="accent4"/>
              </a:solidFill>
            </a:endParaRPr>
          </a:p>
        </p:txBody>
      </p:sp>
      <p:sp>
        <p:nvSpPr>
          <p:cNvPr id="3" name="Content Placeholder 2"/>
          <p:cNvSpPr>
            <a:spLocks noGrp="1"/>
          </p:cNvSpPr>
          <p:nvPr>
            <p:ph idx="1"/>
          </p:nvPr>
        </p:nvSpPr>
        <p:spPr/>
        <p:txBody>
          <a:bodyPr/>
          <a:lstStyle/>
          <a:p>
            <a:r>
              <a:rPr lang="en-CA" dirty="0" smtClean="0"/>
              <a:t>Taxation impacts on consumption via price and consumption has been shown not only to impact health, but also other consequences of alcohol (as shown in the cost overview)</a:t>
            </a:r>
          </a:p>
          <a:p>
            <a:r>
              <a:rPr lang="en-CA" dirty="0" smtClean="0"/>
              <a:t>Effects on crime and unemployment were proportionally even larger (Brennan et al., 2008)</a:t>
            </a:r>
            <a:endParaRPr lang="en-CA" dirty="0"/>
          </a:p>
        </p:txBody>
      </p:sp>
    </p:spTree>
    <p:extLst>
      <p:ext uri="{BB962C8B-B14F-4D97-AF65-F5344CB8AC3E}">
        <p14:creationId xmlns:p14="http://schemas.microsoft.com/office/powerpoint/2010/main" val="36990623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CA" sz="3600" dirty="0" smtClean="0">
                <a:solidFill>
                  <a:schemeClr val="accent4"/>
                </a:solidFill>
              </a:rPr>
              <a:t>Models, models, models… </a:t>
            </a:r>
            <a:br>
              <a:rPr lang="en-CA" sz="3600" dirty="0" smtClean="0">
                <a:solidFill>
                  <a:schemeClr val="accent4"/>
                </a:solidFill>
              </a:rPr>
            </a:br>
            <a:r>
              <a:rPr lang="en-CA" sz="3600" dirty="0" smtClean="0">
                <a:solidFill>
                  <a:schemeClr val="accent4"/>
                </a:solidFill>
              </a:rPr>
              <a:t>and the “reality” -&gt; effect of lower prices in Finland</a:t>
            </a:r>
            <a:endParaRPr lang="en-CA" sz="3600" dirty="0">
              <a:solidFill>
                <a:schemeClr val="accent4"/>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772816"/>
            <a:ext cx="7488832" cy="49685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6588224" y="4077072"/>
            <a:ext cx="1800200" cy="1200329"/>
          </a:xfrm>
          <a:prstGeom prst="rect">
            <a:avLst/>
          </a:prstGeom>
          <a:solidFill>
            <a:schemeClr val="accent2">
              <a:lumMod val="40000"/>
              <a:lumOff val="60000"/>
            </a:schemeClr>
          </a:solidFill>
        </p:spPr>
        <p:txBody>
          <a:bodyPr wrap="square" rtlCol="0">
            <a:spAutoFit/>
          </a:bodyPr>
          <a:lstStyle/>
          <a:p>
            <a:r>
              <a:rPr lang="en-CA" sz="2400" dirty="0" smtClean="0"/>
              <a:t>Red line:</a:t>
            </a:r>
            <a:br>
              <a:rPr lang="en-CA" sz="2400" dirty="0" smtClean="0"/>
            </a:br>
            <a:r>
              <a:rPr lang="en-CA" sz="2400" dirty="0" smtClean="0"/>
              <a:t>Tax decrease</a:t>
            </a:r>
            <a:br>
              <a:rPr lang="en-CA" sz="2400" dirty="0" smtClean="0"/>
            </a:br>
            <a:r>
              <a:rPr lang="en-CA" sz="2400" dirty="0" smtClean="0"/>
              <a:t> in SF</a:t>
            </a:r>
            <a:endParaRPr lang="en-CA" sz="2400" dirty="0"/>
          </a:p>
        </p:txBody>
      </p:sp>
    </p:spTree>
    <p:extLst>
      <p:ext uri="{BB962C8B-B14F-4D97-AF65-F5344CB8AC3E}">
        <p14:creationId xmlns:p14="http://schemas.microsoft.com/office/powerpoint/2010/main" val="37991470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a:xfrm>
            <a:off x="914400" y="1268760"/>
            <a:ext cx="8229600" cy="1143000"/>
          </a:xfrm>
        </p:spPr>
        <p:txBody>
          <a:bodyPr/>
          <a:lstStyle/>
          <a:p>
            <a:pPr eaLnBrk="1" hangingPunct="1">
              <a:defRPr/>
            </a:pPr>
            <a:r>
              <a:rPr lang="en-US" sz="2000" dirty="0">
                <a:latin typeface="+mn-lt"/>
              </a:rPr>
              <a:t>Changes in deaths/100,000 person years adjusted for age and economic activity men and women aged 30-59 years</a:t>
            </a:r>
          </a:p>
        </p:txBody>
      </p:sp>
      <p:graphicFrame>
        <p:nvGraphicFramePr>
          <p:cNvPr id="5" name="Object 3"/>
          <p:cNvGraphicFramePr>
            <a:graphicFrameLocks noGrp="1" noChangeAspect="1"/>
          </p:cNvGraphicFramePr>
          <p:nvPr>
            <p:ph idx="1"/>
            <p:extLst>
              <p:ext uri="{D42A27DB-BD31-4B8C-83A1-F6EECF244321}">
                <p14:modId xmlns:p14="http://schemas.microsoft.com/office/powerpoint/2010/main" val="1588241364"/>
              </p:ext>
            </p:extLst>
          </p:nvPr>
        </p:nvGraphicFramePr>
        <p:xfrm>
          <a:off x="1115616" y="2126456"/>
          <a:ext cx="788670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4100" name="Text Box 6"/>
          <p:cNvSpPr txBox="1">
            <a:spLocks noChangeArrowheads="1"/>
          </p:cNvSpPr>
          <p:nvPr/>
        </p:nvSpPr>
        <p:spPr bwMode="auto">
          <a:xfrm>
            <a:off x="7091362" y="6477794"/>
            <a:ext cx="2052638" cy="338138"/>
          </a:xfrm>
          <a:prstGeom prst="rect">
            <a:avLst/>
          </a:prstGeom>
          <a:noFill/>
          <a:ln w="9525">
            <a:noFill/>
            <a:miter lim="800000"/>
            <a:headEnd/>
            <a:tailEnd/>
          </a:ln>
        </p:spPr>
        <p:txBody>
          <a:bodyPr>
            <a:spAutoFit/>
          </a:bodyPr>
          <a:lstStyle/>
          <a:p>
            <a:pPr eaLnBrk="0" hangingPunct="0">
              <a:spcBef>
                <a:spcPct val="50000"/>
              </a:spcBef>
              <a:defRPr/>
            </a:pPr>
            <a:r>
              <a:rPr lang="en-GB" sz="1600" dirty="0" err="1">
                <a:cs typeface="Arial" charset="0"/>
              </a:rPr>
              <a:t>Herttua</a:t>
            </a:r>
            <a:r>
              <a:rPr lang="en-GB" sz="1600" dirty="0">
                <a:cs typeface="Arial" charset="0"/>
              </a:rPr>
              <a:t> et al 2008</a:t>
            </a:r>
            <a:endParaRPr lang="en-US" sz="1600" dirty="0">
              <a:cs typeface="Arial" charset="0"/>
            </a:endParaRPr>
          </a:p>
        </p:txBody>
      </p:sp>
      <p:sp>
        <p:nvSpPr>
          <p:cNvPr id="2" name="TextBox 1"/>
          <p:cNvSpPr txBox="1"/>
          <p:nvPr/>
        </p:nvSpPr>
        <p:spPr>
          <a:xfrm>
            <a:off x="539552" y="404664"/>
            <a:ext cx="8352928" cy="1200329"/>
          </a:xfrm>
          <a:prstGeom prst="rect">
            <a:avLst/>
          </a:prstGeom>
          <a:noFill/>
        </p:spPr>
        <p:txBody>
          <a:bodyPr wrap="square" rtlCol="0">
            <a:spAutoFit/>
          </a:bodyPr>
          <a:lstStyle/>
          <a:p>
            <a:r>
              <a:rPr lang="en-CA" sz="3600" dirty="0" smtClean="0">
                <a:solidFill>
                  <a:schemeClr val="accent4"/>
                </a:solidFill>
              </a:rPr>
              <a:t>And the change was mostly affecting the poor</a:t>
            </a:r>
            <a:endParaRPr lang="en-CA" sz="3600" dirty="0">
              <a:solidFill>
                <a:schemeClr val="accent4"/>
              </a:solidFill>
            </a:endParaRPr>
          </a:p>
        </p:txBody>
      </p:sp>
    </p:spTree>
    <p:extLst>
      <p:ext uri="{BB962C8B-B14F-4D97-AF65-F5344CB8AC3E}">
        <p14:creationId xmlns:p14="http://schemas.microsoft.com/office/powerpoint/2010/main" val="386086530"/>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solidFill>
                  <a:schemeClr val="accent4"/>
                </a:solidFill>
              </a:rPr>
              <a:t>But with tax increases the mortality trend could be reversed….</a:t>
            </a:r>
            <a:endParaRPr lang="en-CA" dirty="0">
              <a:solidFill>
                <a:schemeClr val="accent4"/>
              </a:solidFill>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628800"/>
            <a:ext cx="7416824" cy="522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09456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solidFill>
                  <a:schemeClr val="accent2">
                    <a:lumMod val="75000"/>
                  </a:schemeClr>
                </a:solidFill>
              </a:rPr>
              <a:t>Taxation may be a best buy, and justified by economic reasons, but it is not popular….</a:t>
            </a:r>
            <a:endParaRPr lang="en-CA" dirty="0">
              <a:solidFill>
                <a:schemeClr val="accent2">
                  <a:lumMod val="75000"/>
                </a:schemeClr>
              </a:solidFill>
            </a:endParaRPr>
          </a:p>
        </p:txBody>
      </p:sp>
      <p:sp>
        <p:nvSpPr>
          <p:cNvPr id="3" name="Content Placeholder 2"/>
          <p:cNvSpPr>
            <a:spLocks noGrp="1"/>
          </p:cNvSpPr>
          <p:nvPr>
            <p:ph idx="1"/>
          </p:nvPr>
        </p:nvSpPr>
        <p:spPr>
          <a:xfrm>
            <a:off x="395536" y="2060848"/>
            <a:ext cx="8229600" cy="4525963"/>
          </a:xfrm>
        </p:spPr>
        <p:txBody>
          <a:bodyPr/>
          <a:lstStyle/>
          <a:p>
            <a:r>
              <a:rPr lang="en-CA" dirty="0" smtClean="0"/>
              <a:t>Even though it gives the government additional revenue and decreases the harm </a:t>
            </a:r>
          </a:p>
          <a:p>
            <a:pPr marL="57150" indent="0">
              <a:buNone/>
            </a:pPr>
            <a:r>
              <a:rPr lang="en-CA" dirty="0" smtClean="0"/>
              <a:t>Sometimes,  a minimum price may be more acceptable in such situations (but may run into legal problems….)</a:t>
            </a:r>
            <a:endParaRPr lang="en-CA" dirty="0"/>
          </a:p>
        </p:txBody>
      </p:sp>
    </p:spTree>
    <p:extLst>
      <p:ext uri="{BB962C8B-B14F-4D97-AF65-F5344CB8AC3E}">
        <p14:creationId xmlns:p14="http://schemas.microsoft.com/office/powerpoint/2010/main" val="20665239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rmAutofit fontScale="90000"/>
          </a:bodyPr>
          <a:lstStyle/>
          <a:p>
            <a:r>
              <a:rPr lang="en-CA" sz="3600" dirty="0" smtClean="0">
                <a:solidFill>
                  <a:schemeClr val="accent2">
                    <a:lumMod val="75000"/>
                  </a:schemeClr>
                </a:solidFill>
              </a:rPr>
              <a:t>A simulation on different taxation systems for the UK </a:t>
            </a:r>
            <a:r>
              <a:rPr lang="en-CA" sz="3200" dirty="0" smtClean="0">
                <a:solidFill>
                  <a:schemeClr val="accent2">
                    <a:lumMod val="75000"/>
                  </a:schemeClr>
                </a:solidFill>
              </a:rPr>
              <a:t/>
            </a:r>
            <a:br>
              <a:rPr lang="en-CA" sz="3200" dirty="0" smtClean="0">
                <a:solidFill>
                  <a:schemeClr val="accent2">
                    <a:lumMod val="75000"/>
                  </a:schemeClr>
                </a:solidFill>
              </a:rPr>
            </a:br>
            <a:r>
              <a:rPr lang="en-CA" sz="2700" dirty="0" smtClean="0">
                <a:solidFill>
                  <a:schemeClr val="accent2">
                    <a:lumMod val="75000"/>
                  </a:schemeClr>
                </a:solidFill>
              </a:rPr>
              <a:t>(all lead to a reduction of mortality by 4.3% ; Meier et al., submitted)</a:t>
            </a:r>
            <a:endParaRPr lang="en-CA" sz="2700" dirty="0">
              <a:solidFill>
                <a:schemeClr val="accent2">
                  <a:lumMod val="75000"/>
                </a:schemeClr>
              </a:solidFill>
            </a:endParaRPr>
          </a:p>
        </p:txBody>
      </p:sp>
      <p:sp>
        <p:nvSpPr>
          <p:cNvPr id="5" name="Content Placeholder 4"/>
          <p:cNvSpPr>
            <a:spLocks noGrp="1"/>
          </p:cNvSpPr>
          <p:nvPr>
            <p:ph idx="1"/>
          </p:nvPr>
        </p:nvSpPr>
        <p:spPr>
          <a:xfrm>
            <a:off x="457200" y="1600200"/>
            <a:ext cx="8229600" cy="5257800"/>
          </a:xfrm>
        </p:spPr>
        <p:txBody>
          <a:bodyPr>
            <a:normAutofit fontScale="47500" lnSpcReduction="20000"/>
          </a:bodyPr>
          <a:lstStyle/>
          <a:p>
            <a:pPr marL="0" indent="0">
              <a:buNone/>
            </a:pPr>
            <a:r>
              <a:rPr lang="en-CA" sz="5100" b="1" dirty="0"/>
              <a:t>Current </a:t>
            </a:r>
            <a:r>
              <a:rPr lang="en-CA" sz="5100" b="1" dirty="0" smtClean="0"/>
              <a:t>(UK) Tax </a:t>
            </a:r>
            <a:r>
              <a:rPr lang="en-CA" sz="5100" b="1" dirty="0"/>
              <a:t>Increase (CT) </a:t>
            </a:r>
            <a:r>
              <a:rPr lang="en-CA" sz="5100" dirty="0"/>
              <a:t>Raise current alcohol </a:t>
            </a:r>
            <a:r>
              <a:rPr lang="en-CA" sz="5100" dirty="0" smtClean="0"/>
              <a:t>taxes</a:t>
            </a:r>
            <a:r>
              <a:rPr lang="en-CA" sz="5100" baseline="30000" dirty="0" smtClean="0"/>
              <a:t>1</a:t>
            </a:r>
            <a:r>
              <a:rPr lang="en-CA" sz="5100" dirty="0" smtClean="0"/>
              <a:t> </a:t>
            </a:r>
            <a:r>
              <a:rPr lang="en-CA" sz="5100" dirty="0"/>
              <a:t>(comprising excise duty + VAT) for </a:t>
            </a:r>
            <a:r>
              <a:rPr lang="en-CA" sz="5100" dirty="0" smtClean="0"/>
              <a:t>all beverage </a:t>
            </a:r>
            <a:r>
              <a:rPr lang="en-CA" sz="5100" dirty="0"/>
              <a:t>categories by 16%.</a:t>
            </a:r>
          </a:p>
          <a:p>
            <a:pPr marL="0" indent="0">
              <a:buNone/>
            </a:pPr>
            <a:r>
              <a:rPr lang="en-CA" sz="5100" b="1" dirty="0"/>
              <a:t>Sales Tax (</a:t>
            </a:r>
            <a:r>
              <a:rPr lang="en-CA" sz="5100" b="1" dirty="0" smtClean="0"/>
              <a:t>ST)</a:t>
            </a:r>
            <a:r>
              <a:rPr lang="en-CA" sz="5100" b="1" baseline="30000" dirty="0" smtClean="0"/>
              <a:t>2</a:t>
            </a:r>
            <a:r>
              <a:rPr lang="en-CA" sz="5100" b="1" dirty="0" smtClean="0"/>
              <a:t> </a:t>
            </a:r>
            <a:r>
              <a:rPr lang="en-CA" sz="5100" dirty="0"/>
              <a:t>Introduce an additional 4% alcohol-specific sales tax on product value (after </a:t>
            </a:r>
            <a:r>
              <a:rPr lang="en-CA" sz="5100" dirty="0" smtClean="0"/>
              <a:t>excise duty </a:t>
            </a:r>
            <a:r>
              <a:rPr lang="en-CA" sz="5100" dirty="0"/>
              <a:t>is applied but before VAT)</a:t>
            </a:r>
          </a:p>
          <a:p>
            <a:pPr marL="0" indent="0">
              <a:buNone/>
            </a:pPr>
            <a:r>
              <a:rPr lang="en-CA" sz="5100" b="1" dirty="0"/>
              <a:t>Volumetric Tax (VT) </a:t>
            </a:r>
            <a:r>
              <a:rPr lang="en-CA" sz="5100" dirty="0"/>
              <a:t>Replace current excise duty with a duty of £0.22 per unit for all beverage </a:t>
            </a:r>
            <a:r>
              <a:rPr lang="en-CA" sz="5100" dirty="0" smtClean="0"/>
              <a:t>types (</a:t>
            </a:r>
            <a:r>
              <a:rPr lang="en-CA" sz="5100" dirty="0"/>
              <a:t>UK unit = 10ml ethanol).</a:t>
            </a:r>
          </a:p>
          <a:p>
            <a:pPr marL="0" indent="0">
              <a:buNone/>
            </a:pPr>
            <a:r>
              <a:rPr lang="en-CA" sz="5100" b="1" dirty="0"/>
              <a:t>Minimum Unit Price (MUP) </a:t>
            </a:r>
            <a:r>
              <a:rPr lang="en-CA" sz="5100" dirty="0"/>
              <a:t>Introduce a floor price of £0.50 per unit within the current tax system</a:t>
            </a:r>
          </a:p>
          <a:p>
            <a:endParaRPr lang="en-CA" dirty="0" smtClean="0"/>
          </a:p>
          <a:p>
            <a:pPr marL="0" indent="0">
              <a:buNone/>
            </a:pPr>
            <a:r>
              <a:rPr lang="en-CA" sz="4200" baseline="30000" dirty="0" smtClean="0"/>
              <a:t>1 </a:t>
            </a:r>
            <a:r>
              <a:rPr lang="en-CA" sz="4200" dirty="0" smtClean="0"/>
              <a:t>In </a:t>
            </a:r>
            <a:r>
              <a:rPr lang="en-CA" sz="4200" dirty="0"/>
              <a:t>the UK, duty rates for </a:t>
            </a:r>
            <a:r>
              <a:rPr lang="en-CA" sz="4200" dirty="0" smtClean="0"/>
              <a:t>wine and </a:t>
            </a:r>
            <a:r>
              <a:rPr lang="en-CA" sz="4200" dirty="0"/>
              <a:t>cider are charged per hectolitre of product (not linked to alcoholic strength); beer, spirits </a:t>
            </a:r>
            <a:r>
              <a:rPr lang="en-CA" sz="4200" dirty="0" smtClean="0"/>
              <a:t>and spirits-based </a:t>
            </a:r>
            <a:r>
              <a:rPr lang="en-CA" sz="4200" dirty="0"/>
              <a:t>drinks are taxed by ethanol volume. A general sales tax of 20% VAT is applied </a:t>
            </a:r>
            <a:r>
              <a:rPr lang="en-CA" sz="4200" dirty="0" smtClean="0"/>
              <a:t>to alcohol </a:t>
            </a:r>
            <a:r>
              <a:rPr lang="en-CA" sz="4200" dirty="0"/>
              <a:t>prices including excise duty</a:t>
            </a:r>
            <a:r>
              <a:rPr lang="en-CA" sz="4200" dirty="0" smtClean="0"/>
              <a:t>.</a:t>
            </a:r>
          </a:p>
          <a:p>
            <a:pPr marL="0" indent="0">
              <a:buNone/>
            </a:pPr>
            <a:r>
              <a:rPr lang="en-CA" sz="4200" baseline="30000" dirty="0" smtClean="0"/>
              <a:t>2</a:t>
            </a:r>
            <a:r>
              <a:rPr lang="en-CA" sz="4200" dirty="0" smtClean="0"/>
              <a:t> For </a:t>
            </a:r>
            <a:r>
              <a:rPr lang="en-CA" sz="4200" dirty="0"/>
              <a:t>a product currently sold at £1.20, £1 is the price after duty and £0.20 is existing value added tax (VAT) . </a:t>
            </a:r>
            <a:r>
              <a:rPr lang="en-CA" sz="4200" dirty="0" smtClean="0"/>
              <a:t>In this </a:t>
            </a:r>
            <a:r>
              <a:rPr lang="en-CA" sz="4200" dirty="0"/>
              <a:t>policy, a 4% sales tax is applied to the £1 price giving £1.04, and then 20% VAT is applied to give a </a:t>
            </a:r>
            <a:r>
              <a:rPr lang="en-CA" sz="4200" dirty="0" smtClean="0"/>
              <a:t>revised price </a:t>
            </a:r>
            <a:r>
              <a:rPr lang="en-CA" sz="4200" dirty="0"/>
              <a:t>of £1.25.</a:t>
            </a:r>
          </a:p>
        </p:txBody>
      </p:sp>
    </p:spTree>
    <p:extLst>
      <p:ext uri="{BB962C8B-B14F-4D97-AF65-F5344CB8AC3E}">
        <p14:creationId xmlns:p14="http://schemas.microsoft.com/office/powerpoint/2010/main" val="8620769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0"/>
            <a:ext cx="8229600" cy="1143000"/>
          </a:xfrm>
        </p:spPr>
        <p:txBody>
          <a:bodyPr>
            <a:normAutofit fontScale="90000"/>
          </a:bodyPr>
          <a:lstStyle/>
          <a:p>
            <a:r>
              <a:rPr lang="en-CA" sz="3600" dirty="0" smtClean="0">
                <a:solidFill>
                  <a:schemeClr val="accent2">
                    <a:lumMod val="75000"/>
                  </a:schemeClr>
                </a:solidFill>
              </a:rPr>
              <a:t>Differential effects of different taxation strategies on all drinkers by SES</a:t>
            </a:r>
            <a:endParaRPr lang="en-CA" sz="3600" dirty="0">
              <a:solidFill>
                <a:schemeClr val="accent2">
                  <a:lumMod val="75000"/>
                </a:schemeClr>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870" y="1351887"/>
            <a:ext cx="9214103" cy="57269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1299529" y="1556792"/>
            <a:ext cx="1296144" cy="707886"/>
          </a:xfrm>
          <a:prstGeom prst="rect">
            <a:avLst/>
          </a:prstGeom>
          <a:solidFill>
            <a:schemeClr val="accent2">
              <a:lumMod val="20000"/>
              <a:lumOff val="80000"/>
            </a:schemeClr>
          </a:solidFill>
        </p:spPr>
        <p:txBody>
          <a:bodyPr wrap="square" rtlCol="0">
            <a:spAutoFit/>
          </a:bodyPr>
          <a:lstStyle/>
          <a:p>
            <a:r>
              <a:rPr lang="en-CA" sz="2000" b="1" dirty="0" smtClean="0"/>
              <a:t>Current situation</a:t>
            </a:r>
            <a:endParaRPr lang="en-CA" sz="2000" b="1" dirty="0"/>
          </a:p>
        </p:txBody>
      </p:sp>
      <p:sp>
        <p:nvSpPr>
          <p:cNvPr id="6" name="TextBox 5"/>
          <p:cNvSpPr txBox="1"/>
          <p:nvPr/>
        </p:nvSpPr>
        <p:spPr>
          <a:xfrm>
            <a:off x="2647644" y="1571645"/>
            <a:ext cx="1512168" cy="1015663"/>
          </a:xfrm>
          <a:prstGeom prst="rect">
            <a:avLst/>
          </a:prstGeom>
          <a:solidFill>
            <a:schemeClr val="accent3">
              <a:lumMod val="20000"/>
              <a:lumOff val="80000"/>
            </a:schemeClr>
          </a:solidFill>
          <a:ln>
            <a:solidFill>
              <a:schemeClr val="tx1"/>
            </a:solidFill>
          </a:ln>
        </p:spPr>
        <p:txBody>
          <a:bodyPr wrap="square" rtlCol="0">
            <a:spAutoFit/>
          </a:bodyPr>
          <a:lstStyle/>
          <a:p>
            <a:r>
              <a:rPr lang="en-CA" sz="2000" b="1" dirty="0" smtClean="0"/>
              <a:t>CT: Current system taxation rise</a:t>
            </a:r>
            <a:endParaRPr lang="en-CA" sz="2000" b="1" dirty="0"/>
          </a:p>
        </p:txBody>
      </p:sp>
      <p:sp>
        <p:nvSpPr>
          <p:cNvPr id="7" name="TextBox 6"/>
          <p:cNvSpPr txBox="1"/>
          <p:nvPr/>
        </p:nvSpPr>
        <p:spPr>
          <a:xfrm>
            <a:off x="4187165" y="1594119"/>
            <a:ext cx="1440160" cy="1015663"/>
          </a:xfrm>
          <a:prstGeom prst="rect">
            <a:avLst/>
          </a:prstGeom>
          <a:solidFill>
            <a:schemeClr val="accent3">
              <a:lumMod val="20000"/>
              <a:lumOff val="80000"/>
            </a:schemeClr>
          </a:solidFill>
          <a:ln>
            <a:solidFill>
              <a:schemeClr val="tx1"/>
            </a:solidFill>
          </a:ln>
        </p:spPr>
        <p:txBody>
          <a:bodyPr wrap="square" rtlCol="0">
            <a:spAutoFit/>
          </a:bodyPr>
          <a:lstStyle/>
          <a:p>
            <a:r>
              <a:rPr lang="en-CA" sz="2000" b="1" dirty="0" smtClean="0"/>
              <a:t>ST: alcohol sales tax rise</a:t>
            </a:r>
            <a:endParaRPr lang="en-CA" sz="2000" b="1" dirty="0"/>
          </a:p>
        </p:txBody>
      </p:sp>
      <p:sp>
        <p:nvSpPr>
          <p:cNvPr id="8" name="TextBox 7"/>
          <p:cNvSpPr txBox="1"/>
          <p:nvPr/>
        </p:nvSpPr>
        <p:spPr>
          <a:xfrm>
            <a:off x="5627325" y="1594119"/>
            <a:ext cx="1440160" cy="1015663"/>
          </a:xfrm>
          <a:prstGeom prst="rect">
            <a:avLst/>
          </a:prstGeom>
          <a:solidFill>
            <a:schemeClr val="accent3">
              <a:lumMod val="20000"/>
              <a:lumOff val="80000"/>
            </a:schemeClr>
          </a:solidFill>
          <a:ln>
            <a:solidFill>
              <a:schemeClr val="tx1"/>
            </a:solidFill>
          </a:ln>
        </p:spPr>
        <p:txBody>
          <a:bodyPr wrap="square" rtlCol="0">
            <a:spAutoFit/>
          </a:bodyPr>
          <a:lstStyle/>
          <a:p>
            <a:r>
              <a:rPr lang="en-CA" sz="2000" b="1" dirty="0" smtClean="0"/>
              <a:t>VT: Volumetric tax rise</a:t>
            </a:r>
            <a:endParaRPr lang="en-CA" sz="2000" b="1" dirty="0"/>
          </a:p>
        </p:txBody>
      </p:sp>
      <p:sp>
        <p:nvSpPr>
          <p:cNvPr id="9" name="TextBox 8"/>
          <p:cNvSpPr txBox="1"/>
          <p:nvPr/>
        </p:nvSpPr>
        <p:spPr>
          <a:xfrm>
            <a:off x="7067485" y="1594119"/>
            <a:ext cx="1584176" cy="1015663"/>
          </a:xfrm>
          <a:prstGeom prst="rect">
            <a:avLst/>
          </a:prstGeom>
          <a:solidFill>
            <a:schemeClr val="accent3">
              <a:lumMod val="60000"/>
              <a:lumOff val="40000"/>
            </a:schemeClr>
          </a:solidFill>
          <a:ln>
            <a:solidFill>
              <a:schemeClr val="tx1"/>
            </a:solidFill>
          </a:ln>
        </p:spPr>
        <p:txBody>
          <a:bodyPr wrap="square" rtlCol="0">
            <a:spAutoFit/>
          </a:bodyPr>
          <a:lstStyle/>
          <a:p>
            <a:r>
              <a:rPr lang="en-CA" sz="2000" b="1" dirty="0" smtClean="0"/>
              <a:t>MUP: Minimum unit price</a:t>
            </a:r>
            <a:endParaRPr lang="en-CA" sz="2000" b="1" dirty="0"/>
          </a:p>
        </p:txBody>
      </p:sp>
    </p:spTree>
    <p:extLst>
      <p:ext uri="{BB962C8B-B14F-4D97-AF65-F5344CB8AC3E}">
        <p14:creationId xmlns:p14="http://schemas.microsoft.com/office/powerpoint/2010/main" val="27949602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40" y="1340767"/>
            <a:ext cx="8900619" cy="56358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le 3"/>
          <p:cNvSpPr>
            <a:spLocks noGrp="1"/>
          </p:cNvSpPr>
          <p:nvPr>
            <p:ph type="title"/>
          </p:nvPr>
        </p:nvSpPr>
        <p:spPr/>
        <p:txBody>
          <a:bodyPr>
            <a:noAutofit/>
          </a:bodyPr>
          <a:lstStyle/>
          <a:p>
            <a:r>
              <a:rPr lang="en-CA" sz="3600" dirty="0" smtClean="0">
                <a:solidFill>
                  <a:schemeClr val="accent2">
                    <a:lumMod val="75000"/>
                  </a:schemeClr>
                </a:solidFill>
              </a:rPr>
              <a:t>Differential effects of different taxation strategies on heavy drinkers by SES</a:t>
            </a:r>
            <a:endParaRPr lang="en-CA" sz="3600" dirty="0">
              <a:solidFill>
                <a:schemeClr val="accent2">
                  <a:lumMod val="75000"/>
                </a:schemeClr>
              </a:solidFill>
            </a:endParaRPr>
          </a:p>
        </p:txBody>
      </p:sp>
      <p:sp>
        <p:nvSpPr>
          <p:cNvPr id="8" name="TextBox 7"/>
          <p:cNvSpPr txBox="1"/>
          <p:nvPr/>
        </p:nvSpPr>
        <p:spPr>
          <a:xfrm>
            <a:off x="1322836" y="3804765"/>
            <a:ext cx="1232939" cy="707886"/>
          </a:xfrm>
          <a:prstGeom prst="rect">
            <a:avLst/>
          </a:prstGeom>
          <a:solidFill>
            <a:schemeClr val="accent2">
              <a:lumMod val="20000"/>
              <a:lumOff val="80000"/>
            </a:schemeClr>
          </a:solidFill>
        </p:spPr>
        <p:txBody>
          <a:bodyPr wrap="square" rtlCol="0">
            <a:spAutoFit/>
          </a:bodyPr>
          <a:lstStyle/>
          <a:p>
            <a:r>
              <a:rPr lang="en-CA" sz="2000" b="1" dirty="0" smtClean="0"/>
              <a:t>Current situation</a:t>
            </a:r>
            <a:endParaRPr lang="en-CA" sz="2000" b="1" dirty="0"/>
          </a:p>
        </p:txBody>
      </p:sp>
      <p:sp>
        <p:nvSpPr>
          <p:cNvPr id="9" name="TextBox 8"/>
          <p:cNvSpPr txBox="1"/>
          <p:nvPr/>
        </p:nvSpPr>
        <p:spPr>
          <a:xfrm>
            <a:off x="2647644" y="3824853"/>
            <a:ext cx="1512168" cy="1015663"/>
          </a:xfrm>
          <a:prstGeom prst="rect">
            <a:avLst/>
          </a:prstGeom>
          <a:solidFill>
            <a:schemeClr val="accent3">
              <a:lumMod val="20000"/>
              <a:lumOff val="80000"/>
            </a:schemeClr>
          </a:solidFill>
          <a:ln>
            <a:solidFill>
              <a:schemeClr val="tx1"/>
            </a:solidFill>
          </a:ln>
        </p:spPr>
        <p:txBody>
          <a:bodyPr wrap="square" rtlCol="0">
            <a:spAutoFit/>
          </a:bodyPr>
          <a:lstStyle/>
          <a:p>
            <a:r>
              <a:rPr lang="en-CA" sz="2000" b="1" dirty="0" smtClean="0"/>
              <a:t>CT: Current system taxation rise</a:t>
            </a:r>
            <a:endParaRPr lang="en-CA" sz="2000" b="1" dirty="0"/>
          </a:p>
        </p:txBody>
      </p:sp>
      <p:sp>
        <p:nvSpPr>
          <p:cNvPr id="10" name="TextBox 9"/>
          <p:cNvSpPr txBox="1"/>
          <p:nvPr/>
        </p:nvSpPr>
        <p:spPr>
          <a:xfrm>
            <a:off x="4139952" y="3804765"/>
            <a:ext cx="1440160" cy="1015663"/>
          </a:xfrm>
          <a:prstGeom prst="rect">
            <a:avLst/>
          </a:prstGeom>
          <a:solidFill>
            <a:schemeClr val="accent3">
              <a:lumMod val="20000"/>
              <a:lumOff val="80000"/>
            </a:schemeClr>
          </a:solidFill>
          <a:ln>
            <a:solidFill>
              <a:schemeClr val="tx1"/>
            </a:solidFill>
          </a:ln>
        </p:spPr>
        <p:txBody>
          <a:bodyPr wrap="square" rtlCol="0">
            <a:spAutoFit/>
          </a:bodyPr>
          <a:lstStyle/>
          <a:p>
            <a:r>
              <a:rPr lang="en-CA" sz="2000" b="1" dirty="0" smtClean="0"/>
              <a:t>ST: alcohol sales tax rise</a:t>
            </a:r>
            <a:endParaRPr lang="en-CA" sz="2000" b="1" dirty="0"/>
          </a:p>
        </p:txBody>
      </p:sp>
      <p:sp>
        <p:nvSpPr>
          <p:cNvPr id="11" name="TextBox 10"/>
          <p:cNvSpPr txBox="1"/>
          <p:nvPr/>
        </p:nvSpPr>
        <p:spPr>
          <a:xfrm>
            <a:off x="5580112" y="3799530"/>
            <a:ext cx="1440160" cy="1015663"/>
          </a:xfrm>
          <a:prstGeom prst="rect">
            <a:avLst/>
          </a:prstGeom>
          <a:solidFill>
            <a:schemeClr val="accent3">
              <a:lumMod val="20000"/>
              <a:lumOff val="80000"/>
            </a:schemeClr>
          </a:solidFill>
          <a:ln>
            <a:solidFill>
              <a:schemeClr val="tx1"/>
            </a:solidFill>
          </a:ln>
        </p:spPr>
        <p:txBody>
          <a:bodyPr wrap="square" rtlCol="0">
            <a:spAutoFit/>
          </a:bodyPr>
          <a:lstStyle/>
          <a:p>
            <a:r>
              <a:rPr lang="en-CA" sz="2000" b="1" dirty="0" smtClean="0"/>
              <a:t>VT: Volumetric tax rise</a:t>
            </a:r>
            <a:endParaRPr lang="en-CA" sz="2000" b="1" dirty="0"/>
          </a:p>
        </p:txBody>
      </p:sp>
      <p:sp>
        <p:nvSpPr>
          <p:cNvPr id="12" name="TextBox 11"/>
          <p:cNvSpPr txBox="1"/>
          <p:nvPr/>
        </p:nvSpPr>
        <p:spPr>
          <a:xfrm>
            <a:off x="7020272" y="3804765"/>
            <a:ext cx="1584176" cy="1015663"/>
          </a:xfrm>
          <a:prstGeom prst="rect">
            <a:avLst/>
          </a:prstGeom>
          <a:solidFill>
            <a:schemeClr val="accent3">
              <a:lumMod val="60000"/>
              <a:lumOff val="40000"/>
            </a:schemeClr>
          </a:solidFill>
          <a:ln>
            <a:solidFill>
              <a:schemeClr val="tx1"/>
            </a:solidFill>
          </a:ln>
        </p:spPr>
        <p:txBody>
          <a:bodyPr wrap="square" rtlCol="0">
            <a:spAutoFit/>
          </a:bodyPr>
          <a:lstStyle/>
          <a:p>
            <a:r>
              <a:rPr lang="en-CA" sz="2000" b="1" dirty="0" smtClean="0"/>
              <a:t>MUP: Minimum unit price</a:t>
            </a:r>
            <a:endParaRPr lang="en-CA" sz="2000" b="1" dirty="0"/>
          </a:p>
        </p:txBody>
      </p:sp>
    </p:spTree>
    <p:extLst>
      <p:ext uri="{BB962C8B-B14F-4D97-AF65-F5344CB8AC3E}">
        <p14:creationId xmlns:p14="http://schemas.microsoft.com/office/powerpoint/2010/main" val="15627902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600" dirty="0" smtClean="0">
                <a:solidFill>
                  <a:schemeClr val="accent2">
                    <a:lumMod val="75000"/>
                  </a:schemeClr>
                </a:solidFill>
              </a:rPr>
              <a:t>Closing the gap among heavy drinkers</a:t>
            </a:r>
            <a:endParaRPr lang="en-CA" sz="3600" dirty="0">
              <a:solidFill>
                <a:schemeClr val="accent2">
                  <a:lumMod val="75000"/>
                </a:schemeClr>
              </a:solidFill>
            </a:endParaRPr>
          </a:p>
        </p:txBody>
      </p:sp>
      <p:graphicFrame>
        <p:nvGraphicFramePr>
          <p:cNvPr id="5" name="Chart 4"/>
          <p:cNvGraphicFramePr>
            <a:graphicFrameLocks/>
          </p:cNvGraphicFramePr>
          <p:nvPr>
            <p:extLst>
              <p:ext uri="{D42A27DB-BD31-4B8C-83A1-F6EECF244321}">
                <p14:modId xmlns:p14="http://schemas.microsoft.com/office/powerpoint/2010/main" val="1386133995"/>
              </p:ext>
            </p:extLst>
          </p:nvPr>
        </p:nvGraphicFramePr>
        <p:xfrm>
          <a:off x="539552" y="1772816"/>
          <a:ext cx="7560840" cy="453650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68204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5">
              <a:lumMod val="75000"/>
            </a:schemeClr>
          </a:solidFill>
        </p:spPr>
        <p:txBody>
          <a:bodyPr/>
          <a:lstStyle/>
          <a:p>
            <a:r>
              <a:rPr lang="en-CA" dirty="0" smtClean="0">
                <a:solidFill>
                  <a:schemeClr val="bg1"/>
                </a:solidFill>
              </a:rPr>
              <a:t>Need for interventions</a:t>
            </a:r>
            <a:endParaRPr lang="en-CA" dirty="0">
              <a:solidFill>
                <a:schemeClr val="bg1"/>
              </a:solidFill>
            </a:endParaRPr>
          </a:p>
        </p:txBody>
      </p:sp>
      <p:sp>
        <p:nvSpPr>
          <p:cNvPr id="3" name="Content Placeholder 2"/>
          <p:cNvSpPr>
            <a:spLocks noGrp="1"/>
          </p:cNvSpPr>
          <p:nvPr>
            <p:ph idx="1"/>
          </p:nvPr>
        </p:nvSpPr>
        <p:spPr/>
        <p:txBody>
          <a:bodyPr>
            <a:normAutofit fontScale="92500" lnSpcReduction="20000"/>
          </a:bodyPr>
          <a:lstStyle/>
          <a:p>
            <a:r>
              <a:rPr lang="en-CA" dirty="0" smtClean="0"/>
              <a:t>Prevention is important</a:t>
            </a:r>
            <a:br>
              <a:rPr lang="en-CA" dirty="0" smtClean="0"/>
            </a:br>
            <a:endParaRPr lang="en-CA" dirty="0" smtClean="0"/>
          </a:p>
          <a:p>
            <a:r>
              <a:rPr lang="en-CA" dirty="0" smtClean="0"/>
              <a:t>WHO “best buys” for </a:t>
            </a:r>
            <a:br>
              <a:rPr lang="en-CA" dirty="0" smtClean="0"/>
            </a:br>
            <a:r>
              <a:rPr lang="en-CA" dirty="0" smtClean="0"/>
              <a:t>cost-effective prevention -&gt; </a:t>
            </a:r>
          </a:p>
          <a:p>
            <a:pPr lvl="1"/>
            <a:r>
              <a:rPr lang="en-CA" dirty="0" smtClean="0"/>
              <a:t>Taxation</a:t>
            </a:r>
          </a:p>
          <a:p>
            <a:pPr lvl="1"/>
            <a:r>
              <a:rPr lang="en-CA" dirty="0"/>
              <a:t> </a:t>
            </a:r>
            <a:r>
              <a:rPr lang="en-CA" dirty="0" smtClean="0"/>
              <a:t>Reduction of availability</a:t>
            </a:r>
          </a:p>
          <a:p>
            <a:pPr lvl="1"/>
            <a:r>
              <a:rPr lang="en-CA" dirty="0"/>
              <a:t> </a:t>
            </a:r>
            <a:r>
              <a:rPr lang="en-CA" dirty="0" smtClean="0"/>
              <a:t>Marketing ban</a:t>
            </a:r>
          </a:p>
          <a:p>
            <a:pPr marL="457200" lvl="1" indent="0">
              <a:buNone/>
            </a:pPr>
            <a:endParaRPr lang="en-CA" dirty="0" smtClean="0"/>
          </a:p>
          <a:p>
            <a:r>
              <a:rPr lang="en-CA" dirty="0" smtClean="0"/>
              <a:t>Let us not forget interventions</a:t>
            </a:r>
            <a:br>
              <a:rPr lang="en-CA" dirty="0" smtClean="0"/>
            </a:br>
            <a:r>
              <a:rPr lang="en-CA" dirty="0" smtClean="0"/>
              <a:t>for heavy drinking including</a:t>
            </a:r>
            <a:r>
              <a:rPr lang="en-CA" dirty="0"/>
              <a:t/>
            </a:r>
            <a:br>
              <a:rPr lang="en-CA" dirty="0"/>
            </a:br>
            <a:r>
              <a:rPr lang="en-CA" dirty="0" smtClean="0"/>
              <a:t>brief advice and treatment</a:t>
            </a:r>
          </a:p>
        </p:txBody>
      </p:sp>
      <p:pic>
        <p:nvPicPr>
          <p:cNvPr id="4" name="Picture 1" descr="alcover.jpg"/>
          <p:cNvPicPr preferRelativeResize="0">
            <a:picLocks noChangeAspect="1"/>
          </p:cNvPicPr>
          <p:nvPr/>
        </p:nvPicPr>
        <p:blipFill rotWithShape="1">
          <a:blip r:embed="rId2"/>
          <a:srcRect l="1958" r="2067" b="1827"/>
          <a:stretch/>
        </p:blipFill>
        <p:spPr bwMode="auto">
          <a:xfrm>
            <a:off x="5796136" y="1837439"/>
            <a:ext cx="3240360" cy="403244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08693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1557</TotalTime>
  <Words>767</Words>
  <Application>Microsoft Office PowerPoint</Application>
  <PresentationFormat>On-screen Show (4:3)</PresentationFormat>
  <Paragraphs>74</Paragraphs>
  <Slides>17</Slides>
  <Notes>3</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Impacting on the price of alcoholic beverages as a policy  option</vt:lpstr>
      <vt:lpstr>Introducing interventions to tackle non-communicable disease risk factors: identifying 'best buys' </vt:lpstr>
      <vt:lpstr>The rationale of taxation for  alcoholic beverages</vt:lpstr>
      <vt:lpstr>Justification of a Pigouvian tax for alcohol: Social cost in Europe 2010 in billion €  </vt:lpstr>
      <vt:lpstr>Effectiveness of different alcohol policy measures in Europe</vt:lpstr>
      <vt:lpstr>…and for Latvia (WHO Choice)</vt:lpstr>
      <vt:lpstr>Impact of Taxation on deaths  (Example of Alaska, 1976-2004)</vt:lpstr>
      <vt:lpstr>Effects of price increases on other outcomes but health</vt:lpstr>
      <vt:lpstr>Models, models, models…  and the “reality” -&gt; effect of lower prices in Finland</vt:lpstr>
      <vt:lpstr>Changes in deaths/100,000 person years adjusted for age and economic activity men and women aged 30-59 years</vt:lpstr>
      <vt:lpstr>But with tax increases the mortality trend could be reversed….</vt:lpstr>
      <vt:lpstr>Taxation may be a best buy, and justified by economic reasons, but it is not popular….</vt:lpstr>
      <vt:lpstr>A simulation on different taxation systems for the UK  (all lead to a reduction of mortality by 4.3% ; Meier et al., submitted)</vt:lpstr>
      <vt:lpstr>Differential effects of different taxation strategies on all drinkers by SES</vt:lpstr>
      <vt:lpstr>Differential effects of different taxation strategies on heavy drinkers by SES</vt:lpstr>
      <vt:lpstr>Closing the gap among heavy drinkers</vt:lpstr>
      <vt:lpstr>Need for interventions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jtrehm</dc:creator>
  <cp:lastModifiedBy>Laipa_D</cp:lastModifiedBy>
  <cp:revision>17</cp:revision>
  <dcterms:created xsi:type="dcterms:W3CDTF">2015-02-26T09:51:33Z</dcterms:created>
  <dcterms:modified xsi:type="dcterms:W3CDTF">2015-03-02T08:52:51Z</dcterms:modified>
</cp:coreProperties>
</file>