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111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t-E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EF933-63CF-874E-A4F9-EE569AEBA08F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BECD-A27B-A947-9974-C58757C19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80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EF933-63CF-874E-A4F9-EE569AEBA08F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BECD-A27B-A947-9974-C58757C19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45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EF933-63CF-874E-A4F9-EE569AEBA08F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BECD-A27B-A947-9974-C58757C19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93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EF933-63CF-874E-A4F9-EE569AEBA08F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BECD-A27B-A947-9974-C58757C19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313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EF933-63CF-874E-A4F9-EE569AEBA08F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BECD-A27B-A947-9974-C58757C19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65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EF933-63CF-874E-A4F9-EE569AEBA08F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BECD-A27B-A947-9974-C58757C19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317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EF933-63CF-874E-A4F9-EE569AEBA08F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BECD-A27B-A947-9974-C58757C19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311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EF933-63CF-874E-A4F9-EE569AEBA08F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BECD-A27B-A947-9974-C58757C19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157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EF933-63CF-874E-A4F9-EE569AEBA08F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BECD-A27B-A947-9974-C58757C19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605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EF933-63CF-874E-A4F9-EE569AEBA08F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BECD-A27B-A947-9974-C58757C19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02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t-EE" smtClean="0"/>
              <a:t>Click to edit Master text styles</a:t>
            </a:r>
          </a:p>
          <a:p>
            <a:pPr lvl="1"/>
            <a:r>
              <a:rPr lang="et-EE" smtClean="0"/>
              <a:t>Second level</a:t>
            </a:r>
          </a:p>
          <a:p>
            <a:pPr lvl="2"/>
            <a:r>
              <a:rPr lang="et-EE" smtClean="0"/>
              <a:t>Third level</a:t>
            </a:r>
          </a:p>
          <a:p>
            <a:pPr lvl="3"/>
            <a:r>
              <a:rPr lang="et-EE" smtClean="0"/>
              <a:t>Fourth level</a:t>
            </a:r>
          </a:p>
          <a:p>
            <a:pPr lvl="4"/>
            <a:r>
              <a:rPr lang="et-E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EF933-63CF-874E-A4F9-EE569AEBA08F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36BECD-A27B-A947-9974-C58757C19C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07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t-E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t-EE" dirty="0" smtClean="0"/>
              <a:t>Click to edit Master text styles</a:t>
            </a:r>
          </a:p>
          <a:p>
            <a:pPr lvl="1"/>
            <a:r>
              <a:rPr lang="et-EE" dirty="0" smtClean="0"/>
              <a:t>Second level</a:t>
            </a:r>
          </a:p>
          <a:p>
            <a:pPr lvl="2"/>
            <a:r>
              <a:rPr lang="et-EE" dirty="0" smtClean="0"/>
              <a:t>Third level</a:t>
            </a:r>
          </a:p>
          <a:p>
            <a:pPr lvl="3"/>
            <a:r>
              <a:rPr lang="et-EE" dirty="0" smtClean="0"/>
              <a:t>Fourth level</a:t>
            </a:r>
          </a:p>
          <a:p>
            <a:pPr lvl="4"/>
            <a:r>
              <a:rPr lang="et-EE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EF933-63CF-874E-A4F9-EE569AEBA08F}" type="datetimeFigureOut">
              <a:rPr lang="en-US" smtClean="0"/>
              <a:t>4/22/2016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6BECD-A27B-A947-9974-C58757C19C3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124200" y="6293931"/>
            <a:ext cx="2908601" cy="564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466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99069"/>
            <a:ext cx="7772400" cy="180138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Governance and evolution of Estonian Public Broadcaster (ERR)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263336"/>
            <a:ext cx="6400800" cy="1375464"/>
          </a:xfrm>
        </p:spPr>
        <p:txBody>
          <a:bodyPr/>
          <a:lstStyle/>
          <a:p>
            <a:r>
              <a:rPr lang="en-US" dirty="0" smtClean="0"/>
              <a:t>Indrek Ibrus, PhD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039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da-DK" dirty="0" smtClean="0"/>
              <a:t>3 </a:t>
            </a:r>
            <a:r>
              <a:rPr lang="da-DK" dirty="0"/>
              <a:t>TV </a:t>
            </a:r>
            <a:r>
              <a:rPr lang="da-DK" dirty="0" err="1"/>
              <a:t>channels</a:t>
            </a:r>
            <a:r>
              <a:rPr lang="da-DK" dirty="0"/>
              <a:t> (1 in Russian)</a:t>
            </a:r>
          </a:p>
          <a:p>
            <a:r>
              <a:rPr lang="lv-LV" dirty="0"/>
              <a:t>5</a:t>
            </a:r>
            <a:r>
              <a:rPr lang="en-US" dirty="0" smtClean="0"/>
              <a:t> </a:t>
            </a:r>
            <a:r>
              <a:rPr lang="en-US" dirty="0"/>
              <a:t>radio channels (1 in Russian)</a:t>
            </a:r>
          </a:p>
          <a:p>
            <a:r>
              <a:rPr lang="en-US" dirty="0" smtClean="0"/>
              <a:t>Online </a:t>
            </a:r>
            <a:r>
              <a:rPr lang="en-US" dirty="0"/>
              <a:t>portal (different versions for different devices)</a:t>
            </a:r>
          </a:p>
          <a:p>
            <a:r>
              <a:rPr lang="en-US" dirty="0" smtClean="0"/>
              <a:t>Activities </a:t>
            </a:r>
            <a:r>
              <a:rPr lang="en-US" dirty="0"/>
              <a:t>on social media and sharing platforms</a:t>
            </a:r>
          </a:p>
        </p:txBody>
      </p:sp>
    </p:spTree>
    <p:extLst>
      <p:ext uri="{BB962C8B-B14F-4D97-AF65-F5344CB8AC3E}">
        <p14:creationId xmlns:p14="http://schemas.microsoft.com/office/powerpoint/2010/main" val="1847860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Popularity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</a:t>
            </a:r>
          </a:p>
          <a:p>
            <a:endParaRPr lang="en-US" dirty="0" smtClean="0"/>
          </a:p>
          <a:p>
            <a:pPr lvl="1"/>
            <a:r>
              <a:rPr lang="fi-FI" dirty="0" err="1"/>
              <a:t>Kanal</a:t>
            </a:r>
            <a:r>
              <a:rPr lang="fi-FI" dirty="0"/>
              <a:t> 2 (22.1%</a:t>
            </a:r>
            <a:r>
              <a:rPr lang="fi-FI" dirty="0" smtClean="0"/>
              <a:t>)</a:t>
            </a:r>
            <a:endParaRPr lang="fi-FI" dirty="0"/>
          </a:p>
          <a:p>
            <a:pPr lvl="1"/>
            <a:r>
              <a:rPr lang="fi-FI" dirty="0" smtClean="0"/>
              <a:t>ETV </a:t>
            </a:r>
            <a:r>
              <a:rPr lang="fi-FI" dirty="0"/>
              <a:t>(20.9%</a:t>
            </a:r>
            <a:r>
              <a:rPr lang="fi-FI" dirty="0" smtClean="0"/>
              <a:t>)</a:t>
            </a:r>
          </a:p>
          <a:p>
            <a:pPr lvl="1"/>
            <a:r>
              <a:rPr lang="fi-FI" dirty="0" smtClean="0"/>
              <a:t>TV3 </a:t>
            </a:r>
            <a:r>
              <a:rPr lang="fi-FI" dirty="0"/>
              <a:t>(16.6%)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998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State budget, decided annually - in practice never reduced year on year basis</a:t>
            </a:r>
          </a:p>
          <a:p>
            <a:endParaRPr lang="en-US" dirty="0"/>
          </a:p>
          <a:p>
            <a:r>
              <a:rPr lang="en-US" dirty="0"/>
              <a:t>Revenues from services</a:t>
            </a:r>
          </a:p>
          <a:p>
            <a:endParaRPr lang="en-US" dirty="0"/>
          </a:p>
          <a:p>
            <a:r>
              <a:rPr lang="en-US" dirty="0"/>
              <a:t>No </a:t>
            </a:r>
            <a:r>
              <a:rPr lang="en-US" dirty="0" smtClean="0"/>
              <a:t>advertising</a:t>
            </a:r>
          </a:p>
          <a:p>
            <a:endParaRPr lang="en-US" dirty="0"/>
          </a:p>
          <a:p>
            <a:r>
              <a:rPr lang="en-US" dirty="0" smtClean="0"/>
              <a:t>2016 budget – 34,9 million euros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537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Convergence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2012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Estonian Radio and Estonian Television merged officially in 2007 after two years of preparation - ERR was born</a:t>
            </a:r>
          </a:p>
          <a:p>
            <a:endParaRPr lang="en-US" dirty="0"/>
          </a:p>
          <a:p>
            <a:r>
              <a:rPr lang="en-US" dirty="0"/>
              <a:t>In the subsequent 9 years the process of actual </a:t>
            </a:r>
            <a:r>
              <a:rPr lang="en-US" dirty="0" smtClean="0"/>
              <a:t>integration </a:t>
            </a:r>
            <a:r>
              <a:rPr lang="en-US" dirty="0"/>
              <a:t>has been </a:t>
            </a:r>
            <a:r>
              <a:rPr lang="en-US" dirty="0" smtClean="0"/>
              <a:t>slow, </a:t>
            </a:r>
            <a:r>
              <a:rPr lang="en-US" dirty="0"/>
              <a:t>but steady</a:t>
            </a:r>
          </a:p>
          <a:p>
            <a:endParaRPr lang="en-US" dirty="0"/>
          </a:p>
          <a:p>
            <a:r>
              <a:rPr lang="en-US" dirty="0"/>
              <a:t>At the end of </a:t>
            </a:r>
            <a:r>
              <a:rPr lang="en-US" dirty="0" smtClean="0"/>
              <a:t>this year </a:t>
            </a:r>
            <a:r>
              <a:rPr lang="en-US" dirty="0"/>
              <a:t>a fully converged news department will emerge - after a renovation of a building especially for this purpose. </a:t>
            </a:r>
          </a:p>
          <a:p>
            <a:endParaRPr lang="en-US" dirty="0"/>
          </a:p>
          <a:p>
            <a:r>
              <a:rPr lang="en-US" dirty="0"/>
              <a:t>In the new news </a:t>
            </a:r>
            <a:r>
              <a:rPr lang="en-US" dirty="0" err="1" smtClean="0"/>
              <a:t>depar</a:t>
            </a:r>
            <a:r>
              <a:rPr lang="lv-LV" dirty="0" smtClean="0"/>
              <a:t>t</a:t>
            </a:r>
            <a:r>
              <a:rPr lang="en-US" dirty="0" err="1" smtClean="0"/>
              <a:t>ment</a:t>
            </a:r>
            <a:r>
              <a:rPr lang="en-US" dirty="0" smtClean="0"/>
              <a:t> </a:t>
            </a:r>
            <a:r>
              <a:rPr lang="en-US" dirty="0"/>
              <a:t>most journalists are expected to be ready to </a:t>
            </a:r>
            <a:r>
              <a:rPr lang="en-US" dirty="0" smtClean="0"/>
              <a:t>produce content </a:t>
            </a:r>
            <a:r>
              <a:rPr lang="en-US" dirty="0"/>
              <a:t>for all channels - broadcast TV and radio, online portal, social media, </a:t>
            </a:r>
            <a:r>
              <a:rPr lang="en-US" dirty="0" smtClean="0"/>
              <a:t>content designed for </a:t>
            </a:r>
            <a:r>
              <a:rPr lang="en-US" dirty="0"/>
              <a:t>mobiles, etc. </a:t>
            </a:r>
          </a:p>
        </p:txBody>
      </p:sp>
    </p:spTree>
    <p:extLst>
      <p:ext uri="{BB962C8B-B14F-4D97-AF65-F5344CB8AC3E}">
        <p14:creationId xmlns:p14="http://schemas.microsoft.com/office/powerpoint/2010/main" val="3880751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0"/>
            <a:ext cx="8229600" cy="1143000"/>
          </a:xfrm>
        </p:spPr>
        <p:txBody>
          <a:bodyPr/>
          <a:lstStyle/>
          <a:p>
            <a:r>
              <a:rPr lang="en-US" dirty="0"/>
              <a:t>ETV+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045" y="1145510"/>
            <a:ext cx="8573209" cy="5143667"/>
          </a:xfrm>
        </p:spPr>
        <p:txBody>
          <a:bodyPr>
            <a:noAutofit/>
          </a:bodyPr>
          <a:lstStyle/>
          <a:p>
            <a:r>
              <a:rPr lang="en-US" sz="2200" dirty="0"/>
              <a:t>The discussions </a:t>
            </a:r>
            <a:r>
              <a:rPr lang="en-US" sz="2200" dirty="0" smtClean="0"/>
              <a:t>on starting </a:t>
            </a:r>
            <a:r>
              <a:rPr lang="en-US" sz="2200" dirty="0"/>
              <a:t>a Russian language </a:t>
            </a:r>
            <a:r>
              <a:rPr lang="en-US" sz="2200" dirty="0" smtClean="0"/>
              <a:t>channel </a:t>
            </a:r>
            <a:r>
              <a:rPr lang="en-US" sz="2200" dirty="0"/>
              <a:t>started </a:t>
            </a:r>
            <a:r>
              <a:rPr lang="en-US" sz="2200" dirty="0" smtClean="0"/>
              <a:t>in 1998</a:t>
            </a:r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I</a:t>
            </a:r>
            <a:r>
              <a:rPr lang="en-US" sz="2200" dirty="0" smtClean="0"/>
              <a:t>n 2007 </a:t>
            </a:r>
            <a:r>
              <a:rPr lang="en-US" sz="2200" dirty="0"/>
              <a:t>after the </a:t>
            </a:r>
            <a:r>
              <a:rPr lang="en-US" sz="2200" dirty="0" smtClean="0"/>
              <a:t>‘Bronze </a:t>
            </a:r>
            <a:r>
              <a:rPr lang="en-US" sz="2200" dirty="0"/>
              <a:t>Soldier </a:t>
            </a:r>
            <a:r>
              <a:rPr lang="en-US" sz="2200" dirty="0" smtClean="0"/>
              <a:t>Riots’ </a:t>
            </a:r>
            <a:r>
              <a:rPr lang="en-US" sz="2200" dirty="0"/>
              <a:t>- </a:t>
            </a:r>
            <a:r>
              <a:rPr lang="en-US" sz="2200" dirty="0" smtClean="0"/>
              <a:t>some </a:t>
            </a:r>
            <a:r>
              <a:rPr lang="en-US" sz="2200" dirty="0"/>
              <a:t>targeted funding for ETV2 </a:t>
            </a:r>
            <a:r>
              <a:rPr lang="en-US" sz="2200" dirty="0" smtClean="0"/>
              <a:t>as a </a:t>
            </a:r>
            <a:r>
              <a:rPr lang="en-US" sz="2200" dirty="0"/>
              <a:t>multifunctional channel.</a:t>
            </a:r>
          </a:p>
          <a:p>
            <a:endParaRPr lang="en-US" sz="2200" dirty="0"/>
          </a:p>
          <a:p>
            <a:r>
              <a:rPr lang="en-US" sz="2200" dirty="0"/>
              <a:t>Russian language programming on ETV2 </a:t>
            </a:r>
            <a:r>
              <a:rPr lang="en-US" sz="2200" dirty="0" smtClean="0"/>
              <a:t>has been </a:t>
            </a:r>
            <a:r>
              <a:rPr lang="en-US" sz="2200" dirty="0"/>
              <a:t>a failure - mixed programming does not </a:t>
            </a:r>
            <a:r>
              <a:rPr lang="en-US" sz="2200" dirty="0" smtClean="0"/>
              <a:t>work.</a:t>
            </a:r>
            <a:endParaRPr lang="en-US" sz="2200" dirty="0"/>
          </a:p>
          <a:p>
            <a:endParaRPr lang="en-US" sz="2200" dirty="0"/>
          </a:p>
          <a:p>
            <a:r>
              <a:rPr lang="en-US" sz="2200" dirty="0"/>
              <a:t>In 2014, </a:t>
            </a:r>
            <a:r>
              <a:rPr lang="en-US" sz="2200" dirty="0" smtClean="0"/>
              <a:t>after first events </a:t>
            </a:r>
            <a:r>
              <a:rPr lang="en-US" sz="2200" dirty="0"/>
              <a:t>in </a:t>
            </a:r>
            <a:r>
              <a:rPr lang="en-US" sz="2200" dirty="0" smtClean="0"/>
              <a:t>Ukraine, </a:t>
            </a:r>
            <a:r>
              <a:rPr lang="en-US" sz="2200" dirty="0"/>
              <a:t>the discussion started again. </a:t>
            </a:r>
          </a:p>
          <a:p>
            <a:endParaRPr lang="en-US" sz="2200" dirty="0"/>
          </a:p>
          <a:p>
            <a:r>
              <a:rPr lang="en-US" sz="2200" dirty="0"/>
              <a:t>In Autumn 2014 the Government, after the application by ERR council, decided to fund a “cross-media channel” - Russian language audiovisual content production unit with the main output to broadcast TV</a:t>
            </a:r>
            <a:r>
              <a:rPr lang="en-US" sz="2200" dirty="0" smtClean="0"/>
              <a:t>.	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862407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err="1" smtClean="0"/>
              <a:t>Governance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ERR is a public service institution, it has its own law</a:t>
            </a:r>
          </a:p>
          <a:p>
            <a:endParaRPr lang="en-US" dirty="0"/>
          </a:p>
          <a:p>
            <a:r>
              <a:rPr lang="en-US" smtClean="0"/>
              <a:t>Its </a:t>
            </a:r>
            <a:r>
              <a:rPr lang="en-US" dirty="0"/>
              <a:t>council is compiled in the following way:</a:t>
            </a:r>
          </a:p>
          <a:p>
            <a:pPr lvl="1"/>
            <a:r>
              <a:rPr lang="en-US" dirty="0" smtClean="0"/>
              <a:t>Each </a:t>
            </a:r>
            <a:r>
              <a:rPr lang="en-US" dirty="0"/>
              <a:t>Parliament fraction has a right to appoint one member to the council</a:t>
            </a:r>
          </a:p>
          <a:p>
            <a:pPr lvl="1"/>
            <a:r>
              <a:rPr lang="en-US" dirty="0" smtClean="0"/>
              <a:t>Four </a:t>
            </a:r>
            <a:r>
              <a:rPr lang="en-US" dirty="0"/>
              <a:t>independent media experts</a:t>
            </a:r>
          </a:p>
          <a:p>
            <a:endParaRPr lang="en-US" dirty="0"/>
          </a:p>
          <a:p>
            <a:r>
              <a:rPr lang="en-US" dirty="0"/>
              <a:t>Council members cannot be:</a:t>
            </a:r>
          </a:p>
          <a:p>
            <a:pPr lvl="1"/>
            <a:r>
              <a:rPr lang="en-US" dirty="0" smtClean="0"/>
              <a:t>ERR </a:t>
            </a:r>
            <a:r>
              <a:rPr lang="en-US" dirty="0"/>
              <a:t>board member, auditor or lawyer </a:t>
            </a:r>
          </a:p>
          <a:p>
            <a:pPr lvl="1"/>
            <a:r>
              <a:rPr lang="en-US" dirty="0" smtClean="0"/>
              <a:t>working </a:t>
            </a:r>
            <a:r>
              <a:rPr lang="en-US" dirty="0"/>
              <a:t>for or owning </a:t>
            </a:r>
            <a:r>
              <a:rPr lang="en-US" dirty="0" smtClean="0"/>
              <a:t>other media </a:t>
            </a:r>
            <a:r>
              <a:rPr lang="en-US" dirty="0"/>
              <a:t>service </a:t>
            </a:r>
            <a:r>
              <a:rPr lang="en-US" dirty="0" smtClean="0"/>
              <a:t>providers</a:t>
            </a:r>
            <a:endParaRPr lang="en-US" dirty="0"/>
          </a:p>
          <a:p>
            <a:pPr lvl="1"/>
            <a:r>
              <a:rPr lang="en-US" dirty="0" smtClean="0"/>
              <a:t>members </a:t>
            </a:r>
            <a:r>
              <a:rPr lang="en-US" dirty="0"/>
              <a:t>of the Cabinet</a:t>
            </a:r>
          </a:p>
        </p:txBody>
      </p:sp>
    </p:spTree>
    <p:extLst>
      <p:ext uri="{BB962C8B-B14F-4D97-AF65-F5344CB8AC3E}">
        <p14:creationId xmlns:p14="http://schemas.microsoft.com/office/powerpoint/2010/main" val="2580762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Council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Problems: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Some </a:t>
            </a:r>
            <a:r>
              <a:rPr lang="en-US" dirty="0"/>
              <a:t>politicians in the council have had very little expertise, only see the political </a:t>
            </a:r>
            <a:r>
              <a:rPr lang="en-US" dirty="0" smtClean="0"/>
              <a:t>function</a:t>
            </a:r>
            <a:endParaRPr lang="en-US" dirty="0"/>
          </a:p>
          <a:p>
            <a:pPr lvl="1"/>
            <a:r>
              <a:rPr lang="en-US" dirty="0" smtClean="0"/>
              <a:t>Experts </a:t>
            </a:r>
            <a:r>
              <a:rPr lang="en-US" dirty="0"/>
              <a:t>that have worked for the competitors (poor definitions in the law)</a:t>
            </a:r>
          </a:p>
          <a:p>
            <a:pPr lvl="1"/>
            <a:r>
              <a:rPr lang="en-US" dirty="0" smtClean="0"/>
              <a:t>No </a:t>
            </a:r>
            <a:r>
              <a:rPr lang="en-US" dirty="0"/>
              <a:t>representation of interest groups</a:t>
            </a:r>
          </a:p>
        </p:txBody>
      </p:sp>
    </p:spTree>
    <p:extLst>
      <p:ext uri="{BB962C8B-B14F-4D97-AF65-F5344CB8AC3E}">
        <p14:creationId xmlns:p14="http://schemas.microsoft.com/office/powerpoint/2010/main" val="3170061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could the law change?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	</a:t>
            </a:r>
            <a:r>
              <a:rPr lang="en-US" dirty="0" smtClean="0"/>
              <a:t>Clear </a:t>
            </a:r>
            <a:r>
              <a:rPr lang="en-US" dirty="0"/>
              <a:t>functions for online activities</a:t>
            </a:r>
          </a:p>
          <a:p>
            <a:pPr lvl="1"/>
            <a:r>
              <a:rPr lang="en-US" dirty="0"/>
              <a:t>	</a:t>
            </a:r>
            <a:r>
              <a:rPr lang="en-US" dirty="0" smtClean="0"/>
              <a:t>Clearer </a:t>
            </a:r>
            <a:r>
              <a:rPr lang="en-US" dirty="0"/>
              <a:t>rules for sponsorship announcements</a:t>
            </a:r>
          </a:p>
        </p:txBody>
      </p:sp>
    </p:spTree>
    <p:extLst>
      <p:ext uri="{BB962C8B-B14F-4D97-AF65-F5344CB8AC3E}">
        <p14:creationId xmlns:p14="http://schemas.microsoft.com/office/powerpoint/2010/main" val="630575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651"/>
            <a:ext cx="8229600" cy="1143000"/>
          </a:xfrm>
        </p:spPr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887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396</Words>
  <Application>Microsoft Office PowerPoint</Application>
  <PresentationFormat>On-screen Show (4:3)</PresentationFormat>
  <Paragraphs>63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Governance and evolution of Estonian Public Broadcaster (ERR)</vt:lpstr>
      <vt:lpstr>ERR</vt:lpstr>
      <vt:lpstr>Popularity</vt:lpstr>
      <vt:lpstr>Financing</vt:lpstr>
      <vt:lpstr>Convergence</vt:lpstr>
      <vt:lpstr>ETV+</vt:lpstr>
      <vt:lpstr>Governance</vt:lpstr>
      <vt:lpstr>Council</vt:lpstr>
      <vt:lpstr>How could the law change?</vt:lpstr>
      <vt:lpstr>Thank you!</vt:lpstr>
    </vt:vector>
  </TitlesOfParts>
  <Company>LSE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Governance and evolution of Estonian Public Broadcaster (ERR)</dc:title>
  <dc:creator>Indrek Ibrus</dc:creator>
  <cp:lastModifiedBy>_</cp:lastModifiedBy>
  <cp:revision>8</cp:revision>
  <dcterms:created xsi:type="dcterms:W3CDTF">2016-04-21T11:36:20Z</dcterms:created>
  <dcterms:modified xsi:type="dcterms:W3CDTF">2016-04-22T10:07:16Z</dcterms:modified>
</cp:coreProperties>
</file>