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"/>
    <p:sldId id="280" r:id="rId4"/>
    <p:sldId id="258" r:id="rId5"/>
    <p:sldId id="259" r:id="rId6"/>
    <p:sldId id="265" r:id="rId7"/>
    <p:sldId id="281" r:id="rId8"/>
    <p:sldId id="284" r:id="rId9"/>
    <p:sldId id="282" r:id="rId10"/>
    <p:sldId id="285" r:id="rId11"/>
    <p:sldId id="286" r:id="rId12"/>
    <p:sldId id="287" r:id="rId13"/>
    <p:sldId id="288" r:id="rId1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2B37"/>
    <a:srgbClr val="EFCDD1"/>
    <a:srgbClr val="F7E5E7"/>
    <a:srgbClr val="FFFFFF"/>
    <a:srgbClr val="F9F8F5"/>
    <a:srgbClr val="ECE7E0"/>
    <a:srgbClr val="182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10" Type="http://schemas.openxmlformats.org/officeDocument/2006/relationships/image" Target="../media/image47.pn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098" y="422055"/>
            <a:ext cx="3455804" cy="2639646"/>
          </a:xfrm>
          <a:prstGeom prst="rect">
            <a:avLst/>
          </a:prstGeom>
          <a:pattFill prst="pct5">
            <a:fgClr>
              <a:srgbClr val="F9F8F5"/>
            </a:fgClr>
            <a:bgClr>
              <a:srgbClr val="F9F8F5"/>
            </a:bgClr>
          </a:pattFill>
          <a:effectLst/>
        </p:spPr>
      </p:pic>
      <p:sp>
        <p:nvSpPr>
          <p:cNvPr id="9" name="TextBox 37">
            <a:extLst>
              <a:ext uri="{FF2B5EF4-FFF2-40B4-BE49-F238E27FC236}">
                <a16:creationId xmlns:a16="http://schemas.microsoft.com/office/drawing/2014/main" id="{1539833F-27DD-3465-F0B8-0D82D7D097AA}"/>
              </a:ext>
            </a:extLst>
          </p:cNvPr>
          <p:cNvSpPr txBox="1"/>
          <p:nvPr/>
        </p:nvSpPr>
        <p:spPr>
          <a:xfrm>
            <a:off x="3218111" y="3541080"/>
            <a:ext cx="5755779" cy="106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lv-LV" sz="3199" b="1" noProof="0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KOPSAVILKUMS</a:t>
            </a:r>
          </a:p>
          <a:p>
            <a:pPr algn="ctr">
              <a:lnSpc>
                <a:spcPts val="4480"/>
              </a:lnSpc>
            </a:pPr>
            <a:r>
              <a:rPr lang="lv-LV" sz="1600" b="1" noProof="0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(2022. GADA NOVEMBRIS – 2026. GADA OKTOBRIS)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EE7E75E-390C-C80E-C0FC-2FC63ECAC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5199629"/>
            <a:ext cx="7772400" cy="1470025"/>
          </a:xfrm>
        </p:spPr>
        <p:txBody>
          <a:bodyPr>
            <a:normAutofit/>
          </a:bodyPr>
          <a:lstStyle/>
          <a:p>
            <a:r>
              <a:rPr lang="lv-LV" sz="1200" noProof="0" dirty="0">
                <a:latin typeface="Popins bold"/>
              </a:rPr>
              <a:t>27.10.2026.</a:t>
            </a:r>
            <a:br>
              <a:rPr lang="lv-LV" sz="1200" noProof="0" dirty="0">
                <a:latin typeface="Popins bold"/>
              </a:rPr>
            </a:br>
            <a:r>
              <a:rPr lang="lv-LV" sz="1200" noProof="0" dirty="0">
                <a:latin typeface="Popins bold"/>
              </a:rPr>
              <a:t>RĪGA</a:t>
            </a:r>
          </a:p>
        </p:txBody>
      </p:sp>
    </p:spTree>
    <p:extLst>
      <p:ext uri="{BB962C8B-B14F-4D97-AF65-F5344CB8AC3E}">
        <p14:creationId xmlns:p14="http://schemas.microsoft.com/office/powerpoint/2010/main" val="548952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7"/>
          <p:cNvSpPr txBox="1"/>
          <p:nvPr/>
        </p:nvSpPr>
        <p:spPr>
          <a:xfrm>
            <a:off x="3218111" y="590550"/>
            <a:ext cx="5755779" cy="110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KOMISIJAS DARBS SKAITĻOS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DB92ADC-82A5-C889-85A5-6F091E73922B}"/>
              </a:ext>
            </a:extLst>
          </p:cNvPr>
          <p:cNvGrpSpPr/>
          <p:nvPr/>
        </p:nvGrpSpPr>
        <p:grpSpPr>
          <a:xfrm>
            <a:off x="577984" y="1803401"/>
            <a:ext cx="11036033" cy="3644831"/>
            <a:chOff x="654742" y="2292339"/>
            <a:chExt cx="16554050" cy="5467247"/>
          </a:xfrm>
        </p:grpSpPr>
        <p:grpSp>
          <p:nvGrpSpPr>
            <p:cNvPr id="2" name="Group 2"/>
            <p:cNvGrpSpPr/>
            <p:nvPr/>
          </p:nvGrpSpPr>
          <p:grpSpPr>
            <a:xfrm>
              <a:off x="654742" y="3026177"/>
              <a:ext cx="3494346" cy="4733409"/>
              <a:chOff x="0" y="0"/>
              <a:chExt cx="953517" cy="129162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953517" cy="1291625"/>
              </a:xfrm>
              <a:custGeom>
                <a:avLst/>
                <a:gdLst/>
                <a:ahLst/>
                <a:cxnLst/>
                <a:rect l="l" t="t" r="r" b="b"/>
                <a:pathLst>
                  <a:path w="953517" h="1291625">
                    <a:moveTo>
                      <a:pt x="26587" y="0"/>
                    </a:moveTo>
                    <a:lnTo>
                      <a:pt x="926930" y="0"/>
                    </a:lnTo>
                    <a:cubicBezTo>
                      <a:pt x="941613" y="0"/>
                      <a:pt x="953517" y="11903"/>
                      <a:pt x="953517" y="26587"/>
                    </a:cubicBezTo>
                    <a:lnTo>
                      <a:pt x="953517" y="1265038"/>
                    </a:lnTo>
                    <a:cubicBezTo>
                      <a:pt x="953517" y="1279722"/>
                      <a:pt x="941613" y="1291625"/>
                      <a:pt x="926930" y="1291625"/>
                    </a:cubicBezTo>
                    <a:lnTo>
                      <a:pt x="26587" y="1291625"/>
                    </a:lnTo>
                    <a:cubicBezTo>
                      <a:pt x="11903" y="1291625"/>
                      <a:pt x="0" y="1279722"/>
                      <a:pt x="0" y="1265038"/>
                    </a:cubicBezTo>
                    <a:lnTo>
                      <a:pt x="0" y="26587"/>
                    </a:lnTo>
                    <a:cubicBezTo>
                      <a:pt x="0" y="11903"/>
                      <a:pt x="11903" y="0"/>
                      <a:pt x="26587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57150"/>
                <a:ext cx="953517" cy="13487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4318389" y="4581188"/>
              <a:ext cx="3095625" cy="3178398"/>
              <a:chOff x="0" y="0"/>
              <a:chExt cx="844716" cy="86730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44716" cy="867303"/>
              </a:xfrm>
              <a:custGeom>
                <a:avLst/>
                <a:gdLst/>
                <a:ahLst/>
                <a:cxnLst/>
                <a:rect l="l" t="t" r="r" b="b"/>
                <a:pathLst>
                  <a:path w="844716" h="867303">
                    <a:moveTo>
                      <a:pt x="30011" y="0"/>
                    </a:moveTo>
                    <a:lnTo>
                      <a:pt x="814705" y="0"/>
                    </a:lnTo>
                    <a:cubicBezTo>
                      <a:pt x="822664" y="0"/>
                      <a:pt x="830298" y="3162"/>
                      <a:pt x="835926" y="8790"/>
                    </a:cubicBezTo>
                    <a:cubicBezTo>
                      <a:pt x="841554" y="14418"/>
                      <a:pt x="844716" y="22052"/>
                      <a:pt x="844716" y="30011"/>
                    </a:cubicBezTo>
                    <a:lnTo>
                      <a:pt x="844716" y="837292"/>
                    </a:lnTo>
                    <a:cubicBezTo>
                      <a:pt x="844716" y="845251"/>
                      <a:pt x="841554" y="852884"/>
                      <a:pt x="835926" y="858513"/>
                    </a:cubicBezTo>
                    <a:cubicBezTo>
                      <a:pt x="830298" y="864141"/>
                      <a:pt x="822664" y="867303"/>
                      <a:pt x="814705" y="867303"/>
                    </a:cubicBezTo>
                    <a:lnTo>
                      <a:pt x="30011" y="867303"/>
                    </a:lnTo>
                    <a:cubicBezTo>
                      <a:pt x="22052" y="867303"/>
                      <a:pt x="14418" y="864141"/>
                      <a:pt x="8790" y="858513"/>
                    </a:cubicBezTo>
                    <a:cubicBezTo>
                      <a:pt x="3162" y="852884"/>
                      <a:pt x="0" y="845251"/>
                      <a:pt x="0" y="837292"/>
                    </a:cubicBezTo>
                    <a:lnTo>
                      <a:pt x="0" y="30011"/>
                    </a:lnTo>
                    <a:cubicBezTo>
                      <a:pt x="0" y="22052"/>
                      <a:pt x="3162" y="14418"/>
                      <a:pt x="8790" y="8790"/>
                    </a:cubicBezTo>
                    <a:cubicBezTo>
                      <a:pt x="14418" y="3162"/>
                      <a:pt x="22052" y="0"/>
                      <a:pt x="30011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844716" cy="92445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074781" y="2336515"/>
              <a:ext cx="2654268" cy="2832210"/>
              <a:chOff x="0" y="0"/>
              <a:chExt cx="724281" cy="77283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24281" cy="772837"/>
              </a:xfrm>
              <a:custGeom>
                <a:avLst/>
                <a:gdLst/>
                <a:ahLst/>
                <a:cxnLst/>
                <a:rect l="l" t="t" r="r" b="b"/>
                <a:pathLst>
                  <a:path w="724281" h="772837">
                    <a:moveTo>
                      <a:pt x="35001" y="0"/>
                    </a:moveTo>
                    <a:lnTo>
                      <a:pt x="689280" y="0"/>
                    </a:lnTo>
                    <a:cubicBezTo>
                      <a:pt x="698563" y="0"/>
                      <a:pt x="707465" y="3688"/>
                      <a:pt x="714030" y="10252"/>
                    </a:cubicBezTo>
                    <a:cubicBezTo>
                      <a:pt x="720594" y="16816"/>
                      <a:pt x="724281" y="25718"/>
                      <a:pt x="724281" y="35001"/>
                    </a:cubicBezTo>
                    <a:lnTo>
                      <a:pt x="724281" y="737836"/>
                    </a:lnTo>
                    <a:cubicBezTo>
                      <a:pt x="724281" y="757166"/>
                      <a:pt x="708611" y="772837"/>
                      <a:pt x="689280" y="772837"/>
                    </a:cubicBezTo>
                    <a:lnTo>
                      <a:pt x="35001" y="772837"/>
                    </a:lnTo>
                    <a:cubicBezTo>
                      <a:pt x="15671" y="772837"/>
                      <a:pt x="0" y="757166"/>
                      <a:pt x="0" y="737836"/>
                    </a:cubicBezTo>
                    <a:lnTo>
                      <a:pt x="0" y="35001"/>
                    </a:lnTo>
                    <a:cubicBezTo>
                      <a:pt x="0" y="15671"/>
                      <a:pt x="15671" y="0"/>
                      <a:pt x="3500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724281" cy="82998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4551940" y="3824720"/>
              <a:ext cx="2654268" cy="2832210"/>
              <a:chOff x="0" y="0"/>
              <a:chExt cx="724281" cy="77283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724281" cy="772837"/>
              </a:xfrm>
              <a:custGeom>
                <a:avLst/>
                <a:gdLst/>
                <a:ahLst/>
                <a:cxnLst/>
                <a:rect l="l" t="t" r="r" b="b"/>
                <a:pathLst>
                  <a:path w="724281" h="772837">
                    <a:moveTo>
                      <a:pt x="35001" y="0"/>
                    </a:moveTo>
                    <a:lnTo>
                      <a:pt x="689280" y="0"/>
                    </a:lnTo>
                    <a:cubicBezTo>
                      <a:pt x="698563" y="0"/>
                      <a:pt x="707465" y="3688"/>
                      <a:pt x="714030" y="10252"/>
                    </a:cubicBezTo>
                    <a:cubicBezTo>
                      <a:pt x="720594" y="16816"/>
                      <a:pt x="724281" y="25718"/>
                      <a:pt x="724281" y="35001"/>
                    </a:cubicBezTo>
                    <a:lnTo>
                      <a:pt x="724281" y="737836"/>
                    </a:lnTo>
                    <a:cubicBezTo>
                      <a:pt x="724281" y="757166"/>
                      <a:pt x="708611" y="772837"/>
                      <a:pt x="689280" y="772837"/>
                    </a:cubicBezTo>
                    <a:lnTo>
                      <a:pt x="35001" y="772837"/>
                    </a:lnTo>
                    <a:cubicBezTo>
                      <a:pt x="15671" y="772837"/>
                      <a:pt x="0" y="757166"/>
                      <a:pt x="0" y="737836"/>
                    </a:cubicBezTo>
                    <a:lnTo>
                      <a:pt x="0" y="35001"/>
                    </a:lnTo>
                    <a:cubicBezTo>
                      <a:pt x="0" y="15671"/>
                      <a:pt x="15671" y="0"/>
                      <a:pt x="3500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724281" cy="82998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583315" y="4581188"/>
              <a:ext cx="3095625" cy="3178398"/>
              <a:chOff x="0" y="0"/>
              <a:chExt cx="844716" cy="86730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44716" cy="867303"/>
              </a:xfrm>
              <a:custGeom>
                <a:avLst/>
                <a:gdLst/>
                <a:ahLst/>
                <a:cxnLst/>
                <a:rect l="l" t="t" r="r" b="b"/>
                <a:pathLst>
                  <a:path w="844716" h="867303">
                    <a:moveTo>
                      <a:pt x="30011" y="0"/>
                    </a:moveTo>
                    <a:lnTo>
                      <a:pt x="814705" y="0"/>
                    </a:lnTo>
                    <a:cubicBezTo>
                      <a:pt x="822664" y="0"/>
                      <a:pt x="830298" y="3162"/>
                      <a:pt x="835926" y="8790"/>
                    </a:cubicBezTo>
                    <a:cubicBezTo>
                      <a:pt x="841554" y="14418"/>
                      <a:pt x="844716" y="22052"/>
                      <a:pt x="844716" y="30011"/>
                    </a:cubicBezTo>
                    <a:lnTo>
                      <a:pt x="844716" y="837292"/>
                    </a:lnTo>
                    <a:cubicBezTo>
                      <a:pt x="844716" y="845251"/>
                      <a:pt x="841554" y="852884"/>
                      <a:pt x="835926" y="858513"/>
                    </a:cubicBezTo>
                    <a:cubicBezTo>
                      <a:pt x="830298" y="864141"/>
                      <a:pt x="822664" y="867303"/>
                      <a:pt x="814705" y="867303"/>
                    </a:cubicBezTo>
                    <a:lnTo>
                      <a:pt x="30011" y="867303"/>
                    </a:lnTo>
                    <a:cubicBezTo>
                      <a:pt x="22052" y="867303"/>
                      <a:pt x="14418" y="864141"/>
                      <a:pt x="8790" y="858513"/>
                    </a:cubicBezTo>
                    <a:cubicBezTo>
                      <a:pt x="3162" y="852884"/>
                      <a:pt x="0" y="845251"/>
                      <a:pt x="0" y="837292"/>
                    </a:cubicBezTo>
                    <a:lnTo>
                      <a:pt x="0" y="30011"/>
                    </a:lnTo>
                    <a:cubicBezTo>
                      <a:pt x="0" y="22052"/>
                      <a:pt x="3162" y="14418"/>
                      <a:pt x="8790" y="8790"/>
                    </a:cubicBezTo>
                    <a:cubicBezTo>
                      <a:pt x="14418" y="3162"/>
                      <a:pt x="22052" y="0"/>
                      <a:pt x="30011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844716" cy="92445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816866" y="3824720"/>
              <a:ext cx="2654268" cy="2832210"/>
              <a:chOff x="0" y="0"/>
              <a:chExt cx="724281" cy="77283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24281" cy="772837"/>
              </a:xfrm>
              <a:custGeom>
                <a:avLst/>
                <a:gdLst/>
                <a:ahLst/>
                <a:cxnLst/>
                <a:rect l="l" t="t" r="r" b="b"/>
                <a:pathLst>
                  <a:path w="724281" h="772837">
                    <a:moveTo>
                      <a:pt x="35001" y="0"/>
                    </a:moveTo>
                    <a:lnTo>
                      <a:pt x="689280" y="0"/>
                    </a:lnTo>
                    <a:cubicBezTo>
                      <a:pt x="698563" y="0"/>
                      <a:pt x="707465" y="3688"/>
                      <a:pt x="714030" y="10252"/>
                    </a:cubicBezTo>
                    <a:cubicBezTo>
                      <a:pt x="720594" y="16816"/>
                      <a:pt x="724281" y="25718"/>
                      <a:pt x="724281" y="35001"/>
                    </a:cubicBezTo>
                    <a:lnTo>
                      <a:pt x="724281" y="737836"/>
                    </a:lnTo>
                    <a:cubicBezTo>
                      <a:pt x="724281" y="757166"/>
                      <a:pt x="708611" y="772837"/>
                      <a:pt x="689280" y="772837"/>
                    </a:cubicBezTo>
                    <a:lnTo>
                      <a:pt x="35001" y="772837"/>
                    </a:lnTo>
                    <a:cubicBezTo>
                      <a:pt x="15671" y="772837"/>
                      <a:pt x="0" y="757166"/>
                      <a:pt x="0" y="737836"/>
                    </a:cubicBezTo>
                    <a:lnTo>
                      <a:pt x="0" y="35001"/>
                    </a:lnTo>
                    <a:cubicBezTo>
                      <a:pt x="0" y="15671"/>
                      <a:pt x="15671" y="0"/>
                      <a:pt x="3500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57150"/>
                <a:ext cx="724281" cy="82998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0848241" y="4581188"/>
              <a:ext cx="3095625" cy="3178398"/>
              <a:chOff x="0" y="0"/>
              <a:chExt cx="844716" cy="86730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44716" cy="867303"/>
              </a:xfrm>
              <a:custGeom>
                <a:avLst/>
                <a:gdLst/>
                <a:ahLst/>
                <a:cxnLst/>
                <a:rect l="l" t="t" r="r" b="b"/>
                <a:pathLst>
                  <a:path w="844716" h="867303">
                    <a:moveTo>
                      <a:pt x="30011" y="0"/>
                    </a:moveTo>
                    <a:lnTo>
                      <a:pt x="814705" y="0"/>
                    </a:lnTo>
                    <a:cubicBezTo>
                      <a:pt x="822664" y="0"/>
                      <a:pt x="830298" y="3162"/>
                      <a:pt x="835926" y="8790"/>
                    </a:cubicBezTo>
                    <a:cubicBezTo>
                      <a:pt x="841554" y="14418"/>
                      <a:pt x="844716" y="22052"/>
                      <a:pt x="844716" y="30011"/>
                    </a:cubicBezTo>
                    <a:lnTo>
                      <a:pt x="844716" y="837292"/>
                    </a:lnTo>
                    <a:cubicBezTo>
                      <a:pt x="844716" y="845251"/>
                      <a:pt x="841554" y="852884"/>
                      <a:pt x="835926" y="858513"/>
                    </a:cubicBezTo>
                    <a:cubicBezTo>
                      <a:pt x="830298" y="864141"/>
                      <a:pt x="822664" y="867303"/>
                      <a:pt x="814705" y="867303"/>
                    </a:cubicBezTo>
                    <a:lnTo>
                      <a:pt x="30011" y="867303"/>
                    </a:lnTo>
                    <a:cubicBezTo>
                      <a:pt x="22052" y="867303"/>
                      <a:pt x="14418" y="864141"/>
                      <a:pt x="8790" y="858513"/>
                    </a:cubicBezTo>
                    <a:cubicBezTo>
                      <a:pt x="3162" y="852884"/>
                      <a:pt x="0" y="845251"/>
                      <a:pt x="0" y="837292"/>
                    </a:cubicBezTo>
                    <a:lnTo>
                      <a:pt x="0" y="30011"/>
                    </a:lnTo>
                    <a:cubicBezTo>
                      <a:pt x="0" y="22052"/>
                      <a:pt x="3162" y="14418"/>
                      <a:pt x="8790" y="8790"/>
                    </a:cubicBezTo>
                    <a:cubicBezTo>
                      <a:pt x="14418" y="3162"/>
                      <a:pt x="22052" y="0"/>
                      <a:pt x="30011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57150"/>
                <a:ext cx="844716" cy="92445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1081792" y="3824720"/>
              <a:ext cx="2654268" cy="2832210"/>
              <a:chOff x="0" y="0"/>
              <a:chExt cx="724281" cy="77283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24281" cy="772837"/>
              </a:xfrm>
              <a:custGeom>
                <a:avLst/>
                <a:gdLst/>
                <a:ahLst/>
                <a:cxnLst/>
                <a:rect l="l" t="t" r="r" b="b"/>
                <a:pathLst>
                  <a:path w="724281" h="772837">
                    <a:moveTo>
                      <a:pt x="35001" y="0"/>
                    </a:moveTo>
                    <a:lnTo>
                      <a:pt x="689280" y="0"/>
                    </a:lnTo>
                    <a:cubicBezTo>
                      <a:pt x="698563" y="0"/>
                      <a:pt x="707465" y="3688"/>
                      <a:pt x="714030" y="10252"/>
                    </a:cubicBezTo>
                    <a:cubicBezTo>
                      <a:pt x="720594" y="16816"/>
                      <a:pt x="724281" y="25718"/>
                      <a:pt x="724281" y="35001"/>
                    </a:cubicBezTo>
                    <a:lnTo>
                      <a:pt x="724281" y="737836"/>
                    </a:lnTo>
                    <a:cubicBezTo>
                      <a:pt x="724281" y="757166"/>
                      <a:pt x="708611" y="772837"/>
                      <a:pt x="689280" y="772837"/>
                    </a:cubicBezTo>
                    <a:lnTo>
                      <a:pt x="35001" y="772837"/>
                    </a:lnTo>
                    <a:cubicBezTo>
                      <a:pt x="15671" y="772837"/>
                      <a:pt x="0" y="757166"/>
                      <a:pt x="0" y="737836"/>
                    </a:cubicBezTo>
                    <a:lnTo>
                      <a:pt x="0" y="35001"/>
                    </a:lnTo>
                    <a:cubicBezTo>
                      <a:pt x="0" y="15671"/>
                      <a:pt x="15671" y="0"/>
                      <a:pt x="3500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57150"/>
                <a:ext cx="724281" cy="82998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4113167" y="4581188"/>
              <a:ext cx="3095625" cy="3178398"/>
              <a:chOff x="0" y="0"/>
              <a:chExt cx="844716" cy="867303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44716" cy="867303"/>
              </a:xfrm>
              <a:custGeom>
                <a:avLst/>
                <a:gdLst/>
                <a:ahLst/>
                <a:cxnLst/>
                <a:rect l="l" t="t" r="r" b="b"/>
                <a:pathLst>
                  <a:path w="844716" h="867303">
                    <a:moveTo>
                      <a:pt x="30011" y="0"/>
                    </a:moveTo>
                    <a:lnTo>
                      <a:pt x="814705" y="0"/>
                    </a:lnTo>
                    <a:cubicBezTo>
                      <a:pt x="822664" y="0"/>
                      <a:pt x="830298" y="3162"/>
                      <a:pt x="835926" y="8790"/>
                    </a:cubicBezTo>
                    <a:cubicBezTo>
                      <a:pt x="841554" y="14418"/>
                      <a:pt x="844716" y="22052"/>
                      <a:pt x="844716" y="30011"/>
                    </a:cubicBezTo>
                    <a:lnTo>
                      <a:pt x="844716" y="837292"/>
                    </a:lnTo>
                    <a:cubicBezTo>
                      <a:pt x="844716" y="845251"/>
                      <a:pt x="841554" y="852884"/>
                      <a:pt x="835926" y="858513"/>
                    </a:cubicBezTo>
                    <a:cubicBezTo>
                      <a:pt x="830298" y="864141"/>
                      <a:pt x="822664" y="867303"/>
                      <a:pt x="814705" y="867303"/>
                    </a:cubicBezTo>
                    <a:lnTo>
                      <a:pt x="30011" y="867303"/>
                    </a:lnTo>
                    <a:cubicBezTo>
                      <a:pt x="22052" y="867303"/>
                      <a:pt x="14418" y="864141"/>
                      <a:pt x="8790" y="858513"/>
                    </a:cubicBezTo>
                    <a:cubicBezTo>
                      <a:pt x="3162" y="852884"/>
                      <a:pt x="0" y="845251"/>
                      <a:pt x="0" y="837292"/>
                    </a:cubicBezTo>
                    <a:lnTo>
                      <a:pt x="0" y="30011"/>
                    </a:lnTo>
                    <a:cubicBezTo>
                      <a:pt x="0" y="22052"/>
                      <a:pt x="3162" y="14418"/>
                      <a:pt x="8790" y="8790"/>
                    </a:cubicBezTo>
                    <a:cubicBezTo>
                      <a:pt x="14418" y="3162"/>
                      <a:pt x="22052" y="0"/>
                      <a:pt x="30011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57150"/>
                <a:ext cx="844716" cy="92445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4346718" y="3824720"/>
              <a:ext cx="2654268" cy="2832210"/>
              <a:chOff x="0" y="0"/>
              <a:chExt cx="724281" cy="77283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724281" cy="772837"/>
              </a:xfrm>
              <a:custGeom>
                <a:avLst/>
                <a:gdLst/>
                <a:ahLst/>
                <a:cxnLst/>
                <a:rect l="l" t="t" r="r" b="b"/>
                <a:pathLst>
                  <a:path w="724281" h="772837">
                    <a:moveTo>
                      <a:pt x="35001" y="0"/>
                    </a:moveTo>
                    <a:lnTo>
                      <a:pt x="689280" y="0"/>
                    </a:lnTo>
                    <a:cubicBezTo>
                      <a:pt x="698563" y="0"/>
                      <a:pt x="707465" y="3688"/>
                      <a:pt x="714030" y="10252"/>
                    </a:cubicBezTo>
                    <a:cubicBezTo>
                      <a:pt x="720594" y="16816"/>
                      <a:pt x="724281" y="25718"/>
                      <a:pt x="724281" y="35001"/>
                    </a:cubicBezTo>
                    <a:lnTo>
                      <a:pt x="724281" y="737836"/>
                    </a:lnTo>
                    <a:cubicBezTo>
                      <a:pt x="724281" y="757166"/>
                      <a:pt x="708611" y="772837"/>
                      <a:pt x="689280" y="772837"/>
                    </a:cubicBezTo>
                    <a:lnTo>
                      <a:pt x="35001" y="772837"/>
                    </a:lnTo>
                    <a:cubicBezTo>
                      <a:pt x="15671" y="772837"/>
                      <a:pt x="0" y="757166"/>
                      <a:pt x="0" y="737836"/>
                    </a:cubicBezTo>
                    <a:lnTo>
                      <a:pt x="0" y="35001"/>
                    </a:lnTo>
                    <a:cubicBezTo>
                      <a:pt x="0" y="15671"/>
                      <a:pt x="15671" y="0"/>
                      <a:pt x="3500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724281" cy="82998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5509809" y="3936339"/>
              <a:ext cx="712784" cy="765216"/>
            </a:xfrm>
            <a:custGeom>
              <a:avLst/>
              <a:gdLst/>
              <a:ahLst/>
              <a:cxnLst/>
              <a:rect l="l" t="t" r="r" b="b"/>
              <a:pathLst>
                <a:path w="712784" h="765216">
                  <a:moveTo>
                    <a:pt x="0" y="0"/>
                  </a:moveTo>
                  <a:lnTo>
                    <a:pt x="712785" y="0"/>
                  </a:lnTo>
                  <a:lnTo>
                    <a:pt x="712785" y="765217"/>
                  </a:lnTo>
                  <a:lnTo>
                    <a:pt x="0" y="765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836793" y="2292339"/>
              <a:ext cx="1130243" cy="1141660"/>
            </a:xfrm>
            <a:custGeom>
              <a:avLst/>
              <a:gdLst/>
              <a:ahLst/>
              <a:cxnLst/>
              <a:rect l="l" t="t" r="r" b="b"/>
              <a:pathLst>
                <a:path w="1130243" h="1141660">
                  <a:moveTo>
                    <a:pt x="0" y="0"/>
                  </a:moveTo>
                  <a:lnTo>
                    <a:pt x="1130244" y="0"/>
                  </a:lnTo>
                  <a:lnTo>
                    <a:pt x="1130244" y="1141660"/>
                  </a:lnTo>
                  <a:lnTo>
                    <a:pt x="0" y="114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8833543" y="3917308"/>
              <a:ext cx="620913" cy="806381"/>
            </a:xfrm>
            <a:custGeom>
              <a:avLst/>
              <a:gdLst/>
              <a:ahLst/>
              <a:cxnLst/>
              <a:rect l="l" t="t" r="r" b="b"/>
              <a:pathLst>
                <a:path w="620913" h="806381">
                  <a:moveTo>
                    <a:pt x="0" y="0"/>
                  </a:moveTo>
                  <a:lnTo>
                    <a:pt x="620914" y="0"/>
                  </a:lnTo>
                  <a:lnTo>
                    <a:pt x="620914" y="806381"/>
                  </a:lnTo>
                  <a:lnTo>
                    <a:pt x="0" y="806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302484" y="3936339"/>
              <a:ext cx="716990" cy="848509"/>
            </a:xfrm>
            <a:custGeom>
              <a:avLst/>
              <a:gdLst/>
              <a:ahLst/>
              <a:cxnLst/>
              <a:rect l="l" t="t" r="r" b="b"/>
              <a:pathLst>
                <a:path w="716990" h="848509">
                  <a:moveTo>
                    <a:pt x="0" y="0"/>
                  </a:moveTo>
                  <a:lnTo>
                    <a:pt x="716991" y="0"/>
                  </a:lnTo>
                  <a:lnTo>
                    <a:pt x="716991" y="848510"/>
                  </a:lnTo>
                  <a:lnTo>
                    <a:pt x="0" y="848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2001872" y="3936339"/>
              <a:ext cx="788363" cy="788363"/>
            </a:xfrm>
            <a:custGeom>
              <a:avLst/>
              <a:gdLst/>
              <a:ahLst/>
              <a:cxnLst/>
              <a:rect l="l" t="t" r="r" b="b"/>
              <a:pathLst>
                <a:path w="788363" h="788363">
                  <a:moveTo>
                    <a:pt x="0" y="0"/>
                  </a:moveTo>
                  <a:lnTo>
                    <a:pt x="788363" y="0"/>
                  </a:lnTo>
                  <a:lnTo>
                    <a:pt x="788363" y="788363"/>
                  </a:lnTo>
                  <a:lnTo>
                    <a:pt x="0" y="788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438630" y="5836428"/>
              <a:ext cx="1926570" cy="754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3"/>
                </a:lnSpc>
              </a:pPr>
              <a:r>
                <a:rPr lang="en-US" sz="3066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276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915789" y="6746853"/>
              <a:ext cx="1926570" cy="491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69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282728" y="3869684"/>
              <a:ext cx="2238375" cy="67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lv-LV" sz="2000" b="1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komisijas sēdes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747014" y="4986798"/>
              <a:ext cx="2238375" cy="654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lv-LV" b="1" noProof="0">
                  <a:solidFill>
                    <a:srgbClr val="5F6075"/>
                  </a:solidFill>
                  <a:latin typeface="Lato"/>
                  <a:ea typeface="Lato"/>
                  <a:cs typeface="Lato"/>
                  <a:sym typeface="Lato"/>
                </a:rPr>
                <a:t>pieņemti likumi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180715" y="6746853"/>
              <a:ext cx="1926570" cy="491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5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011941" y="4986798"/>
              <a:ext cx="2238375" cy="981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lv-LV" sz="1600" b="1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komisijas virzīti alternatīvie likumprojekti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45640" y="6746853"/>
              <a:ext cx="1926570" cy="491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27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276866" y="4986798"/>
              <a:ext cx="2238375" cy="9810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lv-LV" sz="1600" b="1" noProof="0">
                  <a:solidFill>
                    <a:srgbClr val="5F6075"/>
                  </a:solidFill>
                  <a:latin typeface="Lato"/>
                  <a:ea typeface="Lato"/>
                  <a:cs typeface="Lato"/>
                  <a:sym typeface="Lato"/>
                </a:rPr>
                <a:t>likumprojekti skatīti steidzamībā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710567" y="6746853"/>
              <a:ext cx="1926570" cy="491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8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4541792" y="4986798"/>
              <a:ext cx="2238375" cy="13080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lv-LV" sz="1600" b="1" noProof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likumprojekti pieņemti abos lasījumos vienā Saeimas sēdē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5663" y="1075797"/>
            <a:ext cx="8279949" cy="3831487"/>
            <a:chOff x="0" y="852998"/>
            <a:chExt cx="20497210" cy="8887573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499675" y="3086708"/>
              <a:ext cx="2884329" cy="2576905"/>
              <a:chOff x="0" y="0"/>
              <a:chExt cx="948643" cy="8475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79" y="0"/>
                  </a:lnTo>
                  <a:lnTo>
                    <a:pt x="3883679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72425" y="2063213"/>
              <a:ext cx="1951848" cy="1948299"/>
            </a:xfrm>
            <a:custGeom>
              <a:avLst/>
              <a:gdLst/>
              <a:ahLst/>
              <a:cxnLst/>
              <a:rect l="l" t="t" r="r" b="b"/>
              <a:pathLst>
                <a:path w="1951848" h="1948299">
                  <a:moveTo>
                    <a:pt x="0" y="0"/>
                  </a:moveTo>
                  <a:lnTo>
                    <a:pt x="1951848" y="0"/>
                  </a:lnTo>
                  <a:lnTo>
                    <a:pt x="1951848" y="1948299"/>
                  </a:lnTo>
                  <a:lnTo>
                    <a:pt x="0" y="1948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1072425" y="2063581"/>
              <a:ext cx="1738830" cy="1738830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5400000">
              <a:off x="3823054" y="3086708"/>
              <a:ext cx="2884329" cy="2576905"/>
              <a:chOff x="0" y="0"/>
              <a:chExt cx="948643" cy="84753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3322706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80" y="0"/>
                  </a:lnTo>
                  <a:lnTo>
                    <a:pt x="3883680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15" name="Group 15"/>
            <p:cNvGrpSpPr/>
            <p:nvPr/>
          </p:nvGrpSpPr>
          <p:grpSpPr>
            <a:xfrm rot="5400000">
              <a:off x="7145592" y="3086708"/>
              <a:ext cx="2884329" cy="2576905"/>
              <a:chOff x="0" y="0"/>
              <a:chExt cx="948643" cy="84753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6645413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79" y="0"/>
                  </a:lnTo>
                  <a:lnTo>
                    <a:pt x="3883679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19" name="Group 19"/>
            <p:cNvGrpSpPr/>
            <p:nvPr/>
          </p:nvGrpSpPr>
          <p:grpSpPr>
            <a:xfrm rot="5400000">
              <a:off x="10468130" y="3086708"/>
              <a:ext cx="2884329" cy="2576905"/>
              <a:chOff x="0" y="0"/>
              <a:chExt cx="948643" cy="84753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9968119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79" y="0"/>
                  </a:lnTo>
                  <a:lnTo>
                    <a:pt x="3883679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23" name="Group 23"/>
            <p:cNvGrpSpPr/>
            <p:nvPr/>
          </p:nvGrpSpPr>
          <p:grpSpPr>
            <a:xfrm rot="5400000">
              <a:off x="13790668" y="3086708"/>
              <a:ext cx="2884329" cy="2576905"/>
              <a:chOff x="0" y="0"/>
              <a:chExt cx="948643" cy="84753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3290825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80" y="0"/>
                  </a:lnTo>
                  <a:lnTo>
                    <a:pt x="3883680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27" name="Group 27"/>
            <p:cNvGrpSpPr/>
            <p:nvPr/>
          </p:nvGrpSpPr>
          <p:grpSpPr>
            <a:xfrm rot="5400000">
              <a:off x="17113207" y="3086708"/>
              <a:ext cx="2884329" cy="2576905"/>
              <a:chOff x="0" y="0"/>
              <a:chExt cx="948643" cy="847533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48643" cy="847533"/>
              </a:xfrm>
              <a:custGeom>
                <a:avLst/>
                <a:gdLst/>
                <a:ahLst/>
                <a:cxnLst/>
                <a:rect l="l" t="t" r="r" b="b"/>
                <a:pathLst>
                  <a:path w="948643" h="847533">
                    <a:moveTo>
                      <a:pt x="745443" y="0"/>
                    </a:moveTo>
                    <a:lnTo>
                      <a:pt x="0" y="0"/>
                    </a:lnTo>
                    <a:lnTo>
                      <a:pt x="0" y="847533"/>
                    </a:lnTo>
                    <a:lnTo>
                      <a:pt x="745443" y="847533"/>
                    </a:lnTo>
                    <a:lnTo>
                      <a:pt x="948643" y="423766"/>
                    </a:lnTo>
                    <a:lnTo>
                      <a:pt x="745443" y="0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834343" cy="88563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3"/>
                  </a:lnSpc>
                </a:pPr>
                <a:endParaRPr sz="1200"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16613531" y="2932996"/>
              <a:ext cx="3883679" cy="465866"/>
            </a:xfrm>
            <a:custGeom>
              <a:avLst/>
              <a:gdLst/>
              <a:ahLst/>
              <a:cxnLst/>
              <a:rect l="l" t="t" r="r" b="b"/>
              <a:pathLst>
                <a:path w="3883679" h="465866">
                  <a:moveTo>
                    <a:pt x="0" y="0"/>
                  </a:moveTo>
                  <a:lnTo>
                    <a:pt x="3883680" y="0"/>
                  </a:lnTo>
                  <a:lnTo>
                    <a:pt x="3883680" y="465866"/>
                  </a:lnTo>
                  <a:lnTo>
                    <a:pt x="0" y="465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t="-11826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1" name="AutoShape 31"/>
            <p:cNvSpPr/>
            <p:nvPr/>
          </p:nvSpPr>
          <p:spPr>
            <a:xfrm>
              <a:off x="656748" y="6591094"/>
              <a:ext cx="19187076" cy="0"/>
            </a:xfrm>
            <a:prstGeom prst="line">
              <a:avLst/>
            </a:prstGeom>
            <a:ln w="45052" cap="flat">
              <a:solidFill>
                <a:srgbClr val="B4B4B4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lv-LV" sz="1200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1672367" y="6343307"/>
              <a:ext cx="540626" cy="540626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994233" y="6343307"/>
              <a:ext cx="540626" cy="540626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8316099" y="6343307"/>
              <a:ext cx="540626" cy="540626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1637965" y="6343307"/>
              <a:ext cx="540626" cy="540626"/>
              <a:chOff x="0" y="0"/>
              <a:chExt cx="812800" cy="812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4959832" y="6343307"/>
              <a:ext cx="540626" cy="540626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8281698" y="6343307"/>
              <a:ext cx="540626" cy="540626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1491242" y="2385945"/>
              <a:ext cx="902875" cy="955424"/>
            </a:xfrm>
            <a:custGeom>
              <a:avLst/>
              <a:gdLst/>
              <a:ahLst/>
              <a:cxnLst/>
              <a:rect l="l" t="t" r="r" b="b"/>
              <a:pathLst>
                <a:path w="902875" h="955424">
                  <a:moveTo>
                    <a:pt x="0" y="0"/>
                  </a:moveTo>
                  <a:lnTo>
                    <a:pt x="902876" y="0"/>
                  </a:lnTo>
                  <a:lnTo>
                    <a:pt x="902876" y="955423"/>
                  </a:lnTo>
                  <a:lnTo>
                    <a:pt x="0" y="955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85752" y="4340781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307618" y="4340783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9484" y="4340783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0951350" y="4340783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4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4273216" y="4340783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3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7595084" y="4340783"/>
              <a:ext cx="1913856" cy="935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  <a:spcBef>
                  <a:spcPct val="0"/>
                </a:spcBef>
              </a:pPr>
              <a:r>
                <a:rPr lang="en-US" sz="2837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501010" y="7459433"/>
              <a:ext cx="2883340" cy="357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en-US" sz="1182" b="1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Izglītības likums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3822876" y="7459433"/>
              <a:ext cx="2883340" cy="357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en-US" sz="1182" b="1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Augstskolu likums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144742" y="7459433"/>
              <a:ext cx="2883340" cy="742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en-US" sz="1182" b="1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Vispārējās izglītības likums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466608" y="7459433"/>
              <a:ext cx="2883340" cy="742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lv-LV" sz="1182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Profesionālās izglītības likums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3788476" y="7459433"/>
              <a:ext cx="2883340" cy="742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en-US" sz="1182" b="1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Zinātniskās darbības likums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7110342" y="7459433"/>
              <a:ext cx="2883340" cy="2281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7"/>
                </a:lnSpc>
              </a:pPr>
              <a:r>
                <a:rPr lang="lv-LV" sz="1182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Muzeju likums;</a:t>
              </a:r>
            </a:p>
            <a:p>
              <a:pPr algn="ctr">
                <a:lnSpc>
                  <a:spcPts val="1537"/>
                </a:lnSpc>
              </a:pPr>
              <a:r>
                <a:rPr lang="lv-LV" sz="1182" b="1" noProof="0" dirty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Preču zīmju likums;</a:t>
              </a:r>
            </a:p>
            <a:p>
              <a:pPr algn="ctr">
                <a:lnSpc>
                  <a:spcPts val="1537"/>
                </a:lnSpc>
              </a:pPr>
              <a:r>
                <a:rPr lang="lv-LV" sz="1182" b="1" noProof="0" dirty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Rūpnieciskā īpašuma institūciju un procedūru likums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063611" y="852998"/>
              <a:ext cx="11916099" cy="1002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73"/>
                </a:lnSpc>
              </a:pPr>
              <a:r>
                <a:rPr lang="en-US" sz="2837" b="1" dirty="0">
                  <a:solidFill>
                    <a:srgbClr val="3C3C5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BIEŽĀK GROZĪTIE LIKUMI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74FEFF8-DFFD-E8B0-D56B-07F05A499D63}"/>
              </a:ext>
            </a:extLst>
          </p:cNvPr>
          <p:cNvGrpSpPr/>
          <p:nvPr/>
        </p:nvGrpSpPr>
        <p:grpSpPr>
          <a:xfrm>
            <a:off x="8797705" y="346678"/>
            <a:ext cx="3187562" cy="6323664"/>
            <a:chOff x="8797705" y="346678"/>
            <a:chExt cx="3187562" cy="6323664"/>
          </a:xfrm>
          <a:solidFill>
            <a:srgbClr val="EFCDD1"/>
          </a:solidFill>
        </p:grpSpPr>
        <p:sp>
          <p:nvSpPr>
            <p:cNvPr id="65" name="TextBox 31">
              <a:extLst>
                <a:ext uri="{FF2B5EF4-FFF2-40B4-BE49-F238E27FC236}">
                  <a16:creationId xmlns:a16="http://schemas.microsoft.com/office/drawing/2014/main" id="{D2B657BC-FD84-E3B8-8304-9B3C28AE6AEE}"/>
                </a:ext>
              </a:extLst>
            </p:cNvPr>
            <p:cNvSpPr txBox="1"/>
            <p:nvPr/>
          </p:nvSpPr>
          <p:spPr>
            <a:xfrm>
              <a:off x="8797705" y="346678"/>
              <a:ext cx="3187562" cy="957313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934"/>
                </a:lnSpc>
              </a:pPr>
              <a:r>
                <a:rPr lang="en-US" sz="2809" b="1" dirty="0">
                  <a:solidFill>
                    <a:srgbClr val="3C3C5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SEPTIŅI JAUNI LIKUMI</a:t>
              </a:r>
              <a:endParaRPr lang="lv-LV" sz="280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32466B9-E16F-7094-B758-61A464D12E19}"/>
                </a:ext>
              </a:extLst>
            </p:cNvPr>
            <p:cNvSpPr txBox="1"/>
            <p:nvPr/>
          </p:nvSpPr>
          <p:spPr>
            <a:xfrm>
              <a:off x="8797705" y="1303991"/>
              <a:ext cx="3187562" cy="53663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Lielstraupes pils nodošanas un atjaunošanas likums.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Likums "Par nekustamā īpašuma nodošanu biedrībai "</a:t>
              </a:r>
              <a:r>
                <a:rPr lang="lv-LV" sz="1600" b="1" dirty="0" err="1">
                  <a:latin typeface="Popins bold"/>
                </a:rPr>
                <a:t>Šamir</a:t>
              </a:r>
              <a:r>
                <a:rPr lang="lv-LV" sz="1600" b="1" dirty="0">
                  <a:latin typeface="Popins bold"/>
                </a:rPr>
                <a:t>" Rīgas geto un Latvijas holokausta muzeja darbības nodrošināšanai";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Par Otrā pasaules kara piemiņas vietu Lestenē;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Nekustamā īpašuma Rīgā, Hanzas ielā 22 nodošanas, atjaunošanas un izmantošanas likums;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Nacionālās koncertzāles "Rīgas filharmonija" likums;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Latgales vēstniecības GORS likums;</a:t>
              </a:r>
            </a:p>
            <a:p>
              <a:pPr marL="285750" lvl="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lv-LV" sz="1600" b="1" dirty="0">
                  <a:latin typeface="Popins bold"/>
                </a:rPr>
                <a:t>Sporta likums</a:t>
              </a:r>
            </a:p>
            <a:p>
              <a:endParaRPr lang="lv-LV" sz="1600" dirty="0">
                <a:latin typeface="Popins 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74350" y="2200996"/>
            <a:ext cx="1733541" cy="3835502"/>
            <a:chOff x="0" y="0"/>
            <a:chExt cx="635000" cy="1404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2406412" y="2200996"/>
            <a:ext cx="1733541" cy="3835502"/>
            <a:chOff x="0" y="0"/>
            <a:chExt cx="635000" cy="14049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4256910" y="2200996"/>
            <a:ext cx="1733541" cy="3835502"/>
            <a:chOff x="0" y="0"/>
            <a:chExt cx="635000" cy="14049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6159243" y="2200996"/>
            <a:ext cx="1733541" cy="3835502"/>
            <a:chOff x="0" y="0"/>
            <a:chExt cx="635000" cy="14049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7994210" y="2200996"/>
            <a:ext cx="1733541" cy="3835502"/>
            <a:chOff x="0" y="0"/>
            <a:chExt cx="635000" cy="14049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9859764" y="2200996"/>
            <a:ext cx="1733541" cy="3835502"/>
            <a:chOff x="0" y="0"/>
            <a:chExt cx="635000" cy="14049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2350" y="1478602"/>
            <a:ext cx="917540" cy="1052166"/>
            <a:chOff x="0" y="0"/>
            <a:chExt cx="1835081" cy="210433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>
            <a:off x="4406652" y="2486318"/>
            <a:ext cx="1426605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Mācību organizācija un saturs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823630" y="1472252"/>
            <a:ext cx="917540" cy="1052166"/>
            <a:chOff x="0" y="0"/>
            <a:chExt cx="1835081" cy="2104333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4639147" y="1478602"/>
            <a:ext cx="917540" cy="1052166"/>
            <a:chOff x="0" y="0"/>
            <a:chExt cx="1835081" cy="2104333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533778" y="520046"/>
              <a:ext cx="767525" cy="794989"/>
            </a:xfrm>
            <a:custGeom>
              <a:avLst/>
              <a:gdLst/>
              <a:ahLst/>
              <a:cxnLst/>
              <a:rect l="l" t="t" r="r" b="b"/>
              <a:pathLst>
                <a:path w="767525" h="794989">
                  <a:moveTo>
                    <a:pt x="0" y="0"/>
                  </a:moveTo>
                  <a:lnTo>
                    <a:pt x="767525" y="0"/>
                  </a:lnTo>
                  <a:lnTo>
                    <a:pt x="767525" y="794989"/>
                  </a:lnTo>
                  <a:lnTo>
                    <a:pt x="0" y="794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567243" y="1472252"/>
            <a:ext cx="917540" cy="1052166"/>
            <a:chOff x="0" y="0"/>
            <a:chExt cx="1835081" cy="2104333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8354946" y="1472252"/>
            <a:ext cx="917540" cy="1052166"/>
            <a:chOff x="0" y="0"/>
            <a:chExt cx="1835081" cy="2104333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72" name="Group 72"/>
          <p:cNvGrpSpPr/>
          <p:nvPr/>
        </p:nvGrpSpPr>
        <p:grpSpPr>
          <a:xfrm>
            <a:off x="10267763" y="1472252"/>
            <a:ext cx="917540" cy="1052166"/>
            <a:chOff x="0" y="0"/>
            <a:chExt cx="1835081" cy="2104333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82" name="Freeform 82"/>
          <p:cNvSpPr/>
          <p:nvPr/>
        </p:nvSpPr>
        <p:spPr>
          <a:xfrm>
            <a:off x="1219458" y="1657040"/>
            <a:ext cx="443324" cy="543956"/>
          </a:xfrm>
          <a:custGeom>
            <a:avLst/>
            <a:gdLst/>
            <a:ahLst/>
            <a:cxnLst/>
            <a:rect l="l" t="t" r="r" b="b"/>
            <a:pathLst>
              <a:path w="664986" h="815934">
                <a:moveTo>
                  <a:pt x="0" y="0"/>
                </a:moveTo>
                <a:lnTo>
                  <a:pt x="664987" y="0"/>
                </a:lnTo>
                <a:lnTo>
                  <a:pt x="664987" y="815934"/>
                </a:lnTo>
                <a:lnTo>
                  <a:pt x="0" y="8159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3" name="Freeform 83"/>
          <p:cNvSpPr/>
          <p:nvPr/>
        </p:nvSpPr>
        <p:spPr>
          <a:xfrm>
            <a:off x="3059839" y="1727757"/>
            <a:ext cx="490881" cy="402522"/>
          </a:xfrm>
          <a:custGeom>
            <a:avLst/>
            <a:gdLst/>
            <a:ahLst/>
            <a:cxnLst/>
            <a:rect l="l" t="t" r="r" b="b"/>
            <a:pathLst>
              <a:path w="736321" h="603783">
                <a:moveTo>
                  <a:pt x="0" y="0"/>
                </a:moveTo>
                <a:lnTo>
                  <a:pt x="736321" y="0"/>
                </a:lnTo>
                <a:lnTo>
                  <a:pt x="736321" y="603783"/>
                </a:lnTo>
                <a:lnTo>
                  <a:pt x="0" y="6037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4" name="Freeform 84"/>
          <p:cNvSpPr/>
          <p:nvPr/>
        </p:nvSpPr>
        <p:spPr>
          <a:xfrm>
            <a:off x="6790769" y="1760083"/>
            <a:ext cx="456582" cy="337871"/>
          </a:xfrm>
          <a:custGeom>
            <a:avLst/>
            <a:gdLst/>
            <a:ahLst/>
            <a:cxnLst/>
            <a:rect l="l" t="t" r="r" b="b"/>
            <a:pathLst>
              <a:path w="684873" h="506806">
                <a:moveTo>
                  <a:pt x="0" y="0"/>
                </a:moveTo>
                <a:lnTo>
                  <a:pt x="684872" y="0"/>
                </a:lnTo>
                <a:lnTo>
                  <a:pt x="684872" y="506805"/>
                </a:lnTo>
                <a:lnTo>
                  <a:pt x="0" y="506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5" name="Freeform 85"/>
          <p:cNvSpPr/>
          <p:nvPr/>
        </p:nvSpPr>
        <p:spPr>
          <a:xfrm>
            <a:off x="8564514" y="1686046"/>
            <a:ext cx="498405" cy="485945"/>
          </a:xfrm>
          <a:custGeom>
            <a:avLst/>
            <a:gdLst/>
            <a:ahLst/>
            <a:cxnLst/>
            <a:rect l="l" t="t" r="r" b="b"/>
            <a:pathLst>
              <a:path w="747607" h="728917">
                <a:moveTo>
                  <a:pt x="0" y="0"/>
                </a:moveTo>
                <a:lnTo>
                  <a:pt x="747608" y="0"/>
                </a:lnTo>
                <a:lnTo>
                  <a:pt x="747608" y="728917"/>
                </a:lnTo>
                <a:lnTo>
                  <a:pt x="0" y="7289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6" name="Freeform 86"/>
          <p:cNvSpPr/>
          <p:nvPr/>
        </p:nvSpPr>
        <p:spPr>
          <a:xfrm>
            <a:off x="10454980" y="1634314"/>
            <a:ext cx="543107" cy="537676"/>
          </a:xfrm>
          <a:custGeom>
            <a:avLst/>
            <a:gdLst/>
            <a:ahLst/>
            <a:cxnLst/>
            <a:rect l="l" t="t" r="r" b="b"/>
            <a:pathLst>
              <a:path w="814660" h="806514">
                <a:moveTo>
                  <a:pt x="0" y="0"/>
                </a:moveTo>
                <a:lnTo>
                  <a:pt x="814660" y="0"/>
                </a:lnTo>
                <a:lnTo>
                  <a:pt x="814660" y="806514"/>
                </a:lnTo>
                <a:lnTo>
                  <a:pt x="0" y="806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7" name="TextBox 87"/>
          <p:cNvSpPr txBox="1"/>
          <p:nvPr/>
        </p:nvSpPr>
        <p:spPr>
          <a:xfrm>
            <a:off x="660333" y="2486318"/>
            <a:ext cx="1561576" cy="105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Droša un atbalstoša skolas vide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88" name="TextBox 88"/>
          <p:cNvSpPr txBox="1"/>
          <p:nvPr/>
        </p:nvSpPr>
        <p:spPr>
          <a:xfrm>
            <a:off x="2488179" y="2486318"/>
            <a:ext cx="1634200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Pedagogu piesaiste un atbalsts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672680" y="3617163"/>
            <a:ext cx="1536882" cy="1940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lv-LV" sz="1200" noProof="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•Vardarbības novēršana un </a:t>
            </a:r>
            <a:r>
              <a:rPr lang="lv-LV" sz="1200" noProof="0" dirty="0" err="1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viedierīču</a:t>
            </a:r>
            <a:r>
              <a:rPr lang="lv-LV" sz="1200" noProof="0" dirty="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 lietošanas nosacījumi.</a:t>
            </a:r>
          </a:p>
          <a:p>
            <a:pPr algn="ctr">
              <a:lnSpc>
                <a:spcPts val="1680"/>
              </a:lnSpc>
            </a:pPr>
            <a:r>
              <a:rPr lang="lv-LV" sz="1200" noProof="0" dirty="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•Vecāku atbildība un bērnu vajadzību savlaicīga identificēšana.</a:t>
            </a:r>
          </a:p>
          <a:p>
            <a:pPr algn="ctr">
              <a:lnSpc>
                <a:spcPts val="1680"/>
              </a:lnSpc>
            </a:pPr>
            <a:endParaRPr lang="lv-LV" sz="1200" noProof="0" dirty="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2528210" y="3617163"/>
            <a:ext cx="1508381" cy="172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Transporta un dzīvojamās telpas īres izdevumu kompensēšana.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Stipendijas un pedagogu profesionālā autonomija.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4304171" y="3520522"/>
            <a:ext cx="1587491" cy="23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Tālmācība, uzņemšana vidējās izglītības programmās un valsts ģimnāzijās.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•Svešvalodu apguve, eksāmeni un programma “Latvijas skolas soma”.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Mācību līdzekļu pieejamība, skolēnu kavējumi.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6303226" y="2492668"/>
            <a:ext cx="1466250" cy="105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Studijas un akadēmiskā karjera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93" name="TextBox 93"/>
          <p:cNvSpPr txBox="1"/>
          <p:nvPr/>
        </p:nvSpPr>
        <p:spPr>
          <a:xfrm>
            <a:off x="6257151" y="3526872"/>
            <a:ext cx="1523817" cy="150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•Jaunais doktorantūras modelis un doktorantūras skolas.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Jauna akadēmiskās karjeras modeļa ieviešana.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7988190" y="2492668"/>
            <a:ext cx="1745582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AI pārvaldība, kvalitāte un finansējums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0013171" y="2486318"/>
            <a:ext cx="1500145" cy="132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Profesionālās izglītības pieejamība, atbilstība, attīstība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072946" y="3512388"/>
            <a:ext cx="1576068" cy="1940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•Augstskolu padomes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•Institucionālā finansēšana un zinātnes finansējums.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•Augstskolu un koledžu cikliskā akreditācija.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•Akadēmiskā brīvība un ētika.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9924600" y="3844434"/>
            <a:ext cx="1563316" cy="1940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•Programmu piedāvājums un pieprasījums darba tirgū, pārklājums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Elastīgas izglītības iespējas, darba vidē balstītas mācības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•Izglītojamo atbirums</a:t>
            </a: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TextBox 98"/>
          <p:cNvSpPr txBox="1"/>
          <p:nvPr/>
        </p:nvSpPr>
        <p:spPr>
          <a:xfrm>
            <a:off x="2762598" y="590550"/>
            <a:ext cx="6666805" cy="5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GALVENĀS IZSKATĪTĀS TĒMAS (I)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74350" y="2200996"/>
            <a:ext cx="1733541" cy="3835502"/>
            <a:chOff x="0" y="0"/>
            <a:chExt cx="635000" cy="1404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2406412" y="2200996"/>
            <a:ext cx="1733541" cy="3835502"/>
            <a:chOff x="0" y="0"/>
            <a:chExt cx="635000" cy="14049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4256910" y="2200996"/>
            <a:ext cx="1733541" cy="3835502"/>
            <a:chOff x="0" y="0"/>
            <a:chExt cx="635000" cy="14049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6159243" y="2200996"/>
            <a:ext cx="1733541" cy="3835502"/>
            <a:chOff x="0" y="0"/>
            <a:chExt cx="635000" cy="14049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7994210" y="2200996"/>
            <a:ext cx="1733541" cy="3835502"/>
            <a:chOff x="0" y="0"/>
            <a:chExt cx="635000" cy="14049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9859764" y="2200996"/>
            <a:ext cx="1733541" cy="3835502"/>
            <a:chOff x="0" y="0"/>
            <a:chExt cx="635000" cy="14049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" cy="1401706"/>
            </a:xfrm>
            <a:custGeom>
              <a:avLst/>
              <a:gdLst/>
              <a:ahLst/>
              <a:cxnLst/>
              <a:rect l="l" t="t" r="r" b="b"/>
              <a:pathLst>
                <a:path w="635000" h="1401706">
                  <a:moveTo>
                    <a:pt x="635000" y="18608"/>
                  </a:moveTo>
                  <a:lnTo>
                    <a:pt x="635000" y="1272045"/>
                  </a:lnTo>
                  <a:cubicBezTo>
                    <a:pt x="635000" y="1283210"/>
                    <a:pt x="627996" y="1293175"/>
                    <a:pt x="617492" y="1296956"/>
                  </a:cubicBezTo>
                  <a:lnTo>
                    <a:pt x="335008" y="1398651"/>
                  </a:lnTo>
                  <a:cubicBezTo>
                    <a:pt x="323692" y="1402725"/>
                    <a:pt x="311308" y="1402725"/>
                    <a:pt x="299992" y="1398651"/>
                  </a:cubicBezTo>
                  <a:lnTo>
                    <a:pt x="17508" y="1296956"/>
                  </a:lnTo>
                  <a:cubicBezTo>
                    <a:pt x="7004" y="1293175"/>
                    <a:pt x="0" y="1283210"/>
                    <a:pt x="0" y="1272045"/>
                  </a:cubicBezTo>
                  <a:lnTo>
                    <a:pt x="0" y="18608"/>
                  </a:lnTo>
                  <a:cubicBezTo>
                    <a:pt x="0" y="8331"/>
                    <a:pt x="8331" y="0"/>
                    <a:pt x="18608" y="0"/>
                  </a:cubicBezTo>
                  <a:lnTo>
                    <a:pt x="616392" y="0"/>
                  </a:lnTo>
                  <a:cubicBezTo>
                    <a:pt x="626669" y="0"/>
                    <a:pt x="635000" y="8331"/>
                    <a:pt x="635000" y="18608"/>
                  </a:cubicBezTo>
                  <a:close/>
                </a:path>
              </a:pathLst>
            </a:custGeom>
            <a:ln w="95250" cap="sq">
              <a:solidFill>
                <a:srgbClr val="8B2B37"/>
              </a:solidFill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635000" cy="13478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2350" y="1478602"/>
            <a:ext cx="917540" cy="1052166"/>
            <a:chOff x="0" y="0"/>
            <a:chExt cx="1835081" cy="210433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>
            <a:off x="4406652" y="2486318"/>
            <a:ext cx="1426605" cy="132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Nozaru regulējums, kultūras nepārtrauktība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2823630" y="1472252"/>
            <a:ext cx="917540" cy="1052166"/>
            <a:chOff x="0" y="0"/>
            <a:chExt cx="1835081" cy="2104333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4639147" y="1478602"/>
            <a:ext cx="917540" cy="1052166"/>
            <a:chOff x="0" y="0"/>
            <a:chExt cx="1835081" cy="2104333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533778" y="520046"/>
              <a:ext cx="767525" cy="794989"/>
            </a:xfrm>
            <a:custGeom>
              <a:avLst/>
              <a:gdLst/>
              <a:ahLst/>
              <a:cxnLst/>
              <a:rect l="l" t="t" r="r" b="b"/>
              <a:pathLst>
                <a:path w="767525" h="794989">
                  <a:moveTo>
                    <a:pt x="0" y="0"/>
                  </a:moveTo>
                  <a:lnTo>
                    <a:pt x="767525" y="0"/>
                  </a:lnTo>
                  <a:lnTo>
                    <a:pt x="767525" y="794989"/>
                  </a:lnTo>
                  <a:lnTo>
                    <a:pt x="0" y="794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567243" y="1472252"/>
            <a:ext cx="917540" cy="1052166"/>
            <a:chOff x="0" y="0"/>
            <a:chExt cx="1835081" cy="2104333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8354946" y="1472252"/>
            <a:ext cx="917540" cy="1052166"/>
            <a:chOff x="0" y="0"/>
            <a:chExt cx="1835081" cy="2104333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grpSp>
        <p:nvGrpSpPr>
          <p:cNvPr id="72" name="Group 72"/>
          <p:cNvGrpSpPr/>
          <p:nvPr/>
        </p:nvGrpSpPr>
        <p:grpSpPr>
          <a:xfrm>
            <a:off x="10267763" y="1472252"/>
            <a:ext cx="917540" cy="1052166"/>
            <a:chOff x="0" y="0"/>
            <a:chExt cx="1835081" cy="2104333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0"/>
              <a:ext cx="1835081" cy="1835081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225003" y="225003"/>
              <a:ext cx="1385074" cy="1385074"/>
              <a:chOff x="0" y="0"/>
              <a:chExt cx="812800" cy="812800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363065" y="1610077"/>
              <a:ext cx="1108951" cy="494255"/>
              <a:chOff x="0" y="0"/>
              <a:chExt cx="1509399" cy="672734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1509399" cy="672734"/>
              </a:xfrm>
              <a:custGeom>
                <a:avLst/>
                <a:gdLst/>
                <a:ahLst/>
                <a:cxnLst/>
                <a:rect l="l" t="t" r="r" b="b"/>
                <a:pathLst>
                  <a:path w="1509399" h="672734">
                    <a:moveTo>
                      <a:pt x="754700" y="672734"/>
                    </a:moveTo>
                    <a:lnTo>
                      <a:pt x="1509399" y="0"/>
                    </a:lnTo>
                    <a:lnTo>
                      <a:pt x="0" y="0"/>
                    </a:lnTo>
                    <a:lnTo>
                      <a:pt x="754700" y="672734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235844" y="-9098"/>
                <a:ext cx="1037712" cy="36949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</p:grpSp>
      <p:sp>
        <p:nvSpPr>
          <p:cNvPr id="82" name="Freeform 82"/>
          <p:cNvSpPr/>
          <p:nvPr/>
        </p:nvSpPr>
        <p:spPr>
          <a:xfrm>
            <a:off x="6765070" y="1686045"/>
            <a:ext cx="521885" cy="507652"/>
          </a:xfrm>
          <a:custGeom>
            <a:avLst/>
            <a:gdLst/>
            <a:ahLst/>
            <a:cxnLst/>
            <a:rect l="l" t="t" r="r" b="b"/>
            <a:pathLst>
              <a:path w="782828" h="761478">
                <a:moveTo>
                  <a:pt x="0" y="0"/>
                </a:moveTo>
                <a:lnTo>
                  <a:pt x="782829" y="0"/>
                </a:lnTo>
                <a:lnTo>
                  <a:pt x="782829" y="761478"/>
                </a:lnTo>
                <a:lnTo>
                  <a:pt x="0" y="761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3" name="Freeform 83"/>
          <p:cNvSpPr/>
          <p:nvPr/>
        </p:nvSpPr>
        <p:spPr>
          <a:xfrm>
            <a:off x="8608985" y="1663208"/>
            <a:ext cx="409463" cy="553329"/>
          </a:xfrm>
          <a:custGeom>
            <a:avLst/>
            <a:gdLst/>
            <a:ahLst/>
            <a:cxnLst/>
            <a:rect l="l" t="t" r="r" b="b"/>
            <a:pathLst>
              <a:path w="614195" h="829993">
                <a:moveTo>
                  <a:pt x="0" y="0"/>
                </a:moveTo>
                <a:lnTo>
                  <a:pt x="614195" y="0"/>
                </a:lnTo>
                <a:lnTo>
                  <a:pt x="614195" y="829993"/>
                </a:lnTo>
                <a:lnTo>
                  <a:pt x="0" y="8299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4" name="Freeform 84"/>
          <p:cNvSpPr/>
          <p:nvPr/>
        </p:nvSpPr>
        <p:spPr>
          <a:xfrm>
            <a:off x="10492661" y="1706840"/>
            <a:ext cx="467744" cy="444357"/>
          </a:xfrm>
          <a:custGeom>
            <a:avLst/>
            <a:gdLst/>
            <a:ahLst/>
            <a:cxnLst/>
            <a:rect l="l" t="t" r="r" b="b"/>
            <a:pathLst>
              <a:path w="701616" h="666535">
                <a:moveTo>
                  <a:pt x="0" y="0"/>
                </a:moveTo>
                <a:lnTo>
                  <a:pt x="701616" y="0"/>
                </a:lnTo>
                <a:lnTo>
                  <a:pt x="701616" y="666535"/>
                </a:lnTo>
                <a:lnTo>
                  <a:pt x="0" y="6665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5" name="Freeform 85"/>
          <p:cNvSpPr/>
          <p:nvPr/>
        </p:nvSpPr>
        <p:spPr>
          <a:xfrm>
            <a:off x="2995609" y="1638816"/>
            <a:ext cx="547819" cy="554881"/>
          </a:xfrm>
          <a:custGeom>
            <a:avLst/>
            <a:gdLst/>
            <a:ahLst/>
            <a:cxnLst/>
            <a:rect l="l" t="t" r="r" b="b"/>
            <a:pathLst>
              <a:path w="821729" h="832322">
                <a:moveTo>
                  <a:pt x="0" y="0"/>
                </a:moveTo>
                <a:lnTo>
                  <a:pt x="821729" y="0"/>
                </a:lnTo>
                <a:lnTo>
                  <a:pt x="821729" y="832322"/>
                </a:lnTo>
                <a:lnTo>
                  <a:pt x="0" y="832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6" name="Freeform 86"/>
          <p:cNvSpPr/>
          <p:nvPr/>
        </p:nvSpPr>
        <p:spPr>
          <a:xfrm>
            <a:off x="1183724" y="1734352"/>
            <a:ext cx="541356" cy="416844"/>
          </a:xfrm>
          <a:custGeom>
            <a:avLst/>
            <a:gdLst/>
            <a:ahLst/>
            <a:cxnLst/>
            <a:rect l="l" t="t" r="r" b="b"/>
            <a:pathLst>
              <a:path w="812034" h="625266">
                <a:moveTo>
                  <a:pt x="0" y="0"/>
                </a:moveTo>
                <a:lnTo>
                  <a:pt x="812034" y="0"/>
                </a:lnTo>
                <a:lnTo>
                  <a:pt x="812034" y="625266"/>
                </a:lnTo>
                <a:lnTo>
                  <a:pt x="0" y="625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87" name="TextBox 87"/>
          <p:cNvSpPr txBox="1"/>
          <p:nvPr/>
        </p:nvSpPr>
        <p:spPr>
          <a:xfrm>
            <a:off x="2702670" y="590550"/>
            <a:ext cx="6786662" cy="5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GALVENĀS IZSKATĪTĀS TĒMAS (II)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660333" y="2486318"/>
            <a:ext cx="1561576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Kultūras mantojums un vēsturiskā atmiņa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2488179" y="2486318"/>
            <a:ext cx="1634200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Kultūras infrastruktūra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672680" y="3617163"/>
            <a:ext cx="1536882" cy="128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Lielstraupes pils un piemiņas vieta Lestenē.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Rīgas geto un Latvijas holokausta muzejs.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2528210" y="3617163"/>
            <a:ext cx="1508381" cy="150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Nacionālā koncertzāle “Rīgas filharmonija”.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Laikmetīgās mākslas centrs Kim? un Latgales vēstniecība GORS.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4304171" y="3520522"/>
            <a:ext cx="1587491" cy="237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Bibliotēku un muzeju darbība.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Autortiesību un rūpnieciskā īpašuma aizsardzība.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Kultūrizglītība.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Dziesmu un deju svētku procesa ilgtspēja.</a:t>
            </a: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TextBox 93"/>
          <p:cNvSpPr txBox="1"/>
          <p:nvPr/>
        </p:nvSpPr>
        <p:spPr>
          <a:xfrm>
            <a:off x="6303226" y="2492668"/>
            <a:ext cx="1466250" cy="51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Jaunatnes politika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7988190" y="2492668"/>
            <a:ext cx="1745582" cy="132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Sporta nozares attīstība un starptautiskās norises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95" name="TextBox 95"/>
          <p:cNvSpPr txBox="1"/>
          <p:nvPr/>
        </p:nvSpPr>
        <p:spPr>
          <a:xfrm>
            <a:off x="10013171" y="2486318"/>
            <a:ext cx="1500145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Veselība un drošība</a:t>
            </a:r>
          </a:p>
          <a:p>
            <a:pPr algn="ctr">
              <a:lnSpc>
                <a:spcPts val="2147"/>
              </a:lnSpc>
            </a:pPr>
            <a:endParaRPr lang="en-US" sz="1533" b="1">
              <a:solidFill>
                <a:srgbClr val="3C3C5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96" name="TextBox 96"/>
          <p:cNvSpPr txBox="1"/>
          <p:nvPr/>
        </p:nvSpPr>
        <p:spPr>
          <a:xfrm>
            <a:off x="8072946" y="3512388"/>
            <a:ext cx="1576068" cy="172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Jaunais Sporta likums.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•Sporta finansēšana un infrastruktūra.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•Ierobežojumi spēlēm ar Krievijas un Baltkrievijas izlašu dalību.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9924600" y="3844434"/>
            <a:ext cx="1563316" cy="106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Bērnu un jauniešu fiziskā aktivitāte.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Veselības mācība.</a:t>
            </a: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TextBox 98"/>
          <p:cNvSpPr txBox="1"/>
          <p:nvPr/>
        </p:nvSpPr>
        <p:spPr>
          <a:xfrm>
            <a:off x="6307951" y="3507822"/>
            <a:ext cx="1386884" cy="150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Pašvaldību darbs ar jaunatni.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• Atbalsts jauniešiem, kuri nemācās un nestrādā.</a:t>
            </a: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5F607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98">
            <a:extLst>
              <a:ext uri="{FF2B5EF4-FFF2-40B4-BE49-F238E27FC236}">
                <a16:creationId xmlns:a16="http://schemas.microsoft.com/office/drawing/2014/main" id="{CA3010AC-9A4B-4C15-8A90-A5A4A519E544}"/>
              </a:ext>
            </a:extLst>
          </p:cNvPr>
          <p:cNvSpPr txBox="1"/>
          <p:nvPr/>
        </p:nvSpPr>
        <p:spPr>
          <a:xfrm>
            <a:off x="838200" y="557190"/>
            <a:ext cx="10515600" cy="1840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Poppins Bold"/>
              </a:rPr>
              <a:t>APAKŠKOMISIJAS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04C105-0637-733E-77D5-A764180E67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4" r="-2" b="-2"/>
          <a:stretch>
            <a:fillRect/>
          </a:stretch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807B77-4FC5-BC13-F0EE-2C30443707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97" r="27213" b="2"/>
          <a:stretch>
            <a:fillRect/>
          </a:stretch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4D33F2-A1A5-3EB1-A77C-49BD9E9802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638" r="28782" b="-1"/>
          <a:stretch>
            <a:fillRect/>
          </a:stretch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E6E7A3-34A7-F864-948B-F35B4FCBF5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473" r="22946" b="-1"/>
          <a:stretch>
            <a:fillRect/>
          </a:stretch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4213" y="2162544"/>
            <a:ext cx="268548" cy="1649609"/>
            <a:chOff x="0" y="0"/>
            <a:chExt cx="106093" cy="6516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093" cy="651697"/>
            </a:xfrm>
            <a:custGeom>
              <a:avLst/>
              <a:gdLst/>
              <a:ahLst/>
              <a:cxnLst/>
              <a:rect l="l" t="t" r="r" b="b"/>
              <a:pathLst>
                <a:path w="106093" h="651697">
                  <a:moveTo>
                    <a:pt x="53047" y="0"/>
                  </a:moveTo>
                  <a:lnTo>
                    <a:pt x="53047" y="0"/>
                  </a:lnTo>
                  <a:cubicBezTo>
                    <a:pt x="67115" y="0"/>
                    <a:pt x="80608" y="5589"/>
                    <a:pt x="90556" y="15537"/>
                  </a:cubicBezTo>
                  <a:cubicBezTo>
                    <a:pt x="100504" y="25485"/>
                    <a:pt x="106093" y="38978"/>
                    <a:pt x="106093" y="53047"/>
                  </a:cubicBezTo>
                  <a:lnTo>
                    <a:pt x="106093" y="598651"/>
                  </a:lnTo>
                  <a:cubicBezTo>
                    <a:pt x="106093" y="627948"/>
                    <a:pt x="82343" y="651697"/>
                    <a:pt x="53047" y="651697"/>
                  </a:cubicBezTo>
                  <a:lnTo>
                    <a:pt x="53047" y="651697"/>
                  </a:lnTo>
                  <a:cubicBezTo>
                    <a:pt x="23750" y="651697"/>
                    <a:pt x="0" y="627948"/>
                    <a:pt x="0" y="598651"/>
                  </a:cubicBezTo>
                  <a:lnTo>
                    <a:pt x="0" y="53047"/>
                  </a:lnTo>
                  <a:cubicBezTo>
                    <a:pt x="0" y="23750"/>
                    <a:pt x="23750" y="0"/>
                    <a:pt x="53047" y="0"/>
                  </a:cubicBezTo>
                  <a:close/>
                </a:path>
              </a:pathLst>
            </a:custGeom>
            <a:solidFill>
              <a:srgbClr val="8B2B37"/>
            </a:solid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6093" cy="7088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4213" y="4459092"/>
            <a:ext cx="268548" cy="1649609"/>
            <a:chOff x="0" y="0"/>
            <a:chExt cx="106093" cy="6516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093" cy="651697"/>
            </a:xfrm>
            <a:custGeom>
              <a:avLst/>
              <a:gdLst/>
              <a:ahLst/>
              <a:cxnLst/>
              <a:rect l="l" t="t" r="r" b="b"/>
              <a:pathLst>
                <a:path w="106093" h="651697">
                  <a:moveTo>
                    <a:pt x="53047" y="0"/>
                  </a:moveTo>
                  <a:lnTo>
                    <a:pt x="53047" y="0"/>
                  </a:lnTo>
                  <a:cubicBezTo>
                    <a:pt x="67115" y="0"/>
                    <a:pt x="80608" y="5589"/>
                    <a:pt x="90556" y="15537"/>
                  </a:cubicBezTo>
                  <a:cubicBezTo>
                    <a:pt x="100504" y="25485"/>
                    <a:pt x="106093" y="38978"/>
                    <a:pt x="106093" y="53047"/>
                  </a:cubicBezTo>
                  <a:lnTo>
                    <a:pt x="106093" y="598651"/>
                  </a:lnTo>
                  <a:cubicBezTo>
                    <a:pt x="106093" y="627948"/>
                    <a:pt x="82343" y="651697"/>
                    <a:pt x="53047" y="651697"/>
                  </a:cubicBezTo>
                  <a:lnTo>
                    <a:pt x="53047" y="651697"/>
                  </a:lnTo>
                  <a:cubicBezTo>
                    <a:pt x="23750" y="651697"/>
                    <a:pt x="0" y="627948"/>
                    <a:pt x="0" y="598651"/>
                  </a:cubicBezTo>
                  <a:lnTo>
                    <a:pt x="0" y="53047"/>
                  </a:lnTo>
                  <a:cubicBezTo>
                    <a:pt x="0" y="23750"/>
                    <a:pt x="23750" y="0"/>
                    <a:pt x="53047" y="0"/>
                  </a:cubicBezTo>
                  <a:close/>
                </a:path>
              </a:pathLst>
            </a:custGeom>
            <a:solidFill>
              <a:srgbClr val="8B2B37"/>
            </a:solid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06093" cy="7088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37652" y="2162544"/>
            <a:ext cx="268548" cy="1649609"/>
            <a:chOff x="0" y="0"/>
            <a:chExt cx="106093" cy="6516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093" cy="651697"/>
            </a:xfrm>
            <a:custGeom>
              <a:avLst/>
              <a:gdLst/>
              <a:ahLst/>
              <a:cxnLst/>
              <a:rect l="l" t="t" r="r" b="b"/>
              <a:pathLst>
                <a:path w="106093" h="651697">
                  <a:moveTo>
                    <a:pt x="53047" y="0"/>
                  </a:moveTo>
                  <a:lnTo>
                    <a:pt x="53047" y="0"/>
                  </a:lnTo>
                  <a:cubicBezTo>
                    <a:pt x="67115" y="0"/>
                    <a:pt x="80608" y="5589"/>
                    <a:pt x="90556" y="15537"/>
                  </a:cubicBezTo>
                  <a:cubicBezTo>
                    <a:pt x="100504" y="25485"/>
                    <a:pt x="106093" y="38978"/>
                    <a:pt x="106093" y="53047"/>
                  </a:cubicBezTo>
                  <a:lnTo>
                    <a:pt x="106093" y="598651"/>
                  </a:lnTo>
                  <a:cubicBezTo>
                    <a:pt x="106093" y="627948"/>
                    <a:pt x="82343" y="651697"/>
                    <a:pt x="53047" y="651697"/>
                  </a:cubicBezTo>
                  <a:lnTo>
                    <a:pt x="53047" y="651697"/>
                  </a:lnTo>
                  <a:cubicBezTo>
                    <a:pt x="23750" y="651697"/>
                    <a:pt x="0" y="627948"/>
                    <a:pt x="0" y="598651"/>
                  </a:cubicBezTo>
                  <a:lnTo>
                    <a:pt x="0" y="53047"/>
                  </a:lnTo>
                  <a:cubicBezTo>
                    <a:pt x="0" y="23750"/>
                    <a:pt x="23750" y="0"/>
                    <a:pt x="53047" y="0"/>
                  </a:cubicBezTo>
                  <a:close/>
                </a:path>
              </a:pathLst>
            </a:custGeom>
            <a:solidFill>
              <a:srgbClr val="8B2B37"/>
            </a:solid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06093" cy="7088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37652" y="4459092"/>
            <a:ext cx="268548" cy="1649609"/>
            <a:chOff x="0" y="0"/>
            <a:chExt cx="106093" cy="6516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6093" cy="651697"/>
            </a:xfrm>
            <a:custGeom>
              <a:avLst/>
              <a:gdLst/>
              <a:ahLst/>
              <a:cxnLst/>
              <a:rect l="l" t="t" r="r" b="b"/>
              <a:pathLst>
                <a:path w="106093" h="651697">
                  <a:moveTo>
                    <a:pt x="53047" y="0"/>
                  </a:moveTo>
                  <a:lnTo>
                    <a:pt x="53047" y="0"/>
                  </a:lnTo>
                  <a:cubicBezTo>
                    <a:pt x="67115" y="0"/>
                    <a:pt x="80608" y="5589"/>
                    <a:pt x="90556" y="15537"/>
                  </a:cubicBezTo>
                  <a:cubicBezTo>
                    <a:pt x="100504" y="25485"/>
                    <a:pt x="106093" y="38978"/>
                    <a:pt x="106093" y="53047"/>
                  </a:cubicBezTo>
                  <a:lnTo>
                    <a:pt x="106093" y="598651"/>
                  </a:lnTo>
                  <a:cubicBezTo>
                    <a:pt x="106093" y="627948"/>
                    <a:pt x="82343" y="651697"/>
                    <a:pt x="53047" y="651697"/>
                  </a:cubicBezTo>
                  <a:lnTo>
                    <a:pt x="53047" y="651697"/>
                  </a:lnTo>
                  <a:cubicBezTo>
                    <a:pt x="23750" y="651697"/>
                    <a:pt x="0" y="627948"/>
                    <a:pt x="0" y="598651"/>
                  </a:cubicBezTo>
                  <a:lnTo>
                    <a:pt x="0" y="53047"/>
                  </a:lnTo>
                  <a:cubicBezTo>
                    <a:pt x="0" y="23750"/>
                    <a:pt x="23750" y="0"/>
                    <a:pt x="53047" y="0"/>
                  </a:cubicBezTo>
                  <a:close/>
                </a:path>
              </a:pathLst>
            </a:custGeom>
            <a:solidFill>
              <a:srgbClr val="8B2B37"/>
            </a:solid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06093" cy="7088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0" y="122570"/>
            <a:ext cx="12192000" cy="170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AUGSTĀKĀS IZGLĪTĪBAS, ZINĀTNES UN CILVĒKKAPITĀLA APAKŠKOMISIJA</a:t>
            </a:r>
          </a:p>
          <a:p>
            <a:pPr algn="ctr">
              <a:lnSpc>
                <a:spcPts val="4480"/>
              </a:lnSpc>
            </a:pPr>
            <a:endParaRPr lang="en-US" sz="3199" b="1" dirty="0">
              <a:solidFill>
                <a:srgbClr val="3C3C5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54436" y="2090768"/>
            <a:ext cx="2530268" cy="53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46"/>
              </a:lnSpc>
            </a:pPr>
            <a:r>
              <a:rPr lang="lv-LV" sz="2000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Reformu ieviešana</a:t>
            </a:r>
          </a:p>
          <a:p>
            <a:pPr>
              <a:lnSpc>
                <a:spcPts val="2146"/>
              </a:lnSpc>
            </a:pPr>
            <a:endParaRPr lang="lv-LV" sz="2000" b="1" noProof="0" dirty="0">
              <a:solidFill>
                <a:srgbClr val="3C3C50"/>
              </a:solidFill>
              <a:latin typeface="Popins bold"/>
              <a:ea typeface="Lato Bold"/>
              <a:cs typeface="Lato Bold"/>
              <a:sym typeface="La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54666" y="4121342"/>
            <a:ext cx="2901148" cy="269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46"/>
              </a:lnSpc>
            </a:pPr>
            <a:r>
              <a:rPr lang="lv-LV" sz="2000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Pedagogu nodrošinājums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60564" y="2162544"/>
            <a:ext cx="2668297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lv-LV" sz="2000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Finansējums un zinātne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44122" y="4040415"/>
            <a:ext cx="3261949" cy="808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46"/>
              </a:lnSpc>
            </a:pPr>
            <a:r>
              <a:rPr lang="lv-LV" sz="2000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Augstākās izglītības pieejamība un attīstība</a:t>
            </a:r>
          </a:p>
          <a:p>
            <a:pPr algn="r">
              <a:lnSpc>
                <a:spcPts val="2146"/>
              </a:lnSpc>
            </a:pPr>
            <a:endParaRPr lang="lv-LV" sz="2000" b="1" noProof="0" dirty="0">
              <a:solidFill>
                <a:srgbClr val="3C3C50"/>
              </a:solidFill>
              <a:latin typeface="Popins bold"/>
              <a:ea typeface="Lato Bold"/>
              <a:cs typeface="Lato Bold"/>
              <a:sym typeface="Lat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32752" y="2401892"/>
            <a:ext cx="3364741" cy="15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Augstskolu konsolidācija, pārvaldība, institucionālā finansēšana un cikliskā akreditācija.</a:t>
            </a:r>
          </a:p>
          <a:p>
            <a:pPr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Valsts augstākās izglītības standarts, akadēmiskā karjera un doktorantūras modelis.</a:t>
            </a:r>
          </a:p>
          <a:p>
            <a:pPr>
              <a:lnSpc>
                <a:spcPts val="1680"/>
              </a:lnSpc>
            </a:pPr>
            <a:endParaRPr lang="lv-LV" sz="1600" noProof="0" dirty="0">
              <a:solidFill>
                <a:srgbClr val="5F6075"/>
              </a:solidFill>
              <a:latin typeface="Popins bold"/>
              <a:ea typeface="Lato"/>
              <a:cs typeface="Lato"/>
              <a:sym typeface="La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2752" y="4564463"/>
            <a:ext cx="3455857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lv-LV" sz="1600" noProof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Pedagogu trūkums, piesaiste un noturēšana profesijā.</a:t>
            </a:r>
          </a:p>
          <a:p>
            <a:pPr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Pedagogu sagatavošana un karjeras izglītība.</a:t>
            </a:r>
          </a:p>
          <a:p>
            <a:pPr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Mūzikas pedagogu pieejamība un kvalifikācija.</a:t>
            </a:r>
          </a:p>
          <a:p>
            <a:pPr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Skolotāju palīgu darbs pirmsskolā.</a:t>
            </a:r>
          </a:p>
          <a:p>
            <a:pPr>
              <a:lnSpc>
                <a:spcPts val="1680"/>
              </a:lnSpc>
            </a:pPr>
            <a:endParaRPr lang="lv-LV" sz="1600" noProof="0" dirty="0">
              <a:solidFill>
                <a:srgbClr val="5F6075"/>
              </a:solidFill>
              <a:latin typeface="Popins bold"/>
              <a:ea typeface="Lato"/>
              <a:cs typeface="Lato"/>
              <a:sym typeface="La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271724" y="2531163"/>
            <a:ext cx="3657137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Valsts budžets, ES fondi un ANM investīcijas.</a:t>
            </a:r>
          </a:p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Finansējuma salīdzinājums Baltijas valstīs.</a:t>
            </a:r>
          </a:p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Zinātnē nodarbināto atalgojums un karjeras prestižs.</a:t>
            </a:r>
          </a:p>
          <a:p>
            <a:pPr algn="r">
              <a:lnSpc>
                <a:spcPts val="1680"/>
              </a:lnSpc>
            </a:pPr>
            <a:endParaRPr lang="lv-LV" sz="1600" noProof="0" dirty="0">
              <a:solidFill>
                <a:srgbClr val="5F6075"/>
              </a:solidFill>
              <a:latin typeface="Popins bold"/>
              <a:ea typeface="Lato"/>
              <a:cs typeface="Lato"/>
              <a:sym typeface="La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846422" y="4564463"/>
            <a:ext cx="4259649" cy="15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0"/>
              </a:lnSpc>
            </a:pPr>
            <a:r>
              <a:rPr lang="lv-LV" sz="1600" noProof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Studiju piedāvājums reģionos un uzņemšanas rezultāti.</a:t>
            </a:r>
          </a:p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Augstākās izglītības eksports un ārvalstu studentu uzraudzība.</a:t>
            </a:r>
          </a:p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Augstskolu attīstība, akadēmiskā brīvība un ētika.</a:t>
            </a:r>
          </a:p>
          <a:p>
            <a:pPr algn="r">
              <a:lnSpc>
                <a:spcPts val="1680"/>
              </a:lnSpc>
            </a:pPr>
            <a:r>
              <a:rPr lang="lv-LV" sz="16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rPr>
              <a:t>• Augstākās izglītības padomes transformācija.</a:t>
            </a:r>
          </a:p>
          <a:p>
            <a:pPr algn="r">
              <a:lnSpc>
                <a:spcPts val="1680"/>
              </a:lnSpc>
            </a:pPr>
            <a:endParaRPr lang="lv-LV" sz="1600" noProof="0" dirty="0">
              <a:solidFill>
                <a:srgbClr val="5F6075"/>
              </a:solidFill>
              <a:latin typeface="Popins bold"/>
              <a:ea typeface="Lato"/>
              <a:cs typeface="Lato"/>
              <a:sym typeface="Lato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366771" y="2489972"/>
            <a:ext cx="2994977" cy="2994977"/>
            <a:chOff x="0" y="0"/>
            <a:chExt cx="5989953" cy="5989953"/>
          </a:xfrm>
        </p:grpSpPr>
        <p:grpSp>
          <p:nvGrpSpPr>
            <p:cNvPr id="24" name="Group 24"/>
            <p:cNvGrpSpPr/>
            <p:nvPr/>
          </p:nvGrpSpPr>
          <p:grpSpPr>
            <a:xfrm rot="8100000">
              <a:off x="60467" y="1155066"/>
              <a:ext cx="4029157" cy="1839958"/>
              <a:chOff x="0" y="0"/>
              <a:chExt cx="812800" cy="37117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56450" y="35780"/>
                <a:ext cx="699901" cy="335394"/>
              </a:xfrm>
              <a:custGeom>
                <a:avLst/>
                <a:gdLst/>
                <a:ahLst/>
                <a:cxnLst/>
                <a:rect l="l" t="t" r="r" b="b"/>
                <a:pathLst>
                  <a:path w="699901" h="335394">
                    <a:moveTo>
                      <a:pt x="418052" y="26419"/>
                    </a:moveTo>
                    <a:lnTo>
                      <a:pt x="688248" y="273195"/>
                    </a:lnTo>
                    <a:cubicBezTo>
                      <a:pt x="699152" y="283154"/>
                      <a:pt x="702818" y="298788"/>
                      <a:pt x="697477" y="312555"/>
                    </a:cubicBezTo>
                    <a:cubicBezTo>
                      <a:pt x="692136" y="326322"/>
                      <a:pt x="678886" y="335394"/>
                      <a:pt x="664119" y="335394"/>
                    </a:cubicBezTo>
                    <a:lnTo>
                      <a:pt x="35781" y="335394"/>
                    </a:lnTo>
                    <a:cubicBezTo>
                      <a:pt x="21014" y="335394"/>
                      <a:pt x="7764" y="326322"/>
                      <a:pt x="2423" y="312555"/>
                    </a:cubicBezTo>
                    <a:cubicBezTo>
                      <a:pt x="-2918" y="298788"/>
                      <a:pt x="748" y="283154"/>
                      <a:pt x="11652" y="273195"/>
                    </a:cubicBezTo>
                    <a:lnTo>
                      <a:pt x="281848" y="26419"/>
                    </a:lnTo>
                    <a:cubicBezTo>
                      <a:pt x="320417" y="-8807"/>
                      <a:pt x="379483" y="-8807"/>
                      <a:pt x="418052" y="26419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27000" y="115181"/>
                <a:ext cx="558800" cy="2294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8100000">
              <a:off x="1900329" y="1155066"/>
              <a:ext cx="4029157" cy="1839958"/>
              <a:chOff x="0" y="0"/>
              <a:chExt cx="812800" cy="37117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56450" y="35780"/>
                <a:ext cx="699901" cy="335394"/>
              </a:xfrm>
              <a:custGeom>
                <a:avLst/>
                <a:gdLst/>
                <a:ahLst/>
                <a:cxnLst/>
                <a:rect l="l" t="t" r="r" b="b"/>
                <a:pathLst>
                  <a:path w="699901" h="335394">
                    <a:moveTo>
                      <a:pt x="418052" y="26419"/>
                    </a:moveTo>
                    <a:lnTo>
                      <a:pt x="688248" y="273195"/>
                    </a:lnTo>
                    <a:cubicBezTo>
                      <a:pt x="699152" y="283154"/>
                      <a:pt x="702818" y="298788"/>
                      <a:pt x="697477" y="312555"/>
                    </a:cubicBezTo>
                    <a:cubicBezTo>
                      <a:pt x="692136" y="326322"/>
                      <a:pt x="678886" y="335394"/>
                      <a:pt x="664119" y="335394"/>
                    </a:cubicBezTo>
                    <a:lnTo>
                      <a:pt x="35781" y="335394"/>
                    </a:lnTo>
                    <a:cubicBezTo>
                      <a:pt x="21014" y="335394"/>
                      <a:pt x="7764" y="326322"/>
                      <a:pt x="2423" y="312555"/>
                    </a:cubicBezTo>
                    <a:cubicBezTo>
                      <a:pt x="-2918" y="298788"/>
                      <a:pt x="748" y="283154"/>
                      <a:pt x="11652" y="273195"/>
                    </a:cubicBezTo>
                    <a:lnTo>
                      <a:pt x="281848" y="26419"/>
                    </a:lnTo>
                    <a:cubicBezTo>
                      <a:pt x="320417" y="-8807"/>
                      <a:pt x="379483" y="-8807"/>
                      <a:pt x="418052" y="26419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27000" y="115181"/>
                <a:ext cx="558800" cy="2294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2700000">
              <a:off x="60467" y="2994929"/>
              <a:ext cx="4029157" cy="1839958"/>
              <a:chOff x="0" y="0"/>
              <a:chExt cx="812800" cy="37117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56450" y="35780"/>
                <a:ext cx="699901" cy="335394"/>
              </a:xfrm>
              <a:custGeom>
                <a:avLst/>
                <a:gdLst/>
                <a:ahLst/>
                <a:cxnLst/>
                <a:rect l="l" t="t" r="r" b="b"/>
                <a:pathLst>
                  <a:path w="699901" h="335394">
                    <a:moveTo>
                      <a:pt x="418052" y="26419"/>
                    </a:moveTo>
                    <a:lnTo>
                      <a:pt x="688248" y="273195"/>
                    </a:lnTo>
                    <a:cubicBezTo>
                      <a:pt x="699152" y="283154"/>
                      <a:pt x="702818" y="298788"/>
                      <a:pt x="697477" y="312555"/>
                    </a:cubicBezTo>
                    <a:cubicBezTo>
                      <a:pt x="692136" y="326322"/>
                      <a:pt x="678886" y="335394"/>
                      <a:pt x="664119" y="335394"/>
                    </a:cubicBezTo>
                    <a:lnTo>
                      <a:pt x="35781" y="335394"/>
                    </a:lnTo>
                    <a:cubicBezTo>
                      <a:pt x="21014" y="335394"/>
                      <a:pt x="7764" y="326322"/>
                      <a:pt x="2423" y="312555"/>
                    </a:cubicBezTo>
                    <a:cubicBezTo>
                      <a:pt x="-2918" y="298788"/>
                      <a:pt x="748" y="283154"/>
                      <a:pt x="11652" y="273195"/>
                    </a:cubicBezTo>
                    <a:lnTo>
                      <a:pt x="281848" y="26419"/>
                    </a:lnTo>
                    <a:cubicBezTo>
                      <a:pt x="320417" y="-8807"/>
                      <a:pt x="379483" y="-8807"/>
                      <a:pt x="418052" y="26419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27000" y="115181"/>
                <a:ext cx="558800" cy="2294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2700000">
              <a:off x="1900329" y="2994929"/>
              <a:ext cx="4029157" cy="1839958"/>
              <a:chOff x="0" y="0"/>
              <a:chExt cx="812800" cy="37117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56450" y="35780"/>
                <a:ext cx="699901" cy="335394"/>
              </a:xfrm>
              <a:custGeom>
                <a:avLst/>
                <a:gdLst/>
                <a:ahLst/>
                <a:cxnLst/>
                <a:rect l="l" t="t" r="r" b="b"/>
                <a:pathLst>
                  <a:path w="699901" h="335394">
                    <a:moveTo>
                      <a:pt x="418052" y="26419"/>
                    </a:moveTo>
                    <a:lnTo>
                      <a:pt x="688248" y="273195"/>
                    </a:lnTo>
                    <a:cubicBezTo>
                      <a:pt x="699152" y="283154"/>
                      <a:pt x="702818" y="298788"/>
                      <a:pt x="697477" y="312555"/>
                    </a:cubicBezTo>
                    <a:cubicBezTo>
                      <a:pt x="692136" y="326322"/>
                      <a:pt x="678886" y="335394"/>
                      <a:pt x="664119" y="335394"/>
                    </a:cubicBezTo>
                    <a:lnTo>
                      <a:pt x="35781" y="335394"/>
                    </a:lnTo>
                    <a:cubicBezTo>
                      <a:pt x="21014" y="335394"/>
                      <a:pt x="7764" y="326322"/>
                      <a:pt x="2423" y="312555"/>
                    </a:cubicBezTo>
                    <a:cubicBezTo>
                      <a:pt x="-2918" y="298788"/>
                      <a:pt x="748" y="283154"/>
                      <a:pt x="11652" y="273195"/>
                    </a:cubicBezTo>
                    <a:lnTo>
                      <a:pt x="281848" y="26419"/>
                    </a:lnTo>
                    <a:cubicBezTo>
                      <a:pt x="320417" y="-8807"/>
                      <a:pt x="379483" y="-8807"/>
                      <a:pt x="418052" y="26419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27000" y="115181"/>
                <a:ext cx="558800" cy="22948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3630162" y="3474642"/>
              <a:ext cx="880532" cy="880532"/>
            </a:xfrm>
            <a:custGeom>
              <a:avLst/>
              <a:gdLst/>
              <a:ahLst/>
              <a:cxnLst/>
              <a:rect l="l" t="t" r="r" b="b"/>
              <a:pathLst>
                <a:path w="880532" h="880532">
                  <a:moveTo>
                    <a:pt x="0" y="0"/>
                  </a:moveTo>
                  <a:lnTo>
                    <a:pt x="880532" y="0"/>
                  </a:lnTo>
                  <a:lnTo>
                    <a:pt x="880532" y="880532"/>
                  </a:lnTo>
                  <a:lnTo>
                    <a:pt x="0" y="880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748527" y="1320459"/>
            <a:ext cx="6537683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  <a:spcBef>
                <a:spcPct val="0"/>
              </a:spcBef>
            </a:pPr>
            <a:r>
              <a:rPr lang="lv-LV" sz="2000" b="1" noProof="0" dirty="0">
                <a:solidFill>
                  <a:srgbClr val="000000"/>
                </a:solidFill>
                <a:latin typeface="Popins bold"/>
                <a:ea typeface="Poppins Bold"/>
                <a:cs typeface="Poppins Bold"/>
                <a:sym typeface="Poppins Bold"/>
              </a:rPr>
              <a:t>61 sēde</a:t>
            </a:r>
          </a:p>
          <a:p>
            <a:pPr algn="ctr">
              <a:lnSpc>
                <a:spcPts val="1773"/>
              </a:lnSpc>
              <a:spcBef>
                <a:spcPct val="0"/>
              </a:spcBef>
            </a:pPr>
            <a:r>
              <a:rPr lang="lv-LV" sz="1600" noProof="0" dirty="0">
                <a:solidFill>
                  <a:srgbClr val="000000"/>
                </a:solidFill>
                <a:latin typeface="Popins bold"/>
                <a:ea typeface="Poppins"/>
                <a:cs typeface="Poppins"/>
                <a:sym typeface="Poppins"/>
              </a:rPr>
              <a:t>Izbraukuma sēdes un vizītes: RTU · RSU · </a:t>
            </a:r>
            <a:r>
              <a:rPr lang="lv-LV" sz="1600" noProof="0" dirty="0" err="1">
                <a:solidFill>
                  <a:srgbClr val="000000"/>
                </a:solidFill>
                <a:latin typeface="Popins bold"/>
                <a:ea typeface="Poppins"/>
                <a:cs typeface="Poppins"/>
                <a:sym typeface="Poppins"/>
              </a:rPr>
              <a:t>VeA</a:t>
            </a:r>
            <a:r>
              <a:rPr lang="lv-LV" sz="1600" noProof="0" dirty="0">
                <a:solidFill>
                  <a:srgbClr val="000000"/>
                </a:solidFill>
                <a:latin typeface="Popins bold"/>
                <a:ea typeface="Poppins"/>
                <a:cs typeface="Poppins"/>
                <a:sym typeface="Poppins"/>
              </a:rPr>
              <a:t> · </a:t>
            </a:r>
            <a:r>
              <a:rPr lang="lv-LV" sz="1600" noProof="0" dirty="0" err="1">
                <a:solidFill>
                  <a:srgbClr val="000000"/>
                </a:solidFill>
                <a:latin typeface="Popins bold"/>
                <a:ea typeface="Poppins"/>
                <a:cs typeface="Poppins"/>
                <a:sym typeface="Poppins"/>
              </a:rPr>
              <a:t>ViA</a:t>
            </a:r>
            <a:r>
              <a:rPr lang="lv-LV" sz="1600" noProof="0" dirty="0">
                <a:solidFill>
                  <a:srgbClr val="000000"/>
                </a:solidFill>
                <a:latin typeface="Popins bold"/>
                <a:ea typeface="Poppins"/>
                <a:cs typeface="Poppins"/>
                <a:sym typeface="Poppins"/>
              </a:rPr>
              <a:t> · DU · LMA · LKA</a:t>
            </a:r>
          </a:p>
        </p:txBody>
      </p:sp>
      <p:sp>
        <p:nvSpPr>
          <p:cNvPr id="38" name="Freeform 38"/>
          <p:cNvSpPr/>
          <p:nvPr/>
        </p:nvSpPr>
        <p:spPr>
          <a:xfrm>
            <a:off x="5078493" y="3133892"/>
            <a:ext cx="477081" cy="590218"/>
          </a:xfrm>
          <a:custGeom>
            <a:avLst/>
            <a:gdLst/>
            <a:ahLst/>
            <a:cxnLst/>
            <a:rect l="l" t="t" r="r" b="b"/>
            <a:pathLst>
              <a:path w="715621" h="885327">
                <a:moveTo>
                  <a:pt x="0" y="0"/>
                </a:moveTo>
                <a:lnTo>
                  <a:pt x="715621" y="0"/>
                </a:lnTo>
                <a:lnTo>
                  <a:pt x="715621" y="885326"/>
                </a:lnTo>
                <a:lnTo>
                  <a:pt x="0" y="885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v-LV" sz="1200"/>
          </a:p>
        </p:txBody>
      </p:sp>
      <p:sp>
        <p:nvSpPr>
          <p:cNvPr id="39" name="Freeform 39"/>
          <p:cNvSpPr/>
          <p:nvPr/>
        </p:nvSpPr>
        <p:spPr>
          <a:xfrm>
            <a:off x="6207472" y="3277663"/>
            <a:ext cx="412354" cy="446446"/>
          </a:xfrm>
          <a:custGeom>
            <a:avLst/>
            <a:gdLst/>
            <a:ahLst/>
            <a:cxnLst/>
            <a:rect l="l" t="t" r="r" b="b"/>
            <a:pathLst>
              <a:path w="618531" h="669669">
                <a:moveTo>
                  <a:pt x="0" y="0"/>
                </a:moveTo>
                <a:lnTo>
                  <a:pt x="618531" y="0"/>
                </a:lnTo>
                <a:lnTo>
                  <a:pt x="618531" y="669669"/>
                </a:lnTo>
                <a:lnTo>
                  <a:pt x="0" y="6696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v-LV" sz="1200"/>
          </a:p>
        </p:txBody>
      </p:sp>
      <p:sp>
        <p:nvSpPr>
          <p:cNvPr id="40" name="Freeform 40"/>
          <p:cNvSpPr/>
          <p:nvPr/>
        </p:nvSpPr>
        <p:spPr>
          <a:xfrm>
            <a:off x="5078493" y="4256187"/>
            <a:ext cx="516213" cy="451452"/>
          </a:xfrm>
          <a:custGeom>
            <a:avLst/>
            <a:gdLst/>
            <a:ahLst/>
            <a:cxnLst/>
            <a:rect l="l" t="t" r="r" b="b"/>
            <a:pathLst>
              <a:path w="774320" h="677178">
                <a:moveTo>
                  <a:pt x="0" y="0"/>
                </a:moveTo>
                <a:lnTo>
                  <a:pt x="774320" y="0"/>
                </a:lnTo>
                <a:lnTo>
                  <a:pt x="774320" y="677178"/>
                </a:lnTo>
                <a:lnTo>
                  <a:pt x="0" y="6771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723" y="146383"/>
            <a:ext cx="11347111" cy="6711617"/>
            <a:chOff x="0" y="-142875"/>
            <a:chExt cx="22694221" cy="13423234"/>
          </a:xfrm>
        </p:grpSpPr>
        <p:sp>
          <p:nvSpPr>
            <p:cNvPr id="3" name="TextBox 3"/>
            <p:cNvSpPr txBox="1"/>
            <p:nvPr/>
          </p:nvSpPr>
          <p:spPr>
            <a:xfrm>
              <a:off x="6383570" y="-142875"/>
              <a:ext cx="10197968" cy="1095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199" b="1">
                  <a:solidFill>
                    <a:srgbClr val="3C3C5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SPORTA APAKŠKOMISIJA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71012" y="804523"/>
              <a:ext cx="19952199" cy="1513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33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58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sēdes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r>
                <a:rPr lang="lv-LV" sz="1600" noProof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Izbraukuma vizītes: Liepājā, Siguldā, LOV, MSĢ, Ādažu NBS bāzē, Kleistos, Rēzeknē, Valmieras Sporta skolā, Sporta medicīnas centrā, BKUS Sporta medicīnas centrā, Mārupes sporta skolā.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17112404" y="3288350"/>
              <a:ext cx="5581817" cy="6742093"/>
              <a:chOff x="0" y="0"/>
              <a:chExt cx="2122591" cy="256380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39997" y="45156"/>
                <a:ext cx="2082595" cy="2517947"/>
              </a:xfrm>
              <a:custGeom>
                <a:avLst/>
                <a:gdLst/>
                <a:ahLst/>
                <a:cxnLst/>
                <a:rect l="l" t="t" r="r" b="b"/>
                <a:pathLst>
                  <a:path w="2082595" h="2517947">
                    <a:moveTo>
                      <a:pt x="643" y="2488172"/>
                    </a:moveTo>
                    <a:cubicBezTo>
                      <a:pt x="-1897" y="2497062"/>
                      <a:pt x="3183" y="2503412"/>
                      <a:pt x="14123" y="2504682"/>
                    </a:cubicBezTo>
                    <a:cubicBezTo>
                      <a:pt x="26673" y="2505952"/>
                      <a:pt x="37654" y="2505952"/>
                      <a:pt x="50204" y="2505952"/>
                    </a:cubicBezTo>
                    <a:cubicBezTo>
                      <a:pt x="100405" y="2507222"/>
                      <a:pt x="150606" y="2507222"/>
                      <a:pt x="202375" y="2508492"/>
                    </a:cubicBezTo>
                    <a:cubicBezTo>
                      <a:pt x="230613" y="2509762"/>
                      <a:pt x="258851" y="2511032"/>
                      <a:pt x="285520" y="2512302"/>
                    </a:cubicBezTo>
                    <a:cubicBezTo>
                      <a:pt x="332583" y="2513572"/>
                      <a:pt x="378077" y="2513572"/>
                      <a:pt x="425141" y="2514842"/>
                    </a:cubicBezTo>
                    <a:cubicBezTo>
                      <a:pt x="443966" y="2514842"/>
                      <a:pt x="461222" y="2514842"/>
                      <a:pt x="480048" y="2513572"/>
                    </a:cubicBezTo>
                    <a:cubicBezTo>
                      <a:pt x="487891" y="2513572"/>
                      <a:pt x="497304" y="2512302"/>
                      <a:pt x="505148" y="2512302"/>
                    </a:cubicBezTo>
                    <a:cubicBezTo>
                      <a:pt x="536523" y="2513572"/>
                      <a:pt x="1164032" y="2504682"/>
                      <a:pt x="1195407" y="2505952"/>
                    </a:cubicBezTo>
                    <a:cubicBezTo>
                      <a:pt x="1239333" y="2507222"/>
                      <a:pt x="1360128" y="2507222"/>
                      <a:pt x="1404054" y="2507222"/>
                    </a:cubicBezTo>
                    <a:cubicBezTo>
                      <a:pt x="1421310" y="2507222"/>
                      <a:pt x="1436998" y="2505952"/>
                      <a:pt x="1454254" y="2505952"/>
                    </a:cubicBezTo>
                    <a:lnTo>
                      <a:pt x="1538968" y="2509762"/>
                    </a:lnTo>
                    <a:cubicBezTo>
                      <a:pt x="1600150" y="2512302"/>
                      <a:pt x="1659763" y="2509762"/>
                      <a:pt x="1720945" y="2513572"/>
                    </a:cubicBezTo>
                    <a:cubicBezTo>
                      <a:pt x="1822915" y="2518652"/>
                      <a:pt x="1926454" y="2512302"/>
                      <a:pt x="2019094" y="2517382"/>
                    </a:cubicBezTo>
                    <a:cubicBezTo>
                      <a:pt x="2039414" y="2518652"/>
                      <a:pt x="2059734" y="2517382"/>
                      <a:pt x="2082594" y="2517382"/>
                    </a:cubicBezTo>
                    <a:lnTo>
                      <a:pt x="2082594" y="2457692"/>
                    </a:lnTo>
                    <a:cubicBezTo>
                      <a:pt x="2081324" y="2374281"/>
                      <a:pt x="2080054" y="2281973"/>
                      <a:pt x="2080054" y="2183896"/>
                    </a:cubicBezTo>
                    <a:cubicBezTo>
                      <a:pt x="2080054" y="2070435"/>
                      <a:pt x="2083864" y="1955050"/>
                      <a:pt x="2077514" y="1841588"/>
                    </a:cubicBezTo>
                    <a:cubicBezTo>
                      <a:pt x="2069894" y="1766588"/>
                      <a:pt x="2058464" y="287741"/>
                      <a:pt x="2058464" y="212741"/>
                    </a:cubicBezTo>
                    <a:cubicBezTo>
                      <a:pt x="2055924" y="160818"/>
                      <a:pt x="2054654" y="106972"/>
                      <a:pt x="2052114" y="55049"/>
                    </a:cubicBezTo>
                    <a:cubicBezTo>
                      <a:pt x="2052114" y="39664"/>
                      <a:pt x="2050844" y="24279"/>
                      <a:pt x="2049574" y="5644"/>
                    </a:cubicBezTo>
                    <a:cubicBezTo>
                      <a:pt x="2039414" y="3104"/>
                      <a:pt x="2030524" y="1834"/>
                      <a:pt x="2020364" y="564"/>
                    </a:cubicBezTo>
                    <a:cubicBezTo>
                      <a:pt x="2012744" y="-706"/>
                      <a:pt x="2005124" y="564"/>
                      <a:pt x="1998774" y="564"/>
                    </a:cubicBezTo>
                    <a:lnTo>
                      <a:pt x="6279" y="5644"/>
                    </a:lnTo>
                    <a:lnTo>
                      <a:pt x="643" y="2488172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11430" y="16510"/>
                <a:ext cx="2061631" cy="2509198"/>
              </a:xfrm>
              <a:custGeom>
                <a:avLst/>
                <a:gdLst/>
                <a:ahLst/>
                <a:cxnLst/>
                <a:rect l="l" t="t" r="r" b="b"/>
                <a:pathLst>
                  <a:path w="2061631" h="2509198">
                    <a:moveTo>
                      <a:pt x="2061631" y="2509198"/>
                    </a:moveTo>
                    <a:lnTo>
                      <a:pt x="0" y="2501578"/>
                    </a:lnTo>
                    <a:lnTo>
                      <a:pt x="0" y="887541"/>
                    </a:lnTo>
                    <a:lnTo>
                      <a:pt x="7620" y="20320"/>
                    </a:lnTo>
                    <a:lnTo>
                      <a:pt x="1027878" y="0"/>
                    </a:lnTo>
                    <a:lnTo>
                      <a:pt x="2040041" y="8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-215" y="0"/>
                <a:ext cx="2085976" cy="2535163"/>
              </a:xfrm>
              <a:custGeom>
                <a:avLst/>
                <a:gdLst/>
                <a:ahLst/>
                <a:cxnLst/>
                <a:rect l="l" t="t" r="r" b="b"/>
                <a:pathLst>
                  <a:path w="2085976" h="2535163">
                    <a:moveTo>
                      <a:pt x="2052956" y="21590"/>
                    </a:moveTo>
                    <a:cubicBezTo>
                      <a:pt x="2054226" y="34290"/>
                      <a:pt x="2054226" y="44450"/>
                      <a:pt x="2055496" y="55974"/>
                    </a:cubicBezTo>
                    <a:cubicBezTo>
                      <a:pt x="2058036" y="107897"/>
                      <a:pt x="2059306" y="161743"/>
                      <a:pt x="2061846" y="213666"/>
                    </a:cubicBezTo>
                    <a:cubicBezTo>
                      <a:pt x="2061846" y="288666"/>
                      <a:pt x="2074546" y="1767513"/>
                      <a:pt x="2080896" y="1842513"/>
                    </a:cubicBezTo>
                    <a:cubicBezTo>
                      <a:pt x="2087246" y="1955975"/>
                      <a:pt x="2083436" y="2071360"/>
                      <a:pt x="2083436" y="2184821"/>
                    </a:cubicBezTo>
                    <a:cubicBezTo>
                      <a:pt x="2083436" y="2284821"/>
                      <a:pt x="2084706" y="2377129"/>
                      <a:pt x="2085976" y="2474908"/>
                    </a:cubicBezTo>
                    <a:lnTo>
                      <a:pt x="2085976" y="2534598"/>
                    </a:lnTo>
                    <a:cubicBezTo>
                      <a:pt x="2063116" y="2534598"/>
                      <a:pt x="2042796" y="2535868"/>
                      <a:pt x="2022476" y="2534598"/>
                    </a:cubicBezTo>
                    <a:cubicBezTo>
                      <a:pt x="1921172" y="2529518"/>
                      <a:pt x="1817633" y="2535868"/>
                      <a:pt x="1715663" y="2530788"/>
                    </a:cubicBezTo>
                    <a:cubicBezTo>
                      <a:pt x="1654481" y="2526978"/>
                      <a:pt x="1594868" y="2529518"/>
                      <a:pt x="1533686" y="2526978"/>
                    </a:cubicBezTo>
                    <a:lnTo>
                      <a:pt x="1448972" y="2523168"/>
                    </a:lnTo>
                    <a:cubicBezTo>
                      <a:pt x="1431715" y="2523168"/>
                      <a:pt x="1416028" y="2524438"/>
                      <a:pt x="1398771" y="2524438"/>
                    </a:cubicBezTo>
                    <a:cubicBezTo>
                      <a:pt x="1354846" y="2523168"/>
                      <a:pt x="1234050" y="2524438"/>
                      <a:pt x="1190125" y="2523168"/>
                    </a:cubicBezTo>
                    <a:cubicBezTo>
                      <a:pt x="1158749" y="2521898"/>
                      <a:pt x="531241" y="2530788"/>
                      <a:pt x="499866" y="2529518"/>
                    </a:cubicBezTo>
                    <a:cubicBezTo>
                      <a:pt x="492022" y="2529518"/>
                      <a:pt x="482609" y="2530788"/>
                      <a:pt x="474765" y="2530788"/>
                    </a:cubicBezTo>
                    <a:cubicBezTo>
                      <a:pt x="455940" y="2530788"/>
                      <a:pt x="438683" y="2532058"/>
                      <a:pt x="419858" y="2532058"/>
                    </a:cubicBezTo>
                    <a:cubicBezTo>
                      <a:pt x="372795" y="2532058"/>
                      <a:pt x="327301" y="2530788"/>
                      <a:pt x="280238" y="2529518"/>
                    </a:cubicBezTo>
                    <a:cubicBezTo>
                      <a:pt x="252000" y="2528248"/>
                      <a:pt x="223762" y="2526978"/>
                      <a:pt x="197093" y="2525708"/>
                    </a:cubicBezTo>
                    <a:cubicBezTo>
                      <a:pt x="146892" y="2524438"/>
                      <a:pt x="96691" y="2523168"/>
                      <a:pt x="44922" y="2523168"/>
                    </a:cubicBezTo>
                    <a:cubicBezTo>
                      <a:pt x="34505" y="2523168"/>
                      <a:pt x="25615" y="2523168"/>
                      <a:pt x="15455" y="2521898"/>
                    </a:cubicBezTo>
                    <a:cubicBezTo>
                      <a:pt x="6565" y="2520628"/>
                      <a:pt x="1485" y="2514278"/>
                      <a:pt x="4025" y="2505388"/>
                    </a:cubicBezTo>
                    <a:cubicBezTo>
                      <a:pt x="12915" y="2473283"/>
                      <a:pt x="9105" y="2425206"/>
                      <a:pt x="7835" y="2375206"/>
                    </a:cubicBezTo>
                    <a:cubicBezTo>
                      <a:pt x="6565" y="2273283"/>
                      <a:pt x="2755" y="2173283"/>
                      <a:pt x="4025" y="2071360"/>
                    </a:cubicBezTo>
                    <a:cubicBezTo>
                      <a:pt x="1485" y="1944437"/>
                      <a:pt x="-3595" y="373282"/>
                      <a:pt x="4025" y="244435"/>
                    </a:cubicBezTo>
                    <a:cubicBezTo>
                      <a:pt x="5295" y="219435"/>
                      <a:pt x="4025" y="192512"/>
                      <a:pt x="5295" y="167512"/>
                    </a:cubicBezTo>
                    <a:cubicBezTo>
                      <a:pt x="6565" y="127128"/>
                      <a:pt x="9105" y="82897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57472" y="30480"/>
                      <a:pt x="82573" y="29210"/>
                    </a:cubicBezTo>
                    <a:cubicBezTo>
                      <a:pt x="124929" y="25400"/>
                      <a:pt x="167286" y="22860"/>
                      <a:pt x="211212" y="20320"/>
                    </a:cubicBezTo>
                    <a:cubicBezTo>
                      <a:pt x="241018" y="17780"/>
                      <a:pt x="270825" y="16510"/>
                      <a:pt x="299063" y="13970"/>
                    </a:cubicBezTo>
                    <a:cubicBezTo>
                      <a:pt x="327301" y="11430"/>
                      <a:pt x="357107" y="8890"/>
                      <a:pt x="385345" y="8890"/>
                    </a:cubicBezTo>
                    <a:cubicBezTo>
                      <a:pt x="416721" y="7620"/>
                      <a:pt x="448096" y="10160"/>
                      <a:pt x="479472" y="8890"/>
                    </a:cubicBezTo>
                    <a:cubicBezTo>
                      <a:pt x="518691" y="8890"/>
                      <a:pt x="1229344" y="6350"/>
                      <a:pt x="1268563" y="5080"/>
                    </a:cubicBezTo>
                    <a:cubicBezTo>
                      <a:pt x="1306214" y="3810"/>
                      <a:pt x="1343864" y="2540"/>
                      <a:pt x="1383084" y="2540"/>
                    </a:cubicBezTo>
                    <a:cubicBezTo>
                      <a:pt x="1447403" y="1270"/>
                      <a:pt x="1510154" y="0"/>
                      <a:pt x="1574474" y="0"/>
                    </a:cubicBezTo>
                    <a:cubicBezTo>
                      <a:pt x="1601143" y="0"/>
                      <a:pt x="1629380" y="2540"/>
                      <a:pt x="1656050" y="2540"/>
                    </a:cubicBezTo>
                    <a:cubicBezTo>
                      <a:pt x="1729782" y="3810"/>
                      <a:pt x="1805083" y="5080"/>
                      <a:pt x="1878815" y="7620"/>
                    </a:cubicBezTo>
                    <a:cubicBezTo>
                      <a:pt x="1918034" y="8890"/>
                      <a:pt x="1957254" y="12700"/>
                      <a:pt x="1996473" y="16510"/>
                    </a:cubicBezTo>
                    <a:lnTo>
                      <a:pt x="2022476" y="16510"/>
                    </a:lnTo>
                    <a:cubicBezTo>
                      <a:pt x="2033906" y="17780"/>
                      <a:pt x="2042796" y="20320"/>
                      <a:pt x="2052956" y="21590"/>
                    </a:cubicBezTo>
                    <a:close/>
                    <a:moveTo>
                      <a:pt x="2063116" y="2518088"/>
                    </a:moveTo>
                    <a:cubicBezTo>
                      <a:pt x="2064386" y="2501578"/>
                      <a:pt x="2065656" y="2488878"/>
                      <a:pt x="2065656" y="2476178"/>
                    </a:cubicBezTo>
                    <a:cubicBezTo>
                      <a:pt x="2064386" y="2367514"/>
                      <a:pt x="2063116" y="2265591"/>
                      <a:pt x="2063116" y="2155975"/>
                    </a:cubicBezTo>
                    <a:cubicBezTo>
                      <a:pt x="2063116" y="2105975"/>
                      <a:pt x="2065656" y="2055975"/>
                      <a:pt x="2064386" y="2005975"/>
                    </a:cubicBezTo>
                    <a:cubicBezTo>
                      <a:pt x="2064386" y="1959821"/>
                      <a:pt x="2063116" y="1911744"/>
                      <a:pt x="2061846" y="1865590"/>
                    </a:cubicBezTo>
                    <a:cubicBezTo>
                      <a:pt x="2056766" y="1794437"/>
                      <a:pt x="2045336" y="321359"/>
                      <a:pt x="2045336" y="250205"/>
                    </a:cubicBezTo>
                    <a:cubicBezTo>
                      <a:pt x="2042796" y="190589"/>
                      <a:pt x="2040256" y="129051"/>
                      <a:pt x="2037716" y="69435"/>
                    </a:cubicBezTo>
                    <a:cubicBezTo>
                      <a:pt x="2036446" y="44450"/>
                      <a:pt x="2035176" y="43180"/>
                      <a:pt x="2018436" y="41910"/>
                    </a:cubicBezTo>
                    <a:cubicBezTo>
                      <a:pt x="2013729" y="41910"/>
                      <a:pt x="2010592" y="41910"/>
                      <a:pt x="2005885" y="40640"/>
                    </a:cubicBezTo>
                    <a:cubicBezTo>
                      <a:pt x="1966666" y="36830"/>
                      <a:pt x="1925878" y="31750"/>
                      <a:pt x="1886659" y="30480"/>
                    </a:cubicBezTo>
                    <a:cubicBezTo>
                      <a:pt x="1790964" y="26670"/>
                      <a:pt x="1693700" y="25400"/>
                      <a:pt x="1598005" y="22860"/>
                    </a:cubicBezTo>
                    <a:lnTo>
                      <a:pt x="1485054" y="22860"/>
                    </a:lnTo>
                    <a:cubicBezTo>
                      <a:pt x="1434853" y="22860"/>
                      <a:pt x="1384652" y="22860"/>
                      <a:pt x="1336020" y="24130"/>
                    </a:cubicBezTo>
                    <a:cubicBezTo>
                      <a:pt x="1293664" y="25400"/>
                      <a:pt x="579873" y="29210"/>
                      <a:pt x="537516" y="29210"/>
                    </a:cubicBezTo>
                    <a:cubicBezTo>
                      <a:pt x="468490" y="29210"/>
                      <a:pt x="399464" y="26670"/>
                      <a:pt x="330438" y="33020"/>
                    </a:cubicBezTo>
                    <a:cubicBezTo>
                      <a:pt x="294357" y="36830"/>
                      <a:pt x="259844" y="36830"/>
                      <a:pt x="225331" y="38100"/>
                    </a:cubicBezTo>
                    <a:cubicBezTo>
                      <a:pt x="165717" y="41910"/>
                      <a:pt x="106104" y="45720"/>
                      <a:pt x="46491" y="50800"/>
                    </a:cubicBezTo>
                    <a:cubicBezTo>
                      <a:pt x="33235" y="50800"/>
                      <a:pt x="30695" y="54051"/>
                      <a:pt x="29425" y="77128"/>
                    </a:cubicBezTo>
                    <a:cubicBezTo>
                      <a:pt x="28155" y="111743"/>
                      <a:pt x="28155" y="146358"/>
                      <a:pt x="26885" y="180974"/>
                    </a:cubicBezTo>
                    <a:cubicBezTo>
                      <a:pt x="25615" y="238666"/>
                      <a:pt x="23075" y="294435"/>
                      <a:pt x="21805" y="352128"/>
                    </a:cubicBezTo>
                    <a:cubicBezTo>
                      <a:pt x="16725" y="413666"/>
                      <a:pt x="23075" y="1917514"/>
                      <a:pt x="25615" y="1979052"/>
                    </a:cubicBezTo>
                    <a:cubicBezTo>
                      <a:pt x="25615" y="2044437"/>
                      <a:pt x="25615" y="2111745"/>
                      <a:pt x="26885" y="2177129"/>
                    </a:cubicBezTo>
                    <a:cubicBezTo>
                      <a:pt x="26885" y="2225206"/>
                      <a:pt x="29425" y="2273283"/>
                      <a:pt x="29425" y="2321360"/>
                    </a:cubicBezTo>
                    <a:cubicBezTo>
                      <a:pt x="29425" y="2373283"/>
                      <a:pt x="29425" y="2425206"/>
                      <a:pt x="28155" y="2476178"/>
                    </a:cubicBezTo>
                    <a:lnTo>
                      <a:pt x="28155" y="2486338"/>
                    </a:lnTo>
                    <a:cubicBezTo>
                      <a:pt x="28155" y="2496498"/>
                      <a:pt x="31965" y="2500308"/>
                      <a:pt x="40855" y="2500308"/>
                    </a:cubicBezTo>
                    <a:cubicBezTo>
                      <a:pt x="60610" y="2500308"/>
                      <a:pt x="82573" y="2501578"/>
                      <a:pt x="102967" y="2501578"/>
                    </a:cubicBezTo>
                    <a:cubicBezTo>
                      <a:pt x="132773" y="2501578"/>
                      <a:pt x="164149" y="2499038"/>
                      <a:pt x="193955" y="2501578"/>
                    </a:cubicBezTo>
                    <a:cubicBezTo>
                      <a:pt x="242587" y="2505388"/>
                      <a:pt x="291219" y="2507928"/>
                      <a:pt x="339851" y="2506658"/>
                    </a:cubicBezTo>
                    <a:cubicBezTo>
                      <a:pt x="371226" y="2505388"/>
                      <a:pt x="401033" y="2507928"/>
                      <a:pt x="432408" y="2507928"/>
                    </a:cubicBezTo>
                    <a:cubicBezTo>
                      <a:pt x="477903" y="2507928"/>
                      <a:pt x="523397" y="2506658"/>
                      <a:pt x="568892" y="2507928"/>
                    </a:cubicBezTo>
                    <a:cubicBezTo>
                      <a:pt x="636349" y="2509198"/>
                      <a:pt x="1376808" y="2499038"/>
                      <a:pt x="1445834" y="2501578"/>
                    </a:cubicBezTo>
                    <a:cubicBezTo>
                      <a:pt x="1475641" y="2502848"/>
                      <a:pt x="1505448" y="2504118"/>
                      <a:pt x="1533686" y="2504118"/>
                    </a:cubicBezTo>
                    <a:cubicBezTo>
                      <a:pt x="1585455" y="2506658"/>
                      <a:pt x="1635656" y="2502848"/>
                      <a:pt x="1687425" y="2506658"/>
                    </a:cubicBezTo>
                    <a:cubicBezTo>
                      <a:pt x="1729782" y="2509198"/>
                      <a:pt x="1772139" y="2509198"/>
                      <a:pt x="1814496" y="2511738"/>
                    </a:cubicBezTo>
                    <a:cubicBezTo>
                      <a:pt x="1877246" y="2515548"/>
                      <a:pt x="1939997" y="2518088"/>
                      <a:pt x="2002748" y="2519358"/>
                    </a:cubicBezTo>
                    <a:cubicBezTo>
                      <a:pt x="2025016" y="2519358"/>
                      <a:pt x="2042796" y="2518088"/>
                      <a:pt x="2063116" y="2518088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7383644" y="2447009"/>
              <a:ext cx="4846637" cy="2016799"/>
              <a:chOff x="0" y="0"/>
              <a:chExt cx="2356702" cy="98067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356701" cy="980679"/>
              </a:xfrm>
              <a:custGeom>
                <a:avLst/>
                <a:gdLst/>
                <a:ahLst/>
                <a:cxnLst/>
                <a:rect l="l" t="t" r="r" b="b"/>
                <a:pathLst>
                  <a:path w="2356701" h="980679">
                    <a:moveTo>
                      <a:pt x="0" y="0"/>
                    </a:moveTo>
                    <a:lnTo>
                      <a:pt x="2153501" y="0"/>
                    </a:lnTo>
                    <a:lnTo>
                      <a:pt x="2356701" y="490339"/>
                    </a:lnTo>
                    <a:lnTo>
                      <a:pt x="2153501" y="980679"/>
                    </a:lnTo>
                    <a:lnTo>
                      <a:pt x="0" y="980679"/>
                    </a:lnTo>
                    <a:lnTo>
                      <a:pt x="203200" y="490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B2B37"/>
              </a:solidFill>
              <a:ln w="28575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77800" y="-95250"/>
                <a:ext cx="2102702" cy="107592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893"/>
                  </a:lnSpc>
                  <a:spcBef>
                    <a:spcPct val="0"/>
                  </a:spcBef>
                </a:pPr>
                <a:r>
                  <a:rPr lang="en-US" sz="2066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Veselība un sagatavotība</a:t>
                </a:r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7566555" y="9644155"/>
              <a:ext cx="4904480" cy="768672"/>
            </a:xfrm>
            <a:prstGeom prst="rect">
              <a:avLst/>
            </a:prstGeom>
            <a:solidFill>
              <a:srgbClr val="8B2B37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2"/>
                </a:lnSpc>
              </a:pPr>
              <a:r>
                <a:rPr lang="en-US" sz="2400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2025/2026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383643" y="4556863"/>
              <a:ext cx="5087392" cy="47352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9"/>
                </a:lnSpc>
                <a:spcBef>
                  <a:spcPct val="0"/>
                </a:spcBef>
              </a:pPr>
              <a:r>
                <a:rPr lang="lv-LV" sz="1399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15 sēdes · izbraukumi uz sporta un medicīnas iestādēm</a:t>
              </a:r>
            </a:p>
            <a:p>
              <a:pPr>
                <a:lnSpc>
                  <a:spcPts val="1959"/>
                </a:lnSpc>
                <a:spcBef>
                  <a:spcPct val="0"/>
                </a:spcBef>
              </a:pPr>
              <a:endParaRPr lang="lv-LV" sz="1399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  <a:p>
              <a:pPr>
                <a:lnSpc>
                  <a:spcPts val="2053"/>
                </a:lnSpc>
                <a:spcBef>
                  <a:spcPct val="0"/>
                </a:spcBef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Jauniešu fiziskā sagatavotība un sporta stundas. Sporta speciālistu paaudžu maiņa, veselības aprūpe, medicīniskā uzraudzība un infrastruktūra.</a:t>
              </a:r>
            </a:p>
            <a:p>
              <a:pPr>
                <a:lnSpc>
                  <a:spcPts val="2239"/>
                </a:lnSpc>
                <a:spcBef>
                  <a:spcPct val="0"/>
                </a:spcBef>
              </a:pPr>
              <a:endParaRPr lang="lv-LV" sz="1467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693764" y="3288350"/>
              <a:ext cx="5418640" cy="6742093"/>
              <a:chOff x="0" y="0"/>
              <a:chExt cx="2060540" cy="25638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39995" y="45156"/>
                <a:ext cx="2020545" cy="2517947"/>
              </a:xfrm>
              <a:custGeom>
                <a:avLst/>
                <a:gdLst/>
                <a:ahLst/>
                <a:cxnLst/>
                <a:rect l="l" t="t" r="r" b="b"/>
                <a:pathLst>
                  <a:path w="2020545" h="2517947">
                    <a:moveTo>
                      <a:pt x="645" y="2488172"/>
                    </a:moveTo>
                    <a:cubicBezTo>
                      <a:pt x="-1895" y="2497062"/>
                      <a:pt x="3185" y="2503412"/>
                      <a:pt x="13787" y="2504682"/>
                    </a:cubicBezTo>
                    <a:cubicBezTo>
                      <a:pt x="25943" y="2505952"/>
                      <a:pt x="36579" y="2505952"/>
                      <a:pt x="48735" y="2505952"/>
                    </a:cubicBezTo>
                    <a:cubicBezTo>
                      <a:pt x="97360" y="2507222"/>
                      <a:pt x="145984" y="2507222"/>
                      <a:pt x="196128" y="2508492"/>
                    </a:cubicBezTo>
                    <a:cubicBezTo>
                      <a:pt x="223479" y="2509762"/>
                      <a:pt x="250830" y="2511032"/>
                      <a:pt x="276662" y="2512302"/>
                    </a:cubicBezTo>
                    <a:cubicBezTo>
                      <a:pt x="322247" y="2513572"/>
                      <a:pt x="366313" y="2513572"/>
                      <a:pt x="411898" y="2514842"/>
                    </a:cubicBezTo>
                    <a:cubicBezTo>
                      <a:pt x="430132" y="2514842"/>
                      <a:pt x="446847" y="2514842"/>
                      <a:pt x="465081" y="2513572"/>
                    </a:cubicBezTo>
                    <a:cubicBezTo>
                      <a:pt x="472679" y="2513572"/>
                      <a:pt x="481796" y="2512302"/>
                      <a:pt x="489393" y="2512302"/>
                    </a:cubicBezTo>
                    <a:cubicBezTo>
                      <a:pt x="519783" y="2513572"/>
                      <a:pt x="1127587" y="2504682"/>
                      <a:pt x="1157977" y="2505952"/>
                    </a:cubicBezTo>
                    <a:cubicBezTo>
                      <a:pt x="1200524" y="2507222"/>
                      <a:pt x="1317526" y="2507222"/>
                      <a:pt x="1360072" y="2507222"/>
                    </a:cubicBezTo>
                    <a:cubicBezTo>
                      <a:pt x="1376787" y="2507222"/>
                      <a:pt x="1391982" y="2505952"/>
                      <a:pt x="1408697" y="2505952"/>
                    </a:cubicBezTo>
                    <a:lnTo>
                      <a:pt x="1490750" y="2509762"/>
                    </a:lnTo>
                    <a:cubicBezTo>
                      <a:pt x="1550011" y="2512302"/>
                      <a:pt x="1607752" y="2509762"/>
                      <a:pt x="1667013" y="2513572"/>
                    </a:cubicBezTo>
                    <a:cubicBezTo>
                      <a:pt x="1765781" y="2518652"/>
                      <a:pt x="1866069" y="2512302"/>
                      <a:pt x="1957045" y="2517382"/>
                    </a:cubicBezTo>
                    <a:cubicBezTo>
                      <a:pt x="1977365" y="2518652"/>
                      <a:pt x="1997685" y="2517382"/>
                      <a:pt x="2020545" y="2517382"/>
                    </a:cubicBezTo>
                    <a:lnTo>
                      <a:pt x="2020545" y="2457692"/>
                    </a:lnTo>
                    <a:cubicBezTo>
                      <a:pt x="2019275" y="2374281"/>
                      <a:pt x="2018005" y="2281973"/>
                      <a:pt x="2018005" y="2183896"/>
                    </a:cubicBezTo>
                    <a:cubicBezTo>
                      <a:pt x="2018005" y="2070435"/>
                      <a:pt x="2021815" y="1955050"/>
                      <a:pt x="2015465" y="1841588"/>
                    </a:cubicBezTo>
                    <a:cubicBezTo>
                      <a:pt x="2007845" y="1766588"/>
                      <a:pt x="1996415" y="287741"/>
                      <a:pt x="1996415" y="212741"/>
                    </a:cubicBezTo>
                    <a:cubicBezTo>
                      <a:pt x="1993875" y="160818"/>
                      <a:pt x="1992605" y="106972"/>
                      <a:pt x="1990065" y="55049"/>
                    </a:cubicBezTo>
                    <a:cubicBezTo>
                      <a:pt x="1990065" y="39664"/>
                      <a:pt x="1988795" y="24279"/>
                      <a:pt x="1987525" y="5644"/>
                    </a:cubicBezTo>
                    <a:cubicBezTo>
                      <a:pt x="1977365" y="3104"/>
                      <a:pt x="1968475" y="1834"/>
                      <a:pt x="1958315" y="564"/>
                    </a:cubicBezTo>
                    <a:cubicBezTo>
                      <a:pt x="1950695" y="-706"/>
                      <a:pt x="1943075" y="564"/>
                      <a:pt x="1936725" y="564"/>
                    </a:cubicBezTo>
                    <a:lnTo>
                      <a:pt x="6189" y="5644"/>
                    </a:lnTo>
                    <a:lnTo>
                      <a:pt x="645" y="2488172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1430" y="16510"/>
                <a:ext cx="1999580" cy="2509198"/>
              </a:xfrm>
              <a:custGeom>
                <a:avLst/>
                <a:gdLst/>
                <a:ahLst/>
                <a:cxnLst/>
                <a:rect l="l" t="t" r="r" b="b"/>
                <a:pathLst>
                  <a:path w="1999580" h="2509198">
                    <a:moveTo>
                      <a:pt x="1999580" y="2509198"/>
                    </a:moveTo>
                    <a:lnTo>
                      <a:pt x="0" y="2501578"/>
                    </a:lnTo>
                    <a:lnTo>
                      <a:pt x="0" y="887541"/>
                    </a:lnTo>
                    <a:lnTo>
                      <a:pt x="7620" y="20320"/>
                    </a:lnTo>
                    <a:lnTo>
                      <a:pt x="996604" y="0"/>
                    </a:lnTo>
                    <a:lnTo>
                      <a:pt x="1977990" y="8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-215" y="0"/>
                <a:ext cx="2023925" cy="2535163"/>
              </a:xfrm>
              <a:custGeom>
                <a:avLst/>
                <a:gdLst/>
                <a:ahLst/>
                <a:cxnLst/>
                <a:rect l="l" t="t" r="r" b="b"/>
                <a:pathLst>
                  <a:path w="2023925" h="2535163">
                    <a:moveTo>
                      <a:pt x="1990905" y="21590"/>
                    </a:moveTo>
                    <a:cubicBezTo>
                      <a:pt x="1992175" y="34290"/>
                      <a:pt x="1992175" y="44450"/>
                      <a:pt x="1993445" y="55974"/>
                    </a:cubicBezTo>
                    <a:cubicBezTo>
                      <a:pt x="1995985" y="107897"/>
                      <a:pt x="1997255" y="161743"/>
                      <a:pt x="1999795" y="213666"/>
                    </a:cubicBezTo>
                    <a:cubicBezTo>
                      <a:pt x="1999795" y="288666"/>
                      <a:pt x="2012495" y="1767513"/>
                      <a:pt x="2018845" y="1842513"/>
                    </a:cubicBezTo>
                    <a:cubicBezTo>
                      <a:pt x="2025195" y="1955975"/>
                      <a:pt x="2021385" y="2071360"/>
                      <a:pt x="2021385" y="2184821"/>
                    </a:cubicBezTo>
                    <a:cubicBezTo>
                      <a:pt x="2021385" y="2284821"/>
                      <a:pt x="2022655" y="2377129"/>
                      <a:pt x="2023925" y="2474908"/>
                    </a:cubicBezTo>
                    <a:lnTo>
                      <a:pt x="2023925" y="2534598"/>
                    </a:lnTo>
                    <a:cubicBezTo>
                      <a:pt x="2001065" y="2534598"/>
                      <a:pt x="1980745" y="2535868"/>
                      <a:pt x="1960425" y="2534598"/>
                    </a:cubicBezTo>
                    <a:cubicBezTo>
                      <a:pt x="1862213" y="2529518"/>
                      <a:pt x="1761925" y="2535868"/>
                      <a:pt x="1663157" y="2530788"/>
                    </a:cubicBezTo>
                    <a:cubicBezTo>
                      <a:pt x="1603896" y="2526978"/>
                      <a:pt x="1546155" y="2529518"/>
                      <a:pt x="1486894" y="2526978"/>
                    </a:cubicBezTo>
                    <a:lnTo>
                      <a:pt x="1404841" y="2523168"/>
                    </a:lnTo>
                    <a:cubicBezTo>
                      <a:pt x="1388126" y="2523168"/>
                      <a:pt x="1372931" y="2524438"/>
                      <a:pt x="1356216" y="2524438"/>
                    </a:cubicBezTo>
                    <a:cubicBezTo>
                      <a:pt x="1313670" y="2523168"/>
                      <a:pt x="1196668" y="2524438"/>
                      <a:pt x="1154122" y="2523168"/>
                    </a:cubicBezTo>
                    <a:cubicBezTo>
                      <a:pt x="1123731" y="2521898"/>
                      <a:pt x="515928" y="2530788"/>
                      <a:pt x="485537" y="2529518"/>
                    </a:cubicBezTo>
                    <a:cubicBezTo>
                      <a:pt x="477940" y="2529518"/>
                      <a:pt x="468823" y="2530788"/>
                      <a:pt x="461225" y="2530788"/>
                    </a:cubicBezTo>
                    <a:cubicBezTo>
                      <a:pt x="442991" y="2530788"/>
                      <a:pt x="426277" y="2532058"/>
                      <a:pt x="408042" y="2532058"/>
                    </a:cubicBezTo>
                    <a:cubicBezTo>
                      <a:pt x="362457" y="2532058"/>
                      <a:pt x="318391" y="2530788"/>
                      <a:pt x="272806" y="2529518"/>
                    </a:cubicBezTo>
                    <a:cubicBezTo>
                      <a:pt x="245455" y="2528248"/>
                      <a:pt x="218104" y="2526978"/>
                      <a:pt x="192272" y="2525708"/>
                    </a:cubicBezTo>
                    <a:cubicBezTo>
                      <a:pt x="143648" y="2524438"/>
                      <a:pt x="95023" y="2523168"/>
                      <a:pt x="44880" y="2523168"/>
                    </a:cubicBezTo>
                    <a:cubicBezTo>
                      <a:pt x="34505" y="2523168"/>
                      <a:pt x="25615" y="2523168"/>
                      <a:pt x="15455" y="2521898"/>
                    </a:cubicBezTo>
                    <a:cubicBezTo>
                      <a:pt x="6565" y="2520628"/>
                      <a:pt x="1485" y="2514278"/>
                      <a:pt x="4025" y="2505388"/>
                    </a:cubicBezTo>
                    <a:cubicBezTo>
                      <a:pt x="12915" y="2473283"/>
                      <a:pt x="9105" y="2425206"/>
                      <a:pt x="7835" y="2375206"/>
                    </a:cubicBezTo>
                    <a:cubicBezTo>
                      <a:pt x="6565" y="2273283"/>
                      <a:pt x="2755" y="2173283"/>
                      <a:pt x="4025" y="2071360"/>
                    </a:cubicBezTo>
                    <a:cubicBezTo>
                      <a:pt x="1485" y="1944437"/>
                      <a:pt x="-3595" y="373282"/>
                      <a:pt x="4025" y="244435"/>
                    </a:cubicBezTo>
                    <a:cubicBezTo>
                      <a:pt x="5295" y="219435"/>
                      <a:pt x="4025" y="192512"/>
                      <a:pt x="5295" y="167512"/>
                    </a:cubicBezTo>
                    <a:cubicBezTo>
                      <a:pt x="6565" y="127128"/>
                      <a:pt x="9105" y="82897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57036" y="30480"/>
                      <a:pt x="81348" y="29210"/>
                    </a:cubicBezTo>
                    <a:cubicBezTo>
                      <a:pt x="122375" y="25400"/>
                      <a:pt x="163401" y="22860"/>
                      <a:pt x="205948" y="20320"/>
                    </a:cubicBezTo>
                    <a:cubicBezTo>
                      <a:pt x="234818" y="17780"/>
                      <a:pt x="263689" y="16510"/>
                      <a:pt x="291040" y="13970"/>
                    </a:cubicBezTo>
                    <a:cubicBezTo>
                      <a:pt x="318391" y="11430"/>
                      <a:pt x="347262" y="8890"/>
                      <a:pt x="374613" y="8890"/>
                    </a:cubicBezTo>
                    <a:cubicBezTo>
                      <a:pt x="405003" y="7620"/>
                      <a:pt x="435394" y="10160"/>
                      <a:pt x="465784" y="8890"/>
                    </a:cubicBezTo>
                    <a:cubicBezTo>
                      <a:pt x="503772" y="8890"/>
                      <a:pt x="1192109" y="6350"/>
                      <a:pt x="1230097" y="5080"/>
                    </a:cubicBezTo>
                    <a:cubicBezTo>
                      <a:pt x="1266565" y="3810"/>
                      <a:pt x="1303034" y="2540"/>
                      <a:pt x="1341021" y="2540"/>
                    </a:cubicBezTo>
                    <a:cubicBezTo>
                      <a:pt x="1403321" y="1270"/>
                      <a:pt x="1464102" y="0"/>
                      <a:pt x="1526401" y="0"/>
                    </a:cubicBezTo>
                    <a:cubicBezTo>
                      <a:pt x="1552233" y="0"/>
                      <a:pt x="1579584" y="2540"/>
                      <a:pt x="1605416" y="2540"/>
                    </a:cubicBezTo>
                    <a:cubicBezTo>
                      <a:pt x="1676833" y="3810"/>
                      <a:pt x="1749769" y="5080"/>
                      <a:pt x="1821186" y="7620"/>
                    </a:cubicBezTo>
                    <a:cubicBezTo>
                      <a:pt x="1859174" y="8890"/>
                      <a:pt x="1897162" y="12700"/>
                      <a:pt x="1935149" y="16510"/>
                    </a:cubicBezTo>
                    <a:lnTo>
                      <a:pt x="1960425" y="16510"/>
                    </a:lnTo>
                    <a:cubicBezTo>
                      <a:pt x="1971855" y="17780"/>
                      <a:pt x="1980745" y="20320"/>
                      <a:pt x="1990905" y="21590"/>
                    </a:cubicBezTo>
                    <a:close/>
                    <a:moveTo>
                      <a:pt x="2001065" y="2518088"/>
                    </a:moveTo>
                    <a:cubicBezTo>
                      <a:pt x="2002335" y="2501578"/>
                      <a:pt x="2003605" y="2488878"/>
                      <a:pt x="2003605" y="2476178"/>
                    </a:cubicBezTo>
                    <a:cubicBezTo>
                      <a:pt x="2002335" y="2367514"/>
                      <a:pt x="2001065" y="2265591"/>
                      <a:pt x="2001065" y="2155975"/>
                    </a:cubicBezTo>
                    <a:cubicBezTo>
                      <a:pt x="2001065" y="2105975"/>
                      <a:pt x="2003605" y="2055975"/>
                      <a:pt x="2002335" y="2005975"/>
                    </a:cubicBezTo>
                    <a:cubicBezTo>
                      <a:pt x="2002335" y="1959821"/>
                      <a:pt x="2001065" y="1911744"/>
                      <a:pt x="1999795" y="1865590"/>
                    </a:cubicBezTo>
                    <a:cubicBezTo>
                      <a:pt x="1994715" y="1794437"/>
                      <a:pt x="1983285" y="321359"/>
                      <a:pt x="1983285" y="250205"/>
                    </a:cubicBezTo>
                    <a:cubicBezTo>
                      <a:pt x="1980745" y="190589"/>
                      <a:pt x="1978205" y="129051"/>
                      <a:pt x="1975665" y="69435"/>
                    </a:cubicBezTo>
                    <a:cubicBezTo>
                      <a:pt x="1974395" y="44450"/>
                      <a:pt x="1973125" y="43180"/>
                      <a:pt x="1956423" y="41910"/>
                    </a:cubicBezTo>
                    <a:cubicBezTo>
                      <a:pt x="1951864" y="41910"/>
                      <a:pt x="1948825" y="41910"/>
                      <a:pt x="1944266" y="40640"/>
                    </a:cubicBezTo>
                    <a:cubicBezTo>
                      <a:pt x="1906279" y="36830"/>
                      <a:pt x="1866772" y="31750"/>
                      <a:pt x="1828784" y="30480"/>
                    </a:cubicBezTo>
                    <a:cubicBezTo>
                      <a:pt x="1736094" y="26670"/>
                      <a:pt x="1641884" y="25400"/>
                      <a:pt x="1549194" y="22860"/>
                    </a:cubicBezTo>
                    <a:lnTo>
                      <a:pt x="1439789" y="22860"/>
                    </a:lnTo>
                    <a:cubicBezTo>
                      <a:pt x="1391165" y="22860"/>
                      <a:pt x="1342541" y="22860"/>
                      <a:pt x="1295436" y="24130"/>
                    </a:cubicBezTo>
                    <a:cubicBezTo>
                      <a:pt x="1254409" y="25400"/>
                      <a:pt x="563032" y="29210"/>
                      <a:pt x="522006" y="29210"/>
                    </a:cubicBezTo>
                    <a:cubicBezTo>
                      <a:pt x="455147" y="29210"/>
                      <a:pt x="388289" y="26670"/>
                      <a:pt x="321430" y="33020"/>
                    </a:cubicBezTo>
                    <a:cubicBezTo>
                      <a:pt x="286482" y="36830"/>
                      <a:pt x="253052" y="36830"/>
                      <a:pt x="219623" y="38100"/>
                    </a:cubicBezTo>
                    <a:cubicBezTo>
                      <a:pt x="161882" y="41910"/>
                      <a:pt x="104141" y="45720"/>
                      <a:pt x="46399" y="50800"/>
                    </a:cubicBezTo>
                    <a:cubicBezTo>
                      <a:pt x="33235" y="50800"/>
                      <a:pt x="30695" y="54051"/>
                      <a:pt x="29425" y="77128"/>
                    </a:cubicBezTo>
                    <a:cubicBezTo>
                      <a:pt x="28155" y="111743"/>
                      <a:pt x="28155" y="146358"/>
                      <a:pt x="26885" y="180974"/>
                    </a:cubicBezTo>
                    <a:cubicBezTo>
                      <a:pt x="25615" y="238666"/>
                      <a:pt x="23075" y="294435"/>
                      <a:pt x="21805" y="352128"/>
                    </a:cubicBezTo>
                    <a:cubicBezTo>
                      <a:pt x="16725" y="413666"/>
                      <a:pt x="23075" y="1917514"/>
                      <a:pt x="25615" y="1979052"/>
                    </a:cubicBezTo>
                    <a:cubicBezTo>
                      <a:pt x="25615" y="2044437"/>
                      <a:pt x="25615" y="2111745"/>
                      <a:pt x="26885" y="2177129"/>
                    </a:cubicBezTo>
                    <a:cubicBezTo>
                      <a:pt x="26885" y="2225206"/>
                      <a:pt x="29425" y="2273283"/>
                      <a:pt x="29425" y="2321360"/>
                    </a:cubicBezTo>
                    <a:cubicBezTo>
                      <a:pt x="29425" y="2373283"/>
                      <a:pt x="29425" y="2425206"/>
                      <a:pt x="28155" y="2476178"/>
                    </a:cubicBezTo>
                    <a:lnTo>
                      <a:pt x="28155" y="2486338"/>
                    </a:lnTo>
                    <a:cubicBezTo>
                      <a:pt x="28155" y="2496498"/>
                      <a:pt x="31965" y="2500308"/>
                      <a:pt x="40855" y="2500308"/>
                    </a:cubicBezTo>
                    <a:cubicBezTo>
                      <a:pt x="60075" y="2500308"/>
                      <a:pt x="81348" y="2501578"/>
                      <a:pt x="101102" y="2501578"/>
                    </a:cubicBezTo>
                    <a:cubicBezTo>
                      <a:pt x="129972" y="2501578"/>
                      <a:pt x="160362" y="2499038"/>
                      <a:pt x="189233" y="2501578"/>
                    </a:cubicBezTo>
                    <a:cubicBezTo>
                      <a:pt x="236338" y="2505388"/>
                      <a:pt x="283443" y="2507928"/>
                      <a:pt x="330547" y="2506658"/>
                    </a:cubicBezTo>
                    <a:cubicBezTo>
                      <a:pt x="360938" y="2505388"/>
                      <a:pt x="389808" y="2507928"/>
                      <a:pt x="420199" y="2507928"/>
                    </a:cubicBezTo>
                    <a:cubicBezTo>
                      <a:pt x="464264" y="2507928"/>
                      <a:pt x="508330" y="2506658"/>
                      <a:pt x="552396" y="2507928"/>
                    </a:cubicBezTo>
                    <a:cubicBezTo>
                      <a:pt x="617735" y="2509198"/>
                      <a:pt x="1334943" y="2499038"/>
                      <a:pt x="1401802" y="2501578"/>
                    </a:cubicBezTo>
                    <a:cubicBezTo>
                      <a:pt x="1430672" y="2502848"/>
                      <a:pt x="1459543" y="2504118"/>
                      <a:pt x="1486894" y="2504118"/>
                    </a:cubicBezTo>
                    <a:cubicBezTo>
                      <a:pt x="1537038" y="2506658"/>
                      <a:pt x="1585662" y="2502848"/>
                      <a:pt x="1635806" y="2506658"/>
                    </a:cubicBezTo>
                    <a:cubicBezTo>
                      <a:pt x="1676833" y="2509198"/>
                      <a:pt x="1717860" y="2509198"/>
                      <a:pt x="1758887" y="2511738"/>
                    </a:cubicBezTo>
                    <a:cubicBezTo>
                      <a:pt x="1819667" y="2515548"/>
                      <a:pt x="1880447" y="2518088"/>
                      <a:pt x="1941228" y="2519358"/>
                    </a:cubicBezTo>
                    <a:cubicBezTo>
                      <a:pt x="1962965" y="2519358"/>
                      <a:pt x="1980745" y="2518088"/>
                      <a:pt x="2001065" y="2518088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823136" y="2416869"/>
              <a:ext cx="4806687" cy="2000175"/>
              <a:chOff x="0" y="0"/>
              <a:chExt cx="2356702" cy="980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356701" cy="980679"/>
              </a:xfrm>
              <a:custGeom>
                <a:avLst/>
                <a:gdLst/>
                <a:ahLst/>
                <a:cxnLst/>
                <a:rect l="l" t="t" r="r" b="b"/>
                <a:pathLst>
                  <a:path w="2356701" h="980679">
                    <a:moveTo>
                      <a:pt x="0" y="0"/>
                    </a:moveTo>
                    <a:lnTo>
                      <a:pt x="2153501" y="0"/>
                    </a:lnTo>
                    <a:lnTo>
                      <a:pt x="2356701" y="490339"/>
                    </a:lnTo>
                    <a:lnTo>
                      <a:pt x="2153501" y="980679"/>
                    </a:lnTo>
                    <a:lnTo>
                      <a:pt x="0" y="980679"/>
                    </a:lnTo>
                    <a:lnTo>
                      <a:pt x="203200" y="490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B2B37"/>
              </a:solidFill>
              <a:ln w="28575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77800" y="-95250"/>
                <a:ext cx="2102702" cy="107592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893"/>
                  </a:lnSpc>
                  <a:spcBef>
                    <a:spcPct val="0"/>
                  </a:spcBef>
                </a:pPr>
                <a:r>
                  <a:rPr lang="en-US" sz="2066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Atbalsts un ilgtspēja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2010351" y="9644155"/>
              <a:ext cx="4785464" cy="768672"/>
            </a:xfrm>
            <a:prstGeom prst="rect">
              <a:avLst/>
            </a:prstGeom>
            <a:solidFill>
              <a:srgbClr val="8B2B37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2"/>
                </a:lnSpc>
              </a:pPr>
              <a:r>
                <a:rPr lang="en-US" sz="2400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2024/2025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934797" y="4416183"/>
              <a:ext cx="5048232" cy="528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9"/>
                </a:lnSpc>
                <a:spcBef>
                  <a:spcPct val="0"/>
                </a:spcBef>
              </a:pPr>
              <a:r>
                <a:rPr lang="lv-LV" sz="1399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15 sēdes · 2 izbraukuma sēdes · 3 vizītes</a:t>
              </a:r>
            </a:p>
            <a:p>
              <a:pPr>
                <a:lnSpc>
                  <a:spcPts val="1959"/>
                </a:lnSpc>
                <a:spcBef>
                  <a:spcPct val="0"/>
                </a:spcBef>
              </a:pPr>
              <a:endParaRPr lang="lv-LV" sz="1399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  <a:p>
              <a:pPr>
                <a:lnSpc>
                  <a:spcPts val="2053"/>
                </a:lnSpc>
                <a:spcBef>
                  <a:spcPct val="0"/>
                </a:spcBef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Federāciju finansēšanas kritēriji; ziemas olimpisko un </a:t>
              </a:r>
              <a:r>
                <a:rPr lang="lv-LV" sz="1600" noProof="0" dirty="0" err="1">
                  <a:latin typeface="Popins bold"/>
                  <a:ea typeface="Lato"/>
                  <a:cs typeface="Lato"/>
                  <a:sym typeface="Lato"/>
                </a:rPr>
                <a:t>paralimpisko</a:t>
              </a: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 spēļu finansējums; </a:t>
              </a:r>
              <a:r>
                <a:rPr lang="lv-LV" sz="1600" noProof="0" dirty="0" err="1">
                  <a:latin typeface="Popins bold"/>
                  <a:ea typeface="Lato"/>
                  <a:cs typeface="Lato"/>
                  <a:sym typeface="Lato"/>
                </a:rPr>
                <a:t>dižpasākumu</a:t>
              </a: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 atbalsta programma; MSĢ stratēģija, finansējums, attīstība. 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834978" y="3288350"/>
              <a:ext cx="5605628" cy="6742093"/>
              <a:chOff x="0" y="0"/>
              <a:chExt cx="2131646" cy="256380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39997" y="45156"/>
                <a:ext cx="2091649" cy="2517947"/>
              </a:xfrm>
              <a:custGeom>
                <a:avLst/>
                <a:gdLst/>
                <a:ahLst/>
                <a:cxnLst/>
                <a:rect l="l" t="t" r="r" b="b"/>
                <a:pathLst>
                  <a:path w="2091649" h="2517947">
                    <a:moveTo>
                      <a:pt x="643" y="2488172"/>
                    </a:moveTo>
                    <a:cubicBezTo>
                      <a:pt x="-1897" y="2497062"/>
                      <a:pt x="3183" y="2503412"/>
                      <a:pt x="14172" y="2504682"/>
                    </a:cubicBezTo>
                    <a:cubicBezTo>
                      <a:pt x="26780" y="2505952"/>
                      <a:pt x="37811" y="2505952"/>
                      <a:pt x="50419" y="2505952"/>
                    </a:cubicBezTo>
                    <a:cubicBezTo>
                      <a:pt x="100850" y="2507222"/>
                      <a:pt x="151280" y="2507222"/>
                      <a:pt x="203287" y="2508492"/>
                    </a:cubicBezTo>
                    <a:cubicBezTo>
                      <a:pt x="231654" y="2509762"/>
                      <a:pt x="260022" y="2511032"/>
                      <a:pt x="286813" y="2512302"/>
                    </a:cubicBezTo>
                    <a:cubicBezTo>
                      <a:pt x="334092" y="2513572"/>
                      <a:pt x="379795" y="2513572"/>
                      <a:pt x="427073" y="2514842"/>
                    </a:cubicBezTo>
                    <a:cubicBezTo>
                      <a:pt x="445985" y="2514842"/>
                      <a:pt x="463320" y="2514842"/>
                      <a:pt x="482232" y="2513572"/>
                    </a:cubicBezTo>
                    <a:cubicBezTo>
                      <a:pt x="490112" y="2513572"/>
                      <a:pt x="499567" y="2512302"/>
                      <a:pt x="507447" y="2512302"/>
                    </a:cubicBezTo>
                    <a:cubicBezTo>
                      <a:pt x="538966" y="2513572"/>
                      <a:pt x="1169350" y="2504682"/>
                      <a:pt x="1200869" y="2505952"/>
                    </a:cubicBezTo>
                    <a:cubicBezTo>
                      <a:pt x="1244996" y="2507222"/>
                      <a:pt x="1366345" y="2507222"/>
                      <a:pt x="1410472" y="2507222"/>
                    </a:cubicBezTo>
                    <a:cubicBezTo>
                      <a:pt x="1427807" y="2507222"/>
                      <a:pt x="1443567" y="2505952"/>
                      <a:pt x="1460902" y="2505952"/>
                    </a:cubicBezTo>
                    <a:lnTo>
                      <a:pt x="1546004" y="2509762"/>
                    </a:lnTo>
                    <a:cubicBezTo>
                      <a:pt x="1607467" y="2512302"/>
                      <a:pt x="1667353" y="2509762"/>
                      <a:pt x="1728816" y="2513572"/>
                    </a:cubicBezTo>
                    <a:cubicBezTo>
                      <a:pt x="1831253" y="2518652"/>
                      <a:pt x="1935266" y="2512302"/>
                      <a:pt x="2028149" y="2517382"/>
                    </a:cubicBezTo>
                    <a:cubicBezTo>
                      <a:pt x="2048469" y="2518652"/>
                      <a:pt x="2068789" y="2517382"/>
                      <a:pt x="2091649" y="2517382"/>
                    </a:cubicBezTo>
                    <a:lnTo>
                      <a:pt x="2091649" y="2457692"/>
                    </a:lnTo>
                    <a:cubicBezTo>
                      <a:pt x="2090379" y="2374281"/>
                      <a:pt x="2089109" y="2281973"/>
                      <a:pt x="2089109" y="2183896"/>
                    </a:cubicBezTo>
                    <a:cubicBezTo>
                      <a:pt x="2089109" y="2070435"/>
                      <a:pt x="2092919" y="1955050"/>
                      <a:pt x="2086569" y="1841588"/>
                    </a:cubicBezTo>
                    <a:cubicBezTo>
                      <a:pt x="2078949" y="1766588"/>
                      <a:pt x="2067519" y="287741"/>
                      <a:pt x="2067519" y="212741"/>
                    </a:cubicBezTo>
                    <a:cubicBezTo>
                      <a:pt x="2064979" y="160818"/>
                      <a:pt x="2063709" y="106972"/>
                      <a:pt x="2061169" y="55049"/>
                    </a:cubicBezTo>
                    <a:cubicBezTo>
                      <a:pt x="2061169" y="39664"/>
                      <a:pt x="2059899" y="24279"/>
                      <a:pt x="2058629" y="5644"/>
                    </a:cubicBezTo>
                    <a:cubicBezTo>
                      <a:pt x="2048469" y="3104"/>
                      <a:pt x="2039579" y="1834"/>
                      <a:pt x="2029419" y="564"/>
                    </a:cubicBezTo>
                    <a:cubicBezTo>
                      <a:pt x="2021799" y="-706"/>
                      <a:pt x="2014179" y="564"/>
                      <a:pt x="2007829" y="564"/>
                    </a:cubicBezTo>
                    <a:lnTo>
                      <a:pt x="6292" y="5644"/>
                    </a:lnTo>
                    <a:lnTo>
                      <a:pt x="643" y="2488172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11430" y="16510"/>
                <a:ext cx="2070686" cy="2509198"/>
              </a:xfrm>
              <a:custGeom>
                <a:avLst/>
                <a:gdLst/>
                <a:ahLst/>
                <a:cxnLst/>
                <a:rect l="l" t="t" r="r" b="b"/>
                <a:pathLst>
                  <a:path w="2070686" h="2509198">
                    <a:moveTo>
                      <a:pt x="2070686" y="2509198"/>
                    </a:moveTo>
                    <a:lnTo>
                      <a:pt x="0" y="2501578"/>
                    </a:lnTo>
                    <a:lnTo>
                      <a:pt x="0" y="887541"/>
                    </a:lnTo>
                    <a:lnTo>
                      <a:pt x="7620" y="20320"/>
                    </a:lnTo>
                    <a:lnTo>
                      <a:pt x="1032441" y="0"/>
                    </a:lnTo>
                    <a:lnTo>
                      <a:pt x="2049096" y="8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-215" y="0"/>
                <a:ext cx="2095030" cy="2535163"/>
              </a:xfrm>
              <a:custGeom>
                <a:avLst/>
                <a:gdLst/>
                <a:ahLst/>
                <a:cxnLst/>
                <a:rect l="l" t="t" r="r" b="b"/>
                <a:pathLst>
                  <a:path w="2095030" h="2535163">
                    <a:moveTo>
                      <a:pt x="2062011" y="21590"/>
                    </a:moveTo>
                    <a:cubicBezTo>
                      <a:pt x="2063281" y="34290"/>
                      <a:pt x="2063281" y="44450"/>
                      <a:pt x="2064551" y="55974"/>
                    </a:cubicBezTo>
                    <a:cubicBezTo>
                      <a:pt x="2067091" y="107897"/>
                      <a:pt x="2068361" y="161743"/>
                      <a:pt x="2070901" y="213666"/>
                    </a:cubicBezTo>
                    <a:cubicBezTo>
                      <a:pt x="2070901" y="288666"/>
                      <a:pt x="2083601" y="1767513"/>
                      <a:pt x="2089951" y="1842513"/>
                    </a:cubicBezTo>
                    <a:cubicBezTo>
                      <a:pt x="2096301" y="1955975"/>
                      <a:pt x="2092491" y="2071360"/>
                      <a:pt x="2092491" y="2184821"/>
                    </a:cubicBezTo>
                    <a:cubicBezTo>
                      <a:pt x="2092491" y="2284821"/>
                      <a:pt x="2093761" y="2377129"/>
                      <a:pt x="2095031" y="2474908"/>
                    </a:cubicBezTo>
                    <a:lnTo>
                      <a:pt x="2095031" y="2534598"/>
                    </a:lnTo>
                    <a:cubicBezTo>
                      <a:pt x="2072171" y="2534598"/>
                      <a:pt x="2051851" y="2535868"/>
                      <a:pt x="2031531" y="2534598"/>
                    </a:cubicBezTo>
                    <a:cubicBezTo>
                      <a:pt x="1929775" y="2529518"/>
                      <a:pt x="1825762" y="2535868"/>
                      <a:pt x="1723325" y="2530788"/>
                    </a:cubicBezTo>
                    <a:cubicBezTo>
                      <a:pt x="1661862" y="2526978"/>
                      <a:pt x="1601976" y="2529518"/>
                      <a:pt x="1540513" y="2526978"/>
                    </a:cubicBezTo>
                    <a:lnTo>
                      <a:pt x="1455412" y="2523168"/>
                    </a:lnTo>
                    <a:cubicBezTo>
                      <a:pt x="1438076" y="2523168"/>
                      <a:pt x="1422317" y="2524438"/>
                      <a:pt x="1404981" y="2524438"/>
                    </a:cubicBezTo>
                    <a:cubicBezTo>
                      <a:pt x="1360854" y="2523168"/>
                      <a:pt x="1239505" y="2524438"/>
                      <a:pt x="1195378" y="2523168"/>
                    </a:cubicBezTo>
                    <a:cubicBezTo>
                      <a:pt x="1163859" y="2521898"/>
                      <a:pt x="533476" y="2530788"/>
                      <a:pt x="501956" y="2529518"/>
                    </a:cubicBezTo>
                    <a:cubicBezTo>
                      <a:pt x="494077" y="2529518"/>
                      <a:pt x="484621" y="2530788"/>
                      <a:pt x="476741" y="2530788"/>
                    </a:cubicBezTo>
                    <a:cubicBezTo>
                      <a:pt x="457830" y="2530788"/>
                      <a:pt x="440494" y="2532058"/>
                      <a:pt x="421582" y="2532058"/>
                    </a:cubicBezTo>
                    <a:cubicBezTo>
                      <a:pt x="374304" y="2532058"/>
                      <a:pt x="328601" y="2530788"/>
                      <a:pt x="281322" y="2529518"/>
                    </a:cubicBezTo>
                    <a:cubicBezTo>
                      <a:pt x="252955" y="2528248"/>
                      <a:pt x="224588" y="2526978"/>
                      <a:pt x="197796" y="2525708"/>
                    </a:cubicBezTo>
                    <a:cubicBezTo>
                      <a:pt x="147366" y="2524438"/>
                      <a:pt x="96935" y="2523168"/>
                      <a:pt x="44928" y="2523168"/>
                    </a:cubicBezTo>
                    <a:cubicBezTo>
                      <a:pt x="34505" y="2523168"/>
                      <a:pt x="25615" y="2523168"/>
                      <a:pt x="15455" y="2521898"/>
                    </a:cubicBezTo>
                    <a:cubicBezTo>
                      <a:pt x="6565" y="2520628"/>
                      <a:pt x="1485" y="2514278"/>
                      <a:pt x="4025" y="2505388"/>
                    </a:cubicBezTo>
                    <a:cubicBezTo>
                      <a:pt x="12915" y="2473283"/>
                      <a:pt x="9105" y="2425206"/>
                      <a:pt x="7835" y="2375206"/>
                    </a:cubicBezTo>
                    <a:cubicBezTo>
                      <a:pt x="6565" y="2273283"/>
                      <a:pt x="2755" y="2173283"/>
                      <a:pt x="4025" y="2071360"/>
                    </a:cubicBezTo>
                    <a:cubicBezTo>
                      <a:pt x="1485" y="1944437"/>
                      <a:pt x="-3595" y="373282"/>
                      <a:pt x="4025" y="244435"/>
                    </a:cubicBezTo>
                    <a:cubicBezTo>
                      <a:pt x="5295" y="219435"/>
                      <a:pt x="4025" y="192512"/>
                      <a:pt x="5295" y="167512"/>
                    </a:cubicBezTo>
                    <a:cubicBezTo>
                      <a:pt x="6565" y="127128"/>
                      <a:pt x="9105" y="82897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57536" y="30480"/>
                      <a:pt x="82751" y="29210"/>
                    </a:cubicBezTo>
                    <a:cubicBezTo>
                      <a:pt x="125302" y="25400"/>
                      <a:pt x="167853" y="22860"/>
                      <a:pt x="211980" y="20320"/>
                    </a:cubicBezTo>
                    <a:cubicBezTo>
                      <a:pt x="241923" y="17780"/>
                      <a:pt x="271866" y="16510"/>
                      <a:pt x="300234" y="13970"/>
                    </a:cubicBezTo>
                    <a:cubicBezTo>
                      <a:pt x="328601" y="11430"/>
                      <a:pt x="358544" y="8890"/>
                      <a:pt x="386911" y="8890"/>
                    </a:cubicBezTo>
                    <a:cubicBezTo>
                      <a:pt x="418431" y="7620"/>
                      <a:pt x="449950" y="10160"/>
                      <a:pt x="481469" y="8890"/>
                    </a:cubicBezTo>
                    <a:cubicBezTo>
                      <a:pt x="520868" y="8890"/>
                      <a:pt x="1234777" y="6350"/>
                      <a:pt x="1274176" y="5080"/>
                    </a:cubicBezTo>
                    <a:cubicBezTo>
                      <a:pt x="1311999" y="3810"/>
                      <a:pt x="1349822" y="2540"/>
                      <a:pt x="1389221" y="2540"/>
                    </a:cubicBezTo>
                    <a:cubicBezTo>
                      <a:pt x="1453836" y="1270"/>
                      <a:pt x="1516874" y="0"/>
                      <a:pt x="1581488" y="0"/>
                    </a:cubicBezTo>
                    <a:cubicBezTo>
                      <a:pt x="1608280" y="0"/>
                      <a:pt x="1636647" y="2540"/>
                      <a:pt x="1663438" y="2540"/>
                    </a:cubicBezTo>
                    <a:cubicBezTo>
                      <a:pt x="1737508" y="3810"/>
                      <a:pt x="1813154" y="5080"/>
                      <a:pt x="1887224" y="7620"/>
                    </a:cubicBezTo>
                    <a:cubicBezTo>
                      <a:pt x="1926623" y="8890"/>
                      <a:pt x="1966022" y="12700"/>
                      <a:pt x="2005421" y="16510"/>
                    </a:cubicBezTo>
                    <a:lnTo>
                      <a:pt x="2031531" y="16510"/>
                    </a:lnTo>
                    <a:cubicBezTo>
                      <a:pt x="2042961" y="17780"/>
                      <a:pt x="2051851" y="20320"/>
                      <a:pt x="2062011" y="21590"/>
                    </a:cubicBezTo>
                    <a:close/>
                    <a:moveTo>
                      <a:pt x="2072171" y="2518088"/>
                    </a:moveTo>
                    <a:cubicBezTo>
                      <a:pt x="2073441" y="2501578"/>
                      <a:pt x="2074711" y="2488878"/>
                      <a:pt x="2074711" y="2476178"/>
                    </a:cubicBezTo>
                    <a:cubicBezTo>
                      <a:pt x="2073441" y="2367514"/>
                      <a:pt x="2072171" y="2265591"/>
                      <a:pt x="2072171" y="2155975"/>
                    </a:cubicBezTo>
                    <a:cubicBezTo>
                      <a:pt x="2072171" y="2105975"/>
                      <a:pt x="2074711" y="2055975"/>
                      <a:pt x="2073441" y="2005975"/>
                    </a:cubicBezTo>
                    <a:cubicBezTo>
                      <a:pt x="2073441" y="1959821"/>
                      <a:pt x="2072171" y="1911744"/>
                      <a:pt x="2070901" y="1865590"/>
                    </a:cubicBezTo>
                    <a:cubicBezTo>
                      <a:pt x="2065821" y="1794437"/>
                      <a:pt x="2054391" y="321359"/>
                      <a:pt x="2054391" y="250205"/>
                    </a:cubicBezTo>
                    <a:cubicBezTo>
                      <a:pt x="2051851" y="190589"/>
                      <a:pt x="2049311" y="129051"/>
                      <a:pt x="2046771" y="69435"/>
                    </a:cubicBezTo>
                    <a:cubicBezTo>
                      <a:pt x="2045501" y="44450"/>
                      <a:pt x="2044231" y="43180"/>
                      <a:pt x="2027485" y="41910"/>
                    </a:cubicBezTo>
                    <a:cubicBezTo>
                      <a:pt x="2022757" y="41910"/>
                      <a:pt x="2019605" y="41910"/>
                      <a:pt x="2014877" y="40640"/>
                    </a:cubicBezTo>
                    <a:cubicBezTo>
                      <a:pt x="1975478" y="36830"/>
                      <a:pt x="1934503" y="31750"/>
                      <a:pt x="1895104" y="30480"/>
                    </a:cubicBezTo>
                    <a:cubicBezTo>
                      <a:pt x="1798971" y="26670"/>
                      <a:pt x="1701261" y="25400"/>
                      <a:pt x="1605128" y="22860"/>
                    </a:cubicBezTo>
                    <a:lnTo>
                      <a:pt x="1491659" y="22860"/>
                    </a:lnTo>
                    <a:cubicBezTo>
                      <a:pt x="1441228" y="22860"/>
                      <a:pt x="1390797" y="22860"/>
                      <a:pt x="1341943" y="24130"/>
                    </a:cubicBezTo>
                    <a:cubicBezTo>
                      <a:pt x="1299392" y="25400"/>
                      <a:pt x="582330" y="29210"/>
                      <a:pt x="539779" y="29210"/>
                    </a:cubicBezTo>
                    <a:cubicBezTo>
                      <a:pt x="470437" y="29210"/>
                      <a:pt x="401095" y="26670"/>
                      <a:pt x="331753" y="33020"/>
                    </a:cubicBezTo>
                    <a:cubicBezTo>
                      <a:pt x="295506" y="36830"/>
                      <a:pt x="260835" y="36830"/>
                      <a:pt x="226164" y="38100"/>
                    </a:cubicBezTo>
                    <a:cubicBezTo>
                      <a:pt x="166277" y="41910"/>
                      <a:pt x="106391" y="45720"/>
                      <a:pt x="46504" y="50800"/>
                    </a:cubicBezTo>
                    <a:cubicBezTo>
                      <a:pt x="33235" y="50800"/>
                      <a:pt x="30695" y="54051"/>
                      <a:pt x="29425" y="77128"/>
                    </a:cubicBezTo>
                    <a:cubicBezTo>
                      <a:pt x="28155" y="111743"/>
                      <a:pt x="28155" y="146358"/>
                      <a:pt x="26885" y="180974"/>
                    </a:cubicBezTo>
                    <a:cubicBezTo>
                      <a:pt x="25615" y="238666"/>
                      <a:pt x="23075" y="294435"/>
                      <a:pt x="21805" y="352128"/>
                    </a:cubicBezTo>
                    <a:cubicBezTo>
                      <a:pt x="16725" y="413666"/>
                      <a:pt x="23075" y="1917514"/>
                      <a:pt x="25615" y="1979052"/>
                    </a:cubicBezTo>
                    <a:cubicBezTo>
                      <a:pt x="25615" y="2044437"/>
                      <a:pt x="25615" y="2111745"/>
                      <a:pt x="26885" y="2177129"/>
                    </a:cubicBezTo>
                    <a:cubicBezTo>
                      <a:pt x="26885" y="2225206"/>
                      <a:pt x="29425" y="2273283"/>
                      <a:pt x="29425" y="2321360"/>
                    </a:cubicBezTo>
                    <a:cubicBezTo>
                      <a:pt x="29425" y="2373283"/>
                      <a:pt x="29425" y="2425206"/>
                      <a:pt x="28155" y="2476178"/>
                    </a:cubicBezTo>
                    <a:lnTo>
                      <a:pt x="28155" y="2486338"/>
                    </a:lnTo>
                    <a:cubicBezTo>
                      <a:pt x="28155" y="2496498"/>
                      <a:pt x="31965" y="2500308"/>
                      <a:pt x="40855" y="2500308"/>
                    </a:cubicBezTo>
                    <a:cubicBezTo>
                      <a:pt x="60688" y="2500308"/>
                      <a:pt x="82751" y="2501578"/>
                      <a:pt x="103239" y="2501578"/>
                    </a:cubicBezTo>
                    <a:cubicBezTo>
                      <a:pt x="133182" y="2501578"/>
                      <a:pt x="164701" y="2499038"/>
                      <a:pt x="194644" y="2501578"/>
                    </a:cubicBezTo>
                    <a:cubicBezTo>
                      <a:pt x="243499" y="2505388"/>
                      <a:pt x="292354" y="2507928"/>
                      <a:pt x="341209" y="2506658"/>
                    </a:cubicBezTo>
                    <a:cubicBezTo>
                      <a:pt x="372728" y="2505388"/>
                      <a:pt x="402671" y="2507928"/>
                      <a:pt x="434190" y="2507928"/>
                    </a:cubicBezTo>
                    <a:cubicBezTo>
                      <a:pt x="479893" y="2507928"/>
                      <a:pt x="525596" y="2506658"/>
                      <a:pt x="571299" y="2507928"/>
                    </a:cubicBezTo>
                    <a:cubicBezTo>
                      <a:pt x="639065" y="2509198"/>
                      <a:pt x="1382918" y="2499038"/>
                      <a:pt x="1452260" y="2501578"/>
                    </a:cubicBezTo>
                    <a:cubicBezTo>
                      <a:pt x="1482203" y="2502848"/>
                      <a:pt x="1512146" y="2504118"/>
                      <a:pt x="1540513" y="2504118"/>
                    </a:cubicBezTo>
                    <a:cubicBezTo>
                      <a:pt x="1592520" y="2506658"/>
                      <a:pt x="1642951" y="2502848"/>
                      <a:pt x="1694957" y="2506658"/>
                    </a:cubicBezTo>
                    <a:cubicBezTo>
                      <a:pt x="1737508" y="2509198"/>
                      <a:pt x="1780059" y="2509198"/>
                      <a:pt x="1822610" y="2511738"/>
                    </a:cubicBezTo>
                    <a:cubicBezTo>
                      <a:pt x="1885649" y="2515548"/>
                      <a:pt x="1948687" y="2518088"/>
                      <a:pt x="2011725" y="2519358"/>
                    </a:cubicBezTo>
                    <a:cubicBezTo>
                      <a:pt x="2034071" y="2519358"/>
                      <a:pt x="2051851" y="2518088"/>
                      <a:pt x="2072171" y="2518088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64373" y="2447009"/>
              <a:ext cx="4846637" cy="2016799"/>
              <a:chOff x="0" y="0"/>
              <a:chExt cx="2356702" cy="98067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356701" cy="980679"/>
              </a:xfrm>
              <a:custGeom>
                <a:avLst/>
                <a:gdLst/>
                <a:ahLst/>
                <a:cxnLst/>
                <a:rect l="l" t="t" r="r" b="b"/>
                <a:pathLst>
                  <a:path w="2356701" h="980679">
                    <a:moveTo>
                      <a:pt x="0" y="0"/>
                    </a:moveTo>
                    <a:lnTo>
                      <a:pt x="2153501" y="0"/>
                    </a:lnTo>
                    <a:lnTo>
                      <a:pt x="2356701" y="490339"/>
                    </a:lnTo>
                    <a:lnTo>
                      <a:pt x="2153501" y="980679"/>
                    </a:lnTo>
                    <a:lnTo>
                      <a:pt x="0" y="980679"/>
                    </a:lnTo>
                    <a:lnTo>
                      <a:pt x="203200" y="490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B2B37"/>
              </a:solidFill>
              <a:ln w="28575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77800" y="-95250"/>
                <a:ext cx="2102702" cy="107592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893"/>
                  </a:lnSpc>
                  <a:spcBef>
                    <a:spcPct val="0"/>
                  </a:spcBef>
                </a:pPr>
                <a:r>
                  <a:rPr lang="en-US" sz="2066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Finansēšanas sistēma</a:t>
                </a:r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6064374" y="9644155"/>
              <a:ext cx="4904480" cy="768672"/>
            </a:xfrm>
            <a:prstGeom prst="rect">
              <a:avLst/>
            </a:prstGeom>
            <a:solidFill>
              <a:srgbClr val="8B2B37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2"/>
                </a:lnSpc>
              </a:pPr>
              <a:r>
                <a:rPr lang="en-US" sz="2400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2023/2024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205008" y="4417045"/>
              <a:ext cx="5141160" cy="58317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9"/>
                </a:lnSpc>
                <a:spcBef>
                  <a:spcPct val="0"/>
                </a:spcBef>
              </a:pPr>
              <a:r>
                <a:rPr lang="lv-LV" sz="1399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15 sēdes · 2 izbraukuma sēdes · 3 vizītes</a:t>
              </a:r>
            </a:p>
            <a:p>
              <a:pPr>
                <a:lnSpc>
                  <a:spcPts val="1959"/>
                </a:lnSpc>
                <a:spcBef>
                  <a:spcPct val="0"/>
                </a:spcBef>
              </a:pPr>
              <a:endParaRPr lang="lv-LV" sz="8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  <a:p>
              <a:pPr>
                <a:lnSpc>
                  <a:spcPts val="2053"/>
                </a:lnSpc>
                <a:spcBef>
                  <a:spcPct val="0"/>
                </a:spcBef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Sporta federāciju finansēšanas modelis un 15 prioritārie sporta veidi. Treneru atalgojums, tautas sports un </a:t>
              </a:r>
              <a:r>
                <a:rPr lang="lv-LV" sz="1600" noProof="0" dirty="0" err="1">
                  <a:latin typeface="Popins bold"/>
                  <a:ea typeface="Lato"/>
                  <a:cs typeface="Lato"/>
                  <a:sym typeface="Lato"/>
                </a:rPr>
                <a:t>peldētapmācība</a:t>
              </a: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. LOSF pabalstu palielinājums, LOV sportistu sociālās garantijas.</a:t>
              </a:r>
            </a:p>
            <a:p>
              <a:pPr>
                <a:lnSpc>
                  <a:spcPts val="2239"/>
                </a:lnSpc>
                <a:spcBef>
                  <a:spcPct val="0"/>
                </a:spcBef>
              </a:pPr>
              <a:endParaRPr lang="lv-LV" sz="1467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0" y="3288350"/>
              <a:ext cx="5588812" cy="6742093"/>
              <a:chOff x="0" y="0"/>
              <a:chExt cx="2125251" cy="256380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39997" y="45156"/>
                <a:ext cx="2085254" cy="2517947"/>
              </a:xfrm>
              <a:custGeom>
                <a:avLst/>
                <a:gdLst/>
                <a:ahLst/>
                <a:cxnLst/>
                <a:rect l="l" t="t" r="r" b="b"/>
                <a:pathLst>
                  <a:path w="2085254" h="2517947">
                    <a:moveTo>
                      <a:pt x="643" y="2488172"/>
                    </a:moveTo>
                    <a:cubicBezTo>
                      <a:pt x="-1897" y="2497062"/>
                      <a:pt x="3183" y="2503412"/>
                      <a:pt x="14137" y="2504682"/>
                    </a:cubicBezTo>
                    <a:cubicBezTo>
                      <a:pt x="26704" y="2505952"/>
                      <a:pt x="37700" y="2505952"/>
                      <a:pt x="50267" y="2505952"/>
                    </a:cubicBezTo>
                    <a:cubicBezTo>
                      <a:pt x="100536" y="2507222"/>
                      <a:pt x="150804" y="2507222"/>
                      <a:pt x="202643" y="2508492"/>
                    </a:cubicBezTo>
                    <a:cubicBezTo>
                      <a:pt x="230919" y="2509762"/>
                      <a:pt x="259195" y="2511032"/>
                      <a:pt x="285900" y="2512302"/>
                    </a:cubicBezTo>
                    <a:cubicBezTo>
                      <a:pt x="333026" y="2513572"/>
                      <a:pt x="378582" y="2513572"/>
                      <a:pt x="425708" y="2514842"/>
                    </a:cubicBezTo>
                    <a:cubicBezTo>
                      <a:pt x="444559" y="2514842"/>
                      <a:pt x="461839" y="2514842"/>
                      <a:pt x="480689" y="2513572"/>
                    </a:cubicBezTo>
                    <a:cubicBezTo>
                      <a:pt x="488544" y="2513572"/>
                      <a:pt x="497969" y="2512302"/>
                      <a:pt x="505823" y="2512302"/>
                    </a:cubicBezTo>
                    <a:cubicBezTo>
                      <a:pt x="537241" y="2513572"/>
                      <a:pt x="1165594" y="2504682"/>
                      <a:pt x="1197012" y="2505952"/>
                    </a:cubicBezTo>
                    <a:cubicBezTo>
                      <a:pt x="1240996" y="2507222"/>
                      <a:pt x="1361954" y="2507222"/>
                      <a:pt x="1405939" y="2507222"/>
                    </a:cubicBezTo>
                    <a:cubicBezTo>
                      <a:pt x="1423219" y="2507222"/>
                      <a:pt x="1438928" y="2505952"/>
                      <a:pt x="1456207" y="2505952"/>
                    </a:cubicBezTo>
                    <a:lnTo>
                      <a:pt x="1541035" y="2509762"/>
                    </a:lnTo>
                    <a:cubicBezTo>
                      <a:pt x="1602299" y="2512302"/>
                      <a:pt x="1661993" y="2509762"/>
                      <a:pt x="1723257" y="2513572"/>
                    </a:cubicBezTo>
                    <a:cubicBezTo>
                      <a:pt x="1825365" y="2518652"/>
                      <a:pt x="1929043" y="2512302"/>
                      <a:pt x="2021754" y="2517382"/>
                    </a:cubicBezTo>
                    <a:cubicBezTo>
                      <a:pt x="2042074" y="2518652"/>
                      <a:pt x="2062394" y="2517382"/>
                      <a:pt x="2085254" y="2517382"/>
                    </a:cubicBezTo>
                    <a:lnTo>
                      <a:pt x="2085254" y="2457692"/>
                    </a:lnTo>
                    <a:cubicBezTo>
                      <a:pt x="2083984" y="2374281"/>
                      <a:pt x="2082714" y="2281973"/>
                      <a:pt x="2082714" y="2183896"/>
                    </a:cubicBezTo>
                    <a:cubicBezTo>
                      <a:pt x="2082714" y="2070435"/>
                      <a:pt x="2086524" y="1955050"/>
                      <a:pt x="2080174" y="1841588"/>
                    </a:cubicBezTo>
                    <a:cubicBezTo>
                      <a:pt x="2072554" y="1766588"/>
                      <a:pt x="2061124" y="287741"/>
                      <a:pt x="2061124" y="212741"/>
                    </a:cubicBezTo>
                    <a:cubicBezTo>
                      <a:pt x="2058584" y="160818"/>
                      <a:pt x="2057314" y="106972"/>
                      <a:pt x="2054774" y="55049"/>
                    </a:cubicBezTo>
                    <a:cubicBezTo>
                      <a:pt x="2054774" y="39664"/>
                      <a:pt x="2053504" y="24279"/>
                      <a:pt x="2052234" y="5644"/>
                    </a:cubicBezTo>
                    <a:cubicBezTo>
                      <a:pt x="2042074" y="3104"/>
                      <a:pt x="2033184" y="1834"/>
                      <a:pt x="2023024" y="564"/>
                    </a:cubicBezTo>
                    <a:cubicBezTo>
                      <a:pt x="2015404" y="-706"/>
                      <a:pt x="2007784" y="564"/>
                      <a:pt x="2001434" y="564"/>
                    </a:cubicBezTo>
                    <a:lnTo>
                      <a:pt x="6283" y="5644"/>
                    </a:lnTo>
                    <a:lnTo>
                      <a:pt x="643" y="2488172"/>
                    </a:ln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11430" y="16510"/>
                <a:ext cx="2064291" cy="2509198"/>
              </a:xfrm>
              <a:custGeom>
                <a:avLst/>
                <a:gdLst/>
                <a:ahLst/>
                <a:cxnLst/>
                <a:rect l="l" t="t" r="r" b="b"/>
                <a:pathLst>
                  <a:path w="2064291" h="2509198">
                    <a:moveTo>
                      <a:pt x="2064291" y="2509198"/>
                    </a:moveTo>
                    <a:lnTo>
                      <a:pt x="0" y="2501578"/>
                    </a:lnTo>
                    <a:lnTo>
                      <a:pt x="0" y="887541"/>
                    </a:lnTo>
                    <a:lnTo>
                      <a:pt x="7620" y="20320"/>
                    </a:lnTo>
                    <a:lnTo>
                      <a:pt x="1029218" y="0"/>
                    </a:lnTo>
                    <a:lnTo>
                      <a:pt x="2042701" y="8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-215" y="0"/>
                <a:ext cx="2088636" cy="2535163"/>
              </a:xfrm>
              <a:custGeom>
                <a:avLst/>
                <a:gdLst/>
                <a:ahLst/>
                <a:cxnLst/>
                <a:rect l="l" t="t" r="r" b="b"/>
                <a:pathLst>
                  <a:path w="2088636" h="2535163">
                    <a:moveTo>
                      <a:pt x="2055616" y="21590"/>
                    </a:moveTo>
                    <a:cubicBezTo>
                      <a:pt x="2056886" y="34290"/>
                      <a:pt x="2056886" y="44450"/>
                      <a:pt x="2058156" y="55974"/>
                    </a:cubicBezTo>
                    <a:cubicBezTo>
                      <a:pt x="2060696" y="107897"/>
                      <a:pt x="2061966" y="161743"/>
                      <a:pt x="2064506" y="213666"/>
                    </a:cubicBezTo>
                    <a:cubicBezTo>
                      <a:pt x="2064506" y="288666"/>
                      <a:pt x="2077206" y="1767513"/>
                      <a:pt x="2083556" y="1842513"/>
                    </a:cubicBezTo>
                    <a:cubicBezTo>
                      <a:pt x="2089906" y="1955975"/>
                      <a:pt x="2086096" y="2071360"/>
                      <a:pt x="2086096" y="2184821"/>
                    </a:cubicBezTo>
                    <a:cubicBezTo>
                      <a:pt x="2086096" y="2284821"/>
                      <a:pt x="2087366" y="2377129"/>
                      <a:pt x="2088636" y="2474908"/>
                    </a:cubicBezTo>
                    <a:lnTo>
                      <a:pt x="2088636" y="2534598"/>
                    </a:lnTo>
                    <a:cubicBezTo>
                      <a:pt x="2065776" y="2534598"/>
                      <a:pt x="2045456" y="2535868"/>
                      <a:pt x="2025136" y="2534598"/>
                    </a:cubicBezTo>
                    <a:cubicBezTo>
                      <a:pt x="1923699" y="2529518"/>
                      <a:pt x="1820021" y="2535868"/>
                      <a:pt x="1717914" y="2530788"/>
                    </a:cubicBezTo>
                    <a:cubicBezTo>
                      <a:pt x="1656649" y="2526978"/>
                      <a:pt x="1596956" y="2529518"/>
                      <a:pt x="1535691" y="2526978"/>
                    </a:cubicBezTo>
                    <a:lnTo>
                      <a:pt x="1450864" y="2523168"/>
                    </a:lnTo>
                    <a:cubicBezTo>
                      <a:pt x="1433584" y="2523168"/>
                      <a:pt x="1417875" y="2524438"/>
                      <a:pt x="1400595" y="2524438"/>
                    </a:cubicBezTo>
                    <a:cubicBezTo>
                      <a:pt x="1356611" y="2523168"/>
                      <a:pt x="1235653" y="2524438"/>
                      <a:pt x="1191668" y="2523168"/>
                    </a:cubicBezTo>
                    <a:cubicBezTo>
                      <a:pt x="1160250" y="2521898"/>
                      <a:pt x="531897" y="2530788"/>
                      <a:pt x="500480" y="2529518"/>
                    </a:cubicBezTo>
                    <a:cubicBezTo>
                      <a:pt x="492625" y="2529518"/>
                      <a:pt x="483200" y="2530788"/>
                      <a:pt x="475346" y="2530788"/>
                    </a:cubicBezTo>
                    <a:cubicBezTo>
                      <a:pt x="456495" y="2530788"/>
                      <a:pt x="439215" y="2532058"/>
                      <a:pt x="420365" y="2532058"/>
                    </a:cubicBezTo>
                    <a:cubicBezTo>
                      <a:pt x="373238" y="2532058"/>
                      <a:pt x="327683" y="2530788"/>
                      <a:pt x="280556" y="2529518"/>
                    </a:cubicBezTo>
                    <a:cubicBezTo>
                      <a:pt x="252280" y="2528248"/>
                      <a:pt x="224004" y="2526978"/>
                      <a:pt x="197299" y="2525708"/>
                    </a:cubicBezTo>
                    <a:cubicBezTo>
                      <a:pt x="147031" y="2524438"/>
                      <a:pt x="96763" y="2523168"/>
                      <a:pt x="44924" y="2523168"/>
                    </a:cubicBezTo>
                    <a:cubicBezTo>
                      <a:pt x="34505" y="2523168"/>
                      <a:pt x="25615" y="2523168"/>
                      <a:pt x="15455" y="2521898"/>
                    </a:cubicBezTo>
                    <a:cubicBezTo>
                      <a:pt x="6565" y="2520628"/>
                      <a:pt x="1485" y="2514278"/>
                      <a:pt x="4025" y="2505388"/>
                    </a:cubicBezTo>
                    <a:cubicBezTo>
                      <a:pt x="12915" y="2473283"/>
                      <a:pt x="9105" y="2425206"/>
                      <a:pt x="7835" y="2375206"/>
                    </a:cubicBezTo>
                    <a:cubicBezTo>
                      <a:pt x="6565" y="2273283"/>
                      <a:pt x="2755" y="2173283"/>
                      <a:pt x="4025" y="2071360"/>
                    </a:cubicBezTo>
                    <a:cubicBezTo>
                      <a:pt x="1485" y="1944437"/>
                      <a:pt x="-3595" y="373282"/>
                      <a:pt x="4025" y="244435"/>
                    </a:cubicBezTo>
                    <a:cubicBezTo>
                      <a:pt x="5295" y="219435"/>
                      <a:pt x="4025" y="192512"/>
                      <a:pt x="5295" y="167512"/>
                    </a:cubicBezTo>
                    <a:cubicBezTo>
                      <a:pt x="6565" y="127128"/>
                      <a:pt x="9105" y="82897"/>
                      <a:pt x="10375" y="44450"/>
                    </a:cubicBezTo>
                    <a:cubicBezTo>
                      <a:pt x="10375" y="41910"/>
                      <a:pt x="11645" y="39370"/>
                      <a:pt x="12915" y="38100"/>
                    </a:cubicBezTo>
                    <a:cubicBezTo>
                      <a:pt x="34505" y="35560"/>
                      <a:pt x="57491" y="30480"/>
                      <a:pt x="82625" y="29210"/>
                    </a:cubicBezTo>
                    <a:cubicBezTo>
                      <a:pt x="125039" y="25400"/>
                      <a:pt x="167453" y="22860"/>
                      <a:pt x="211437" y="20320"/>
                    </a:cubicBezTo>
                    <a:cubicBezTo>
                      <a:pt x="241284" y="17780"/>
                      <a:pt x="271131" y="16510"/>
                      <a:pt x="299407" y="13970"/>
                    </a:cubicBezTo>
                    <a:cubicBezTo>
                      <a:pt x="327683" y="11430"/>
                      <a:pt x="357530" y="8890"/>
                      <a:pt x="385805" y="8890"/>
                    </a:cubicBezTo>
                    <a:cubicBezTo>
                      <a:pt x="417223" y="7620"/>
                      <a:pt x="448641" y="10160"/>
                      <a:pt x="480058" y="8890"/>
                    </a:cubicBezTo>
                    <a:cubicBezTo>
                      <a:pt x="519330" y="8890"/>
                      <a:pt x="1230940" y="6350"/>
                      <a:pt x="1270212" y="5080"/>
                    </a:cubicBezTo>
                    <a:cubicBezTo>
                      <a:pt x="1307913" y="3810"/>
                      <a:pt x="1345615" y="2540"/>
                      <a:pt x="1384887" y="2540"/>
                    </a:cubicBezTo>
                    <a:cubicBezTo>
                      <a:pt x="1449293" y="1270"/>
                      <a:pt x="1512128" y="0"/>
                      <a:pt x="1576534" y="0"/>
                    </a:cubicBezTo>
                    <a:cubicBezTo>
                      <a:pt x="1603239" y="0"/>
                      <a:pt x="1631515" y="2540"/>
                      <a:pt x="1658220" y="2540"/>
                    </a:cubicBezTo>
                    <a:cubicBezTo>
                      <a:pt x="1732052" y="3810"/>
                      <a:pt x="1807454" y="5080"/>
                      <a:pt x="1881285" y="7620"/>
                    </a:cubicBezTo>
                    <a:cubicBezTo>
                      <a:pt x="1920558" y="8890"/>
                      <a:pt x="1959830" y="12700"/>
                      <a:pt x="1999102" y="16510"/>
                    </a:cubicBezTo>
                    <a:lnTo>
                      <a:pt x="2025136" y="16510"/>
                    </a:lnTo>
                    <a:cubicBezTo>
                      <a:pt x="2036566" y="17780"/>
                      <a:pt x="2045456" y="20320"/>
                      <a:pt x="2055616" y="21590"/>
                    </a:cubicBezTo>
                    <a:close/>
                    <a:moveTo>
                      <a:pt x="2065776" y="2518088"/>
                    </a:moveTo>
                    <a:cubicBezTo>
                      <a:pt x="2067046" y="2501578"/>
                      <a:pt x="2068316" y="2488878"/>
                      <a:pt x="2068316" y="2476178"/>
                    </a:cubicBezTo>
                    <a:cubicBezTo>
                      <a:pt x="2067046" y="2367514"/>
                      <a:pt x="2065776" y="2265591"/>
                      <a:pt x="2065776" y="2155975"/>
                    </a:cubicBezTo>
                    <a:cubicBezTo>
                      <a:pt x="2065776" y="2105975"/>
                      <a:pt x="2068316" y="2055975"/>
                      <a:pt x="2067046" y="2005975"/>
                    </a:cubicBezTo>
                    <a:cubicBezTo>
                      <a:pt x="2067046" y="1959821"/>
                      <a:pt x="2065776" y="1911744"/>
                      <a:pt x="2064506" y="1865590"/>
                    </a:cubicBezTo>
                    <a:cubicBezTo>
                      <a:pt x="2059426" y="1794437"/>
                      <a:pt x="2047996" y="321359"/>
                      <a:pt x="2047996" y="250205"/>
                    </a:cubicBezTo>
                    <a:cubicBezTo>
                      <a:pt x="2045456" y="190589"/>
                      <a:pt x="2042916" y="129051"/>
                      <a:pt x="2040376" y="69435"/>
                    </a:cubicBezTo>
                    <a:cubicBezTo>
                      <a:pt x="2039106" y="44450"/>
                      <a:pt x="2037836" y="43180"/>
                      <a:pt x="2021094" y="41910"/>
                    </a:cubicBezTo>
                    <a:cubicBezTo>
                      <a:pt x="2016381" y="41910"/>
                      <a:pt x="2013240" y="41910"/>
                      <a:pt x="2008527" y="40640"/>
                    </a:cubicBezTo>
                    <a:cubicBezTo>
                      <a:pt x="1969255" y="36830"/>
                      <a:pt x="1928412" y="31750"/>
                      <a:pt x="1889140" y="30480"/>
                    </a:cubicBezTo>
                    <a:cubicBezTo>
                      <a:pt x="1793316" y="26670"/>
                      <a:pt x="1695921" y="25400"/>
                      <a:pt x="1600098" y="22860"/>
                    </a:cubicBezTo>
                    <a:lnTo>
                      <a:pt x="1486994" y="22860"/>
                    </a:lnTo>
                    <a:cubicBezTo>
                      <a:pt x="1436726" y="22860"/>
                      <a:pt x="1386458" y="22860"/>
                      <a:pt x="1337760" y="24130"/>
                    </a:cubicBezTo>
                    <a:cubicBezTo>
                      <a:pt x="1295346" y="25400"/>
                      <a:pt x="580595" y="29210"/>
                      <a:pt x="538181" y="29210"/>
                    </a:cubicBezTo>
                    <a:cubicBezTo>
                      <a:pt x="469062" y="29210"/>
                      <a:pt x="399943" y="26670"/>
                      <a:pt x="330824" y="33020"/>
                    </a:cubicBezTo>
                    <a:cubicBezTo>
                      <a:pt x="294694" y="36830"/>
                      <a:pt x="260135" y="36830"/>
                      <a:pt x="225575" y="38100"/>
                    </a:cubicBezTo>
                    <a:cubicBezTo>
                      <a:pt x="165882" y="41910"/>
                      <a:pt x="106188" y="45720"/>
                      <a:pt x="46495" y="50800"/>
                    </a:cubicBezTo>
                    <a:cubicBezTo>
                      <a:pt x="33235" y="50800"/>
                      <a:pt x="30695" y="54051"/>
                      <a:pt x="29425" y="77128"/>
                    </a:cubicBezTo>
                    <a:cubicBezTo>
                      <a:pt x="28155" y="111743"/>
                      <a:pt x="28155" y="146358"/>
                      <a:pt x="26885" y="180974"/>
                    </a:cubicBezTo>
                    <a:cubicBezTo>
                      <a:pt x="25615" y="238666"/>
                      <a:pt x="23075" y="294435"/>
                      <a:pt x="21805" y="352128"/>
                    </a:cubicBezTo>
                    <a:cubicBezTo>
                      <a:pt x="16725" y="413666"/>
                      <a:pt x="23075" y="1917514"/>
                      <a:pt x="25615" y="1979052"/>
                    </a:cubicBezTo>
                    <a:cubicBezTo>
                      <a:pt x="25615" y="2044437"/>
                      <a:pt x="25615" y="2111745"/>
                      <a:pt x="26885" y="2177129"/>
                    </a:cubicBezTo>
                    <a:cubicBezTo>
                      <a:pt x="26885" y="2225206"/>
                      <a:pt x="29425" y="2273283"/>
                      <a:pt x="29425" y="2321360"/>
                    </a:cubicBezTo>
                    <a:cubicBezTo>
                      <a:pt x="29425" y="2373283"/>
                      <a:pt x="29425" y="2425206"/>
                      <a:pt x="28155" y="2476178"/>
                    </a:cubicBezTo>
                    <a:lnTo>
                      <a:pt x="28155" y="2486338"/>
                    </a:lnTo>
                    <a:cubicBezTo>
                      <a:pt x="28155" y="2496498"/>
                      <a:pt x="31965" y="2500308"/>
                      <a:pt x="40855" y="2500308"/>
                    </a:cubicBezTo>
                    <a:cubicBezTo>
                      <a:pt x="60633" y="2500308"/>
                      <a:pt x="82625" y="2501578"/>
                      <a:pt x="103047" y="2501578"/>
                    </a:cubicBezTo>
                    <a:cubicBezTo>
                      <a:pt x="132893" y="2501578"/>
                      <a:pt x="164311" y="2499038"/>
                      <a:pt x="194158" y="2501578"/>
                    </a:cubicBezTo>
                    <a:cubicBezTo>
                      <a:pt x="242855" y="2505388"/>
                      <a:pt x="291552" y="2507928"/>
                      <a:pt x="340250" y="2506658"/>
                    </a:cubicBezTo>
                    <a:cubicBezTo>
                      <a:pt x="371667" y="2505388"/>
                      <a:pt x="401514" y="2507928"/>
                      <a:pt x="432932" y="2507928"/>
                    </a:cubicBezTo>
                    <a:cubicBezTo>
                      <a:pt x="478487" y="2507928"/>
                      <a:pt x="524043" y="2506658"/>
                      <a:pt x="569599" y="2507928"/>
                    </a:cubicBezTo>
                    <a:cubicBezTo>
                      <a:pt x="637147" y="2509198"/>
                      <a:pt x="1378603" y="2499038"/>
                      <a:pt x="1447722" y="2501578"/>
                    </a:cubicBezTo>
                    <a:cubicBezTo>
                      <a:pt x="1477569" y="2502848"/>
                      <a:pt x="1507415" y="2504118"/>
                      <a:pt x="1535691" y="2504118"/>
                    </a:cubicBezTo>
                    <a:cubicBezTo>
                      <a:pt x="1587531" y="2506658"/>
                      <a:pt x="1637799" y="2502848"/>
                      <a:pt x="1689638" y="2506658"/>
                    </a:cubicBezTo>
                    <a:cubicBezTo>
                      <a:pt x="1732052" y="2509198"/>
                      <a:pt x="1774465" y="2509198"/>
                      <a:pt x="1816879" y="2511738"/>
                    </a:cubicBezTo>
                    <a:cubicBezTo>
                      <a:pt x="1879715" y="2515548"/>
                      <a:pt x="1942550" y="2518088"/>
                      <a:pt x="2005385" y="2519358"/>
                    </a:cubicBezTo>
                    <a:cubicBezTo>
                      <a:pt x="2027676" y="2519358"/>
                      <a:pt x="2045456" y="2518088"/>
                      <a:pt x="2065776" y="2518088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1374" y="2447009"/>
              <a:ext cx="4846637" cy="2016799"/>
              <a:chOff x="0" y="0"/>
              <a:chExt cx="2356702" cy="980679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356701" cy="980679"/>
              </a:xfrm>
              <a:custGeom>
                <a:avLst/>
                <a:gdLst/>
                <a:ahLst/>
                <a:cxnLst/>
                <a:rect l="l" t="t" r="r" b="b"/>
                <a:pathLst>
                  <a:path w="2356701" h="980679">
                    <a:moveTo>
                      <a:pt x="0" y="0"/>
                    </a:moveTo>
                    <a:lnTo>
                      <a:pt x="2153501" y="0"/>
                    </a:lnTo>
                    <a:lnTo>
                      <a:pt x="2356701" y="490339"/>
                    </a:lnTo>
                    <a:lnTo>
                      <a:pt x="2153501" y="980679"/>
                    </a:lnTo>
                    <a:lnTo>
                      <a:pt x="0" y="980679"/>
                    </a:lnTo>
                    <a:lnTo>
                      <a:pt x="203200" y="490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B2B37"/>
              </a:solidFill>
              <a:ln w="28575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77800" y="-95250"/>
                <a:ext cx="2102702" cy="107592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893"/>
                  </a:lnSpc>
                  <a:spcBef>
                    <a:spcPct val="0"/>
                  </a:spcBef>
                </a:pPr>
                <a:r>
                  <a:rPr lang="en-US" sz="2066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Nozares prioritātes</a:t>
                </a: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359844" y="9644155"/>
              <a:ext cx="4797376" cy="768672"/>
            </a:xfrm>
            <a:prstGeom prst="rect">
              <a:avLst/>
            </a:prstGeom>
            <a:solidFill>
              <a:srgbClr val="8B2B37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2"/>
                </a:lnSpc>
              </a:pPr>
              <a:r>
                <a:rPr lang="en-US" sz="2400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2022/2023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59844" y="4734549"/>
              <a:ext cx="4920296" cy="43081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60"/>
                </a:lnSpc>
                <a:spcBef>
                  <a:spcPct val="0"/>
                </a:spcBef>
              </a:pPr>
              <a:r>
                <a:rPr lang="lv-LV" sz="1400" noProof="0" dirty="0">
                  <a:solidFill>
                    <a:srgbClr val="5F6075"/>
                  </a:solidFill>
                  <a:latin typeface="Popins bold"/>
                  <a:ea typeface="Lato"/>
                  <a:cs typeface="Lato"/>
                  <a:sym typeface="Lato"/>
                </a:rPr>
                <a:t>15 sēdes · 1 izbraukuma sēde · 2 vizītes</a:t>
              </a:r>
            </a:p>
            <a:p>
              <a:pPr>
                <a:lnSpc>
                  <a:spcPts val="2392"/>
                </a:lnSpc>
                <a:spcBef>
                  <a:spcPct val="0"/>
                </a:spcBef>
              </a:pPr>
              <a:endParaRPr lang="lv-LV" sz="1400" noProof="0" dirty="0">
                <a:solidFill>
                  <a:srgbClr val="5F6075"/>
                </a:solidFill>
                <a:latin typeface="Popins bold"/>
                <a:ea typeface="Lato"/>
                <a:cs typeface="Lato"/>
                <a:sym typeface="Lato"/>
              </a:endParaRPr>
            </a:p>
            <a:p>
              <a:pPr>
                <a:lnSpc>
                  <a:spcPts val="2053"/>
                </a:lnSpc>
                <a:spcBef>
                  <a:spcPct val="0"/>
                </a:spcBef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Sporta budžets, infrastruktūra. Antidopings, sacensības, duālā karjera. Sākts darbs pie Sporta likuma.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662153" y="10990912"/>
              <a:ext cx="21860868" cy="2289447"/>
              <a:chOff x="0" y="-90325"/>
              <a:chExt cx="5646718" cy="59137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10762" y="-90325"/>
                <a:ext cx="5635956" cy="501045"/>
              </a:xfrm>
              <a:custGeom>
                <a:avLst/>
                <a:gdLst/>
                <a:ahLst/>
                <a:cxnLst/>
                <a:rect l="l" t="t" r="r" b="b"/>
                <a:pathLst>
                  <a:path w="5635956" h="501045">
                    <a:moveTo>
                      <a:pt x="6736" y="0"/>
                    </a:moveTo>
                    <a:lnTo>
                      <a:pt x="5629220" y="0"/>
                    </a:lnTo>
                    <a:cubicBezTo>
                      <a:pt x="5632940" y="0"/>
                      <a:pt x="5635956" y="3016"/>
                      <a:pt x="5635956" y="6736"/>
                    </a:cubicBezTo>
                    <a:lnTo>
                      <a:pt x="5635956" y="494309"/>
                    </a:lnTo>
                    <a:cubicBezTo>
                      <a:pt x="5635956" y="496095"/>
                      <a:pt x="5635246" y="497809"/>
                      <a:pt x="5633983" y="499072"/>
                    </a:cubicBezTo>
                    <a:cubicBezTo>
                      <a:pt x="5632720" y="500335"/>
                      <a:pt x="5631006" y="501045"/>
                      <a:pt x="5629220" y="501045"/>
                    </a:cubicBezTo>
                    <a:lnTo>
                      <a:pt x="6736" y="501045"/>
                    </a:lnTo>
                    <a:cubicBezTo>
                      <a:pt x="3016" y="501045"/>
                      <a:pt x="0" y="498029"/>
                      <a:pt x="0" y="494309"/>
                    </a:cubicBezTo>
                    <a:lnTo>
                      <a:pt x="0" y="6736"/>
                    </a:lnTo>
                    <a:cubicBezTo>
                      <a:pt x="0" y="3016"/>
                      <a:pt x="3016" y="0"/>
                      <a:pt x="67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57150"/>
                <a:ext cx="5635956" cy="558195"/>
              </a:xfrm>
              <a:prstGeom prst="rect">
                <a:avLst/>
              </a:prstGeom>
            </p:spPr>
            <p:txBody>
              <a:bodyPr lIns="24441" tIns="24441" rIns="24441" bIns="2444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2452662" y="11560615"/>
              <a:ext cx="17503241" cy="872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26"/>
                </a:lnSpc>
              </a:pP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Galvenie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darba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virzieni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: •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Sporta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finansējums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un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federāciju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atbalsts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•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Sporta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infrastruktūra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un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izglītība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•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Sportistu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veselība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,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drošība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un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duālā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karjera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•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Jaunais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Sporta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likums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un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Sporta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fonda</a:t>
              </a:r>
              <a:r>
                <a:rPr lang="en-US" sz="1600" dirty="0">
                  <a:latin typeface="Popins bold"/>
                  <a:ea typeface="Lato"/>
                  <a:cs typeface="Lato"/>
                  <a:sym typeface="Lato"/>
                </a:rPr>
                <a:t> </a:t>
              </a:r>
              <a:r>
                <a:rPr lang="en-US" sz="1600" dirty="0" err="1">
                  <a:latin typeface="Popins bold"/>
                  <a:ea typeface="Lato"/>
                  <a:cs typeface="Lato"/>
                  <a:sym typeface="Lato"/>
                </a:rPr>
                <a:t>likums</a:t>
              </a:r>
              <a:endParaRPr lang="en-US" sz="1600" dirty="0">
                <a:latin typeface="Popins bold"/>
                <a:ea typeface="Lato"/>
                <a:cs typeface="Lato"/>
                <a:sym typeface="Lato"/>
              </a:endParaRPr>
            </a:p>
          </p:txBody>
        </p:sp>
        <p:sp>
          <p:nvSpPr>
            <p:cNvPr id="45" name="Freeform 45"/>
            <p:cNvSpPr/>
            <p:nvPr/>
          </p:nvSpPr>
          <p:spPr>
            <a:xfrm>
              <a:off x="1153871" y="11614627"/>
              <a:ext cx="861882" cy="969397"/>
            </a:xfrm>
            <a:custGeom>
              <a:avLst/>
              <a:gdLst/>
              <a:ahLst/>
              <a:cxnLst/>
              <a:rect l="l" t="t" r="r" b="b"/>
              <a:pathLst>
                <a:path w="861882" h="969397">
                  <a:moveTo>
                    <a:pt x="0" y="0"/>
                  </a:moveTo>
                  <a:lnTo>
                    <a:pt x="861882" y="0"/>
                  </a:lnTo>
                  <a:lnTo>
                    <a:pt x="861882" y="969397"/>
                  </a:lnTo>
                  <a:lnTo>
                    <a:pt x="0" y="969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172" y="3848427"/>
            <a:ext cx="4088262" cy="2680899"/>
            <a:chOff x="0" y="0"/>
            <a:chExt cx="8176524" cy="536179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488" r="2488"/>
            <a:stretch>
              <a:fillRect/>
            </a:stretch>
          </p:blipFill>
          <p:spPr>
            <a:xfrm>
              <a:off x="0" y="0"/>
              <a:ext cx="8176524" cy="536179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32805" y="842130"/>
            <a:ext cx="1899727" cy="2789320"/>
            <a:chOff x="0" y="0"/>
            <a:chExt cx="3799454" cy="557864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4290" r="4290"/>
            <a:stretch>
              <a:fillRect/>
            </a:stretch>
          </p:blipFill>
          <p:spPr>
            <a:xfrm>
              <a:off x="0" y="0"/>
              <a:ext cx="3799454" cy="557864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2082798" y="842130"/>
            <a:ext cx="2152605" cy="1536040"/>
            <a:chOff x="0" y="0"/>
            <a:chExt cx="4305210" cy="307208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588" r="1588"/>
            <a:stretch>
              <a:fillRect/>
            </a:stretch>
          </p:blipFill>
          <p:spPr>
            <a:xfrm>
              <a:off x="0" y="0"/>
              <a:ext cx="4305210" cy="307208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318300" y="854385"/>
            <a:ext cx="2152605" cy="1536040"/>
            <a:chOff x="0" y="0"/>
            <a:chExt cx="4305210" cy="307208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4321" b="14321"/>
            <a:stretch>
              <a:fillRect/>
            </a:stretch>
          </p:blipFill>
          <p:spPr>
            <a:xfrm>
              <a:off x="0" y="0"/>
              <a:ext cx="4305210" cy="307208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7253277" y="87429"/>
            <a:ext cx="5048607" cy="1124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STARPTAUTISKĀ SADARBĪBA</a:t>
            </a:r>
          </a:p>
        </p:txBody>
      </p:sp>
      <p:sp>
        <p:nvSpPr>
          <p:cNvPr id="11" name="Freeform 11"/>
          <p:cNvSpPr/>
          <p:nvPr/>
        </p:nvSpPr>
        <p:spPr>
          <a:xfrm>
            <a:off x="4870960" y="4542948"/>
            <a:ext cx="2954663" cy="1991053"/>
          </a:xfrm>
          <a:custGeom>
            <a:avLst/>
            <a:gdLst/>
            <a:ahLst/>
            <a:cxnLst/>
            <a:rect l="l" t="t" r="r" b="b"/>
            <a:pathLst>
              <a:path w="4431994" h="2986580">
                <a:moveTo>
                  <a:pt x="0" y="0"/>
                </a:moveTo>
                <a:lnTo>
                  <a:pt x="4431994" y="0"/>
                </a:lnTo>
                <a:lnTo>
                  <a:pt x="4431994" y="2986581"/>
                </a:lnTo>
                <a:lnTo>
                  <a:pt x="0" y="29865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grpSp>
        <p:nvGrpSpPr>
          <p:cNvPr id="12" name="Group 12"/>
          <p:cNvGrpSpPr/>
          <p:nvPr/>
        </p:nvGrpSpPr>
        <p:grpSpPr>
          <a:xfrm>
            <a:off x="7253278" y="1229159"/>
            <a:ext cx="4754467" cy="4263499"/>
            <a:chOff x="0" y="0"/>
            <a:chExt cx="9508934" cy="8526997"/>
          </a:xfrm>
        </p:grpSpPr>
        <p:grpSp>
          <p:nvGrpSpPr>
            <p:cNvPr id="13" name="Group 13"/>
            <p:cNvGrpSpPr/>
            <p:nvPr/>
          </p:nvGrpSpPr>
          <p:grpSpPr>
            <a:xfrm>
              <a:off x="7652" y="0"/>
              <a:ext cx="9501282" cy="4963015"/>
              <a:chOff x="0" y="0"/>
              <a:chExt cx="2521901" cy="131732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521901" cy="1317321"/>
              </a:xfrm>
              <a:custGeom>
                <a:avLst/>
                <a:gdLst/>
                <a:ahLst/>
                <a:cxnLst/>
                <a:rect l="l" t="t" r="r" b="b"/>
                <a:pathLst>
                  <a:path w="2521901" h="1317321">
                    <a:moveTo>
                      <a:pt x="10864" y="0"/>
                    </a:moveTo>
                    <a:lnTo>
                      <a:pt x="2511037" y="0"/>
                    </a:lnTo>
                    <a:cubicBezTo>
                      <a:pt x="2513918" y="0"/>
                      <a:pt x="2516682" y="1145"/>
                      <a:pt x="2518719" y="3182"/>
                    </a:cubicBezTo>
                    <a:cubicBezTo>
                      <a:pt x="2520757" y="5220"/>
                      <a:pt x="2521901" y="7983"/>
                      <a:pt x="2521901" y="10864"/>
                    </a:cubicBezTo>
                    <a:lnTo>
                      <a:pt x="2521901" y="1306456"/>
                    </a:lnTo>
                    <a:cubicBezTo>
                      <a:pt x="2521901" y="1312456"/>
                      <a:pt x="2517037" y="1317321"/>
                      <a:pt x="2511037" y="1317321"/>
                    </a:cubicBezTo>
                    <a:lnTo>
                      <a:pt x="10864" y="1317321"/>
                    </a:lnTo>
                    <a:cubicBezTo>
                      <a:pt x="7983" y="1317321"/>
                      <a:pt x="5220" y="1316176"/>
                      <a:pt x="3182" y="1314138"/>
                    </a:cubicBezTo>
                    <a:cubicBezTo>
                      <a:pt x="1145" y="1312101"/>
                      <a:pt x="0" y="1309338"/>
                      <a:pt x="0" y="1306456"/>
                    </a:cubicBezTo>
                    <a:lnTo>
                      <a:pt x="0" y="10864"/>
                    </a:lnTo>
                    <a:cubicBezTo>
                      <a:pt x="0" y="4864"/>
                      <a:pt x="4864" y="0"/>
                      <a:pt x="108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2521901" cy="137447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0" y="5453849"/>
              <a:ext cx="9508933" cy="3073148"/>
              <a:chOff x="0" y="0"/>
              <a:chExt cx="2523932" cy="81569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523932" cy="815698"/>
              </a:xfrm>
              <a:custGeom>
                <a:avLst/>
                <a:gdLst/>
                <a:ahLst/>
                <a:cxnLst/>
                <a:rect l="l" t="t" r="r" b="b"/>
                <a:pathLst>
                  <a:path w="2523932" h="815698">
                    <a:moveTo>
                      <a:pt x="10856" y="0"/>
                    </a:moveTo>
                    <a:lnTo>
                      <a:pt x="2513077" y="0"/>
                    </a:lnTo>
                    <a:cubicBezTo>
                      <a:pt x="2519072" y="0"/>
                      <a:pt x="2523932" y="4860"/>
                      <a:pt x="2523932" y="10856"/>
                    </a:cubicBezTo>
                    <a:lnTo>
                      <a:pt x="2523932" y="804842"/>
                    </a:lnTo>
                    <a:cubicBezTo>
                      <a:pt x="2523932" y="807721"/>
                      <a:pt x="2522789" y="810483"/>
                      <a:pt x="2520753" y="812518"/>
                    </a:cubicBezTo>
                    <a:cubicBezTo>
                      <a:pt x="2518717" y="814554"/>
                      <a:pt x="2515956" y="815698"/>
                      <a:pt x="2513077" y="815698"/>
                    </a:cubicBezTo>
                    <a:lnTo>
                      <a:pt x="10856" y="815698"/>
                    </a:lnTo>
                    <a:cubicBezTo>
                      <a:pt x="7977" y="815698"/>
                      <a:pt x="5215" y="814554"/>
                      <a:pt x="3180" y="812518"/>
                    </a:cubicBezTo>
                    <a:cubicBezTo>
                      <a:pt x="1144" y="810483"/>
                      <a:pt x="0" y="807721"/>
                      <a:pt x="0" y="804842"/>
                    </a:cubicBezTo>
                    <a:lnTo>
                      <a:pt x="0" y="10856"/>
                    </a:lnTo>
                    <a:cubicBezTo>
                      <a:pt x="0" y="7977"/>
                      <a:pt x="1144" y="5215"/>
                      <a:pt x="3180" y="3180"/>
                    </a:cubicBezTo>
                    <a:cubicBezTo>
                      <a:pt x="5215" y="1144"/>
                      <a:pt x="7977" y="0"/>
                      <a:pt x="108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2523932" cy="87284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36882" y="206862"/>
              <a:ext cx="1422355" cy="1422355"/>
              <a:chOff x="0" y="0"/>
              <a:chExt cx="377532" cy="37753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77532" cy="377532"/>
              </a:xfrm>
              <a:custGeom>
                <a:avLst/>
                <a:gdLst/>
                <a:ahLst/>
                <a:cxnLst/>
                <a:rect l="l" t="t" r="r" b="b"/>
                <a:pathLst>
                  <a:path w="377532" h="377532">
                    <a:moveTo>
                      <a:pt x="72574" y="0"/>
                    </a:moveTo>
                    <a:lnTo>
                      <a:pt x="304958" y="0"/>
                    </a:lnTo>
                    <a:cubicBezTo>
                      <a:pt x="324206" y="0"/>
                      <a:pt x="342665" y="7646"/>
                      <a:pt x="356276" y="21256"/>
                    </a:cubicBezTo>
                    <a:cubicBezTo>
                      <a:pt x="369886" y="34867"/>
                      <a:pt x="377532" y="53326"/>
                      <a:pt x="377532" y="72574"/>
                    </a:cubicBezTo>
                    <a:lnTo>
                      <a:pt x="377532" y="304958"/>
                    </a:lnTo>
                    <a:cubicBezTo>
                      <a:pt x="377532" y="324206"/>
                      <a:pt x="369886" y="342665"/>
                      <a:pt x="356276" y="356276"/>
                    </a:cubicBezTo>
                    <a:cubicBezTo>
                      <a:pt x="342665" y="369886"/>
                      <a:pt x="324206" y="377532"/>
                      <a:pt x="304958" y="377532"/>
                    </a:cubicBezTo>
                    <a:lnTo>
                      <a:pt x="72574" y="377532"/>
                    </a:lnTo>
                    <a:cubicBezTo>
                      <a:pt x="53326" y="377532"/>
                      <a:pt x="34867" y="369886"/>
                      <a:pt x="21256" y="356276"/>
                    </a:cubicBezTo>
                    <a:cubicBezTo>
                      <a:pt x="7646" y="342665"/>
                      <a:pt x="0" y="324206"/>
                      <a:pt x="0" y="304958"/>
                    </a:cubicBezTo>
                    <a:lnTo>
                      <a:pt x="0" y="72574"/>
                    </a:lnTo>
                    <a:cubicBezTo>
                      <a:pt x="0" y="53326"/>
                      <a:pt x="7646" y="34867"/>
                      <a:pt x="21256" y="21256"/>
                    </a:cubicBezTo>
                    <a:cubicBezTo>
                      <a:pt x="34867" y="7646"/>
                      <a:pt x="53326" y="0"/>
                      <a:pt x="72574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57150"/>
                <a:ext cx="377532" cy="434682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932189" y="5738003"/>
              <a:ext cx="1422355" cy="1422355"/>
              <a:chOff x="0" y="0"/>
              <a:chExt cx="377532" cy="37753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77532" cy="377532"/>
              </a:xfrm>
              <a:custGeom>
                <a:avLst/>
                <a:gdLst/>
                <a:ahLst/>
                <a:cxnLst/>
                <a:rect l="l" t="t" r="r" b="b"/>
                <a:pathLst>
                  <a:path w="377532" h="377532">
                    <a:moveTo>
                      <a:pt x="72574" y="0"/>
                    </a:moveTo>
                    <a:lnTo>
                      <a:pt x="304958" y="0"/>
                    </a:lnTo>
                    <a:cubicBezTo>
                      <a:pt x="324206" y="0"/>
                      <a:pt x="342665" y="7646"/>
                      <a:pt x="356276" y="21256"/>
                    </a:cubicBezTo>
                    <a:cubicBezTo>
                      <a:pt x="369886" y="34867"/>
                      <a:pt x="377532" y="53326"/>
                      <a:pt x="377532" y="72574"/>
                    </a:cubicBezTo>
                    <a:lnTo>
                      <a:pt x="377532" y="304958"/>
                    </a:lnTo>
                    <a:cubicBezTo>
                      <a:pt x="377532" y="324206"/>
                      <a:pt x="369886" y="342665"/>
                      <a:pt x="356276" y="356276"/>
                    </a:cubicBezTo>
                    <a:cubicBezTo>
                      <a:pt x="342665" y="369886"/>
                      <a:pt x="324206" y="377532"/>
                      <a:pt x="304958" y="377532"/>
                    </a:cubicBezTo>
                    <a:lnTo>
                      <a:pt x="72574" y="377532"/>
                    </a:lnTo>
                    <a:cubicBezTo>
                      <a:pt x="53326" y="377532"/>
                      <a:pt x="34867" y="369886"/>
                      <a:pt x="21256" y="356276"/>
                    </a:cubicBezTo>
                    <a:cubicBezTo>
                      <a:pt x="7646" y="342665"/>
                      <a:pt x="0" y="324206"/>
                      <a:pt x="0" y="304958"/>
                    </a:cubicBezTo>
                    <a:lnTo>
                      <a:pt x="0" y="72574"/>
                    </a:lnTo>
                    <a:cubicBezTo>
                      <a:pt x="0" y="53326"/>
                      <a:pt x="7646" y="34867"/>
                      <a:pt x="21256" y="21256"/>
                    </a:cubicBezTo>
                    <a:cubicBezTo>
                      <a:pt x="34867" y="7646"/>
                      <a:pt x="53326" y="0"/>
                      <a:pt x="72574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57150"/>
                <a:ext cx="377532" cy="434682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1950748" y="332976"/>
              <a:ext cx="7403798" cy="10263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46"/>
                </a:lnSpc>
              </a:pPr>
              <a:r>
                <a:rPr lang="en-US" sz="153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5 komisijas deputātu darba vizītes ārvalstīs</a:t>
              </a:r>
            </a:p>
            <a:p>
              <a:pPr>
                <a:lnSpc>
                  <a:spcPts val="2146"/>
                </a:lnSpc>
              </a:pPr>
              <a:endParaRPr lang="en-US" sz="153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9432" y="5680853"/>
              <a:ext cx="4453462" cy="4876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46"/>
                </a:lnSpc>
              </a:pPr>
              <a:r>
                <a:rPr lang="en-US" sz="153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Tikšanās Saeimā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1832" y="1333500"/>
              <a:ext cx="7554452" cy="34881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80"/>
                </a:lnSpc>
              </a:pPr>
              <a:r>
                <a:rPr lang="lv-LV" sz="1600" noProof="0">
                  <a:latin typeface="Popins bold"/>
                  <a:ea typeface="Lato"/>
                  <a:cs typeface="Lato"/>
                  <a:sym typeface="Lato"/>
                </a:rPr>
                <a:t>• </a:t>
              </a:r>
              <a:r>
                <a:rPr lang="lv-LV" sz="1600" noProof="0" dirty="0" err="1">
                  <a:latin typeface="Popins bold"/>
                  <a:ea typeface="Lato"/>
                  <a:cs typeface="Lato"/>
                  <a:sym typeface="Lato"/>
                </a:rPr>
                <a:t>Gīterslo</a:t>
              </a: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, Vācija · 23.–27.08.2023.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• Parīze · UNESCO Ģenerālās konferences 42. sesija,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 10.–14.11.2023.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• Brisele · EP Kultūras komitejas sanāksme, 27.–28.11.2023.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• Gruzijas parlaments · 13.–18.02.2024.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• Lietuvas Seims · 03.–05.03.2024.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03818" y="6260185"/>
              <a:ext cx="7091326" cy="2165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80"/>
                </a:lnSpc>
              </a:pPr>
              <a:r>
                <a:rPr lang="lv-LV" sz="1400" noProof="0">
                  <a:latin typeface="Popins bold"/>
                  <a:ea typeface="Lato"/>
                  <a:cs typeface="Lato"/>
                  <a:sym typeface="Lato"/>
                </a:rPr>
                <a:t>• Lietuvas parlamenta Kultūras komisijas un Izglītības un zinātnes komisijas delegācija, 27.–28.05.2025.</a:t>
              </a:r>
            </a:p>
            <a:p>
              <a:pPr>
                <a:lnSpc>
                  <a:spcPts val="1680"/>
                </a:lnSpc>
              </a:pPr>
              <a:r>
                <a:rPr lang="lv-LV" sz="1400" noProof="0" dirty="0">
                  <a:latin typeface="Popins bold"/>
                  <a:ea typeface="Lato"/>
                  <a:cs typeface="Lato"/>
                  <a:sym typeface="Lato"/>
                </a:rPr>
                <a:t>• Tikšanās ar vēstniekiem.</a:t>
              </a:r>
            </a:p>
            <a:p>
              <a:pPr>
                <a:lnSpc>
                  <a:spcPts val="1680"/>
                </a:lnSpc>
              </a:pPr>
              <a:r>
                <a:rPr lang="lv-LV" sz="1400" noProof="0" dirty="0">
                  <a:latin typeface="Popins bold"/>
                  <a:ea typeface="Lato"/>
                  <a:cs typeface="Lato"/>
                  <a:sym typeface="Lato"/>
                </a:rPr>
                <a:t>• Gruzijas parlamenta deputātes vizīte.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394745" y="390126"/>
              <a:ext cx="1055827" cy="1055827"/>
            </a:xfrm>
            <a:custGeom>
              <a:avLst/>
              <a:gdLst/>
              <a:ahLst/>
              <a:cxnLst/>
              <a:rect l="l" t="t" r="r" b="b"/>
              <a:pathLst>
                <a:path w="1055827" h="1055827">
                  <a:moveTo>
                    <a:pt x="0" y="0"/>
                  </a:moveTo>
                  <a:lnTo>
                    <a:pt x="1055828" y="0"/>
                  </a:lnTo>
                  <a:lnTo>
                    <a:pt x="1055828" y="1055827"/>
                  </a:lnTo>
                  <a:lnTo>
                    <a:pt x="0" y="1055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8092588" y="5896392"/>
              <a:ext cx="1101555" cy="1105576"/>
            </a:xfrm>
            <a:custGeom>
              <a:avLst/>
              <a:gdLst/>
              <a:ahLst/>
              <a:cxnLst/>
              <a:rect l="l" t="t" r="r" b="b"/>
              <a:pathLst>
                <a:path w="1101555" h="1105576">
                  <a:moveTo>
                    <a:pt x="0" y="0"/>
                  </a:moveTo>
                  <a:lnTo>
                    <a:pt x="1101556" y="0"/>
                  </a:lnTo>
                  <a:lnTo>
                    <a:pt x="1101556" y="1105576"/>
                  </a:lnTo>
                  <a:lnTo>
                    <a:pt x="0" y="1105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0519" y="294480"/>
            <a:ext cx="6296620" cy="5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IZBRAUKUMA SĒDES UN VIZĪTES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2182303" y="2393081"/>
            <a:ext cx="4234836" cy="1326194"/>
            <a:chOff x="0" y="-215313"/>
            <a:chExt cx="8469673" cy="2652386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-215313"/>
              <a:ext cx="8469673" cy="2652386"/>
              <a:chOff x="0" y="-57150"/>
              <a:chExt cx="2248084" cy="70401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248084" cy="646866"/>
              </a:xfrm>
              <a:custGeom>
                <a:avLst/>
                <a:gdLst/>
                <a:ahLst/>
                <a:cxnLst/>
                <a:rect l="l" t="t" r="r" b="b"/>
                <a:pathLst>
                  <a:path w="1780760" h="552295">
                    <a:moveTo>
                      <a:pt x="15386" y="0"/>
                    </a:moveTo>
                    <a:lnTo>
                      <a:pt x="1765374" y="0"/>
                    </a:lnTo>
                    <a:cubicBezTo>
                      <a:pt x="1773872" y="0"/>
                      <a:pt x="1780760" y="6889"/>
                      <a:pt x="1780760" y="15386"/>
                    </a:cubicBezTo>
                    <a:lnTo>
                      <a:pt x="1780760" y="536909"/>
                    </a:lnTo>
                    <a:cubicBezTo>
                      <a:pt x="1780760" y="545407"/>
                      <a:pt x="1773872" y="552295"/>
                      <a:pt x="1765374" y="552295"/>
                    </a:cubicBezTo>
                    <a:lnTo>
                      <a:pt x="15386" y="552295"/>
                    </a:lnTo>
                    <a:cubicBezTo>
                      <a:pt x="6889" y="552295"/>
                      <a:pt x="0" y="545407"/>
                      <a:pt x="0" y="536909"/>
                    </a:cubicBezTo>
                    <a:lnTo>
                      <a:pt x="0" y="15386"/>
                    </a:lnTo>
                    <a:cubicBezTo>
                      <a:pt x="0" y="6889"/>
                      <a:pt x="6889" y="0"/>
                      <a:pt x="153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57150"/>
                <a:ext cx="1780760" cy="60944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236880" y="256989"/>
              <a:ext cx="7091327" cy="2180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Jūrmala</a:t>
              </a:r>
            </a:p>
            <a:p>
              <a:pPr>
                <a:lnSpc>
                  <a:spcPts val="1680"/>
                </a:lnSpc>
              </a:pPr>
              <a:r>
                <a:rPr lang="lv-LV" sz="1600" dirty="0">
                  <a:latin typeface="Popins bold"/>
                  <a:ea typeface="Lato"/>
                  <a:cs typeface="Lato"/>
                  <a:sym typeface="Lato"/>
                </a:rPr>
                <a:t>Stūra māja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Lielstraupes pils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Rīgas Latviešu Biedrības nams</a:t>
              </a:r>
            </a:p>
            <a:p>
              <a:pPr>
                <a:lnSpc>
                  <a:spcPts val="1680"/>
                </a:lnSpc>
              </a:pPr>
              <a:r>
                <a:rPr lang="lv-LV" sz="1600" noProof="0" dirty="0">
                  <a:latin typeface="Popins bold"/>
                  <a:ea typeface="Lato"/>
                  <a:cs typeface="Lato"/>
                  <a:sym typeface="Lato"/>
                </a:rPr>
                <a:t>Turaidas </a:t>
              </a:r>
              <a:r>
                <a:rPr lang="lv-LV" sz="1600" noProof="0" dirty="0" err="1">
                  <a:latin typeface="Popins bold"/>
                  <a:ea typeface="Lato"/>
                  <a:cs typeface="Lato"/>
                  <a:sym typeface="Lato"/>
                </a:rPr>
                <a:t>muzejrezervāts</a:t>
              </a:r>
              <a:endParaRPr lang="lv-LV" sz="1600" noProof="0" dirty="0">
                <a:latin typeface="Popins bold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5100686" y="-61649"/>
              <a:ext cx="1826854" cy="1637668"/>
              <a:chOff x="0" y="-57150"/>
              <a:chExt cx="484897" cy="43468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107365" y="-17355"/>
                <a:ext cx="377532" cy="377532"/>
              </a:xfrm>
              <a:custGeom>
                <a:avLst/>
                <a:gdLst/>
                <a:ahLst/>
                <a:cxnLst/>
                <a:rect l="l" t="t" r="r" b="b"/>
                <a:pathLst>
                  <a:path w="377532" h="377532">
                    <a:moveTo>
                      <a:pt x="72574" y="0"/>
                    </a:moveTo>
                    <a:lnTo>
                      <a:pt x="304958" y="0"/>
                    </a:lnTo>
                    <a:cubicBezTo>
                      <a:pt x="324206" y="0"/>
                      <a:pt x="342665" y="7646"/>
                      <a:pt x="356276" y="21256"/>
                    </a:cubicBezTo>
                    <a:cubicBezTo>
                      <a:pt x="369886" y="34867"/>
                      <a:pt x="377532" y="53326"/>
                      <a:pt x="377532" y="72574"/>
                    </a:cubicBezTo>
                    <a:lnTo>
                      <a:pt x="377532" y="304958"/>
                    </a:lnTo>
                    <a:cubicBezTo>
                      <a:pt x="377532" y="324206"/>
                      <a:pt x="369886" y="342665"/>
                      <a:pt x="356276" y="356276"/>
                    </a:cubicBezTo>
                    <a:cubicBezTo>
                      <a:pt x="342665" y="369886"/>
                      <a:pt x="324206" y="377532"/>
                      <a:pt x="304958" y="377532"/>
                    </a:cubicBezTo>
                    <a:lnTo>
                      <a:pt x="72574" y="377532"/>
                    </a:lnTo>
                    <a:cubicBezTo>
                      <a:pt x="53326" y="377532"/>
                      <a:pt x="34867" y="369886"/>
                      <a:pt x="21256" y="356276"/>
                    </a:cubicBezTo>
                    <a:cubicBezTo>
                      <a:pt x="7646" y="342665"/>
                      <a:pt x="0" y="324206"/>
                      <a:pt x="0" y="304958"/>
                    </a:cubicBezTo>
                    <a:lnTo>
                      <a:pt x="0" y="72574"/>
                    </a:lnTo>
                    <a:cubicBezTo>
                      <a:pt x="0" y="53326"/>
                      <a:pt x="7646" y="34867"/>
                      <a:pt x="21256" y="21256"/>
                    </a:cubicBezTo>
                    <a:cubicBezTo>
                      <a:pt x="34867" y="7646"/>
                      <a:pt x="53326" y="0"/>
                      <a:pt x="72574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57150"/>
                <a:ext cx="377532" cy="434682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5615545" y="281499"/>
              <a:ext cx="1013822" cy="1013824"/>
            </a:xfrm>
            <a:custGeom>
              <a:avLst/>
              <a:gdLst/>
              <a:ahLst/>
              <a:cxnLst/>
              <a:rect l="l" t="t" r="r" b="b"/>
              <a:pathLst>
                <a:path w="1013823" h="1013823">
                  <a:moveTo>
                    <a:pt x="0" y="0"/>
                  </a:moveTo>
                  <a:lnTo>
                    <a:pt x="1013823" y="0"/>
                  </a:lnTo>
                  <a:lnTo>
                    <a:pt x="1013823" y="1013823"/>
                  </a:lnTo>
                  <a:lnTo>
                    <a:pt x="0" y="1013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0165" y="1123273"/>
            <a:ext cx="11813608" cy="3339899"/>
            <a:chOff x="0" y="0"/>
            <a:chExt cx="23627216" cy="667979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2783537"/>
              <a:ext cx="3463106" cy="610931"/>
              <a:chOff x="0" y="0"/>
              <a:chExt cx="634345" cy="11190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4010412" y="2783537"/>
              <a:ext cx="3463106" cy="610931"/>
              <a:chOff x="0" y="0"/>
              <a:chExt cx="634345" cy="1119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76740" y="0"/>
              <a:ext cx="2509626" cy="250962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487152" y="0"/>
              <a:ext cx="2509626" cy="2509626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021339" y="2783537"/>
              <a:ext cx="3463106" cy="610931"/>
              <a:chOff x="0" y="0"/>
              <a:chExt cx="634345" cy="11190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498078" y="0"/>
              <a:ext cx="2509626" cy="2509626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2032265" y="2783537"/>
              <a:ext cx="3463106" cy="610931"/>
              <a:chOff x="0" y="0"/>
              <a:chExt cx="634345" cy="11190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2509005" y="0"/>
              <a:ext cx="2509626" cy="2509626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6043192" y="2783537"/>
              <a:ext cx="3463106" cy="610931"/>
              <a:chOff x="0" y="0"/>
              <a:chExt cx="634345" cy="1119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6519932" y="0"/>
              <a:ext cx="2509626" cy="2509626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0054119" y="2783537"/>
              <a:ext cx="3463106" cy="610931"/>
              <a:chOff x="0" y="0"/>
              <a:chExt cx="634345" cy="11190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634345" cy="111906"/>
              </a:xfrm>
              <a:custGeom>
                <a:avLst/>
                <a:gdLst/>
                <a:ahLst/>
                <a:cxnLst/>
                <a:rect l="l" t="t" r="r" b="b"/>
                <a:pathLst>
                  <a:path w="634345" h="111906">
                    <a:moveTo>
                      <a:pt x="55953" y="0"/>
                    </a:moveTo>
                    <a:lnTo>
                      <a:pt x="578392" y="0"/>
                    </a:lnTo>
                    <a:cubicBezTo>
                      <a:pt x="609294" y="0"/>
                      <a:pt x="634345" y="25051"/>
                      <a:pt x="634345" y="55953"/>
                    </a:cubicBezTo>
                    <a:lnTo>
                      <a:pt x="634345" y="55953"/>
                    </a:lnTo>
                    <a:cubicBezTo>
                      <a:pt x="634345" y="86855"/>
                      <a:pt x="609294" y="111906"/>
                      <a:pt x="578392" y="111906"/>
                    </a:cubicBezTo>
                    <a:lnTo>
                      <a:pt x="55953" y="111906"/>
                    </a:lnTo>
                    <a:cubicBezTo>
                      <a:pt x="25051" y="111906"/>
                      <a:pt x="0" y="86855"/>
                      <a:pt x="0" y="55953"/>
                    </a:cubicBezTo>
                    <a:lnTo>
                      <a:pt x="0" y="55953"/>
                    </a:lnTo>
                    <a:cubicBezTo>
                      <a:pt x="0" y="25051"/>
                      <a:pt x="25051" y="0"/>
                      <a:pt x="55953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57150"/>
                <a:ext cx="634345" cy="169056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0530859" y="0"/>
              <a:ext cx="2509626" cy="2509626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714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6521" tIns="36521" rIns="36521" bIns="36521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5134224" y="768620"/>
              <a:ext cx="1215481" cy="972385"/>
            </a:xfrm>
            <a:custGeom>
              <a:avLst/>
              <a:gdLst/>
              <a:ahLst/>
              <a:cxnLst/>
              <a:rect l="l" t="t" r="r" b="b"/>
              <a:pathLst>
                <a:path w="1215481" h="972385">
                  <a:moveTo>
                    <a:pt x="0" y="0"/>
                  </a:moveTo>
                  <a:lnTo>
                    <a:pt x="1215481" y="0"/>
                  </a:lnTo>
                  <a:lnTo>
                    <a:pt x="1215481" y="972386"/>
                  </a:lnTo>
                  <a:lnTo>
                    <a:pt x="0" y="972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1808" y="3757709"/>
              <a:ext cx="3319492" cy="2302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Bērnu un jauniešu psihoemocionālā veselība izglītībā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736502" y="3787467"/>
              <a:ext cx="4010928" cy="2302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Pašvaldību izaicinājumi izglītības ekosistēmā un datos balstīti lēmumi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349180" y="3787467"/>
              <a:ext cx="2807428" cy="2302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Kultūras mantojums un drošība</a:t>
              </a:r>
            </a:p>
            <a:p>
              <a:pPr algn="ctr">
                <a:lnSpc>
                  <a:spcPts val="2315"/>
                </a:lnSpc>
              </a:pPr>
              <a:endParaRPr lang="en-US" sz="165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829628" y="3787467"/>
              <a:ext cx="3904708" cy="1712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Forums  “Augstākā izglītība Latvijas ilgtspējai”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5823212" y="3757709"/>
              <a:ext cx="3683088" cy="28923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Lasīšana digitālajā laikmetā, rakstītā vārda spēks un bibliotēkas</a:t>
              </a:r>
            </a:p>
            <a:p>
              <a:pPr algn="ctr">
                <a:lnSpc>
                  <a:spcPts val="2315"/>
                </a:lnSpc>
              </a:pPr>
              <a:endParaRPr lang="en-US" sz="165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9944128" y="3787467"/>
              <a:ext cx="3683088" cy="28923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Bērna izglītības ceļš Latvijā: kā veidot stipru, atbalstītu un</a:t>
              </a:r>
            </a:p>
            <a:p>
              <a:pPr algn="ctr">
                <a:lnSpc>
                  <a:spcPts val="2315"/>
                </a:lnSpc>
              </a:pPr>
              <a:r>
                <a:rPr lang="en-US" sz="1653" b="1">
                  <a:solidFill>
                    <a:srgbClr val="3C3C50"/>
                  </a:solidFill>
                  <a:latin typeface="Lato Bold"/>
                  <a:ea typeface="Lato Bold"/>
                  <a:cs typeface="Lato Bold"/>
                  <a:sym typeface="Lato Bold"/>
                </a:rPr>
                <a:t> lemtspējīgu personību?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30736" y="2881534"/>
              <a:ext cx="2001638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18.09.2023.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741148" y="2881534"/>
              <a:ext cx="2001638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20.10.2023.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752074" y="2881534"/>
              <a:ext cx="2001638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14.10.2024.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2763000" y="2881534"/>
              <a:ext cx="2001638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21.02.2025.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6884320" y="2881534"/>
              <a:ext cx="1780852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28.03.2025.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20790028" y="2881534"/>
              <a:ext cx="2001638" cy="370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10"/>
                </a:lnSpc>
              </a:pPr>
              <a:r>
                <a:rPr lang="en-US" sz="1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17.10.2025.</a:t>
              </a:r>
            </a:p>
          </p:txBody>
        </p:sp>
        <p:sp>
          <p:nvSpPr>
            <p:cNvPr id="52" name="Freeform 52"/>
            <p:cNvSpPr/>
            <p:nvPr/>
          </p:nvSpPr>
          <p:spPr>
            <a:xfrm>
              <a:off x="1186853" y="514573"/>
              <a:ext cx="1302001" cy="1449597"/>
            </a:xfrm>
            <a:custGeom>
              <a:avLst/>
              <a:gdLst/>
              <a:ahLst/>
              <a:cxnLst/>
              <a:rect l="l" t="t" r="r" b="b"/>
              <a:pathLst>
                <a:path w="1302001" h="1449597">
                  <a:moveTo>
                    <a:pt x="0" y="0"/>
                  </a:moveTo>
                  <a:lnTo>
                    <a:pt x="1302001" y="0"/>
                  </a:lnTo>
                  <a:lnTo>
                    <a:pt x="1302001" y="1449597"/>
                  </a:lnTo>
                  <a:lnTo>
                    <a:pt x="0" y="1449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9153624" y="627300"/>
              <a:ext cx="1197433" cy="1224142"/>
            </a:xfrm>
            <a:custGeom>
              <a:avLst/>
              <a:gdLst/>
              <a:ahLst/>
              <a:cxnLst/>
              <a:rect l="l" t="t" r="r" b="b"/>
              <a:pathLst>
                <a:path w="1197433" h="1224142">
                  <a:moveTo>
                    <a:pt x="0" y="0"/>
                  </a:moveTo>
                  <a:lnTo>
                    <a:pt x="1197433" y="0"/>
                  </a:lnTo>
                  <a:lnTo>
                    <a:pt x="1197433" y="1224142"/>
                  </a:lnTo>
                  <a:lnTo>
                    <a:pt x="0" y="1224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13115854" y="910581"/>
              <a:ext cx="1287079" cy="657581"/>
            </a:xfrm>
            <a:custGeom>
              <a:avLst/>
              <a:gdLst/>
              <a:ahLst/>
              <a:cxnLst/>
              <a:rect l="l" t="t" r="r" b="b"/>
              <a:pathLst>
                <a:path w="1287079" h="657581">
                  <a:moveTo>
                    <a:pt x="0" y="0"/>
                  </a:moveTo>
                  <a:lnTo>
                    <a:pt x="1287080" y="0"/>
                  </a:lnTo>
                  <a:lnTo>
                    <a:pt x="1287080" y="657581"/>
                  </a:lnTo>
                  <a:lnTo>
                    <a:pt x="0" y="657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7159155" y="768941"/>
              <a:ext cx="1315890" cy="940861"/>
            </a:xfrm>
            <a:custGeom>
              <a:avLst/>
              <a:gdLst/>
              <a:ahLst/>
              <a:cxnLst/>
              <a:rect l="l" t="t" r="r" b="b"/>
              <a:pathLst>
                <a:path w="1315890" h="940861">
                  <a:moveTo>
                    <a:pt x="0" y="0"/>
                  </a:moveTo>
                  <a:lnTo>
                    <a:pt x="1315890" y="0"/>
                  </a:lnTo>
                  <a:lnTo>
                    <a:pt x="1315890" y="940861"/>
                  </a:lnTo>
                  <a:lnTo>
                    <a:pt x="0" y="940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21230945" y="627300"/>
              <a:ext cx="1259616" cy="1259616"/>
            </a:xfrm>
            <a:custGeom>
              <a:avLst/>
              <a:gdLst/>
              <a:ahLst/>
              <a:cxnLst/>
              <a:rect l="l" t="t" r="r" b="b"/>
              <a:pathLst>
                <a:path w="1259616" h="1259616">
                  <a:moveTo>
                    <a:pt x="0" y="0"/>
                  </a:moveTo>
                  <a:lnTo>
                    <a:pt x="1259616" y="0"/>
                  </a:lnTo>
                  <a:lnTo>
                    <a:pt x="1259616" y="1259616"/>
                  </a:lnTo>
                  <a:lnTo>
                    <a:pt x="0" y="1259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sp>
        <p:nvSpPr>
          <p:cNvPr id="57" name="Freeform 57"/>
          <p:cNvSpPr/>
          <p:nvPr/>
        </p:nvSpPr>
        <p:spPr>
          <a:xfrm>
            <a:off x="8104000" y="4652751"/>
            <a:ext cx="3194833" cy="2046968"/>
          </a:xfrm>
          <a:custGeom>
            <a:avLst/>
            <a:gdLst/>
            <a:ahLst/>
            <a:cxnLst/>
            <a:rect l="l" t="t" r="r" b="b"/>
            <a:pathLst>
              <a:path w="4792250" h="3070452">
                <a:moveTo>
                  <a:pt x="0" y="0"/>
                </a:moveTo>
                <a:lnTo>
                  <a:pt x="4792250" y="0"/>
                </a:lnTo>
                <a:lnTo>
                  <a:pt x="4792250" y="3070452"/>
                </a:lnTo>
                <a:lnTo>
                  <a:pt x="0" y="30704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58" name="Freeform 58"/>
          <p:cNvSpPr/>
          <p:nvPr/>
        </p:nvSpPr>
        <p:spPr>
          <a:xfrm>
            <a:off x="563742" y="4652751"/>
            <a:ext cx="3224067" cy="2046968"/>
          </a:xfrm>
          <a:custGeom>
            <a:avLst/>
            <a:gdLst/>
            <a:ahLst/>
            <a:cxnLst/>
            <a:rect l="l" t="t" r="r" b="b"/>
            <a:pathLst>
              <a:path w="4836101" h="3070452">
                <a:moveTo>
                  <a:pt x="0" y="0"/>
                </a:moveTo>
                <a:lnTo>
                  <a:pt x="4836101" y="0"/>
                </a:lnTo>
                <a:lnTo>
                  <a:pt x="4836101" y="3070452"/>
                </a:lnTo>
                <a:lnTo>
                  <a:pt x="0" y="30704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59" name="Freeform 59"/>
          <p:cNvSpPr/>
          <p:nvPr/>
        </p:nvSpPr>
        <p:spPr>
          <a:xfrm>
            <a:off x="4274474" y="4652751"/>
            <a:ext cx="3342862" cy="2046968"/>
          </a:xfrm>
          <a:custGeom>
            <a:avLst/>
            <a:gdLst/>
            <a:ahLst/>
            <a:cxnLst/>
            <a:rect l="l" t="t" r="r" b="b"/>
            <a:pathLst>
              <a:path w="5014293" h="3070452">
                <a:moveTo>
                  <a:pt x="0" y="0"/>
                </a:moveTo>
                <a:lnTo>
                  <a:pt x="5014293" y="0"/>
                </a:lnTo>
                <a:lnTo>
                  <a:pt x="5014293" y="3070452"/>
                </a:lnTo>
                <a:lnTo>
                  <a:pt x="0" y="30704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60" name="TextBox 60"/>
          <p:cNvSpPr txBox="1"/>
          <p:nvPr/>
        </p:nvSpPr>
        <p:spPr>
          <a:xfrm>
            <a:off x="2988857" y="654050"/>
            <a:ext cx="6537683" cy="24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66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Komisijas līdzdalība nozaru diskusiju veidošanā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395729" y="106680"/>
            <a:ext cx="5400543" cy="5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KONFERENCES UN FORUMS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13742" y="2438470"/>
            <a:ext cx="2211366" cy="2067286"/>
            <a:chOff x="0" y="0"/>
            <a:chExt cx="513898" cy="4804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898" cy="480415"/>
            </a:xfrm>
            <a:custGeom>
              <a:avLst/>
              <a:gdLst/>
              <a:ahLst/>
              <a:cxnLst/>
              <a:rect l="l" t="t" r="r" b="b"/>
              <a:pathLst>
                <a:path w="513898" h="480415">
                  <a:moveTo>
                    <a:pt x="0" y="0"/>
                  </a:moveTo>
                  <a:lnTo>
                    <a:pt x="513898" y="0"/>
                  </a:lnTo>
                  <a:lnTo>
                    <a:pt x="513898" y="480415"/>
                  </a:lnTo>
                  <a:lnTo>
                    <a:pt x="0" y="480415"/>
                  </a:lnTo>
                  <a:close/>
                </a:path>
              </a:pathLst>
            </a:custGeom>
            <a:blipFill>
              <a:blip r:embed="rId2"/>
              <a:stretch>
                <a:fillRect l="-19859" r="-19859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713742" y="222437"/>
            <a:ext cx="2211366" cy="2067286"/>
            <a:chOff x="0" y="0"/>
            <a:chExt cx="513898" cy="4804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3898" cy="480415"/>
            </a:xfrm>
            <a:custGeom>
              <a:avLst/>
              <a:gdLst/>
              <a:ahLst/>
              <a:cxnLst/>
              <a:rect l="l" t="t" r="r" b="b"/>
              <a:pathLst>
                <a:path w="513898" h="480415">
                  <a:moveTo>
                    <a:pt x="0" y="0"/>
                  </a:moveTo>
                  <a:lnTo>
                    <a:pt x="513898" y="0"/>
                  </a:lnTo>
                  <a:lnTo>
                    <a:pt x="513898" y="480415"/>
                  </a:lnTo>
                  <a:lnTo>
                    <a:pt x="0" y="480415"/>
                  </a:lnTo>
                  <a:close/>
                </a:path>
              </a:pathLst>
            </a:custGeom>
            <a:blipFill>
              <a:blip r:embed="rId3"/>
              <a:stretch>
                <a:fillRect l="-12741" r="-12741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3742" y="4651806"/>
            <a:ext cx="2211366" cy="2067286"/>
            <a:chOff x="0" y="0"/>
            <a:chExt cx="513898" cy="4804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3898" cy="480415"/>
            </a:xfrm>
            <a:custGeom>
              <a:avLst/>
              <a:gdLst/>
              <a:ahLst/>
              <a:cxnLst/>
              <a:rect l="l" t="t" r="r" b="b"/>
              <a:pathLst>
                <a:path w="513898" h="480415">
                  <a:moveTo>
                    <a:pt x="0" y="0"/>
                  </a:moveTo>
                  <a:lnTo>
                    <a:pt x="513898" y="0"/>
                  </a:lnTo>
                  <a:lnTo>
                    <a:pt x="513898" y="480415"/>
                  </a:lnTo>
                  <a:lnTo>
                    <a:pt x="0" y="480415"/>
                  </a:lnTo>
                  <a:close/>
                </a:path>
              </a:pathLst>
            </a:custGeom>
            <a:blipFill>
              <a:blip r:embed="rId4"/>
              <a:stretch>
                <a:fillRect l="-15582" r="-15582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-17682" y="983824"/>
            <a:ext cx="3334698" cy="4071706"/>
          </a:xfrm>
          <a:custGeom>
            <a:avLst/>
            <a:gdLst/>
            <a:ahLst/>
            <a:cxnLst/>
            <a:rect l="l" t="t" r="r" b="b"/>
            <a:pathLst>
              <a:path w="4499282" h="5405671">
                <a:moveTo>
                  <a:pt x="0" y="0"/>
                </a:moveTo>
                <a:lnTo>
                  <a:pt x="4499282" y="0"/>
                </a:lnTo>
                <a:lnTo>
                  <a:pt x="4499282" y="5405671"/>
                </a:lnTo>
                <a:lnTo>
                  <a:pt x="0" y="54056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9" name="Freeform 9"/>
          <p:cNvSpPr/>
          <p:nvPr/>
        </p:nvSpPr>
        <p:spPr>
          <a:xfrm>
            <a:off x="3321966" y="925734"/>
            <a:ext cx="3236781" cy="4129795"/>
          </a:xfrm>
          <a:custGeom>
            <a:avLst/>
            <a:gdLst/>
            <a:ahLst/>
            <a:cxnLst/>
            <a:rect l="l" t="t" r="r" b="b"/>
            <a:pathLst>
              <a:path w="4499282" h="5405671">
                <a:moveTo>
                  <a:pt x="0" y="0"/>
                </a:moveTo>
                <a:lnTo>
                  <a:pt x="4499282" y="0"/>
                </a:lnTo>
                <a:lnTo>
                  <a:pt x="4499282" y="5405671"/>
                </a:lnTo>
                <a:lnTo>
                  <a:pt x="0" y="54056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 dirty="0"/>
          </a:p>
        </p:txBody>
      </p:sp>
      <p:sp>
        <p:nvSpPr>
          <p:cNvPr id="10" name="TextBox 10"/>
          <p:cNvSpPr txBox="1"/>
          <p:nvPr/>
        </p:nvSpPr>
        <p:spPr>
          <a:xfrm>
            <a:off x="4296683" y="1616172"/>
            <a:ext cx="2127174" cy="27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b="1" noProof="0" dirty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Sabiedrības līdzdalība</a:t>
            </a:r>
          </a:p>
        </p:txBody>
      </p:sp>
      <p:sp>
        <p:nvSpPr>
          <p:cNvPr id="11" name="Freeform 11"/>
          <p:cNvSpPr/>
          <p:nvPr/>
        </p:nvSpPr>
        <p:spPr>
          <a:xfrm>
            <a:off x="334378" y="1181812"/>
            <a:ext cx="702845" cy="511257"/>
          </a:xfrm>
          <a:custGeom>
            <a:avLst/>
            <a:gdLst/>
            <a:ahLst/>
            <a:cxnLst/>
            <a:rect l="l" t="t" r="r" b="b"/>
            <a:pathLst>
              <a:path w="1054268" h="766885">
                <a:moveTo>
                  <a:pt x="0" y="0"/>
                </a:moveTo>
                <a:lnTo>
                  <a:pt x="1054268" y="0"/>
                </a:lnTo>
                <a:lnTo>
                  <a:pt x="1054268" y="766885"/>
                </a:lnTo>
                <a:lnTo>
                  <a:pt x="0" y="766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12" name="Freeform 12"/>
          <p:cNvSpPr/>
          <p:nvPr/>
        </p:nvSpPr>
        <p:spPr>
          <a:xfrm>
            <a:off x="3638215" y="1181812"/>
            <a:ext cx="702032" cy="537932"/>
          </a:xfrm>
          <a:custGeom>
            <a:avLst/>
            <a:gdLst/>
            <a:ahLst/>
            <a:cxnLst/>
            <a:rect l="l" t="t" r="r" b="b"/>
            <a:pathLst>
              <a:path w="1053048" h="806898">
                <a:moveTo>
                  <a:pt x="0" y="0"/>
                </a:moveTo>
                <a:lnTo>
                  <a:pt x="1053048" y="0"/>
                </a:lnTo>
                <a:lnTo>
                  <a:pt x="1053048" y="806898"/>
                </a:lnTo>
                <a:lnTo>
                  <a:pt x="0" y="806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13" name="Freeform 13"/>
          <p:cNvSpPr/>
          <p:nvPr/>
        </p:nvSpPr>
        <p:spPr>
          <a:xfrm rot="5400000">
            <a:off x="4067108" y="3922427"/>
            <a:ext cx="1849523" cy="2960281"/>
          </a:xfrm>
          <a:custGeom>
            <a:avLst/>
            <a:gdLst/>
            <a:ahLst/>
            <a:cxnLst/>
            <a:rect l="l" t="t" r="r" b="b"/>
            <a:pathLst>
              <a:path w="3695880" h="4440422">
                <a:moveTo>
                  <a:pt x="0" y="0"/>
                </a:moveTo>
                <a:lnTo>
                  <a:pt x="3695880" y="0"/>
                </a:lnTo>
                <a:lnTo>
                  <a:pt x="3695880" y="4440422"/>
                </a:lnTo>
                <a:lnTo>
                  <a:pt x="0" y="444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 dirty="0"/>
          </a:p>
        </p:txBody>
      </p:sp>
      <p:sp>
        <p:nvSpPr>
          <p:cNvPr id="14" name="Freeform 14"/>
          <p:cNvSpPr/>
          <p:nvPr/>
        </p:nvSpPr>
        <p:spPr>
          <a:xfrm>
            <a:off x="5923293" y="4527375"/>
            <a:ext cx="429780" cy="458099"/>
          </a:xfrm>
          <a:custGeom>
            <a:avLst/>
            <a:gdLst/>
            <a:ahLst/>
            <a:cxnLst/>
            <a:rect l="l" t="t" r="r" b="b"/>
            <a:pathLst>
              <a:path w="644670" h="687149">
                <a:moveTo>
                  <a:pt x="0" y="0"/>
                </a:moveTo>
                <a:lnTo>
                  <a:pt x="644670" y="0"/>
                </a:lnTo>
                <a:lnTo>
                  <a:pt x="644670" y="687148"/>
                </a:lnTo>
                <a:lnTo>
                  <a:pt x="0" y="687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15" name="Freeform 15"/>
          <p:cNvSpPr/>
          <p:nvPr/>
        </p:nvSpPr>
        <p:spPr>
          <a:xfrm>
            <a:off x="6498126" y="925734"/>
            <a:ext cx="3172247" cy="4132962"/>
          </a:xfrm>
          <a:custGeom>
            <a:avLst/>
            <a:gdLst/>
            <a:ahLst/>
            <a:cxnLst/>
            <a:rect l="l" t="t" r="r" b="b"/>
            <a:pathLst>
              <a:path w="4397095" h="5282898">
                <a:moveTo>
                  <a:pt x="0" y="0"/>
                </a:moveTo>
                <a:lnTo>
                  <a:pt x="4397095" y="0"/>
                </a:lnTo>
                <a:lnTo>
                  <a:pt x="4397095" y="5282898"/>
                </a:lnTo>
                <a:lnTo>
                  <a:pt x="0" y="5282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16" name="Freeform 16"/>
          <p:cNvSpPr/>
          <p:nvPr/>
        </p:nvSpPr>
        <p:spPr>
          <a:xfrm>
            <a:off x="6707285" y="1116922"/>
            <a:ext cx="639419" cy="623143"/>
          </a:xfrm>
          <a:custGeom>
            <a:avLst/>
            <a:gdLst/>
            <a:ahLst/>
            <a:cxnLst/>
            <a:rect l="l" t="t" r="r" b="b"/>
            <a:pathLst>
              <a:path w="959129" h="934715">
                <a:moveTo>
                  <a:pt x="0" y="0"/>
                </a:moveTo>
                <a:lnTo>
                  <a:pt x="959130" y="0"/>
                </a:lnTo>
                <a:lnTo>
                  <a:pt x="959130" y="934714"/>
                </a:lnTo>
                <a:lnTo>
                  <a:pt x="0" y="934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sp>
        <p:nvSpPr>
          <p:cNvPr id="17" name="TextBox 17"/>
          <p:cNvSpPr txBox="1"/>
          <p:nvPr/>
        </p:nvSpPr>
        <p:spPr>
          <a:xfrm>
            <a:off x="685800" y="106680"/>
            <a:ext cx="7748853" cy="5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SABIEDRĪBAS LĪDZDALĪBA UN IZSTĀDES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0696" y="1708314"/>
            <a:ext cx="2174284" cy="55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Kolektīvie iesniegumi par izglītību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4377" y="2324771"/>
            <a:ext cx="2642587" cy="2230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Vardarbības novēršana skolās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 err="1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Viedierīču</a:t>
            </a: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 lietošana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Lauku skolu un vidusskolu saglabāšana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Vērtējumu uzlabošanas iespējas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Tālmācība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13275" y="1967394"/>
            <a:ext cx="2871588" cy="2247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Ierosinājumu izvērtēšana un diskusijas ar iesaistītajām pusēm.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Nozaru pārstāvju un atbildīgo institūciju uzklausīšana.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Likumdošana un parlamentārā uzraudzība.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38215" y="4635231"/>
            <a:ext cx="2003913" cy="55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Ikgadēja līdzdalība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endParaRPr lang="lv-LV" b="1" noProof="0" dirty="0">
              <a:solidFill>
                <a:srgbClr val="3C3C50"/>
              </a:solidFill>
              <a:latin typeface="Popins bold"/>
              <a:ea typeface="Lato Bold"/>
              <a:cs typeface="Lato Bold"/>
              <a:sym typeface="Lato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638215" y="5055530"/>
            <a:ext cx="2512585" cy="82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NVO atvērto durvju dienu pasākumos</a:t>
            </a:r>
          </a:p>
          <a:p>
            <a:pPr marL="345457" lvl="1" indent="-172729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Jauniešu Saeimā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13291" y="2013916"/>
            <a:ext cx="2646948" cy="2529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b="1" noProof="0">
                <a:solidFill>
                  <a:srgbClr val="3C3C50"/>
                </a:solidFill>
                <a:latin typeface="Popins bold"/>
                <a:ea typeface="Lato Bold"/>
                <a:cs typeface="Lato Bold"/>
                <a:sym typeface="Lato Bold"/>
              </a:rPr>
              <a:t>3 organizētas izstādes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• 06.06.2024. · Jēkabpils Vēstures muzeja izstāde “Mēs atgriezāmies”.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• 16.10.2025. · Izstāde “Latviešu grāmatai 500”.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lv-LV" noProof="0" dirty="0">
                <a:solidFill>
                  <a:srgbClr val="3C3C50"/>
                </a:solidFill>
                <a:latin typeface="Popins bold"/>
                <a:ea typeface="Lato"/>
                <a:cs typeface="Lato"/>
                <a:sym typeface="Lato"/>
              </a:rPr>
              <a:t>• 24.09.2026. · Ceļojošā izstāde “Zinātne Latvijai 2026”.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9487" y="590550"/>
            <a:ext cx="10328371" cy="54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KOMISIJAS</a:t>
            </a:r>
            <a:r>
              <a:rPr lang="lv-LV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199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KONSULTANTU PAPILDU IEGULDĪJUMS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27159" y="1316794"/>
            <a:ext cx="6537683" cy="24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66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Iniciatīvas un atbalsts Saeimas darba pilnveidei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7127" y="1277660"/>
            <a:ext cx="11205809" cy="5088518"/>
            <a:chOff x="-1235697" y="60632"/>
            <a:chExt cx="22411620" cy="10177036"/>
          </a:xfrm>
        </p:grpSpPr>
        <p:grpSp>
          <p:nvGrpSpPr>
            <p:cNvPr id="5" name="Group 5"/>
            <p:cNvGrpSpPr/>
            <p:nvPr/>
          </p:nvGrpSpPr>
          <p:grpSpPr>
            <a:xfrm>
              <a:off x="-746339" y="60632"/>
              <a:ext cx="7940493" cy="7940493"/>
              <a:chOff x="-91662" y="6113"/>
              <a:chExt cx="800574" cy="80057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-91662" y="6113"/>
                <a:ext cx="800574" cy="800574"/>
              </a:xfrm>
              <a:custGeom>
                <a:avLst/>
                <a:gdLst/>
                <a:ahLst/>
                <a:cxnLst/>
                <a:rect l="l" t="t" r="r" b="b"/>
                <a:pathLst>
                  <a:path w="800574" h="800574">
                    <a:moveTo>
                      <a:pt x="410722" y="4322"/>
                    </a:moveTo>
                    <a:lnTo>
                      <a:pt x="796252" y="389852"/>
                    </a:lnTo>
                    <a:cubicBezTo>
                      <a:pt x="799019" y="392619"/>
                      <a:pt x="800574" y="396373"/>
                      <a:pt x="800574" y="400287"/>
                    </a:cubicBezTo>
                    <a:cubicBezTo>
                      <a:pt x="800574" y="404201"/>
                      <a:pt x="799019" y="407955"/>
                      <a:pt x="796252" y="410722"/>
                    </a:cubicBezTo>
                    <a:lnTo>
                      <a:pt x="410722" y="796252"/>
                    </a:lnTo>
                    <a:cubicBezTo>
                      <a:pt x="407955" y="799019"/>
                      <a:pt x="404201" y="800574"/>
                      <a:pt x="400287" y="800574"/>
                    </a:cubicBezTo>
                    <a:cubicBezTo>
                      <a:pt x="396373" y="800574"/>
                      <a:pt x="392619" y="799019"/>
                      <a:pt x="389852" y="796252"/>
                    </a:cubicBezTo>
                    <a:lnTo>
                      <a:pt x="4322" y="410722"/>
                    </a:lnTo>
                    <a:cubicBezTo>
                      <a:pt x="1555" y="407955"/>
                      <a:pt x="0" y="404201"/>
                      <a:pt x="0" y="400287"/>
                    </a:cubicBezTo>
                    <a:cubicBezTo>
                      <a:pt x="0" y="396373"/>
                      <a:pt x="1555" y="392619"/>
                      <a:pt x="4322" y="389852"/>
                    </a:cubicBezTo>
                    <a:lnTo>
                      <a:pt x="389852" y="4322"/>
                    </a:lnTo>
                    <a:cubicBezTo>
                      <a:pt x="392619" y="1555"/>
                      <a:pt x="396373" y="0"/>
                      <a:pt x="400287" y="0"/>
                    </a:cubicBezTo>
                    <a:cubicBezTo>
                      <a:pt x="404201" y="0"/>
                      <a:pt x="407955" y="1555"/>
                      <a:pt x="410722" y="43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33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39700" y="82550"/>
                <a:ext cx="5334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237617" y="380952"/>
              <a:ext cx="7938306" cy="7938306"/>
              <a:chOff x="29506" y="17586"/>
              <a:chExt cx="800571" cy="80057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29506" y="17586"/>
                <a:ext cx="800571" cy="800571"/>
              </a:xfrm>
              <a:custGeom>
                <a:avLst/>
                <a:gdLst/>
                <a:ahLst/>
                <a:cxnLst/>
                <a:rect l="l" t="t" r="r" b="b"/>
                <a:pathLst>
                  <a:path w="800571" h="800571">
                    <a:moveTo>
                      <a:pt x="410724" y="4324"/>
                    </a:moveTo>
                    <a:lnTo>
                      <a:pt x="796248" y="389848"/>
                    </a:lnTo>
                    <a:cubicBezTo>
                      <a:pt x="802013" y="395613"/>
                      <a:pt x="802013" y="404959"/>
                      <a:pt x="796248" y="410724"/>
                    </a:cubicBezTo>
                    <a:lnTo>
                      <a:pt x="410724" y="796248"/>
                    </a:lnTo>
                    <a:cubicBezTo>
                      <a:pt x="404959" y="802013"/>
                      <a:pt x="395613" y="802013"/>
                      <a:pt x="389848" y="796248"/>
                    </a:cubicBezTo>
                    <a:lnTo>
                      <a:pt x="4324" y="410724"/>
                    </a:lnTo>
                    <a:cubicBezTo>
                      <a:pt x="-1441" y="404959"/>
                      <a:pt x="-1441" y="395613"/>
                      <a:pt x="4324" y="389848"/>
                    </a:cubicBezTo>
                    <a:lnTo>
                      <a:pt x="389848" y="4324"/>
                    </a:lnTo>
                    <a:cubicBezTo>
                      <a:pt x="395613" y="-1441"/>
                      <a:pt x="404959" y="-1441"/>
                      <a:pt x="410724" y="43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33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39700" y="82550"/>
                <a:ext cx="5334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5885156" y="2251714"/>
              <a:ext cx="7985954" cy="7985954"/>
              <a:chOff x="-42977" y="6079"/>
              <a:chExt cx="800643" cy="80064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-42977" y="6079"/>
                <a:ext cx="800643" cy="800643"/>
              </a:xfrm>
              <a:custGeom>
                <a:avLst/>
                <a:gdLst/>
                <a:ahLst/>
                <a:cxnLst/>
                <a:rect l="l" t="t" r="r" b="b"/>
                <a:pathLst>
                  <a:path w="800643" h="800643">
                    <a:moveTo>
                      <a:pt x="410698" y="4298"/>
                    </a:moveTo>
                    <a:lnTo>
                      <a:pt x="796344" y="389944"/>
                    </a:lnTo>
                    <a:cubicBezTo>
                      <a:pt x="802075" y="395675"/>
                      <a:pt x="802075" y="404967"/>
                      <a:pt x="796344" y="410698"/>
                    </a:cubicBezTo>
                    <a:lnTo>
                      <a:pt x="410698" y="796344"/>
                    </a:lnTo>
                    <a:cubicBezTo>
                      <a:pt x="404967" y="802075"/>
                      <a:pt x="395675" y="802075"/>
                      <a:pt x="389944" y="796344"/>
                    </a:cubicBezTo>
                    <a:lnTo>
                      <a:pt x="4298" y="410698"/>
                    </a:lnTo>
                    <a:cubicBezTo>
                      <a:pt x="-1433" y="404967"/>
                      <a:pt x="-1433" y="395675"/>
                      <a:pt x="4298" y="389944"/>
                    </a:cubicBezTo>
                    <a:lnTo>
                      <a:pt x="389944" y="4298"/>
                    </a:lnTo>
                    <a:cubicBezTo>
                      <a:pt x="395675" y="-1433"/>
                      <a:pt x="404967" y="-1433"/>
                      <a:pt x="410698" y="4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3350" cap="sq">
                <a:solidFill>
                  <a:srgbClr val="8B2B3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39700" y="82550"/>
                <a:ext cx="533400" cy="590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-1235697" y="2920638"/>
              <a:ext cx="3001820" cy="1948826"/>
              <a:chOff x="-515374" y="-28575"/>
              <a:chExt cx="1251974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-515374" y="-28575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2478054" y="3093316"/>
              <a:ext cx="1948826" cy="1948826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612888" y="5218797"/>
              <a:ext cx="2061406" cy="1974150"/>
              <a:chOff x="-123154" y="19050"/>
              <a:chExt cx="859754" cy="82336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-123154" y="29612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2B37"/>
              </a:solidFill>
            </p:spPr>
            <p:txBody>
              <a:bodyPr/>
              <a:lstStyle/>
              <a:p>
                <a:endParaRPr lang="lv-LV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-957227" y="3265854"/>
              <a:ext cx="1258390" cy="1258390"/>
            </a:xfrm>
            <a:custGeom>
              <a:avLst/>
              <a:gdLst/>
              <a:ahLst/>
              <a:cxnLst/>
              <a:rect l="l" t="t" r="r" b="b"/>
              <a:pathLst>
                <a:path w="1258390" h="1258390">
                  <a:moveTo>
                    <a:pt x="0" y="0"/>
                  </a:moveTo>
                  <a:lnTo>
                    <a:pt x="1258390" y="0"/>
                  </a:lnTo>
                  <a:lnTo>
                    <a:pt x="1258390" y="1258390"/>
                  </a:lnTo>
                  <a:lnTo>
                    <a:pt x="0" y="1258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2945041" y="3588556"/>
              <a:ext cx="1014851" cy="1014851"/>
            </a:xfrm>
            <a:custGeom>
              <a:avLst/>
              <a:gdLst/>
              <a:ahLst/>
              <a:cxnLst/>
              <a:rect l="l" t="t" r="r" b="b"/>
              <a:pathLst>
                <a:path w="1014851" h="1014851">
                  <a:moveTo>
                    <a:pt x="0" y="0"/>
                  </a:moveTo>
                  <a:lnTo>
                    <a:pt x="1014851" y="0"/>
                  </a:lnTo>
                  <a:lnTo>
                    <a:pt x="1014851" y="1014852"/>
                  </a:lnTo>
                  <a:lnTo>
                    <a:pt x="0" y="1014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94141" y="2222786"/>
              <a:ext cx="3755716" cy="616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4"/>
                </a:lnSpc>
              </a:pPr>
              <a:r>
                <a:rPr lang="en-US" sz="2000" b="1" dirty="0">
                  <a:solidFill>
                    <a:srgbClr val="3C3C50"/>
                  </a:solidFill>
                  <a:latin typeface="Popins bold"/>
                  <a:ea typeface="Lato Bold"/>
                  <a:cs typeface="Lato Bold"/>
                  <a:sym typeface="Lato Bold"/>
                </a:rPr>
                <a:t>Microsoft 365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399872" y="4626112"/>
              <a:ext cx="5003460" cy="1898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4"/>
                </a:lnSpc>
              </a:pPr>
              <a:r>
                <a:rPr lang="lv-LV" sz="2000" b="1" noProof="0">
                  <a:latin typeface="Popins bold"/>
                  <a:ea typeface="Lato Bold"/>
                  <a:cs typeface="Lato Bold"/>
                  <a:sym typeface="Lato Bold"/>
                </a:rPr>
                <a:t>“Votum” elektroniskā balsošana</a:t>
              </a:r>
            </a:p>
            <a:p>
              <a:pPr algn="ctr">
                <a:lnSpc>
                  <a:spcPts val="2474"/>
                </a:lnSpc>
              </a:pPr>
              <a:endParaRPr lang="lv-LV" sz="2000" b="1" noProof="0" dirty="0">
                <a:latin typeface="Popins bold"/>
                <a:ea typeface="Lato Bold"/>
                <a:cs typeface="Lato Bold"/>
                <a:sym typeface="Lato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519542" y="2447386"/>
              <a:ext cx="3425468" cy="1257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474"/>
                </a:lnSpc>
              </a:pPr>
              <a:r>
                <a:rPr lang="lv-LV" sz="2000" b="1" noProof="0" dirty="0">
                  <a:solidFill>
                    <a:srgbClr val="3C3C50"/>
                  </a:solidFill>
                  <a:latin typeface="Popins bold"/>
                  <a:ea typeface="Lato Bold"/>
                  <a:cs typeface="Lato Bold"/>
                  <a:sym typeface="Lato Bold"/>
                </a:rPr>
                <a:t>Jaunā Saeimas tīmekļvietne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4767" y="3413146"/>
              <a:ext cx="4359742" cy="14619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936"/>
                </a:lnSpc>
              </a:pPr>
              <a:r>
                <a:rPr lang="lv-LV" noProof="0">
                  <a:latin typeface="Popins bold"/>
                  <a:ea typeface="Lato"/>
                  <a:cs typeface="Lato"/>
                  <a:sym typeface="Lato"/>
                </a:rPr>
                <a:t>Risinājumu testēšana un dalība ieviešanā Saeimā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566230" y="6009724"/>
              <a:ext cx="4623804" cy="24365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936"/>
                </a:lnSpc>
              </a:pPr>
              <a:r>
                <a:rPr lang="lv-LV" noProof="0">
                  <a:latin typeface="Popins bold"/>
                  <a:ea typeface="Lato"/>
                  <a:cs typeface="Lato"/>
                  <a:sym typeface="Lato"/>
                </a:rPr>
                <a:t>•Dalība izstrādē, testēšanā un ieviešanā.</a:t>
              </a:r>
            </a:p>
            <a:p>
              <a:pPr algn="ctr">
                <a:lnSpc>
                  <a:spcPts val="1936"/>
                </a:lnSpc>
              </a:pPr>
              <a:r>
                <a:rPr lang="lv-LV" noProof="0" dirty="0">
                  <a:latin typeface="Popins bold"/>
                  <a:ea typeface="Lato"/>
                  <a:cs typeface="Lato"/>
                  <a:sym typeface="Lato"/>
                </a:rPr>
                <a:t>•Atbalsts citu komisiju kolēģiem rīka lietošanā.</a:t>
              </a:r>
            </a:p>
            <a:p>
              <a:pPr algn="ctr">
                <a:lnSpc>
                  <a:spcPts val="1936"/>
                </a:lnSpc>
              </a:pPr>
              <a:endParaRPr lang="lv-LV" noProof="0" dirty="0">
                <a:latin typeface="Popins bold"/>
                <a:ea typeface="Lato"/>
                <a:cs typeface="Lato"/>
                <a:sym typeface="Lato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318388" y="4365796"/>
              <a:ext cx="3842692" cy="14619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936"/>
                </a:lnSpc>
              </a:pPr>
              <a:r>
                <a:rPr lang="lv-LV" noProof="0">
                  <a:latin typeface="Popins bold"/>
                  <a:ea typeface="Lato"/>
                  <a:cs typeface="Lato"/>
                  <a:sym typeface="Lato"/>
                </a:rPr>
                <a:t>Dalība tīmekļvietnes koncepta izstrādē.</a:t>
              </a:r>
            </a:p>
            <a:p>
              <a:pPr algn="ctr">
                <a:lnSpc>
                  <a:spcPts val="1936"/>
                </a:lnSpc>
              </a:pPr>
              <a:endParaRPr lang="lv-LV" noProof="0" dirty="0">
                <a:latin typeface="Popins bold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1" name="Freeform 31"/>
          <p:cNvSpPr/>
          <p:nvPr/>
        </p:nvSpPr>
        <p:spPr>
          <a:xfrm>
            <a:off x="3766373" y="3963864"/>
            <a:ext cx="413528" cy="596957"/>
          </a:xfrm>
          <a:custGeom>
            <a:avLst/>
            <a:gdLst/>
            <a:ahLst/>
            <a:cxnLst/>
            <a:rect l="l" t="t" r="r" b="b"/>
            <a:pathLst>
              <a:path w="620292" h="895435">
                <a:moveTo>
                  <a:pt x="0" y="0"/>
                </a:moveTo>
                <a:lnTo>
                  <a:pt x="620293" y="0"/>
                </a:lnTo>
                <a:lnTo>
                  <a:pt x="620293" y="895436"/>
                </a:lnTo>
                <a:lnTo>
                  <a:pt x="0" y="895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3771" y="0"/>
            <a:ext cx="458230" cy="6858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8B2B37"/>
            </a:solid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4169" y="145438"/>
            <a:ext cx="7145725" cy="1926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46"/>
              </a:lnSpc>
              <a:spcBef>
                <a:spcPct val="0"/>
              </a:spcBef>
            </a:pPr>
            <a:r>
              <a:rPr lang="en-US" sz="5533" b="1" dirty="0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PALDIES PAR KOPĪGO DARBU!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8285" y="3268899"/>
            <a:ext cx="4128263" cy="57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 darbu komisijā un apakškomisijās!</a:t>
            </a:r>
          </a:p>
          <a:p>
            <a:pPr>
              <a:lnSpc>
                <a:spcPts val="2333"/>
              </a:lnSpc>
              <a:spcBef>
                <a:spcPct val="0"/>
              </a:spcBef>
            </a:pPr>
            <a:endParaRPr lang="en-US" sz="166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14063" y="3384551"/>
            <a:ext cx="5111661" cy="28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 zināšanām priekšlikumiem un sadarbību!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8285" y="4833031"/>
            <a:ext cx="3810748" cy="57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 ierosinājumiem un līdzdalību!</a:t>
            </a:r>
          </a:p>
          <a:p>
            <a:pPr algn="ctr">
              <a:lnSpc>
                <a:spcPts val="2333"/>
              </a:lnSpc>
              <a:spcBef>
                <a:spcPct val="0"/>
              </a:spcBef>
            </a:pPr>
            <a:endParaRPr lang="en-US" sz="166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14063" y="4833031"/>
            <a:ext cx="4069245" cy="57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 komisijas darba nodrošināšanu!</a:t>
            </a:r>
          </a:p>
          <a:p>
            <a:pPr>
              <a:lnSpc>
                <a:spcPts val="2333"/>
              </a:lnSpc>
              <a:spcBef>
                <a:spcPct val="0"/>
              </a:spcBef>
            </a:pPr>
            <a:endParaRPr lang="en-US" sz="166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93192" y="2719667"/>
            <a:ext cx="3810748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DEPUTĀTIEM -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14063" y="2474383"/>
            <a:ext cx="6919708" cy="926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NOZARU PĀRSTĀVJIEM UN SADARBĪBAS PARTNERIEM -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8285" y="4392765"/>
            <a:ext cx="3810748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SABIEDRĪBAI -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14063" y="4392765"/>
            <a:ext cx="3810748" cy="451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 b="1">
                <a:solidFill>
                  <a:srgbClr val="3C3C50"/>
                </a:solidFill>
                <a:latin typeface="Poppins Bold"/>
                <a:ea typeface="Poppins Bold"/>
                <a:cs typeface="Poppins Bold"/>
                <a:sym typeface="Poppins Bold"/>
              </a:rPr>
              <a:t>KOLĒĢIEM -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2e10b195-476f-4749-aa6a-37997bff3ea2}" enabled="1" method="Standard" siteId="{5d0f951f-1a04-49b6-81a7-4b3f786368a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1141</Words>
  <Application>Microsoft Office PowerPoint</Application>
  <PresentationFormat>Widescreen</PresentationFormat>
  <Paragraphs>196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Inter Bold</vt:lpstr>
      <vt:lpstr>Lato</vt:lpstr>
      <vt:lpstr>Lato Bold</vt:lpstr>
      <vt:lpstr>Open Sans Bold</vt:lpstr>
      <vt:lpstr>Popins bold</vt:lpstr>
      <vt:lpstr>Poppins</vt:lpstr>
      <vt:lpstr>Poppins Bold</vt:lpstr>
      <vt:lpstr>Office Theme</vt:lpstr>
      <vt:lpstr>27.10.2026. RĪGA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Izglītības, kultūras un zinātnes komisijas 14. Saeimas darba kopsavilkums</dc:title>
  <dc:subject>2022. gada novembris – 2026. gada oktobris</dc:subject>
  <dc:creator>Lāsma Švirksta</dc:creator>
  <cp:keywords/>
  <dc:description>generated using python-pptx</dc:description>
  <cp:lastModifiedBy>Lelde Zemberga</cp:lastModifiedBy>
  <cp:revision>38</cp:revision>
  <cp:lastPrinted>2026-10-15T08:45:14Z</cp:lastPrinted>
  <dcterms:created xsi:type="dcterms:W3CDTF">2013-01-27T09:14:16Z</dcterms:created>
  <dcterms:modified xsi:type="dcterms:W3CDTF">2026-10-23T08:13:53Z</dcterms:modified>
  <cp:category/>
</cp:coreProperties>
</file>