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1" autoAdjust="0"/>
    <p:restoredTop sz="45680" autoAdjust="0"/>
  </p:normalViewPr>
  <p:slideViewPr>
    <p:cSldViewPr>
      <p:cViewPr varScale="1">
        <p:scale>
          <a:sx n="113" d="100"/>
          <a:sy n="113" d="100"/>
        </p:scale>
        <p:origin x="-94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7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2357B1-987A-4618-9BF1-FDF6D43C2589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B7513-C68F-4944-A05C-EEB15C039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327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453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285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3285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Platshållare för bildobjekt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Platshållare för anteckninga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sv-SE" baseline="0" noProof="0" dirty="0" smtClean="0"/>
          </a:p>
        </p:txBody>
      </p:sp>
      <p:sp>
        <p:nvSpPr>
          <p:cNvPr id="17412" name="Platshållare för bild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5886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1pPr>
            <a:lvl2pPr marL="742868" indent="-285718" defTabSz="915886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2pPr>
            <a:lvl3pPr marL="1142874" indent="-228575" defTabSz="915886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3pPr>
            <a:lvl4pPr marL="1600023" indent="-228575" defTabSz="915886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4pPr>
            <a:lvl5pPr marL="2057173" indent="-228575" defTabSz="915886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5pPr>
            <a:lvl6pPr marL="2514322" indent="-228575" defTabSz="91588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6pPr>
            <a:lvl7pPr marL="2971471" indent="-228575" defTabSz="91588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7pPr>
            <a:lvl8pPr marL="3428621" indent="-228575" defTabSz="91588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8pPr>
            <a:lvl9pPr marL="3885771" indent="-228575" defTabSz="915886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9pPr>
          </a:lstStyle>
          <a:p>
            <a:fld id="{1ED80B23-C8A5-4EA9-A6FB-0EE08745A930}" type="slidenum">
              <a:rPr lang="sv-SE" altLang="sv-SE" sz="1200">
                <a:latin typeface="Arial" charset="0"/>
              </a:rPr>
              <a:pPr/>
              <a:t>5</a:t>
            </a:fld>
            <a:endParaRPr lang="sv-SE" altLang="sv-SE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1pPr>
            <a:lvl2pPr marL="745327" indent="-286664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2pPr>
            <a:lvl3pPr marL="1146658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3pPr>
            <a:lvl4pPr marL="1605321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4pPr>
            <a:lvl5pPr marL="2063984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5pPr>
            <a:lvl6pPr marL="2522647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6pPr>
            <a:lvl7pPr marL="2981310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7pPr>
            <a:lvl8pPr marL="3439973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8pPr>
            <a:lvl9pPr marL="3898636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9pPr>
          </a:lstStyle>
          <a:p>
            <a:fld id="{E5593915-0527-4312-BBE1-3F7B51CB9161}" type="slidenum">
              <a:rPr lang="en-GB" altLang="sv-SE" sz="1200">
                <a:latin typeface="Arial" charset="0"/>
              </a:rPr>
              <a:pPr/>
              <a:t>6</a:t>
            </a:fld>
            <a:endParaRPr lang="en-GB" altLang="sv-SE" sz="1200">
              <a:latin typeface="Arial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sv-SE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1pPr>
            <a:lvl2pPr marL="745327" indent="-286664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2pPr>
            <a:lvl3pPr marL="1146658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3pPr>
            <a:lvl4pPr marL="1605321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4pPr>
            <a:lvl5pPr marL="2063984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5pPr>
            <a:lvl6pPr marL="2522647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6pPr>
            <a:lvl7pPr marL="2981310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7pPr>
            <a:lvl8pPr marL="3439973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8pPr>
            <a:lvl9pPr marL="3898636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9pPr>
          </a:lstStyle>
          <a:p>
            <a:fld id="{43A650C9-F296-41AF-A402-76EBB786CFF8}" type="slidenum">
              <a:rPr lang="en-GB" altLang="sv-SE" sz="1200">
                <a:latin typeface="Arial" charset="0"/>
              </a:rPr>
              <a:pPr/>
              <a:t>7</a:t>
            </a:fld>
            <a:endParaRPr lang="en-GB" altLang="sv-SE" sz="1200">
              <a:latin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sv-SE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1pPr>
            <a:lvl2pPr marL="745327" indent="-286664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2pPr>
            <a:lvl3pPr marL="1146658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3pPr>
            <a:lvl4pPr marL="1605321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4pPr>
            <a:lvl5pPr marL="2063984" indent="-229332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5pPr>
            <a:lvl6pPr marL="2522647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6pPr>
            <a:lvl7pPr marL="2981310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7pPr>
            <a:lvl8pPr marL="3439973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8pPr>
            <a:lvl9pPr marL="3898636" indent="-229332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9pPr>
          </a:lstStyle>
          <a:p>
            <a:fld id="{43A650C9-F296-41AF-A402-76EBB786CFF8}" type="slidenum">
              <a:rPr lang="en-GB" altLang="sv-SE" sz="1200">
                <a:latin typeface="Arial" charset="0"/>
              </a:rPr>
              <a:pPr/>
              <a:t>8</a:t>
            </a:fld>
            <a:endParaRPr lang="en-GB" altLang="sv-SE" sz="1200">
              <a:latin typeface="Arial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v-SE" altLang="sv-SE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6360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6917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000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FF0A74-A453-4639-B70F-A0AB3D4D52D1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499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000" baseline="0" dirty="0" smtClean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2FF0A74-A453-4639-B70F-A0AB3D4D52D1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2499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adeGothic" pitchFamily="2" charset="0"/>
                <a:cs typeface="Arial" charset="0"/>
              </a:defRPr>
            </a:lvl9pPr>
          </a:lstStyle>
          <a:p>
            <a:fld id="{DE6BA53B-DD07-411F-9C81-575BA0B6FBFA}" type="slidenum">
              <a:rPr lang="sv-SE" altLang="sv-SE" sz="1200" smtClean="0">
                <a:latin typeface="Arial" charset="0"/>
              </a:rPr>
              <a:pPr/>
              <a:t>13</a:t>
            </a:fld>
            <a:endParaRPr lang="sv-SE" altLang="sv-SE" sz="1200" smtClean="0">
              <a:latin typeface="Arial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altLang="sv-SE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129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2DAF41-CDF0-4E00-808D-9457D0893030}" type="slidenum">
              <a:rPr lang="sv-SE" smtClean="0"/>
              <a:pPr>
                <a:defRPr/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113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7088" y="2060848"/>
            <a:ext cx="7561262" cy="1398017"/>
          </a:xfrm>
        </p:spPr>
        <p:txBody>
          <a:bodyPr anchor="b"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27088" y="3573016"/>
            <a:ext cx="57600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4546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  <a:lvl2pPr>
              <a:defRPr sz="2200"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004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" y="0"/>
            <a:ext cx="9138793" cy="685800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19961" y="2844800"/>
            <a:ext cx="7560000" cy="13968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sv-S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2" name="Underrubrik 2"/>
          <p:cNvSpPr>
            <a:spLocks noGrp="1"/>
          </p:cNvSpPr>
          <p:nvPr>
            <p:ph type="subTitle" idx="1"/>
          </p:nvPr>
        </p:nvSpPr>
        <p:spPr>
          <a:xfrm>
            <a:off x="827088" y="4365104"/>
            <a:ext cx="7561262" cy="960512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4427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27087" y="1844676"/>
            <a:ext cx="3673475" cy="3889374"/>
          </a:xfrm>
        </p:spPr>
        <p:txBody>
          <a:bodyPr>
            <a:normAutofit/>
          </a:bodyPr>
          <a:lstStyle>
            <a:lvl1pPr>
              <a:defRPr sz="2200" b="0">
                <a:latin typeface="+mj-lt"/>
              </a:defRPr>
            </a:lvl1pPr>
            <a:lvl2pPr>
              <a:defRPr sz="2000" b="0">
                <a:latin typeface="+mj-lt"/>
              </a:defRPr>
            </a:lvl2pPr>
            <a:lvl3pPr>
              <a:defRPr sz="1800" b="0">
                <a:latin typeface="+mj-lt"/>
              </a:defRPr>
            </a:lvl3pPr>
            <a:lvl4pPr>
              <a:defRPr sz="1800" b="0">
                <a:latin typeface="+mj-lt"/>
              </a:defRPr>
            </a:lvl4pPr>
            <a:lvl5pPr>
              <a:defRPr sz="1800" b="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3438" y="1844676"/>
            <a:ext cx="3744911" cy="3889374"/>
          </a:xfrm>
        </p:spPr>
        <p:txBody>
          <a:bodyPr>
            <a:normAutofit/>
          </a:bodyPr>
          <a:lstStyle>
            <a:lvl1pPr>
              <a:defRPr sz="2200" b="0">
                <a:latin typeface="+mj-lt"/>
              </a:defRPr>
            </a:lvl1pPr>
            <a:lvl2pPr>
              <a:defRPr sz="2000" b="0">
                <a:latin typeface="+mj-lt"/>
              </a:defRPr>
            </a:lvl2pPr>
            <a:lvl3pPr>
              <a:defRPr sz="1800" b="0">
                <a:latin typeface="+mj-lt"/>
              </a:defRPr>
            </a:lvl3pPr>
            <a:lvl4pPr>
              <a:defRPr sz="1800" b="0">
                <a:latin typeface="+mj-lt"/>
              </a:defRPr>
            </a:lvl4pPr>
            <a:lvl5pPr>
              <a:defRPr sz="1800" b="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9258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27088" y="549276"/>
            <a:ext cx="7561262" cy="1150938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27088" y="1844675"/>
            <a:ext cx="3670300" cy="647700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27087" y="2565400"/>
            <a:ext cx="3673475" cy="3168650"/>
          </a:xfrm>
        </p:spPr>
        <p:txBody>
          <a:bodyPr>
            <a:normAutofit/>
          </a:bodyPr>
          <a:lstStyle>
            <a:lvl1pPr marL="266700" indent="-266700">
              <a:defRPr sz="2000" b="0">
                <a:latin typeface="+mj-lt"/>
              </a:defRPr>
            </a:lvl1pPr>
            <a:lvl2pPr marL="534988" indent="-268288">
              <a:defRPr sz="1800" b="0">
                <a:latin typeface="+mj-lt"/>
              </a:defRPr>
            </a:lvl2pPr>
            <a:lvl3pPr marL="715963" indent="-180975">
              <a:defRPr sz="1600" b="0">
                <a:latin typeface="+mj-lt"/>
              </a:defRPr>
            </a:lvl3pPr>
            <a:lvl4pPr marL="896938" indent="-180975">
              <a:defRPr sz="1400" b="0">
                <a:latin typeface="+mj-lt"/>
              </a:defRPr>
            </a:lvl4pPr>
            <a:lvl5pPr marL="1077913" indent="-180975">
              <a:defRPr sz="1400" b="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3438" y="1844675"/>
            <a:ext cx="3744912" cy="647701"/>
          </a:xfr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3439" y="2565400"/>
            <a:ext cx="3744912" cy="3168650"/>
          </a:xfrm>
        </p:spPr>
        <p:txBody>
          <a:bodyPr>
            <a:normAutofit/>
          </a:bodyPr>
          <a:lstStyle>
            <a:lvl1pPr marL="266700" indent="-266700">
              <a:tabLst/>
              <a:defRPr sz="2000" b="0">
                <a:latin typeface="+mj-lt"/>
              </a:defRPr>
            </a:lvl1pPr>
            <a:lvl2pPr marL="534988" indent="-268288">
              <a:defRPr sz="1800" b="0">
                <a:latin typeface="+mj-lt"/>
              </a:defRPr>
            </a:lvl2pPr>
            <a:lvl3pPr marL="715963" indent="-180975">
              <a:defRPr sz="1600" b="0">
                <a:latin typeface="+mj-lt"/>
              </a:defRPr>
            </a:lvl3pPr>
            <a:lvl4pPr marL="896938" indent="-180975">
              <a:defRPr sz="1400" b="0">
                <a:latin typeface="+mj-lt"/>
              </a:defRPr>
            </a:lvl4pPr>
            <a:lvl5pPr marL="1077913" indent="-180975">
              <a:defRPr sz="1400" b="0"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28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Fyra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27087" y="1844824"/>
            <a:ext cx="3673475" cy="1908000"/>
          </a:xfrm>
        </p:spPr>
        <p:txBody>
          <a:bodyPr>
            <a:normAutofit/>
          </a:bodyPr>
          <a:lstStyle>
            <a:lvl1pPr>
              <a:defRPr sz="2000" b="0">
                <a:latin typeface="+mj-lt"/>
              </a:defRPr>
            </a:lvl1pPr>
            <a:lvl2pPr>
              <a:defRPr sz="1800" b="0">
                <a:latin typeface="+mj-lt"/>
              </a:defRPr>
            </a:lvl2pPr>
            <a:lvl3pPr>
              <a:defRPr sz="1800" b="0">
                <a:latin typeface="+mj-lt"/>
              </a:defRPr>
            </a:lvl3pPr>
            <a:lvl4pPr>
              <a:defRPr sz="1800" b="0">
                <a:latin typeface="+mj-lt"/>
              </a:defRPr>
            </a:lvl4pPr>
            <a:lvl5pPr>
              <a:defRPr sz="1800" b="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3438" y="1844824"/>
            <a:ext cx="3744911" cy="1908000"/>
          </a:xfrm>
        </p:spPr>
        <p:txBody>
          <a:bodyPr>
            <a:normAutofit/>
          </a:bodyPr>
          <a:lstStyle>
            <a:lvl1pPr marL="361950" indent="-361950">
              <a:defRPr lang="sv-SE" sz="2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sz="1800" b="0">
                <a:latin typeface="+mj-lt"/>
              </a:defRPr>
            </a:lvl2pPr>
            <a:lvl3pPr>
              <a:defRPr sz="1800" b="0">
                <a:latin typeface="+mj-lt"/>
              </a:defRPr>
            </a:lvl3pPr>
            <a:lvl4pPr>
              <a:defRPr sz="1800" b="0">
                <a:latin typeface="+mj-lt"/>
              </a:defRPr>
            </a:lvl4pPr>
            <a:lvl5pPr>
              <a:defRPr sz="1800" b="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61950" lvl="0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Klicka här för att ändra format på bakgrundstexten</a:t>
            </a:r>
          </a:p>
          <a:p>
            <a:pPr marL="361950" lvl="1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två</a:t>
            </a:r>
          </a:p>
          <a:p>
            <a:pPr marL="361950" lvl="2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tre</a:t>
            </a:r>
          </a:p>
          <a:p>
            <a:pPr marL="361950" lvl="3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fyra</a:t>
            </a:r>
          </a:p>
          <a:p>
            <a:pPr marL="361950" lvl="4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innehåll 2"/>
          <p:cNvSpPr>
            <a:spLocks noGrp="1"/>
          </p:cNvSpPr>
          <p:nvPr>
            <p:ph sz="half" idx="13"/>
          </p:nvPr>
        </p:nvSpPr>
        <p:spPr>
          <a:xfrm>
            <a:off x="827584" y="3859686"/>
            <a:ext cx="3673475" cy="1908000"/>
          </a:xfrm>
        </p:spPr>
        <p:txBody>
          <a:bodyPr>
            <a:normAutofit/>
          </a:bodyPr>
          <a:lstStyle>
            <a:lvl1pPr marL="361950" indent="-361950">
              <a:defRPr lang="sv-SE" sz="2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sz="1800" b="0">
                <a:latin typeface="+mj-lt"/>
              </a:defRPr>
            </a:lvl2pPr>
            <a:lvl3pPr>
              <a:defRPr sz="1800" b="0">
                <a:latin typeface="+mj-lt"/>
              </a:defRPr>
            </a:lvl3pPr>
            <a:lvl4pPr>
              <a:defRPr sz="1800" b="0">
                <a:latin typeface="+mj-lt"/>
              </a:defRPr>
            </a:lvl4pPr>
            <a:lvl5pPr>
              <a:defRPr sz="1800" b="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61950" lvl="0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Klicka här för att ändra format på bakgrundstexten</a:t>
            </a:r>
          </a:p>
          <a:p>
            <a:pPr marL="361950" lvl="1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två</a:t>
            </a:r>
          </a:p>
          <a:p>
            <a:pPr marL="361950" lvl="2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tre</a:t>
            </a:r>
          </a:p>
          <a:p>
            <a:pPr marL="361950" lvl="3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fyra</a:t>
            </a:r>
          </a:p>
          <a:p>
            <a:pPr marL="361950" lvl="4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9" name="Platshållare för innehåll 3"/>
          <p:cNvSpPr>
            <a:spLocks noGrp="1"/>
          </p:cNvSpPr>
          <p:nvPr>
            <p:ph sz="half" idx="14"/>
          </p:nvPr>
        </p:nvSpPr>
        <p:spPr>
          <a:xfrm>
            <a:off x="4643935" y="3859686"/>
            <a:ext cx="3744911" cy="1908000"/>
          </a:xfrm>
        </p:spPr>
        <p:txBody>
          <a:bodyPr>
            <a:normAutofit/>
          </a:bodyPr>
          <a:lstStyle>
            <a:lvl1pPr marL="361950" indent="-361950">
              <a:defRPr lang="sv-SE" sz="2000" b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>
              <a:defRPr sz="1800" b="0">
                <a:latin typeface="+mj-lt"/>
              </a:defRPr>
            </a:lvl2pPr>
            <a:lvl3pPr>
              <a:defRPr sz="1800" b="0">
                <a:latin typeface="+mj-lt"/>
              </a:defRPr>
            </a:lvl3pPr>
            <a:lvl4pPr>
              <a:defRPr sz="1800" b="0">
                <a:latin typeface="+mj-lt"/>
              </a:defRPr>
            </a:lvl4pPr>
            <a:lvl5pPr>
              <a:defRPr sz="1800" b="0"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61950" lvl="0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Klicka här för att ändra format på bakgrundstexten</a:t>
            </a:r>
          </a:p>
          <a:p>
            <a:pPr marL="361950" lvl="1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två</a:t>
            </a:r>
          </a:p>
          <a:p>
            <a:pPr marL="361950" lvl="2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tre</a:t>
            </a:r>
          </a:p>
          <a:p>
            <a:pPr marL="361950" lvl="3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fyra</a:t>
            </a:r>
          </a:p>
          <a:p>
            <a:pPr marL="361950" lvl="4" indent="-3619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87020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4933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5809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blå/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linD\AppData\Local\Microsoft\Windows\Temporary Internet Files\Content.Outlook\X3IQAKST\rk_bla_or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955"/>
            <a:ext cx="9144000" cy="91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7088" y="2060848"/>
            <a:ext cx="7561262" cy="1398017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27088" y="3573016"/>
            <a:ext cx="7561262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235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Blå/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Picture 2" descr="C:\Users\MalinD\AppData\Local\Microsoft\Windows\Temporary Internet Files\Content.Outlook\X3IQAKST\rk_bla_or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955"/>
            <a:ext cx="9144000" cy="91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4457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Blå/Vi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pic>
        <p:nvPicPr>
          <p:cNvPr id="6" name="Picture 2" descr="C:\Users\MalinD\AppData\Local\Microsoft\Windows\Temporary Internet Files\Content.Outlook\X3IQAKST\rk_bla_or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955"/>
            <a:ext cx="9144000" cy="91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83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nittsrubrik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alinD\AppData\Local\Microsoft\Windows\Temporary Internet Files\Content.Outlook\X3IQAKST\rk_bla_divider_utan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" y="0"/>
            <a:ext cx="91387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19961" y="2844800"/>
            <a:ext cx="7560000" cy="13968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sv-S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2" name="Underrubrik 2"/>
          <p:cNvSpPr>
            <a:spLocks noGrp="1"/>
          </p:cNvSpPr>
          <p:nvPr>
            <p:ph type="subTitle" idx="1"/>
          </p:nvPr>
        </p:nvSpPr>
        <p:spPr>
          <a:xfrm>
            <a:off x="827088" y="4365104"/>
            <a:ext cx="7561262" cy="960512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91423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7088" y="2060848"/>
            <a:ext cx="7561262" cy="1398017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27088" y="3573016"/>
            <a:ext cx="7561262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8716"/>
            <a:ext cx="9144000" cy="915429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86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-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8716"/>
            <a:ext cx="9144000" cy="915429"/>
          </a:xfrm>
          <a:prstGeom prst="rect">
            <a:avLst/>
          </a:prstGeom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225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 -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8716"/>
            <a:ext cx="9144000" cy="915429"/>
          </a:xfrm>
          <a:prstGeom prst="rect">
            <a:avLst/>
          </a:prstGeom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116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Avsnittsrubrik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linD\AppData\Local\Microsoft\Windows\Temporary Internet Files\Content.Outlook\X3IQAKST\rk_neutral_divider_utan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" y="0"/>
            <a:ext cx="913879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27088" y="2823071"/>
            <a:ext cx="7561262" cy="139801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827088" y="4365104"/>
            <a:ext cx="7561262" cy="960512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6212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Rubrik, innehåll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0588" y="609600"/>
            <a:ext cx="7386637" cy="1143000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90588" y="1981200"/>
            <a:ext cx="3681412" cy="3860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724400" y="1981200"/>
            <a:ext cx="3681413" cy="3860800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622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linD\AppData\Local\Microsoft\Windows\Temporary Internet Files\Content.Outlook\X3IQAKST\bard_org1 (3)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69955"/>
            <a:ext cx="9144000" cy="915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27088" y="549274"/>
            <a:ext cx="7560000" cy="11509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27088" y="1844676"/>
            <a:ext cx="7524912" cy="3887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6254750" y="1166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38E66AE3-A5A0-4581-83FE-6D68E0F25CC0}" type="datetimeFigureOut">
              <a:rPr lang="sv-SE" smtClean="0"/>
              <a:t>2016-04-20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812304" y="623731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703096" y="116632"/>
            <a:ext cx="405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8CE20736-C4C1-4A1C-9100-C8EF7BB5BC90}" type="slidenum">
              <a:rPr lang="sv-SE" smtClean="0"/>
              <a:t>‹#›</a:t>
            </a:fld>
            <a:endParaRPr lang="sv-SE"/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0025" y="6207909"/>
            <a:ext cx="4857750" cy="477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000" b="1" dirty="0" smtClean="0">
                <a:solidFill>
                  <a:schemeClr val="bg1"/>
                </a:solidFill>
              </a:rPr>
              <a:t>Ministry of Culture Sweden</a:t>
            </a:r>
          </a:p>
          <a:p>
            <a:pPr eaLnBrk="1" hangingPunct="1">
              <a:spcBef>
                <a:spcPct val="50000"/>
              </a:spcBef>
            </a:pPr>
            <a:r>
              <a:rPr lang="en-US" sz="1000" b="1" dirty="0" smtClean="0">
                <a:solidFill>
                  <a:schemeClr val="bg1"/>
                </a:solidFill>
              </a:rPr>
              <a:t>Government Offices of Sweden</a:t>
            </a:r>
            <a:endParaRPr lang="sv-S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78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717550" indent="-355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84250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257300" indent="-2730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1524000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0588" y="1196752"/>
            <a:ext cx="7386637" cy="108012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sz="3200" dirty="0" smtClean="0"/>
              <a:t>Filippa Arvas Olsson</a:t>
            </a:r>
            <a:endParaRPr lang="sv-SE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90588" y="2348880"/>
            <a:ext cx="5841652" cy="3493120"/>
          </a:xfrm>
        </p:spPr>
        <p:txBody>
          <a:bodyPr/>
          <a:lstStyle/>
          <a:p>
            <a:pPr marL="0" indent="0">
              <a:buNone/>
            </a:pPr>
            <a:endParaRPr lang="sv-SE" dirty="0" smtClean="0"/>
          </a:p>
          <a:p>
            <a:pPr marL="0" indent="0">
              <a:buNone/>
            </a:pPr>
            <a:r>
              <a:rPr lang="sv-SE" sz="2000" dirty="0" err="1" smtClean="0"/>
              <a:t>Deputy</a:t>
            </a:r>
            <a:r>
              <a:rPr lang="sv-SE" sz="2000" dirty="0" smtClean="0"/>
              <a:t> Director, Swedish </a:t>
            </a:r>
            <a:r>
              <a:rPr lang="sv-SE" sz="2000" dirty="0" err="1" smtClean="0"/>
              <a:t>Ministry</a:t>
            </a:r>
            <a:r>
              <a:rPr lang="sv-SE" sz="2000" dirty="0" smtClean="0"/>
              <a:t> </a:t>
            </a:r>
            <a:r>
              <a:rPr lang="sv-SE" sz="2000" dirty="0" err="1" smtClean="0"/>
              <a:t>of</a:t>
            </a:r>
            <a:r>
              <a:rPr lang="sv-SE" sz="2000" dirty="0" smtClean="0"/>
              <a:t> Culture</a:t>
            </a:r>
          </a:p>
          <a:p>
            <a:pPr marL="0" indent="0">
              <a:buNone/>
            </a:pPr>
            <a:endParaRPr lang="sv-SE" sz="2000" dirty="0" smtClean="0"/>
          </a:p>
          <a:p>
            <a:pPr marL="0" indent="0">
              <a:buNone/>
            </a:pPr>
            <a:r>
              <a:rPr lang="sv-SE" sz="2000" dirty="0"/>
              <a:t>filippa.arvas-olsson@gov.se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799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8" y="260648"/>
            <a:ext cx="7386637" cy="1296144"/>
          </a:xfrm>
        </p:spPr>
        <p:txBody>
          <a:bodyPr/>
          <a:lstStyle/>
          <a:p>
            <a:r>
              <a:rPr lang="en-GB" altLang="sv-SE" sz="3200" dirty="0" smtClean="0"/>
              <a:t>Public Service Broadcasting – A Major Tool for Swedish Media Policy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412776"/>
            <a:ext cx="7515225" cy="4392488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endParaRPr lang="en-GB" altLang="sv-SE" sz="2000" dirty="0" smtClean="0"/>
          </a:p>
          <a:p>
            <a:pPr>
              <a:buFontTx/>
              <a:buNone/>
            </a:pPr>
            <a:r>
              <a:rPr lang="en-GB" altLang="sv-SE" sz="2000" dirty="0" smtClean="0"/>
              <a:t>Diversity of media</a:t>
            </a:r>
          </a:p>
          <a:p>
            <a:pPr lvl="1"/>
            <a:r>
              <a:rPr lang="en-GB" altLang="sv-SE" sz="1600" b="1" dirty="0" smtClean="0">
                <a:latin typeface="+mn-lt"/>
              </a:rPr>
              <a:t>Strong public service broadcasters.</a:t>
            </a:r>
          </a:p>
          <a:p>
            <a:pPr>
              <a:buFontTx/>
              <a:buNone/>
            </a:pPr>
            <a:endParaRPr lang="en-GB" altLang="sv-SE" sz="2000" dirty="0" smtClean="0"/>
          </a:p>
          <a:p>
            <a:pPr>
              <a:buFontTx/>
              <a:buNone/>
            </a:pPr>
            <a:r>
              <a:rPr lang="en-GB" altLang="sv-SE" sz="2000" dirty="0" smtClean="0"/>
              <a:t>Independence of media</a:t>
            </a:r>
          </a:p>
          <a:p>
            <a:pPr lvl="1"/>
            <a:r>
              <a:rPr lang="en-GB" altLang="sv-SE" sz="1600" b="1" dirty="0" smtClean="0">
                <a:latin typeface="+mn-lt"/>
              </a:rPr>
              <a:t>Strong protection of editorial independence of public service broadcasters</a:t>
            </a:r>
          </a:p>
          <a:p>
            <a:pPr lvl="1"/>
            <a:endParaRPr lang="en-GB" altLang="sv-SE" sz="1600" b="1" dirty="0" smtClean="0">
              <a:latin typeface="+mn-lt"/>
            </a:endParaRPr>
          </a:p>
          <a:p>
            <a:pPr>
              <a:buFontTx/>
              <a:buNone/>
            </a:pPr>
            <a:r>
              <a:rPr lang="en-GB" altLang="sv-SE" sz="2000" dirty="0" smtClean="0"/>
              <a:t>Accessibility for citizens</a:t>
            </a:r>
          </a:p>
          <a:p>
            <a:pPr lvl="1"/>
            <a:r>
              <a:rPr lang="en-GB" altLang="sv-SE" sz="1600" b="1" dirty="0" smtClean="0">
                <a:latin typeface="+mn-lt"/>
              </a:rPr>
              <a:t>Coverage </a:t>
            </a:r>
            <a:r>
              <a:rPr lang="en-GB" altLang="sv-SE" sz="1600" b="1" dirty="0">
                <a:latin typeface="+mn-lt"/>
              </a:rPr>
              <a:t>of 99,8 </a:t>
            </a:r>
            <a:r>
              <a:rPr lang="en-GB" altLang="sv-SE" sz="1600" b="1" dirty="0" smtClean="0">
                <a:latin typeface="+mn-lt"/>
              </a:rPr>
              <a:t>% (terrestrial network)</a:t>
            </a:r>
          </a:p>
          <a:p>
            <a:pPr lvl="1"/>
            <a:r>
              <a:rPr lang="en-GB" altLang="sv-SE" sz="1600" b="1" dirty="0" smtClean="0">
                <a:latin typeface="+mn-lt"/>
              </a:rPr>
              <a:t>Encouraged to use all platforms and distribution methods</a:t>
            </a:r>
          </a:p>
          <a:p>
            <a:pPr lvl="1"/>
            <a:r>
              <a:rPr lang="en-GB" altLang="sv-SE" sz="1600" b="1" dirty="0" smtClean="0">
                <a:latin typeface="+mn-lt"/>
              </a:rPr>
              <a:t>Accessible </a:t>
            </a:r>
            <a:r>
              <a:rPr lang="en-GB" altLang="sv-SE" sz="1600" b="1" dirty="0">
                <a:latin typeface="+mn-lt"/>
              </a:rPr>
              <a:t>and interesting programming for different groups in </a:t>
            </a:r>
            <a:r>
              <a:rPr lang="en-GB" altLang="sv-SE" sz="1600" b="1" dirty="0" smtClean="0">
                <a:latin typeface="+mn-lt"/>
              </a:rPr>
              <a:t>society, including minorities</a:t>
            </a:r>
            <a:endParaRPr lang="en-GB" altLang="sv-SE" sz="1600" b="1" dirty="0">
              <a:latin typeface="+mn-lt"/>
            </a:endParaRPr>
          </a:p>
          <a:p>
            <a:pPr lvl="1"/>
            <a:r>
              <a:rPr lang="en-GB" altLang="sv-SE" sz="1600" b="1" dirty="0" smtClean="0">
                <a:latin typeface="+mn-lt"/>
              </a:rPr>
              <a:t>Specific requirements  to promote accessibility for disabled </a:t>
            </a:r>
            <a:r>
              <a:rPr lang="en-GB" altLang="sv-SE" sz="2000" b="1" dirty="0" smtClean="0">
                <a:latin typeface="+mn-lt"/>
              </a:rPr>
              <a:t> </a:t>
            </a:r>
            <a:endParaRPr lang="en-GB" altLang="sv-SE" sz="2000" b="1" dirty="0">
              <a:latin typeface="+mn-lt"/>
            </a:endParaRPr>
          </a:p>
          <a:p>
            <a:pPr marL="457200" lvl="1" indent="0">
              <a:buNone/>
            </a:pPr>
            <a:endParaRPr lang="en-GB" altLang="sv-SE" sz="2000" dirty="0" smtClean="0"/>
          </a:p>
          <a:p>
            <a:pPr lvl="1"/>
            <a:endParaRPr lang="en-GB" altLang="sv-SE" dirty="0" smtClean="0"/>
          </a:p>
        </p:txBody>
      </p:sp>
    </p:spTree>
    <p:extLst>
      <p:ext uri="{BB962C8B-B14F-4D97-AF65-F5344CB8AC3E}">
        <p14:creationId xmlns:p14="http://schemas.microsoft.com/office/powerpoint/2010/main" val="185599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7386638" cy="1143000"/>
          </a:xfrm>
        </p:spPr>
        <p:txBody>
          <a:bodyPr/>
          <a:lstStyle/>
          <a:p>
            <a:r>
              <a:rPr lang="en-US" altLang="sv-SE" sz="3200" dirty="0" smtClean="0"/>
              <a:t>Public Service TV – Important Part of the Swedish TV Landscape</a:t>
            </a:r>
          </a:p>
        </p:txBody>
      </p:sp>
      <p:graphicFrame>
        <p:nvGraphicFramePr>
          <p:cNvPr id="19602" name="Group 14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304746"/>
              </p:ext>
            </p:extLst>
          </p:nvPr>
        </p:nvGraphicFramePr>
        <p:xfrm>
          <a:off x="890588" y="1738313"/>
          <a:ext cx="7353300" cy="3779836"/>
        </p:xfrm>
        <a:graphic>
          <a:graphicData uri="http://schemas.openxmlformats.org/drawingml/2006/table">
            <a:tbl>
              <a:tblPr/>
              <a:tblGrid>
                <a:gridCol w="3249612"/>
                <a:gridCol w="1408113"/>
                <a:gridCol w="1339850"/>
                <a:gridCol w="1355725"/>
              </a:tblGrid>
              <a:tr h="701114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Broadcaster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National channels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Regional channels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Market share (%)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 gridSpan="4"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radeGothic" pitchFamily="2" charset="0"/>
                        </a:rPr>
                        <a:t>Public service broadcasters: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Swedish Television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4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(28)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35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01114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Swedish Educational Broadcasting Company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(1)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-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sv-SE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adeGothic" pitchFamily="2" charset="0"/>
                      </a:endParaRPr>
                    </a:p>
                  </a:txBody>
                  <a:tcPr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 gridSpan="4"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radeGothic" pitchFamily="2" charset="0"/>
                        </a:rPr>
                        <a:t>Main commercial broadcasters: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TV4/</a:t>
                      </a:r>
                      <a:r>
                        <a:rPr kumimoji="0" lang="en-GB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CMore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adeGothic" pitchFamily="2" charset="0"/>
                      </a:endParaRP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9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(25)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29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MTG/Viasat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15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-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17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SBS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2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-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9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819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549275"/>
            <a:ext cx="7386638" cy="1143000"/>
          </a:xfrm>
        </p:spPr>
        <p:txBody>
          <a:bodyPr/>
          <a:lstStyle/>
          <a:p>
            <a:r>
              <a:rPr lang="sv-SE" altLang="sv-SE" sz="3200" dirty="0" smtClean="0"/>
              <a:t>Public Service Radio: </a:t>
            </a:r>
            <a:r>
              <a:rPr lang="sv-SE" altLang="sv-SE" sz="3200" dirty="0" err="1" smtClean="0"/>
              <a:t>Important</a:t>
            </a:r>
            <a:r>
              <a:rPr lang="sv-SE" altLang="sv-SE" sz="3200" dirty="0" smtClean="0"/>
              <a:t> Part </a:t>
            </a:r>
            <a:r>
              <a:rPr lang="sv-SE" altLang="sv-SE" sz="3200" dirty="0" err="1" smtClean="0"/>
              <a:t>of</a:t>
            </a:r>
            <a:r>
              <a:rPr lang="sv-SE" altLang="sv-SE" sz="3200" dirty="0" smtClean="0"/>
              <a:t> the Swedish Radio Landscape</a:t>
            </a:r>
          </a:p>
        </p:txBody>
      </p:sp>
      <p:graphicFrame>
        <p:nvGraphicFramePr>
          <p:cNvPr id="19602" name="Group 14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0809907"/>
              </p:ext>
            </p:extLst>
          </p:nvPr>
        </p:nvGraphicFramePr>
        <p:xfrm>
          <a:off x="890588" y="1804222"/>
          <a:ext cx="7353300" cy="3352970"/>
        </p:xfrm>
        <a:graphic>
          <a:graphicData uri="http://schemas.openxmlformats.org/drawingml/2006/table">
            <a:tbl>
              <a:tblPr/>
              <a:tblGrid>
                <a:gridCol w="3249612"/>
                <a:gridCol w="1408113"/>
                <a:gridCol w="1339850"/>
                <a:gridCol w="1355725"/>
              </a:tblGrid>
              <a:tr h="701114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Broadcaster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National channels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Regional channels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Market share (%)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 gridSpan="4"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radeGothic" pitchFamily="2" charset="0"/>
                        </a:rPr>
                        <a:t>Public service broadcasters: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Swedish Radio (including Swedish Educational Radio)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4 (FM)</a:t>
                      </a:r>
                    </a:p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7 (DAB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with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 </a:t>
                      </a:r>
                      <a:r>
                        <a:rPr kumimoji="0" lang="en-GB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limited reach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)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25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57 %</a:t>
                      </a:r>
                    </a:p>
                  </a:txBody>
                  <a:tcPr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 gridSpan="4"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TradeGothic" pitchFamily="2" charset="0"/>
                        </a:rPr>
                        <a:t>Main commercial broadcasters: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Bauer Media 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-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65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*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 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25 %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268">
                <a:tc>
                  <a:txBody>
                    <a:bodyPr/>
                    <a:lstStyle/>
                    <a:p>
                      <a:pPr marL="0" marR="0" lvl="0" indent="0" algn="l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MTG Radio</a:t>
                      </a:r>
                    </a:p>
                  </a:txBody>
                  <a:tcPr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-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35</a:t>
                      </a: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*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adeGothic" pitchFamily="2" charset="0"/>
                      </a:endParaRP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7620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adeGothic" pitchFamily="2" charset="0"/>
                        </a:rPr>
                        <a:t>16 %</a:t>
                      </a:r>
                    </a:p>
                  </a:txBody>
                  <a:tcPr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ruta 1"/>
          <p:cNvSpPr txBox="1"/>
          <p:nvPr/>
        </p:nvSpPr>
        <p:spPr>
          <a:xfrm>
            <a:off x="539553" y="5445224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 smtClean="0">
                <a:latin typeface="Times New Roman"/>
                <a:cs typeface="Times New Roman"/>
              </a:rPr>
              <a:t>* Regional </a:t>
            </a:r>
            <a:r>
              <a:rPr lang="sv-SE" sz="1800" dirty="0" err="1" smtClean="0">
                <a:latin typeface="Times New Roman"/>
                <a:cs typeface="Times New Roman"/>
              </a:rPr>
              <a:t>licenses</a:t>
            </a:r>
            <a:r>
              <a:rPr lang="sv-SE" sz="1800" dirty="0" smtClean="0">
                <a:latin typeface="Times New Roman"/>
                <a:cs typeface="Times New Roman"/>
              </a:rPr>
              <a:t> </a:t>
            </a:r>
            <a:r>
              <a:rPr lang="sv-SE" sz="1800" dirty="0" err="1" smtClean="0">
                <a:latin typeface="Times New Roman"/>
                <a:cs typeface="Times New Roman"/>
              </a:rPr>
              <a:t>supporting</a:t>
            </a:r>
            <a:r>
              <a:rPr lang="sv-SE" sz="1800" dirty="0" smtClean="0">
                <a:latin typeface="Times New Roman"/>
                <a:cs typeface="Times New Roman"/>
              </a:rPr>
              <a:t> </a:t>
            </a:r>
            <a:r>
              <a:rPr lang="sv-SE" sz="1800" dirty="0" err="1" smtClean="0">
                <a:latin typeface="Times New Roman"/>
                <a:cs typeface="Times New Roman"/>
              </a:rPr>
              <a:t>three</a:t>
            </a:r>
            <a:r>
              <a:rPr lang="sv-SE" sz="1800" dirty="0" smtClean="0">
                <a:latin typeface="Times New Roman"/>
                <a:cs typeface="Times New Roman"/>
              </a:rPr>
              <a:t> major </a:t>
            </a:r>
            <a:r>
              <a:rPr lang="sv-SE" sz="1800" dirty="0" err="1" smtClean="0">
                <a:latin typeface="Times New Roman"/>
                <a:cs typeface="Times New Roman"/>
              </a:rPr>
              <a:t>networks</a:t>
            </a:r>
            <a:r>
              <a:rPr lang="sv-SE" sz="1800" dirty="0" smtClean="0">
                <a:latin typeface="Times New Roman"/>
                <a:cs typeface="Times New Roman"/>
              </a:rPr>
              <a:t> </a:t>
            </a:r>
            <a:r>
              <a:rPr lang="sv-SE" sz="1800" dirty="0" err="1" smtClean="0">
                <a:latin typeface="Times New Roman"/>
                <a:cs typeface="Times New Roman"/>
              </a:rPr>
              <a:t>with</a:t>
            </a:r>
            <a:r>
              <a:rPr lang="sv-SE" sz="1800" dirty="0" smtClean="0">
                <a:latin typeface="Times New Roman"/>
                <a:cs typeface="Times New Roman"/>
              </a:rPr>
              <a:t> </a:t>
            </a:r>
            <a:r>
              <a:rPr lang="sv-SE" dirty="0" err="1" smtClean="0">
                <a:latin typeface="Times New Roman"/>
                <a:cs typeface="Times New Roman"/>
              </a:rPr>
              <a:t>close</a:t>
            </a:r>
            <a:r>
              <a:rPr lang="sv-SE" dirty="0" smtClean="0">
                <a:latin typeface="Times New Roman"/>
                <a:cs typeface="Times New Roman"/>
              </a:rPr>
              <a:t> </a:t>
            </a:r>
            <a:r>
              <a:rPr lang="sv-SE" dirty="0" err="1" smtClean="0">
                <a:latin typeface="Times New Roman"/>
                <a:cs typeface="Times New Roman"/>
              </a:rPr>
              <a:t>to</a:t>
            </a:r>
            <a:r>
              <a:rPr lang="sv-SE" dirty="0" smtClean="0">
                <a:latin typeface="Times New Roman"/>
                <a:cs typeface="Times New Roman"/>
              </a:rPr>
              <a:t> national </a:t>
            </a:r>
            <a:r>
              <a:rPr lang="sv-SE" dirty="0" err="1" smtClean="0">
                <a:latin typeface="Times New Roman"/>
                <a:cs typeface="Times New Roman"/>
              </a:rPr>
              <a:t>coverage</a:t>
            </a:r>
            <a:r>
              <a:rPr lang="sv-SE" sz="1800" dirty="0" smtClean="0">
                <a:latin typeface="Times New Roman"/>
                <a:cs typeface="Times New Roman"/>
              </a:rPr>
              <a:t>  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1173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650" y="116632"/>
            <a:ext cx="7386638" cy="1224136"/>
          </a:xfrm>
        </p:spPr>
        <p:txBody>
          <a:bodyPr/>
          <a:lstStyle/>
          <a:p>
            <a:r>
              <a:rPr lang="sv-SE" altLang="sv-SE" sz="3200" dirty="0" smtClean="0"/>
              <a:t>The Radio- and TV-</a:t>
            </a:r>
            <a:r>
              <a:rPr lang="sv-SE" altLang="sv-SE" sz="3200" dirty="0" err="1" smtClean="0"/>
              <a:t>licence</a:t>
            </a:r>
            <a:r>
              <a:rPr lang="sv-SE" altLang="sv-SE" sz="3200" dirty="0" smtClean="0"/>
              <a:t> System</a:t>
            </a:r>
          </a:p>
        </p:txBody>
      </p:sp>
      <p:sp>
        <p:nvSpPr>
          <p:cNvPr id="17411" name="Rectangle 8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1412776"/>
            <a:ext cx="1448817" cy="4364137"/>
          </a:xfrm>
        </p:spPr>
        <p:txBody>
          <a:bodyPr/>
          <a:lstStyle/>
          <a:p>
            <a:pPr algn="r">
              <a:buFontTx/>
              <a:buNone/>
              <a:defRPr/>
            </a:pPr>
            <a:r>
              <a:rPr lang="sv-SE" altLang="sv-SE" sz="3200" dirty="0" smtClean="0">
                <a:solidFill>
                  <a:schemeClr val="accent1">
                    <a:lumMod val="75000"/>
                  </a:schemeClr>
                </a:solidFill>
              </a:rPr>
              <a:t>920</a:t>
            </a:r>
          </a:p>
          <a:p>
            <a:pPr algn="r">
              <a:buFontTx/>
              <a:buNone/>
              <a:defRPr/>
            </a:pPr>
            <a:endParaRPr lang="sv-SE" altLang="sv-SE" sz="1200" dirty="0" smtClean="0">
              <a:solidFill>
                <a:srgbClr val="C8D200"/>
              </a:solidFill>
            </a:endParaRPr>
          </a:p>
          <a:p>
            <a:pPr algn="r">
              <a:buFontTx/>
              <a:buNone/>
              <a:defRPr/>
            </a:pPr>
            <a:endParaRPr lang="sv-SE" altLang="sv-SE" sz="1200" dirty="0" smtClean="0">
              <a:solidFill>
                <a:srgbClr val="C8D200"/>
              </a:solidFill>
            </a:endParaRPr>
          </a:p>
          <a:p>
            <a:pPr algn="r">
              <a:buFontTx/>
              <a:buNone/>
              <a:defRPr/>
            </a:pPr>
            <a:r>
              <a:rPr lang="sv-SE" altLang="sv-SE" sz="2400" dirty="0" smtClean="0">
                <a:solidFill>
                  <a:srgbClr val="C00000"/>
                </a:solidFill>
              </a:rPr>
              <a:t>+ </a:t>
            </a:r>
            <a:r>
              <a:rPr lang="sv-SE" altLang="sv-SE" sz="3200" dirty="0" smtClean="0">
                <a:solidFill>
                  <a:srgbClr val="C00000"/>
                </a:solidFill>
              </a:rPr>
              <a:t>850</a:t>
            </a:r>
          </a:p>
          <a:p>
            <a:pPr algn="r">
              <a:buFontTx/>
              <a:buNone/>
              <a:defRPr/>
            </a:pPr>
            <a:endParaRPr lang="sv-SE" altLang="sv-SE" sz="1200" dirty="0" smtClean="0">
              <a:solidFill>
                <a:srgbClr val="97BE0D"/>
              </a:solidFill>
            </a:endParaRPr>
          </a:p>
          <a:p>
            <a:pPr algn="r">
              <a:buFontTx/>
              <a:buNone/>
              <a:defRPr/>
            </a:pPr>
            <a:endParaRPr lang="sv-SE" altLang="sv-SE" sz="1200" dirty="0">
              <a:solidFill>
                <a:srgbClr val="97BE0D"/>
              </a:solidFill>
            </a:endParaRPr>
          </a:p>
          <a:p>
            <a:pPr algn="r">
              <a:buFontTx/>
              <a:buNone/>
              <a:defRPr/>
            </a:pPr>
            <a:r>
              <a:rPr lang="sv-SE" altLang="sv-SE" sz="1200" dirty="0" smtClean="0">
                <a:solidFill>
                  <a:srgbClr val="97BE0D"/>
                </a:solidFill>
              </a:rPr>
              <a:t> </a:t>
            </a:r>
            <a:endParaRPr lang="sv-SE" altLang="sv-SE" sz="3200" dirty="0" smtClean="0">
              <a:solidFill>
                <a:srgbClr val="007734"/>
              </a:solidFill>
            </a:endParaRPr>
          </a:p>
        </p:txBody>
      </p:sp>
      <p:sp>
        <p:nvSpPr>
          <p:cNvPr id="10244" name="Text Box 12"/>
          <p:cNvSpPr txBox="1">
            <a:spLocks noChangeArrowheads="1"/>
          </p:cNvSpPr>
          <p:nvPr/>
        </p:nvSpPr>
        <p:spPr bwMode="auto">
          <a:xfrm>
            <a:off x="1438722" y="1556792"/>
            <a:ext cx="7237734" cy="596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600" b="1">
                <a:solidFill>
                  <a:schemeClr val="tx1"/>
                </a:solidFill>
                <a:latin typeface="TradeGothic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chemeClr val="tx1"/>
                </a:solidFill>
                <a:latin typeface="TradeGothic Light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radeGothic Light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radeGothic Light" pitchFamily="2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radeGothic Light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radeGothic Light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radeGothic Light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radeGothic Light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radeGothic Light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sv-SE" sz="1800" dirty="0" smtClean="0"/>
              <a:t>million </a:t>
            </a:r>
            <a:r>
              <a:rPr lang="en-US" altLang="sv-SE" sz="1800" dirty="0" smtClean="0">
                <a:latin typeface="Times New Roman"/>
                <a:cs typeface="Times New Roman"/>
              </a:rPr>
              <a:t>€</a:t>
            </a:r>
            <a:r>
              <a:rPr lang="en-US" altLang="sv-SE" sz="1800" dirty="0" smtClean="0"/>
              <a:t> of </a:t>
            </a:r>
            <a:r>
              <a:rPr lang="en-US" altLang="sv-SE" sz="2000" u="sng" dirty="0" smtClean="0"/>
              <a:t>central </a:t>
            </a:r>
            <a:r>
              <a:rPr lang="en-US" altLang="sv-SE" sz="2000" u="sng" dirty="0"/>
              <a:t>government budget </a:t>
            </a:r>
            <a:r>
              <a:rPr lang="en-US" altLang="sv-SE" sz="2000" u="sng" dirty="0" smtClean="0"/>
              <a:t>to the overall field of culture </a:t>
            </a:r>
            <a:r>
              <a:rPr lang="en-US" altLang="sv-SE" sz="1800" dirty="0" smtClean="0"/>
              <a:t>in 2015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sv-SE" sz="1800" dirty="0" smtClean="0"/>
              <a:t>million </a:t>
            </a:r>
            <a:r>
              <a:rPr lang="sv-SE" altLang="sv-SE" sz="1800" dirty="0">
                <a:latin typeface="Times New Roman"/>
                <a:cs typeface="Times New Roman"/>
              </a:rPr>
              <a:t>€</a:t>
            </a:r>
            <a:r>
              <a:rPr lang="sv-SE" altLang="sv-SE" sz="180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lang="en-US" altLang="sv-SE" sz="2000" dirty="0" smtClean="0"/>
              <a:t>allocated to three </a:t>
            </a:r>
            <a:r>
              <a:rPr lang="en-US" altLang="sv-SE" sz="2000" u="sng" dirty="0" smtClean="0"/>
              <a:t>public service companies </a:t>
            </a:r>
            <a:r>
              <a:rPr lang="en-US" altLang="sv-SE" sz="1800" dirty="0" smtClean="0"/>
              <a:t>from </a:t>
            </a:r>
            <a:r>
              <a:rPr lang="en-US" altLang="sv-SE" sz="1800" i="1" dirty="0" smtClean="0"/>
              <a:t>a special broadcasting </a:t>
            </a:r>
            <a:r>
              <a:rPr lang="en-US" altLang="sv-SE" sz="1800" i="1" dirty="0" err="1" smtClean="0"/>
              <a:t>licence</a:t>
            </a:r>
            <a:r>
              <a:rPr lang="en-US" altLang="sv-SE" sz="1800" i="1" dirty="0" smtClean="0"/>
              <a:t> fee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/>
          </a:p>
          <a:p>
            <a:pPr marL="285750" indent="-285750"/>
            <a:r>
              <a:rPr lang="en-GB" altLang="sv-SE" sz="1800" dirty="0" smtClean="0"/>
              <a:t>Households and companies with </a:t>
            </a:r>
            <a:r>
              <a:rPr lang="en-GB" altLang="sv-SE" sz="1800" dirty="0"/>
              <a:t>a </a:t>
            </a:r>
            <a:r>
              <a:rPr lang="en-GB" altLang="sv-SE" sz="1800" dirty="0" smtClean="0"/>
              <a:t>“TV receiver” pay </a:t>
            </a:r>
            <a:r>
              <a:rPr lang="en-GB" altLang="sv-SE" sz="1800" dirty="0" smtClean="0">
                <a:latin typeface="OrigGarmnd BT"/>
              </a:rPr>
              <a:t>≈ </a:t>
            </a:r>
            <a:r>
              <a:rPr lang="en-GB" altLang="sv-SE" sz="1800" dirty="0" smtClean="0"/>
              <a:t>240 </a:t>
            </a:r>
            <a:r>
              <a:rPr lang="en-GB" altLang="sv-SE" sz="1800" dirty="0" smtClean="0">
                <a:latin typeface="+mj-lt"/>
                <a:cs typeface="Times New Roman"/>
              </a:rPr>
              <a:t>€ / year</a:t>
            </a:r>
          </a:p>
          <a:p>
            <a:pPr>
              <a:buNone/>
            </a:pPr>
            <a:endParaRPr lang="en-GB" altLang="sv-SE" sz="1800" i="1" dirty="0"/>
          </a:p>
          <a:p>
            <a:pPr marL="285750" indent="-285750"/>
            <a:r>
              <a:rPr lang="en-GB" altLang="sv-SE" sz="1800" dirty="0" smtClean="0"/>
              <a:t>The level is adjusted by Parliament when necessary</a:t>
            </a:r>
          </a:p>
          <a:p>
            <a:pPr>
              <a:buNone/>
            </a:pPr>
            <a:endParaRPr lang="en-GB" altLang="sv-SE" sz="1800" dirty="0" smtClean="0"/>
          </a:p>
          <a:p>
            <a:pPr marL="285750" indent="-285750"/>
            <a:r>
              <a:rPr lang="en-GB" altLang="sv-SE" sz="1800" dirty="0" smtClean="0"/>
              <a:t>Companies allocated according to Parliament decisions (framework decision for the whole license period + 2 % / year. Annual decisions of actual allocation). </a:t>
            </a:r>
          </a:p>
          <a:p>
            <a:pPr>
              <a:buNone/>
            </a:pPr>
            <a:endParaRPr lang="en-US" altLang="sv-SE" sz="1800" dirty="0" smtClean="0"/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/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 smtClean="0"/>
          </a:p>
          <a:p>
            <a:pPr>
              <a:spcBef>
                <a:spcPct val="0"/>
              </a:spcBef>
              <a:buFontTx/>
              <a:buNone/>
            </a:pPr>
            <a:endParaRPr lang="en-US" altLang="sv-SE" sz="1800" dirty="0" smtClean="0"/>
          </a:p>
          <a:p>
            <a:pPr>
              <a:spcBef>
                <a:spcPct val="50000"/>
              </a:spcBef>
              <a:buFontTx/>
              <a:buNone/>
            </a:pPr>
            <a:endParaRPr lang="sv-SE" altLang="sv-SE" sz="2000" b="0" dirty="0"/>
          </a:p>
        </p:txBody>
      </p:sp>
    </p:spTree>
    <p:extLst>
      <p:ext uri="{BB962C8B-B14F-4D97-AF65-F5344CB8AC3E}">
        <p14:creationId xmlns:p14="http://schemas.microsoft.com/office/powerpoint/2010/main" val="13353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115888"/>
            <a:ext cx="7386638" cy="1440904"/>
          </a:xfrm>
        </p:spPr>
        <p:txBody>
          <a:bodyPr/>
          <a:lstStyle/>
          <a:p>
            <a:r>
              <a:rPr lang="en-GB" altLang="sv-SE" sz="3200" dirty="0" smtClean="0"/>
              <a:t>Swedish Public Service Broadcasters</a:t>
            </a:r>
          </a:p>
        </p:txBody>
      </p:sp>
      <p:grpSp>
        <p:nvGrpSpPr>
          <p:cNvPr id="9219" name="Group 42"/>
          <p:cNvGrpSpPr>
            <a:grpSpLocks/>
          </p:cNvGrpSpPr>
          <p:nvPr/>
        </p:nvGrpSpPr>
        <p:grpSpPr bwMode="auto">
          <a:xfrm>
            <a:off x="600125" y="1820019"/>
            <a:ext cx="8280920" cy="3572493"/>
            <a:chOff x="249" y="799"/>
            <a:chExt cx="4990" cy="2590"/>
          </a:xfrm>
        </p:grpSpPr>
        <p:sp>
          <p:nvSpPr>
            <p:cNvPr id="9221" name="_s2057"/>
            <p:cNvSpPr>
              <a:spLocks noChangeArrowheads="1"/>
            </p:cNvSpPr>
            <p:nvPr/>
          </p:nvSpPr>
          <p:spPr bwMode="auto">
            <a:xfrm>
              <a:off x="3215" y="2972"/>
              <a:ext cx="1060" cy="41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2600" b="1">
                  <a:solidFill>
                    <a:schemeClr val="tx1"/>
                  </a:solidFill>
                  <a:latin typeface="TradeGothic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600">
                  <a:solidFill>
                    <a:schemeClr val="tx1"/>
                  </a:solidFill>
                  <a:latin typeface="TradeGothic Light" pitchFamily="2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radeGothic Light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600" dirty="0"/>
                <a:t>RIKAB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 dirty="0"/>
                <a:t>(collects </a:t>
              </a:r>
              <a:r>
                <a:rPr lang="sv-SE" altLang="sv-SE" sz="1200" dirty="0" smtClean="0"/>
                <a:t>licence fees)</a:t>
              </a:r>
              <a:endParaRPr lang="sv-SE" altLang="sv-SE" sz="1200" dirty="0">
                <a:latin typeface="Arial" charset="0"/>
              </a:endParaRPr>
            </a:p>
          </p:txBody>
        </p:sp>
        <p:sp>
          <p:nvSpPr>
            <p:cNvPr id="9222" name="_s2057"/>
            <p:cNvSpPr>
              <a:spLocks noChangeArrowheads="1"/>
            </p:cNvSpPr>
            <p:nvPr/>
          </p:nvSpPr>
          <p:spPr bwMode="auto">
            <a:xfrm>
              <a:off x="2106" y="799"/>
              <a:ext cx="1308" cy="3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2600" b="1">
                  <a:solidFill>
                    <a:schemeClr val="tx1"/>
                  </a:solidFill>
                  <a:latin typeface="TradeGothic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600">
                  <a:solidFill>
                    <a:schemeClr val="tx1"/>
                  </a:solidFill>
                  <a:latin typeface="TradeGothic Light" pitchFamily="2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radeGothic Light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600" dirty="0"/>
                <a:t>Owning </a:t>
              </a:r>
              <a:r>
                <a:rPr lang="sv-SE" altLang="sv-SE" sz="1600" dirty="0" smtClean="0"/>
                <a:t>Foundation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200" dirty="0" smtClean="0"/>
                <a:t>(very limited tasks)</a:t>
              </a:r>
              <a:endParaRPr lang="sv-SE" altLang="sv-SE" sz="1200" dirty="0"/>
            </a:p>
          </p:txBody>
        </p:sp>
        <p:sp>
          <p:nvSpPr>
            <p:cNvPr id="9223" name="_s2057"/>
            <p:cNvSpPr>
              <a:spLocks noChangeArrowheads="1"/>
            </p:cNvSpPr>
            <p:nvPr/>
          </p:nvSpPr>
          <p:spPr bwMode="auto">
            <a:xfrm>
              <a:off x="249" y="1717"/>
              <a:ext cx="1633" cy="7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2600" b="1">
                  <a:solidFill>
                    <a:schemeClr val="tx1"/>
                  </a:solidFill>
                  <a:latin typeface="TradeGothic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600">
                  <a:solidFill>
                    <a:schemeClr val="tx1"/>
                  </a:solidFill>
                  <a:latin typeface="TradeGothic Light" pitchFamily="2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radeGothic Light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400" dirty="0" smtClean="0"/>
                <a:t>  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400" dirty="0" smtClean="0"/>
                <a:t> 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Swedish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Television (SVT)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14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sv-SE" altLang="sv-SE" sz="1400" dirty="0" smtClean="0"/>
            </a:p>
          </p:txBody>
        </p:sp>
        <p:sp>
          <p:nvSpPr>
            <p:cNvPr id="9224" name="_s2057"/>
            <p:cNvSpPr>
              <a:spLocks noChangeArrowheads="1"/>
            </p:cNvSpPr>
            <p:nvPr/>
          </p:nvSpPr>
          <p:spPr bwMode="auto">
            <a:xfrm>
              <a:off x="1916" y="1717"/>
              <a:ext cx="1689" cy="7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2600" b="1">
                  <a:solidFill>
                    <a:schemeClr val="tx1"/>
                  </a:solidFill>
                  <a:latin typeface="TradeGothic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600">
                  <a:solidFill>
                    <a:schemeClr val="tx1"/>
                  </a:solidFill>
                  <a:latin typeface="TradeGothic Light" pitchFamily="2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radeGothic Light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400" dirty="0" smtClean="0"/>
                <a:t>  </a:t>
              </a:r>
              <a:r>
                <a:rPr lang="sv-SE" altLang="sv-SE" sz="1600" dirty="0" smtClean="0"/>
                <a:t>Swedish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  Radio (SR)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sv-SE" altLang="sv-SE" sz="1600" dirty="0">
                <a:latin typeface="Arial" charset="0"/>
              </a:endParaRPr>
            </a:p>
          </p:txBody>
        </p:sp>
        <p:sp>
          <p:nvSpPr>
            <p:cNvPr id="9225" name="_s2057"/>
            <p:cNvSpPr>
              <a:spLocks noChangeArrowheads="1"/>
            </p:cNvSpPr>
            <p:nvPr/>
          </p:nvSpPr>
          <p:spPr bwMode="auto">
            <a:xfrm>
              <a:off x="3651" y="1717"/>
              <a:ext cx="1588" cy="7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2600" b="1">
                  <a:solidFill>
                    <a:schemeClr val="tx1"/>
                  </a:solidFill>
                  <a:latin typeface="TradeGothic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600">
                  <a:solidFill>
                    <a:schemeClr val="tx1"/>
                  </a:solidFill>
                  <a:latin typeface="TradeGothic Light" pitchFamily="2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radeGothic Light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4pPr>
              <a:lvl5pPr marL="20574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000">
                  <a:solidFill>
                    <a:schemeClr val="tx1"/>
                  </a:solidFill>
                  <a:latin typeface="TradeGothic Light" pitchFamily="2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  Swedish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  Educational </a:t>
              </a:r>
              <a:endParaRPr lang="sv-SE" altLang="sv-SE" sz="1600" dirty="0"/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  Broadcasting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sv-SE" altLang="sv-SE" sz="1600" dirty="0" smtClean="0"/>
                <a:t>  Company </a:t>
              </a:r>
              <a:r>
                <a:rPr lang="sv-SE" altLang="sv-SE" sz="1400" dirty="0"/>
                <a:t>(UR)</a:t>
              </a:r>
            </a:p>
          </p:txBody>
        </p:sp>
        <p:cxnSp>
          <p:nvCxnSpPr>
            <p:cNvPr id="9226" name="AutoShape 25"/>
            <p:cNvCxnSpPr>
              <a:cxnSpLocks noChangeShapeType="1"/>
            </p:cNvCxnSpPr>
            <p:nvPr/>
          </p:nvCxnSpPr>
          <p:spPr bwMode="auto">
            <a:xfrm rot="16200000" flipV="1">
              <a:off x="2714" y="2532"/>
              <a:ext cx="99" cy="7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27" name="AutoShape 26"/>
            <p:cNvCxnSpPr>
              <a:cxnSpLocks noChangeShapeType="1"/>
              <a:stCxn id="9221" idx="0"/>
              <a:endCxn id="9224" idx="2"/>
            </p:cNvCxnSpPr>
            <p:nvPr/>
          </p:nvCxnSpPr>
          <p:spPr bwMode="auto">
            <a:xfrm rot="16200000" flipV="1">
              <a:off x="3010" y="2237"/>
              <a:ext cx="486" cy="985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228" name="Line 28"/>
            <p:cNvSpPr>
              <a:spLocks noChangeShapeType="1"/>
            </p:cNvSpPr>
            <p:nvPr/>
          </p:nvSpPr>
          <p:spPr bwMode="auto">
            <a:xfrm>
              <a:off x="2789" y="1616"/>
              <a:ext cx="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sv-SE"/>
            </a:p>
          </p:txBody>
        </p:sp>
        <p:cxnSp>
          <p:nvCxnSpPr>
            <p:cNvPr id="9229" name="AutoShape 32"/>
            <p:cNvCxnSpPr>
              <a:cxnSpLocks noChangeShapeType="1"/>
              <a:stCxn id="9224" idx="0"/>
              <a:endCxn id="9222" idx="2"/>
            </p:cNvCxnSpPr>
            <p:nvPr/>
          </p:nvCxnSpPr>
          <p:spPr bwMode="auto">
            <a:xfrm flipH="1" flipV="1">
              <a:off x="2760" y="1153"/>
              <a:ext cx="1" cy="56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0" name="AutoShape 36"/>
            <p:cNvCxnSpPr>
              <a:cxnSpLocks noChangeShapeType="1"/>
              <a:stCxn id="9222" idx="2"/>
              <a:endCxn id="9222" idx="2"/>
            </p:cNvCxnSpPr>
            <p:nvPr/>
          </p:nvCxnSpPr>
          <p:spPr bwMode="auto">
            <a:xfrm rot="5400000">
              <a:off x="2759" y="1154"/>
              <a:ext cx="9" cy="8"/>
            </a:xfrm>
            <a:prstGeom prst="bentConnector3">
              <a:avLst>
                <a:gd name="adj1" fmla="val 1800000"/>
              </a:avLst>
            </a:prstGeom>
            <a:noFill/>
            <a:ln w="254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1" name="AutoShape 37"/>
            <p:cNvCxnSpPr>
              <a:cxnSpLocks noChangeShapeType="1"/>
              <a:endCxn id="9225" idx="0"/>
            </p:cNvCxnSpPr>
            <p:nvPr/>
          </p:nvCxnSpPr>
          <p:spPr bwMode="auto">
            <a:xfrm>
              <a:off x="2789" y="1471"/>
              <a:ext cx="1656" cy="246"/>
            </a:xfrm>
            <a:prstGeom prst="bentConnector2">
              <a:avLst/>
            </a:prstGeom>
            <a:noFill/>
            <a:ln w="254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2" name="AutoShape 39"/>
            <p:cNvCxnSpPr>
              <a:cxnSpLocks noChangeShapeType="1"/>
            </p:cNvCxnSpPr>
            <p:nvPr/>
          </p:nvCxnSpPr>
          <p:spPr bwMode="auto">
            <a:xfrm rot="5400000">
              <a:off x="1593" y="623"/>
              <a:ext cx="653" cy="1695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233" name="AutoShape 40"/>
            <p:cNvCxnSpPr>
              <a:cxnSpLocks noChangeShapeType="1"/>
              <a:stCxn id="9223" idx="2"/>
              <a:endCxn id="9225" idx="2"/>
            </p:cNvCxnSpPr>
            <p:nvPr/>
          </p:nvCxnSpPr>
          <p:spPr bwMode="auto">
            <a:xfrm rot="16200000" flipH="1">
              <a:off x="2755" y="796"/>
              <a:ext cx="9" cy="3379"/>
            </a:xfrm>
            <a:prstGeom prst="bentConnector3">
              <a:avLst>
                <a:gd name="adj1" fmla="val 1800000"/>
              </a:avLst>
            </a:prstGeom>
            <a:noFill/>
            <a:ln w="254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12" name="Bildobjekt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48" y="3030355"/>
            <a:ext cx="882789" cy="586255"/>
          </a:xfrm>
          <a:prstGeom prst="rect">
            <a:avLst/>
          </a:prstGeom>
        </p:spPr>
      </p:pic>
      <p:pic>
        <p:nvPicPr>
          <p:cNvPr id="13" name="Bildobjekt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4288" y="3706927"/>
            <a:ext cx="466757" cy="466757"/>
          </a:xfrm>
          <a:prstGeom prst="rect">
            <a:avLst/>
          </a:prstGeom>
        </p:spPr>
      </p:pic>
      <p:pic>
        <p:nvPicPr>
          <p:cNvPr id="15" name="Bildobjekt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33" y="3907666"/>
            <a:ext cx="1478477" cy="27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5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04664"/>
            <a:ext cx="7602661" cy="864096"/>
          </a:xfrm>
        </p:spPr>
        <p:txBody>
          <a:bodyPr/>
          <a:lstStyle/>
          <a:p>
            <a:r>
              <a:rPr lang="en-GB" altLang="sv-SE" sz="3200" dirty="0" smtClean="0"/>
              <a:t>Governance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484784"/>
            <a:ext cx="7515225" cy="424847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altLang="sv-SE" sz="2400" dirty="0" smtClean="0"/>
              <a:t>A model which has developed with time. </a:t>
            </a:r>
          </a:p>
          <a:p>
            <a:pPr marL="0" indent="0">
              <a:lnSpc>
                <a:spcPct val="90000"/>
              </a:lnSpc>
              <a:buNone/>
            </a:pPr>
            <a:endParaRPr lang="en-GB" altLang="sv-SE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GB" altLang="sv-SE" sz="2400" dirty="0" smtClean="0"/>
              <a:t>Owning foundation:</a:t>
            </a:r>
          </a:p>
          <a:p>
            <a:pPr lvl="1">
              <a:lnSpc>
                <a:spcPct val="90000"/>
              </a:lnSpc>
            </a:pPr>
            <a:endParaRPr lang="en-GB" altLang="sv-SE" sz="1800" b="1" u="sng" dirty="0" smtClean="0"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GB" altLang="sv-SE" sz="1800" b="1" u="sng" dirty="0" smtClean="0">
                <a:latin typeface="+mj-lt"/>
              </a:rPr>
              <a:t>Appointment of Members</a:t>
            </a:r>
            <a:r>
              <a:rPr lang="en-GB" altLang="sv-SE" sz="1800" dirty="0" smtClean="0"/>
              <a:t>:</a:t>
            </a:r>
            <a:r>
              <a:rPr lang="en-GB" altLang="sv-SE" sz="1800" dirty="0" smtClean="0">
                <a:solidFill>
                  <a:srgbClr val="FF0000"/>
                </a:solidFill>
              </a:rPr>
              <a:t> </a:t>
            </a:r>
            <a:r>
              <a:rPr lang="en-GB" altLang="sv-SE" sz="1800" b="1" dirty="0" smtClean="0">
                <a:latin typeface="+mn-lt"/>
              </a:rPr>
              <a:t>After an ordinary parliament election, the new Government appoints 6 of the 12 members of the foundation. Nominations are made by the political parties according to parliamentary seats.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dirty="0"/>
          </a:p>
          <a:p>
            <a:pPr lvl="1">
              <a:lnSpc>
                <a:spcPct val="90000"/>
              </a:lnSpc>
            </a:pPr>
            <a:r>
              <a:rPr lang="en-GB" altLang="sv-SE" sz="1800" b="1" u="sng" dirty="0" smtClean="0">
                <a:latin typeface="+mj-lt"/>
              </a:rPr>
              <a:t>Appointment of Chairman</a:t>
            </a:r>
            <a:r>
              <a:rPr lang="en-GB" altLang="sv-SE" sz="1800" b="1" u="sng" dirty="0" smtClean="0"/>
              <a:t>: </a:t>
            </a:r>
            <a:r>
              <a:rPr lang="en-GB" altLang="sv-SE" sz="1800" b="1" dirty="0" smtClean="0">
                <a:latin typeface="+mn-lt"/>
              </a:rPr>
              <a:t>The Government appoints chairman independently according to normal government appointments.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b="1" dirty="0" smtClean="0">
              <a:latin typeface="+mn-lt"/>
            </a:endParaRPr>
          </a:p>
          <a:p>
            <a:pPr lvl="1">
              <a:lnSpc>
                <a:spcPct val="90000"/>
              </a:lnSpc>
            </a:pPr>
            <a:r>
              <a:rPr lang="en-GB" altLang="sv-SE" sz="1800" b="1" u="sng" dirty="0" smtClean="0">
                <a:latin typeface="+mn-lt"/>
              </a:rPr>
              <a:t>Task</a:t>
            </a:r>
            <a:r>
              <a:rPr lang="en-GB" altLang="sv-SE" sz="1800" b="1" dirty="0" smtClean="0">
                <a:latin typeface="+mn-lt"/>
              </a:rPr>
              <a:t>: Mainly to appoint board members of the companies.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GB" altLang="sv-SE" sz="1800" b="1" dirty="0" smtClean="0">
                <a:latin typeface="+mn-lt"/>
              </a:rPr>
              <a:t> </a:t>
            </a:r>
            <a:endParaRPr lang="en-GB" altLang="sv-SE" sz="1800" b="1" dirty="0">
              <a:latin typeface="+mn-lt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dirty="0" smtClean="0"/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b="1" dirty="0"/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b="1" dirty="0"/>
          </a:p>
        </p:txBody>
      </p:sp>
    </p:spTree>
    <p:extLst>
      <p:ext uri="{BB962C8B-B14F-4D97-AF65-F5344CB8AC3E}">
        <p14:creationId xmlns:p14="http://schemas.microsoft.com/office/powerpoint/2010/main" val="354909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8" y="404664"/>
            <a:ext cx="7386637" cy="1152128"/>
          </a:xfrm>
        </p:spPr>
        <p:txBody>
          <a:bodyPr/>
          <a:lstStyle/>
          <a:p>
            <a:r>
              <a:rPr lang="en-GB" altLang="sv-SE" sz="3200" dirty="0" smtClean="0"/>
              <a:t>Governance Model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484784"/>
            <a:ext cx="7515225" cy="4248471"/>
          </a:xfrm>
        </p:spPr>
        <p:txBody>
          <a:bodyPr/>
          <a:lstStyle/>
          <a:p>
            <a:pPr marL="457200" lvl="1" indent="0">
              <a:lnSpc>
                <a:spcPct val="90000"/>
              </a:lnSpc>
              <a:buNone/>
            </a:pPr>
            <a:endParaRPr lang="en-GB" altLang="sv-SE" sz="2000" b="1" dirty="0" smtClean="0">
              <a:latin typeface="+mj-lt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GB" altLang="sv-SE" sz="2400" b="1" dirty="0" smtClean="0">
                <a:latin typeface="+mj-lt"/>
              </a:rPr>
              <a:t>Company Boards: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b="1" dirty="0"/>
          </a:p>
          <a:p>
            <a:pPr lvl="1">
              <a:lnSpc>
                <a:spcPct val="90000"/>
              </a:lnSpc>
            </a:pPr>
            <a:r>
              <a:rPr lang="en-GB" altLang="sv-SE" sz="1800" b="1" u="sng" dirty="0">
                <a:latin typeface="+mj-lt"/>
              </a:rPr>
              <a:t>Appointment of board members</a:t>
            </a:r>
            <a:r>
              <a:rPr lang="en-GB" altLang="sv-SE" sz="1800" dirty="0">
                <a:latin typeface="+mj-lt"/>
              </a:rPr>
              <a:t>: </a:t>
            </a:r>
            <a:r>
              <a:rPr lang="en-GB" altLang="sv-SE" sz="1800" b="1" dirty="0">
                <a:latin typeface="+mj-lt"/>
              </a:rPr>
              <a:t>The owning foundation appoints board members and </a:t>
            </a:r>
            <a:r>
              <a:rPr lang="en-GB" altLang="sv-SE" sz="1800" b="1" dirty="0" smtClean="0">
                <a:latin typeface="+mj-lt"/>
              </a:rPr>
              <a:t>chairman for SR, SVT and UR.</a:t>
            </a:r>
          </a:p>
          <a:p>
            <a:pPr lvl="1">
              <a:lnSpc>
                <a:spcPct val="90000"/>
              </a:lnSpc>
            </a:pPr>
            <a:endParaRPr lang="en-GB" altLang="sv-SE" sz="1800" b="1" dirty="0"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GB" altLang="sv-SE" sz="1800" b="1" u="sng" dirty="0" smtClean="0">
                <a:latin typeface="+mj-lt"/>
              </a:rPr>
              <a:t>Members of the boards: </a:t>
            </a:r>
            <a:r>
              <a:rPr lang="en-GB" altLang="sv-SE" sz="1800" b="1" dirty="0" smtClean="0">
                <a:latin typeface="+mj-lt"/>
              </a:rPr>
              <a:t>Should include economic competence, persons with a broad general knowledge of and with deep ties into the Swedish society, for example persons connected to civil society, media, cultural sphere or the industry. </a:t>
            </a:r>
            <a:endParaRPr lang="en-GB" altLang="sv-SE" sz="1800" b="1" u="sng" dirty="0" smtClean="0">
              <a:latin typeface="+mj-lt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b="1" dirty="0"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GB" altLang="sv-SE" sz="1800" b="1" u="sng" dirty="0">
                <a:latin typeface="+mj-lt"/>
              </a:rPr>
              <a:t>Task of boards</a:t>
            </a:r>
            <a:r>
              <a:rPr lang="en-GB" altLang="sv-SE" sz="1800" b="1" dirty="0">
                <a:latin typeface="+mj-lt"/>
              </a:rPr>
              <a:t>: Strategic </a:t>
            </a:r>
            <a:r>
              <a:rPr lang="en-GB" altLang="sv-SE" sz="1800" b="1" dirty="0" smtClean="0">
                <a:latin typeface="+mj-lt"/>
              </a:rPr>
              <a:t>decisions and appointment </a:t>
            </a:r>
            <a:r>
              <a:rPr lang="en-GB" altLang="sv-SE" sz="1800" b="1" dirty="0">
                <a:latin typeface="+mj-lt"/>
              </a:rPr>
              <a:t>of </a:t>
            </a:r>
            <a:r>
              <a:rPr lang="en-GB" altLang="sv-SE" sz="1800" b="1" dirty="0" smtClean="0">
                <a:latin typeface="+mj-lt"/>
              </a:rPr>
              <a:t>CEO:s in the three companies.</a:t>
            </a:r>
            <a:endParaRPr lang="en-GB" altLang="sv-SE" sz="1800" b="1" dirty="0">
              <a:latin typeface="+mj-lt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altLang="sv-SE" sz="1800" b="1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609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0588" y="609600"/>
            <a:ext cx="7386637" cy="947192"/>
          </a:xfrm>
        </p:spPr>
        <p:txBody>
          <a:bodyPr/>
          <a:lstStyle/>
          <a:p>
            <a:r>
              <a:rPr lang="sv-SE" sz="3200" dirty="0" smtClean="0"/>
              <a:t>Review </a:t>
            </a:r>
            <a:r>
              <a:rPr lang="en-US" sz="3200" dirty="0" smtClean="0"/>
              <a:t>Mechanism</a:t>
            </a:r>
            <a:endParaRPr lang="en-US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90588" y="1556792"/>
            <a:ext cx="7515225" cy="4285208"/>
          </a:xfrm>
        </p:spPr>
        <p:txBody>
          <a:bodyPr/>
          <a:lstStyle/>
          <a:p>
            <a:r>
              <a:rPr lang="en-US" sz="2000" dirty="0" smtClean="0"/>
              <a:t>Public Service Broadcasting reviewed every 4-6 years. Commission of inquiry (sometimes parliamentary) with specific tasks.</a:t>
            </a:r>
          </a:p>
          <a:p>
            <a:endParaRPr lang="en-US" sz="2000" dirty="0" smtClean="0"/>
          </a:p>
          <a:p>
            <a:r>
              <a:rPr lang="en-US" sz="2000" dirty="0" smtClean="0"/>
              <a:t>Public consultation of the report.</a:t>
            </a:r>
          </a:p>
          <a:p>
            <a:endParaRPr lang="en-US" sz="2000" dirty="0" smtClean="0"/>
          </a:p>
          <a:p>
            <a:r>
              <a:rPr lang="en-US" sz="2000" dirty="0" smtClean="0"/>
              <a:t>Government Bill and Parliament decision on the main features of the report.</a:t>
            </a:r>
          </a:p>
          <a:p>
            <a:endParaRPr lang="en-US" sz="2000" dirty="0" smtClean="0"/>
          </a:p>
          <a:p>
            <a:r>
              <a:rPr lang="en-US" sz="2000" dirty="0" smtClean="0"/>
              <a:t>Government decision on broadcasting license and funding terms + accessibility.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973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971600" y="609600"/>
            <a:ext cx="7305625" cy="1143000"/>
          </a:xfrm>
        </p:spPr>
        <p:txBody>
          <a:bodyPr/>
          <a:lstStyle/>
          <a:p>
            <a:r>
              <a:rPr lang="en-US" sz="3200" dirty="0" smtClean="0"/>
              <a:t>How the Remit is Formalized</a:t>
            </a:r>
            <a:endParaRPr lang="en-US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27088" y="2348880"/>
            <a:ext cx="7524912" cy="2376264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remit (content requirements) expressed through requirements in broadcasting licenses for the terrestrial network (4-6 years)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Organisational</a:t>
            </a:r>
            <a:r>
              <a:rPr lang="en-US" sz="2000" dirty="0" smtClean="0"/>
              <a:t> and economic requirements expressed in funding terms.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974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Public Service Remit: Serving the public</a:t>
            </a:r>
            <a:endParaRPr lang="en-US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90588" y="1772816"/>
            <a:ext cx="7515225" cy="4320480"/>
          </a:xfrm>
        </p:spPr>
        <p:txBody>
          <a:bodyPr>
            <a:normAutofit/>
          </a:bodyPr>
          <a:lstStyle/>
          <a:p>
            <a:r>
              <a:rPr lang="en-US" sz="1600" u="sng" dirty="0" smtClean="0"/>
              <a:t>A broad remit </a:t>
            </a:r>
            <a:r>
              <a:rPr lang="en-US" sz="1600" dirty="0" smtClean="0"/>
              <a:t>ranging from broad entertainment to small productions for specific groups in society</a:t>
            </a:r>
          </a:p>
          <a:p>
            <a:endParaRPr lang="en-US" sz="1600" dirty="0" smtClean="0"/>
          </a:p>
          <a:p>
            <a:r>
              <a:rPr lang="en-US" sz="1600" u="sng" dirty="0" smtClean="0"/>
              <a:t>Full editorial independence </a:t>
            </a:r>
            <a:r>
              <a:rPr lang="en-US" sz="1600" dirty="0" smtClean="0"/>
              <a:t>from political and economic powers</a:t>
            </a:r>
          </a:p>
          <a:p>
            <a:endParaRPr lang="en-US" sz="1600" dirty="0" smtClean="0"/>
          </a:p>
          <a:p>
            <a:r>
              <a:rPr lang="en-US" sz="1600" u="sng" dirty="0" smtClean="0"/>
              <a:t>Reach the whole country physically</a:t>
            </a:r>
            <a:r>
              <a:rPr lang="en-US" sz="1600" dirty="0" smtClean="0"/>
              <a:t> 99,8 % in the terrestrial network and through use of all platforms of interest to the public</a:t>
            </a:r>
          </a:p>
          <a:p>
            <a:endParaRPr lang="en-US" sz="1600" dirty="0"/>
          </a:p>
          <a:p>
            <a:r>
              <a:rPr lang="en-US" sz="1600" u="sng" dirty="0" smtClean="0"/>
              <a:t>Relevance to the whole population</a:t>
            </a:r>
            <a:r>
              <a:rPr lang="en-US" sz="1600" dirty="0" smtClean="0"/>
              <a:t> Varied programming that reflects </a:t>
            </a:r>
            <a:r>
              <a:rPr lang="en-US" sz="1600" dirty="0"/>
              <a:t>the whole </a:t>
            </a:r>
            <a:r>
              <a:rPr lang="en-US" sz="1600" dirty="0" smtClean="0"/>
              <a:t>country and population</a:t>
            </a:r>
            <a:endParaRPr lang="en-US" sz="1600" dirty="0"/>
          </a:p>
          <a:p>
            <a:endParaRPr lang="en-US" sz="1600" u="sng" dirty="0" smtClean="0"/>
          </a:p>
          <a:p>
            <a:r>
              <a:rPr lang="en-US" sz="1600" u="sng" dirty="0"/>
              <a:t>Impartiality and </a:t>
            </a:r>
            <a:r>
              <a:rPr lang="en-US" sz="1600" u="sng" dirty="0" smtClean="0"/>
              <a:t>accuracy</a:t>
            </a:r>
            <a:r>
              <a:rPr lang="en-US" sz="1600" dirty="0" smtClean="0"/>
              <a:t> with special concern for the impact of TV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1600" u="sng" dirty="0" smtClean="0"/>
              <a:t>No advertising and very limited sponsoring</a:t>
            </a:r>
            <a:r>
              <a:rPr lang="en-US" sz="1600" dirty="0" smtClean="0"/>
              <a:t>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706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0588" y="332656"/>
            <a:ext cx="7386637" cy="1080120"/>
          </a:xfrm>
        </p:spPr>
        <p:txBody>
          <a:bodyPr>
            <a:noAutofit/>
          </a:bodyPr>
          <a:lstStyle/>
          <a:p>
            <a:r>
              <a:rPr lang="en-US" sz="3200" dirty="0" smtClean="0"/>
              <a:t>The Public Service Remit: Serving the public</a:t>
            </a:r>
            <a:endParaRPr lang="en-US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3568" y="1484784"/>
            <a:ext cx="7515225" cy="446449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en-US" sz="3300" dirty="0" smtClean="0"/>
          </a:p>
          <a:p>
            <a:r>
              <a:rPr lang="en-US" sz="4500" dirty="0" smtClean="0"/>
              <a:t>High overall quality and an innovative programming in content and format. </a:t>
            </a:r>
          </a:p>
          <a:p>
            <a:endParaRPr lang="en-US" sz="4500" dirty="0" smtClean="0"/>
          </a:p>
          <a:p>
            <a:r>
              <a:rPr lang="en-US" sz="4500" dirty="0" smtClean="0"/>
              <a:t>Specific responsibility for the Swedish language</a:t>
            </a:r>
          </a:p>
          <a:p>
            <a:endParaRPr lang="en-US" sz="4500" dirty="0" smtClean="0"/>
          </a:p>
          <a:p>
            <a:r>
              <a:rPr lang="en-US" sz="4500" dirty="0" smtClean="0"/>
              <a:t>News, analysis, scrutiny of public bodies, public debate and opinion-forming where a diversity of views are represented.</a:t>
            </a:r>
          </a:p>
          <a:p>
            <a:endParaRPr lang="en-US" sz="4500" dirty="0" smtClean="0"/>
          </a:p>
          <a:p>
            <a:r>
              <a:rPr lang="en-US" sz="4500" dirty="0" smtClean="0"/>
              <a:t>Culture: Production (specifically film, drama and music) and review and reports from the national and international culture scene</a:t>
            </a:r>
          </a:p>
          <a:p>
            <a:endParaRPr lang="en-US" sz="4500" dirty="0" smtClean="0"/>
          </a:p>
          <a:p>
            <a:r>
              <a:rPr lang="en-US" sz="4500" dirty="0" smtClean="0"/>
              <a:t>Children's programming</a:t>
            </a:r>
          </a:p>
          <a:p>
            <a:endParaRPr lang="en-US" sz="4500" dirty="0" smtClean="0"/>
          </a:p>
          <a:p>
            <a:r>
              <a:rPr lang="en-US" sz="4500" dirty="0" smtClean="0"/>
              <a:t>Minority language programming</a:t>
            </a:r>
          </a:p>
          <a:p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56952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714375"/>
            <a:ext cx="7731075" cy="962025"/>
          </a:xfrm>
        </p:spPr>
        <p:txBody>
          <a:bodyPr/>
          <a:lstStyle/>
          <a:p>
            <a:r>
              <a:rPr lang="sv-SE" altLang="sv-SE" sz="3200" dirty="0" smtClean="0"/>
              <a:t>The Broadcasting Commission 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890588" y="1700808"/>
            <a:ext cx="7515225" cy="4141192"/>
          </a:xfrm>
        </p:spPr>
        <p:txBody>
          <a:bodyPr/>
          <a:lstStyle/>
          <a:p>
            <a:pPr>
              <a:defRPr/>
            </a:pPr>
            <a:endParaRPr lang="sv-SE" sz="2000" dirty="0"/>
          </a:p>
          <a:p>
            <a:pPr>
              <a:defRPr/>
            </a:pPr>
            <a:r>
              <a:rPr lang="en-US" sz="2000" dirty="0" smtClean="0"/>
              <a:t>A body within the Press and Broadcasting Authority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Six members + chairman appointed by the Government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Chairman must be judge of high judicial office  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Only ex post monitoring of media allowed 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0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90588" y="260648"/>
            <a:ext cx="7386637" cy="1296144"/>
          </a:xfrm>
        </p:spPr>
        <p:txBody>
          <a:bodyPr>
            <a:normAutofit fontScale="90000"/>
          </a:bodyPr>
          <a:lstStyle/>
          <a:p>
            <a:r>
              <a:rPr lang="sv-SE" sz="3200" dirty="0" smtClean="0"/>
              <a:t/>
            </a:r>
            <a:br>
              <a:rPr lang="sv-SE" sz="3200" dirty="0" smtClean="0"/>
            </a:br>
            <a:r>
              <a:rPr lang="en-US" sz="3200" dirty="0" smtClean="0"/>
              <a:t>Evaluation of Public Service Broadcasting</a:t>
            </a:r>
            <a:endParaRPr lang="en-US" sz="3200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90588" y="1700808"/>
            <a:ext cx="7515225" cy="4141192"/>
          </a:xfrm>
        </p:spPr>
        <p:txBody>
          <a:bodyPr/>
          <a:lstStyle/>
          <a:p>
            <a:endParaRPr lang="sv-SE" sz="2000" dirty="0" smtClean="0"/>
          </a:p>
          <a:p>
            <a:r>
              <a:rPr lang="en-US" sz="2000" dirty="0" smtClean="0"/>
              <a:t>Companies assigned to undertake self-evaluation of activities in the </a:t>
            </a:r>
            <a:r>
              <a:rPr lang="en-US" sz="2000" u="sng" dirty="0" smtClean="0"/>
              <a:t>yearly public service reports </a:t>
            </a:r>
            <a:r>
              <a:rPr lang="en-US" sz="2000" dirty="0" smtClean="0"/>
              <a:t>(one from each company). 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The Broadcasting Commission assesses the fulfilment of the remit as reported, and reports to the Government.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The Broadcasting Commission also acts on complaints of bre</a:t>
            </a:r>
            <a:r>
              <a:rPr lang="en-US" sz="2000" strike="sngStrike" dirty="0" smtClean="0"/>
              <a:t>a</a:t>
            </a:r>
            <a:r>
              <a:rPr lang="en-US" sz="2000" dirty="0" smtClean="0"/>
              <a:t>ches of rules in specific programs.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8257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67544" y="476671"/>
            <a:ext cx="3168352" cy="1008113"/>
          </a:xfrm>
        </p:spPr>
        <p:txBody>
          <a:bodyPr>
            <a:normAutofit fontScale="90000"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Fundamental Law on Freedom of Expression</a:t>
            </a:r>
            <a:b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dirty="0"/>
          </a:p>
        </p:txBody>
      </p:sp>
      <p:sp>
        <p:nvSpPr>
          <p:cNvPr id="9" name="textruta 8"/>
          <p:cNvSpPr txBox="1"/>
          <p:nvPr/>
        </p:nvSpPr>
        <p:spPr>
          <a:xfrm>
            <a:off x="395536" y="3501008"/>
            <a:ext cx="17281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dirty="0"/>
          </a:p>
          <a:p>
            <a:r>
              <a:rPr lang="en-US" b="1" dirty="0" smtClean="0"/>
              <a:t>The Radio and Television Act</a:t>
            </a:r>
          </a:p>
          <a:p>
            <a:r>
              <a:rPr lang="en-US" sz="1400" dirty="0" smtClean="0"/>
              <a:t>Licensing </a:t>
            </a:r>
          </a:p>
          <a:p>
            <a:r>
              <a:rPr lang="en-US" sz="1400" dirty="0" smtClean="0"/>
              <a:t>Registration</a:t>
            </a:r>
          </a:p>
          <a:p>
            <a:r>
              <a:rPr lang="en-US" sz="1400" dirty="0" smtClean="0"/>
              <a:t>Content rules etc.</a:t>
            </a:r>
            <a:endParaRPr lang="en-US" sz="1400" dirty="0"/>
          </a:p>
        </p:txBody>
      </p:sp>
      <p:sp>
        <p:nvSpPr>
          <p:cNvPr id="10" name="textruta 9"/>
          <p:cNvSpPr txBox="1"/>
          <p:nvPr/>
        </p:nvSpPr>
        <p:spPr>
          <a:xfrm>
            <a:off x="2627784" y="4797152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The Audiovisual Media Services Directive</a:t>
            </a:r>
            <a:endParaRPr lang="en-US" sz="1800" b="1" dirty="0"/>
          </a:p>
        </p:txBody>
      </p:sp>
      <p:sp>
        <p:nvSpPr>
          <p:cNvPr id="14" name="textruta 13"/>
          <p:cNvSpPr txBox="1"/>
          <p:nvPr/>
        </p:nvSpPr>
        <p:spPr>
          <a:xfrm>
            <a:off x="6372200" y="3887994"/>
            <a:ext cx="20882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1600" b="1" dirty="0" smtClean="0"/>
          </a:p>
          <a:p>
            <a:r>
              <a:rPr lang="en-US" sz="1600" b="1" dirty="0" smtClean="0"/>
              <a:t>Press-ethical self-regulative system </a:t>
            </a:r>
            <a:endParaRPr lang="en-US" sz="1600" b="1" dirty="0"/>
          </a:p>
        </p:txBody>
      </p:sp>
      <p:sp>
        <p:nvSpPr>
          <p:cNvPr id="16" name="Rektangel med rundade hörn 15"/>
          <p:cNvSpPr/>
          <p:nvPr/>
        </p:nvSpPr>
        <p:spPr>
          <a:xfrm>
            <a:off x="3419872" y="1548000"/>
            <a:ext cx="2304128" cy="2232248"/>
          </a:xfrm>
          <a:prstGeom prst="round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Convergence</a:t>
            </a:r>
          </a:p>
          <a:p>
            <a:r>
              <a:rPr lang="en-US" sz="1400" b="1" dirty="0" smtClean="0">
                <a:solidFill>
                  <a:schemeClr val="tx1"/>
                </a:solidFill>
              </a:rPr>
              <a:t>New media services produced both by traditional </a:t>
            </a:r>
            <a:r>
              <a:rPr lang="en-US" sz="1400" b="1" dirty="0" err="1" smtClean="0">
                <a:solidFill>
                  <a:schemeClr val="tx1"/>
                </a:solidFill>
              </a:rPr>
              <a:t>tv</a:t>
            </a:r>
            <a:r>
              <a:rPr lang="en-US" sz="1400" b="1" dirty="0" smtClean="0">
                <a:solidFill>
                  <a:schemeClr val="tx1"/>
                </a:solidFill>
              </a:rPr>
              <a:t>, radio and press companies and other non-media companies. 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Ellips 18"/>
          <p:cNvSpPr/>
          <p:nvPr/>
        </p:nvSpPr>
        <p:spPr>
          <a:xfrm>
            <a:off x="395536" y="1556792"/>
            <a:ext cx="2664296" cy="1872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Radio, television and on-demand TV</a:t>
            </a:r>
          </a:p>
        </p:txBody>
      </p:sp>
      <p:sp>
        <p:nvSpPr>
          <p:cNvPr id="21" name="Ellips 20"/>
          <p:cNvSpPr/>
          <p:nvPr/>
        </p:nvSpPr>
        <p:spPr>
          <a:xfrm>
            <a:off x="6084168" y="1556792"/>
            <a:ext cx="2592288" cy="187220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 smtClean="0">
                <a:solidFill>
                  <a:schemeClr val="tx1"/>
                </a:solidFill>
              </a:rPr>
              <a:t>The</a:t>
            </a:r>
            <a:r>
              <a:rPr lang="sv-SE" sz="2800" b="1" dirty="0" smtClean="0"/>
              <a:t> </a:t>
            </a:r>
            <a:r>
              <a:rPr lang="sv-SE" sz="2800" b="1" dirty="0" smtClean="0">
                <a:solidFill>
                  <a:schemeClr val="tx1"/>
                </a:solidFill>
              </a:rPr>
              <a:t>press</a:t>
            </a:r>
            <a:endParaRPr lang="sv-SE" sz="2800" b="1" dirty="0">
              <a:solidFill>
                <a:schemeClr val="tx1"/>
              </a:solidFill>
            </a:endParaRPr>
          </a:p>
        </p:txBody>
      </p:sp>
      <p:sp>
        <p:nvSpPr>
          <p:cNvPr id="3" name="textruta 2"/>
          <p:cNvSpPr txBox="1"/>
          <p:nvPr/>
        </p:nvSpPr>
        <p:spPr>
          <a:xfrm>
            <a:off x="5004048" y="548680"/>
            <a:ext cx="3672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kern="0" dirty="0" smtClean="0">
                <a:latin typeface="TradeGothic"/>
                <a:ea typeface="+mj-ea"/>
                <a:cs typeface="+mj-cs"/>
              </a:rPr>
              <a:t>Freedom of the Press Act</a:t>
            </a:r>
            <a:endParaRPr lang="en-US" sz="2400" b="1" dirty="0"/>
          </a:p>
        </p:txBody>
      </p:sp>
      <p:cxnSp>
        <p:nvCxnSpPr>
          <p:cNvPr id="18" name="Rak pil 17"/>
          <p:cNvCxnSpPr/>
          <p:nvPr/>
        </p:nvCxnSpPr>
        <p:spPr bwMode="auto">
          <a:xfrm flipV="1">
            <a:off x="7236296" y="3645024"/>
            <a:ext cx="0" cy="43204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Rak pil 24"/>
          <p:cNvCxnSpPr/>
          <p:nvPr/>
        </p:nvCxnSpPr>
        <p:spPr bwMode="auto">
          <a:xfrm>
            <a:off x="6372200" y="1124744"/>
            <a:ext cx="144016" cy="36004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Rak pil 27"/>
          <p:cNvCxnSpPr/>
          <p:nvPr/>
        </p:nvCxnSpPr>
        <p:spPr bwMode="auto">
          <a:xfrm flipH="1">
            <a:off x="2123729" y="908720"/>
            <a:ext cx="288031" cy="57606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Rak pil 34"/>
          <p:cNvCxnSpPr/>
          <p:nvPr/>
        </p:nvCxnSpPr>
        <p:spPr bwMode="auto">
          <a:xfrm flipH="1" flipV="1">
            <a:off x="1979712" y="4941168"/>
            <a:ext cx="468052" cy="7200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Rak pil 36"/>
          <p:cNvCxnSpPr/>
          <p:nvPr/>
        </p:nvCxnSpPr>
        <p:spPr bwMode="auto">
          <a:xfrm flipV="1">
            <a:off x="827584" y="3429000"/>
            <a:ext cx="144016" cy="35124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6906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theme/theme1.xml><?xml version="1.0" encoding="utf-8"?>
<a:theme xmlns:a="http://schemas.openxmlformats.org/drawingml/2006/main" name="Test RK 1">
  <a:themeElements>
    <a:clrScheme name="RK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328B"/>
      </a:accent1>
      <a:accent2>
        <a:srgbClr val="007CC3"/>
      </a:accent2>
      <a:accent3>
        <a:srgbClr val="14467F"/>
      </a:accent3>
      <a:accent4>
        <a:srgbClr val="333333"/>
      </a:accent4>
      <a:accent5>
        <a:srgbClr val="958E8A"/>
      </a:accent5>
      <a:accent6>
        <a:srgbClr val="4D605E"/>
      </a:accent6>
      <a:hlink>
        <a:srgbClr val="0000FF"/>
      </a:hlink>
      <a:folHlink>
        <a:srgbClr val="800080"/>
      </a:folHlink>
    </a:clrScheme>
    <a:fontScheme name="RK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RKdepUtredning</Template>
  <TotalTime>0</TotalTime>
  <Words>893</Words>
  <Application>Microsoft Office PowerPoint</Application>
  <PresentationFormat>Bildspel på skärmen (4:3)</PresentationFormat>
  <Paragraphs>202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Test RK 1</vt:lpstr>
      <vt:lpstr> Filippa Arvas Olsson</vt:lpstr>
      <vt:lpstr>Public Service Broadcasting – A Major Tool for Swedish Media Policy</vt:lpstr>
      <vt:lpstr>Public Service TV – Important Part of the Swedish TV Landscape</vt:lpstr>
      <vt:lpstr>Public Service Radio: Important Part of the Swedish Radio Landscape</vt:lpstr>
      <vt:lpstr>The Radio- and TV-licence System</vt:lpstr>
      <vt:lpstr>Swedish Public Service Broadcasters</vt:lpstr>
      <vt:lpstr>Governance Model</vt:lpstr>
      <vt:lpstr>Governance Model</vt:lpstr>
      <vt:lpstr>Review Mechanism</vt:lpstr>
      <vt:lpstr>How the Remit is Formalized</vt:lpstr>
      <vt:lpstr>The Public Service Remit: Serving the public</vt:lpstr>
      <vt:lpstr>The Public Service Remit: Serving the public</vt:lpstr>
      <vt:lpstr>The Broadcasting Commission </vt:lpstr>
      <vt:lpstr> Evaluation of Public Service Broadcasting</vt:lpstr>
      <vt:lpstr>Fundamental Law on Freedom of Expression </vt:lpstr>
    </vt:vector>
  </TitlesOfParts>
  <Company>Regeringskansliet RK 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Filippa Arvas Olsson</dc:title>
  <dc:creator>Filippa Arvas Olsson</dc:creator>
  <cp:lastModifiedBy>Filippa Arvas Olsson</cp:lastModifiedBy>
  <cp:revision>5</cp:revision>
  <dcterms:created xsi:type="dcterms:W3CDTF">2016-04-20T11:54:56Z</dcterms:created>
  <dcterms:modified xsi:type="dcterms:W3CDTF">2016-04-20T15:11:09Z</dcterms:modified>
  <cp:category>Engelska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pID">
    <vt:lpwstr>9;0;0;487</vt:lpwstr>
  </property>
  <property fmtid="{D5CDD505-2E9C-101B-9397-08002B2CF9AE}" pid="3" name="SprakID">
    <vt:i4>1</vt:i4>
  </property>
  <property fmtid="{D5CDD505-2E9C-101B-9397-08002B2CF9AE}" pid="4" name="DokID">
    <vt:i4>121</vt:i4>
  </property>
</Properties>
</file>