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13"/>
  </p:notesMasterIdLst>
  <p:sldIdLst>
    <p:sldId id="256" r:id="rId2"/>
    <p:sldId id="259" r:id="rId3"/>
    <p:sldId id="260" r:id="rId4"/>
    <p:sldId id="261" r:id="rId5"/>
    <p:sldId id="262" r:id="rId6"/>
    <p:sldId id="263" r:id="rId7"/>
    <p:sldId id="264" r:id="rId8"/>
    <p:sldId id="265" r:id="rId9"/>
    <p:sldId id="266" r:id="rId10"/>
    <p:sldId id="267" r:id="rId11"/>
    <p:sldId id="268" r:id="rId12"/>
  </p:sldIdLst>
  <p:sldSz cx="9144000" cy="6858000" type="screen4x3"/>
  <p:notesSz cx="6858000" cy="9144000"/>
  <p:defaultTextStyle>
    <a:defPPr>
      <a:defRPr lang="lv-LV"/>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66"/>
    <a:srgbClr val="EAEAEA"/>
    <a:srgbClr val="132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autoAdjust="0"/>
    <p:restoredTop sz="94658" autoAdjust="0"/>
  </p:normalViewPr>
  <p:slideViewPr>
    <p:cSldViewPr>
      <p:cViewPr>
        <p:scale>
          <a:sx n="100" d="100"/>
          <a:sy n="100" d="100"/>
        </p:scale>
        <p:origin x="-1944" y="-3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7A361F-8417-4C28-821F-C348A58387A5}" type="datetimeFigureOut">
              <a:rPr lang="lv-LV" smtClean="0"/>
              <a:t>02.12.2013.</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CA2701-AC19-49B4-8359-33001D5BEB05}" type="slidenum">
              <a:rPr lang="lv-LV" smtClean="0"/>
              <a:t>‹#›</a:t>
            </a:fld>
            <a:endParaRPr lang="lv-LV"/>
          </a:p>
        </p:txBody>
      </p:sp>
    </p:spTree>
    <p:extLst>
      <p:ext uri="{BB962C8B-B14F-4D97-AF65-F5344CB8AC3E}">
        <p14:creationId xmlns:p14="http://schemas.microsoft.com/office/powerpoint/2010/main" val="2744497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lv-LV" altLang="lv-LV" smtClean="0"/>
          </a:p>
        </p:txBody>
      </p:sp>
      <p:sp>
        <p:nvSpPr>
          <p:cNvPr id="15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eaLnBrk="0" hangingPunct="0">
              <a:spcBef>
                <a:spcPct val="30000"/>
              </a:spcBef>
              <a:defRPr sz="1200">
                <a:solidFill>
                  <a:schemeClr val="tx1"/>
                </a:solidFill>
                <a:latin typeface="Calibri" pitchFamily="34" charset="0"/>
              </a:defRPr>
            </a:lvl1pPr>
            <a:lvl2pPr marL="742950" indent="-285750" defTabSz="928688" eaLnBrk="0" hangingPunct="0">
              <a:spcBef>
                <a:spcPct val="30000"/>
              </a:spcBef>
              <a:defRPr sz="1200">
                <a:solidFill>
                  <a:schemeClr val="tx1"/>
                </a:solidFill>
                <a:latin typeface="Calibri" pitchFamily="34" charset="0"/>
              </a:defRPr>
            </a:lvl2pPr>
            <a:lvl3pPr marL="1143000" indent="-228600" defTabSz="928688" eaLnBrk="0" hangingPunct="0">
              <a:spcBef>
                <a:spcPct val="30000"/>
              </a:spcBef>
              <a:defRPr sz="1200">
                <a:solidFill>
                  <a:schemeClr val="tx1"/>
                </a:solidFill>
                <a:latin typeface="Calibri" pitchFamily="34" charset="0"/>
              </a:defRPr>
            </a:lvl3pPr>
            <a:lvl4pPr marL="1600200" indent="-228600" defTabSz="928688" eaLnBrk="0" hangingPunct="0">
              <a:spcBef>
                <a:spcPct val="30000"/>
              </a:spcBef>
              <a:defRPr sz="1200">
                <a:solidFill>
                  <a:schemeClr val="tx1"/>
                </a:solidFill>
                <a:latin typeface="Calibri" pitchFamily="34" charset="0"/>
              </a:defRPr>
            </a:lvl4pPr>
            <a:lvl5pPr marL="2057400" indent="-228600" defTabSz="928688" eaLnBrk="0" hangingPunct="0">
              <a:spcBef>
                <a:spcPct val="30000"/>
              </a:spcBef>
              <a:defRPr sz="1200">
                <a:solidFill>
                  <a:schemeClr val="tx1"/>
                </a:solidFill>
                <a:latin typeface="Calibri" pitchFamily="34" charset="0"/>
              </a:defRPr>
            </a:lvl5pPr>
            <a:lvl6pPr marL="2514600" indent="-228600" defTabSz="928688" eaLnBrk="0" fontAlgn="base" hangingPunct="0">
              <a:spcBef>
                <a:spcPct val="30000"/>
              </a:spcBef>
              <a:spcAft>
                <a:spcPct val="0"/>
              </a:spcAft>
              <a:defRPr sz="1200">
                <a:solidFill>
                  <a:schemeClr val="tx1"/>
                </a:solidFill>
                <a:latin typeface="Calibri" pitchFamily="34" charset="0"/>
              </a:defRPr>
            </a:lvl6pPr>
            <a:lvl7pPr marL="2971800" indent="-228600" defTabSz="928688" eaLnBrk="0" fontAlgn="base" hangingPunct="0">
              <a:spcBef>
                <a:spcPct val="30000"/>
              </a:spcBef>
              <a:spcAft>
                <a:spcPct val="0"/>
              </a:spcAft>
              <a:defRPr sz="1200">
                <a:solidFill>
                  <a:schemeClr val="tx1"/>
                </a:solidFill>
                <a:latin typeface="Calibri" pitchFamily="34" charset="0"/>
              </a:defRPr>
            </a:lvl7pPr>
            <a:lvl8pPr marL="3429000" indent="-228600" defTabSz="928688" eaLnBrk="0" fontAlgn="base" hangingPunct="0">
              <a:spcBef>
                <a:spcPct val="30000"/>
              </a:spcBef>
              <a:spcAft>
                <a:spcPct val="0"/>
              </a:spcAft>
              <a:defRPr sz="1200">
                <a:solidFill>
                  <a:schemeClr val="tx1"/>
                </a:solidFill>
                <a:latin typeface="Calibri" pitchFamily="34" charset="0"/>
              </a:defRPr>
            </a:lvl8pPr>
            <a:lvl9pPr marL="3886200" indent="-228600" defTabSz="928688"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BD97065-1B69-41BC-8519-E7458D9333F5}" type="slidenum">
              <a:rPr lang="en-US" altLang="lv-LV" smtClean="0">
                <a:latin typeface="Arial" charset="0"/>
                <a:cs typeface="Arial" charset="0"/>
              </a:rPr>
              <a:pPr eaLnBrk="1" hangingPunct="1">
                <a:spcBef>
                  <a:spcPct val="0"/>
                </a:spcBef>
              </a:pPr>
              <a:t>3</a:t>
            </a:fld>
            <a:endParaRPr lang="en-US" altLang="lv-LV"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lv-LV" smtClean="0"/>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6E90D0A7-DDCD-4696-835F-CAA2920A95C4}" type="slidenum">
              <a:rPr lang="lv-LV" altLang="lv-LV" smtClean="0">
                <a:latin typeface="Arial" charset="0"/>
              </a:rPr>
              <a:pPr eaLnBrk="1" hangingPunct="1">
                <a:spcBef>
                  <a:spcPct val="0"/>
                </a:spcBef>
              </a:pPr>
              <a:t>7</a:t>
            </a:fld>
            <a:endParaRPr lang="lv-LV" altLang="lv-LV"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pPr>
              <a:defRPr/>
            </a:pPr>
            <a:fld id="{1B333911-489D-4A1C-A00F-ECCD70EA1DB6}" type="slidenum">
              <a:rPr lang="lv-LV" smtClean="0"/>
              <a:pPr>
                <a:defRPr/>
              </a:pPr>
              <a:t>10</a:t>
            </a:fld>
            <a:endParaRPr lang="lv-LV"/>
          </a:p>
        </p:txBody>
      </p:sp>
    </p:spTree>
    <p:extLst>
      <p:ext uri="{BB962C8B-B14F-4D97-AF65-F5344CB8AC3E}">
        <p14:creationId xmlns:p14="http://schemas.microsoft.com/office/powerpoint/2010/main" val="86884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p:cNvSpPr>
            <a:spLocks noGrp="1"/>
          </p:cNvSpPr>
          <p:nvPr>
            <p:ph type="ctrTitle"/>
          </p:nvPr>
        </p:nvSpPr>
        <p:spPr>
          <a:xfrm>
            <a:off x="685800" y="2130425"/>
            <a:ext cx="7772400" cy="1470025"/>
          </a:xfrm>
        </p:spPr>
        <p:txBody>
          <a:bodyPr/>
          <a:lstStyle/>
          <a:p>
            <a:r>
              <a:rPr lang="en-US" smtClean="0"/>
              <a:t>Click to edit Master title style</a:t>
            </a:r>
            <a:endParaRPr lang="lv-LV"/>
          </a:p>
        </p:txBody>
      </p:sp>
      <p:sp>
        <p:nvSpPr>
          <p:cNvPr id="3" name="Apakšvirsrakst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lv-LV"/>
          </a:p>
        </p:txBody>
      </p:sp>
      <p:sp>
        <p:nvSpPr>
          <p:cNvPr id="4" name="Datuma vietturis 3"/>
          <p:cNvSpPr>
            <a:spLocks noGrp="1"/>
          </p:cNvSpPr>
          <p:nvPr>
            <p:ph type="dt" sz="half" idx="10"/>
          </p:nvPr>
        </p:nvSpPr>
        <p:spPr/>
        <p:txBody>
          <a:bodyPr/>
          <a:lstStyle>
            <a:lvl1pPr>
              <a:defRPr/>
            </a:lvl1pPr>
          </a:lstStyle>
          <a:p>
            <a:endParaRPr lang="en-US"/>
          </a:p>
        </p:txBody>
      </p:sp>
      <p:sp>
        <p:nvSpPr>
          <p:cNvPr id="5" name="Kājenes vietturis 4"/>
          <p:cNvSpPr>
            <a:spLocks noGrp="1"/>
          </p:cNvSpPr>
          <p:nvPr>
            <p:ph type="ftr" sz="quarter" idx="11"/>
          </p:nvPr>
        </p:nvSpPr>
        <p:spPr/>
        <p:txBody>
          <a:bodyPr/>
          <a:lstStyle>
            <a:lvl1pPr>
              <a:defRPr/>
            </a:lvl1pPr>
          </a:lstStyle>
          <a:p>
            <a:endParaRPr lang="en-US"/>
          </a:p>
        </p:txBody>
      </p:sp>
      <p:sp>
        <p:nvSpPr>
          <p:cNvPr id="6" name="Slaida numura vietturis 5"/>
          <p:cNvSpPr>
            <a:spLocks noGrp="1"/>
          </p:cNvSpPr>
          <p:nvPr>
            <p:ph type="sldNum" sz="quarter" idx="12"/>
          </p:nvPr>
        </p:nvSpPr>
        <p:spPr/>
        <p:txBody>
          <a:bodyPr/>
          <a:lstStyle>
            <a:lvl1pPr>
              <a:defRPr/>
            </a:lvl1pPr>
          </a:lstStyle>
          <a:p>
            <a:fld id="{E334D038-3A7E-449E-A3C7-D3517F12FF68}"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en-US" smtClean="0"/>
              <a:t>Click to edit Master title style</a:t>
            </a:r>
            <a:endParaRPr lang="lv-LV"/>
          </a:p>
        </p:txBody>
      </p:sp>
      <p:sp>
        <p:nvSpPr>
          <p:cNvPr id="3" name="Satura vietturis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uma vietturis 3"/>
          <p:cNvSpPr>
            <a:spLocks noGrp="1"/>
          </p:cNvSpPr>
          <p:nvPr>
            <p:ph type="dt" sz="half" idx="10"/>
          </p:nvPr>
        </p:nvSpPr>
        <p:spPr/>
        <p:txBody>
          <a:bodyPr/>
          <a:lstStyle>
            <a:lvl1pPr>
              <a:defRPr/>
            </a:lvl1pPr>
          </a:lstStyle>
          <a:p>
            <a:endParaRPr lang="en-US"/>
          </a:p>
        </p:txBody>
      </p:sp>
      <p:sp>
        <p:nvSpPr>
          <p:cNvPr id="5" name="Kājenes vietturis 4"/>
          <p:cNvSpPr>
            <a:spLocks noGrp="1"/>
          </p:cNvSpPr>
          <p:nvPr>
            <p:ph type="ftr" sz="quarter" idx="11"/>
          </p:nvPr>
        </p:nvSpPr>
        <p:spPr/>
        <p:txBody>
          <a:bodyPr/>
          <a:lstStyle>
            <a:lvl1pPr>
              <a:defRPr/>
            </a:lvl1pPr>
          </a:lstStyle>
          <a:p>
            <a:endParaRPr lang="en-US"/>
          </a:p>
        </p:txBody>
      </p:sp>
      <p:sp>
        <p:nvSpPr>
          <p:cNvPr id="6" name="Slaida numura vietturis 5"/>
          <p:cNvSpPr>
            <a:spLocks noGrp="1"/>
          </p:cNvSpPr>
          <p:nvPr>
            <p:ph type="sldNum" sz="quarter" idx="12"/>
          </p:nvPr>
        </p:nvSpPr>
        <p:spPr/>
        <p:txBody>
          <a:bodyPr/>
          <a:lstStyle>
            <a:lvl1pPr>
              <a:defRPr/>
            </a:lvl1pPr>
          </a:lstStyle>
          <a:p>
            <a:fld id="{027DF66F-43A0-4B0B-B80C-EBEC6C18342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v-LV"/>
          </a:p>
        </p:txBody>
      </p:sp>
      <p:sp>
        <p:nvSpPr>
          <p:cNvPr id="3" name="Teksta vietturis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uma vietturis 3"/>
          <p:cNvSpPr>
            <a:spLocks noGrp="1"/>
          </p:cNvSpPr>
          <p:nvPr>
            <p:ph type="dt" sz="half" idx="10"/>
          </p:nvPr>
        </p:nvSpPr>
        <p:spPr/>
        <p:txBody>
          <a:bodyPr/>
          <a:lstStyle>
            <a:lvl1pPr>
              <a:defRPr/>
            </a:lvl1pPr>
          </a:lstStyle>
          <a:p>
            <a:endParaRPr lang="en-US"/>
          </a:p>
        </p:txBody>
      </p:sp>
      <p:sp>
        <p:nvSpPr>
          <p:cNvPr id="5" name="Kājenes vietturis 4"/>
          <p:cNvSpPr>
            <a:spLocks noGrp="1"/>
          </p:cNvSpPr>
          <p:nvPr>
            <p:ph type="ftr" sz="quarter" idx="11"/>
          </p:nvPr>
        </p:nvSpPr>
        <p:spPr/>
        <p:txBody>
          <a:bodyPr/>
          <a:lstStyle>
            <a:lvl1pPr>
              <a:defRPr/>
            </a:lvl1pPr>
          </a:lstStyle>
          <a:p>
            <a:endParaRPr lang="en-US"/>
          </a:p>
        </p:txBody>
      </p:sp>
      <p:sp>
        <p:nvSpPr>
          <p:cNvPr id="6" name="Slaida numura vietturis 5"/>
          <p:cNvSpPr>
            <a:spLocks noGrp="1"/>
          </p:cNvSpPr>
          <p:nvPr>
            <p:ph type="sldNum" sz="quarter" idx="12"/>
          </p:nvPr>
        </p:nvSpPr>
        <p:spPr/>
        <p:txBody>
          <a:bodyPr/>
          <a:lstStyle>
            <a:lvl1pPr>
              <a:defRPr/>
            </a:lvl1pPr>
          </a:lstStyle>
          <a:p>
            <a:fld id="{B99EC226-DFD1-4149-9495-FF69329D1E0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i">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en-US" smtClean="0"/>
              <a:t>Click to edit Master title style</a:t>
            </a:r>
            <a:endParaRPr lang="lv-LV"/>
          </a:p>
        </p:txBody>
      </p:sp>
      <p:sp>
        <p:nvSpPr>
          <p:cNvPr id="3" name="Satura vietturis 2"/>
          <p:cNvSpPr>
            <a:spLocks noGrp="1"/>
          </p:cNvSpPr>
          <p:nvPr>
            <p:ph sz="half" idx="1"/>
          </p:nvPr>
        </p:nvSpPr>
        <p:spPr>
          <a:xfrm>
            <a:off x="495300" y="1905000"/>
            <a:ext cx="42576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Satura vietturis 3"/>
          <p:cNvSpPr>
            <a:spLocks noGrp="1"/>
          </p:cNvSpPr>
          <p:nvPr>
            <p:ph sz="half" idx="2"/>
          </p:nvPr>
        </p:nvSpPr>
        <p:spPr>
          <a:xfrm>
            <a:off x="4905375" y="1905000"/>
            <a:ext cx="42576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uma vietturis 4"/>
          <p:cNvSpPr>
            <a:spLocks noGrp="1"/>
          </p:cNvSpPr>
          <p:nvPr>
            <p:ph type="dt" sz="half" idx="10"/>
          </p:nvPr>
        </p:nvSpPr>
        <p:spPr/>
        <p:txBody>
          <a:bodyPr/>
          <a:lstStyle>
            <a:lvl1pPr>
              <a:defRPr/>
            </a:lvl1pPr>
          </a:lstStyle>
          <a:p>
            <a:endParaRPr lang="en-US"/>
          </a:p>
        </p:txBody>
      </p:sp>
      <p:sp>
        <p:nvSpPr>
          <p:cNvPr id="6" name="Kājenes vietturis 5"/>
          <p:cNvSpPr>
            <a:spLocks noGrp="1"/>
          </p:cNvSpPr>
          <p:nvPr>
            <p:ph type="ftr" sz="quarter" idx="11"/>
          </p:nvPr>
        </p:nvSpPr>
        <p:spPr/>
        <p:txBody>
          <a:bodyPr/>
          <a:lstStyle>
            <a:lvl1pPr>
              <a:defRPr/>
            </a:lvl1pPr>
          </a:lstStyle>
          <a:p>
            <a:endParaRPr lang="en-US"/>
          </a:p>
        </p:txBody>
      </p:sp>
      <p:sp>
        <p:nvSpPr>
          <p:cNvPr id="7" name="Slaida numura vietturis 6"/>
          <p:cNvSpPr>
            <a:spLocks noGrp="1"/>
          </p:cNvSpPr>
          <p:nvPr>
            <p:ph type="sldNum" sz="quarter" idx="12"/>
          </p:nvPr>
        </p:nvSpPr>
        <p:spPr/>
        <p:txBody>
          <a:bodyPr/>
          <a:lstStyle>
            <a:lvl1pPr>
              <a:defRPr/>
            </a:lvl1pPr>
          </a:lstStyle>
          <a:p>
            <a:fld id="{303C24B8-B79E-4984-9E33-75203FAE669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lv-LV"/>
          </a:p>
        </p:txBody>
      </p:sp>
      <p:sp>
        <p:nvSpPr>
          <p:cNvPr id="3" name="Teksta vietturi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Satura vietturi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ksta vietturi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Satura vietturi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uma vietturis 6"/>
          <p:cNvSpPr>
            <a:spLocks noGrp="1"/>
          </p:cNvSpPr>
          <p:nvPr>
            <p:ph type="dt" sz="half" idx="10"/>
          </p:nvPr>
        </p:nvSpPr>
        <p:spPr/>
        <p:txBody>
          <a:bodyPr/>
          <a:lstStyle>
            <a:lvl1pPr>
              <a:defRPr/>
            </a:lvl1pPr>
          </a:lstStyle>
          <a:p>
            <a:endParaRPr lang="en-US"/>
          </a:p>
        </p:txBody>
      </p:sp>
      <p:sp>
        <p:nvSpPr>
          <p:cNvPr id="8" name="Kājenes vietturis 7"/>
          <p:cNvSpPr>
            <a:spLocks noGrp="1"/>
          </p:cNvSpPr>
          <p:nvPr>
            <p:ph type="ftr" sz="quarter" idx="11"/>
          </p:nvPr>
        </p:nvSpPr>
        <p:spPr/>
        <p:txBody>
          <a:bodyPr/>
          <a:lstStyle>
            <a:lvl1pPr>
              <a:defRPr/>
            </a:lvl1pPr>
          </a:lstStyle>
          <a:p>
            <a:endParaRPr lang="en-US"/>
          </a:p>
        </p:txBody>
      </p:sp>
      <p:sp>
        <p:nvSpPr>
          <p:cNvPr id="9" name="Slaida numura vietturis 8"/>
          <p:cNvSpPr>
            <a:spLocks noGrp="1"/>
          </p:cNvSpPr>
          <p:nvPr>
            <p:ph type="sldNum" sz="quarter" idx="12"/>
          </p:nvPr>
        </p:nvSpPr>
        <p:spPr/>
        <p:txBody>
          <a:bodyPr/>
          <a:lstStyle>
            <a:lvl1pPr>
              <a:defRPr/>
            </a:lvl1pPr>
          </a:lstStyle>
          <a:p>
            <a:fld id="{9C0A242D-38D8-4254-89B1-F620045152BC}"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en-US" smtClean="0"/>
              <a:t>Click to edit Master title style</a:t>
            </a:r>
            <a:endParaRPr lang="lv-LV"/>
          </a:p>
        </p:txBody>
      </p:sp>
      <p:sp>
        <p:nvSpPr>
          <p:cNvPr id="3" name="Datuma vietturis 2"/>
          <p:cNvSpPr>
            <a:spLocks noGrp="1"/>
          </p:cNvSpPr>
          <p:nvPr>
            <p:ph type="dt" sz="half" idx="10"/>
          </p:nvPr>
        </p:nvSpPr>
        <p:spPr/>
        <p:txBody>
          <a:bodyPr/>
          <a:lstStyle>
            <a:lvl1pPr>
              <a:defRPr/>
            </a:lvl1pPr>
          </a:lstStyle>
          <a:p>
            <a:endParaRPr lang="en-US"/>
          </a:p>
        </p:txBody>
      </p:sp>
      <p:sp>
        <p:nvSpPr>
          <p:cNvPr id="4" name="Kājenes vietturis 3"/>
          <p:cNvSpPr>
            <a:spLocks noGrp="1"/>
          </p:cNvSpPr>
          <p:nvPr>
            <p:ph type="ftr" sz="quarter" idx="11"/>
          </p:nvPr>
        </p:nvSpPr>
        <p:spPr/>
        <p:txBody>
          <a:bodyPr/>
          <a:lstStyle>
            <a:lvl1pPr>
              <a:defRPr/>
            </a:lvl1pPr>
          </a:lstStyle>
          <a:p>
            <a:endParaRPr lang="en-US"/>
          </a:p>
        </p:txBody>
      </p:sp>
      <p:sp>
        <p:nvSpPr>
          <p:cNvPr id="5" name="Slaida numura vietturis 4"/>
          <p:cNvSpPr>
            <a:spLocks noGrp="1"/>
          </p:cNvSpPr>
          <p:nvPr>
            <p:ph type="sldNum" sz="quarter" idx="12"/>
          </p:nvPr>
        </p:nvSpPr>
        <p:spPr/>
        <p:txBody>
          <a:bodyPr/>
          <a:lstStyle>
            <a:lvl1pPr>
              <a:defRPr/>
            </a:lvl1pPr>
          </a:lstStyle>
          <a:p>
            <a:fld id="{2947B282-B3B9-45BD-80A6-E90E7BB116F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p:cNvSpPr>
            <a:spLocks noGrp="1"/>
          </p:cNvSpPr>
          <p:nvPr>
            <p:ph type="dt" sz="half" idx="10"/>
          </p:nvPr>
        </p:nvSpPr>
        <p:spPr/>
        <p:txBody>
          <a:bodyPr/>
          <a:lstStyle>
            <a:lvl1pPr>
              <a:defRPr/>
            </a:lvl1pPr>
          </a:lstStyle>
          <a:p>
            <a:endParaRPr lang="en-US"/>
          </a:p>
        </p:txBody>
      </p:sp>
      <p:sp>
        <p:nvSpPr>
          <p:cNvPr id="3" name="Kājenes vietturis 2"/>
          <p:cNvSpPr>
            <a:spLocks noGrp="1"/>
          </p:cNvSpPr>
          <p:nvPr>
            <p:ph type="ftr" sz="quarter" idx="11"/>
          </p:nvPr>
        </p:nvSpPr>
        <p:spPr/>
        <p:txBody>
          <a:bodyPr/>
          <a:lstStyle>
            <a:lvl1pPr>
              <a:defRPr/>
            </a:lvl1pPr>
          </a:lstStyle>
          <a:p>
            <a:endParaRPr lang="en-US"/>
          </a:p>
        </p:txBody>
      </p:sp>
      <p:sp>
        <p:nvSpPr>
          <p:cNvPr id="4" name="Slaida numura vietturis 3"/>
          <p:cNvSpPr>
            <a:spLocks noGrp="1"/>
          </p:cNvSpPr>
          <p:nvPr>
            <p:ph type="sldNum" sz="quarter" idx="12"/>
          </p:nvPr>
        </p:nvSpPr>
        <p:spPr/>
        <p:txBody>
          <a:bodyPr/>
          <a:lstStyle>
            <a:lvl1pPr>
              <a:defRPr/>
            </a:lvl1pPr>
          </a:lstStyle>
          <a:p>
            <a:fld id="{85364198-AA3E-48EB-B359-E7C7F710823B}"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v-LV"/>
          </a:p>
        </p:txBody>
      </p:sp>
      <p:sp>
        <p:nvSpPr>
          <p:cNvPr id="3" name="Satura vietturi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ksta vietturi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uma vietturis 4"/>
          <p:cNvSpPr>
            <a:spLocks noGrp="1"/>
          </p:cNvSpPr>
          <p:nvPr>
            <p:ph type="dt" sz="half" idx="10"/>
          </p:nvPr>
        </p:nvSpPr>
        <p:spPr/>
        <p:txBody>
          <a:bodyPr/>
          <a:lstStyle>
            <a:lvl1pPr>
              <a:defRPr/>
            </a:lvl1pPr>
          </a:lstStyle>
          <a:p>
            <a:endParaRPr lang="en-US"/>
          </a:p>
        </p:txBody>
      </p:sp>
      <p:sp>
        <p:nvSpPr>
          <p:cNvPr id="6" name="Kājenes vietturis 5"/>
          <p:cNvSpPr>
            <a:spLocks noGrp="1"/>
          </p:cNvSpPr>
          <p:nvPr>
            <p:ph type="ftr" sz="quarter" idx="11"/>
          </p:nvPr>
        </p:nvSpPr>
        <p:spPr/>
        <p:txBody>
          <a:bodyPr/>
          <a:lstStyle>
            <a:lvl1pPr>
              <a:defRPr/>
            </a:lvl1pPr>
          </a:lstStyle>
          <a:p>
            <a:endParaRPr lang="en-US"/>
          </a:p>
        </p:txBody>
      </p:sp>
      <p:sp>
        <p:nvSpPr>
          <p:cNvPr id="7" name="Slaida numura vietturis 6"/>
          <p:cNvSpPr>
            <a:spLocks noGrp="1"/>
          </p:cNvSpPr>
          <p:nvPr>
            <p:ph type="sldNum" sz="quarter" idx="12"/>
          </p:nvPr>
        </p:nvSpPr>
        <p:spPr/>
        <p:txBody>
          <a:bodyPr/>
          <a:lstStyle>
            <a:lvl1pPr>
              <a:defRPr/>
            </a:lvl1pPr>
          </a:lstStyle>
          <a:p>
            <a:fld id="{FDA7F058-EA13-45C8-92AD-EF1F4E26C872}"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v-LV"/>
          </a:p>
        </p:txBody>
      </p:sp>
      <p:sp>
        <p:nvSpPr>
          <p:cNvPr id="3" name="Attēla vietturi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lv-LV"/>
          </a:p>
        </p:txBody>
      </p:sp>
      <p:sp>
        <p:nvSpPr>
          <p:cNvPr id="4" name="Teksta vietturi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uma vietturis 4"/>
          <p:cNvSpPr>
            <a:spLocks noGrp="1"/>
          </p:cNvSpPr>
          <p:nvPr>
            <p:ph type="dt" sz="half" idx="10"/>
          </p:nvPr>
        </p:nvSpPr>
        <p:spPr/>
        <p:txBody>
          <a:bodyPr/>
          <a:lstStyle>
            <a:lvl1pPr>
              <a:defRPr/>
            </a:lvl1pPr>
          </a:lstStyle>
          <a:p>
            <a:endParaRPr lang="en-US"/>
          </a:p>
        </p:txBody>
      </p:sp>
      <p:sp>
        <p:nvSpPr>
          <p:cNvPr id="6" name="Kājenes vietturis 5"/>
          <p:cNvSpPr>
            <a:spLocks noGrp="1"/>
          </p:cNvSpPr>
          <p:nvPr>
            <p:ph type="ftr" sz="quarter" idx="11"/>
          </p:nvPr>
        </p:nvSpPr>
        <p:spPr/>
        <p:txBody>
          <a:bodyPr/>
          <a:lstStyle>
            <a:lvl1pPr>
              <a:defRPr/>
            </a:lvl1pPr>
          </a:lstStyle>
          <a:p>
            <a:endParaRPr lang="en-US"/>
          </a:p>
        </p:txBody>
      </p:sp>
      <p:sp>
        <p:nvSpPr>
          <p:cNvPr id="7" name="Slaida numura vietturis 6"/>
          <p:cNvSpPr>
            <a:spLocks noGrp="1"/>
          </p:cNvSpPr>
          <p:nvPr>
            <p:ph type="sldNum" sz="quarter" idx="12"/>
          </p:nvPr>
        </p:nvSpPr>
        <p:spPr/>
        <p:txBody>
          <a:bodyPr/>
          <a:lstStyle>
            <a:lvl1pPr>
              <a:defRPr/>
            </a:lvl1pPr>
          </a:lstStyle>
          <a:p>
            <a:fld id="{7665EA85-DB4A-4890-A29B-AEB435A0E12B}"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en-US" smtClean="0"/>
              <a:t>Click to edit Master title style</a:t>
            </a:r>
            <a:endParaRPr lang="lv-LV"/>
          </a:p>
        </p:txBody>
      </p:sp>
      <p:sp>
        <p:nvSpPr>
          <p:cNvPr id="3" name="Vertikāls teksta vietturis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uma vietturis 3"/>
          <p:cNvSpPr>
            <a:spLocks noGrp="1"/>
          </p:cNvSpPr>
          <p:nvPr>
            <p:ph type="dt" sz="half" idx="10"/>
          </p:nvPr>
        </p:nvSpPr>
        <p:spPr/>
        <p:txBody>
          <a:bodyPr/>
          <a:lstStyle>
            <a:lvl1pPr>
              <a:defRPr/>
            </a:lvl1pPr>
          </a:lstStyle>
          <a:p>
            <a:endParaRPr lang="en-US"/>
          </a:p>
        </p:txBody>
      </p:sp>
      <p:sp>
        <p:nvSpPr>
          <p:cNvPr id="5" name="Kājenes vietturis 4"/>
          <p:cNvSpPr>
            <a:spLocks noGrp="1"/>
          </p:cNvSpPr>
          <p:nvPr>
            <p:ph type="ftr" sz="quarter" idx="11"/>
          </p:nvPr>
        </p:nvSpPr>
        <p:spPr/>
        <p:txBody>
          <a:bodyPr/>
          <a:lstStyle>
            <a:lvl1pPr>
              <a:defRPr/>
            </a:lvl1pPr>
          </a:lstStyle>
          <a:p>
            <a:endParaRPr lang="en-US"/>
          </a:p>
        </p:txBody>
      </p:sp>
      <p:sp>
        <p:nvSpPr>
          <p:cNvPr id="6" name="Slaida numura vietturis 5"/>
          <p:cNvSpPr>
            <a:spLocks noGrp="1"/>
          </p:cNvSpPr>
          <p:nvPr>
            <p:ph type="sldNum" sz="quarter" idx="12"/>
          </p:nvPr>
        </p:nvSpPr>
        <p:spPr/>
        <p:txBody>
          <a:bodyPr/>
          <a:lstStyle>
            <a:lvl1pPr>
              <a:defRPr/>
            </a:lvl1pPr>
          </a:lstStyle>
          <a:p>
            <a:fld id="{AC072BBB-1908-4983-BBEA-7711003E0E6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p:cNvSpPr>
            <a:spLocks noGrp="1"/>
          </p:cNvSpPr>
          <p:nvPr>
            <p:ph type="title" orient="vert"/>
          </p:nvPr>
        </p:nvSpPr>
        <p:spPr>
          <a:xfrm>
            <a:off x="6996113" y="304800"/>
            <a:ext cx="2166937" cy="5715000"/>
          </a:xfrm>
        </p:spPr>
        <p:txBody>
          <a:bodyPr vert="eaVert"/>
          <a:lstStyle/>
          <a:p>
            <a:r>
              <a:rPr lang="en-US" smtClean="0"/>
              <a:t>Click to edit Master title style</a:t>
            </a:r>
            <a:endParaRPr lang="lv-LV"/>
          </a:p>
        </p:txBody>
      </p:sp>
      <p:sp>
        <p:nvSpPr>
          <p:cNvPr id="3" name="Vertikāls teksta vietturis 2"/>
          <p:cNvSpPr>
            <a:spLocks noGrp="1"/>
          </p:cNvSpPr>
          <p:nvPr>
            <p:ph type="body" orient="vert" idx="1"/>
          </p:nvPr>
        </p:nvSpPr>
        <p:spPr>
          <a:xfrm>
            <a:off x="495300" y="304800"/>
            <a:ext cx="6348413"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uma vietturis 3"/>
          <p:cNvSpPr>
            <a:spLocks noGrp="1"/>
          </p:cNvSpPr>
          <p:nvPr>
            <p:ph type="dt" sz="half" idx="10"/>
          </p:nvPr>
        </p:nvSpPr>
        <p:spPr/>
        <p:txBody>
          <a:bodyPr/>
          <a:lstStyle>
            <a:lvl1pPr>
              <a:defRPr/>
            </a:lvl1pPr>
          </a:lstStyle>
          <a:p>
            <a:endParaRPr lang="en-US"/>
          </a:p>
        </p:txBody>
      </p:sp>
      <p:sp>
        <p:nvSpPr>
          <p:cNvPr id="5" name="Kājenes vietturis 4"/>
          <p:cNvSpPr>
            <a:spLocks noGrp="1"/>
          </p:cNvSpPr>
          <p:nvPr>
            <p:ph type="ftr" sz="quarter" idx="11"/>
          </p:nvPr>
        </p:nvSpPr>
        <p:spPr/>
        <p:txBody>
          <a:bodyPr/>
          <a:lstStyle>
            <a:lvl1pPr>
              <a:defRPr/>
            </a:lvl1pPr>
          </a:lstStyle>
          <a:p>
            <a:endParaRPr lang="en-US"/>
          </a:p>
        </p:txBody>
      </p:sp>
      <p:sp>
        <p:nvSpPr>
          <p:cNvPr id="6" name="Slaida numura vietturis 5"/>
          <p:cNvSpPr>
            <a:spLocks noGrp="1"/>
          </p:cNvSpPr>
          <p:nvPr>
            <p:ph type="sldNum" sz="quarter" idx="12"/>
          </p:nvPr>
        </p:nvSpPr>
        <p:spPr/>
        <p:txBody>
          <a:bodyPr/>
          <a:lstStyle>
            <a:lvl1pPr>
              <a:defRPr/>
            </a:lvl1pPr>
          </a:lstStyle>
          <a:p>
            <a:fld id="{59309A2A-99E4-4EF4-9460-2C7AFF280FF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2" name="Rectangle 22"/>
          <p:cNvSpPr>
            <a:spLocks noChangeArrowheads="1"/>
          </p:cNvSpPr>
          <p:nvPr/>
        </p:nvSpPr>
        <p:spPr bwMode="auto">
          <a:xfrm>
            <a:off x="0" y="0"/>
            <a:ext cx="8310563" cy="1549400"/>
          </a:xfrm>
          <a:prstGeom prst="rect">
            <a:avLst/>
          </a:prstGeom>
          <a:solidFill>
            <a:srgbClr val="E0E0E0"/>
          </a:solidFill>
          <a:ln w="9525">
            <a:noFill/>
            <a:miter lim="800000"/>
            <a:headEnd/>
            <a:tailEnd/>
          </a:ln>
          <a:effectLst/>
        </p:spPr>
        <p:txBody>
          <a:bodyPr wrap="none" anchor="ctr"/>
          <a:lstStyle/>
          <a:p>
            <a:endParaRPr lang="lv-LV"/>
          </a:p>
        </p:txBody>
      </p:sp>
      <p:sp>
        <p:nvSpPr>
          <p:cNvPr id="40984" name="Oval 24"/>
          <p:cNvSpPr>
            <a:spLocks noChangeArrowheads="1"/>
          </p:cNvSpPr>
          <p:nvPr/>
        </p:nvSpPr>
        <p:spPr bwMode="auto">
          <a:xfrm>
            <a:off x="6769100" y="0"/>
            <a:ext cx="2374900" cy="2227263"/>
          </a:xfrm>
          <a:prstGeom prst="ellipse">
            <a:avLst/>
          </a:prstGeom>
          <a:solidFill>
            <a:srgbClr val="FFFFFF"/>
          </a:solidFill>
          <a:ln w="9525">
            <a:noFill/>
            <a:round/>
            <a:headEnd/>
            <a:tailEnd/>
          </a:ln>
          <a:effectLst/>
        </p:spPr>
        <p:txBody>
          <a:bodyPr wrap="none" anchor="ctr"/>
          <a:lstStyle/>
          <a:p>
            <a:endParaRPr lang="lv-LV"/>
          </a:p>
        </p:txBody>
      </p:sp>
      <p:sp>
        <p:nvSpPr>
          <p:cNvPr id="40968" name="Rectangle 8"/>
          <p:cNvSpPr>
            <a:spLocks noChangeArrowheads="1"/>
          </p:cNvSpPr>
          <p:nvPr/>
        </p:nvSpPr>
        <p:spPr bwMode="auto">
          <a:xfrm>
            <a:off x="0" y="1916113"/>
            <a:ext cx="509588" cy="4525962"/>
          </a:xfrm>
          <a:prstGeom prst="rect">
            <a:avLst/>
          </a:prstGeom>
          <a:solidFill>
            <a:srgbClr val="EAEAEA"/>
          </a:solidFill>
          <a:ln w="9525">
            <a:noFill/>
            <a:miter lim="800000"/>
            <a:headEnd/>
            <a:tailEnd/>
          </a:ln>
          <a:effectLst/>
        </p:spPr>
        <p:txBody>
          <a:bodyPr wrap="none" anchor="ctr"/>
          <a:lstStyle/>
          <a:p>
            <a:endParaRPr lang="lv-LV"/>
          </a:p>
        </p:txBody>
      </p:sp>
      <p:sp>
        <p:nvSpPr>
          <p:cNvPr id="40969" name="Rectangle 9"/>
          <p:cNvSpPr>
            <a:spLocks noChangeArrowheads="1"/>
          </p:cNvSpPr>
          <p:nvPr/>
        </p:nvSpPr>
        <p:spPr bwMode="auto">
          <a:xfrm>
            <a:off x="239713" y="6045200"/>
            <a:ext cx="8904287" cy="398463"/>
          </a:xfrm>
          <a:prstGeom prst="rect">
            <a:avLst/>
          </a:prstGeom>
          <a:solidFill>
            <a:srgbClr val="EAEAEA"/>
          </a:solidFill>
          <a:ln w="9525">
            <a:noFill/>
            <a:miter lim="800000"/>
            <a:headEnd/>
            <a:tailEnd/>
          </a:ln>
          <a:effectLst/>
        </p:spPr>
        <p:txBody>
          <a:bodyPr wrap="none" anchor="ctr"/>
          <a:lstStyle/>
          <a:p>
            <a:endParaRPr lang="lv-LV"/>
          </a:p>
        </p:txBody>
      </p:sp>
      <p:sp>
        <p:nvSpPr>
          <p:cNvPr id="40971" name="Rectangle 11"/>
          <p:cNvSpPr>
            <a:spLocks noChangeArrowheads="1"/>
          </p:cNvSpPr>
          <p:nvPr/>
        </p:nvSpPr>
        <p:spPr bwMode="auto">
          <a:xfrm>
            <a:off x="0" y="6451600"/>
            <a:ext cx="9144000" cy="406400"/>
          </a:xfrm>
          <a:prstGeom prst="rect">
            <a:avLst/>
          </a:prstGeom>
          <a:solidFill>
            <a:srgbClr val="000080"/>
          </a:solidFill>
          <a:ln w="9525">
            <a:noFill/>
            <a:miter lim="800000"/>
            <a:headEnd/>
            <a:tailEnd/>
          </a:ln>
          <a:effectLst/>
        </p:spPr>
        <p:txBody>
          <a:bodyPr wrap="none" anchor="ctr"/>
          <a:lstStyle/>
          <a:p>
            <a:endParaRPr lang="lv-LV"/>
          </a:p>
        </p:txBody>
      </p:sp>
      <p:sp>
        <p:nvSpPr>
          <p:cNvPr id="40972" name="Rectangle 12"/>
          <p:cNvSpPr>
            <a:spLocks noChangeArrowheads="1"/>
          </p:cNvSpPr>
          <p:nvPr/>
        </p:nvSpPr>
        <p:spPr bwMode="auto">
          <a:xfrm>
            <a:off x="8450263" y="1916113"/>
            <a:ext cx="693737" cy="3816350"/>
          </a:xfrm>
          <a:prstGeom prst="rect">
            <a:avLst/>
          </a:prstGeom>
          <a:solidFill>
            <a:srgbClr val="EAEAEA"/>
          </a:solidFill>
          <a:ln w="9525">
            <a:noFill/>
            <a:miter lim="800000"/>
            <a:headEnd/>
            <a:tailEnd/>
          </a:ln>
          <a:effectLst/>
        </p:spPr>
        <p:txBody>
          <a:bodyPr wrap="none" anchor="ctr"/>
          <a:lstStyle/>
          <a:p>
            <a:endParaRPr lang="lv-LV"/>
          </a:p>
        </p:txBody>
      </p:sp>
      <p:sp>
        <p:nvSpPr>
          <p:cNvPr id="40974" name="Rectangle 14"/>
          <p:cNvSpPr>
            <a:spLocks noGrp="1" noChangeArrowheads="1"/>
          </p:cNvSpPr>
          <p:nvPr>
            <p:ph type="title"/>
          </p:nvPr>
        </p:nvSpPr>
        <p:spPr bwMode="auto">
          <a:xfrm>
            <a:off x="495300" y="304800"/>
            <a:ext cx="67691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75" name="Rectangle 15"/>
          <p:cNvSpPr>
            <a:spLocks noGrp="1" noChangeArrowheads="1"/>
          </p:cNvSpPr>
          <p:nvPr>
            <p:ph type="body" idx="1"/>
          </p:nvPr>
        </p:nvSpPr>
        <p:spPr bwMode="auto">
          <a:xfrm>
            <a:off x="495300" y="1905000"/>
            <a:ext cx="866775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0976" name="Rectangle 16"/>
          <p:cNvSpPr>
            <a:spLocks noGrp="1" noChangeArrowheads="1"/>
          </p:cNvSpPr>
          <p:nvPr>
            <p:ph type="dt" sz="half" idx="2"/>
          </p:nvPr>
        </p:nvSpPr>
        <p:spPr bwMode="auto">
          <a:xfrm>
            <a:off x="495300" y="6096000"/>
            <a:ext cx="20637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0977" name="Rectangle 17"/>
          <p:cNvSpPr>
            <a:spLocks noGrp="1" noChangeArrowheads="1"/>
          </p:cNvSpPr>
          <p:nvPr>
            <p:ph type="ftr" sz="quarter" idx="3"/>
          </p:nvPr>
        </p:nvSpPr>
        <p:spPr bwMode="auto">
          <a:xfrm>
            <a:off x="3384550" y="6096000"/>
            <a:ext cx="31369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lvl1pPr>
          </a:lstStyle>
          <a:p>
            <a:endParaRPr lang="en-US"/>
          </a:p>
        </p:txBody>
      </p:sp>
      <p:sp>
        <p:nvSpPr>
          <p:cNvPr id="40978" name="Rectangle 18"/>
          <p:cNvSpPr>
            <a:spLocks noGrp="1" noChangeArrowheads="1"/>
          </p:cNvSpPr>
          <p:nvPr>
            <p:ph type="sldNum" sz="quarter" idx="4"/>
          </p:nvPr>
        </p:nvSpPr>
        <p:spPr bwMode="auto">
          <a:xfrm>
            <a:off x="7080250" y="6092825"/>
            <a:ext cx="20637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1A25636B-7C42-413C-ABA1-0CC102F83A69}" type="slidenum">
              <a:rPr lang="en-US"/>
              <a:pPr/>
              <a:t>‹#›</a:t>
            </a:fld>
            <a:endParaRPr lang="en-US"/>
          </a:p>
        </p:txBody>
      </p:sp>
      <p:sp>
        <p:nvSpPr>
          <p:cNvPr id="40986" name="Text Box 26"/>
          <p:cNvSpPr txBox="1">
            <a:spLocks noChangeArrowheads="1"/>
          </p:cNvSpPr>
          <p:nvPr/>
        </p:nvSpPr>
        <p:spPr bwMode="auto">
          <a:xfrm>
            <a:off x="7885113" y="0"/>
            <a:ext cx="1258887" cy="1844675"/>
          </a:xfrm>
          <a:prstGeom prst="rect">
            <a:avLst/>
          </a:prstGeom>
          <a:solidFill>
            <a:schemeClr val="bg1"/>
          </a:solidFill>
          <a:ln w="9525">
            <a:noFill/>
            <a:miter lim="800000"/>
            <a:headEnd/>
            <a:tailEnd/>
          </a:ln>
          <a:effectLst/>
        </p:spPr>
        <p:txBody>
          <a:bodyPr/>
          <a:lstStyle/>
          <a:p>
            <a:pPr>
              <a:spcBef>
                <a:spcPct val="50000"/>
              </a:spcBef>
            </a:pPr>
            <a:r>
              <a:rPr lang="lv-LV"/>
              <a:t> </a:t>
            </a:r>
          </a:p>
        </p:txBody>
      </p:sp>
      <p:pic>
        <p:nvPicPr>
          <p:cNvPr id="40979" name="Picture 19" descr="FM_logo_LV"/>
          <p:cNvPicPr>
            <a:picLocks noChangeAspect="1" noChangeArrowheads="1"/>
          </p:cNvPicPr>
          <p:nvPr/>
        </p:nvPicPr>
        <p:blipFill>
          <a:blip r:embed="rId13"/>
          <a:srcRect r="41371"/>
          <a:stretch>
            <a:fillRect/>
          </a:stretch>
        </p:blipFill>
        <p:spPr bwMode="auto">
          <a:xfrm>
            <a:off x="7451725" y="549275"/>
            <a:ext cx="911225" cy="811213"/>
          </a:xfrm>
          <a:prstGeom prst="rect">
            <a:avLst/>
          </a:prstGeom>
          <a:noFill/>
        </p:spPr>
      </p:pic>
      <p:sp>
        <p:nvSpPr>
          <p:cNvPr id="40973" name="Rectangle 13"/>
          <p:cNvSpPr>
            <a:spLocks noChangeArrowheads="1"/>
          </p:cNvSpPr>
          <p:nvPr/>
        </p:nvSpPr>
        <p:spPr bwMode="auto">
          <a:xfrm>
            <a:off x="0" y="1517650"/>
            <a:ext cx="9144000" cy="396875"/>
          </a:xfrm>
          <a:prstGeom prst="rect">
            <a:avLst/>
          </a:prstGeom>
          <a:solidFill>
            <a:srgbClr val="CBCBCB"/>
          </a:solidFill>
          <a:ln w="9525">
            <a:noFill/>
            <a:miter lim="800000"/>
            <a:headEnd/>
            <a:tailEnd/>
          </a:ln>
          <a:effectLst/>
        </p:spPr>
        <p:txBody>
          <a:bodyPr wrap="none" anchor="ctr"/>
          <a:lstStyle/>
          <a:p>
            <a:endParaRPr lang="lv-LV"/>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txStyles>
    <p:titleStyle>
      <a:lvl1pPr algn="l" rtl="0" eaLnBrk="1" fontAlgn="base" hangingPunct="1">
        <a:spcBef>
          <a:spcPct val="0"/>
        </a:spcBef>
        <a:spcAft>
          <a:spcPct val="0"/>
        </a:spcAft>
        <a:defRPr sz="36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Arial" charset="0"/>
        </a:defRPr>
      </a:lvl2pPr>
      <a:lvl3pPr algn="l" rtl="0" eaLnBrk="1" fontAlgn="base" hangingPunct="1">
        <a:spcBef>
          <a:spcPct val="0"/>
        </a:spcBef>
        <a:spcAft>
          <a:spcPct val="0"/>
        </a:spcAft>
        <a:defRPr sz="3600">
          <a:solidFill>
            <a:schemeClr val="tx2"/>
          </a:solidFill>
          <a:latin typeface="Arial" charset="0"/>
        </a:defRPr>
      </a:lvl3pPr>
      <a:lvl4pPr algn="l" rtl="0" eaLnBrk="1" fontAlgn="base" hangingPunct="1">
        <a:spcBef>
          <a:spcPct val="0"/>
        </a:spcBef>
        <a:spcAft>
          <a:spcPct val="0"/>
        </a:spcAft>
        <a:defRPr sz="3600">
          <a:solidFill>
            <a:schemeClr val="tx2"/>
          </a:solidFill>
          <a:latin typeface="Arial" charset="0"/>
        </a:defRPr>
      </a:lvl4pPr>
      <a:lvl5pPr algn="l" rtl="0" eaLnBrk="1" fontAlgn="base" hangingPunct="1">
        <a:spcBef>
          <a:spcPct val="0"/>
        </a:spcBef>
        <a:spcAft>
          <a:spcPct val="0"/>
        </a:spcAft>
        <a:defRPr sz="3600">
          <a:solidFill>
            <a:schemeClr val="tx2"/>
          </a:solidFill>
          <a:latin typeface="Arial" charset="0"/>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636" name="Group 4"/>
          <p:cNvGrpSpPr>
            <a:grpSpLocks/>
          </p:cNvGrpSpPr>
          <p:nvPr/>
        </p:nvGrpSpPr>
        <p:grpSpPr bwMode="auto">
          <a:xfrm>
            <a:off x="0" y="0"/>
            <a:ext cx="9144000" cy="6858000"/>
            <a:chOff x="0" y="0"/>
            <a:chExt cx="5760" cy="4320"/>
          </a:xfrm>
        </p:grpSpPr>
        <p:sp>
          <p:nvSpPr>
            <p:cNvPr id="69637" name="Rectangle 5"/>
            <p:cNvSpPr>
              <a:spLocks noChangeArrowheads="1"/>
            </p:cNvSpPr>
            <p:nvPr/>
          </p:nvSpPr>
          <p:spPr bwMode="auto">
            <a:xfrm>
              <a:off x="0" y="1420"/>
              <a:ext cx="5760" cy="2685"/>
            </a:xfrm>
            <a:prstGeom prst="rect">
              <a:avLst/>
            </a:prstGeom>
            <a:solidFill>
              <a:srgbClr val="EAEAEA"/>
            </a:solidFill>
            <a:ln w="9525">
              <a:noFill/>
              <a:miter lim="800000"/>
              <a:headEnd/>
              <a:tailEnd/>
            </a:ln>
            <a:effectLst/>
          </p:spPr>
          <p:txBody>
            <a:bodyPr wrap="none" anchor="ctr"/>
            <a:lstStyle/>
            <a:p>
              <a:endParaRPr lang="lv-LV"/>
            </a:p>
          </p:txBody>
        </p:sp>
        <p:sp>
          <p:nvSpPr>
            <p:cNvPr id="69638" name="Rectangle 6"/>
            <p:cNvSpPr>
              <a:spLocks noChangeArrowheads="1"/>
            </p:cNvSpPr>
            <p:nvPr/>
          </p:nvSpPr>
          <p:spPr bwMode="auto">
            <a:xfrm>
              <a:off x="0" y="4066"/>
              <a:ext cx="5760" cy="254"/>
            </a:xfrm>
            <a:prstGeom prst="rect">
              <a:avLst/>
            </a:prstGeom>
            <a:solidFill>
              <a:srgbClr val="000080"/>
            </a:solidFill>
            <a:ln w="9525">
              <a:noFill/>
              <a:miter lim="800000"/>
              <a:headEnd/>
              <a:tailEnd/>
            </a:ln>
            <a:effectLst/>
          </p:spPr>
          <p:txBody>
            <a:bodyPr wrap="none" anchor="ctr"/>
            <a:lstStyle/>
            <a:p>
              <a:endParaRPr lang="lv-LV"/>
            </a:p>
          </p:txBody>
        </p:sp>
        <p:sp>
          <p:nvSpPr>
            <p:cNvPr id="69639" name="Rectangle 7"/>
            <p:cNvSpPr>
              <a:spLocks noChangeArrowheads="1"/>
            </p:cNvSpPr>
            <p:nvPr/>
          </p:nvSpPr>
          <p:spPr bwMode="auto">
            <a:xfrm>
              <a:off x="0" y="0"/>
              <a:ext cx="5760" cy="1445"/>
            </a:xfrm>
            <a:prstGeom prst="rect">
              <a:avLst/>
            </a:prstGeom>
            <a:solidFill>
              <a:srgbClr val="000080"/>
            </a:solidFill>
            <a:ln w="9525">
              <a:noFill/>
              <a:miter lim="800000"/>
              <a:headEnd/>
              <a:tailEnd/>
            </a:ln>
            <a:effectLst/>
          </p:spPr>
          <p:txBody>
            <a:bodyPr wrap="none" anchor="ctr"/>
            <a:lstStyle/>
            <a:p>
              <a:endParaRPr lang="lv-LV"/>
            </a:p>
          </p:txBody>
        </p:sp>
      </p:grpSp>
      <p:sp>
        <p:nvSpPr>
          <p:cNvPr id="69642" name="Rectangle 10"/>
          <p:cNvSpPr>
            <a:spLocks noChangeArrowheads="1"/>
          </p:cNvSpPr>
          <p:nvPr/>
        </p:nvSpPr>
        <p:spPr bwMode="auto">
          <a:xfrm>
            <a:off x="7086600" y="5924550"/>
            <a:ext cx="1905000" cy="457200"/>
          </a:xfrm>
          <a:prstGeom prst="rect">
            <a:avLst/>
          </a:prstGeom>
          <a:noFill/>
          <a:ln w="9525">
            <a:noFill/>
            <a:miter lim="800000"/>
            <a:headEnd/>
            <a:tailEnd/>
          </a:ln>
          <a:effectLst/>
        </p:spPr>
        <p:txBody>
          <a:bodyPr/>
          <a:lstStyle/>
          <a:p>
            <a:pPr algn="r"/>
            <a:endParaRPr lang="en-US" sz="1400"/>
          </a:p>
        </p:txBody>
      </p:sp>
      <p:pic>
        <p:nvPicPr>
          <p:cNvPr id="69647" name="Picture 15" descr="FM_lat_blue"/>
          <p:cNvPicPr>
            <a:picLocks noChangeAspect="1" noChangeArrowheads="1"/>
          </p:cNvPicPr>
          <p:nvPr/>
        </p:nvPicPr>
        <p:blipFill>
          <a:blip r:embed="rId2"/>
          <a:srcRect/>
          <a:stretch>
            <a:fillRect/>
          </a:stretch>
        </p:blipFill>
        <p:spPr bwMode="auto">
          <a:xfrm>
            <a:off x="2124075" y="-171450"/>
            <a:ext cx="5040313" cy="2660650"/>
          </a:xfrm>
          <a:prstGeom prst="rect">
            <a:avLst/>
          </a:prstGeom>
          <a:noFill/>
        </p:spPr>
      </p:pic>
      <p:sp>
        <p:nvSpPr>
          <p:cNvPr id="11" name="Rectangle 15"/>
          <p:cNvSpPr>
            <a:spLocks noGrp="1" noChangeArrowheads="1"/>
          </p:cNvSpPr>
          <p:nvPr>
            <p:ph type="ctrTitle"/>
          </p:nvPr>
        </p:nvSpPr>
        <p:spPr>
          <a:xfrm>
            <a:off x="-108520" y="2489200"/>
            <a:ext cx="8991600" cy="2304256"/>
          </a:xfrm>
        </p:spPr>
        <p:txBody>
          <a:bodyPr/>
          <a:lstStyle/>
          <a:p>
            <a:pPr algn="ctr">
              <a:defRPr/>
            </a:pPr>
            <a:r>
              <a:rPr lang="lv-LV" sz="2800" cap="all" dirty="0" smtClean="0">
                <a:solidFill>
                  <a:schemeClr val="bg1"/>
                </a:solidFill>
                <a:latin typeface="Times New Roman" panose="02020603050405020304" pitchFamily="18" charset="0"/>
                <a:cs typeface="Times New Roman" panose="02020603050405020304" pitchFamily="18" charset="0"/>
              </a:rPr>
              <a:t/>
            </a:r>
            <a:br>
              <a:rPr lang="lv-LV" sz="2800" cap="all" dirty="0" smtClean="0">
                <a:solidFill>
                  <a:schemeClr val="bg1"/>
                </a:solidFill>
                <a:latin typeface="Times New Roman" panose="02020603050405020304" pitchFamily="18" charset="0"/>
                <a:cs typeface="Times New Roman" panose="02020603050405020304" pitchFamily="18" charset="0"/>
              </a:rPr>
            </a:br>
            <a:r>
              <a:rPr lang="lv-LV" b="1" cap="all" dirty="0" smtClean="0">
                <a:solidFill>
                  <a:schemeClr val="bg1"/>
                </a:solidFill>
                <a:latin typeface="Times New Roman" panose="02020603050405020304" pitchFamily="18" charset="0"/>
                <a:cs typeface="Times New Roman" panose="02020603050405020304" pitchFamily="18" charset="0"/>
              </a:rPr>
              <a:t/>
            </a:r>
            <a:br>
              <a:rPr lang="lv-LV" b="1" cap="all" dirty="0" smtClean="0">
                <a:solidFill>
                  <a:schemeClr val="bg1"/>
                </a:solidFill>
                <a:latin typeface="Times New Roman" panose="02020603050405020304" pitchFamily="18" charset="0"/>
                <a:cs typeface="Times New Roman" panose="02020603050405020304" pitchFamily="18" charset="0"/>
              </a:rPr>
            </a:br>
            <a:r>
              <a:rPr lang="en-GB" sz="3200" b="1" cap="all" dirty="0" smtClean="0">
                <a:solidFill>
                  <a:schemeClr val="bg1">
                    <a:lumMod val="50000"/>
                  </a:schemeClr>
                </a:solidFill>
                <a:latin typeface="Times New Roman" panose="02020603050405020304" pitchFamily="18" charset="0"/>
                <a:cs typeface="Times New Roman" panose="02020603050405020304" pitchFamily="18" charset="0"/>
              </a:rPr>
              <a:t>PROACTIVE AND Knowledge Based Approach in Combating organised Crime.</a:t>
            </a:r>
            <a:br>
              <a:rPr lang="en-GB" sz="3200" b="1" cap="all" dirty="0" smtClean="0">
                <a:solidFill>
                  <a:schemeClr val="bg1">
                    <a:lumMod val="50000"/>
                  </a:schemeClr>
                </a:solidFill>
                <a:latin typeface="Times New Roman" panose="02020603050405020304" pitchFamily="18" charset="0"/>
                <a:cs typeface="Times New Roman" panose="02020603050405020304" pitchFamily="18" charset="0"/>
              </a:rPr>
            </a:br>
            <a:r>
              <a:rPr lang="en-GB" sz="3200" b="1" cap="all" dirty="0" smtClean="0">
                <a:solidFill>
                  <a:schemeClr val="bg1">
                    <a:lumMod val="50000"/>
                  </a:schemeClr>
                </a:solidFill>
                <a:latin typeface="Times New Roman" panose="02020603050405020304" pitchFamily="18" charset="0"/>
                <a:cs typeface="Times New Roman" panose="02020603050405020304" pitchFamily="18" charset="0"/>
              </a:rPr>
              <a:t>VAT related Fraud</a:t>
            </a:r>
            <a:r>
              <a:rPr lang="lv-LV" b="1" cap="all" dirty="0">
                <a:solidFill>
                  <a:schemeClr val="bg1">
                    <a:lumMod val="50000"/>
                  </a:schemeClr>
                </a:solidFill>
                <a:latin typeface="Times New Roman" panose="02020603050405020304" pitchFamily="18" charset="0"/>
                <a:cs typeface="Times New Roman" panose="02020603050405020304" pitchFamily="18" charset="0"/>
              </a:rPr>
              <a:t/>
            </a:r>
            <a:br>
              <a:rPr lang="lv-LV" b="1" cap="all" dirty="0">
                <a:solidFill>
                  <a:schemeClr val="bg1">
                    <a:lumMod val="50000"/>
                  </a:schemeClr>
                </a:solidFill>
                <a:latin typeface="Times New Roman" panose="02020603050405020304" pitchFamily="18" charset="0"/>
                <a:cs typeface="Times New Roman" panose="02020603050405020304" pitchFamily="18" charset="0"/>
              </a:rPr>
            </a:br>
            <a:r>
              <a:rPr lang="lv-LV" sz="2800" cap="all" dirty="0" smtClean="0">
                <a:solidFill>
                  <a:srgbClr val="0000FF"/>
                </a:solidFill>
                <a:latin typeface="Times New Roman" panose="02020603050405020304" pitchFamily="18" charset="0"/>
                <a:cs typeface="Times New Roman" panose="02020603050405020304" pitchFamily="18" charset="0"/>
              </a:rPr>
              <a:t/>
            </a:r>
            <a:br>
              <a:rPr lang="lv-LV" sz="2800" cap="all" dirty="0" smtClean="0">
                <a:solidFill>
                  <a:srgbClr val="0000FF"/>
                </a:solidFill>
                <a:latin typeface="Times New Roman" panose="02020603050405020304" pitchFamily="18" charset="0"/>
                <a:cs typeface="Times New Roman" panose="02020603050405020304" pitchFamily="18" charset="0"/>
              </a:rPr>
            </a:br>
            <a:r>
              <a:rPr lang="ru-RU" sz="2800" b="1" dirty="0">
                <a:solidFill>
                  <a:srgbClr val="0000FF"/>
                </a:solidFill>
                <a:latin typeface="Times New Roman" panose="02020603050405020304" pitchFamily="18" charset="0"/>
                <a:cs typeface="Times New Roman" panose="02020603050405020304" pitchFamily="18" charset="0"/>
              </a:rPr>
              <a:t/>
            </a:r>
            <a:br>
              <a:rPr lang="ru-RU" sz="2800" b="1" dirty="0">
                <a:solidFill>
                  <a:srgbClr val="0000FF"/>
                </a:solidFill>
                <a:latin typeface="Times New Roman" panose="02020603050405020304" pitchFamily="18" charset="0"/>
                <a:cs typeface="Times New Roman" panose="02020603050405020304" pitchFamily="18" charset="0"/>
              </a:rPr>
            </a:br>
            <a:endParaRPr lang="ru-RU" sz="2800" cap="all" dirty="0">
              <a:solidFill>
                <a:srgbClr val="0000FF"/>
              </a:solidFill>
              <a:latin typeface="Times New Roman" panose="02020603050405020304" pitchFamily="18" charset="0"/>
              <a:cs typeface="Times New Roman" panose="02020603050405020304" pitchFamily="18" charset="0"/>
            </a:endParaRPr>
          </a:p>
        </p:txBody>
      </p:sp>
      <p:sp>
        <p:nvSpPr>
          <p:cNvPr id="12" name="TextBox 3"/>
          <p:cNvSpPr txBox="1">
            <a:spLocks noChangeArrowheads="1"/>
          </p:cNvSpPr>
          <p:nvPr/>
        </p:nvSpPr>
        <p:spPr bwMode="auto">
          <a:xfrm>
            <a:off x="972716" y="5245209"/>
            <a:ext cx="802798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algn="r" eaLnBrk="1" hangingPunct="1">
              <a:spcBef>
                <a:spcPct val="0"/>
              </a:spcBef>
              <a:buClrTx/>
              <a:buSzTx/>
              <a:buFontTx/>
              <a:buNone/>
            </a:pPr>
            <a:r>
              <a:rPr lang="lv-LV" altLang="lv-LV" sz="2400" dirty="0">
                <a:solidFill>
                  <a:schemeClr val="bg1">
                    <a:lumMod val="50000"/>
                  </a:schemeClr>
                </a:solidFill>
                <a:latin typeface="Times New Roman" panose="02020603050405020304" pitchFamily="18" charset="0"/>
                <a:cs typeface="Times New Roman" panose="02020603050405020304" pitchFamily="18" charset="0"/>
              </a:rPr>
              <a:t>Andris Vilks</a:t>
            </a:r>
          </a:p>
          <a:p>
            <a:pPr algn="r" eaLnBrk="1" hangingPunct="1">
              <a:spcBef>
                <a:spcPct val="0"/>
              </a:spcBef>
              <a:buClrTx/>
              <a:buSzTx/>
              <a:buFontTx/>
              <a:buNone/>
            </a:pPr>
            <a:r>
              <a:rPr lang="en-GB" altLang="lv-LV" sz="2400" dirty="0" smtClean="0">
                <a:solidFill>
                  <a:schemeClr val="bg1">
                    <a:lumMod val="50000"/>
                  </a:schemeClr>
                </a:solidFill>
                <a:latin typeface="Times New Roman" panose="02020603050405020304" pitchFamily="18" charset="0"/>
                <a:cs typeface="Times New Roman" panose="02020603050405020304" pitchFamily="18" charset="0"/>
              </a:rPr>
              <a:t>Minister of Finance</a:t>
            </a:r>
          </a:p>
          <a:p>
            <a:pPr algn="r" eaLnBrk="1" hangingPunct="1">
              <a:spcBef>
                <a:spcPct val="0"/>
              </a:spcBef>
              <a:buClrTx/>
              <a:buSzTx/>
              <a:buFontTx/>
              <a:buNone/>
            </a:pPr>
            <a:r>
              <a:rPr lang="en-GB" altLang="lv-LV" sz="2400" dirty="0" smtClean="0">
                <a:solidFill>
                  <a:schemeClr val="bg1">
                    <a:lumMod val="50000"/>
                  </a:schemeClr>
                </a:solidFill>
                <a:latin typeface="Times New Roman" panose="02020603050405020304" pitchFamily="18" charset="0"/>
                <a:cs typeface="Times New Roman" panose="02020603050405020304" pitchFamily="18" charset="0"/>
              </a:rPr>
              <a:t>Republic of Latvia</a:t>
            </a:r>
          </a:p>
          <a:p>
            <a:pPr algn="r" eaLnBrk="1" hangingPunct="1">
              <a:spcBef>
                <a:spcPct val="0"/>
              </a:spcBef>
              <a:buClrTx/>
              <a:buSzTx/>
              <a:buFontTx/>
              <a:buNone/>
            </a:pPr>
            <a:endParaRPr lang="lv-LV" altLang="lv-LV" sz="2000" dirty="0">
              <a:solidFill>
                <a:schemeClr val="accent2"/>
              </a:solidFill>
              <a:latin typeface="Times New Roman" panose="02020603050405020304" pitchFamily="18" charset="0"/>
              <a:cs typeface="Times New Roman" panose="02020603050405020304" pitchFamily="18" charset="0"/>
            </a:endParaRPr>
          </a:p>
          <a:p>
            <a:pPr algn="r" eaLnBrk="1" hangingPunct="1">
              <a:spcBef>
                <a:spcPct val="0"/>
              </a:spcBef>
              <a:buClrTx/>
              <a:buSzTx/>
              <a:buFontTx/>
              <a:buNone/>
            </a:pPr>
            <a:r>
              <a:rPr lang="ru-RU" altLang="lv-LV" sz="2000" dirty="0">
                <a:solidFill>
                  <a:schemeClr val="bg2"/>
                </a:solidFill>
                <a:latin typeface="Times New Roman" panose="02020603050405020304" pitchFamily="18" charset="0"/>
                <a:cs typeface="Times New Roman" panose="02020603050405020304" pitchFamily="18"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548680"/>
            <a:ext cx="6696744" cy="576064"/>
          </a:xfrm>
        </p:spPr>
        <p:txBody>
          <a:bodyPr/>
          <a:lstStyle/>
          <a:p>
            <a:pPr eaLnBrk="1" hangingPunct="1">
              <a:defRPr/>
            </a:pPr>
            <a:r>
              <a:rPr lang="en-GB" sz="2800" kern="1200" cap="all" dirty="0" smtClean="0">
                <a:solidFill>
                  <a:srgbClr val="8B1D2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Priorities of </a:t>
            </a:r>
            <a:r>
              <a:rPr lang="en-GB" sz="2800" kern="1200" cap="all" dirty="0" err="1" smtClean="0">
                <a:solidFill>
                  <a:srgbClr val="8B1D2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Financ</a:t>
            </a:r>
            <a:r>
              <a:rPr lang="lv-LV" sz="2800" kern="1200" cap="all" dirty="0" smtClean="0">
                <a:solidFill>
                  <a:srgbClr val="8B1D2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E</a:t>
            </a:r>
            <a:r>
              <a:rPr lang="en-GB" sz="2800" kern="1200" cap="all" dirty="0" smtClean="0">
                <a:solidFill>
                  <a:srgbClr val="8B1D2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Police in Combating organized crime</a:t>
            </a:r>
            <a:r>
              <a:rPr lang="ru-RU" sz="2800" kern="1200" cap="all" dirty="0">
                <a:solidFill>
                  <a:srgbClr val="8B1D2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r>
            <a:br>
              <a:rPr lang="ru-RU" sz="2800" kern="1200" cap="all" dirty="0">
                <a:solidFill>
                  <a:srgbClr val="8B1D2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br>
            <a:endParaRPr lang="lv-LV"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67544" y="1916832"/>
            <a:ext cx="7992888" cy="3535363"/>
          </a:xfrm>
        </p:spPr>
        <p:txBody>
          <a:bodyPr/>
          <a:lstStyle/>
          <a:p>
            <a:pPr marL="457200" lvl="1" indent="-457200">
              <a:buClrTx/>
              <a:buSzTx/>
              <a:buFont typeface="Wingdings" panose="05000000000000000000" pitchFamily="2" charset="2"/>
              <a:buChar char="§"/>
              <a:defRPr/>
            </a:pPr>
            <a:r>
              <a:rPr lang="en-GB" kern="1200" dirty="0" smtClean="0">
                <a:solidFill>
                  <a:srgbClr val="00007D"/>
                </a:solidFill>
                <a:latin typeface="Times New Roman" panose="02020603050405020304" pitchFamily="18" charset="0"/>
                <a:cs typeface="Times New Roman" panose="02020603050405020304" pitchFamily="18" charset="0"/>
              </a:rPr>
              <a:t>Tax evasion (Art 218, Criminal Code)</a:t>
            </a:r>
          </a:p>
          <a:p>
            <a:pPr marL="457200" lvl="1" indent="-457200">
              <a:buClrTx/>
              <a:buSzTx/>
              <a:buFont typeface="Wingdings" panose="05000000000000000000" pitchFamily="2" charset="2"/>
              <a:buChar char="§"/>
              <a:defRPr/>
            </a:pPr>
            <a:r>
              <a:rPr lang="en-GB" kern="1200" dirty="0" smtClean="0">
                <a:solidFill>
                  <a:srgbClr val="00007D"/>
                </a:solidFill>
                <a:latin typeface="Times New Roman" panose="02020603050405020304" pitchFamily="18" charset="0"/>
                <a:cs typeface="Times New Roman" panose="02020603050405020304" pitchFamily="18" charset="0"/>
              </a:rPr>
              <a:t>VAT Fraud (Art 177, Criminal Code)</a:t>
            </a:r>
          </a:p>
          <a:p>
            <a:pPr marL="457200" lvl="1" indent="-457200">
              <a:buClrTx/>
              <a:buSzTx/>
              <a:buFont typeface="Wingdings" panose="05000000000000000000" pitchFamily="2" charset="2"/>
              <a:buChar char="§"/>
              <a:defRPr/>
            </a:pPr>
            <a:r>
              <a:rPr lang="en-GB" kern="1200" dirty="0" smtClean="0">
                <a:solidFill>
                  <a:srgbClr val="00007D"/>
                </a:solidFill>
                <a:latin typeface="Times New Roman" panose="02020603050405020304" pitchFamily="18" charset="0"/>
                <a:cs typeface="Times New Roman" panose="02020603050405020304" pitchFamily="18" charset="0"/>
              </a:rPr>
              <a:t>Legal</a:t>
            </a:r>
            <a:r>
              <a:rPr lang="lv-LV" kern="1200" dirty="0" smtClean="0">
                <a:solidFill>
                  <a:srgbClr val="00007D"/>
                </a:solidFill>
                <a:latin typeface="Times New Roman" panose="02020603050405020304" pitchFamily="18" charset="0"/>
                <a:cs typeface="Times New Roman" panose="02020603050405020304" pitchFamily="18" charset="0"/>
              </a:rPr>
              <a:t>i</a:t>
            </a:r>
            <a:r>
              <a:rPr lang="en-GB" kern="1200" dirty="0" err="1" smtClean="0">
                <a:solidFill>
                  <a:srgbClr val="00007D"/>
                </a:solidFill>
                <a:latin typeface="Times New Roman" panose="02020603050405020304" pitchFamily="18" charset="0"/>
                <a:cs typeface="Times New Roman" panose="02020603050405020304" pitchFamily="18" charset="0"/>
              </a:rPr>
              <a:t>zation</a:t>
            </a:r>
            <a:r>
              <a:rPr lang="en-GB" kern="1200" dirty="0" smtClean="0">
                <a:solidFill>
                  <a:srgbClr val="00007D"/>
                </a:solidFill>
                <a:latin typeface="Times New Roman" panose="02020603050405020304" pitchFamily="18" charset="0"/>
                <a:cs typeface="Times New Roman" panose="02020603050405020304" pitchFamily="18" charset="0"/>
              </a:rPr>
              <a:t> of Illegal Proceeds</a:t>
            </a:r>
            <a:r>
              <a:rPr lang="lv-LV" kern="1200" dirty="0" smtClean="0">
                <a:solidFill>
                  <a:srgbClr val="00007D"/>
                </a:solidFill>
                <a:latin typeface="Times New Roman" panose="02020603050405020304" pitchFamily="18" charset="0"/>
                <a:cs typeface="Times New Roman" panose="02020603050405020304" pitchFamily="18" charset="0"/>
              </a:rPr>
              <a:t/>
            </a:r>
            <a:br>
              <a:rPr lang="lv-LV" kern="1200" dirty="0" smtClean="0">
                <a:solidFill>
                  <a:srgbClr val="00007D"/>
                </a:solidFill>
                <a:latin typeface="Times New Roman" panose="02020603050405020304" pitchFamily="18" charset="0"/>
                <a:cs typeface="Times New Roman" panose="02020603050405020304" pitchFamily="18" charset="0"/>
              </a:rPr>
            </a:br>
            <a:r>
              <a:rPr lang="en-GB" kern="1200" dirty="0" smtClean="0">
                <a:solidFill>
                  <a:srgbClr val="00007D"/>
                </a:solidFill>
                <a:latin typeface="Times New Roman" panose="02020603050405020304" pitchFamily="18" charset="0"/>
                <a:cs typeface="Times New Roman" panose="02020603050405020304" pitchFamily="18" charset="0"/>
              </a:rPr>
              <a:t>(Art 195, Criminal Code]</a:t>
            </a:r>
            <a:endParaRPr lang="lv-LV" kern="1200" dirty="0" smtClean="0">
              <a:solidFill>
                <a:srgbClr val="00007D"/>
              </a:solidFill>
              <a:latin typeface="Times New Roman" panose="02020603050405020304" pitchFamily="18" charset="0"/>
              <a:cs typeface="Times New Roman" panose="02020603050405020304" pitchFamily="18" charset="0"/>
            </a:endParaRPr>
          </a:p>
          <a:p>
            <a:pPr marL="0" lvl="1" indent="0">
              <a:buClrTx/>
              <a:buSzTx/>
              <a:buNone/>
              <a:defRPr/>
            </a:pPr>
            <a:endParaRPr lang="en-GB" kern="1200" dirty="0" smtClean="0">
              <a:solidFill>
                <a:srgbClr val="00007D"/>
              </a:solidFill>
              <a:latin typeface="Times New Roman" panose="02020603050405020304" pitchFamily="18" charset="0"/>
              <a:cs typeface="Times New Roman" panose="02020603050405020304" pitchFamily="18" charset="0"/>
            </a:endParaRPr>
          </a:p>
          <a:p>
            <a:pPr marL="0" lvl="1" indent="0">
              <a:buClrTx/>
              <a:buSzTx/>
              <a:buFont typeface="Wingdings" pitchFamily="2" charset="2"/>
              <a:buNone/>
              <a:defRPr/>
            </a:pPr>
            <a:r>
              <a:rPr lang="en-GB" kern="1200" dirty="0" smtClean="0">
                <a:solidFill>
                  <a:srgbClr val="00007D"/>
                </a:solidFill>
                <a:latin typeface="Times New Roman" panose="02020603050405020304" pitchFamily="18" charset="0"/>
                <a:cs typeface="Times New Roman" panose="02020603050405020304" pitchFamily="18" charset="0"/>
              </a:rPr>
              <a:t>in relation with organised crime and/or corruption in the area of state revenue</a:t>
            </a:r>
            <a:endParaRPr lang="en-GB" sz="2400" kern="1200" dirty="0" smtClean="0">
              <a:solidFill>
                <a:srgbClr val="00007D"/>
              </a:solidFill>
              <a:latin typeface="Times New Roman" panose="02020603050405020304" pitchFamily="18" charset="0"/>
              <a:cs typeface="Times New Roman" panose="02020603050405020304" pitchFamily="18" charset="0"/>
            </a:endParaRPr>
          </a:p>
          <a:p>
            <a:pPr>
              <a:defRPr/>
            </a:pPr>
            <a:endParaRPr lang="lv-LV"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79882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title"/>
          </p:nvPr>
        </p:nvSpPr>
        <p:spPr>
          <a:xfrm>
            <a:off x="467544" y="260648"/>
            <a:ext cx="7236296" cy="792088"/>
          </a:xfrm>
        </p:spPr>
        <p:txBody>
          <a:bodyPr/>
          <a:lstStyle/>
          <a:p>
            <a:r>
              <a:rPr lang="en-GB" altLang="lv-LV" sz="2800" dirty="0"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Investigation of fraud</a:t>
            </a:r>
            <a:r>
              <a:rPr lang="lv-LV" altLang="lv-LV" sz="2800" dirty="0"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altLang="lv-LV" sz="2800" dirty="0"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by </a:t>
            </a:r>
            <a:r>
              <a:rPr lang="lv-LV" altLang="lv-LV" sz="2800" dirty="0"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a:t>
            </a:r>
            <a:r>
              <a:rPr lang="en-GB" altLang="lv-LV" sz="2800" dirty="0" err="1"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inanc</a:t>
            </a:r>
            <a:r>
              <a:rPr lang="lv-LV" altLang="lv-LV" sz="2800" dirty="0"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a:t>
            </a:r>
            <a:r>
              <a:rPr lang="en-GB" altLang="lv-LV" sz="2800" dirty="0"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v-LV" altLang="lv-LV" sz="2800" dirty="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t>
            </a:r>
            <a:r>
              <a:rPr lang="en-GB" altLang="lv-LV" sz="2800" dirty="0" err="1"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olice</a:t>
            </a:r>
            <a:endParaRPr lang="en-GB" altLang="lv-LV" sz="2800" dirty="0"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171" name="Slide Number Placeholder 3"/>
          <p:cNvSpPr txBox="1">
            <a:spLocks/>
          </p:cNvSpPr>
          <p:nvPr/>
        </p:nvSpPr>
        <p:spPr bwMode="auto">
          <a:xfrm>
            <a:off x="6975475" y="638175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algn="r" eaLnBrk="1" hangingPunct="1">
              <a:spcBef>
                <a:spcPct val="0"/>
              </a:spcBef>
              <a:buClrTx/>
              <a:buSzTx/>
              <a:buFontTx/>
              <a:buNone/>
            </a:pPr>
            <a:fld id="{BBAD8F68-5C18-4755-ACE7-C1117AD05210}" type="slidenum">
              <a:rPr lang="lv-LV" altLang="lv-LV" sz="1200">
                <a:latin typeface="Times New Roman" panose="02020603050405020304" pitchFamily="18" charset="0"/>
                <a:cs typeface="Times New Roman" panose="02020603050405020304" pitchFamily="18" charset="0"/>
              </a:rPr>
              <a:pPr algn="r" eaLnBrk="1" hangingPunct="1">
                <a:spcBef>
                  <a:spcPct val="0"/>
                </a:spcBef>
                <a:buClrTx/>
                <a:buSzTx/>
                <a:buFontTx/>
                <a:buNone/>
              </a:pPr>
              <a:t>3</a:t>
            </a:fld>
            <a:endParaRPr lang="lv-LV" altLang="lv-LV" sz="1200">
              <a:latin typeface="Times New Roman" panose="02020603050405020304" pitchFamily="18" charset="0"/>
              <a:cs typeface="Times New Roman" panose="02020603050405020304" pitchFamily="18" charset="0"/>
            </a:endParaRPr>
          </a:p>
        </p:txBody>
      </p:sp>
      <p:sp>
        <p:nvSpPr>
          <p:cNvPr id="7173" name="TextBox 1"/>
          <p:cNvSpPr txBox="1">
            <a:spLocks noChangeArrowheads="1"/>
          </p:cNvSpPr>
          <p:nvPr/>
        </p:nvSpPr>
        <p:spPr bwMode="auto">
          <a:xfrm>
            <a:off x="539552" y="2204864"/>
            <a:ext cx="792088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marL="0" lvl="1" indent="0" algn="just" eaLnBrk="1" hangingPunct="1">
              <a:buClrTx/>
              <a:buSzTx/>
              <a:buNone/>
              <a:defRPr/>
            </a:pPr>
            <a:r>
              <a:rPr lang="en-GB" altLang="lv-LV" dirty="0" smtClean="0">
                <a:solidFill>
                  <a:srgbClr val="00007D"/>
                </a:solidFill>
                <a:latin typeface="Times New Roman" panose="02020603050405020304" pitchFamily="18" charset="0"/>
                <a:cs typeface="Times New Roman" panose="02020603050405020304" pitchFamily="18" charset="0"/>
              </a:rPr>
              <a:t>In case if a person by using falsified documents or otherwise is deceiving the officials of the State Revenue Service by claiming the right to the refund of allegedly overpaid tax,  this offence should be qualified as fraud</a:t>
            </a:r>
            <a:r>
              <a:rPr lang="lv-LV" altLang="lv-LV" dirty="0" smtClean="0">
                <a:solidFill>
                  <a:srgbClr val="00007D"/>
                </a:solidFill>
                <a:latin typeface="Times New Roman" panose="02020603050405020304" pitchFamily="18" charset="0"/>
                <a:cs typeface="Times New Roman" panose="02020603050405020304" pitchFamily="18" charset="0"/>
              </a:rPr>
              <a:t>.</a:t>
            </a:r>
            <a:endParaRPr lang="en-GB" altLang="lv-LV" dirty="0">
              <a:solidFill>
                <a:srgbClr val="00007D"/>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5634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47080" y="-193804"/>
            <a:ext cx="8229600" cy="1143000"/>
          </a:xfrm>
        </p:spPr>
        <p:txBody>
          <a:bodyPr/>
          <a:lstStyle/>
          <a:p>
            <a:pPr eaLnBrk="1" fontAlgn="auto" hangingPunct="1">
              <a:spcAft>
                <a:spcPts val="0"/>
              </a:spcAft>
              <a:defRPr/>
            </a:pPr>
            <a:r>
              <a:rPr lang="en-GB" sz="2800" kern="1200" dirty="0" smtClean="0">
                <a:solidFill>
                  <a:srgbClr val="8B1D2F"/>
                </a:solidFill>
                <a:effectLst>
                  <a:outerShdw blurRad="38100" dist="38100" dir="2700000" algn="tl">
                    <a:srgbClr val="C0C0C0"/>
                  </a:outerShdw>
                </a:effectLst>
                <a:latin typeface="Times New Roman" panose="02020603050405020304" pitchFamily="18" charset="0"/>
                <a:ea typeface="+mn-ea"/>
                <a:cs typeface="Times New Roman" panose="02020603050405020304" pitchFamily="18" charset="0"/>
              </a:rPr>
              <a:t>VAT Fraud Scheme</a:t>
            </a:r>
            <a:endParaRPr lang="en-GB" sz="2800" kern="1200" dirty="0">
              <a:solidFill>
                <a:srgbClr val="8B1D2F"/>
              </a:solidFill>
              <a:effectLst>
                <a:outerShdw blurRad="38100" dist="38100" dir="2700000" algn="tl">
                  <a:srgbClr val="C0C0C0"/>
                </a:outerShdw>
              </a:effectLst>
              <a:latin typeface="Times New Roman" panose="02020603050405020304" pitchFamily="18" charset="0"/>
              <a:ea typeface="+mn-ea"/>
              <a:cs typeface="Times New Roman" panose="02020603050405020304" pitchFamily="18" charset="0"/>
            </a:endParaRPr>
          </a:p>
        </p:txBody>
      </p:sp>
      <p:sp>
        <p:nvSpPr>
          <p:cNvPr id="5" name="Rectangle 3"/>
          <p:cNvSpPr>
            <a:spLocks noChangeArrowheads="1"/>
          </p:cNvSpPr>
          <p:nvPr/>
        </p:nvSpPr>
        <p:spPr bwMode="auto">
          <a:xfrm>
            <a:off x="3921545" y="942624"/>
            <a:ext cx="380208" cy="434588"/>
          </a:xfrm>
          <a:prstGeom prst="rect">
            <a:avLst/>
          </a:prstGeom>
          <a:ln>
            <a:headEnd/>
            <a:tailEnd/>
          </a:ln>
        </p:spPr>
        <p:style>
          <a:lnRef idx="2">
            <a:schemeClr val="accent6">
              <a:shade val="50000"/>
            </a:schemeClr>
          </a:lnRef>
          <a:fillRef idx="1003">
            <a:schemeClr val="lt2"/>
          </a:fillRef>
          <a:effectRef idx="0">
            <a:schemeClr val="accent6"/>
          </a:effectRef>
          <a:fontRef idx="minor">
            <a:schemeClr val="lt1"/>
          </a:fontRef>
        </p:style>
        <p:txBody>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defRPr/>
            </a:pPr>
            <a:endParaRPr lang="lv-LV" altLang="lv-LV" sz="2000" smtClean="0">
              <a:solidFill>
                <a:srgbClr val="000000"/>
              </a:solidFill>
              <a:latin typeface="Times New Roman" panose="02020603050405020304" pitchFamily="18" charset="0"/>
              <a:cs typeface="Times New Roman" panose="02020603050405020304" pitchFamily="18" charset="0"/>
            </a:endParaRPr>
          </a:p>
        </p:txBody>
      </p:sp>
      <p:sp>
        <p:nvSpPr>
          <p:cNvPr id="6" name="Rectangle 4"/>
          <p:cNvSpPr>
            <a:spLocks noChangeArrowheads="1"/>
          </p:cNvSpPr>
          <p:nvPr/>
        </p:nvSpPr>
        <p:spPr bwMode="auto">
          <a:xfrm>
            <a:off x="5074867" y="936711"/>
            <a:ext cx="392128" cy="435629"/>
          </a:xfrm>
          <a:prstGeom prst="rect">
            <a:avLst/>
          </a:prstGeom>
          <a:ln>
            <a:headEnd/>
            <a:tailEnd/>
          </a:ln>
        </p:spPr>
        <p:style>
          <a:lnRef idx="2">
            <a:schemeClr val="accent6">
              <a:shade val="50000"/>
            </a:schemeClr>
          </a:lnRef>
          <a:fillRef idx="1003">
            <a:schemeClr val="lt2"/>
          </a:fillRef>
          <a:effectRef idx="0">
            <a:schemeClr val="accent6"/>
          </a:effectRef>
          <a:fontRef idx="minor">
            <a:schemeClr val="lt1"/>
          </a:fontRef>
        </p:style>
        <p:txBody>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defRPr/>
            </a:pPr>
            <a:endParaRPr lang="lv-LV" altLang="lv-LV" sz="2000" smtClean="0">
              <a:solidFill>
                <a:srgbClr val="000000"/>
              </a:solidFill>
              <a:latin typeface="Times New Roman" panose="02020603050405020304" pitchFamily="18" charset="0"/>
              <a:cs typeface="Times New Roman" panose="02020603050405020304" pitchFamily="18" charset="0"/>
            </a:endParaRPr>
          </a:p>
        </p:txBody>
      </p:sp>
      <p:pic>
        <p:nvPicPr>
          <p:cNvPr id="7"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750" y="1812925"/>
            <a:ext cx="1584325" cy="677863"/>
          </a:xfrm>
          <a:prstGeom prst="rect">
            <a:avLst/>
          </a:prstGeom>
          <a:noFill/>
          <a:ln w="104775">
            <a:solidFill>
              <a:schemeClr val="tx2">
                <a:alpha val="96861"/>
              </a:schemeClr>
            </a:solidFill>
            <a:miter lim="800000"/>
            <a:headEnd/>
            <a:tailEnd/>
          </a:ln>
          <a:extLst>
            <a:ext uri="{909E8E84-426E-40DD-AFC4-6F175D3DCCD1}">
              <a14:hiddenFill xmlns:a14="http://schemas.microsoft.com/office/drawing/2010/main">
                <a:solidFill>
                  <a:srgbClr val="FFFFFF"/>
                </a:solidFill>
              </a14:hiddenFill>
            </a:ext>
          </a:extLst>
        </p:spPr>
      </p:pic>
      <p:sp>
        <p:nvSpPr>
          <p:cNvPr id="8" name="Rectangle 5"/>
          <p:cNvSpPr>
            <a:spLocks noChangeArrowheads="1"/>
          </p:cNvSpPr>
          <p:nvPr/>
        </p:nvSpPr>
        <p:spPr bwMode="auto">
          <a:xfrm>
            <a:off x="4821238" y="2422525"/>
            <a:ext cx="471487" cy="434975"/>
          </a:xfrm>
          <a:prstGeom prst="rect">
            <a:avLst/>
          </a:prstGeom>
          <a:gradFill rotWithShape="0">
            <a:gsLst>
              <a:gs pos="0">
                <a:srgbClr val="666666"/>
              </a:gs>
              <a:gs pos="50000">
                <a:srgbClr val="CCCCCC"/>
              </a:gs>
              <a:gs pos="100000">
                <a:srgbClr val="666666"/>
              </a:gs>
            </a:gsLst>
            <a:lin ang="18900000" scaled="1"/>
          </a:gradFill>
          <a:ln w="12700">
            <a:solidFill>
              <a:srgbClr val="666666"/>
            </a:solidFill>
            <a:miter lim="800000"/>
            <a:headEnd/>
            <a:tailEnd/>
          </a:ln>
          <a:effectLst>
            <a:outerShdw dist="28398" dir="3806097" algn="ctr" rotWithShape="0">
              <a:srgbClr val="7F7F7F">
                <a:alpha val="50000"/>
              </a:srgbClr>
            </a:outerShdw>
          </a:effectLst>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pPr>
            <a:endParaRPr lang="lv-LV" altLang="lv-LV" sz="2000">
              <a:solidFill>
                <a:srgbClr val="000000"/>
              </a:solidFill>
              <a:latin typeface="Times New Roman" panose="02020603050405020304" pitchFamily="18" charset="0"/>
              <a:cs typeface="Times New Roman" panose="02020603050405020304" pitchFamily="18" charset="0"/>
            </a:endParaRPr>
          </a:p>
        </p:txBody>
      </p:sp>
      <p:sp>
        <p:nvSpPr>
          <p:cNvPr id="9" name="Rectangle 5"/>
          <p:cNvSpPr>
            <a:spLocks noChangeArrowheads="1"/>
          </p:cNvSpPr>
          <p:nvPr/>
        </p:nvSpPr>
        <p:spPr bwMode="auto">
          <a:xfrm>
            <a:off x="4241800" y="2422525"/>
            <a:ext cx="471488" cy="433388"/>
          </a:xfrm>
          <a:prstGeom prst="rect">
            <a:avLst/>
          </a:prstGeom>
          <a:gradFill rotWithShape="0">
            <a:gsLst>
              <a:gs pos="0">
                <a:srgbClr val="666666"/>
              </a:gs>
              <a:gs pos="50000">
                <a:srgbClr val="CCCCCC"/>
              </a:gs>
              <a:gs pos="100000">
                <a:srgbClr val="666666"/>
              </a:gs>
            </a:gsLst>
            <a:lin ang="18900000" scaled="1"/>
          </a:gradFill>
          <a:ln w="12700">
            <a:solidFill>
              <a:srgbClr val="666666"/>
            </a:solidFill>
            <a:miter lim="800000"/>
            <a:headEnd/>
            <a:tailEnd/>
          </a:ln>
          <a:effectLst>
            <a:outerShdw dist="28398" dir="3806097" algn="ctr" rotWithShape="0">
              <a:srgbClr val="7F7F7F">
                <a:alpha val="50000"/>
              </a:srgbClr>
            </a:outerShdw>
          </a:effectLst>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pPr>
            <a:endParaRPr lang="lv-LV" altLang="lv-LV" sz="2000">
              <a:solidFill>
                <a:srgbClr val="000000"/>
              </a:solidFill>
              <a:latin typeface="Times New Roman" panose="02020603050405020304" pitchFamily="18" charset="0"/>
              <a:cs typeface="Times New Roman" panose="02020603050405020304" pitchFamily="18" charset="0"/>
            </a:endParaRPr>
          </a:p>
        </p:txBody>
      </p:sp>
      <p:sp>
        <p:nvSpPr>
          <p:cNvPr id="10" name="Rectangle 5"/>
          <p:cNvSpPr>
            <a:spLocks noChangeArrowheads="1"/>
          </p:cNvSpPr>
          <p:nvPr/>
        </p:nvSpPr>
        <p:spPr bwMode="auto">
          <a:xfrm>
            <a:off x="3668713" y="2422525"/>
            <a:ext cx="471487" cy="434975"/>
          </a:xfrm>
          <a:prstGeom prst="rect">
            <a:avLst/>
          </a:prstGeom>
          <a:gradFill rotWithShape="0">
            <a:gsLst>
              <a:gs pos="0">
                <a:srgbClr val="666666"/>
              </a:gs>
              <a:gs pos="50000">
                <a:srgbClr val="CCCCCC"/>
              </a:gs>
              <a:gs pos="100000">
                <a:srgbClr val="666666"/>
              </a:gs>
            </a:gsLst>
            <a:lin ang="18900000" scaled="1"/>
          </a:gradFill>
          <a:ln w="12700">
            <a:solidFill>
              <a:srgbClr val="666666"/>
            </a:solidFill>
            <a:miter lim="800000"/>
            <a:headEnd/>
            <a:tailEnd/>
          </a:ln>
          <a:effectLst>
            <a:outerShdw dist="28398" dir="3806097" algn="ctr" rotWithShape="0">
              <a:srgbClr val="7F7F7F">
                <a:alpha val="50000"/>
              </a:srgbClr>
            </a:outerShdw>
          </a:effectLst>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pPr>
            <a:endParaRPr lang="lv-LV" altLang="lv-LV" sz="2000">
              <a:solidFill>
                <a:srgbClr val="000000"/>
              </a:solidFill>
              <a:latin typeface="Times New Roman" panose="02020603050405020304" pitchFamily="18" charset="0"/>
              <a:cs typeface="Times New Roman" panose="02020603050405020304" pitchFamily="18" charset="0"/>
            </a:endParaRPr>
          </a:p>
        </p:txBody>
      </p:sp>
      <p:sp>
        <p:nvSpPr>
          <p:cNvPr id="11" name="Rectangle 6"/>
          <p:cNvSpPr>
            <a:spLocks noChangeArrowheads="1"/>
          </p:cNvSpPr>
          <p:nvPr/>
        </p:nvSpPr>
        <p:spPr bwMode="auto">
          <a:xfrm>
            <a:off x="5441950" y="4008438"/>
            <a:ext cx="539750" cy="465137"/>
          </a:xfrm>
          <a:prstGeom prst="rect">
            <a:avLst/>
          </a:prstGeom>
          <a:solidFill>
            <a:srgbClr val="C00000"/>
          </a:solidFill>
          <a:ln w="38100">
            <a:solidFill>
              <a:srgbClr val="F2F2F2"/>
            </a:solidFill>
            <a:miter lim="800000"/>
            <a:headEnd/>
            <a:tailEnd/>
          </a:ln>
          <a:effectLst>
            <a:outerShdw dist="28398" dir="3806097" algn="ctr" rotWithShape="0">
              <a:srgbClr val="622423">
                <a:alpha val="50000"/>
              </a:srgbClr>
            </a:outerShdw>
          </a:effectLst>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pPr>
            <a:endParaRPr lang="lv-LV" altLang="lv-LV" sz="2000">
              <a:solidFill>
                <a:srgbClr val="000000"/>
              </a:solidFill>
              <a:latin typeface="Times New Roman" panose="02020603050405020304" pitchFamily="18" charset="0"/>
              <a:cs typeface="Times New Roman" panose="02020603050405020304" pitchFamily="18" charset="0"/>
            </a:endParaRPr>
          </a:p>
        </p:txBody>
      </p:sp>
      <p:sp>
        <p:nvSpPr>
          <p:cNvPr id="12" name="Rectangle 6"/>
          <p:cNvSpPr>
            <a:spLocks noChangeArrowheads="1"/>
          </p:cNvSpPr>
          <p:nvPr/>
        </p:nvSpPr>
        <p:spPr bwMode="auto">
          <a:xfrm>
            <a:off x="3417888" y="4013200"/>
            <a:ext cx="539750" cy="463550"/>
          </a:xfrm>
          <a:prstGeom prst="rect">
            <a:avLst/>
          </a:prstGeom>
          <a:solidFill>
            <a:srgbClr val="C00000"/>
          </a:solidFill>
          <a:ln w="38100">
            <a:solidFill>
              <a:srgbClr val="F2F2F2"/>
            </a:solidFill>
            <a:miter lim="800000"/>
            <a:headEnd/>
            <a:tailEnd/>
          </a:ln>
          <a:effectLst>
            <a:outerShdw dist="28398" dir="3806097" algn="ctr" rotWithShape="0">
              <a:srgbClr val="622423">
                <a:alpha val="50000"/>
              </a:srgbClr>
            </a:outerShdw>
          </a:effectLst>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pPr>
            <a:endParaRPr lang="lv-LV" altLang="lv-LV" sz="2000">
              <a:solidFill>
                <a:srgbClr val="000000"/>
              </a:solidFill>
              <a:latin typeface="Times New Roman" panose="02020603050405020304" pitchFamily="18" charset="0"/>
              <a:cs typeface="Times New Roman" panose="02020603050405020304" pitchFamily="18" charset="0"/>
            </a:endParaRPr>
          </a:p>
        </p:txBody>
      </p:sp>
      <p:sp>
        <p:nvSpPr>
          <p:cNvPr id="13" name="Rectangle 6"/>
          <p:cNvSpPr>
            <a:spLocks noChangeArrowheads="1"/>
          </p:cNvSpPr>
          <p:nvPr/>
        </p:nvSpPr>
        <p:spPr bwMode="auto">
          <a:xfrm>
            <a:off x="4098925" y="4013200"/>
            <a:ext cx="538163" cy="463550"/>
          </a:xfrm>
          <a:prstGeom prst="rect">
            <a:avLst/>
          </a:prstGeom>
          <a:solidFill>
            <a:srgbClr val="C00000"/>
          </a:solidFill>
          <a:ln w="38100">
            <a:solidFill>
              <a:srgbClr val="F2F2F2"/>
            </a:solidFill>
            <a:miter lim="800000"/>
            <a:headEnd/>
            <a:tailEnd/>
          </a:ln>
          <a:effectLst>
            <a:outerShdw dist="28398" dir="3806097" algn="ctr" rotWithShape="0">
              <a:srgbClr val="622423">
                <a:alpha val="50000"/>
              </a:srgbClr>
            </a:outerShdw>
          </a:effectLst>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pPr>
            <a:endParaRPr lang="lv-LV" altLang="lv-LV" sz="2000">
              <a:solidFill>
                <a:srgbClr val="000000"/>
              </a:solidFill>
              <a:latin typeface="Times New Roman" panose="02020603050405020304" pitchFamily="18" charset="0"/>
              <a:cs typeface="Times New Roman" panose="02020603050405020304" pitchFamily="18" charset="0"/>
            </a:endParaRPr>
          </a:p>
        </p:txBody>
      </p:sp>
      <p:pic>
        <p:nvPicPr>
          <p:cNvPr id="14" name="Picture 46" descr="1175393771Iq6Q5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5259388"/>
            <a:ext cx="466725"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5"/>
          <p:cNvSpPr>
            <a:spLocks noChangeArrowheads="1"/>
          </p:cNvSpPr>
          <p:nvPr/>
        </p:nvSpPr>
        <p:spPr bwMode="auto">
          <a:xfrm>
            <a:off x="5373688" y="2417763"/>
            <a:ext cx="506412" cy="438150"/>
          </a:xfrm>
          <a:prstGeom prst="rect">
            <a:avLst/>
          </a:prstGeom>
          <a:gradFill rotWithShape="0">
            <a:gsLst>
              <a:gs pos="0">
                <a:srgbClr val="666666"/>
              </a:gs>
              <a:gs pos="50000">
                <a:srgbClr val="CCCCCC"/>
              </a:gs>
              <a:gs pos="100000">
                <a:srgbClr val="666666"/>
              </a:gs>
            </a:gsLst>
            <a:lin ang="18900000" scaled="1"/>
          </a:gradFill>
          <a:ln w="12700">
            <a:solidFill>
              <a:srgbClr val="666666"/>
            </a:solidFill>
            <a:miter lim="800000"/>
            <a:headEnd/>
            <a:tailEnd/>
          </a:ln>
          <a:effectLst>
            <a:outerShdw dist="28398" dir="3806097" algn="ctr" rotWithShape="0">
              <a:srgbClr val="7F7F7F">
                <a:alpha val="50000"/>
              </a:srgbClr>
            </a:outerShdw>
          </a:effectLst>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pPr>
            <a:endParaRPr lang="lv-LV" altLang="lv-LV" sz="2000">
              <a:solidFill>
                <a:srgbClr val="000000"/>
              </a:solidFill>
              <a:latin typeface="Times New Roman" panose="02020603050405020304" pitchFamily="18" charset="0"/>
              <a:cs typeface="Times New Roman" panose="02020603050405020304" pitchFamily="18" charset="0"/>
            </a:endParaRPr>
          </a:p>
        </p:txBody>
      </p:sp>
      <p:sp>
        <p:nvSpPr>
          <p:cNvPr id="16" name="Rectangle 4"/>
          <p:cNvSpPr>
            <a:spLocks noChangeArrowheads="1"/>
          </p:cNvSpPr>
          <p:nvPr/>
        </p:nvSpPr>
        <p:spPr bwMode="auto">
          <a:xfrm>
            <a:off x="5681536" y="945500"/>
            <a:ext cx="380208" cy="429716"/>
          </a:xfrm>
          <a:prstGeom prst="rect">
            <a:avLst/>
          </a:prstGeom>
          <a:ln>
            <a:headEnd/>
            <a:tailEnd/>
          </a:ln>
        </p:spPr>
        <p:style>
          <a:lnRef idx="2">
            <a:schemeClr val="accent6">
              <a:shade val="50000"/>
            </a:schemeClr>
          </a:lnRef>
          <a:fillRef idx="1003">
            <a:schemeClr val="lt2"/>
          </a:fillRef>
          <a:effectRef idx="0">
            <a:schemeClr val="accent6"/>
          </a:effectRef>
          <a:fontRef idx="minor">
            <a:schemeClr val="lt1"/>
          </a:fontRef>
        </p:style>
        <p:txBody>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defRPr/>
            </a:pPr>
            <a:endParaRPr lang="lv-LV" altLang="lv-LV" sz="2000" smtClean="0">
              <a:solidFill>
                <a:srgbClr val="000000"/>
              </a:solidFill>
              <a:latin typeface="Times New Roman" panose="02020603050405020304" pitchFamily="18" charset="0"/>
              <a:cs typeface="Times New Roman" panose="02020603050405020304" pitchFamily="18" charset="0"/>
            </a:endParaRPr>
          </a:p>
        </p:txBody>
      </p:sp>
      <p:sp>
        <p:nvSpPr>
          <p:cNvPr id="17" name="Rounded Rectangle 16"/>
          <p:cNvSpPr/>
          <p:nvPr/>
        </p:nvSpPr>
        <p:spPr>
          <a:xfrm>
            <a:off x="412750" y="925131"/>
            <a:ext cx="2790825" cy="458787"/>
          </a:xfrm>
          <a:prstGeom prst="roundRect">
            <a:avLst/>
          </a:prstGeom>
          <a:gradFill flip="none" rotWithShape="1">
            <a:gsLst>
              <a:gs pos="0">
                <a:schemeClr val="accent1">
                  <a:lumMod val="90000"/>
                  <a:tint val="66000"/>
                  <a:satMod val="160000"/>
                </a:schemeClr>
              </a:gs>
              <a:gs pos="50000">
                <a:schemeClr val="accent1">
                  <a:lumMod val="90000"/>
                  <a:tint val="44500"/>
                  <a:satMod val="160000"/>
                </a:schemeClr>
              </a:gs>
              <a:gs pos="100000">
                <a:schemeClr val="accent1">
                  <a:lumMod val="90000"/>
                  <a:tint val="23500"/>
                  <a:satMod val="160000"/>
                </a:schemeClr>
              </a:gs>
            </a:gsLst>
            <a:lin ang="16200000" scaled="1"/>
            <a:tileRect/>
          </a:gradFill>
        </p:spPr>
        <p:style>
          <a:lnRef idx="2">
            <a:schemeClr val="accent1">
              <a:shade val="50000"/>
            </a:schemeClr>
          </a:lnRef>
          <a:fillRef idx="1003">
            <a:schemeClr val="lt2"/>
          </a:fillRef>
          <a:effectRef idx="0">
            <a:schemeClr val="accent1"/>
          </a:effectRef>
          <a:fontRef idx="minor">
            <a:schemeClr val="lt1"/>
          </a:fontRef>
        </p:style>
        <p:txBody>
          <a:bodyPr anchor="ctr"/>
          <a:lstStyle/>
          <a:p>
            <a:pPr algn="ctr">
              <a:defRPr/>
            </a:pPr>
            <a:r>
              <a:rPr lang="en-GB" altLang="lv-LV" sz="1100" b="1" dirty="0" smtClean="0">
                <a:solidFill>
                  <a:schemeClr val="tx1"/>
                </a:solidFill>
                <a:latin typeface="Times New Roman" panose="02020603050405020304" pitchFamily="18" charset="0"/>
                <a:cs typeface="Times New Roman" panose="02020603050405020304" pitchFamily="18" charset="0"/>
              </a:rPr>
              <a:t>Actually working companies evading taxes, clients of organised crime groups</a:t>
            </a:r>
            <a:r>
              <a:rPr lang="lv-LV" altLang="lv-LV" sz="1100" b="1" dirty="0" smtClean="0">
                <a:solidFill>
                  <a:schemeClr val="tx1"/>
                </a:solidFill>
                <a:latin typeface="Times New Roman" panose="02020603050405020304" pitchFamily="18" charset="0"/>
                <a:cs typeface="Times New Roman" panose="02020603050405020304" pitchFamily="18" charset="0"/>
              </a:rPr>
              <a:t>.</a:t>
            </a:r>
            <a:endParaRPr lang="lv-LV" altLang="lv-LV" sz="1100" b="1" dirty="0">
              <a:solidFill>
                <a:schemeClr val="tx1"/>
              </a:solidFill>
              <a:latin typeface="Times New Roman" panose="02020603050405020304" pitchFamily="18" charset="0"/>
              <a:cs typeface="Times New Roman" panose="02020603050405020304" pitchFamily="18" charset="0"/>
            </a:endParaRPr>
          </a:p>
        </p:txBody>
      </p:sp>
      <p:sp>
        <p:nvSpPr>
          <p:cNvPr id="18" name="Rounded Rectangle 17"/>
          <p:cNvSpPr/>
          <p:nvPr/>
        </p:nvSpPr>
        <p:spPr>
          <a:xfrm>
            <a:off x="6061075" y="2281238"/>
            <a:ext cx="2943225" cy="666750"/>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defRPr/>
            </a:pPr>
            <a:r>
              <a:rPr lang="lv-LV" sz="1050" b="1" dirty="0" smtClean="0">
                <a:solidFill>
                  <a:srgbClr val="000000"/>
                </a:solidFill>
                <a:latin typeface="Times New Roman" panose="02020603050405020304" pitchFamily="18" charset="0"/>
                <a:cs typeface="Times New Roman" panose="02020603050405020304" pitchFamily="18" charset="0"/>
              </a:rPr>
              <a:t>«</a:t>
            </a:r>
            <a:r>
              <a:rPr lang="en-GB" sz="1050" b="1" dirty="0" smtClean="0">
                <a:solidFill>
                  <a:srgbClr val="000000"/>
                </a:solidFill>
                <a:latin typeface="Times New Roman" panose="02020603050405020304" pitchFamily="18" charset="0"/>
                <a:cs typeface="Times New Roman" panose="02020603050405020304" pitchFamily="18" charset="0"/>
              </a:rPr>
              <a:t>Buffer</a:t>
            </a:r>
            <a:r>
              <a:rPr lang="lv-LV" sz="1050" b="1" dirty="0" smtClean="0">
                <a:solidFill>
                  <a:srgbClr val="000000"/>
                </a:solidFill>
                <a:latin typeface="Times New Roman" panose="02020603050405020304" pitchFamily="18" charset="0"/>
                <a:cs typeface="Times New Roman" panose="02020603050405020304" pitchFamily="18" charset="0"/>
              </a:rPr>
              <a:t>» </a:t>
            </a:r>
            <a:r>
              <a:rPr lang="en-GB" sz="1050" b="1" dirty="0" smtClean="0">
                <a:solidFill>
                  <a:srgbClr val="000000"/>
                </a:solidFill>
                <a:latin typeface="Times New Roman" panose="02020603050405020304" pitchFamily="18" charset="0"/>
                <a:cs typeface="Times New Roman" panose="02020603050405020304" pitchFamily="18" charset="0"/>
              </a:rPr>
              <a:t>companies whose officials agree with OCG to register them to their own names and submit the reports to the SRS</a:t>
            </a:r>
            <a:r>
              <a:rPr lang="lv-LV" sz="1050" b="1" dirty="0" smtClean="0">
                <a:solidFill>
                  <a:srgbClr val="000000"/>
                </a:solidFill>
                <a:latin typeface="Times New Roman" panose="02020603050405020304" pitchFamily="18" charset="0"/>
                <a:cs typeface="Times New Roman" panose="02020603050405020304" pitchFamily="18" charset="0"/>
              </a:rPr>
              <a:t>.</a:t>
            </a:r>
            <a:endParaRPr lang="lv-LV" sz="1050" b="1" dirty="0">
              <a:solidFill>
                <a:srgbClr val="000000"/>
              </a:solidFill>
              <a:latin typeface="Times New Roman" panose="02020603050405020304" pitchFamily="18" charset="0"/>
              <a:cs typeface="Times New Roman" panose="02020603050405020304" pitchFamily="18" charset="0"/>
            </a:endParaRPr>
          </a:p>
        </p:txBody>
      </p:sp>
      <p:sp>
        <p:nvSpPr>
          <p:cNvPr id="19" name="Down Arrow 18"/>
          <p:cNvSpPr/>
          <p:nvPr/>
        </p:nvSpPr>
        <p:spPr>
          <a:xfrm>
            <a:off x="4584144" y="1554659"/>
            <a:ext cx="298421" cy="726084"/>
          </a:xfrm>
          <a:prstGeom prst="downArrow">
            <a:avLst/>
          </a:prstGeom>
        </p:spPr>
        <p:style>
          <a:lnRef idx="2">
            <a:schemeClr val="accent1">
              <a:shade val="50000"/>
            </a:schemeClr>
          </a:lnRef>
          <a:fillRef idx="1003">
            <a:schemeClr val="lt2"/>
          </a:fillRef>
          <a:effectRef idx="0">
            <a:schemeClr val="accent1"/>
          </a:effectRef>
          <a:fontRef idx="minor">
            <a:schemeClr val="lt1"/>
          </a:fontRef>
        </p:style>
        <p:txBody>
          <a:bodyPr anchor="ctr"/>
          <a:lstStyle/>
          <a:p>
            <a:pPr algn="ctr">
              <a:defRPr/>
            </a:pPr>
            <a:endParaRPr lang="lv-LV" sz="700" dirty="0">
              <a:latin typeface="Times New Roman" panose="02020603050405020304" pitchFamily="18" charset="0"/>
              <a:cs typeface="Times New Roman" panose="02020603050405020304" pitchFamily="18" charset="0"/>
            </a:endParaRPr>
          </a:p>
        </p:txBody>
      </p:sp>
      <p:sp>
        <p:nvSpPr>
          <p:cNvPr id="20" name="Rounded Rectangle 19"/>
          <p:cNvSpPr/>
          <p:nvPr/>
        </p:nvSpPr>
        <p:spPr>
          <a:xfrm>
            <a:off x="3157538" y="5949951"/>
            <a:ext cx="3232150" cy="359369"/>
          </a:xfrm>
          <a:prstGeom prst="roundRect">
            <a:avLst>
              <a:gd name="adj" fmla="val 18228"/>
            </a:avLst>
          </a:prstGeom>
          <a:solidFill>
            <a:srgbClr val="6699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050" b="1" dirty="0" smtClean="0">
                <a:solidFill>
                  <a:schemeClr val="tx1"/>
                </a:solidFill>
                <a:latin typeface="Times New Roman" panose="02020603050405020304" pitchFamily="18" charset="0"/>
                <a:cs typeface="Times New Roman" panose="02020603050405020304" pitchFamily="18" charset="0"/>
              </a:rPr>
              <a:t>In foreign countries money is taken out of the accounts and delivered to the «client»</a:t>
            </a:r>
            <a:endParaRPr lang="en-GB" sz="1050" b="1" dirty="0">
              <a:solidFill>
                <a:schemeClr val="tx1"/>
              </a:solidFill>
              <a:latin typeface="Times New Roman" panose="02020603050405020304" pitchFamily="18" charset="0"/>
              <a:cs typeface="Times New Roman" panose="02020603050405020304" pitchFamily="18" charset="0"/>
            </a:endParaRPr>
          </a:p>
        </p:txBody>
      </p:sp>
      <p:sp>
        <p:nvSpPr>
          <p:cNvPr id="21" name="Down Arrow 20"/>
          <p:cNvSpPr/>
          <p:nvPr/>
        </p:nvSpPr>
        <p:spPr>
          <a:xfrm>
            <a:off x="4576192" y="3054350"/>
            <a:ext cx="314325" cy="687388"/>
          </a:xfrm>
          <a:prstGeom prst="downArrow">
            <a:avLst/>
          </a:prstGeom>
          <a:ln/>
        </p:spPr>
        <p:style>
          <a:lnRef idx="1">
            <a:schemeClr val="dk1"/>
          </a:lnRef>
          <a:fillRef idx="2">
            <a:schemeClr val="dk1"/>
          </a:fillRef>
          <a:effectRef idx="1">
            <a:schemeClr val="dk1"/>
          </a:effectRef>
          <a:fontRef idx="minor">
            <a:schemeClr val="dk1"/>
          </a:fontRef>
        </p:style>
        <p:txBody>
          <a:bodyPr anchor="ctr"/>
          <a:lstStyle/>
          <a:p>
            <a:pPr algn="ctr">
              <a:defRPr/>
            </a:pPr>
            <a:endParaRPr lang="lv-LV" sz="800" dirty="0">
              <a:latin typeface="Times New Roman" panose="02020603050405020304" pitchFamily="18" charset="0"/>
              <a:cs typeface="Times New Roman" panose="02020603050405020304" pitchFamily="18" charset="0"/>
            </a:endParaRPr>
          </a:p>
        </p:txBody>
      </p:sp>
      <p:sp>
        <p:nvSpPr>
          <p:cNvPr id="22" name="Down Arrow 21"/>
          <p:cNvSpPr/>
          <p:nvPr/>
        </p:nvSpPr>
        <p:spPr>
          <a:xfrm>
            <a:off x="4570635" y="4662488"/>
            <a:ext cx="325438" cy="584200"/>
          </a:xfrm>
          <a:prstGeom prst="downArrow">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v-LV" sz="800" dirty="0">
              <a:solidFill>
                <a:schemeClr val="bg1"/>
              </a:solidFill>
              <a:latin typeface="Times New Roman" panose="02020603050405020304" pitchFamily="18" charset="0"/>
              <a:cs typeface="Times New Roman" panose="02020603050405020304" pitchFamily="18" charset="0"/>
            </a:endParaRPr>
          </a:p>
        </p:txBody>
      </p:sp>
      <p:sp>
        <p:nvSpPr>
          <p:cNvPr id="23" name="Rectangle 4"/>
          <p:cNvSpPr>
            <a:spLocks noChangeArrowheads="1"/>
          </p:cNvSpPr>
          <p:nvPr/>
        </p:nvSpPr>
        <p:spPr bwMode="auto">
          <a:xfrm>
            <a:off x="3381623" y="949196"/>
            <a:ext cx="380208" cy="429716"/>
          </a:xfrm>
          <a:prstGeom prst="rect">
            <a:avLst/>
          </a:prstGeom>
          <a:ln>
            <a:headEnd/>
            <a:tailEnd/>
          </a:ln>
        </p:spPr>
        <p:style>
          <a:lnRef idx="2">
            <a:schemeClr val="accent6">
              <a:shade val="50000"/>
            </a:schemeClr>
          </a:lnRef>
          <a:fillRef idx="1003">
            <a:schemeClr val="lt2"/>
          </a:fillRef>
          <a:effectRef idx="0">
            <a:schemeClr val="accent6"/>
          </a:effectRef>
          <a:fontRef idx="minor">
            <a:schemeClr val="lt1"/>
          </a:fontRef>
        </p:style>
        <p:txBody>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defRPr/>
            </a:pPr>
            <a:endParaRPr lang="lv-LV" altLang="lv-LV" sz="2000" smtClean="0">
              <a:solidFill>
                <a:srgbClr val="000000"/>
              </a:solidFill>
              <a:latin typeface="Times New Roman" panose="02020603050405020304" pitchFamily="18" charset="0"/>
              <a:cs typeface="Times New Roman" panose="02020603050405020304" pitchFamily="18" charset="0"/>
            </a:endParaRPr>
          </a:p>
        </p:txBody>
      </p:sp>
      <p:sp>
        <p:nvSpPr>
          <p:cNvPr id="24" name="Rectangle 6"/>
          <p:cNvSpPr>
            <a:spLocks noChangeArrowheads="1"/>
          </p:cNvSpPr>
          <p:nvPr/>
        </p:nvSpPr>
        <p:spPr bwMode="auto">
          <a:xfrm>
            <a:off x="4821238" y="4013200"/>
            <a:ext cx="539750" cy="463550"/>
          </a:xfrm>
          <a:prstGeom prst="rect">
            <a:avLst/>
          </a:prstGeom>
          <a:solidFill>
            <a:srgbClr val="C00000"/>
          </a:solidFill>
          <a:ln w="38100">
            <a:solidFill>
              <a:srgbClr val="F2F2F2"/>
            </a:solidFill>
            <a:miter lim="800000"/>
            <a:headEnd/>
            <a:tailEnd/>
          </a:ln>
          <a:effectLst>
            <a:outerShdw dist="28398" dir="3806097" algn="ctr" rotWithShape="0">
              <a:srgbClr val="622423">
                <a:alpha val="50000"/>
              </a:srgbClr>
            </a:outerShdw>
          </a:effectLst>
        </p:spPr>
        <p:txBody>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pPr>
            <a:endParaRPr lang="lv-LV" altLang="lv-LV" sz="2000">
              <a:solidFill>
                <a:srgbClr val="000000"/>
              </a:solidFill>
              <a:latin typeface="Times New Roman" panose="02020603050405020304" pitchFamily="18" charset="0"/>
              <a:cs typeface="Times New Roman" panose="02020603050405020304" pitchFamily="18" charset="0"/>
            </a:endParaRPr>
          </a:p>
        </p:txBody>
      </p:sp>
      <p:sp>
        <p:nvSpPr>
          <p:cNvPr id="25" name="Rounded Rectangle 24"/>
          <p:cNvSpPr/>
          <p:nvPr/>
        </p:nvSpPr>
        <p:spPr bwMode="auto">
          <a:xfrm>
            <a:off x="6205538" y="3913188"/>
            <a:ext cx="2813050" cy="7493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8900000" scaled="1"/>
            <a:tileRect/>
          </a:gradFill>
          <a:ln>
            <a:headEnd/>
            <a:tailEnd/>
          </a:ln>
        </p:spPr>
        <p:style>
          <a:lnRef idx="1">
            <a:schemeClr val="accent2"/>
          </a:lnRef>
          <a:fillRef idx="2">
            <a:schemeClr val="accent2"/>
          </a:fillRef>
          <a:effectRef idx="1">
            <a:schemeClr val="accent2"/>
          </a:effectRef>
          <a:fontRef idx="minor">
            <a:schemeClr val="dk1"/>
          </a:fontRef>
        </p:style>
        <p:txBody>
          <a:bodyPr anchor="ctr"/>
          <a:lstStyle/>
          <a:p>
            <a:pPr>
              <a:defRPr/>
            </a:pPr>
            <a:r>
              <a:rPr lang="en-GB" altLang="lv-LV" sz="1050" b="1" dirty="0" smtClean="0">
                <a:solidFill>
                  <a:schemeClr val="tx1"/>
                </a:solidFill>
                <a:latin typeface="Times New Roman" panose="02020603050405020304" pitchFamily="18" charset="0"/>
                <a:cs typeface="Times New Roman" panose="02020603050405020304" pitchFamily="18" charset="0"/>
              </a:rPr>
              <a:t>Bogus companies registered to the persons without permanent residence, the companies are not  doing real business, they do not submit reports </a:t>
            </a:r>
            <a:r>
              <a:rPr lang="lv-LV" altLang="lv-LV" sz="1050" b="1" dirty="0" smtClean="0">
                <a:solidFill>
                  <a:schemeClr val="tx1"/>
                </a:solidFill>
                <a:latin typeface="Times New Roman" panose="02020603050405020304" pitchFamily="18" charset="0"/>
                <a:cs typeface="Times New Roman" panose="02020603050405020304" pitchFamily="18" charset="0"/>
              </a:rPr>
              <a:t>to </a:t>
            </a:r>
            <a:r>
              <a:rPr lang="en-GB" altLang="lv-LV" sz="1050" b="1" dirty="0" smtClean="0">
                <a:solidFill>
                  <a:schemeClr val="tx1"/>
                </a:solidFill>
                <a:latin typeface="Times New Roman" panose="02020603050405020304" pitchFamily="18" charset="0"/>
                <a:cs typeface="Times New Roman" panose="02020603050405020304" pitchFamily="18" charset="0"/>
              </a:rPr>
              <a:t>the SRS</a:t>
            </a:r>
            <a:endParaRPr lang="en-GB" altLang="lv-LV" sz="1050" b="1" dirty="0">
              <a:solidFill>
                <a:schemeClr val="tx1"/>
              </a:solidFill>
              <a:latin typeface="Times New Roman" panose="02020603050405020304" pitchFamily="18" charset="0"/>
              <a:cs typeface="Times New Roman" panose="02020603050405020304" pitchFamily="18" charset="0"/>
            </a:endParaRPr>
          </a:p>
        </p:txBody>
      </p:sp>
      <p:sp>
        <p:nvSpPr>
          <p:cNvPr id="26" name="Rectangle 4"/>
          <p:cNvSpPr>
            <a:spLocks noChangeArrowheads="1"/>
          </p:cNvSpPr>
          <p:nvPr/>
        </p:nvSpPr>
        <p:spPr bwMode="auto">
          <a:xfrm>
            <a:off x="4503776" y="945500"/>
            <a:ext cx="380208" cy="429716"/>
          </a:xfrm>
          <a:prstGeom prst="rect">
            <a:avLst/>
          </a:prstGeom>
          <a:ln>
            <a:headEnd/>
            <a:tailEnd/>
          </a:ln>
        </p:spPr>
        <p:style>
          <a:lnRef idx="2">
            <a:schemeClr val="accent6">
              <a:shade val="50000"/>
            </a:schemeClr>
          </a:lnRef>
          <a:fillRef idx="1003">
            <a:schemeClr val="lt2"/>
          </a:fillRef>
          <a:effectRef idx="0">
            <a:schemeClr val="accent6"/>
          </a:effectRef>
          <a:fontRef idx="minor">
            <a:schemeClr val="lt1"/>
          </a:fontRef>
        </p:style>
        <p:txBody>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defRPr/>
            </a:pPr>
            <a:endParaRPr lang="lv-LV" altLang="lv-LV" sz="2000" smtClean="0">
              <a:solidFill>
                <a:srgbClr val="000000"/>
              </a:solidFill>
              <a:latin typeface="Times New Roman" panose="02020603050405020304" pitchFamily="18" charset="0"/>
              <a:cs typeface="Times New Roman" panose="02020603050405020304" pitchFamily="18" charset="0"/>
            </a:endParaRPr>
          </a:p>
        </p:txBody>
      </p:sp>
      <p:cxnSp>
        <p:nvCxnSpPr>
          <p:cNvPr id="27" name="Elbow Connector 26"/>
          <p:cNvCxnSpPr>
            <a:stCxn id="20" idx="1"/>
            <a:endCxn id="30" idx="2"/>
          </p:cNvCxnSpPr>
          <p:nvPr/>
        </p:nvCxnSpPr>
        <p:spPr>
          <a:xfrm rot="10800000">
            <a:off x="1195388" y="3741738"/>
            <a:ext cx="1962150" cy="2387898"/>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Rounded Rectangle 54"/>
          <p:cNvSpPr>
            <a:spLocks noChangeArrowheads="1"/>
          </p:cNvSpPr>
          <p:nvPr/>
        </p:nvSpPr>
        <p:spPr bwMode="auto">
          <a:xfrm>
            <a:off x="2228850" y="2151063"/>
            <a:ext cx="1208088" cy="1000125"/>
          </a:xfrm>
          <a:prstGeom prst="roundRect">
            <a:avLst>
              <a:gd name="adj" fmla="val 16667"/>
            </a:avLst>
          </a:prstGeom>
          <a:noFill/>
          <a:ln w="12700">
            <a:solidFill>
              <a:schemeClr val="bg2"/>
            </a:solidFill>
            <a:miter lim="800000"/>
            <a:headEnd/>
            <a:tailEnd/>
          </a:ln>
          <a:effectLst>
            <a:outerShdw dist="28398" dir="3806097" algn="ctr" rotWithShape="0">
              <a:srgbClr val="7F7F7F">
                <a:alpha val="50000"/>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algn="ctr" eaLnBrk="1" hangingPunct="1">
              <a:spcBef>
                <a:spcPct val="0"/>
              </a:spcBef>
              <a:buClrTx/>
              <a:buSzTx/>
              <a:buFontTx/>
              <a:buNone/>
            </a:pPr>
            <a:endParaRPr lang="lv-LV" altLang="lv-LV" sz="1000">
              <a:solidFill>
                <a:srgbClr val="000000"/>
              </a:solidFill>
              <a:latin typeface="Times New Roman" panose="02020603050405020304" pitchFamily="18" charset="0"/>
              <a:cs typeface="Times New Roman" panose="02020603050405020304" pitchFamily="18" charset="0"/>
            </a:endParaRPr>
          </a:p>
        </p:txBody>
      </p:sp>
      <p:sp>
        <p:nvSpPr>
          <p:cNvPr id="29" name="TextBox 58"/>
          <p:cNvSpPr txBox="1">
            <a:spLocks noChangeArrowheads="1"/>
          </p:cNvSpPr>
          <p:nvPr/>
        </p:nvSpPr>
        <p:spPr bwMode="auto">
          <a:xfrm>
            <a:off x="2228850" y="2162175"/>
            <a:ext cx="1258888"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pPr>
            <a:r>
              <a:rPr lang="en-GB" altLang="lv-LV" sz="1050" b="1" dirty="0" smtClean="0">
                <a:solidFill>
                  <a:srgbClr val="000000"/>
                </a:solidFill>
                <a:latin typeface="Times New Roman" panose="02020603050405020304" pitchFamily="18" charset="0"/>
                <a:cs typeface="Times New Roman" panose="02020603050405020304" pitchFamily="18" charset="0"/>
              </a:rPr>
              <a:t>OCG organises establishing of bogus companies, agree on future activities</a:t>
            </a:r>
            <a:endParaRPr lang="en-GB" altLang="lv-LV" sz="1050" b="1" dirty="0">
              <a:solidFill>
                <a:srgbClr val="000000"/>
              </a:solidFill>
              <a:latin typeface="Times New Roman" panose="02020603050405020304" pitchFamily="18" charset="0"/>
              <a:cs typeface="Times New Roman" panose="02020603050405020304" pitchFamily="18" charset="0"/>
            </a:endParaRPr>
          </a:p>
        </p:txBody>
      </p:sp>
      <p:sp>
        <p:nvSpPr>
          <p:cNvPr id="30" name="Rounded Rectangle 29"/>
          <p:cNvSpPr/>
          <p:nvPr/>
        </p:nvSpPr>
        <p:spPr bwMode="auto">
          <a:xfrm>
            <a:off x="295275" y="2519363"/>
            <a:ext cx="1800225" cy="1222375"/>
          </a:xfrm>
          <a:prstGeom prst="roundRect">
            <a:avLst/>
          </a:prstGeom>
          <a:ln>
            <a:headEnd/>
            <a:tailEnd/>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n-GB" sz="1050" b="1" cap="all" dirty="0" smtClean="0">
                <a:latin typeface="Times New Roman" panose="02020603050405020304" pitchFamily="18" charset="0"/>
                <a:cs typeface="Times New Roman" panose="02020603050405020304" pitchFamily="18" charset="0"/>
              </a:rPr>
              <a:t>Organised crime group</a:t>
            </a:r>
          </a:p>
          <a:p>
            <a:pPr algn="ctr">
              <a:defRPr/>
            </a:pPr>
            <a:r>
              <a:rPr lang="en-GB" sz="1050" b="1" cap="all" dirty="0" smtClean="0">
                <a:latin typeface="Times New Roman" panose="02020603050405020304" pitchFamily="18" charset="0"/>
                <a:cs typeface="Times New Roman" panose="02020603050405020304" pitchFamily="18" charset="0"/>
              </a:rPr>
              <a:t> (</a:t>
            </a:r>
            <a:r>
              <a:rPr lang="en-GB" sz="1050" b="1" cap="all" dirty="0" err="1" smtClean="0">
                <a:latin typeface="Times New Roman" panose="02020603050405020304" pitchFamily="18" charset="0"/>
                <a:cs typeface="Times New Roman" panose="02020603050405020304" pitchFamily="18" charset="0"/>
              </a:rPr>
              <a:t>Ocg</a:t>
            </a:r>
            <a:r>
              <a:rPr lang="en-GB" sz="1050" b="1" cap="all" dirty="0" smtClean="0">
                <a:latin typeface="Times New Roman" panose="02020603050405020304" pitchFamily="18" charset="0"/>
                <a:cs typeface="Times New Roman" panose="02020603050405020304" pitchFamily="18" charset="0"/>
              </a:rPr>
              <a:t>)</a:t>
            </a:r>
            <a:endParaRPr lang="en-GB" sz="1050" cap="all" dirty="0" smtClean="0">
              <a:latin typeface="Times New Roman" panose="02020603050405020304" pitchFamily="18" charset="0"/>
              <a:cs typeface="Times New Roman" panose="02020603050405020304" pitchFamily="18" charset="0"/>
            </a:endParaRPr>
          </a:p>
          <a:p>
            <a:pPr algn="ctr">
              <a:defRPr/>
            </a:pPr>
            <a:r>
              <a:rPr lang="en-GB" sz="1050" dirty="0" smtClean="0">
                <a:latin typeface="Times New Roman" panose="02020603050405020304" pitchFamily="18" charset="0"/>
                <a:cs typeface="Times New Roman" panose="02020603050405020304" pitchFamily="18" charset="0"/>
              </a:rPr>
              <a:t>Establish fictitious companies, </a:t>
            </a:r>
          </a:p>
          <a:p>
            <a:pPr algn="ctr">
              <a:defRPr/>
            </a:pPr>
            <a:r>
              <a:rPr lang="en-GB" sz="1050" dirty="0" smtClean="0">
                <a:latin typeface="Times New Roman" panose="02020603050405020304" pitchFamily="18" charset="0"/>
                <a:cs typeface="Times New Roman" panose="02020603050405020304" pitchFamily="18" charset="0"/>
              </a:rPr>
              <a:t>Organisers of money laundering schemes</a:t>
            </a:r>
            <a:endParaRPr lang="en-GB" sz="1050" dirty="0">
              <a:latin typeface="Times New Roman" panose="02020603050405020304" pitchFamily="18" charset="0"/>
              <a:cs typeface="Times New Roman" panose="02020603050405020304" pitchFamily="18" charset="0"/>
            </a:endParaRPr>
          </a:p>
        </p:txBody>
      </p:sp>
      <p:cxnSp>
        <p:nvCxnSpPr>
          <p:cNvPr id="31" name="Straight Arrow Connector 30"/>
          <p:cNvCxnSpPr/>
          <p:nvPr/>
        </p:nvCxnSpPr>
        <p:spPr>
          <a:xfrm>
            <a:off x="3436938" y="2636838"/>
            <a:ext cx="18891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endCxn id="28" idx="1"/>
          </p:cNvCxnSpPr>
          <p:nvPr/>
        </p:nvCxnSpPr>
        <p:spPr>
          <a:xfrm>
            <a:off x="2109788" y="2651125"/>
            <a:ext cx="119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Rectangle 5"/>
          <p:cNvSpPr>
            <a:spLocks noChangeArrowheads="1"/>
          </p:cNvSpPr>
          <p:nvPr/>
        </p:nvSpPr>
        <p:spPr bwMode="auto">
          <a:xfrm>
            <a:off x="5064125" y="1556792"/>
            <a:ext cx="350857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pPr>
            <a:r>
              <a:rPr lang="en-GB" altLang="lv-LV" sz="1050" b="1" dirty="0" smtClean="0">
                <a:latin typeface="Times New Roman" panose="02020603050405020304" pitchFamily="18" charset="0"/>
                <a:cs typeface="Times New Roman" panose="02020603050405020304" pitchFamily="18" charset="0"/>
              </a:rPr>
              <a:t>Contract on the supplies of non-existing services or goods. The</a:t>
            </a:r>
            <a:r>
              <a:rPr lang="lv-LV" altLang="lv-LV" sz="1050" b="1" dirty="0" smtClean="0">
                <a:latin typeface="Times New Roman" panose="02020603050405020304" pitchFamily="18" charset="0"/>
                <a:cs typeface="Times New Roman" panose="02020603050405020304" pitchFamily="18" charset="0"/>
              </a:rPr>
              <a:t> </a:t>
            </a:r>
            <a:r>
              <a:rPr lang="en-GB" altLang="lv-LV" sz="1050" b="1" dirty="0" smtClean="0">
                <a:latin typeface="Times New Roman" panose="02020603050405020304" pitchFamily="18" charset="0"/>
                <a:cs typeface="Times New Roman" panose="02020603050405020304" pitchFamily="18" charset="0"/>
              </a:rPr>
              <a:t>value of transaction + VAT is transferred</a:t>
            </a:r>
            <a:endParaRPr lang="en-GB" altLang="lv-LV" sz="1050" b="1" dirty="0">
              <a:latin typeface="Times New Roman" panose="02020603050405020304" pitchFamily="18" charset="0"/>
              <a:cs typeface="Times New Roman" panose="02020603050405020304" pitchFamily="18" charset="0"/>
            </a:endParaRPr>
          </a:p>
        </p:txBody>
      </p:sp>
      <p:sp>
        <p:nvSpPr>
          <p:cNvPr id="34" name="Rectangle 6"/>
          <p:cNvSpPr>
            <a:spLocks noChangeArrowheads="1"/>
          </p:cNvSpPr>
          <p:nvPr/>
        </p:nvSpPr>
        <p:spPr bwMode="auto">
          <a:xfrm>
            <a:off x="5064125" y="3213100"/>
            <a:ext cx="22860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pPr>
            <a:r>
              <a:rPr lang="en-GB" altLang="lv-LV" sz="1050" b="1" dirty="0" smtClean="0">
                <a:solidFill>
                  <a:srgbClr val="000000"/>
                </a:solidFill>
                <a:latin typeface="Times New Roman" panose="02020603050405020304" pitchFamily="18" charset="0"/>
                <a:cs typeface="Times New Roman" panose="02020603050405020304" pitchFamily="18" charset="0"/>
              </a:rPr>
              <a:t>Transactions with bogus companies are shown in the reports to the SRS</a:t>
            </a:r>
            <a:endParaRPr lang="en-GB" altLang="lv-LV" sz="1050" b="1" dirty="0">
              <a:solidFill>
                <a:srgbClr val="000000"/>
              </a:solidFill>
              <a:latin typeface="Times New Roman" panose="02020603050405020304" pitchFamily="18" charset="0"/>
              <a:cs typeface="Times New Roman" panose="02020603050405020304" pitchFamily="18" charset="0"/>
            </a:endParaRPr>
          </a:p>
        </p:txBody>
      </p:sp>
      <p:sp>
        <p:nvSpPr>
          <p:cNvPr id="35" name="Rectangle 7"/>
          <p:cNvSpPr>
            <a:spLocks noChangeArrowheads="1"/>
          </p:cNvSpPr>
          <p:nvPr/>
        </p:nvSpPr>
        <p:spPr bwMode="auto">
          <a:xfrm>
            <a:off x="5064125" y="4770438"/>
            <a:ext cx="22860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pPr>
            <a:r>
              <a:rPr lang="en-GB" altLang="lv-LV" sz="1050" b="1" dirty="0" smtClean="0">
                <a:solidFill>
                  <a:srgbClr val="000000"/>
                </a:solidFill>
                <a:latin typeface="Times New Roman" panose="02020603050405020304" pitchFamily="18" charset="0"/>
                <a:cs typeface="Times New Roman" panose="02020603050405020304" pitchFamily="18" charset="0"/>
              </a:rPr>
              <a:t>Money resources are transferred to accounts in foreign banks </a:t>
            </a:r>
            <a:endParaRPr lang="en-GB" altLang="lv-LV" sz="1050" b="1" dirty="0">
              <a:solidFill>
                <a:srgbClr val="000000"/>
              </a:solidFill>
              <a:latin typeface="Times New Roman" panose="02020603050405020304" pitchFamily="18" charset="0"/>
              <a:cs typeface="Times New Roman" panose="02020603050405020304" pitchFamily="18" charset="0"/>
            </a:endParaRPr>
          </a:p>
        </p:txBody>
      </p:sp>
      <p:cxnSp>
        <p:nvCxnSpPr>
          <p:cNvPr id="36" name="Straight Arrow Connector 35"/>
          <p:cNvCxnSpPr/>
          <p:nvPr/>
        </p:nvCxnSpPr>
        <p:spPr>
          <a:xfrm>
            <a:off x="2176463" y="3081338"/>
            <a:ext cx="1171575" cy="11588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77554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16"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par>
                                <p:cTn id="27" presetID="53" presetClass="entr" presetSubtype="16"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Effect transition="in" filter="fade">
                                      <p:cBhvr>
                                        <p:cTn id="31" dur="500"/>
                                        <p:tgtEl>
                                          <p:spTgt spid="26"/>
                                        </p:tgtEl>
                                      </p:cBhvr>
                                    </p:animEffect>
                                  </p:childTnLst>
                                </p:cTn>
                              </p:par>
                              <p:par>
                                <p:cTn id="32" presetID="53" presetClass="entr" presetSubtype="16"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par>
                                <p:cTn id="37" presetID="53" presetClass="entr" presetSubtype="16"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animEffect transition="in" filter="fade">
                                      <p:cBhvr>
                                        <p:cTn id="41" dur="500"/>
                                        <p:tgtEl>
                                          <p:spTgt spid="16"/>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Effect transition="in" filter="fade">
                                      <p:cBhvr>
                                        <p:cTn id="46" dur="500"/>
                                        <p:tgtEl>
                                          <p:spTgt spid="17"/>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53" presetClass="entr" presetSubtype="16" fill="hold" nodeType="click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p:cTn id="56" dur="500" fill="hold"/>
                                        <p:tgtEl>
                                          <p:spTgt spid="33"/>
                                        </p:tgtEl>
                                        <p:attrNameLst>
                                          <p:attrName>ppt_w</p:attrName>
                                        </p:attrNameLst>
                                      </p:cBhvr>
                                      <p:tavLst>
                                        <p:tav tm="0">
                                          <p:val>
                                            <p:fltVal val="0"/>
                                          </p:val>
                                        </p:tav>
                                        <p:tav tm="100000">
                                          <p:val>
                                            <p:strVal val="#ppt_w"/>
                                          </p:val>
                                        </p:tav>
                                      </p:tavLst>
                                    </p:anim>
                                    <p:anim calcmode="lin" valueType="num">
                                      <p:cBhvr>
                                        <p:cTn id="57" dur="500" fill="hold"/>
                                        <p:tgtEl>
                                          <p:spTgt spid="33"/>
                                        </p:tgtEl>
                                        <p:attrNameLst>
                                          <p:attrName>ppt_h</p:attrName>
                                        </p:attrNameLst>
                                      </p:cBhvr>
                                      <p:tavLst>
                                        <p:tav tm="0">
                                          <p:val>
                                            <p:fltVal val="0"/>
                                          </p:val>
                                        </p:tav>
                                        <p:tav tm="100000">
                                          <p:val>
                                            <p:strVal val="#ppt_h"/>
                                          </p:val>
                                        </p:tav>
                                      </p:tavLst>
                                    </p:anim>
                                    <p:animEffect transition="in" filter="fade">
                                      <p:cBhvr>
                                        <p:cTn id="58" dur="500"/>
                                        <p:tgtEl>
                                          <p:spTgt spid="33"/>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10" fill="hold"/>
                                        <p:tgtEl>
                                          <p:spTgt spid="10"/>
                                        </p:tgtEl>
                                        <p:attrNameLst>
                                          <p:attrName>ppt_w</p:attrName>
                                        </p:attrNameLst>
                                      </p:cBhvr>
                                      <p:tavLst>
                                        <p:tav tm="0">
                                          <p:val>
                                            <p:fltVal val="0"/>
                                          </p:val>
                                        </p:tav>
                                        <p:tav tm="100000">
                                          <p:val>
                                            <p:strVal val="#ppt_w"/>
                                          </p:val>
                                        </p:tav>
                                      </p:tavLst>
                                    </p:anim>
                                    <p:anim calcmode="lin" valueType="num">
                                      <p:cBhvr>
                                        <p:cTn id="62" dur="10" fill="hold"/>
                                        <p:tgtEl>
                                          <p:spTgt spid="10"/>
                                        </p:tgtEl>
                                        <p:attrNameLst>
                                          <p:attrName>ppt_h</p:attrName>
                                        </p:attrNameLst>
                                      </p:cBhvr>
                                      <p:tavLst>
                                        <p:tav tm="0">
                                          <p:val>
                                            <p:fltVal val="0"/>
                                          </p:val>
                                        </p:tav>
                                        <p:tav tm="100000">
                                          <p:val>
                                            <p:strVal val="#ppt_h"/>
                                          </p:val>
                                        </p:tav>
                                      </p:tavLst>
                                    </p:anim>
                                    <p:animEffect transition="in" filter="fade">
                                      <p:cBhvr>
                                        <p:cTn id="63" dur="10"/>
                                        <p:tgtEl>
                                          <p:spTgt spid="10"/>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p:cTn id="66" dur="10" fill="hold"/>
                                        <p:tgtEl>
                                          <p:spTgt spid="9"/>
                                        </p:tgtEl>
                                        <p:attrNameLst>
                                          <p:attrName>ppt_w</p:attrName>
                                        </p:attrNameLst>
                                      </p:cBhvr>
                                      <p:tavLst>
                                        <p:tav tm="0">
                                          <p:val>
                                            <p:fltVal val="0"/>
                                          </p:val>
                                        </p:tav>
                                        <p:tav tm="100000">
                                          <p:val>
                                            <p:strVal val="#ppt_w"/>
                                          </p:val>
                                        </p:tav>
                                      </p:tavLst>
                                    </p:anim>
                                    <p:anim calcmode="lin" valueType="num">
                                      <p:cBhvr>
                                        <p:cTn id="67" dur="10" fill="hold"/>
                                        <p:tgtEl>
                                          <p:spTgt spid="9"/>
                                        </p:tgtEl>
                                        <p:attrNameLst>
                                          <p:attrName>ppt_h</p:attrName>
                                        </p:attrNameLst>
                                      </p:cBhvr>
                                      <p:tavLst>
                                        <p:tav tm="0">
                                          <p:val>
                                            <p:fltVal val="0"/>
                                          </p:val>
                                        </p:tav>
                                        <p:tav tm="100000">
                                          <p:val>
                                            <p:strVal val="#ppt_h"/>
                                          </p:val>
                                        </p:tav>
                                      </p:tavLst>
                                    </p:anim>
                                    <p:animEffect transition="in" filter="fade">
                                      <p:cBhvr>
                                        <p:cTn id="68" dur="10"/>
                                        <p:tgtEl>
                                          <p:spTgt spid="9"/>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p:cTn id="71" dur="10" fill="hold"/>
                                        <p:tgtEl>
                                          <p:spTgt spid="8"/>
                                        </p:tgtEl>
                                        <p:attrNameLst>
                                          <p:attrName>ppt_w</p:attrName>
                                        </p:attrNameLst>
                                      </p:cBhvr>
                                      <p:tavLst>
                                        <p:tav tm="0">
                                          <p:val>
                                            <p:fltVal val="0"/>
                                          </p:val>
                                        </p:tav>
                                        <p:tav tm="100000">
                                          <p:val>
                                            <p:strVal val="#ppt_w"/>
                                          </p:val>
                                        </p:tav>
                                      </p:tavLst>
                                    </p:anim>
                                    <p:anim calcmode="lin" valueType="num">
                                      <p:cBhvr>
                                        <p:cTn id="72" dur="10" fill="hold"/>
                                        <p:tgtEl>
                                          <p:spTgt spid="8"/>
                                        </p:tgtEl>
                                        <p:attrNameLst>
                                          <p:attrName>ppt_h</p:attrName>
                                        </p:attrNameLst>
                                      </p:cBhvr>
                                      <p:tavLst>
                                        <p:tav tm="0">
                                          <p:val>
                                            <p:fltVal val="0"/>
                                          </p:val>
                                        </p:tav>
                                        <p:tav tm="100000">
                                          <p:val>
                                            <p:strVal val="#ppt_h"/>
                                          </p:val>
                                        </p:tav>
                                      </p:tavLst>
                                    </p:anim>
                                    <p:animEffect transition="in" filter="fade">
                                      <p:cBhvr>
                                        <p:cTn id="73" dur="10"/>
                                        <p:tgtEl>
                                          <p:spTgt spid="8"/>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p:cTn id="76" dur="10" fill="hold"/>
                                        <p:tgtEl>
                                          <p:spTgt spid="15"/>
                                        </p:tgtEl>
                                        <p:attrNameLst>
                                          <p:attrName>ppt_w</p:attrName>
                                        </p:attrNameLst>
                                      </p:cBhvr>
                                      <p:tavLst>
                                        <p:tav tm="0">
                                          <p:val>
                                            <p:fltVal val="0"/>
                                          </p:val>
                                        </p:tav>
                                        <p:tav tm="100000">
                                          <p:val>
                                            <p:strVal val="#ppt_w"/>
                                          </p:val>
                                        </p:tav>
                                      </p:tavLst>
                                    </p:anim>
                                    <p:anim calcmode="lin" valueType="num">
                                      <p:cBhvr>
                                        <p:cTn id="77" dur="10" fill="hold"/>
                                        <p:tgtEl>
                                          <p:spTgt spid="15"/>
                                        </p:tgtEl>
                                        <p:attrNameLst>
                                          <p:attrName>ppt_h</p:attrName>
                                        </p:attrNameLst>
                                      </p:cBhvr>
                                      <p:tavLst>
                                        <p:tav tm="0">
                                          <p:val>
                                            <p:fltVal val="0"/>
                                          </p:val>
                                        </p:tav>
                                        <p:tav tm="100000">
                                          <p:val>
                                            <p:strVal val="#ppt_h"/>
                                          </p:val>
                                        </p:tav>
                                      </p:tavLst>
                                    </p:anim>
                                    <p:animEffect transition="in" filter="fade">
                                      <p:cBhvr>
                                        <p:cTn id="78" dur="10"/>
                                        <p:tgtEl>
                                          <p:spTgt spid="15"/>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p:cTn id="81" dur="500" fill="hold"/>
                                        <p:tgtEl>
                                          <p:spTgt spid="18"/>
                                        </p:tgtEl>
                                        <p:attrNameLst>
                                          <p:attrName>ppt_w</p:attrName>
                                        </p:attrNameLst>
                                      </p:cBhvr>
                                      <p:tavLst>
                                        <p:tav tm="0">
                                          <p:val>
                                            <p:fltVal val="0"/>
                                          </p:val>
                                        </p:tav>
                                        <p:tav tm="100000">
                                          <p:val>
                                            <p:strVal val="#ppt_w"/>
                                          </p:val>
                                        </p:tav>
                                      </p:tavLst>
                                    </p:anim>
                                    <p:anim calcmode="lin" valueType="num">
                                      <p:cBhvr>
                                        <p:cTn id="82" dur="500" fill="hold"/>
                                        <p:tgtEl>
                                          <p:spTgt spid="18"/>
                                        </p:tgtEl>
                                        <p:attrNameLst>
                                          <p:attrName>ppt_h</p:attrName>
                                        </p:attrNameLst>
                                      </p:cBhvr>
                                      <p:tavLst>
                                        <p:tav tm="0">
                                          <p:val>
                                            <p:fltVal val="0"/>
                                          </p:val>
                                        </p:tav>
                                        <p:tav tm="100000">
                                          <p:val>
                                            <p:strVal val="#ppt_h"/>
                                          </p:val>
                                        </p:tav>
                                      </p:tavLst>
                                    </p:anim>
                                    <p:animEffect transition="in" filter="fade">
                                      <p:cBhvr>
                                        <p:cTn id="83" dur="500"/>
                                        <p:tgtEl>
                                          <p:spTgt spid="18"/>
                                        </p:tgtEl>
                                      </p:cBhvr>
                                    </p:animEffect>
                                  </p:childTnLst>
                                </p:cTn>
                              </p:par>
                              <p:par>
                                <p:cTn id="84" presetID="53" presetClass="entr" presetSubtype="16" fill="hold" nodeType="withEffect">
                                  <p:stCondLst>
                                    <p:cond delay="0"/>
                                  </p:stCondLst>
                                  <p:childTnLst>
                                    <p:set>
                                      <p:cBhvr>
                                        <p:cTn id="85" dur="1" fill="hold">
                                          <p:stCondLst>
                                            <p:cond delay="0"/>
                                          </p:stCondLst>
                                        </p:cTn>
                                        <p:tgtEl>
                                          <p:spTgt spid="32"/>
                                        </p:tgtEl>
                                        <p:attrNameLst>
                                          <p:attrName>style.visibility</p:attrName>
                                        </p:attrNameLst>
                                      </p:cBhvr>
                                      <p:to>
                                        <p:strVal val="visible"/>
                                      </p:to>
                                    </p:set>
                                    <p:anim calcmode="lin" valueType="num">
                                      <p:cBhvr>
                                        <p:cTn id="86" dur="500" fill="hold"/>
                                        <p:tgtEl>
                                          <p:spTgt spid="32"/>
                                        </p:tgtEl>
                                        <p:attrNameLst>
                                          <p:attrName>ppt_w</p:attrName>
                                        </p:attrNameLst>
                                      </p:cBhvr>
                                      <p:tavLst>
                                        <p:tav tm="0">
                                          <p:val>
                                            <p:fltVal val="0"/>
                                          </p:val>
                                        </p:tav>
                                        <p:tav tm="100000">
                                          <p:val>
                                            <p:strVal val="#ppt_w"/>
                                          </p:val>
                                        </p:tav>
                                      </p:tavLst>
                                    </p:anim>
                                    <p:anim calcmode="lin" valueType="num">
                                      <p:cBhvr>
                                        <p:cTn id="87" dur="500" fill="hold"/>
                                        <p:tgtEl>
                                          <p:spTgt spid="32"/>
                                        </p:tgtEl>
                                        <p:attrNameLst>
                                          <p:attrName>ppt_h</p:attrName>
                                        </p:attrNameLst>
                                      </p:cBhvr>
                                      <p:tavLst>
                                        <p:tav tm="0">
                                          <p:val>
                                            <p:fltVal val="0"/>
                                          </p:val>
                                        </p:tav>
                                        <p:tav tm="100000">
                                          <p:val>
                                            <p:strVal val="#ppt_h"/>
                                          </p:val>
                                        </p:tav>
                                      </p:tavLst>
                                    </p:anim>
                                    <p:animEffect transition="in" filter="fade">
                                      <p:cBhvr>
                                        <p:cTn id="88" dur="500"/>
                                        <p:tgtEl>
                                          <p:spTgt spid="32"/>
                                        </p:tgtEl>
                                      </p:cBhvr>
                                    </p:animEffect>
                                  </p:childTnLst>
                                </p:cTn>
                              </p:par>
                              <p:par>
                                <p:cTn id="89" presetID="53" presetClass="entr" presetSubtype="16" fill="hold" nodeType="withEffect">
                                  <p:stCondLst>
                                    <p:cond delay="0"/>
                                  </p:stCondLst>
                                  <p:childTnLst>
                                    <p:set>
                                      <p:cBhvr>
                                        <p:cTn id="90" dur="1" fill="hold">
                                          <p:stCondLst>
                                            <p:cond delay="0"/>
                                          </p:stCondLst>
                                        </p:cTn>
                                        <p:tgtEl>
                                          <p:spTgt spid="31"/>
                                        </p:tgtEl>
                                        <p:attrNameLst>
                                          <p:attrName>style.visibility</p:attrName>
                                        </p:attrNameLst>
                                      </p:cBhvr>
                                      <p:to>
                                        <p:strVal val="visible"/>
                                      </p:to>
                                    </p:set>
                                    <p:anim calcmode="lin" valueType="num">
                                      <p:cBhvr>
                                        <p:cTn id="91" dur="10" fill="hold"/>
                                        <p:tgtEl>
                                          <p:spTgt spid="31"/>
                                        </p:tgtEl>
                                        <p:attrNameLst>
                                          <p:attrName>ppt_w</p:attrName>
                                        </p:attrNameLst>
                                      </p:cBhvr>
                                      <p:tavLst>
                                        <p:tav tm="0">
                                          <p:val>
                                            <p:fltVal val="0"/>
                                          </p:val>
                                        </p:tav>
                                        <p:tav tm="100000">
                                          <p:val>
                                            <p:strVal val="#ppt_w"/>
                                          </p:val>
                                        </p:tav>
                                      </p:tavLst>
                                    </p:anim>
                                    <p:anim calcmode="lin" valueType="num">
                                      <p:cBhvr>
                                        <p:cTn id="92" dur="10" fill="hold"/>
                                        <p:tgtEl>
                                          <p:spTgt spid="31"/>
                                        </p:tgtEl>
                                        <p:attrNameLst>
                                          <p:attrName>ppt_h</p:attrName>
                                        </p:attrNameLst>
                                      </p:cBhvr>
                                      <p:tavLst>
                                        <p:tav tm="0">
                                          <p:val>
                                            <p:fltVal val="0"/>
                                          </p:val>
                                        </p:tav>
                                        <p:tav tm="100000">
                                          <p:val>
                                            <p:strVal val="#ppt_h"/>
                                          </p:val>
                                        </p:tav>
                                      </p:tavLst>
                                    </p:anim>
                                    <p:animEffect transition="in" filter="fade">
                                      <p:cBhvr>
                                        <p:cTn id="93" dur="10"/>
                                        <p:tgtEl>
                                          <p:spTgt spid="31"/>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28"/>
                                        </p:tgtEl>
                                        <p:attrNameLst>
                                          <p:attrName>style.visibility</p:attrName>
                                        </p:attrNameLst>
                                      </p:cBhvr>
                                      <p:to>
                                        <p:strVal val="visible"/>
                                      </p:to>
                                    </p:set>
                                    <p:anim calcmode="lin" valueType="num">
                                      <p:cBhvr>
                                        <p:cTn id="96" dur="10" fill="hold"/>
                                        <p:tgtEl>
                                          <p:spTgt spid="28"/>
                                        </p:tgtEl>
                                        <p:attrNameLst>
                                          <p:attrName>ppt_w</p:attrName>
                                        </p:attrNameLst>
                                      </p:cBhvr>
                                      <p:tavLst>
                                        <p:tav tm="0">
                                          <p:val>
                                            <p:fltVal val="0"/>
                                          </p:val>
                                        </p:tav>
                                        <p:tav tm="100000">
                                          <p:val>
                                            <p:strVal val="#ppt_w"/>
                                          </p:val>
                                        </p:tav>
                                      </p:tavLst>
                                    </p:anim>
                                    <p:anim calcmode="lin" valueType="num">
                                      <p:cBhvr>
                                        <p:cTn id="97" dur="10" fill="hold"/>
                                        <p:tgtEl>
                                          <p:spTgt spid="28"/>
                                        </p:tgtEl>
                                        <p:attrNameLst>
                                          <p:attrName>ppt_h</p:attrName>
                                        </p:attrNameLst>
                                      </p:cBhvr>
                                      <p:tavLst>
                                        <p:tav tm="0">
                                          <p:val>
                                            <p:fltVal val="0"/>
                                          </p:val>
                                        </p:tav>
                                        <p:tav tm="100000">
                                          <p:val>
                                            <p:strVal val="#ppt_h"/>
                                          </p:val>
                                        </p:tav>
                                      </p:tavLst>
                                    </p:anim>
                                    <p:animEffect transition="in" filter="fade">
                                      <p:cBhvr>
                                        <p:cTn id="98" dur="10"/>
                                        <p:tgtEl>
                                          <p:spTgt spid="28"/>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29"/>
                                        </p:tgtEl>
                                        <p:attrNameLst>
                                          <p:attrName>style.visibility</p:attrName>
                                        </p:attrNameLst>
                                      </p:cBhvr>
                                      <p:to>
                                        <p:strVal val="visible"/>
                                      </p:to>
                                    </p:set>
                                    <p:anim calcmode="lin" valueType="num">
                                      <p:cBhvr>
                                        <p:cTn id="101" dur="10" fill="hold"/>
                                        <p:tgtEl>
                                          <p:spTgt spid="29"/>
                                        </p:tgtEl>
                                        <p:attrNameLst>
                                          <p:attrName>ppt_w</p:attrName>
                                        </p:attrNameLst>
                                      </p:cBhvr>
                                      <p:tavLst>
                                        <p:tav tm="0">
                                          <p:val>
                                            <p:fltVal val="0"/>
                                          </p:val>
                                        </p:tav>
                                        <p:tav tm="100000">
                                          <p:val>
                                            <p:strVal val="#ppt_w"/>
                                          </p:val>
                                        </p:tav>
                                      </p:tavLst>
                                    </p:anim>
                                    <p:anim calcmode="lin" valueType="num">
                                      <p:cBhvr>
                                        <p:cTn id="102" dur="10" fill="hold"/>
                                        <p:tgtEl>
                                          <p:spTgt spid="29"/>
                                        </p:tgtEl>
                                        <p:attrNameLst>
                                          <p:attrName>ppt_h</p:attrName>
                                        </p:attrNameLst>
                                      </p:cBhvr>
                                      <p:tavLst>
                                        <p:tav tm="0">
                                          <p:val>
                                            <p:fltVal val="0"/>
                                          </p:val>
                                        </p:tav>
                                        <p:tav tm="100000">
                                          <p:val>
                                            <p:strVal val="#ppt_h"/>
                                          </p:val>
                                        </p:tav>
                                      </p:tavLst>
                                    </p:anim>
                                    <p:animEffect transition="in" filter="fade">
                                      <p:cBhvr>
                                        <p:cTn id="103" dur="10"/>
                                        <p:tgtEl>
                                          <p:spTgt spid="29"/>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53" presetClass="entr" presetSubtype="16" fill="hold" grpId="0" nodeType="clickEffect">
                                  <p:stCondLst>
                                    <p:cond delay="0"/>
                                  </p:stCondLst>
                                  <p:childTnLst>
                                    <p:set>
                                      <p:cBhvr>
                                        <p:cTn id="107" dur="1" fill="hold">
                                          <p:stCondLst>
                                            <p:cond delay="0"/>
                                          </p:stCondLst>
                                        </p:cTn>
                                        <p:tgtEl>
                                          <p:spTgt spid="21"/>
                                        </p:tgtEl>
                                        <p:attrNameLst>
                                          <p:attrName>style.visibility</p:attrName>
                                        </p:attrNameLst>
                                      </p:cBhvr>
                                      <p:to>
                                        <p:strVal val="visible"/>
                                      </p:to>
                                    </p:set>
                                    <p:anim calcmode="lin" valueType="num">
                                      <p:cBhvr>
                                        <p:cTn id="108" dur="500" fill="hold"/>
                                        <p:tgtEl>
                                          <p:spTgt spid="21"/>
                                        </p:tgtEl>
                                        <p:attrNameLst>
                                          <p:attrName>ppt_w</p:attrName>
                                        </p:attrNameLst>
                                      </p:cBhvr>
                                      <p:tavLst>
                                        <p:tav tm="0">
                                          <p:val>
                                            <p:fltVal val="0"/>
                                          </p:val>
                                        </p:tav>
                                        <p:tav tm="100000">
                                          <p:val>
                                            <p:strVal val="#ppt_w"/>
                                          </p:val>
                                        </p:tav>
                                      </p:tavLst>
                                    </p:anim>
                                    <p:anim calcmode="lin" valueType="num">
                                      <p:cBhvr>
                                        <p:cTn id="109" dur="500" fill="hold"/>
                                        <p:tgtEl>
                                          <p:spTgt spid="21"/>
                                        </p:tgtEl>
                                        <p:attrNameLst>
                                          <p:attrName>ppt_h</p:attrName>
                                        </p:attrNameLst>
                                      </p:cBhvr>
                                      <p:tavLst>
                                        <p:tav tm="0">
                                          <p:val>
                                            <p:fltVal val="0"/>
                                          </p:val>
                                        </p:tav>
                                        <p:tav tm="100000">
                                          <p:val>
                                            <p:strVal val="#ppt_h"/>
                                          </p:val>
                                        </p:tav>
                                      </p:tavLst>
                                    </p:anim>
                                    <p:animEffect transition="in" filter="fade">
                                      <p:cBhvr>
                                        <p:cTn id="110" dur="500"/>
                                        <p:tgtEl>
                                          <p:spTgt spid="21"/>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34"/>
                                        </p:tgtEl>
                                        <p:attrNameLst>
                                          <p:attrName>style.visibility</p:attrName>
                                        </p:attrNameLst>
                                      </p:cBhvr>
                                      <p:to>
                                        <p:strVal val="visible"/>
                                      </p:to>
                                    </p:set>
                                    <p:anim calcmode="lin" valueType="num">
                                      <p:cBhvr>
                                        <p:cTn id="113" dur="500" fill="hold"/>
                                        <p:tgtEl>
                                          <p:spTgt spid="34"/>
                                        </p:tgtEl>
                                        <p:attrNameLst>
                                          <p:attrName>ppt_w</p:attrName>
                                        </p:attrNameLst>
                                      </p:cBhvr>
                                      <p:tavLst>
                                        <p:tav tm="0">
                                          <p:val>
                                            <p:fltVal val="0"/>
                                          </p:val>
                                        </p:tav>
                                        <p:tav tm="100000">
                                          <p:val>
                                            <p:strVal val="#ppt_w"/>
                                          </p:val>
                                        </p:tav>
                                      </p:tavLst>
                                    </p:anim>
                                    <p:anim calcmode="lin" valueType="num">
                                      <p:cBhvr>
                                        <p:cTn id="114" dur="500" fill="hold"/>
                                        <p:tgtEl>
                                          <p:spTgt spid="34"/>
                                        </p:tgtEl>
                                        <p:attrNameLst>
                                          <p:attrName>ppt_h</p:attrName>
                                        </p:attrNameLst>
                                      </p:cBhvr>
                                      <p:tavLst>
                                        <p:tav tm="0">
                                          <p:val>
                                            <p:fltVal val="0"/>
                                          </p:val>
                                        </p:tav>
                                        <p:tav tm="100000">
                                          <p:val>
                                            <p:strVal val="#ppt_h"/>
                                          </p:val>
                                        </p:tav>
                                      </p:tavLst>
                                    </p:anim>
                                    <p:animEffect transition="in" filter="fade">
                                      <p:cBhvr>
                                        <p:cTn id="115" dur="500"/>
                                        <p:tgtEl>
                                          <p:spTgt spid="34"/>
                                        </p:tgtEl>
                                      </p:cBhvr>
                                    </p:animEffect>
                                  </p:childTnLst>
                                </p:cTn>
                              </p:par>
                            </p:childTnLst>
                          </p:cTn>
                        </p:par>
                      </p:childTnLst>
                    </p:cTn>
                  </p:par>
                  <p:par>
                    <p:cTn id="116" fill="hold" nodeType="clickPar">
                      <p:stCondLst>
                        <p:cond delay="indefinite"/>
                      </p:stCondLst>
                      <p:childTnLst>
                        <p:par>
                          <p:cTn id="117" fill="hold" nodeType="withGroup">
                            <p:stCondLst>
                              <p:cond delay="0"/>
                            </p:stCondLst>
                            <p:childTnLst>
                              <p:par>
                                <p:cTn id="118" presetID="53" presetClass="entr" presetSubtype="16" fill="hold" grpId="0" nodeType="clickEffect">
                                  <p:stCondLst>
                                    <p:cond delay="0"/>
                                  </p:stCondLst>
                                  <p:childTnLst>
                                    <p:set>
                                      <p:cBhvr>
                                        <p:cTn id="119" dur="1" fill="hold">
                                          <p:stCondLst>
                                            <p:cond delay="0"/>
                                          </p:stCondLst>
                                        </p:cTn>
                                        <p:tgtEl>
                                          <p:spTgt spid="12"/>
                                        </p:tgtEl>
                                        <p:attrNameLst>
                                          <p:attrName>style.visibility</p:attrName>
                                        </p:attrNameLst>
                                      </p:cBhvr>
                                      <p:to>
                                        <p:strVal val="visible"/>
                                      </p:to>
                                    </p:set>
                                    <p:anim calcmode="lin" valueType="num">
                                      <p:cBhvr>
                                        <p:cTn id="120" dur="500" fill="hold"/>
                                        <p:tgtEl>
                                          <p:spTgt spid="12"/>
                                        </p:tgtEl>
                                        <p:attrNameLst>
                                          <p:attrName>ppt_w</p:attrName>
                                        </p:attrNameLst>
                                      </p:cBhvr>
                                      <p:tavLst>
                                        <p:tav tm="0">
                                          <p:val>
                                            <p:fltVal val="0"/>
                                          </p:val>
                                        </p:tav>
                                        <p:tav tm="100000">
                                          <p:val>
                                            <p:strVal val="#ppt_w"/>
                                          </p:val>
                                        </p:tav>
                                      </p:tavLst>
                                    </p:anim>
                                    <p:anim calcmode="lin" valueType="num">
                                      <p:cBhvr>
                                        <p:cTn id="121" dur="500" fill="hold"/>
                                        <p:tgtEl>
                                          <p:spTgt spid="12"/>
                                        </p:tgtEl>
                                        <p:attrNameLst>
                                          <p:attrName>ppt_h</p:attrName>
                                        </p:attrNameLst>
                                      </p:cBhvr>
                                      <p:tavLst>
                                        <p:tav tm="0">
                                          <p:val>
                                            <p:fltVal val="0"/>
                                          </p:val>
                                        </p:tav>
                                        <p:tav tm="100000">
                                          <p:val>
                                            <p:strVal val="#ppt_h"/>
                                          </p:val>
                                        </p:tav>
                                      </p:tavLst>
                                    </p:anim>
                                    <p:animEffect transition="in" filter="fade">
                                      <p:cBhvr>
                                        <p:cTn id="122" dur="500"/>
                                        <p:tgtEl>
                                          <p:spTgt spid="12"/>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13"/>
                                        </p:tgtEl>
                                        <p:attrNameLst>
                                          <p:attrName>style.visibility</p:attrName>
                                        </p:attrNameLst>
                                      </p:cBhvr>
                                      <p:to>
                                        <p:strVal val="visible"/>
                                      </p:to>
                                    </p:set>
                                    <p:anim calcmode="lin" valueType="num">
                                      <p:cBhvr>
                                        <p:cTn id="125" dur="500" fill="hold"/>
                                        <p:tgtEl>
                                          <p:spTgt spid="13"/>
                                        </p:tgtEl>
                                        <p:attrNameLst>
                                          <p:attrName>ppt_w</p:attrName>
                                        </p:attrNameLst>
                                      </p:cBhvr>
                                      <p:tavLst>
                                        <p:tav tm="0">
                                          <p:val>
                                            <p:fltVal val="0"/>
                                          </p:val>
                                        </p:tav>
                                        <p:tav tm="100000">
                                          <p:val>
                                            <p:strVal val="#ppt_w"/>
                                          </p:val>
                                        </p:tav>
                                      </p:tavLst>
                                    </p:anim>
                                    <p:anim calcmode="lin" valueType="num">
                                      <p:cBhvr>
                                        <p:cTn id="126" dur="500" fill="hold"/>
                                        <p:tgtEl>
                                          <p:spTgt spid="13"/>
                                        </p:tgtEl>
                                        <p:attrNameLst>
                                          <p:attrName>ppt_h</p:attrName>
                                        </p:attrNameLst>
                                      </p:cBhvr>
                                      <p:tavLst>
                                        <p:tav tm="0">
                                          <p:val>
                                            <p:fltVal val="0"/>
                                          </p:val>
                                        </p:tav>
                                        <p:tav tm="100000">
                                          <p:val>
                                            <p:strVal val="#ppt_h"/>
                                          </p:val>
                                        </p:tav>
                                      </p:tavLst>
                                    </p:anim>
                                    <p:animEffect transition="in" filter="fade">
                                      <p:cBhvr>
                                        <p:cTn id="127" dur="500"/>
                                        <p:tgtEl>
                                          <p:spTgt spid="13"/>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24"/>
                                        </p:tgtEl>
                                        <p:attrNameLst>
                                          <p:attrName>style.visibility</p:attrName>
                                        </p:attrNameLst>
                                      </p:cBhvr>
                                      <p:to>
                                        <p:strVal val="visible"/>
                                      </p:to>
                                    </p:set>
                                    <p:anim calcmode="lin" valueType="num">
                                      <p:cBhvr>
                                        <p:cTn id="130" dur="500" fill="hold"/>
                                        <p:tgtEl>
                                          <p:spTgt spid="24"/>
                                        </p:tgtEl>
                                        <p:attrNameLst>
                                          <p:attrName>ppt_w</p:attrName>
                                        </p:attrNameLst>
                                      </p:cBhvr>
                                      <p:tavLst>
                                        <p:tav tm="0">
                                          <p:val>
                                            <p:fltVal val="0"/>
                                          </p:val>
                                        </p:tav>
                                        <p:tav tm="100000">
                                          <p:val>
                                            <p:strVal val="#ppt_w"/>
                                          </p:val>
                                        </p:tav>
                                      </p:tavLst>
                                    </p:anim>
                                    <p:anim calcmode="lin" valueType="num">
                                      <p:cBhvr>
                                        <p:cTn id="131" dur="500" fill="hold"/>
                                        <p:tgtEl>
                                          <p:spTgt spid="24"/>
                                        </p:tgtEl>
                                        <p:attrNameLst>
                                          <p:attrName>ppt_h</p:attrName>
                                        </p:attrNameLst>
                                      </p:cBhvr>
                                      <p:tavLst>
                                        <p:tav tm="0">
                                          <p:val>
                                            <p:fltVal val="0"/>
                                          </p:val>
                                        </p:tav>
                                        <p:tav tm="100000">
                                          <p:val>
                                            <p:strVal val="#ppt_h"/>
                                          </p:val>
                                        </p:tav>
                                      </p:tavLst>
                                    </p:anim>
                                    <p:animEffect transition="in" filter="fade">
                                      <p:cBhvr>
                                        <p:cTn id="132" dur="500"/>
                                        <p:tgtEl>
                                          <p:spTgt spid="24"/>
                                        </p:tgtEl>
                                      </p:cBhvr>
                                    </p:animEffect>
                                  </p:childTnLst>
                                </p:cTn>
                              </p:par>
                              <p:par>
                                <p:cTn id="133" presetID="53" presetClass="entr" presetSubtype="16" fill="hold" grpId="0" nodeType="withEffect">
                                  <p:stCondLst>
                                    <p:cond delay="0"/>
                                  </p:stCondLst>
                                  <p:childTnLst>
                                    <p:set>
                                      <p:cBhvr>
                                        <p:cTn id="134" dur="1" fill="hold">
                                          <p:stCondLst>
                                            <p:cond delay="0"/>
                                          </p:stCondLst>
                                        </p:cTn>
                                        <p:tgtEl>
                                          <p:spTgt spid="11"/>
                                        </p:tgtEl>
                                        <p:attrNameLst>
                                          <p:attrName>style.visibility</p:attrName>
                                        </p:attrNameLst>
                                      </p:cBhvr>
                                      <p:to>
                                        <p:strVal val="visible"/>
                                      </p:to>
                                    </p:set>
                                    <p:anim calcmode="lin" valueType="num">
                                      <p:cBhvr>
                                        <p:cTn id="135" dur="500" fill="hold"/>
                                        <p:tgtEl>
                                          <p:spTgt spid="11"/>
                                        </p:tgtEl>
                                        <p:attrNameLst>
                                          <p:attrName>ppt_w</p:attrName>
                                        </p:attrNameLst>
                                      </p:cBhvr>
                                      <p:tavLst>
                                        <p:tav tm="0">
                                          <p:val>
                                            <p:fltVal val="0"/>
                                          </p:val>
                                        </p:tav>
                                        <p:tav tm="100000">
                                          <p:val>
                                            <p:strVal val="#ppt_w"/>
                                          </p:val>
                                        </p:tav>
                                      </p:tavLst>
                                    </p:anim>
                                    <p:anim calcmode="lin" valueType="num">
                                      <p:cBhvr>
                                        <p:cTn id="136" dur="500" fill="hold"/>
                                        <p:tgtEl>
                                          <p:spTgt spid="11"/>
                                        </p:tgtEl>
                                        <p:attrNameLst>
                                          <p:attrName>ppt_h</p:attrName>
                                        </p:attrNameLst>
                                      </p:cBhvr>
                                      <p:tavLst>
                                        <p:tav tm="0">
                                          <p:val>
                                            <p:fltVal val="0"/>
                                          </p:val>
                                        </p:tav>
                                        <p:tav tm="100000">
                                          <p:val>
                                            <p:strVal val="#ppt_h"/>
                                          </p:val>
                                        </p:tav>
                                      </p:tavLst>
                                    </p:anim>
                                    <p:animEffect transition="in" filter="fade">
                                      <p:cBhvr>
                                        <p:cTn id="137" dur="500"/>
                                        <p:tgtEl>
                                          <p:spTgt spid="11"/>
                                        </p:tgtEl>
                                      </p:cBhvr>
                                    </p:animEffect>
                                  </p:childTnLst>
                                </p:cTn>
                              </p:par>
                              <p:par>
                                <p:cTn id="138" presetID="53" presetClass="entr" presetSubtype="16" fill="hold" grpId="0" nodeType="withEffect">
                                  <p:stCondLst>
                                    <p:cond delay="0"/>
                                  </p:stCondLst>
                                  <p:childTnLst>
                                    <p:set>
                                      <p:cBhvr>
                                        <p:cTn id="139" dur="1" fill="hold">
                                          <p:stCondLst>
                                            <p:cond delay="0"/>
                                          </p:stCondLst>
                                        </p:cTn>
                                        <p:tgtEl>
                                          <p:spTgt spid="25"/>
                                        </p:tgtEl>
                                        <p:attrNameLst>
                                          <p:attrName>style.visibility</p:attrName>
                                        </p:attrNameLst>
                                      </p:cBhvr>
                                      <p:to>
                                        <p:strVal val="visible"/>
                                      </p:to>
                                    </p:set>
                                    <p:anim calcmode="lin" valueType="num">
                                      <p:cBhvr>
                                        <p:cTn id="140" dur="500" fill="hold"/>
                                        <p:tgtEl>
                                          <p:spTgt spid="25"/>
                                        </p:tgtEl>
                                        <p:attrNameLst>
                                          <p:attrName>ppt_w</p:attrName>
                                        </p:attrNameLst>
                                      </p:cBhvr>
                                      <p:tavLst>
                                        <p:tav tm="0">
                                          <p:val>
                                            <p:fltVal val="0"/>
                                          </p:val>
                                        </p:tav>
                                        <p:tav tm="100000">
                                          <p:val>
                                            <p:strVal val="#ppt_w"/>
                                          </p:val>
                                        </p:tav>
                                      </p:tavLst>
                                    </p:anim>
                                    <p:anim calcmode="lin" valueType="num">
                                      <p:cBhvr>
                                        <p:cTn id="141" dur="500" fill="hold"/>
                                        <p:tgtEl>
                                          <p:spTgt spid="25"/>
                                        </p:tgtEl>
                                        <p:attrNameLst>
                                          <p:attrName>ppt_h</p:attrName>
                                        </p:attrNameLst>
                                      </p:cBhvr>
                                      <p:tavLst>
                                        <p:tav tm="0">
                                          <p:val>
                                            <p:fltVal val="0"/>
                                          </p:val>
                                        </p:tav>
                                        <p:tav tm="100000">
                                          <p:val>
                                            <p:strVal val="#ppt_h"/>
                                          </p:val>
                                        </p:tav>
                                      </p:tavLst>
                                    </p:anim>
                                    <p:animEffect transition="in" filter="fade">
                                      <p:cBhvr>
                                        <p:cTn id="142" dur="500"/>
                                        <p:tgtEl>
                                          <p:spTgt spid="25"/>
                                        </p:tgtEl>
                                      </p:cBhvr>
                                    </p:animEffec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53" presetClass="entr" presetSubtype="16" fill="hold" grpId="0" nodeType="clickEffect">
                                  <p:stCondLst>
                                    <p:cond delay="0"/>
                                  </p:stCondLst>
                                  <p:childTnLst>
                                    <p:set>
                                      <p:cBhvr>
                                        <p:cTn id="146" dur="1" fill="hold">
                                          <p:stCondLst>
                                            <p:cond delay="0"/>
                                          </p:stCondLst>
                                        </p:cTn>
                                        <p:tgtEl>
                                          <p:spTgt spid="22"/>
                                        </p:tgtEl>
                                        <p:attrNameLst>
                                          <p:attrName>style.visibility</p:attrName>
                                        </p:attrNameLst>
                                      </p:cBhvr>
                                      <p:to>
                                        <p:strVal val="visible"/>
                                      </p:to>
                                    </p:set>
                                    <p:anim calcmode="lin" valueType="num">
                                      <p:cBhvr>
                                        <p:cTn id="147" dur="500" fill="hold"/>
                                        <p:tgtEl>
                                          <p:spTgt spid="22"/>
                                        </p:tgtEl>
                                        <p:attrNameLst>
                                          <p:attrName>ppt_w</p:attrName>
                                        </p:attrNameLst>
                                      </p:cBhvr>
                                      <p:tavLst>
                                        <p:tav tm="0">
                                          <p:val>
                                            <p:fltVal val="0"/>
                                          </p:val>
                                        </p:tav>
                                        <p:tav tm="100000">
                                          <p:val>
                                            <p:strVal val="#ppt_w"/>
                                          </p:val>
                                        </p:tav>
                                      </p:tavLst>
                                    </p:anim>
                                    <p:anim calcmode="lin" valueType="num">
                                      <p:cBhvr>
                                        <p:cTn id="148" dur="500" fill="hold"/>
                                        <p:tgtEl>
                                          <p:spTgt spid="22"/>
                                        </p:tgtEl>
                                        <p:attrNameLst>
                                          <p:attrName>ppt_h</p:attrName>
                                        </p:attrNameLst>
                                      </p:cBhvr>
                                      <p:tavLst>
                                        <p:tav tm="0">
                                          <p:val>
                                            <p:fltVal val="0"/>
                                          </p:val>
                                        </p:tav>
                                        <p:tav tm="100000">
                                          <p:val>
                                            <p:strVal val="#ppt_h"/>
                                          </p:val>
                                        </p:tav>
                                      </p:tavLst>
                                    </p:anim>
                                    <p:animEffect transition="in" filter="fade">
                                      <p:cBhvr>
                                        <p:cTn id="149" dur="500"/>
                                        <p:tgtEl>
                                          <p:spTgt spid="22"/>
                                        </p:tgtEl>
                                      </p:cBhvr>
                                    </p:animEffect>
                                  </p:childTnLst>
                                </p:cTn>
                              </p:par>
                              <p:par>
                                <p:cTn id="150" presetID="53" presetClass="entr" presetSubtype="16" fill="hold" grpId="0" nodeType="withEffect">
                                  <p:stCondLst>
                                    <p:cond delay="0"/>
                                  </p:stCondLst>
                                  <p:childTnLst>
                                    <p:set>
                                      <p:cBhvr>
                                        <p:cTn id="151" dur="1" fill="hold">
                                          <p:stCondLst>
                                            <p:cond delay="0"/>
                                          </p:stCondLst>
                                        </p:cTn>
                                        <p:tgtEl>
                                          <p:spTgt spid="35"/>
                                        </p:tgtEl>
                                        <p:attrNameLst>
                                          <p:attrName>style.visibility</p:attrName>
                                        </p:attrNameLst>
                                      </p:cBhvr>
                                      <p:to>
                                        <p:strVal val="visible"/>
                                      </p:to>
                                    </p:set>
                                    <p:anim calcmode="lin" valueType="num">
                                      <p:cBhvr>
                                        <p:cTn id="152" dur="500" fill="hold"/>
                                        <p:tgtEl>
                                          <p:spTgt spid="35"/>
                                        </p:tgtEl>
                                        <p:attrNameLst>
                                          <p:attrName>ppt_w</p:attrName>
                                        </p:attrNameLst>
                                      </p:cBhvr>
                                      <p:tavLst>
                                        <p:tav tm="0">
                                          <p:val>
                                            <p:fltVal val="0"/>
                                          </p:val>
                                        </p:tav>
                                        <p:tav tm="100000">
                                          <p:val>
                                            <p:strVal val="#ppt_w"/>
                                          </p:val>
                                        </p:tav>
                                      </p:tavLst>
                                    </p:anim>
                                    <p:anim calcmode="lin" valueType="num">
                                      <p:cBhvr>
                                        <p:cTn id="153" dur="500" fill="hold"/>
                                        <p:tgtEl>
                                          <p:spTgt spid="35"/>
                                        </p:tgtEl>
                                        <p:attrNameLst>
                                          <p:attrName>ppt_h</p:attrName>
                                        </p:attrNameLst>
                                      </p:cBhvr>
                                      <p:tavLst>
                                        <p:tav tm="0">
                                          <p:val>
                                            <p:fltVal val="0"/>
                                          </p:val>
                                        </p:tav>
                                        <p:tav tm="100000">
                                          <p:val>
                                            <p:strVal val="#ppt_h"/>
                                          </p:val>
                                        </p:tav>
                                      </p:tavLst>
                                    </p:anim>
                                    <p:animEffect transition="in" filter="fade">
                                      <p:cBhvr>
                                        <p:cTn id="154" dur="500"/>
                                        <p:tgtEl>
                                          <p:spTgt spid="35"/>
                                        </p:tgtEl>
                                      </p:cBhvr>
                                    </p:animEffect>
                                  </p:childTnLst>
                                </p:cTn>
                              </p:par>
                            </p:childTnLst>
                          </p:cTn>
                        </p:par>
                      </p:childTnLst>
                    </p:cTn>
                  </p:par>
                  <p:par>
                    <p:cTn id="155" fill="hold" nodeType="clickPar">
                      <p:stCondLst>
                        <p:cond delay="indefinite"/>
                      </p:stCondLst>
                      <p:childTnLst>
                        <p:par>
                          <p:cTn id="156" fill="hold" nodeType="withGroup">
                            <p:stCondLst>
                              <p:cond delay="0"/>
                            </p:stCondLst>
                            <p:childTnLst>
                              <p:par>
                                <p:cTn id="157" presetID="45" presetClass="entr" presetSubtype="0" fill="hold" nodeType="clickEffect">
                                  <p:stCondLst>
                                    <p:cond delay="0"/>
                                  </p:stCondLst>
                                  <p:childTnLst>
                                    <p:set>
                                      <p:cBhvr>
                                        <p:cTn id="158" dur="1" fill="hold">
                                          <p:stCondLst>
                                            <p:cond delay="0"/>
                                          </p:stCondLst>
                                        </p:cTn>
                                        <p:tgtEl>
                                          <p:spTgt spid="14"/>
                                        </p:tgtEl>
                                        <p:attrNameLst>
                                          <p:attrName>style.visibility</p:attrName>
                                        </p:attrNameLst>
                                      </p:cBhvr>
                                      <p:to>
                                        <p:strVal val="visible"/>
                                      </p:to>
                                    </p:set>
                                    <p:animEffect transition="in" filter="fade">
                                      <p:cBhvr>
                                        <p:cTn id="159" dur="1750"/>
                                        <p:tgtEl>
                                          <p:spTgt spid="14"/>
                                        </p:tgtEl>
                                      </p:cBhvr>
                                    </p:animEffect>
                                    <p:anim calcmode="lin" valueType="num">
                                      <p:cBhvr>
                                        <p:cTn id="160" dur="1750" fill="hold"/>
                                        <p:tgtEl>
                                          <p:spTgt spid="14"/>
                                        </p:tgtEl>
                                        <p:attrNameLst>
                                          <p:attrName>ppt_w</p:attrName>
                                        </p:attrNameLst>
                                      </p:cBhvr>
                                      <p:tavLst>
                                        <p:tav tm="0" fmla="#ppt_w*sin(2.5*pi*$)">
                                          <p:val>
                                            <p:fltVal val="0"/>
                                          </p:val>
                                        </p:tav>
                                        <p:tav tm="100000">
                                          <p:val>
                                            <p:fltVal val="1"/>
                                          </p:val>
                                        </p:tav>
                                      </p:tavLst>
                                    </p:anim>
                                    <p:anim calcmode="lin" valueType="num">
                                      <p:cBhvr>
                                        <p:cTn id="161" dur="1750" fill="hold"/>
                                        <p:tgtEl>
                                          <p:spTgt spid="14"/>
                                        </p:tgtEl>
                                        <p:attrNameLst>
                                          <p:attrName>ppt_h</p:attrName>
                                        </p:attrNameLst>
                                      </p:cBhvr>
                                      <p:tavLst>
                                        <p:tav tm="0">
                                          <p:val>
                                            <p:strVal val="#ppt_h"/>
                                          </p:val>
                                        </p:tav>
                                        <p:tav tm="100000">
                                          <p:val>
                                            <p:strVal val="#ppt_h"/>
                                          </p:val>
                                        </p:tav>
                                      </p:tavLst>
                                    </p:anim>
                                  </p:childTnLst>
                                </p:cTn>
                              </p:par>
                              <p:par>
                                <p:cTn id="162" presetID="53" presetClass="entr" presetSubtype="16" fill="hold" grpId="0" nodeType="withEffect">
                                  <p:stCondLst>
                                    <p:cond delay="0"/>
                                  </p:stCondLst>
                                  <p:childTnLst>
                                    <p:set>
                                      <p:cBhvr>
                                        <p:cTn id="163" dur="1" fill="hold">
                                          <p:stCondLst>
                                            <p:cond delay="0"/>
                                          </p:stCondLst>
                                        </p:cTn>
                                        <p:tgtEl>
                                          <p:spTgt spid="20"/>
                                        </p:tgtEl>
                                        <p:attrNameLst>
                                          <p:attrName>style.visibility</p:attrName>
                                        </p:attrNameLst>
                                      </p:cBhvr>
                                      <p:to>
                                        <p:strVal val="visible"/>
                                      </p:to>
                                    </p:set>
                                    <p:anim calcmode="lin" valueType="num">
                                      <p:cBhvr>
                                        <p:cTn id="164" dur="200" fill="hold"/>
                                        <p:tgtEl>
                                          <p:spTgt spid="20"/>
                                        </p:tgtEl>
                                        <p:attrNameLst>
                                          <p:attrName>ppt_w</p:attrName>
                                        </p:attrNameLst>
                                      </p:cBhvr>
                                      <p:tavLst>
                                        <p:tav tm="0">
                                          <p:val>
                                            <p:fltVal val="0"/>
                                          </p:val>
                                        </p:tav>
                                        <p:tav tm="100000">
                                          <p:val>
                                            <p:strVal val="#ppt_w"/>
                                          </p:val>
                                        </p:tav>
                                      </p:tavLst>
                                    </p:anim>
                                    <p:anim calcmode="lin" valueType="num">
                                      <p:cBhvr>
                                        <p:cTn id="165" dur="200" fill="hold"/>
                                        <p:tgtEl>
                                          <p:spTgt spid="20"/>
                                        </p:tgtEl>
                                        <p:attrNameLst>
                                          <p:attrName>ppt_h</p:attrName>
                                        </p:attrNameLst>
                                      </p:cBhvr>
                                      <p:tavLst>
                                        <p:tav tm="0">
                                          <p:val>
                                            <p:fltVal val="0"/>
                                          </p:val>
                                        </p:tav>
                                        <p:tav tm="100000">
                                          <p:val>
                                            <p:strVal val="#ppt_h"/>
                                          </p:val>
                                        </p:tav>
                                      </p:tavLst>
                                    </p:anim>
                                    <p:animEffect transition="in" filter="fade">
                                      <p:cBhvr>
                                        <p:cTn id="166" dur="200"/>
                                        <p:tgtEl>
                                          <p:spTgt spid="20"/>
                                        </p:tgtEl>
                                      </p:cBhvr>
                                    </p:animEffect>
                                  </p:childTnLst>
                                </p:cTn>
                              </p:par>
                            </p:childTnLst>
                          </p:cTn>
                        </p:par>
                      </p:childTnLst>
                    </p:cTn>
                  </p:par>
                  <p:par>
                    <p:cTn id="167" fill="hold" nodeType="clickPar">
                      <p:stCondLst>
                        <p:cond delay="indefinite"/>
                      </p:stCondLst>
                      <p:childTnLst>
                        <p:par>
                          <p:cTn id="168" fill="hold" nodeType="withGroup">
                            <p:stCondLst>
                              <p:cond delay="0"/>
                            </p:stCondLst>
                            <p:childTnLst>
                              <p:par>
                                <p:cTn id="169" presetID="10" presetClass="entr" presetSubtype="0" fill="hold" nodeType="clickEffect">
                                  <p:stCondLst>
                                    <p:cond delay="0"/>
                                  </p:stCondLst>
                                  <p:childTnLst>
                                    <p:set>
                                      <p:cBhvr>
                                        <p:cTn id="170" dur="1" fill="hold">
                                          <p:stCondLst>
                                            <p:cond delay="0"/>
                                          </p:stCondLst>
                                        </p:cTn>
                                        <p:tgtEl>
                                          <p:spTgt spid="27"/>
                                        </p:tgtEl>
                                        <p:attrNameLst>
                                          <p:attrName>style.visibility</p:attrName>
                                        </p:attrNameLst>
                                      </p:cBhvr>
                                      <p:to>
                                        <p:strVal val="visible"/>
                                      </p:to>
                                    </p:set>
                                    <p:animEffect transition="in" filter="fade">
                                      <p:cBhvr>
                                        <p:cTn id="171" dur="500"/>
                                        <p:tgtEl>
                                          <p:spTgt spid="27"/>
                                        </p:tgtEl>
                                      </p:cBhvr>
                                    </p:animEffect>
                                  </p:childTnLst>
                                </p:cTn>
                              </p:par>
                              <p:par>
                                <p:cTn id="172" presetID="53" presetClass="entr" presetSubtype="16" fill="hold" nodeType="withEffect">
                                  <p:stCondLst>
                                    <p:cond delay="0"/>
                                  </p:stCondLst>
                                  <p:childTnLst>
                                    <p:set>
                                      <p:cBhvr>
                                        <p:cTn id="173" dur="1" fill="hold">
                                          <p:stCondLst>
                                            <p:cond delay="0"/>
                                          </p:stCondLst>
                                        </p:cTn>
                                        <p:tgtEl>
                                          <p:spTgt spid="36"/>
                                        </p:tgtEl>
                                        <p:attrNameLst>
                                          <p:attrName>style.visibility</p:attrName>
                                        </p:attrNameLst>
                                      </p:cBhvr>
                                      <p:to>
                                        <p:strVal val="visible"/>
                                      </p:to>
                                    </p:set>
                                    <p:anim calcmode="lin" valueType="num">
                                      <p:cBhvr>
                                        <p:cTn id="174" dur="500" fill="hold"/>
                                        <p:tgtEl>
                                          <p:spTgt spid="36"/>
                                        </p:tgtEl>
                                        <p:attrNameLst>
                                          <p:attrName>ppt_w</p:attrName>
                                        </p:attrNameLst>
                                      </p:cBhvr>
                                      <p:tavLst>
                                        <p:tav tm="0">
                                          <p:val>
                                            <p:fltVal val="0"/>
                                          </p:val>
                                        </p:tav>
                                        <p:tav tm="100000">
                                          <p:val>
                                            <p:strVal val="#ppt_w"/>
                                          </p:val>
                                        </p:tav>
                                      </p:tavLst>
                                    </p:anim>
                                    <p:anim calcmode="lin" valueType="num">
                                      <p:cBhvr>
                                        <p:cTn id="175" dur="500" fill="hold"/>
                                        <p:tgtEl>
                                          <p:spTgt spid="36"/>
                                        </p:tgtEl>
                                        <p:attrNameLst>
                                          <p:attrName>ppt_h</p:attrName>
                                        </p:attrNameLst>
                                      </p:cBhvr>
                                      <p:tavLst>
                                        <p:tav tm="0">
                                          <p:val>
                                            <p:fltVal val="0"/>
                                          </p:val>
                                        </p:tav>
                                        <p:tav tm="100000">
                                          <p:val>
                                            <p:strVal val="#ppt_h"/>
                                          </p:val>
                                        </p:tav>
                                      </p:tavLst>
                                    </p:anim>
                                    <p:animEffect transition="in" filter="fade">
                                      <p:cBhvr>
                                        <p:cTn id="17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5" grpId="0" animBg="1"/>
      <p:bldP spid="17" grpId="0" animBg="1"/>
      <p:bldP spid="18" grpId="0" animBg="1"/>
      <p:bldP spid="20" grpId="0" animBg="1"/>
      <p:bldP spid="21" grpId="0" animBg="1"/>
      <p:bldP spid="22" grpId="0" animBg="1"/>
      <p:bldP spid="24" grpId="0" animBg="1"/>
      <p:bldP spid="25" grpId="0" animBg="1"/>
      <p:bldP spid="28" grpId="0" animBg="1"/>
      <p:bldP spid="29" grpId="0"/>
      <p:bldP spid="30" grpId="0" animBg="1"/>
      <p:bldP spid="33" grpId="0"/>
      <p:bldP spid="34"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23528" y="332656"/>
            <a:ext cx="7344816" cy="504056"/>
          </a:xfrm>
        </p:spPr>
        <p:txBody>
          <a:bodyPr/>
          <a:lstStyle/>
          <a:p>
            <a:r>
              <a:rPr lang="en-GB" altLang="lv-LV" sz="2800" dirty="0"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Transaction scheme</a:t>
            </a:r>
            <a:r>
              <a:rPr lang="lv-LV" altLang="lv-LV" sz="2800" dirty="0"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altLang="lv-LV" sz="2800" dirty="0"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 organised </a:t>
            </a:r>
            <a:r>
              <a:rPr lang="lv-LV" altLang="lv-LV" sz="2800" dirty="0"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lv-LV" altLang="lv-LV" sz="2800" dirty="0"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GB" altLang="lv-LV" sz="2800" dirty="0"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crime group</a:t>
            </a:r>
            <a:endParaRPr lang="en-GB" altLang="lv-LV" sz="28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9219"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99592" y="1943719"/>
            <a:ext cx="6480719" cy="40609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4971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323528" y="260648"/>
            <a:ext cx="7668593" cy="647700"/>
          </a:xfrm>
          <a:prstGeom prst="rect">
            <a:avLst/>
          </a:prstGeom>
          <a:noFill/>
          <a:ln w="9525">
            <a:noFill/>
            <a:miter lim="800000"/>
            <a:headEnd/>
            <a:tailEnd/>
          </a:ln>
        </p:spPr>
        <p:txBody>
          <a:bodyPr anchor="ctr"/>
          <a:lstStyle/>
          <a:p>
            <a:pPr>
              <a:defRPr/>
            </a:pPr>
            <a:r>
              <a:rPr lang="en-GB" sz="2800" cap="all" dirty="0"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Effective result indicators </a:t>
            </a:r>
            <a:endParaRPr lang="en-GB" sz="2800" cap="all" dirty="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196" name="Rectangle 6"/>
          <p:cNvSpPr>
            <a:spLocks noChangeArrowheads="1"/>
          </p:cNvSpPr>
          <p:nvPr/>
        </p:nvSpPr>
        <p:spPr bwMode="auto">
          <a:xfrm>
            <a:off x="467544" y="1844823"/>
            <a:ext cx="8496944" cy="4936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342900" indent="-34290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marL="0" lvl="1" indent="0" eaLnBrk="1" hangingPunct="1">
              <a:buClrTx/>
              <a:buSzTx/>
              <a:buNone/>
              <a:defRPr/>
            </a:pPr>
            <a:r>
              <a:rPr lang="en-GB" altLang="lv-LV" sz="2200" dirty="0" smtClean="0">
                <a:solidFill>
                  <a:srgbClr val="00007D"/>
                </a:solidFill>
                <a:latin typeface="Times New Roman" panose="02020603050405020304" pitchFamily="18" charset="0"/>
                <a:cs typeface="Times New Roman" panose="02020603050405020304" pitchFamily="18" charset="0"/>
              </a:rPr>
              <a:t>Criminal proceedings initiated under Art 177 of Criminal Code:</a:t>
            </a:r>
          </a:p>
          <a:p>
            <a:pPr lvl="1" eaLnBrk="1" hangingPunct="1">
              <a:buClrTx/>
              <a:buSzTx/>
              <a:buFont typeface="Wingdings" panose="05000000000000000000" pitchFamily="2" charset="2"/>
              <a:buChar char="§"/>
              <a:defRPr/>
            </a:pPr>
            <a:r>
              <a:rPr lang="en-GB" altLang="lv-LV" sz="1800" dirty="0" smtClean="0">
                <a:solidFill>
                  <a:srgbClr val="00007D"/>
                </a:solidFill>
                <a:latin typeface="Times New Roman" panose="02020603050405020304" pitchFamily="18" charset="0"/>
                <a:cs typeface="Times New Roman" panose="02020603050405020304" pitchFamily="18" charset="0"/>
              </a:rPr>
              <a:t>In 2011 – 36</a:t>
            </a:r>
          </a:p>
          <a:p>
            <a:pPr lvl="1" eaLnBrk="1" hangingPunct="1">
              <a:buClrTx/>
              <a:buSzTx/>
              <a:buFont typeface="Wingdings" panose="05000000000000000000" pitchFamily="2" charset="2"/>
              <a:buChar char="§"/>
              <a:defRPr/>
            </a:pPr>
            <a:r>
              <a:rPr lang="en-GB" altLang="lv-LV" sz="1800" dirty="0" smtClean="0">
                <a:solidFill>
                  <a:srgbClr val="00007D"/>
                </a:solidFill>
                <a:latin typeface="Times New Roman" panose="02020603050405020304" pitchFamily="18" charset="0"/>
                <a:cs typeface="Times New Roman" panose="02020603050405020304" pitchFamily="18" charset="0"/>
              </a:rPr>
              <a:t>In 2012 – 28</a:t>
            </a:r>
          </a:p>
          <a:p>
            <a:pPr lvl="1" eaLnBrk="1" hangingPunct="1">
              <a:buClrTx/>
              <a:buSzTx/>
              <a:buFont typeface="Wingdings" panose="05000000000000000000" pitchFamily="2" charset="2"/>
              <a:buChar char="§"/>
              <a:defRPr/>
            </a:pPr>
            <a:r>
              <a:rPr lang="en-GB" altLang="lv-LV" sz="1800" dirty="0" smtClean="0">
                <a:solidFill>
                  <a:srgbClr val="00007D"/>
                </a:solidFill>
                <a:latin typeface="Times New Roman" panose="02020603050405020304" pitchFamily="18" charset="0"/>
                <a:cs typeface="Times New Roman" panose="02020603050405020304" pitchFamily="18" charset="0"/>
              </a:rPr>
              <a:t>In 2013 - 27</a:t>
            </a:r>
          </a:p>
          <a:p>
            <a:pPr marL="0" lvl="1" indent="0" eaLnBrk="1" hangingPunct="1">
              <a:buClrTx/>
              <a:buSzTx/>
              <a:buNone/>
              <a:defRPr/>
            </a:pPr>
            <a:r>
              <a:rPr lang="en-GB" altLang="lv-LV" sz="2200" dirty="0" smtClean="0">
                <a:solidFill>
                  <a:srgbClr val="00007D"/>
                </a:solidFill>
                <a:latin typeface="Times New Roman" panose="02020603050405020304" pitchFamily="18" charset="0"/>
                <a:cs typeface="Times New Roman" panose="02020603050405020304" pitchFamily="18" charset="0"/>
              </a:rPr>
              <a:t>Criminal proceedings forwarded for prosecution under Art 177 of the CC</a:t>
            </a:r>
          </a:p>
          <a:p>
            <a:pPr lvl="1" eaLnBrk="1" hangingPunct="1">
              <a:buClrTx/>
              <a:buSzTx/>
              <a:buFont typeface="Wingdings" panose="05000000000000000000" pitchFamily="2" charset="2"/>
              <a:buChar char="§"/>
              <a:defRPr/>
            </a:pPr>
            <a:r>
              <a:rPr lang="en-GB" altLang="lv-LV" sz="1800" dirty="0" smtClean="0">
                <a:solidFill>
                  <a:srgbClr val="00007D"/>
                </a:solidFill>
                <a:latin typeface="Times New Roman" panose="02020603050405020304" pitchFamily="18" charset="0"/>
                <a:cs typeface="Times New Roman" panose="02020603050405020304" pitchFamily="18" charset="0"/>
              </a:rPr>
              <a:t>In 2011 – 36</a:t>
            </a:r>
          </a:p>
          <a:p>
            <a:pPr lvl="1" eaLnBrk="1" hangingPunct="1">
              <a:buClrTx/>
              <a:buSzTx/>
              <a:buFont typeface="Wingdings" panose="05000000000000000000" pitchFamily="2" charset="2"/>
              <a:buChar char="§"/>
              <a:defRPr/>
            </a:pPr>
            <a:r>
              <a:rPr lang="en-GB" altLang="lv-LV" sz="1800" dirty="0" smtClean="0">
                <a:solidFill>
                  <a:srgbClr val="00007D"/>
                </a:solidFill>
                <a:latin typeface="Times New Roman" panose="02020603050405020304" pitchFamily="18" charset="0"/>
                <a:cs typeface="Times New Roman" panose="02020603050405020304" pitchFamily="18" charset="0"/>
              </a:rPr>
              <a:t>In 2012 – 37</a:t>
            </a:r>
          </a:p>
          <a:p>
            <a:pPr lvl="1" eaLnBrk="1" hangingPunct="1">
              <a:buClrTx/>
              <a:buSzTx/>
              <a:buFont typeface="Wingdings" panose="05000000000000000000" pitchFamily="2" charset="2"/>
              <a:buChar char="§"/>
              <a:defRPr/>
            </a:pPr>
            <a:r>
              <a:rPr lang="en-GB" altLang="lv-LV" sz="1800" dirty="0" smtClean="0">
                <a:solidFill>
                  <a:srgbClr val="00007D"/>
                </a:solidFill>
                <a:latin typeface="Times New Roman" panose="02020603050405020304" pitchFamily="18" charset="0"/>
                <a:cs typeface="Times New Roman" panose="02020603050405020304" pitchFamily="18" charset="0"/>
              </a:rPr>
              <a:t>In 9 months 2013 - 27</a:t>
            </a:r>
          </a:p>
          <a:p>
            <a:pPr marL="0" lvl="1" indent="0" eaLnBrk="1" hangingPunct="1">
              <a:buClrTx/>
              <a:buSzTx/>
              <a:buNone/>
              <a:defRPr/>
            </a:pPr>
            <a:r>
              <a:rPr lang="en-GB" altLang="lv-LV" sz="2200" dirty="0" smtClean="0">
                <a:solidFill>
                  <a:srgbClr val="00007D"/>
                </a:solidFill>
                <a:latin typeface="Times New Roman" panose="02020603050405020304" pitchFamily="18" charset="0"/>
                <a:cs typeface="Times New Roman" panose="02020603050405020304" pitchFamily="18" charset="0"/>
              </a:rPr>
              <a:t>Interrupted activities of organised crime groups:</a:t>
            </a:r>
          </a:p>
          <a:p>
            <a:pPr lvl="1" eaLnBrk="1" hangingPunct="1">
              <a:buClrTx/>
              <a:buSzTx/>
              <a:buFont typeface="Wingdings" panose="05000000000000000000" pitchFamily="2" charset="2"/>
              <a:buChar char="§"/>
              <a:defRPr/>
            </a:pPr>
            <a:r>
              <a:rPr lang="en-GB" altLang="lv-LV" sz="1800" dirty="0" smtClean="0">
                <a:solidFill>
                  <a:srgbClr val="00007D"/>
                </a:solidFill>
                <a:latin typeface="Times New Roman" panose="02020603050405020304" pitchFamily="18" charset="0"/>
                <a:cs typeface="Times New Roman" panose="02020603050405020304" pitchFamily="18" charset="0"/>
              </a:rPr>
              <a:t>In 2011 – 13</a:t>
            </a:r>
          </a:p>
          <a:p>
            <a:pPr lvl="1" eaLnBrk="1" hangingPunct="1">
              <a:buClrTx/>
              <a:buSzTx/>
              <a:buFont typeface="Wingdings" panose="05000000000000000000" pitchFamily="2" charset="2"/>
              <a:buChar char="§"/>
              <a:defRPr/>
            </a:pPr>
            <a:r>
              <a:rPr lang="en-GB" altLang="lv-LV" sz="1800" dirty="0" smtClean="0">
                <a:solidFill>
                  <a:srgbClr val="00007D"/>
                </a:solidFill>
                <a:latin typeface="Times New Roman" panose="02020603050405020304" pitchFamily="18" charset="0"/>
                <a:cs typeface="Times New Roman" panose="02020603050405020304" pitchFamily="18" charset="0"/>
              </a:rPr>
              <a:t>In 2012 – 10</a:t>
            </a:r>
          </a:p>
          <a:p>
            <a:pPr lvl="1" eaLnBrk="1" hangingPunct="1">
              <a:buClrTx/>
              <a:buSzTx/>
              <a:buFont typeface="Wingdings" panose="05000000000000000000" pitchFamily="2" charset="2"/>
              <a:buChar char="§"/>
              <a:defRPr/>
            </a:pPr>
            <a:r>
              <a:rPr lang="en-GB" altLang="lv-LV" sz="1800" dirty="0" smtClean="0">
                <a:solidFill>
                  <a:srgbClr val="00007D"/>
                </a:solidFill>
                <a:latin typeface="Times New Roman" panose="02020603050405020304" pitchFamily="18" charset="0"/>
                <a:cs typeface="Times New Roman" panose="02020603050405020304" pitchFamily="18" charset="0"/>
              </a:rPr>
              <a:t>In 9 months of 2013 - 9</a:t>
            </a:r>
          </a:p>
          <a:p>
            <a:pPr lvl="1">
              <a:buClrTx/>
              <a:buSzTx/>
              <a:buFont typeface="Arial" panose="020B0604020202020204" pitchFamily="34" charset="0"/>
              <a:buChar char="•"/>
              <a:defRPr/>
            </a:pPr>
            <a:endParaRPr lang="lv-LV" altLang="lv-LV" sz="1800" dirty="0" smtClean="0">
              <a:solidFill>
                <a:schemeClr val="bg2"/>
              </a:solidFill>
              <a:latin typeface="Times New Roman" panose="02020603050405020304" pitchFamily="18" charset="0"/>
              <a:cs typeface="Times New Roman" panose="02020603050405020304" pitchFamily="18" charset="0"/>
            </a:endParaRPr>
          </a:p>
          <a:p>
            <a:pPr lvl="1">
              <a:buClrTx/>
              <a:buSzTx/>
              <a:buFont typeface="Arial" panose="020B0604020202020204" pitchFamily="34" charset="0"/>
              <a:buChar char="•"/>
              <a:defRPr/>
            </a:pPr>
            <a:endParaRPr lang="lv-LV" altLang="lv-LV" sz="2000"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13649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p:cNvSpPr txBox="1">
            <a:spLocks noChangeArrowheads="1"/>
          </p:cNvSpPr>
          <p:nvPr/>
        </p:nvSpPr>
        <p:spPr bwMode="auto">
          <a:xfrm>
            <a:off x="8675688" y="6451600"/>
            <a:ext cx="1841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pPr>
            <a:endParaRPr lang="ru-RU" altLang="lv-LV" sz="1600" b="1">
              <a:solidFill>
                <a:schemeClr val="bg2"/>
              </a:solidFill>
              <a:latin typeface="Times New Roman" panose="02020603050405020304" pitchFamily="18" charset="0"/>
              <a:cs typeface="Times New Roman" panose="02020603050405020304" pitchFamily="18" charset="0"/>
            </a:endParaRPr>
          </a:p>
        </p:txBody>
      </p:sp>
      <p:sp>
        <p:nvSpPr>
          <p:cNvPr id="15363" name="TextBox 1"/>
          <p:cNvSpPr txBox="1">
            <a:spLocks noChangeArrowheads="1"/>
          </p:cNvSpPr>
          <p:nvPr/>
        </p:nvSpPr>
        <p:spPr bwMode="auto">
          <a:xfrm>
            <a:off x="611560" y="1916832"/>
            <a:ext cx="7846416"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66700" indent="-266700"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marL="0" indent="0" eaLnBrk="1" hangingPunct="1">
              <a:defRPr/>
            </a:pPr>
            <a:r>
              <a:rPr lang="lv-LV" sz="2400" dirty="0" smtClean="0">
                <a:solidFill>
                  <a:srgbClr val="010475"/>
                </a:solidFill>
                <a:latin typeface="Times New Roman" panose="02020603050405020304" pitchFamily="18" charset="0"/>
                <a:cs typeface="Times New Roman" panose="02020603050405020304" pitchFamily="18" charset="0"/>
              </a:rPr>
              <a:t>1. </a:t>
            </a:r>
            <a:r>
              <a:rPr lang="en-GB" sz="2400" dirty="0" smtClean="0">
                <a:solidFill>
                  <a:srgbClr val="010475"/>
                </a:solidFill>
                <a:latin typeface="Times New Roman" panose="02020603050405020304" pitchFamily="18" charset="0"/>
                <a:cs typeface="Times New Roman" panose="02020603050405020304" pitchFamily="18" charset="0"/>
              </a:rPr>
              <a:t>Officials of bogus companies:</a:t>
            </a:r>
          </a:p>
          <a:p>
            <a:pPr marL="342900" indent="-342900" eaLnBrk="1" hangingPunct="1">
              <a:buFont typeface="Wingdings" panose="05000000000000000000" pitchFamily="2" charset="2"/>
              <a:buChar char="§"/>
              <a:defRPr/>
            </a:pPr>
            <a:r>
              <a:rPr lang="en-GB" sz="2200" dirty="0" smtClean="0">
                <a:solidFill>
                  <a:srgbClr val="010475"/>
                </a:solidFill>
                <a:latin typeface="Times New Roman" panose="02020603050405020304" pitchFamily="18" charset="0"/>
                <a:cs typeface="Times New Roman" panose="02020603050405020304" pitchFamily="18" charset="0"/>
              </a:rPr>
              <a:t>much more educated, often non-citizens of the EU;</a:t>
            </a:r>
          </a:p>
          <a:p>
            <a:pPr marL="342900" indent="-342900" eaLnBrk="1" hangingPunct="1">
              <a:buFont typeface="Wingdings" panose="05000000000000000000" pitchFamily="2" charset="2"/>
              <a:buChar char="§"/>
              <a:defRPr/>
            </a:pPr>
            <a:r>
              <a:rPr lang="en-GB" sz="2200" dirty="0" smtClean="0">
                <a:solidFill>
                  <a:srgbClr val="010475"/>
                </a:solidFill>
                <a:latin typeface="Times New Roman" panose="02020603050405020304" pitchFamily="18" charset="0"/>
                <a:cs typeface="Times New Roman" panose="02020603050405020304" pitchFamily="18" charset="0"/>
              </a:rPr>
              <a:t>well trained for contacting law enforcement bodies, tax administration;</a:t>
            </a:r>
          </a:p>
          <a:p>
            <a:pPr marL="342900" indent="-342900" eaLnBrk="1" hangingPunct="1">
              <a:buFont typeface="Wingdings" panose="05000000000000000000" pitchFamily="2" charset="2"/>
              <a:buChar char="§"/>
              <a:defRPr/>
            </a:pPr>
            <a:r>
              <a:rPr lang="en-GB" sz="2200" dirty="0" smtClean="0">
                <a:solidFill>
                  <a:srgbClr val="010475"/>
                </a:solidFill>
                <a:latin typeface="Times New Roman" panose="02020603050405020304" pitchFamily="18" charset="0"/>
                <a:cs typeface="Times New Roman" panose="02020603050405020304" pitchFamily="18" charset="0"/>
              </a:rPr>
              <a:t>confirm fictitious transactions as truly happened;</a:t>
            </a:r>
          </a:p>
          <a:p>
            <a:pPr marL="342900" indent="-342900" eaLnBrk="1" hangingPunct="1">
              <a:buFont typeface="Wingdings" panose="05000000000000000000" pitchFamily="2" charset="2"/>
              <a:buChar char="§"/>
              <a:defRPr/>
            </a:pPr>
            <a:r>
              <a:rPr lang="en-GB" sz="2200" dirty="0" smtClean="0">
                <a:solidFill>
                  <a:srgbClr val="010475"/>
                </a:solidFill>
                <a:latin typeface="Times New Roman" panose="02020603050405020304" pitchFamily="18" charset="0"/>
                <a:cs typeface="Times New Roman" panose="02020603050405020304" pitchFamily="18" charset="0"/>
              </a:rPr>
              <a:t>provide the OCG with good lawyers. </a:t>
            </a:r>
            <a:endParaRPr lang="lv-LV" sz="2200" dirty="0" smtClean="0">
              <a:solidFill>
                <a:srgbClr val="010475"/>
              </a:solidFill>
              <a:latin typeface="Times New Roman" panose="02020603050405020304" pitchFamily="18" charset="0"/>
              <a:cs typeface="Times New Roman" panose="02020603050405020304" pitchFamily="18" charset="0"/>
            </a:endParaRPr>
          </a:p>
          <a:p>
            <a:pPr marL="342900" indent="-342900" eaLnBrk="1" hangingPunct="1">
              <a:buFont typeface="Wingdings" panose="05000000000000000000" pitchFamily="2" charset="2"/>
              <a:buChar char="§"/>
              <a:defRPr/>
            </a:pPr>
            <a:endParaRPr lang="en-GB" sz="2200" dirty="0" smtClean="0">
              <a:solidFill>
                <a:srgbClr val="010475"/>
              </a:solidFill>
              <a:latin typeface="Times New Roman" panose="02020603050405020304" pitchFamily="18" charset="0"/>
              <a:cs typeface="Times New Roman" panose="02020603050405020304" pitchFamily="18" charset="0"/>
            </a:endParaRPr>
          </a:p>
          <a:p>
            <a:pPr marL="0" indent="0" eaLnBrk="1" hangingPunct="1">
              <a:defRPr/>
            </a:pPr>
            <a:r>
              <a:rPr lang="en-GB" sz="2400" dirty="0" smtClean="0">
                <a:solidFill>
                  <a:srgbClr val="010475"/>
                </a:solidFill>
                <a:latin typeface="Times New Roman" panose="02020603050405020304" pitchFamily="18" charset="0"/>
                <a:cs typeface="Times New Roman" panose="02020603050405020304" pitchFamily="18" charset="0"/>
              </a:rPr>
              <a:t>2. The organised crime groups:</a:t>
            </a:r>
          </a:p>
          <a:p>
            <a:pPr marL="342900" indent="-342900" eaLnBrk="1" hangingPunct="1">
              <a:buFont typeface="Wingdings" panose="05000000000000000000" pitchFamily="2" charset="2"/>
              <a:buChar char="§"/>
              <a:defRPr/>
            </a:pPr>
            <a:r>
              <a:rPr lang="en-GB" sz="2200" dirty="0" smtClean="0">
                <a:solidFill>
                  <a:srgbClr val="010475"/>
                </a:solidFill>
                <a:latin typeface="Times New Roman" panose="02020603050405020304" pitchFamily="18" charset="0"/>
                <a:cs typeface="Times New Roman" panose="02020603050405020304" pitchFamily="18" charset="0"/>
              </a:rPr>
              <a:t>hire highly qualified accountants, lawyers, IT specialists;</a:t>
            </a:r>
          </a:p>
          <a:p>
            <a:pPr marL="342900" indent="-342900" eaLnBrk="1" hangingPunct="1">
              <a:buFont typeface="Wingdings" panose="05000000000000000000" pitchFamily="2" charset="2"/>
              <a:buChar char="§"/>
              <a:defRPr/>
            </a:pPr>
            <a:r>
              <a:rPr lang="en-GB" sz="2200" dirty="0" smtClean="0">
                <a:solidFill>
                  <a:srgbClr val="010475"/>
                </a:solidFill>
                <a:latin typeface="Times New Roman" panose="02020603050405020304" pitchFamily="18" charset="0"/>
                <a:cs typeface="Times New Roman" panose="02020603050405020304" pitchFamily="18" charset="0"/>
              </a:rPr>
              <a:t>make use of more and more complicated cash flow schemes; </a:t>
            </a:r>
          </a:p>
          <a:p>
            <a:pPr marL="342900" indent="-342900" eaLnBrk="1" hangingPunct="1">
              <a:buFont typeface="Wingdings" panose="05000000000000000000" pitchFamily="2" charset="2"/>
              <a:buChar char="§"/>
              <a:defRPr/>
            </a:pPr>
            <a:r>
              <a:rPr lang="en-GB" sz="2200" dirty="0" smtClean="0">
                <a:solidFill>
                  <a:srgbClr val="010475"/>
                </a:solidFill>
                <a:latin typeface="Times New Roman" panose="02020603050405020304" pitchFamily="18" charset="0"/>
                <a:cs typeface="Times New Roman" panose="02020603050405020304" pitchFamily="18" charset="0"/>
              </a:rPr>
              <a:t>use most modern IT solutions and means of communication. </a:t>
            </a:r>
          </a:p>
          <a:p>
            <a:pPr eaLnBrk="1" hangingPunct="1">
              <a:buFont typeface="Arial" charset="0"/>
              <a:buChar char="•"/>
              <a:defRPr/>
            </a:pPr>
            <a:endParaRPr lang="lv-LV" sz="2200" dirty="0" smtClean="0">
              <a:solidFill>
                <a:srgbClr val="010475"/>
              </a:solidFill>
              <a:latin typeface="Times New Roman" panose="02020603050405020304" pitchFamily="18" charset="0"/>
              <a:cs typeface="Times New Roman" panose="02020603050405020304" pitchFamily="18" charset="0"/>
            </a:endParaRPr>
          </a:p>
        </p:txBody>
      </p:sp>
      <p:sp>
        <p:nvSpPr>
          <p:cNvPr id="6" name="Title 1"/>
          <p:cNvSpPr>
            <a:spLocks/>
          </p:cNvSpPr>
          <p:nvPr/>
        </p:nvSpPr>
        <p:spPr bwMode="auto">
          <a:xfrm>
            <a:off x="233810" y="99914"/>
            <a:ext cx="8636000" cy="792162"/>
          </a:xfrm>
          <a:prstGeom prst="rect">
            <a:avLst/>
          </a:prstGeom>
          <a:noFill/>
          <a:ln w="9525" algn="ctr">
            <a:noFill/>
            <a:miter lim="800000"/>
            <a:headEnd/>
            <a:tailEnd/>
          </a:ln>
          <a:effectLst/>
        </p:spPr>
        <p:txBody>
          <a:bodyPr anchor="ctr"/>
          <a:lstStyle/>
          <a:p>
            <a:pPr>
              <a:defRPr/>
            </a:pPr>
            <a:r>
              <a:rPr lang="en-GB" sz="2800" cap="all" dirty="0" smtClean="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Trends of organised crime</a:t>
            </a:r>
            <a:endParaRPr lang="en-GB" sz="2800" cap="all" dirty="0">
              <a:solidFill>
                <a:srgbClr val="8B1D2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37434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251520" y="313482"/>
            <a:ext cx="73083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pPr>
            <a:r>
              <a:rPr lang="en-GB" altLang="lv-LV" sz="2800" dirty="0" smtClean="0">
                <a:solidFill>
                  <a:srgbClr val="86324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Future objectives in combating VAT fraud</a:t>
            </a:r>
            <a:endParaRPr lang="en-GB" altLang="lv-LV" sz="2800" dirty="0">
              <a:solidFill>
                <a:srgbClr val="86324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2291" name="TextBox 3"/>
          <p:cNvSpPr txBox="1">
            <a:spLocks noChangeArrowheads="1"/>
          </p:cNvSpPr>
          <p:nvPr/>
        </p:nvSpPr>
        <p:spPr bwMode="auto">
          <a:xfrm>
            <a:off x="467544" y="1844825"/>
            <a:ext cx="8136904"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 typeface="Calibri" pitchFamily="34" charset="0"/>
              <a:buAutoNum type="arabicPeriod"/>
            </a:pPr>
            <a:r>
              <a:rPr lang="en-GB" altLang="lv-LV" sz="2200" dirty="0" smtClean="0">
                <a:solidFill>
                  <a:srgbClr val="010475"/>
                </a:solidFill>
                <a:latin typeface="Times New Roman" panose="02020603050405020304" pitchFamily="18" charset="0"/>
                <a:cs typeface="Times New Roman" panose="02020603050405020304" pitchFamily="18" charset="0"/>
              </a:rPr>
              <a:t>To continue focusing on the OCG clients – «the true beneficiaries»;</a:t>
            </a:r>
          </a:p>
          <a:p>
            <a:pPr eaLnBrk="1" hangingPunct="1">
              <a:spcBef>
                <a:spcPct val="0"/>
              </a:spcBef>
              <a:buClrTx/>
              <a:buSzTx/>
              <a:buFont typeface="Calibri" pitchFamily="34" charset="0"/>
              <a:buAutoNum type="arabicPeriod"/>
            </a:pPr>
            <a:r>
              <a:rPr lang="en-GB" altLang="lv-LV" sz="2200" dirty="0" smtClean="0">
                <a:solidFill>
                  <a:srgbClr val="010475"/>
                </a:solidFill>
                <a:latin typeface="Times New Roman" panose="02020603050405020304" pitchFamily="18" charset="0"/>
                <a:cs typeface="Times New Roman" panose="02020603050405020304" pitchFamily="18" charset="0"/>
              </a:rPr>
              <a:t>To keep investigators informed about the progress of the cases in prosecution and in court;</a:t>
            </a:r>
          </a:p>
          <a:p>
            <a:pPr eaLnBrk="1" hangingPunct="1">
              <a:spcBef>
                <a:spcPct val="0"/>
              </a:spcBef>
              <a:buClrTx/>
              <a:buSzTx/>
              <a:buFont typeface="Calibri" pitchFamily="34" charset="0"/>
              <a:buAutoNum type="arabicPeriod"/>
            </a:pPr>
            <a:r>
              <a:rPr lang="en-GB" altLang="lv-LV" sz="2200" dirty="0" smtClean="0">
                <a:solidFill>
                  <a:srgbClr val="010475"/>
                </a:solidFill>
                <a:latin typeface="Times New Roman" panose="02020603050405020304" pitchFamily="18" charset="0"/>
                <a:cs typeface="Times New Roman" panose="02020603050405020304" pitchFamily="18" charset="0"/>
              </a:rPr>
              <a:t>T</a:t>
            </a:r>
            <a:r>
              <a:rPr lang="lv-LV" altLang="lv-LV" sz="2200" dirty="0" smtClean="0">
                <a:solidFill>
                  <a:srgbClr val="010475"/>
                </a:solidFill>
                <a:latin typeface="Times New Roman" panose="02020603050405020304" pitchFamily="18" charset="0"/>
                <a:cs typeface="Times New Roman" panose="02020603050405020304" pitchFamily="18" charset="0"/>
              </a:rPr>
              <a:t>o</a:t>
            </a:r>
            <a:r>
              <a:rPr lang="en-GB" altLang="lv-LV" sz="2200" dirty="0" smtClean="0">
                <a:solidFill>
                  <a:srgbClr val="010475"/>
                </a:solidFill>
                <a:latin typeface="Times New Roman" panose="02020603050405020304" pitchFamily="18" charset="0"/>
                <a:cs typeface="Times New Roman" panose="02020603050405020304" pitchFamily="18" charset="0"/>
              </a:rPr>
              <a:t> strengthen the cooperation/information exchange with other EU Member States, CIS countries;</a:t>
            </a:r>
          </a:p>
          <a:p>
            <a:pPr eaLnBrk="1" hangingPunct="1">
              <a:spcBef>
                <a:spcPct val="0"/>
              </a:spcBef>
              <a:buClrTx/>
              <a:buSzTx/>
              <a:buFont typeface="Calibri" pitchFamily="34" charset="0"/>
              <a:buAutoNum type="arabicPeriod"/>
            </a:pPr>
            <a:r>
              <a:rPr lang="en-GB" altLang="lv-LV" sz="2200" dirty="0" smtClean="0">
                <a:solidFill>
                  <a:srgbClr val="010475"/>
                </a:solidFill>
                <a:latin typeface="Times New Roman" panose="02020603050405020304" pitchFamily="18" charset="0"/>
                <a:cs typeface="Times New Roman" panose="02020603050405020304" pitchFamily="18" charset="0"/>
              </a:rPr>
              <a:t>To ensure constant opportunities of increasing the skill levels of investigators and analysts including the taking over of best practice of services in other countries;</a:t>
            </a:r>
          </a:p>
          <a:p>
            <a:pPr eaLnBrk="1" hangingPunct="1">
              <a:spcBef>
                <a:spcPct val="0"/>
              </a:spcBef>
              <a:buClrTx/>
              <a:buSzTx/>
              <a:buFont typeface="Calibri" pitchFamily="34" charset="0"/>
              <a:buAutoNum type="arabicPeriod"/>
            </a:pPr>
            <a:r>
              <a:rPr lang="en-GB" altLang="lv-LV" sz="2200" dirty="0" smtClean="0">
                <a:solidFill>
                  <a:srgbClr val="010475"/>
                </a:solidFill>
                <a:latin typeface="Times New Roman" panose="02020603050405020304" pitchFamily="18" charset="0"/>
                <a:cs typeface="Times New Roman" panose="02020603050405020304" pitchFamily="18" charset="0"/>
              </a:rPr>
              <a:t>To inform the society about the harm inflicted by VAT fraud to the state budget; </a:t>
            </a:r>
          </a:p>
          <a:p>
            <a:pPr eaLnBrk="1" hangingPunct="1">
              <a:spcBef>
                <a:spcPct val="0"/>
              </a:spcBef>
              <a:buClrTx/>
              <a:buSzTx/>
              <a:buFont typeface="Calibri" pitchFamily="34" charset="0"/>
              <a:buAutoNum type="arabicPeriod"/>
            </a:pPr>
            <a:r>
              <a:rPr lang="en-GB" altLang="lv-LV" sz="2200" dirty="0" smtClean="0">
                <a:solidFill>
                  <a:srgbClr val="010475"/>
                </a:solidFill>
                <a:latin typeface="Times New Roman" panose="02020603050405020304" pitchFamily="18" charset="0"/>
                <a:cs typeface="Times New Roman" panose="02020603050405020304" pitchFamily="18" charset="0"/>
              </a:rPr>
              <a:t>To continue strengthening the capacity of technical support units.</a:t>
            </a:r>
            <a:endParaRPr lang="en-GB" altLang="lv-LV" sz="2200" dirty="0">
              <a:solidFill>
                <a:srgbClr val="010475"/>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98113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323527" y="188640"/>
            <a:ext cx="648072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pPr>
            <a:r>
              <a:rPr lang="lv-LV" altLang="lv-LV" sz="2800" dirty="0" smtClean="0">
                <a:solidFill>
                  <a:srgbClr val="86324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INCREASED MOTIVATION OF THE EMPLOYEES OF THE SRS AND FINANCE POLICE  </a:t>
            </a:r>
            <a:endParaRPr lang="lv-LV" altLang="lv-LV" sz="2800" dirty="0">
              <a:solidFill>
                <a:srgbClr val="86324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2291" name="TextBox 3"/>
          <p:cNvSpPr txBox="1">
            <a:spLocks noChangeArrowheads="1"/>
          </p:cNvSpPr>
          <p:nvPr/>
        </p:nvSpPr>
        <p:spPr bwMode="auto">
          <a:xfrm>
            <a:off x="611560" y="1988840"/>
            <a:ext cx="7776864"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marL="0" indent="0" algn="just" eaLnBrk="1" hangingPunct="1">
              <a:spcBef>
                <a:spcPct val="0"/>
              </a:spcBef>
              <a:buClrTx/>
              <a:buSzTx/>
              <a:buNone/>
            </a:pPr>
            <a:r>
              <a:rPr lang="en-GB" altLang="lv-LV" sz="2400" dirty="0" smtClean="0">
                <a:solidFill>
                  <a:srgbClr val="010475"/>
                </a:solidFill>
                <a:latin typeface="Times New Roman" panose="02020603050405020304" pitchFamily="18" charset="0"/>
                <a:cs typeface="Times New Roman" panose="02020603050405020304" pitchFamily="18" charset="0"/>
              </a:rPr>
              <a:t>In accordance with Art 42  of the law «On State Budget 2013» 1,985 million lats were channelled for the motivation of the officials and employees of the institutions involved in fighting the shadow economy. </a:t>
            </a:r>
          </a:p>
          <a:p>
            <a:pPr marL="0" indent="0" algn="just" eaLnBrk="1" hangingPunct="1">
              <a:spcBef>
                <a:spcPct val="0"/>
              </a:spcBef>
              <a:buClrTx/>
              <a:buSzTx/>
              <a:buNone/>
            </a:pPr>
            <a:r>
              <a:rPr lang="en-GB" altLang="lv-LV" sz="2400" dirty="0" smtClean="0">
                <a:solidFill>
                  <a:srgbClr val="010475"/>
                </a:solidFill>
                <a:latin typeface="Times New Roman" panose="02020603050405020304" pitchFamily="18" charset="0"/>
                <a:cs typeface="Times New Roman" panose="02020603050405020304" pitchFamily="18" charset="0"/>
              </a:rPr>
              <a:t>1,58 million lats were earmarked for the State Revenue Service.</a:t>
            </a:r>
          </a:p>
          <a:p>
            <a:pPr eaLnBrk="1" hangingPunct="1">
              <a:spcBef>
                <a:spcPct val="0"/>
              </a:spcBef>
              <a:buClrTx/>
              <a:buSzTx/>
              <a:buFont typeface="Calibri" pitchFamily="34" charset="0"/>
              <a:buAutoNum type="arabicPeriod"/>
            </a:pPr>
            <a:endParaRPr lang="lv-LV" altLang="lv-LV" sz="2400" dirty="0" smtClean="0">
              <a:solidFill>
                <a:srgbClr val="010475"/>
              </a:solidFill>
              <a:latin typeface="Times New Roman" panose="02020603050405020304" pitchFamily="18" charset="0"/>
              <a:cs typeface="Times New Roman" panose="02020603050405020304" pitchFamily="18" charset="0"/>
            </a:endParaRPr>
          </a:p>
          <a:p>
            <a:pPr marL="0" indent="0" eaLnBrk="1" hangingPunct="1">
              <a:spcBef>
                <a:spcPct val="0"/>
              </a:spcBef>
              <a:buClrTx/>
              <a:buSzTx/>
              <a:buNone/>
            </a:pPr>
            <a:endParaRPr lang="lv-LV" altLang="lv-LV" sz="2400" dirty="0" smtClean="0">
              <a:solidFill>
                <a:srgbClr val="010475"/>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810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251520" y="116632"/>
            <a:ext cx="655272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eaLnBrk="1" hangingPunct="1">
              <a:spcBef>
                <a:spcPct val="0"/>
              </a:spcBef>
              <a:buClrTx/>
              <a:buSzTx/>
              <a:buFontTx/>
              <a:buNone/>
            </a:pPr>
            <a:r>
              <a:rPr lang="lv-LV" altLang="lv-LV" sz="2800" dirty="0" smtClean="0">
                <a:solidFill>
                  <a:srgbClr val="86324C"/>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COOPERATION WITH PROSECUTOR’S OFFICE AND JUDGES</a:t>
            </a:r>
          </a:p>
        </p:txBody>
      </p:sp>
      <p:sp>
        <p:nvSpPr>
          <p:cNvPr id="12291" name="TextBox 3"/>
          <p:cNvSpPr txBox="1">
            <a:spLocks noChangeArrowheads="1"/>
          </p:cNvSpPr>
          <p:nvPr/>
        </p:nvSpPr>
        <p:spPr bwMode="auto">
          <a:xfrm>
            <a:off x="611560" y="1916832"/>
            <a:ext cx="7776864"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Clr>
                <a:schemeClr val="bg2"/>
              </a:buClr>
              <a:buSzPct val="75000"/>
              <a:buFont typeface="Wingdings" pitchFamily="2" charset="2"/>
              <a:buChar char="n"/>
              <a:defRPr sz="3200">
                <a:solidFill>
                  <a:schemeClr val="tx1"/>
                </a:solidFill>
                <a:latin typeface="Cambria" pitchFamily="18" charset="0"/>
              </a:defRPr>
            </a:lvl1pPr>
            <a:lvl2pPr marL="742950" indent="-285750" eaLnBrk="0" hangingPunct="0">
              <a:spcBef>
                <a:spcPct val="20000"/>
              </a:spcBef>
              <a:buClr>
                <a:schemeClr val="accent2"/>
              </a:buClr>
              <a:buSzPct val="80000"/>
              <a:buFont typeface="Wingdings" pitchFamily="2" charset="2"/>
              <a:buChar char="¨"/>
              <a:defRPr sz="2800">
                <a:solidFill>
                  <a:schemeClr val="tx1"/>
                </a:solidFill>
                <a:latin typeface="Cambria" pitchFamily="18" charset="0"/>
              </a:defRPr>
            </a:lvl2pPr>
            <a:lvl3pPr marL="1143000" indent="-228600" eaLnBrk="0" hangingPunct="0">
              <a:spcBef>
                <a:spcPct val="20000"/>
              </a:spcBef>
              <a:buClr>
                <a:schemeClr val="bg2"/>
              </a:buClr>
              <a:buSzPct val="65000"/>
              <a:buFont typeface="Wingdings" pitchFamily="2" charset="2"/>
              <a:buChar char="n"/>
              <a:defRPr sz="2400">
                <a:solidFill>
                  <a:schemeClr val="tx1"/>
                </a:solidFill>
                <a:latin typeface="Cambria" pitchFamily="18" charset="0"/>
              </a:defRPr>
            </a:lvl3pPr>
            <a:lvl4pPr marL="1600200" indent="-228600" eaLnBrk="0" hangingPunct="0">
              <a:spcBef>
                <a:spcPct val="20000"/>
              </a:spcBef>
              <a:buClr>
                <a:schemeClr val="accent2"/>
              </a:buClr>
              <a:buSzPct val="70000"/>
              <a:buFont typeface="Wingdings" pitchFamily="2" charset="2"/>
              <a:buChar char="¨"/>
              <a:defRPr sz="2000">
                <a:solidFill>
                  <a:schemeClr val="tx1"/>
                </a:solidFill>
                <a:latin typeface="Cambria" pitchFamily="18" charset="0"/>
              </a:defRPr>
            </a:lvl4pPr>
            <a:lvl5pPr marL="2057400" indent="-228600" eaLnBrk="0" hangingPunct="0">
              <a:spcBef>
                <a:spcPct val="20000"/>
              </a:spcBef>
              <a:buClr>
                <a:schemeClr val="bg2"/>
              </a:buClr>
              <a:buFont typeface="Wingdings" pitchFamily="2" charset="2"/>
              <a:buChar char="§"/>
              <a:defRPr sz="2000">
                <a:solidFill>
                  <a:schemeClr val="tx1"/>
                </a:solidFill>
                <a:latin typeface="Cambria" pitchFamily="18"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Cambria" pitchFamily="18" charset="0"/>
              </a:defRPr>
            </a:lvl9pPr>
          </a:lstStyle>
          <a:p>
            <a:pPr marL="0" indent="0" algn="just" eaLnBrk="1" hangingPunct="1">
              <a:spcBef>
                <a:spcPct val="0"/>
              </a:spcBef>
              <a:buClrTx/>
              <a:buSzTx/>
              <a:buNone/>
            </a:pPr>
            <a:r>
              <a:rPr lang="en-GB" altLang="lv-LV" sz="2400" dirty="0" smtClean="0">
                <a:solidFill>
                  <a:srgbClr val="010475"/>
                </a:solidFill>
                <a:latin typeface="Times New Roman" panose="02020603050405020304" pitchFamily="18" charset="0"/>
                <a:cs typeface="Times New Roman" panose="02020603050405020304" pitchFamily="18" charset="0"/>
              </a:rPr>
              <a:t>In order to facilitate the education and specialization of </a:t>
            </a:r>
            <a:r>
              <a:rPr lang="en-GB" altLang="lv-LV" sz="2400" dirty="0" err="1" smtClean="0">
                <a:solidFill>
                  <a:srgbClr val="010475"/>
                </a:solidFill>
                <a:latin typeface="Times New Roman" panose="02020603050405020304" pitchFamily="18" charset="0"/>
                <a:cs typeface="Times New Roman" panose="02020603050405020304" pitchFamily="18" charset="0"/>
              </a:rPr>
              <a:t>Financ</a:t>
            </a:r>
            <a:r>
              <a:rPr lang="lv-LV" altLang="lv-LV" sz="2400" dirty="0" smtClean="0">
                <a:solidFill>
                  <a:srgbClr val="010475"/>
                </a:solidFill>
                <a:latin typeface="Times New Roman" panose="02020603050405020304" pitchFamily="18" charset="0"/>
                <a:cs typeface="Times New Roman" panose="02020603050405020304" pitchFamily="18" charset="0"/>
              </a:rPr>
              <a:t>e</a:t>
            </a:r>
            <a:r>
              <a:rPr lang="en-GB" altLang="lv-LV" sz="2400" dirty="0" smtClean="0">
                <a:solidFill>
                  <a:srgbClr val="010475"/>
                </a:solidFill>
                <a:latin typeface="Times New Roman" panose="02020603050405020304" pitchFamily="18" charset="0"/>
                <a:cs typeface="Times New Roman" panose="02020603050405020304" pitchFamily="18" charset="0"/>
              </a:rPr>
              <a:t> Police officers, prosecutors, and lawyers  in the area of tax fraud, </a:t>
            </a:r>
            <a:r>
              <a:rPr lang="lv-LV" altLang="lv-LV" sz="2400" dirty="0" err="1">
                <a:solidFill>
                  <a:srgbClr val="010475"/>
                </a:solidFill>
                <a:latin typeface="Times New Roman" panose="02020603050405020304" pitchFamily="18" charset="0"/>
                <a:cs typeface="Times New Roman" panose="02020603050405020304" pitchFamily="18" charset="0"/>
              </a:rPr>
              <a:t>j</a:t>
            </a:r>
            <a:r>
              <a:rPr lang="en-GB" altLang="lv-LV" sz="2400" dirty="0" err="1" smtClean="0">
                <a:solidFill>
                  <a:srgbClr val="010475"/>
                </a:solidFill>
                <a:latin typeface="Times New Roman" panose="02020603050405020304" pitchFamily="18" charset="0"/>
                <a:cs typeface="Times New Roman" panose="02020603050405020304" pitchFamily="18" charset="0"/>
              </a:rPr>
              <a:t>oint</a:t>
            </a:r>
            <a:r>
              <a:rPr lang="en-GB" altLang="lv-LV" sz="2400" dirty="0" smtClean="0">
                <a:solidFill>
                  <a:srgbClr val="010475"/>
                </a:solidFill>
                <a:latin typeface="Times New Roman" panose="02020603050405020304" pitchFamily="18" charset="0"/>
                <a:cs typeface="Times New Roman" panose="02020603050405020304" pitchFamily="18" charset="0"/>
              </a:rPr>
              <a:t> training events are organised. </a:t>
            </a:r>
          </a:p>
          <a:p>
            <a:pPr marL="0" indent="0" algn="just" eaLnBrk="1" hangingPunct="1">
              <a:spcBef>
                <a:spcPct val="0"/>
              </a:spcBef>
              <a:buClrTx/>
              <a:buSzTx/>
              <a:buNone/>
            </a:pPr>
            <a:endParaRPr lang="en-GB" altLang="lv-LV" sz="2400" dirty="0" smtClean="0">
              <a:solidFill>
                <a:srgbClr val="010475"/>
              </a:solidFill>
              <a:latin typeface="Times New Roman" panose="02020603050405020304" pitchFamily="18" charset="0"/>
              <a:cs typeface="Times New Roman" panose="02020603050405020304" pitchFamily="18" charset="0"/>
            </a:endParaRPr>
          </a:p>
          <a:p>
            <a:pPr marL="0" indent="0" algn="just" eaLnBrk="1" hangingPunct="1">
              <a:spcBef>
                <a:spcPct val="0"/>
              </a:spcBef>
              <a:buClrTx/>
              <a:buSzTx/>
              <a:buNone/>
            </a:pPr>
            <a:r>
              <a:rPr lang="en-GB" altLang="lv-LV" sz="2400" dirty="0" smtClean="0">
                <a:solidFill>
                  <a:srgbClr val="010475"/>
                </a:solidFill>
                <a:latin typeface="Times New Roman" panose="02020603050405020304" pitchFamily="18" charset="0"/>
                <a:cs typeface="Times New Roman" panose="02020603050405020304" pitchFamily="18" charset="0"/>
              </a:rPr>
              <a:t>The SRS </a:t>
            </a:r>
            <a:r>
              <a:rPr lang="en-GB" altLang="lv-LV" sz="2400" dirty="0" err="1" smtClean="0">
                <a:solidFill>
                  <a:srgbClr val="010475"/>
                </a:solidFill>
                <a:latin typeface="Times New Roman" panose="02020603050405020304" pitchFamily="18" charset="0"/>
                <a:cs typeface="Times New Roman" panose="02020603050405020304" pitchFamily="18" charset="0"/>
              </a:rPr>
              <a:t>Financ</a:t>
            </a:r>
            <a:r>
              <a:rPr lang="lv-LV" altLang="lv-LV" sz="2400" dirty="0" smtClean="0">
                <a:solidFill>
                  <a:srgbClr val="010475"/>
                </a:solidFill>
                <a:latin typeface="Times New Roman" panose="02020603050405020304" pitchFamily="18" charset="0"/>
                <a:cs typeface="Times New Roman" panose="02020603050405020304" pitchFamily="18" charset="0"/>
              </a:rPr>
              <a:t>e</a:t>
            </a:r>
            <a:r>
              <a:rPr lang="en-GB" altLang="lv-LV" sz="2400" dirty="0" smtClean="0">
                <a:solidFill>
                  <a:srgbClr val="010475"/>
                </a:solidFill>
                <a:latin typeface="Times New Roman" panose="02020603050405020304" pitchFamily="18" charset="0"/>
                <a:cs typeface="Times New Roman" panose="02020603050405020304" pitchFamily="18" charset="0"/>
              </a:rPr>
              <a:t> Police Department has made an agreement with </a:t>
            </a:r>
            <a:r>
              <a:rPr lang="en-GB" altLang="lv-LV" sz="2400" dirty="0" err="1" smtClean="0">
                <a:solidFill>
                  <a:srgbClr val="010475"/>
                </a:solidFill>
                <a:latin typeface="Times New Roman" panose="02020603050405020304" pitchFamily="18" charset="0"/>
                <a:cs typeface="Times New Roman" panose="02020603050405020304" pitchFamily="18" charset="0"/>
              </a:rPr>
              <a:t>Mr.</a:t>
            </a:r>
            <a:r>
              <a:rPr lang="en-GB" altLang="lv-LV" sz="2400" dirty="0" smtClean="0">
                <a:solidFill>
                  <a:srgbClr val="010475"/>
                </a:solidFill>
                <a:latin typeface="Times New Roman" panose="02020603050405020304" pitchFamily="18" charset="0"/>
                <a:cs typeface="Times New Roman" panose="02020603050405020304" pitchFamily="18" charset="0"/>
              </a:rPr>
              <a:t> </a:t>
            </a:r>
            <a:r>
              <a:rPr lang="en-GB" altLang="lv-LV" sz="2400" dirty="0" err="1" smtClean="0">
                <a:solidFill>
                  <a:srgbClr val="010475"/>
                </a:solidFill>
                <a:latin typeface="Times New Roman" panose="02020603050405020304" pitchFamily="18" charset="0"/>
                <a:cs typeface="Times New Roman" panose="02020603050405020304" pitchFamily="18" charset="0"/>
              </a:rPr>
              <a:t>Ē.Kal</a:t>
            </a:r>
            <a:r>
              <a:rPr lang="lv-LV" altLang="lv-LV" sz="2400" dirty="0" smtClean="0">
                <a:solidFill>
                  <a:srgbClr val="010475"/>
                </a:solidFill>
                <a:latin typeface="Times New Roman" panose="02020603050405020304" pitchFamily="18" charset="0"/>
                <a:cs typeface="Times New Roman" panose="02020603050405020304" pitchFamily="18" charset="0"/>
              </a:rPr>
              <a:t>n</a:t>
            </a:r>
            <a:r>
              <a:rPr lang="en-GB" altLang="lv-LV" sz="2400" dirty="0" err="1" smtClean="0">
                <a:solidFill>
                  <a:srgbClr val="010475"/>
                </a:solidFill>
                <a:latin typeface="Times New Roman" panose="02020603050405020304" pitchFamily="18" charset="0"/>
                <a:cs typeface="Times New Roman" panose="02020603050405020304" pitchFamily="18" charset="0"/>
              </a:rPr>
              <a:t>meiers</a:t>
            </a:r>
            <a:r>
              <a:rPr lang="en-GB" altLang="lv-LV" sz="2400" dirty="0" smtClean="0">
                <a:solidFill>
                  <a:srgbClr val="010475"/>
                </a:solidFill>
                <a:latin typeface="Times New Roman" panose="02020603050405020304" pitchFamily="18" charset="0"/>
                <a:cs typeface="Times New Roman" panose="02020603050405020304" pitchFamily="18" charset="0"/>
              </a:rPr>
              <a:t>, the Prosecutor General,  regarding the participation of the officers of the </a:t>
            </a:r>
            <a:r>
              <a:rPr lang="lv-LV" altLang="lv-LV" sz="2400" dirty="0" smtClean="0">
                <a:solidFill>
                  <a:srgbClr val="010475"/>
                </a:solidFill>
                <a:latin typeface="Times New Roman" panose="02020603050405020304" pitchFamily="18" charset="0"/>
                <a:cs typeface="Times New Roman" panose="02020603050405020304" pitchFamily="18" charset="0"/>
              </a:rPr>
              <a:t>SRS </a:t>
            </a:r>
            <a:r>
              <a:rPr lang="en-GB" altLang="lv-LV" sz="2400" dirty="0" smtClean="0">
                <a:solidFill>
                  <a:srgbClr val="010475"/>
                </a:solidFill>
                <a:latin typeface="Times New Roman" panose="02020603050405020304" pitchFamily="18" charset="0"/>
                <a:cs typeface="Times New Roman" panose="02020603050405020304" pitchFamily="18" charset="0"/>
              </a:rPr>
              <a:t>FPD in the European Commission project training sessions organised by the Latvian Judge Training Centre  with the objective of training of judges, prosecutors, lawyers and police officers in the investigation of economic crime. </a:t>
            </a:r>
          </a:p>
        </p:txBody>
      </p:sp>
    </p:spTree>
    <p:extLst>
      <p:ext uri="{BB962C8B-B14F-4D97-AF65-F5344CB8AC3E}">
        <p14:creationId xmlns:p14="http://schemas.microsoft.com/office/powerpoint/2010/main" val="3741057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679029" y="2564904"/>
            <a:ext cx="7772400" cy="1366837"/>
          </a:xfrm>
          <a:prstGeom prst="rect">
            <a:avLst/>
          </a:prstGeom>
          <a:noFill/>
          <a:ln w="9525">
            <a:noFill/>
            <a:miter lim="800000"/>
            <a:headEnd/>
            <a:tailEnd/>
          </a:ln>
        </p:spPr>
        <p:txBody>
          <a:bodyPr anchor="ctr"/>
          <a:lstStyle/>
          <a:p>
            <a:pPr algn="ctr">
              <a:defRPr/>
            </a:pPr>
            <a:r>
              <a:rPr lang="en-GB" sz="3200" cap="all" dirty="0" smtClean="0">
                <a:solidFill>
                  <a:srgbClr val="8B1D2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Thank</a:t>
            </a:r>
            <a:r>
              <a:rPr lang="lv-LV" sz="3200" cap="all" dirty="0" smtClean="0">
                <a:solidFill>
                  <a:srgbClr val="8B1D2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lang="lv-LV" sz="3200" cap="all" dirty="0" err="1" smtClean="0">
                <a:solidFill>
                  <a:srgbClr val="8B1D2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you</a:t>
            </a:r>
            <a:r>
              <a:rPr lang="en-GB" sz="3200" cap="all" dirty="0" smtClean="0">
                <a:solidFill>
                  <a:srgbClr val="8B1D2F"/>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for your attention!</a:t>
            </a:r>
            <a:endParaRPr lang="en-GB" sz="2200" cap="all" dirty="0">
              <a:solidFill>
                <a:srgbClr val="8B1D2F"/>
              </a:solidFill>
              <a:effectLst>
                <a:outerShdw blurRad="38100" dist="38100" dir="2700000" algn="tl">
                  <a:srgbClr val="C0C0C0"/>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9375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Prezentācija_latviešu">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Iestād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Prezentācija_latviešu</Template>
  <TotalTime>545</TotalTime>
  <Words>674</Words>
  <Application>Microsoft Office PowerPoint</Application>
  <PresentationFormat>On-screen Show (4:3)</PresentationFormat>
  <Paragraphs>71</Paragraphs>
  <Slides>11</Slides>
  <Notes>3</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Prezentācija_latviešu</vt:lpstr>
      <vt:lpstr>  PROACTIVE AND Knowledge Based Approach in Combating organised Crime. VAT related Fraud   </vt:lpstr>
      <vt:lpstr>Priorities of FinancE Police in Combating organized crime </vt:lpstr>
      <vt:lpstr>Investigation of fraud by Finance Police</vt:lpstr>
      <vt:lpstr>VAT Fraud Scheme</vt:lpstr>
      <vt:lpstr>Transaction scheme of organised  crime group</vt:lpstr>
      <vt:lpstr>PowerPoint Presentation</vt:lpstr>
      <vt:lpstr>PowerPoint Presentation</vt:lpstr>
      <vt:lpstr>PowerPoint Presentation</vt:lpstr>
      <vt:lpstr>PowerPoint Presentation</vt:lpstr>
      <vt:lpstr>PowerPoint Presentation</vt:lpstr>
      <vt:lpstr>PowerPoint Presentation</vt:lpstr>
    </vt:vector>
  </TitlesOfParts>
  <Company>Finanšu ministrija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Laipa_D</cp:lastModifiedBy>
  <cp:revision>31</cp:revision>
  <dcterms:created xsi:type="dcterms:W3CDTF">2013-11-20T10:03:30Z</dcterms:created>
  <dcterms:modified xsi:type="dcterms:W3CDTF">2013-12-02T07:15:18Z</dcterms:modified>
</cp:coreProperties>
</file>