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59" r:id="rId6"/>
    <p:sldId id="25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lv-LV" noProof="0" dirty="0" smtClean="0"/>
              <a:t>Plānotais</a:t>
            </a:r>
            <a:r>
              <a:rPr lang="lv-LV" baseline="0" noProof="0" dirty="0" smtClean="0"/>
              <a:t> ieņēmumu pieaugums, mlj EUR</a:t>
            </a:r>
            <a:r>
              <a:rPr lang="lv-LV" noProof="0" dirty="0" smtClean="0"/>
              <a:t> </a:t>
            </a:r>
            <a:endParaRPr lang="lv-LV" noProof="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22</c:v>
                </c:pt>
                <c:pt idx="2">
                  <c:v>40</c:v>
                </c:pt>
                <c:pt idx="3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200576"/>
        <c:axId val="160248960"/>
      </c:barChart>
      <c:catAx>
        <c:axId val="160200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248960"/>
        <c:crosses val="autoZero"/>
        <c:auto val="1"/>
        <c:lblAlgn val="ctr"/>
        <c:lblOffset val="100"/>
        <c:noMultiLvlLbl val="0"/>
      </c:catAx>
      <c:valAx>
        <c:axId val="160248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0200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0.35372</cdr:x>
      <cdr:y>0.567</cdr:y>
    </cdr:from>
    <cdr:to>
      <cdr:x>0.46473</cdr:x>
      <cdr:y>0.6486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10975" y="2566204"/>
          <a:ext cx="91356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+22 </a:t>
          </a:r>
          <a:r>
            <a:rPr lang="en-US" dirty="0" err="1" smtClean="0"/>
            <a:t>mlj</a:t>
          </a:r>
          <a:endParaRPr lang="en-US" dirty="0"/>
        </a:p>
      </cdr:txBody>
    </cdr:sp>
  </cdr:relSizeAnchor>
  <cdr:relSizeAnchor xmlns:cdr="http://schemas.openxmlformats.org/drawingml/2006/chartDrawing">
    <cdr:from>
      <cdr:x>0.58171</cdr:x>
      <cdr:y>0.36728</cdr:y>
    </cdr:from>
    <cdr:to>
      <cdr:x>0.69272</cdr:x>
      <cdr:y>0.44888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87253" y="1662293"/>
          <a:ext cx="91356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+40 </a:t>
          </a:r>
          <a:r>
            <a:rPr lang="en-US" dirty="0" err="1" smtClean="0"/>
            <a:t>mlj</a:t>
          </a:r>
          <a:endParaRPr lang="en-US" dirty="0"/>
        </a:p>
      </cdr:txBody>
    </cdr:sp>
  </cdr:relSizeAnchor>
  <cdr:relSizeAnchor xmlns:cdr="http://schemas.openxmlformats.org/drawingml/2006/chartDrawing">
    <cdr:from>
      <cdr:x>0.80831</cdr:x>
      <cdr:y>0.16251</cdr:y>
    </cdr:from>
    <cdr:to>
      <cdr:x>0.91932</cdr:x>
      <cdr:y>0.24411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652092" y="735497"/>
          <a:ext cx="91356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+60 </a:t>
          </a:r>
          <a:r>
            <a:rPr lang="en-US" dirty="0" err="1" smtClean="0"/>
            <a:t>mlj</a:t>
          </a:r>
          <a:endParaRPr lang="en-US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3/3/2015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3/3/2015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3/3/2015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3/3/2015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3/3/2015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1B39-B140-43FE-96DB-472A2B59CE7C}" type="datetime1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3/3/2015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v-LV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Click to edit Master text styles</a:t>
            </a:r>
          </a:p>
          <a:p>
            <a:pPr lvl="1"/>
            <a:r>
              <a:rPr lang="lv-LV" smtClean="0"/>
              <a:t>Second level</a:t>
            </a:r>
          </a:p>
          <a:p>
            <a:pPr lvl="2"/>
            <a:r>
              <a:rPr lang="lv-LV" smtClean="0"/>
              <a:t>Third level</a:t>
            </a:r>
          </a:p>
          <a:p>
            <a:pPr lvl="3"/>
            <a:r>
              <a:rPr lang="lv-LV" smtClean="0"/>
              <a:t>Fourth level</a:t>
            </a:r>
          </a:p>
          <a:p>
            <a:pPr lvl="4"/>
            <a:r>
              <a:rPr lang="lv-LV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0C4986D-6BE9-4264-908F-02DB36FD8D6C}" type="datetime1">
              <a:rPr lang="en-US" smtClean="0"/>
              <a:t>3/3/2015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I  </a:t>
            </a:r>
            <a:r>
              <a:rPr lang="lv-LV" sz="4400" dirty="0" smtClean="0"/>
              <a:t>Finanšu ministrijas iniciatīva akcīzes nodokļa izmaiņām </a:t>
            </a:r>
            <a:endParaRPr lang="lv-LV" sz="4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005836"/>
              </p:ext>
            </p:extLst>
          </p:nvPr>
        </p:nvGraphicFramePr>
        <p:xfrm>
          <a:off x="240256" y="1886247"/>
          <a:ext cx="8683510" cy="4161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825"/>
                <a:gridCol w="812292"/>
                <a:gridCol w="835173"/>
                <a:gridCol w="789410"/>
                <a:gridCol w="915258"/>
                <a:gridCol w="732206"/>
                <a:gridCol w="869495"/>
                <a:gridCol w="800851"/>
              </a:tblGrid>
              <a:tr h="520157">
                <a:tc>
                  <a:txBody>
                    <a:bodyPr/>
                    <a:lstStyle/>
                    <a:p>
                      <a:endParaRPr lang="lv-LV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2015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07/2015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2016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2017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Vīns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64,03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68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+6,2%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72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+5,8%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76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+5,5%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Pārējie raudzētie dzērieni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Starpprodukti  &lt; 15%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Starpprodukti 15%-22%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99,6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105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+5,4%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110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+4,7%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115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+4,5%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Spirts un pārējie dzērieni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1337,5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1350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+0,9%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1365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+1,1%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1380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+1,1%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Alus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3,1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3,6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+16,1%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4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+11,1%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4,4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Alus mazajām darītavām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1,55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1,8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+16,1%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+11,1%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2,2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09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I  </a:t>
            </a:r>
            <a:r>
              <a:rPr lang="lv-LV" sz="4400" dirty="0" smtClean="0"/>
              <a:t>Finanšu ministrijas iniciatīva akcīzes nodokļa izmaiņām </a:t>
            </a:r>
            <a:endParaRPr lang="lv-LV" sz="4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9482052"/>
              </p:ext>
            </p:extLst>
          </p:nvPr>
        </p:nvGraphicFramePr>
        <p:xfrm>
          <a:off x="240254" y="1886247"/>
          <a:ext cx="8328849" cy="452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7559"/>
                <a:gridCol w="895426"/>
                <a:gridCol w="1338565"/>
                <a:gridCol w="1407209"/>
                <a:gridCol w="1430090"/>
              </a:tblGrid>
              <a:tr h="520157">
                <a:tc gridSpan="5">
                  <a:txBody>
                    <a:bodyPr/>
                    <a:lstStyle/>
                    <a:p>
                      <a:pPr algn="ctr"/>
                      <a:r>
                        <a:rPr lang="lv-LV" noProof="0" dirty="0" smtClean="0">
                          <a:latin typeface="Cambria"/>
                          <a:cs typeface="Cambria"/>
                        </a:rPr>
                        <a:t>Nodokļa palielinājums uz vienu litru dzēriena</a:t>
                      </a:r>
                      <a:endParaRPr lang="lv-LV" noProof="0" dirty="0">
                        <a:latin typeface="Cambria"/>
                        <a:cs typeface="Cambria"/>
                      </a:endParaRPr>
                    </a:p>
                  </a:txBody>
                  <a:tcPr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</a:tr>
              <a:tr h="351098">
                <a:tc>
                  <a:txBody>
                    <a:bodyPr/>
                    <a:lstStyle/>
                    <a:p>
                      <a:endParaRPr lang="lv-LV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07/2015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2016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2017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Vīns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600" noProof="0" dirty="0" smtClean="0">
                          <a:latin typeface="Cambria"/>
                          <a:cs typeface="Cambria"/>
                        </a:rPr>
                        <a:t>+0,04 €</a:t>
                      </a:r>
                      <a:endParaRPr lang="lv-LV" sz="16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+0,04 €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+0,04 €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Pārējie raudzētie dzērieni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Starpprodukti  &lt; 15%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Starpprodukti 15%-22%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dirty="0" smtClean="0">
                          <a:latin typeface="Cambria"/>
                          <a:cs typeface="Cambria"/>
                        </a:rPr>
                        <a:t>+0,05 €</a:t>
                      </a:r>
                      <a:endParaRPr lang="lv-LV" sz="16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+0,05 €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+0,05 €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Spirts un pārējie dzērieni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dirty="0" smtClean="0">
                          <a:latin typeface="Cambria"/>
                          <a:cs typeface="Cambria"/>
                        </a:rPr>
                        <a:t>+0,05 €</a:t>
                      </a:r>
                      <a:endParaRPr lang="lv-LV" sz="16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+0,05 €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+0,05 €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Alus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+0,02 €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+0,02 €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+0,02 €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Alus mazajām darītavām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+0,01 €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smtClean="0">
                          <a:latin typeface="Cambria"/>
                          <a:cs typeface="Cambria"/>
                        </a:rPr>
                        <a:t>+0,01 €</a:t>
                      </a:r>
                      <a:endParaRPr lang="lv-LV" sz="16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600" noProof="0" dirty="0" smtClean="0">
                          <a:latin typeface="Cambria"/>
                          <a:cs typeface="Cambria"/>
                        </a:rPr>
                        <a:t>+0,01 €</a:t>
                      </a:r>
                      <a:endParaRPr lang="lv-LV" sz="1600" noProof="0" dirty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1" name="Picture 20" descr="E0021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764" y="4924958"/>
            <a:ext cx="134902" cy="388195"/>
          </a:xfrm>
          <a:prstGeom prst="rect">
            <a:avLst/>
          </a:prstGeom>
        </p:spPr>
      </p:pic>
      <p:pic>
        <p:nvPicPr>
          <p:cNvPr id="22" name="Picture 21" descr="E0021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805" y="4925759"/>
            <a:ext cx="134902" cy="388195"/>
          </a:xfrm>
          <a:prstGeom prst="rect">
            <a:avLst/>
          </a:prstGeom>
        </p:spPr>
      </p:pic>
      <p:pic>
        <p:nvPicPr>
          <p:cNvPr id="26" name="Picture 25" descr="AA02666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324" y="5959522"/>
            <a:ext cx="165468" cy="385089"/>
          </a:xfrm>
          <a:prstGeom prst="rect">
            <a:avLst/>
          </a:prstGeom>
        </p:spPr>
      </p:pic>
      <p:pic>
        <p:nvPicPr>
          <p:cNvPr id="28" name="Picture 27" descr="AA02666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960" y="5440504"/>
            <a:ext cx="165468" cy="385089"/>
          </a:xfrm>
          <a:prstGeom prst="rect">
            <a:avLst/>
          </a:prstGeom>
        </p:spPr>
      </p:pic>
      <p:pic>
        <p:nvPicPr>
          <p:cNvPr id="29" name="Picture 28" descr="AA02666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78" y="5440504"/>
            <a:ext cx="165468" cy="385089"/>
          </a:xfrm>
          <a:prstGeom prst="rect">
            <a:avLst/>
          </a:prstGeom>
        </p:spPr>
      </p:pic>
      <p:pic>
        <p:nvPicPr>
          <p:cNvPr id="31" name="Picture 30" descr="FD00006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733" y="4393326"/>
            <a:ext cx="270531" cy="393500"/>
          </a:xfrm>
          <a:prstGeom prst="rect">
            <a:avLst/>
          </a:prstGeom>
        </p:spPr>
      </p:pic>
      <p:pic>
        <p:nvPicPr>
          <p:cNvPr id="32" name="Picture 31" descr="FD00006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897" y="4393326"/>
            <a:ext cx="270531" cy="393500"/>
          </a:xfrm>
          <a:prstGeom prst="rect">
            <a:avLst/>
          </a:prstGeom>
        </p:spPr>
      </p:pic>
      <p:pic>
        <p:nvPicPr>
          <p:cNvPr id="33" name="Picture 32" descr="FD00006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752" y="4393326"/>
            <a:ext cx="270531" cy="393500"/>
          </a:xfrm>
          <a:prstGeom prst="rect">
            <a:avLst/>
          </a:prstGeom>
        </p:spPr>
      </p:pic>
      <p:pic>
        <p:nvPicPr>
          <p:cNvPr id="34" name="Picture 33" descr="AA02666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368" y="3398011"/>
            <a:ext cx="159367" cy="320613"/>
          </a:xfrm>
          <a:prstGeom prst="rect">
            <a:avLst/>
          </a:prstGeom>
        </p:spPr>
      </p:pic>
      <p:pic>
        <p:nvPicPr>
          <p:cNvPr id="35" name="Picture 34" descr="AA02666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7021" y="3398011"/>
            <a:ext cx="159367" cy="320613"/>
          </a:xfrm>
          <a:prstGeom prst="rect">
            <a:avLst/>
          </a:prstGeom>
        </p:spPr>
      </p:pic>
      <p:pic>
        <p:nvPicPr>
          <p:cNvPr id="36" name="Picture 35" descr="AA02666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744" y="3398011"/>
            <a:ext cx="159367" cy="320613"/>
          </a:xfrm>
          <a:prstGeom prst="rect">
            <a:avLst/>
          </a:prstGeom>
        </p:spPr>
      </p:pic>
      <p:pic>
        <p:nvPicPr>
          <p:cNvPr id="37" name="Picture 36" descr="E0021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646" y="4929413"/>
            <a:ext cx="134902" cy="38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1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II  VM, SPKC, PKC </a:t>
            </a:r>
            <a:r>
              <a:rPr lang="lv-LV" sz="4400" dirty="0" smtClean="0"/>
              <a:t>iniciatīva akcīzes nodokļa izmaiņām </a:t>
            </a:r>
            <a:endParaRPr lang="lv-LV" sz="4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409850"/>
              </p:ext>
            </p:extLst>
          </p:nvPr>
        </p:nvGraphicFramePr>
        <p:xfrm>
          <a:off x="240256" y="1886247"/>
          <a:ext cx="8683510" cy="4161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825"/>
                <a:gridCol w="812292"/>
                <a:gridCol w="835173"/>
                <a:gridCol w="789410"/>
                <a:gridCol w="823732"/>
                <a:gridCol w="823732"/>
                <a:gridCol w="789410"/>
                <a:gridCol w="880936"/>
              </a:tblGrid>
              <a:tr h="520157">
                <a:tc>
                  <a:txBody>
                    <a:bodyPr/>
                    <a:lstStyle/>
                    <a:p>
                      <a:endParaRPr lang="lv-LV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2015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07/2015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2016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2017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Vīns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64,03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70,4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77,5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85,2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Pārējie raudzētie dzērieni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Starpprodukti  &lt; 15%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Starpprodukti 15%-22%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99,6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109,6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120,5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132,6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Spirts un pārējie dzērieni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1337,5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1418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+6%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1503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+6%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1593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+6%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Alus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3,1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4,2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+37%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5,8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+37%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7,9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+37%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Alus mazajām darītavām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1,55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2,1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+37%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2,9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+37%</a:t>
                      </a:r>
                      <a:endParaRPr lang="lv-LV" sz="1200" noProof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smtClean="0">
                          <a:latin typeface="Cambria"/>
                          <a:cs typeface="Cambria"/>
                        </a:rPr>
                        <a:t>3,9</a:t>
                      </a:r>
                      <a:endParaRPr lang="lv-LV" sz="1800" noProof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+37%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41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II  VM, SPKC, PKC </a:t>
            </a:r>
            <a:r>
              <a:rPr lang="lv-LV" sz="4400" dirty="0" smtClean="0"/>
              <a:t>iniciatīva akcīzes nodokļa izmaiņām </a:t>
            </a:r>
            <a:endParaRPr lang="lv-LV" sz="44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3924014"/>
              </p:ext>
            </p:extLst>
          </p:nvPr>
        </p:nvGraphicFramePr>
        <p:xfrm>
          <a:off x="240255" y="1886247"/>
          <a:ext cx="7985626" cy="4527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3318"/>
                <a:gridCol w="1144073"/>
                <a:gridCol w="1281361"/>
                <a:gridCol w="1212717"/>
                <a:gridCol w="1224157"/>
              </a:tblGrid>
              <a:tr h="520157">
                <a:tc gridSpan="5">
                  <a:txBody>
                    <a:bodyPr/>
                    <a:lstStyle/>
                    <a:p>
                      <a:pPr algn="ctr"/>
                      <a:r>
                        <a:rPr lang="lv-LV" noProof="0" dirty="0" smtClean="0"/>
                        <a:t>Nodokļa palielinājums uz vienu litru dzēriena</a:t>
                      </a:r>
                      <a:endParaRPr lang="lv-LV" noProof="0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</a:tr>
              <a:tr h="35109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07/2015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2016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2017</a:t>
                      </a:r>
                      <a:endParaRPr lang="en-US" sz="1800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/>
                        <a:t>Vīns</a:t>
                      </a:r>
                      <a:endParaRPr lang="lv-LV" sz="1800" noProof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+0,06 €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+0,07 €</a:t>
                      </a:r>
                      <a:endParaRPr lang="en-US" sz="16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+0,08 €</a:t>
                      </a:r>
                      <a:endParaRPr lang="en-US" sz="1600" dirty="0"/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/>
                        <a:t>Pārējie raudzētie dzērieni</a:t>
                      </a:r>
                      <a:endParaRPr lang="lv-LV" sz="1800" noProof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/>
                        <a:t>Starpprodukti  &lt; 15%</a:t>
                      </a:r>
                      <a:endParaRPr lang="lv-LV" sz="1800" noProof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/>
                        <a:t>Starpprodukti 15%-22%</a:t>
                      </a:r>
                      <a:endParaRPr lang="lv-LV" sz="1800" noProof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+0,10 €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+0,11 €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+0,12 €</a:t>
                      </a:r>
                      <a:endParaRPr lang="en-US" sz="1600" dirty="0"/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/>
                        <a:t>Spirts un pārējie dzērieni</a:t>
                      </a:r>
                      <a:endParaRPr lang="lv-LV" sz="1800" noProof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+0,32 €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+0,34 €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+0,36 €</a:t>
                      </a:r>
                      <a:endParaRPr lang="en-US" sz="1600" dirty="0"/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smtClean="0"/>
                        <a:t>Alus</a:t>
                      </a:r>
                      <a:endParaRPr lang="lv-LV" sz="1800" noProof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+0,06 €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+0,08 €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+0,11 €</a:t>
                      </a:r>
                      <a:endParaRPr lang="en-US" sz="1600" dirty="0"/>
                    </a:p>
                  </a:txBody>
                  <a:tcPr anchor="ctr"/>
                </a:tc>
              </a:tr>
              <a:tr h="520157">
                <a:tc>
                  <a:txBody>
                    <a:bodyPr/>
                    <a:lstStyle/>
                    <a:p>
                      <a:r>
                        <a:rPr lang="lv-LV" sz="1800" noProof="0" dirty="0" smtClean="0"/>
                        <a:t>Alus mazajām darītavām</a:t>
                      </a:r>
                      <a:endParaRPr lang="lv-LV" sz="1800" noProof="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+0,03 €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+0,04 €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+0,06 €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9" name="Picture 8" descr="E0021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029" y="4936400"/>
            <a:ext cx="134902" cy="388195"/>
          </a:xfrm>
          <a:prstGeom prst="rect">
            <a:avLst/>
          </a:prstGeom>
        </p:spPr>
      </p:pic>
      <p:pic>
        <p:nvPicPr>
          <p:cNvPr id="21" name="Picture 20" descr="E0021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590" y="4936400"/>
            <a:ext cx="134902" cy="388195"/>
          </a:xfrm>
          <a:prstGeom prst="rect">
            <a:avLst/>
          </a:prstGeom>
        </p:spPr>
      </p:pic>
      <p:pic>
        <p:nvPicPr>
          <p:cNvPr id="22" name="Picture 21" descr="E0021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631" y="4937201"/>
            <a:ext cx="134902" cy="388195"/>
          </a:xfrm>
          <a:prstGeom prst="rect">
            <a:avLst/>
          </a:prstGeom>
        </p:spPr>
      </p:pic>
      <p:pic>
        <p:nvPicPr>
          <p:cNvPr id="23" name="Picture 22" descr="E00211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558" y="4936400"/>
            <a:ext cx="134902" cy="388195"/>
          </a:xfrm>
          <a:prstGeom prst="rect">
            <a:avLst/>
          </a:prstGeom>
        </p:spPr>
      </p:pic>
      <p:pic>
        <p:nvPicPr>
          <p:cNvPr id="40" name="Picture 39" descr="AA02666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236" y="5440504"/>
            <a:ext cx="165468" cy="385089"/>
          </a:xfrm>
          <a:prstGeom prst="rect">
            <a:avLst/>
          </a:prstGeom>
        </p:spPr>
      </p:pic>
      <p:pic>
        <p:nvPicPr>
          <p:cNvPr id="41" name="Picture 40" descr="AA02666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121" y="5440504"/>
            <a:ext cx="165468" cy="385089"/>
          </a:xfrm>
          <a:prstGeom prst="rect">
            <a:avLst/>
          </a:prstGeom>
        </p:spPr>
      </p:pic>
      <p:pic>
        <p:nvPicPr>
          <p:cNvPr id="43" name="Picture 42" descr="AA02666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150" y="5956851"/>
            <a:ext cx="165468" cy="385089"/>
          </a:xfrm>
          <a:prstGeom prst="rect">
            <a:avLst/>
          </a:prstGeom>
        </p:spPr>
      </p:pic>
      <p:pic>
        <p:nvPicPr>
          <p:cNvPr id="45" name="Picture 44" descr="FD00006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483" y="4403101"/>
            <a:ext cx="270531" cy="393500"/>
          </a:xfrm>
          <a:prstGeom prst="rect">
            <a:avLst/>
          </a:prstGeom>
        </p:spPr>
      </p:pic>
      <p:pic>
        <p:nvPicPr>
          <p:cNvPr id="46" name="Picture 45" descr="FD00006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547" y="4404768"/>
            <a:ext cx="270531" cy="393500"/>
          </a:xfrm>
          <a:prstGeom prst="rect">
            <a:avLst/>
          </a:prstGeom>
        </p:spPr>
      </p:pic>
      <p:pic>
        <p:nvPicPr>
          <p:cNvPr id="47" name="Picture 46" descr="FD000063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963" y="4404768"/>
            <a:ext cx="270531" cy="393500"/>
          </a:xfrm>
          <a:prstGeom prst="rect">
            <a:avLst/>
          </a:prstGeom>
        </p:spPr>
      </p:pic>
      <p:pic>
        <p:nvPicPr>
          <p:cNvPr id="48" name="Picture 47" descr="AA02666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455" y="3398011"/>
            <a:ext cx="159367" cy="320613"/>
          </a:xfrm>
          <a:prstGeom prst="rect">
            <a:avLst/>
          </a:prstGeom>
        </p:spPr>
      </p:pic>
      <p:pic>
        <p:nvPicPr>
          <p:cNvPr id="49" name="Picture 48" descr="AA02666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91" y="3398011"/>
            <a:ext cx="159367" cy="32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1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000" dirty="0" smtClean="0"/>
              <a:t>Igaunijas realizētais alkohola akcīzes paaugstināšanas plāns</a:t>
            </a:r>
            <a:endParaRPr lang="lv-LV" sz="4000" dirty="0"/>
          </a:p>
        </p:txBody>
      </p:sp>
      <p:graphicFrame>
        <p:nvGraphicFramePr>
          <p:cNvPr id="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6340982"/>
              </p:ext>
            </p:extLst>
          </p:nvPr>
        </p:nvGraphicFramePr>
        <p:xfrm>
          <a:off x="228818" y="1886247"/>
          <a:ext cx="8786478" cy="3863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027"/>
                <a:gridCol w="509361"/>
                <a:gridCol w="729313"/>
                <a:gridCol w="764042"/>
                <a:gridCol w="544090"/>
                <a:gridCol w="856652"/>
                <a:gridCol w="578820"/>
                <a:gridCol w="845076"/>
                <a:gridCol w="659854"/>
                <a:gridCol w="740888"/>
                <a:gridCol w="752466"/>
                <a:gridCol w="740889"/>
              </a:tblGrid>
              <a:tr h="520157">
                <a:tc gridSpan="2">
                  <a:txBody>
                    <a:bodyPr/>
                    <a:lstStyle/>
                    <a:p>
                      <a:endParaRPr lang="lv-LV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2012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2013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2014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2015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2016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2017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noProof="0" dirty="0" smtClean="0">
                          <a:latin typeface="Cambria"/>
                          <a:cs typeface="Cambria"/>
                        </a:rPr>
                        <a:t>2018</a:t>
                      </a:r>
                      <a:endParaRPr lang="lv-LV" sz="1800" noProof="0" dirty="0">
                        <a:latin typeface="Cambria"/>
                        <a:cs typeface="Cambria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4271"/>
                    </a:solidFill>
                  </a:tcPr>
                </a:tc>
              </a:tr>
              <a:tr h="717278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Vīns, pārējie raudzētie dzērieni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&lt; = 6%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33,3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34,97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36,71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42,22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172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&gt;6%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76,8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80,64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84,67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97,37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0157">
                <a:tc gridSpan="2">
                  <a:txBody>
                    <a:bodyPr/>
                    <a:lstStyle/>
                    <a:p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Starpprodukti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164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172,2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180,81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207,93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 dirty="0" smtClean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 dirty="0" smtClean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0157">
                <a:tc gridSpan="2">
                  <a:txBody>
                    <a:bodyPr/>
                    <a:lstStyle/>
                    <a:p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Spirts un pārējie dzērieni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1490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1565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1643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1889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smtClean="0">
                          <a:latin typeface="Cambria"/>
                          <a:cs typeface="Cambria"/>
                        </a:rPr>
                        <a:t>+10%</a:t>
                      </a:r>
                      <a:endParaRPr lang="lv-LV" sz="1200" noProof="0" dirty="0" smtClean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20157">
                <a:tc gridSpan="2">
                  <a:txBody>
                    <a:bodyPr/>
                    <a:lstStyle/>
                    <a:p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Alus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5,7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6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6,28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700" noProof="0" dirty="0" smtClean="0">
                          <a:latin typeface="Cambria"/>
                          <a:cs typeface="Cambria"/>
                        </a:rPr>
                        <a:t>7,22</a:t>
                      </a:r>
                      <a:endParaRPr lang="lv-LV" sz="17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+15%</a:t>
                      </a:r>
                      <a:endParaRPr lang="lv-LV" sz="1200" noProof="0" dirty="0">
                        <a:latin typeface="Cambria"/>
                        <a:cs typeface="Cambria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200" noProof="0" dirty="0" smtClean="0">
                          <a:latin typeface="Cambria"/>
                          <a:cs typeface="Cambria"/>
                        </a:rPr>
                        <a:t>+10%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3848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000" dirty="0" smtClean="0"/>
              <a:t>Igaunijas </a:t>
            </a:r>
            <a:r>
              <a:rPr lang="lv-LV" sz="4000" dirty="0"/>
              <a:t>alkohola akcīzes paaugstināšanas plāns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454395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44491" y="4782721"/>
            <a:ext cx="79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+7 </a:t>
            </a:r>
            <a:r>
              <a:rPr lang="en-US" dirty="0" err="1" smtClean="0"/>
              <a:t>mlj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7406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Executive.thmx</Template>
  <TotalTime>796</TotalTime>
  <Words>528</Words>
  <Application>Microsoft Office PowerPoint</Application>
  <PresentationFormat>On-screen Show (4:3)</PresentationFormat>
  <Paragraphs>218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Executive</vt:lpstr>
      <vt:lpstr>I  Finanšu ministrijas iniciatīva akcīzes nodokļa izmaiņām </vt:lpstr>
      <vt:lpstr>I  Finanšu ministrijas iniciatīva akcīzes nodokļa izmaiņām </vt:lpstr>
      <vt:lpstr>II  VM, SPKC, PKC iniciatīva akcīzes nodokļa izmaiņām </vt:lpstr>
      <vt:lpstr>II  VM, SPKC, PKC iniciatīva akcīzes nodokļa izmaiņām </vt:lpstr>
      <vt:lpstr>Igaunijas realizētais alkohola akcīzes paaugstināšanas plāns</vt:lpstr>
      <vt:lpstr>Igaunijas alkohola akcīzes paaugstināšanas plāns</vt:lpstr>
    </vt:vector>
  </TitlesOfParts>
  <Company>SPI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Finanšu ministrijas iniciatīva akcīzes nodokļa izmaiņām</dc:title>
  <dc:creator>Sigita Snikere</dc:creator>
  <cp:lastModifiedBy>Laipa_D</cp:lastModifiedBy>
  <cp:revision>21</cp:revision>
  <dcterms:created xsi:type="dcterms:W3CDTF">2015-03-02T16:50:31Z</dcterms:created>
  <dcterms:modified xsi:type="dcterms:W3CDTF">2015-03-03T07:35:16Z</dcterms:modified>
</cp:coreProperties>
</file>