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75" r:id="rId3"/>
    <p:sldId id="261" r:id="rId4"/>
    <p:sldId id="264" r:id="rId5"/>
    <p:sldId id="265" r:id="rId6"/>
    <p:sldId id="266" r:id="rId7"/>
    <p:sldId id="273" r:id="rId8"/>
    <p:sldId id="268" r:id="rId9"/>
    <p:sldId id="267" r:id="rId10"/>
    <p:sldId id="271" r:id="rId11"/>
    <p:sldId id="269" r:id="rId12"/>
    <p:sldId id="270" r:id="rId13"/>
    <p:sldId id="274" r:id="rId14"/>
  </p:sldIdLst>
  <p:sldSz cx="9144000" cy="6858000" type="screen4x3"/>
  <p:notesSz cx="6735763" cy="9866313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vika SILINA" initials="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ējs stils 2 - izcēlum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16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09904339207998E-2"/>
          <c:y val="0"/>
          <c:w val="0.97900964014545899"/>
          <c:h val="1"/>
        </c:manualLayout>
      </c:layout>
      <c:pie3DChart>
        <c:varyColors val="1"/>
        <c:ser>
          <c:idx val="0"/>
          <c:order val="0"/>
          <c:tx>
            <c:strRef>
              <c:f>Lapa1!$B$1</c:f>
              <c:strCache>
                <c:ptCount val="1"/>
                <c:pt idx="0">
                  <c:v>Kolonna1</c:v>
                </c:pt>
              </c:strCache>
            </c:strRef>
          </c:tx>
          <c:explosion val="25"/>
          <c:dPt>
            <c:idx val="1"/>
            <c:bubble3D val="0"/>
            <c:spPr>
              <a:solidFill>
                <a:schemeClr val="accent3">
                  <a:lumMod val="75000"/>
                </a:schemeClr>
              </a:solidFill>
            </c:spPr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sz="1200" b="1" smtClean="0"/>
                      <a:t>32 016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8206483265517201E-2"/>
                  <c:y val="1.9073730828113301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 smtClean="0"/>
                      <a:t>428 (1,32%), </a:t>
                    </a:r>
                    <a:r>
                      <a:rPr lang="en-US" sz="1200" b="1" dirty="0" err="1" smtClean="0"/>
                      <a:t>t.sk.ENAP</a:t>
                    </a:r>
                    <a:r>
                      <a:rPr lang="en-US" sz="1200" b="1" baseline="0" dirty="0" smtClean="0"/>
                      <a:t> 41</a:t>
                    </a:r>
                    <a:r>
                      <a:rPr lang="en-US" sz="1200" b="1" dirty="0" smtClean="0"/>
                      <a:t> (1,36%)</a:t>
                    </a:r>
                    <a:endParaRPr lang="en-US" sz="1600" b="1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lv-LV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Lapa1!$A$2:$A$5</c:f>
              <c:strCache>
                <c:ptCount val="2"/>
                <c:pt idx="0">
                  <c:v>pārējie</c:v>
                </c:pt>
                <c:pt idx="1">
                  <c:v>maksātnesp.jomā</c:v>
                </c:pt>
              </c:strCache>
            </c:strRef>
          </c:cat>
          <c:val>
            <c:numRef>
              <c:f>Lapa1!$B$2:$B$5</c:f>
              <c:numCache>
                <c:formatCode>General</c:formatCode>
                <c:ptCount val="4"/>
                <c:pt idx="0">
                  <c:v>32016</c:v>
                </c:pt>
                <c:pt idx="1">
                  <c:v>428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lv-LV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4564115646149501E-2"/>
          <c:y val="0"/>
          <c:w val="0.91998002785588495"/>
          <c:h val="1"/>
        </c:manualLayout>
      </c:layout>
      <c:pie3DChart>
        <c:varyColors val="1"/>
        <c:ser>
          <c:idx val="0"/>
          <c:order val="0"/>
          <c:tx>
            <c:strRef>
              <c:f>Lapa1!$B$1</c:f>
              <c:strCache>
                <c:ptCount val="1"/>
                <c:pt idx="0">
                  <c:v>Tirdzniecība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-0.16428733651118599"/>
                  <c:y val="-0.24878258535206299"/>
                </c:manualLayout>
              </c:layout>
              <c:tx>
                <c:rich>
                  <a:bodyPr/>
                  <a:lstStyle/>
                  <a:p>
                    <a:r>
                      <a:rPr lang="en-US" sz="1200" u="sng" dirty="0"/>
                      <a:t>248</a:t>
                    </a:r>
                    <a:r>
                      <a:rPr lang="en-US" sz="1200" dirty="0"/>
                      <a:t>; 64</a:t>
                    </a:r>
                    <a:r>
                      <a:rPr lang="en-US" sz="1200" dirty="0" smtClean="0"/>
                      <a:t>% (atcelti tikai 9 lēmumi, tātad, pārējie pamatoti)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1200" smtClean="0"/>
                      <a:t>Uzsākti KP 41</a:t>
                    </a:r>
                    <a:r>
                      <a:rPr lang="en-US" sz="1200"/>
                      <a:t>; 10%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8.3488215848116096E-2"/>
                  <c:y val="3.2406582520258603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smtClean="0"/>
                      <a:t>Izbeigti </a:t>
                    </a:r>
                  </a:p>
                  <a:p>
                    <a:r>
                      <a:rPr lang="en-US" smtClean="0"/>
                      <a:t>77</a:t>
                    </a:r>
                    <a:r>
                      <a:rPr lang="en-US"/>
                      <a:t>; 20%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lv-LV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Lapa1!$A$2:$A$5</c:f>
              <c:strCache>
                <c:ptCount val="4"/>
                <c:pt idx="0">
                  <c:v>pieņemts lēmums par atteikšanos uzsākt KP</c:v>
                </c:pt>
                <c:pt idx="1">
                  <c:v>Uzsākti KP</c:v>
                </c:pt>
                <c:pt idx="2">
                  <c:v>Nosūtīti prokuratūrai krim/vaj.uzsākšanai</c:v>
                </c:pt>
                <c:pt idx="3">
                  <c:v>Izbeigti KP</c:v>
                </c:pt>
              </c:strCache>
            </c:strRef>
          </c:cat>
          <c:val>
            <c:numRef>
              <c:f>Lapa1!$B$2:$B$5</c:f>
              <c:numCache>
                <c:formatCode>General</c:formatCode>
                <c:ptCount val="4"/>
                <c:pt idx="0">
                  <c:v>248</c:v>
                </c:pt>
                <c:pt idx="1">
                  <c:v>41</c:v>
                </c:pt>
                <c:pt idx="2">
                  <c:v>22</c:v>
                </c:pt>
                <c:pt idx="3">
                  <c:v>77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lv-LV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0.02112</cdr:x>
      <cdr:y>0.02223</cdr:y>
    </cdr:from>
    <cdr:to>
      <cdr:x>0.63061</cdr:x>
      <cdr:y>0.16542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82352" y="100608"/>
          <a:ext cx="2376264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lv-LV" sz="1100" b="1" dirty="0"/>
        </a:p>
      </cdr:txBody>
    </cdr:sp>
  </cdr:relSizeAnchor>
  <cdr:relSizeAnchor xmlns:cdr="http://schemas.openxmlformats.org/drawingml/2006/chartDrawing">
    <cdr:from>
      <cdr:x>0.19861</cdr:x>
      <cdr:y>0.13455</cdr:y>
    </cdr:from>
    <cdr:to>
      <cdr:x>0.20993</cdr:x>
      <cdr:y>0.15137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802432" y="576064"/>
          <a:ext cx="45719" cy="7200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lv-LV" sz="1100" dirty="0"/>
        </a:p>
      </cdr:txBody>
    </cdr:sp>
  </cdr:relSizeAnchor>
  <cdr:relSizeAnchor xmlns:cdr="http://schemas.openxmlformats.org/drawingml/2006/chartDrawing">
    <cdr:from>
      <cdr:x>0.18079</cdr:x>
      <cdr:y>0.13455</cdr:y>
    </cdr:from>
    <cdr:to>
      <cdr:x>0.3412</cdr:x>
      <cdr:y>0.13455</cdr:y>
    </cdr:to>
    <cdr:cxnSp macro="">
      <cdr:nvCxnSpPr>
        <cdr:cNvPr id="5" name="Taisns bultveida savienotājs 4"/>
        <cdr:cNvCxnSpPr/>
      </cdr:nvCxnSpPr>
      <cdr:spPr>
        <a:xfrm xmlns:a="http://schemas.openxmlformats.org/drawingml/2006/main">
          <a:off x="730424" y="576064"/>
          <a:ext cx="648072" cy="0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tx1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0.0267</cdr:x>
      <cdr:y>0.07482</cdr:y>
    </cdr:from>
    <cdr:to>
      <cdr:x>0.25303</cdr:x>
      <cdr:y>0.28839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107876" y="32031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lv-LV" sz="1200" b="1" dirty="0" err="1" smtClean="0"/>
            <a:t>Maksātnep.jomā</a:t>
          </a:r>
          <a:endParaRPr lang="lv-LV" sz="1200" b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0.32503</cdr:y>
    </cdr:from>
    <cdr:to>
      <cdr:x>0.19536</cdr:x>
      <cdr:y>0.43656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-4067944" y="1368152"/>
          <a:ext cx="928468" cy="4694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lv-LV" sz="1200" b="1" dirty="0" err="1" smtClean="0"/>
            <a:t>Krim.vaj</a:t>
          </a:r>
          <a:r>
            <a:rPr lang="lv-LV" sz="1200" b="1" dirty="0" smtClean="0"/>
            <a:t>.</a:t>
          </a:r>
          <a:endParaRPr lang="lv-LV" sz="1200" b="1" dirty="0"/>
        </a:p>
      </cdr:txBody>
    </cdr:sp>
  </cdr:relSizeAnchor>
  <cdr:relSizeAnchor xmlns:cdr="http://schemas.openxmlformats.org/drawingml/2006/chartDrawing">
    <cdr:from>
      <cdr:x>0.54545</cdr:x>
      <cdr:y>0.58398</cdr:y>
    </cdr:from>
    <cdr:to>
      <cdr:x>0.73786</cdr:x>
      <cdr:y>0.80121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2592288" y="245814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lv-LV" sz="1100" dirty="0"/>
        </a:p>
      </cdr:txBody>
    </cdr:sp>
  </cdr:relSizeAnchor>
  <cdr:relSizeAnchor xmlns:cdr="http://schemas.openxmlformats.org/drawingml/2006/chartDrawing">
    <cdr:from>
      <cdr:x>0.42653</cdr:x>
      <cdr:y>0.51192</cdr:y>
    </cdr:from>
    <cdr:to>
      <cdr:x>0.61893</cdr:x>
      <cdr:y>0.72915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2027076" y="2154833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lv-LV" sz="1100" b="1" dirty="0" smtClean="0"/>
            <a:t>Atteikts uzsākt KP</a:t>
          </a:r>
          <a:endParaRPr lang="lv-LV" sz="1100" b="1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Apakšvirsrakst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Rediģēt šablona apakšvirsraksta stilu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005A0-E611-4293-BEBF-9ACC8EA7CB96}" type="datetimeFigureOut">
              <a:rPr lang="lv-LV" smtClean="0"/>
              <a:t>30.05.2016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454C2-67B5-43D3-961A-B8888E2DBF6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38965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005A0-E611-4293-BEBF-9ACC8EA7CB96}" type="datetimeFigureOut">
              <a:rPr lang="lv-LV" smtClean="0"/>
              <a:t>30.05.2016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454C2-67B5-43D3-961A-B8888E2DBF6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394248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005A0-E611-4293-BEBF-9ACC8EA7CB96}" type="datetimeFigureOut">
              <a:rPr lang="lv-LV" smtClean="0"/>
              <a:t>30.05.2016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454C2-67B5-43D3-961A-B8888E2DBF6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31606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Satura vietturi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Satura vietturi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005A0-E611-4293-BEBF-9ACC8EA7CB96}" type="datetimeFigureOut">
              <a:rPr lang="lv-LV" smtClean="0"/>
              <a:t>30.05.2016</a:t>
            </a:fld>
            <a:endParaRPr lang="lv-LV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454C2-67B5-43D3-961A-B8888E2DBF6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218096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4" name="Satura vietturi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5" name="Teksta vietturi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6" name="Satura vietturi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7" name="Datuma vietturi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005A0-E611-4293-BEBF-9ACC8EA7CB96}" type="datetimeFigureOut">
              <a:rPr lang="lv-LV" smtClean="0"/>
              <a:t>30.05.2016</a:t>
            </a:fld>
            <a:endParaRPr lang="lv-LV"/>
          </a:p>
        </p:txBody>
      </p:sp>
      <p:sp>
        <p:nvSpPr>
          <p:cNvPr id="8" name="Kājenes vietturi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aida numura vietturi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454C2-67B5-43D3-961A-B8888E2DBF6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02214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Datuma vietturi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005A0-E611-4293-BEBF-9ACC8EA7CB96}" type="datetimeFigureOut">
              <a:rPr lang="lv-LV" smtClean="0"/>
              <a:t>30.05.2016</a:t>
            </a:fld>
            <a:endParaRPr lang="lv-LV"/>
          </a:p>
        </p:txBody>
      </p:sp>
      <p:sp>
        <p:nvSpPr>
          <p:cNvPr id="4" name="Kājenes vietturi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aida numura vietturi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454C2-67B5-43D3-961A-B8888E2DBF6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556913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a vietturi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005A0-E611-4293-BEBF-9ACC8EA7CB96}" type="datetimeFigureOut">
              <a:rPr lang="lv-LV" smtClean="0"/>
              <a:t>30.05.2016</a:t>
            </a:fld>
            <a:endParaRPr lang="lv-LV"/>
          </a:p>
        </p:txBody>
      </p:sp>
      <p:sp>
        <p:nvSpPr>
          <p:cNvPr id="3" name="Kājenes vietturi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454C2-67B5-43D3-961A-B8888E2DBF6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474768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Teksta vietturi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005A0-E611-4293-BEBF-9ACC8EA7CB96}" type="datetimeFigureOut">
              <a:rPr lang="lv-LV" smtClean="0"/>
              <a:t>30.05.2016</a:t>
            </a:fld>
            <a:endParaRPr lang="lv-LV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454C2-67B5-43D3-961A-B8888E2DBF6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145372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Attēla vietturi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ksta vietturi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005A0-E611-4293-BEBF-9ACC8EA7CB96}" type="datetimeFigureOut">
              <a:rPr lang="lv-LV" smtClean="0"/>
              <a:t>30.05.2016</a:t>
            </a:fld>
            <a:endParaRPr lang="lv-LV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454C2-67B5-43D3-961A-B8888E2DBF6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383306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Vertikāls teksta vietturi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005A0-E611-4293-BEBF-9ACC8EA7CB96}" type="datetimeFigureOut">
              <a:rPr lang="lv-LV" smtClean="0"/>
              <a:t>30.05.2016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454C2-67B5-43D3-961A-B8888E2DBF6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833446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āls virsrakst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Vertikāls teksta vietturi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005A0-E611-4293-BEBF-9ACC8EA7CB96}" type="datetimeFigureOut">
              <a:rPr lang="lv-LV" smtClean="0"/>
              <a:t>30.05.2016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454C2-67B5-43D3-961A-B8888E2DBF6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237513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a viettur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7005A0-E611-4293-BEBF-9ACC8EA7CB96}" type="datetimeFigureOut">
              <a:rPr lang="lv-LV" smtClean="0"/>
              <a:t>30.05.2016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6454C2-67B5-43D3-961A-B8888E2DBF6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141131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2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isnstūris 1"/>
          <p:cNvSpPr/>
          <p:nvPr/>
        </p:nvSpPr>
        <p:spPr>
          <a:xfrm>
            <a:off x="-11687" y="5085184"/>
            <a:ext cx="9144000" cy="17728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pic>
        <p:nvPicPr>
          <p:cNvPr id="1028" name="Picture 4" descr="C:\Users\ilze.tropa\Desktop\322L222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56" y="5337212"/>
            <a:ext cx="1318192" cy="1268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403648" y="5589240"/>
            <a:ext cx="5400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 smtClean="0"/>
              <a:t>Valsts policijas</a:t>
            </a:r>
          </a:p>
          <a:p>
            <a:r>
              <a:rPr lang="lv-LV" dirty="0" smtClean="0"/>
              <a:t>Galvenās Kriminālpolicijas pārvaldes</a:t>
            </a:r>
          </a:p>
          <a:p>
            <a:r>
              <a:rPr lang="lv-LV" dirty="0" smtClean="0"/>
              <a:t>Ekonomisko noziegumu apkarošanas pārvalde</a:t>
            </a:r>
            <a:endParaRPr lang="lv-LV" dirty="0"/>
          </a:p>
        </p:txBody>
      </p:sp>
      <p:sp>
        <p:nvSpPr>
          <p:cNvPr id="4" name="Taisnstūris 3"/>
          <p:cNvSpPr/>
          <p:nvPr/>
        </p:nvSpPr>
        <p:spPr>
          <a:xfrm>
            <a:off x="85456" y="1674674"/>
            <a:ext cx="8735016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v-LV" sz="3600" b="1" dirty="0">
                <a:solidFill>
                  <a:schemeClr val="bg1"/>
                </a:solidFill>
              </a:rPr>
              <a:t>Noziedzīgu nodarījumu maksātnespējas jomā izmeklēšanas </a:t>
            </a:r>
            <a:r>
              <a:rPr lang="lv-LV" sz="3600" b="1" dirty="0" smtClean="0">
                <a:solidFill>
                  <a:schemeClr val="bg1"/>
                </a:solidFill>
              </a:rPr>
              <a:t>problemātika</a:t>
            </a:r>
          </a:p>
          <a:p>
            <a:pPr algn="ctr"/>
            <a:endParaRPr lang="lv-LV" sz="3600" b="1" dirty="0">
              <a:solidFill>
                <a:schemeClr val="bg1"/>
              </a:solidFill>
            </a:endParaRPr>
          </a:p>
          <a:p>
            <a:pPr algn="ctr"/>
            <a:endParaRPr lang="lv-LV" sz="2400" b="1" dirty="0" smtClean="0">
              <a:solidFill>
                <a:schemeClr val="bg1"/>
              </a:solidFill>
            </a:endParaRPr>
          </a:p>
          <a:p>
            <a:pPr algn="ctr"/>
            <a:endParaRPr lang="lv-LV" sz="2400" b="1" dirty="0">
              <a:solidFill>
                <a:schemeClr val="bg1"/>
              </a:solidFill>
            </a:endParaRPr>
          </a:p>
          <a:p>
            <a:pPr algn="ctr"/>
            <a:endParaRPr lang="lv-LV" sz="2400" b="1" dirty="0" smtClean="0">
              <a:solidFill>
                <a:schemeClr val="bg1"/>
              </a:solidFill>
            </a:endParaRPr>
          </a:p>
          <a:p>
            <a:pPr algn="ctr"/>
            <a:r>
              <a:rPr lang="lv-LV" sz="2400" b="1" dirty="0" smtClean="0">
                <a:solidFill>
                  <a:schemeClr val="bg1"/>
                </a:solidFill>
              </a:rPr>
              <a:t>2016</a:t>
            </a:r>
            <a:endParaRPr lang="lv-LV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2437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Virsraksts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lv-LV" b="1" i="1" dirty="0" smtClean="0"/>
              <a:t>Statistika </a:t>
            </a:r>
            <a:r>
              <a:rPr lang="lv-LV" sz="4000" b="1" i="1" dirty="0" smtClean="0"/>
              <a:t>(2015.gads)</a:t>
            </a:r>
            <a:endParaRPr lang="lv-LV" sz="4000" dirty="0"/>
          </a:p>
        </p:txBody>
      </p:sp>
      <p:sp>
        <p:nvSpPr>
          <p:cNvPr id="6" name="Teksta vietturis 5"/>
          <p:cNvSpPr>
            <a:spLocks noGrp="1"/>
          </p:cNvSpPr>
          <p:nvPr>
            <p:ph type="body" idx="1"/>
          </p:nvPr>
        </p:nvSpPr>
        <p:spPr>
          <a:xfrm>
            <a:off x="251520" y="1052736"/>
            <a:ext cx="3744416" cy="1029791"/>
          </a:xfrm>
        </p:spPr>
        <p:txBody>
          <a:bodyPr>
            <a:normAutofit fontScale="70000" lnSpcReduction="20000"/>
          </a:bodyPr>
          <a:lstStyle/>
          <a:p>
            <a:endParaRPr lang="lv-LV" sz="2100" dirty="0" smtClean="0"/>
          </a:p>
          <a:p>
            <a:r>
              <a:rPr lang="lv-LV" sz="2500" dirty="0" smtClean="0"/>
              <a:t>Valsts </a:t>
            </a:r>
            <a:r>
              <a:rPr lang="lv-LV" sz="2500" dirty="0"/>
              <a:t>policijā kopā saņemti </a:t>
            </a:r>
          </a:p>
          <a:p>
            <a:r>
              <a:rPr lang="lv-LV" sz="2500" dirty="0"/>
              <a:t> 32 444 </a:t>
            </a:r>
            <a:r>
              <a:rPr lang="lv-LV" sz="2500" dirty="0" smtClean="0"/>
              <a:t>Iesniegumi (t.sk. ENAP 3 000)</a:t>
            </a:r>
            <a:endParaRPr lang="lv-LV" sz="2500" dirty="0"/>
          </a:p>
          <a:p>
            <a:endParaRPr lang="lv-LV" dirty="0"/>
          </a:p>
        </p:txBody>
      </p:sp>
      <p:graphicFrame>
        <p:nvGraphicFramePr>
          <p:cNvPr id="4" name="Satura vietturis 3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859690791"/>
              </p:ext>
            </p:extLst>
          </p:nvPr>
        </p:nvGraphicFramePr>
        <p:xfrm>
          <a:off x="214039" y="1792386"/>
          <a:ext cx="3853905" cy="48049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Satura vietturis 8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166203450"/>
              </p:ext>
            </p:extLst>
          </p:nvPr>
        </p:nvGraphicFramePr>
        <p:xfrm>
          <a:off x="3779912" y="2120082"/>
          <a:ext cx="5040559" cy="44052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995936" y="1196752"/>
            <a:ext cx="46085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lv-LV" b="1" dirty="0" smtClean="0"/>
              <a:t>Lielākā daļa iesniegumu </a:t>
            </a:r>
            <a:r>
              <a:rPr lang="lv-LV" b="1" dirty="0"/>
              <a:t>saistībā ar maksātnespēju </a:t>
            </a:r>
            <a:r>
              <a:rPr lang="lv-LV" b="1" dirty="0" smtClean="0"/>
              <a:t>tiek izskatīta </a:t>
            </a:r>
            <a:r>
              <a:rPr lang="lv-LV" b="1" dirty="0"/>
              <a:t>VP Rīgas </a:t>
            </a:r>
            <a:r>
              <a:rPr lang="lv-LV" b="1" dirty="0" smtClean="0"/>
              <a:t>RP </a:t>
            </a:r>
            <a:r>
              <a:rPr lang="lv-LV" b="1" dirty="0" err="1"/>
              <a:t>KrPP</a:t>
            </a:r>
            <a:r>
              <a:rPr lang="lv-LV" b="1" dirty="0"/>
              <a:t> </a:t>
            </a:r>
            <a:r>
              <a:rPr lang="lv-LV" b="1" dirty="0" smtClean="0"/>
              <a:t>3.birojā, neliela daļa arī ENAP</a:t>
            </a:r>
            <a:endParaRPr lang="lv-LV" b="1" dirty="0"/>
          </a:p>
        </p:txBody>
      </p:sp>
      <p:sp>
        <p:nvSpPr>
          <p:cNvPr id="2" name="TextBox 1"/>
          <p:cNvSpPr txBox="1"/>
          <p:nvPr/>
        </p:nvSpPr>
        <p:spPr>
          <a:xfrm>
            <a:off x="1475656" y="3933056"/>
            <a:ext cx="15169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sz="1400" dirty="0" smtClean="0"/>
              <a:t>Pārējie iesniegumi</a:t>
            </a:r>
            <a:endParaRPr lang="lv-LV" sz="1400" dirty="0"/>
          </a:p>
        </p:txBody>
      </p:sp>
    </p:spTree>
    <p:extLst>
      <p:ext uri="{BB962C8B-B14F-4D97-AF65-F5344CB8AC3E}">
        <p14:creationId xmlns:p14="http://schemas.microsoft.com/office/powerpoint/2010/main" val="3712793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445511" y="908720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lv-LV" sz="2400" u="sng" dirty="0"/>
              <a:t>Jāatzīmē, ka noziedzīgi nodarījumi maksātnespējas jomā tiek kvalificēti ne tikai </a:t>
            </a:r>
            <a:r>
              <a:rPr lang="lv-LV" sz="2400" u="sng" dirty="0" smtClean="0"/>
              <a:t>pēc zemāk minētajiem KL pantiem:</a:t>
            </a:r>
          </a:p>
          <a:p>
            <a:pPr algn="just"/>
            <a:r>
              <a:rPr lang="lv-LV" sz="2400" dirty="0" smtClean="0"/>
              <a:t>novešana </a:t>
            </a:r>
            <a:r>
              <a:rPr lang="lv-LV" sz="2400" dirty="0"/>
              <a:t>līdz </a:t>
            </a:r>
            <a:r>
              <a:rPr lang="lv-LV" sz="2400" dirty="0" smtClean="0"/>
              <a:t>maksātnespējai (213.pants)</a:t>
            </a:r>
          </a:p>
          <a:p>
            <a:pPr algn="just"/>
            <a:r>
              <a:rPr lang="lv-LV" sz="2400" dirty="0" smtClean="0"/>
              <a:t>nepatiesa </a:t>
            </a:r>
            <a:r>
              <a:rPr lang="lv-LV" sz="2400" dirty="0"/>
              <a:t>maksātnespējas procesa pieteikuma </a:t>
            </a:r>
            <a:r>
              <a:rPr lang="lv-LV" sz="2400" dirty="0" smtClean="0"/>
              <a:t>iesniegšana </a:t>
            </a:r>
            <a:r>
              <a:rPr lang="lv-LV" sz="2400" dirty="0"/>
              <a:t>(</a:t>
            </a:r>
            <a:r>
              <a:rPr lang="lv-LV" sz="2400" dirty="0" smtClean="0"/>
              <a:t>214.pants</a:t>
            </a:r>
            <a:r>
              <a:rPr lang="lv-LV" sz="2400" dirty="0"/>
              <a:t>)</a:t>
            </a:r>
          </a:p>
          <a:p>
            <a:pPr algn="just"/>
            <a:r>
              <a:rPr lang="lv-LV" sz="2400" dirty="0" smtClean="0"/>
              <a:t>maksātnespējas </a:t>
            </a:r>
            <a:r>
              <a:rPr lang="lv-LV" sz="2400" dirty="0"/>
              <a:t>procesa kavēšana (</a:t>
            </a:r>
            <a:r>
              <a:rPr lang="lv-LV" sz="2400" dirty="0" smtClean="0"/>
              <a:t>215.pants)</a:t>
            </a:r>
          </a:p>
          <a:p>
            <a:pPr algn="just"/>
            <a:r>
              <a:rPr lang="lv-LV" sz="2400" dirty="0" smtClean="0"/>
              <a:t>tiesiskās </a:t>
            </a:r>
            <a:r>
              <a:rPr lang="lv-LV" sz="2400" dirty="0"/>
              <a:t>aizsardzības procesa noteikumu </a:t>
            </a:r>
            <a:r>
              <a:rPr lang="lv-LV" sz="2400" dirty="0" smtClean="0"/>
              <a:t>pārkāpšana </a:t>
            </a:r>
            <a:r>
              <a:rPr lang="lv-LV" sz="2400" dirty="0"/>
              <a:t>(</a:t>
            </a:r>
            <a:r>
              <a:rPr lang="lv-LV" sz="2400" dirty="0" smtClean="0"/>
              <a:t>215</a:t>
            </a:r>
            <a:r>
              <a:rPr lang="lv-LV" sz="2400" baseline="30000" dirty="0" smtClean="0"/>
              <a:t>1</a:t>
            </a:r>
            <a:r>
              <a:rPr lang="lv-LV" sz="2400" dirty="0" smtClean="0"/>
              <a:t>.pants)</a:t>
            </a:r>
          </a:p>
          <a:p>
            <a:pPr marL="0" indent="0" algn="just">
              <a:buNone/>
            </a:pPr>
            <a:endParaRPr lang="lv-LV" sz="2400" u="sng" dirty="0" smtClean="0"/>
          </a:p>
          <a:p>
            <a:pPr marL="0" indent="0" algn="just">
              <a:buNone/>
            </a:pPr>
            <a:r>
              <a:rPr lang="lv-LV" sz="2400" u="sng" dirty="0" smtClean="0"/>
              <a:t>bet </a:t>
            </a:r>
            <a:r>
              <a:rPr lang="lv-LV" sz="2400" u="sng" dirty="0"/>
              <a:t>arī pēc citiem KL </a:t>
            </a:r>
            <a:r>
              <a:rPr lang="lv-LV" sz="2400" u="sng" dirty="0" smtClean="0"/>
              <a:t>pantiem:</a:t>
            </a:r>
            <a:endParaRPr lang="lv-LV" sz="2400" u="sng" dirty="0"/>
          </a:p>
          <a:p>
            <a:pPr algn="just"/>
            <a:r>
              <a:rPr lang="lv-LV" sz="2400" dirty="0"/>
              <a:t>piesavināšanās </a:t>
            </a:r>
            <a:r>
              <a:rPr lang="lv-LV" sz="2400" dirty="0" smtClean="0"/>
              <a:t>(179.pants</a:t>
            </a:r>
            <a:r>
              <a:rPr lang="lv-LV" sz="2400" dirty="0"/>
              <a:t>),</a:t>
            </a:r>
          </a:p>
          <a:p>
            <a:pPr algn="just"/>
            <a:r>
              <a:rPr lang="lv-LV" sz="2400" dirty="0"/>
              <a:t>pilnvaru pārsniegšana </a:t>
            </a:r>
            <a:r>
              <a:rPr lang="lv-LV" sz="2400" dirty="0" smtClean="0"/>
              <a:t>(196.pants</a:t>
            </a:r>
            <a:r>
              <a:rPr lang="lv-LV" sz="2400" dirty="0"/>
              <a:t>),</a:t>
            </a:r>
          </a:p>
          <a:p>
            <a:pPr algn="just"/>
            <a:r>
              <a:rPr lang="lv-LV" sz="2400" dirty="0"/>
              <a:t>krāpšana </a:t>
            </a:r>
            <a:r>
              <a:rPr lang="lv-LV" sz="2400" dirty="0" smtClean="0"/>
              <a:t>(177.pants</a:t>
            </a:r>
            <a:r>
              <a:rPr lang="lv-LV" sz="2400" dirty="0"/>
              <a:t>) u.c.</a:t>
            </a:r>
          </a:p>
          <a:p>
            <a:pPr algn="just"/>
            <a:endParaRPr lang="lv-LV" sz="2400" dirty="0"/>
          </a:p>
        </p:txBody>
      </p:sp>
      <p:sp>
        <p:nvSpPr>
          <p:cNvPr id="5" name="Taisnstūris 4"/>
          <p:cNvSpPr/>
          <p:nvPr/>
        </p:nvSpPr>
        <p:spPr>
          <a:xfrm>
            <a:off x="-11689" y="6251893"/>
            <a:ext cx="9144000" cy="606107"/>
          </a:xfrm>
          <a:prstGeom prst="rect">
            <a:avLst/>
          </a:prstGeom>
          <a:solidFill>
            <a:srgbClr val="820000"/>
          </a:solidFill>
          <a:ln>
            <a:solidFill>
              <a:srgbClr val="8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/>
          </a:p>
        </p:txBody>
      </p:sp>
      <p:pic>
        <p:nvPicPr>
          <p:cNvPr id="4" name="Picture 4" descr="C:\Users\ilze.tropa\Desktop\322L222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689" y="5605164"/>
            <a:ext cx="1329879" cy="1268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aisnstūris 6"/>
          <p:cNvSpPr/>
          <p:nvPr/>
        </p:nvSpPr>
        <p:spPr>
          <a:xfrm>
            <a:off x="1318190" y="6185613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lv-LV" sz="1400" dirty="0" smtClean="0">
                <a:solidFill>
                  <a:schemeClr val="bg1"/>
                </a:solidFill>
              </a:rPr>
              <a:t>Valsts policijas</a:t>
            </a:r>
          </a:p>
          <a:p>
            <a:r>
              <a:rPr lang="lv-LV" sz="1400" dirty="0" smtClean="0">
                <a:solidFill>
                  <a:schemeClr val="bg1"/>
                </a:solidFill>
              </a:rPr>
              <a:t>Galvenās Kriminālpolicijas pārvaldes</a:t>
            </a:r>
          </a:p>
          <a:p>
            <a:r>
              <a:rPr lang="lv-LV" sz="1400" dirty="0" smtClean="0">
                <a:solidFill>
                  <a:schemeClr val="bg1"/>
                </a:solidFill>
              </a:rPr>
              <a:t>Ekonomisko noziegumu apkarošanas pārvalde</a:t>
            </a:r>
            <a:endParaRPr lang="lv-LV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062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lv-LV" b="1" i="1" dirty="0" smtClean="0"/>
              <a:t/>
            </a:r>
            <a:br>
              <a:rPr lang="lv-LV" b="1" i="1" dirty="0" smtClean="0"/>
            </a:br>
            <a:r>
              <a:rPr lang="lv-LV" b="1" i="1" dirty="0" smtClean="0"/>
              <a:t/>
            </a:r>
            <a:br>
              <a:rPr lang="lv-LV" b="1" i="1" dirty="0" smtClean="0"/>
            </a:br>
            <a:r>
              <a:rPr lang="lv-LV" b="1" i="1" dirty="0"/>
              <a:t/>
            </a:r>
            <a:br>
              <a:rPr lang="lv-LV" b="1" i="1" dirty="0"/>
            </a:br>
            <a:r>
              <a:rPr lang="lv-LV" b="1" i="1" dirty="0" smtClean="0"/>
              <a:t>Tendences</a:t>
            </a:r>
            <a:br>
              <a:rPr lang="lv-LV" b="1" i="1" dirty="0" smtClean="0"/>
            </a:br>
            <a:r>
              <a:rPr lang="lv-LV" b="1" i="1" dirty="0" smtClean="0"/>
              <a:t/>
            </a:r>
            <a:br>
              <a:rPr lang="lv-LV" b="1" i="1" dirty="0" smtClean="0"/>
            </a:br>
            <a:r>
              <a:rPr lang="lv-LV" sz="4000" dirty="0"/>
              <a:t/>
            </a:r>
            <a:br>
              <a:rPr lang="lv-LV" sz="4000" dirty="0"/>
            </a:br>
            <a:endParaRPr lang="lv-LV" sz="4000" dirty="0"/>
          </a:p>
        </p:txBody>
      </p:sp>
      <p:sp>
        <p:nvSpPr>
          <p:cNvPr id="6" name="Teksta vietturis 5"/>
          <p:cNvSpPr>
            <a:spLocks noGrp="1"/>
          </p:cNvSpPr>
          <p:nvPr>
            <p:ph type="body" idx="1"/>
          </p:nvPr>
        </p:nvSpPr>
        <p:spPr>
          <a:xfrm>
            <a:off x="323528" y="1556792"/>
            <a:ext cx="4040188" cy="639762"/>
          </a:xfrm>
        </p:spPr>
        <p:txBody>
          <a:bodyPr/>
          <a:lstStyle/>
          <a:p>
            <a:r>
              <a:rPr lang="lv-LV" dirty="0"/>
              <a:t>no m/n administratoriem</a:t>
            </a:r>
          </a:p>
        </p:txBody>
      </p:sp>
      <p:sp>
        <p:nvSpPr>
          <p:cNvPr id="3" name="Satura vietturis 2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538736" cy="3270349"/>
          </a:xfrm>
        </p:spPr>
        <p:txBody>
          <a:bodyPr>
            <a:normAutofit/>
          </a:bodyPr>
          <a:lstStyle/>
          <a:p>
            <a:r>
              <a:rPr lang="lv-LV" dirty="0" smtClean="0"/>
              <a:t>par </a:t>
            </a:r>
            <a:r>
              <a:rPr lang="lv-LV" dirty="0"/>
              <a:t>parādnieku pārstāvju rīcību m/n procesa gaitā</a:t>
            </a:r>
          </a:p>
          <a:p>
            <a:r>
              <a:rPr lang="lv-LV" dirty="0"/>
              <a:t>par novešanu līdz maksātnespējai</a:t>
            </a:r>
          </a:p>
          <a:p>
            <a:r>
              <a:rPr lang="lv-LV" dirty="0" smtClean="0"/>
              <a:t>par </a:t>
            </a:r>
            <a:r>
              <a:rPr lang="lv-LV" dirty="0"/>
              <a:t>iepriekšējā administratora pretlikumīgu </a:t>
            </a:r>
            <a:r>
              <a:rPr lang="lv-LV" dirty="0" smtClean="0"/>
              <a:t>rīcību</a:t>
            </a:r>
            <a:endParaRPr lang="lv-LV" sz="2400" dirty="0"/>
          </a:p>
          <a:p>
            <a:pPr algn="just"/>
            <a:endParaRPr lang="lv-LV" sz="2400" dirty="0"/>
          </a:p>
        </p:txBody>
      </p:sp>
      <p:sp>
        <p:nvSpPr>
          <p:cNvPr id="8" name="Teksta vietturis 7"/>
          <p:cNvSpPr>
            <a:spLocks noGrp="1"/>
          </p:cNvSpPr>
          <p:nvPr>
            <p:ph type="body" sz="quarter" idx="3"/>
          </p:nvPr>
        </p:nvSpPr>
        <p:spPr>
          <a:xfrm>
            <a:off x="4499992" y="1535113"/>
            <a:ext cx="4041775" cy="639762"/>
          </a:xfrm>
        </p:spPr>
        <p:txBody>
          <a:bodyPr/>
          <a:lstStyle/>
          <a:p>
            <a:r>
              <a:rPr lang="lv-LV" dirty="0" smtClean="0"/>
              <a:t>no citām personām</a:t>
            </a:r>
            <a:endParaRPr lang="lv-LV" dirty="0"/>
          </a:p>
        </p:txBody>
      </p:sp>
      <p:sp>
        <p:nvSpPr>
          <p:cNvPr id="9" name="Satura vietturis 8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1254125"/>
          </a:xfrm>
        </p:spPr>
        <p:txBody>
          <a:bodyPr/>
          <a:lstStyle/>
          <a:p>
            <a:r>
              <a:rPr lang="lv-LV" dirty="0"/>
              <a:t>par administratoru pretlikumīgo rīcību maksātnespējas procesos</a:t>
            </a:r>
          </a:p>
          <a:p>
            <a:endParaRPr lang="lv-LV" dirty="0"/>
          </a:p>
        </p:txBody>
      </p:sp>
      <p:sp>
        <p:nvSpPr>
          <p:cNvPr id="5" name="Taisnstūris 4"/>
          <p:cNvSpPr/>
          <p:nvPr/>
        </p:nvSpPr>
        <p:spPr>
          <a:xfrm>
            <a:off x="-11689" y="6251893"/>
            <a:ext cx="9144000" cy="606107"/>
          </a:xfrm>
          <a:prstGeom prst="rect">
            <a:avLst/>
          </a:prstGeom>
          <a:solidFill>
            <a:srgbClr val="820000"/>
          </a:solidFill>
          <a:ln>
            <a:solidFill>
              <a:srgbClr val="8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/>
          </a:p>
        </p:txBody>
      </p:sp>
      <p:pic>
        <p:nvPicPr>
          <p:cNvPr id="4" name="Picture 4" descr="C:\Users\ilze.tropa\Desktop\322L222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689" y="5605164"/>
            <a:ext cx="1329879" cy="1268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aisnstūris 6"/>
          <p:cNvSpPr/>
          <p:nvPr/>
        </p:nvSpPr>
        <p:spPr>
          <a:xfrm>
            <a:off x="1318190" y="6185613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lv-LV" sz="1400" dirty="0" smtClean="0">
                <a:solidFill>
                  <a:schemeClr val="bg1"/>
                </a:solidFill>
              </a:rPr>
              <a:t>Valsts policijas</a:t>
            </a:r>
          </a:p>
          <a:p>
            <a:r>
              <a:rPr lang="lv-LV" sz="1400" dirty="0" smtClean="0">
                <a:solidFill>
                  <a:schemeClr val="bg1"/>
                </a:solidFill>
              </a:rPr>
              <a:t>Galvenās Kriminālpolicijas pārvaldes</a:t>
            </a:r>
          </a:p>
          <a:p>
            <a:r>
              <a:rPr lang="lv-LV" sz="1400" dirty="0" smtClean="0">
                <a:solidFill>
                  <a:schemeClr val="bg1"/>
                </a:solidFill>
              </a:rPr>
              <a:t>Ekonomisko noziegumu apkarošanas pārvalde</a:t>
            </a:r>
            <a:endParaRPr lang="lv-LV" sz="1400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339752" y="1052736"/>
            <a:ext cx="4608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2000" b="1" dirty="0" smtClean="0"/>
              <a:t>Iesniegumi tiek saņemti</a:t>
            </a:r>
            <a:endParaRPr lang="lv-LV" sz="2000" b="1" dirty="0"/>
          </a:p>
        </p:txBody>
      </p:sp>
      <p:sp>
        <p:nvSpPr>
          <p:cNvPr id="11" name="Teksta vietturis 7"/>
          <p:cNvSpPr txBox="1">
            <a:spLocks/>
          </p:cNvSpPr>
          <p:nvPr/>
        </p:nvSpPr>
        <p:spPr>
          <a:xfrm>
            <a:off x="4491071" y="3429000"/>
            <a:ext cx="4185385" cy="103996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lv-LV" dirty="0" smtClean="0"/>
              <a:t>no m/n asociācijas </a:t>
            </a:r>
            <a:r>
              <a:rPr lang="lv-LV" dirty="0"/>
              <a:t>nav saņemti</a:t>
            </a:r>
          </a:p>
          <a:p>
            <a:pPr algn="just"/>
            <a:r>
              <a:rPr lang="lv-LV" dirty="0" smtClean="0"/>
              <a:t>iesniegumi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1339426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b="1" i="1" dirty="0"/>
              <a:t>Tendences</a:t>
            </a:r>
            <a:endParaRPr lang="lv-LV" dirty="0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445511" y="1340768"/>
            <a:ext cx="822960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lv-LV" sz="2400" dirty="0" smtClean="0"/>
          </a:p>
          <a:p>
            <a:pPr marL="0" indent="0" algn="just">
              <a:buNone/>
            </a:pPr>
            <a:r>
              <a:rPr lang="lv-LV" sz="2400" b="1" dirty="0" smtClean="0"/>
              <a:t>Administratoru iesniegumos </a:t>
            </a:r>
            <a:r>
              <a:rPr lang="lv-LV" sz="2400" dirty="0" smtClean="0"/>
              <a:t>tiek norādīts, ka parādnieka </a:t>
            </a:r>
            <a:r>
              <a:rPr lang="lv-LV" sz="2400" dirty="0"/>
              <a:t>pārstāvji nepilda </a:t>
            </a:r>
            <a:r>
              <a:rPr lang="lv-LV" sz="2400" dirty="0" smtClean="0"/>
              <a:t>m/n </a:t>
            </a:r>
            <a:r>
              <a:rPr lang="lv-LV" sz="2400" dirty="0"/>
              <a:t>administratora (ML 70.p.2.d.) noteiktās prasības</a:t>
            </a:r>
            <a:r>
              <a:rPr lang="lv-LV" sz="2400" dirty="0" smtClean="0"/>
              <a:t>:</a:t>
            </a:r>
          </a:p>
          <a:p>
            <a:pPr marL="0" indent="0" algn="just">
              <a:buNone/>
            </a:pPr>
            <a:endParaRPr lang="lv-LV" sz="2400" dirty="0" smtClean="0"/>
          </a:p>
          <a:p>
            <a:pPr algn="just"/>
            <a:r>
              <a:rPr lang="lv-LV" sz="2400" dirty="0" smtClean="0"/>
              <a:t>nenodod </a:t>
            </a:r>
            <a:r>
              <a:rPr lang="lv-LV" sz="2400" dirty="0"/>
              <a:t>administratoram visu parādnieka </a:t>
            </a:r>
            <a:r>
              <a:rPr lang="lv-LV" sz="2400" dirty="0" smtClean="0"/>
              <a:t>mantu</a:t>
            </a:r>
          </a:p>
          <a:p>
            <a:pPr algn="just"/>
            <a:r>
              <a:rPr lang="lv-LV" sz="2400" dirty="0" smtClean="0"/>
              <a:t>organizatoriskos</a:t>
            </a:r>
            <a:r>
              <a:rPr lang="lv-LV" sz="2400" dirty="0"/>
              <a:t>, personāla un grāmatvedības </a:t>
            </a:r>
            <a:r>
              <a:rPr lang="lv-LV" sz="2400" dirty="0" smtClean="0"/>
              <a:t>dokumentus</a:t>
            </a:r>
          </a:p>
          <a:p>
            <a:pPr algn="just"/>
            <a:r>
              <a:rPr lang="lv-LV" sz="2400" dirty="0" smtClean="0"/>
              <a:t>rīkojumus</a:t>
            </a:r>
            <a:r>
              <a:rPr lang="lv-LV" sz="2400" dirty="0"/>
              <a:t>, izziņas, pārskatus </a:t>
            </a:r>
            <a:r>
              <a:rPr lang="lv-LV" sz="2400" dirty="0" smtClean="0"/>
              <a:t>u.c.</a:t>
            </a:r>
            <a:endParaRPr lang="lv-LV" sz="2400" dirty="0"/>
          </a:p>
          <a:p>
            <a:pPr algn="just"/>
            <a:endParaRPr lang="lv-LV" sz="2400" dirty="0"/>
          </a:p>
        </p:txBody>
      </p:sp>
      <p:sp>
        <p:nvSpPr>
          <p:cNvPr id="5" name="Taisnstūris 4"/>
          <p:cNvSpPr/>
          <p:nvPr/>
        </p:nvSpPr>
        <p:spPr>
          <a:xfrm>
            <a:off x="-11689" y="6251893"/>
            <a:ext cx="9144000" cy="606107"/>
          </a:xfrm>
          <a:prstGeom prst="rect">
            <a:avLst/>
          </a:prstGeom>
          <a:solidFill>
            <a:srgbClr val="820000"/>
          </a:solidFill>
          <a:ln>
            <a:solidFill>
              <a:srgbClr val="8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/>
          </a:p>
        </p:txBody>
      </p:sp>
      <p:pic>
        <p:nvPicPr>
          <p:cNvPr id="4" name="Picture 4" descr="C:\Users\ilze.tropa\Desktop\322L222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689" y="5605164"/>
            <a:ext cx="1329879" cy="1268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aisnstūris 6"/>
          <p:cNvSpPr/>
          <p:nvPr/>
        </p:nvSpPr>
        <p:spPr>
          <a:xfrm>
            <a:off x="1318190" y="6185613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lv-LV" sz="1400" dirty="0" smtClean="0">
                <a:solidFill>
                  <a:schemeClr val="bg1"/>
                </a:solidFill>
              </a:rPr>
              <a:t>Valsts policijas</a:t>
            </a:r>
          </a:p>
          <a:p>
            <a:r>
              <a:rPr lang="lv-LV" sz="1400" dirty="0" smtClean="0">
                <a:solidFill>
                  <a:schemeClr val="bg1"/>
                </a:solidFill>
              </a:rPr>
              <a:t>Galvenās Kriminālpolicijas pārvaldes</a:t>
            </a:r>
          </a:p>
          <a:p>
            <a:r>
              <a:rPr lang="lv-LV" sz="1400" dirty="0" smtClean="0">
                <a:solidFill>
                  <a:schemeClr val="bg1"/>
                </a:solidFill>
              </a:rPr>
              <a:t>Ekonomisko noziegumu apkarošanas pārvalde</a:t>
            </a:r>
            <a:endParaRPr lang="lv-LV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0460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b="1" i="1" dirty="0"/>
              <a:t>Tendences</a:t>
            </a:r>
            <a:endParaRPr lang="lv-LV" dirty="0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445511" y="1340768"/>
            <a:ext cx="8229600" cy="4525963"/>
          </a:xfrm>
        </p:spPr>
        <p:txBody>
          <a:bodyPr>
            <a:normAutofit/>
          </a:bodyPr>
          <a:lstStyle/>
          <a:p>
            <a:pPr algn="just"/>
            <a:endParaRPr lang="lv-LV" sz="2400" dirty="0" smtClean="0"/>
          </a:p>
          <a:p>
            <a:pPr algn="just"/>
            <a:r>
              <a:rPr lang="lv-LV" sz="2400" dirty="0" smtClean="0"/>
              <a:t>Administratori </a:t>
            </a:r>
            <a:r>
              <a:rPr lang="lv-LV" sz="2400" dirty="0"/>
              <a:t>veic tikai pieprasījuma nosūtīšanu nepārliecinoties vai minētais pieprasījums ir saņemts, un iztekot pieprasījumā noteiktajam </a:t>
            </a:r>
            <a:r>
              <a:rPr lang="lv-LV" sz="2400" dirty="0" smtClean="0"/>
              <a:t>termiņam, </a:t>
            </a:r>
            <a:r>
              <a:rPr lang="lv-LV" sz="2400" dirty="0"/>
              <a:t>raksta iesniegumu </a:t>
            </a:r>
            <a:r>
              <a:rPr lang="lv-LV" sz="2400" dirty="0" smtClean="0"/>
              <a:t>policijai</a:t>
            </a:r>
            <a:r>
              <a:rPr lang="lv-LV" sz="2400" dirty="0"/>
              <a:t> </a:t>
            </a:r>
            <a:r>
              <a:rPr lang="lv-LV" sz="2400" dirty="0" smtClean="0"/>
              <a:t>par </a:t>
            </a:r>
            <a:r>
              <a:rPr lang="lv-LV" sz="2400" dirty="0"/>
              <a:t>parādnieka </a:t>
            </a:r>
            <a:r>
              <a:rPr lang="lv-LV" sz="2400" dirty="0" smtClean="0"/>
              <a:t>pārstāvja maksātnespējas procesa kavēšanu</a:t>
            </a:r>
          </a:p>
          <a:p>
            <a:pPr algn="just"/>
            <a:endParaRPr lang="lv-LV" sz="2400" dirty="0"/>
          </a:p>
          <a:p>
            <a:pPr algn="just"/>
            <a:r>
              <a:rPr lang="lv-LV" sz="2400" dirty="0"/>
              <a:t>Pārkāpumi maksātnespējas </a:t>
            </a:r>
            <a:r>
              <a:rPr lang="lv-LV" sz="2400" dirty="0" smtClean="0"/>
              <a:t>jomā ir </a:t>
            </a:r>
            <a:r>
              <a:rPr lang="lv-LV" sz="2400" dirty="0"/>
              <a:t>skatāmi kopsakarā ar izvairīšanos no nodokļu nomaksas vai izvēli «atbrīvoties» no </a:t>
            </a:r>
            <a:r>
              <a:rPr lang="lv-LV" sz="2400" dirty="0" smtClean="0"/>
              <a:t>uzņēmuma</a:t>
            </a:r>
            <a:endParaRPr lang="lv-LV" sz="2400" dirty="0"/>
          </a:p>
          <a:p>
            <a:pPr algn="just"/>
            <a:endParaRPr lang="lv-LV" sz="2400" dirty="0"/>
          </a:p>
        </p:txBody>
      </p:sp>
      <p:sp>
        <p:nvSpPr>
          <p:cNvPr id="5" name="Taisnstūris 4"/>
          <p:cNvSpPr/>
          <p:nvPr/>
        </p:nvSpPr>
        <p:spPr>
          <a:xfrm>
            <a:off x="-11689" y="6251893"/>
            <a:ext cx="9144000" cy="606107"/>
          </a:xfrm>
          <a:prstGeom prst="rect">
            <a:avLst/>
          </a:prstGeom>
          <a:solidFill>
            <a:srgbClr val="820000"/>
          </a:solidFill>
          <a:ln>
            <a:solidFill>
              <a:srgbClr val="8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/>
          </a:p>
        </p:txBody>
      </p:sp>
      <p:pic>
        <p:nvPicPr>
          <p:cNvPr id="4" name="Picture 4" descr="C:\Users\ilze.tropa\Desktop\322L222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689" y="5605164"/>
            <a:ext cx="1329879" cy="1268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aisnstūris 6"/>
          <p:cNvSpPr/>
          <p:nvPr/>
        </p:nvSpPr>
        <p:spPr>
          <a:xfrm>
            <a:off x="1318190" y="6185613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lv-LV" sz="1400" dirty="0" smtClean="0">
                <a:solidFill>
                  <a:schemeClr val="bg1"/>
                </a:solidFill>
              </a:rPr>
              <a:t>Valsts policijas</a:t>
            </a:r>
          </a:p>
          <a:p>
            <a:r>
              <a:rPr lang="lv-LV" sz="1400" dirty="0" smtClean="0">
                <a:solidFill>
                  <a:schemeClr val="bg1"/>
                </a:solidFill>
              </a:rPr>
              <a:t>Galvenās Kriminālpolicijas pārvaldes</a:t>
            </a:r>
          </a:p>
          <a:p>
            <a:r>
              <a:rPr lang="lv-LV" sz="1400" dirty="0" smtClean="0">
                <a:solidFill>
                  <a:schemeClr val="bg1"/>
                </a:solidFill>
              </a:rPr>
              <a:t>Ekonomisko noziegumu apkarošanas pārvalde</a:t>
            </a:r>
            <a:endParaRPr lang="lv-LV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0079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b="1" i="1" dirty="0"/>
              <a:t>Tendences</a:t>
            </a:r>
            <a:endParaRPr lang="lv-LV" dirty="0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445511" y="1340768"/>
            <a:ext cx="8229600" cy="4525963"/>
          </a:xfrm>
        </p:spPr>
        <p:txBody>
          <a:bodyPr>
            <a:normAutofit/>
          </a:bodyPr>
          <a:lstStyle/>
          <a:p>
            <a:pPr algn="just"/>
            <a:endParaRPr lang="lv-LV" sz="2400" dirty="0" smtClean="0"/>
          </a:p>
          <a:p>
            <a:pPr algn="just"/>
            <a:r>
              <a:rPr lang="lv-LV" sz="2400" dirty="0"/>
              <a:t>Administratori bieži vēršas policijā uz pieņēmumu pamata, neveicot grāmatvedības revīziju vai auditu, lai konstatētu uzņēmuma aktīvu </a:t>
            </a:r>
            <a:r>
              <a:rPr lang="lv-LV" sz="2400" dirty="0" smtClean="0"/>
              <a:t>piesavināšanos </a:t>
            </a:r>
          </a:p>
          <a:p>
            <a:pPr algn="just"/>
            <a:endParaRPr lang="lv-LV" sz="2400" dirty="0" smtClean="0"/>
          </a:p>
          <a:p>
            <a:pPr marL="0" indent="0" algn="just">
              <a:buNone/>
            </a:pPr>
            <a:r>
              <a:rPr lang="lv-LV" sz="2400" dirty="0" smtClean="0"/>
              <a:t>Šādos gadījumos, pēc izmeklēšanas iestādes pieprasījuma veikt uzņēmuma auditu, administratori atsaka veikt auditu, jo kreditori sapulcē neapstiprina revīzijas apmaksu</a:t>
            </a:r>
          </a:p>
        </p:txBody>
      </p:sp>
      <p:sp>
        <p:nvSpPr>
          <p:cNvPr id="5" name="Taisnstūris 4"/>
          <p:cNvSpPr/>
          <p:nvPr/>
        </p:nvSpPr>
        <p:spPr>
          <a:xfrm>
            <a:off x="-11689" y="6251893"/>
            <a:ext cx="9144000" cy="606107"/>
          </a:xfrm>
          <a:prstGeom prst="rect">
            <a:avLst/>
          </a:prstGeom>
          <a:solidFill>
            <a:srgbClr val="820000"/>
          </a:solidFill>
          <a:ln>
            <a:solidFill>
              <a:srgbClr val="8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/>
          </a:p>
        </p:txBody>
      </p:sp>
      <p:pic>
        <p:nvPicPr>
          <p:cNvPr id="4" name="Picture 4" descr="C:\Users\ilze.tropa\Desktop\322L222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689" y="5605164"/>
            <a:ext cx="1329879" cy="1268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aisnstūris 6"/>
          <p:cNvSpPr/>
          <p:nvPr/>
        </p:nvSpPr>
        <p:spPr>
          <a:xfrm>
            <a:off x="1318190" y="6185613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lv-LV" sz="1400" dirty="0" smtClean="0">
                <a:solidFill>
                  <a:schemeClr val="bg1"/>
                </a:solidFill>
              </a:rPr>
              <a:t>Valsts policijas</a:t>
            </a:r>
          </a:p>
          <a:p>
            <a:r>
              <a:rPr lang="lv-LV" sz="1400" dirty="0" smtClean="0">
                <a:solidFill>
                  <a:schemeClr val="bg1"/>
                </a:solidFill>
              </a:rPr>
              <a:t>Galvenās Kriminālpolicijas pārvaldes</a:t>
            </a:r>
          </a:p>
          <a:p>
            <a:r>
              <a:rPr lang="lv-LV" sz="1400" dirty="0" smtClean="0">
                <a:solidFill>
                  <a:schemeClr val="bg1"/>
                </a:solidFill>
              </a:rPr>
              <a:t>Ekonomisko noziegumu apkarošanas pārvalde</a:t>
            </a:r>
            <a:endParaRPr lang="lv-LV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8916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b="1" i="1" dirty="0" smtClean="0"/>
              <a:t>Tendences</a:t>
            </a:r>
            <a:endParaRPr lang="lv-LV" dirty="0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445511" y="1412776"/>
            <a:ext cx="8229600" cy="4525963"/>
          </a:xfrm>
        </p:spPr>
        <p:txBody>
          <a:bodyPr>
            <a:normAutofit/>
          </a:bodyPr>
          <a:lstStyle/>
          <a:p>
            <a:pPr algn="just"/>
            <a:r>
              <a:rPr lang="lv-LV" sz="2400" dirty="0" smtClean="0"/>
              <a:t>k/p izmeklēšanas laikā vairākkārt </a:t>
            </a:r>
            <a:r>
              <a:rPr lang="lv-LV" sz="2400" dirty="0"/>
              <a:t>tiek mainīti administratori, par kuru nomaiņas nepieciešamību ziņu nav, vai ļoti </a:t>
            </a:r>
            <a:r>
              <a:rPr lang="lv-LV" sz="2400" dirty="0" smtClean="0"/>
              <a:t>nekonkrētas</a:t>
            </a:r>
          </a:p>
          <a:p>
            <a:pPr algn="just"/>
            <a:r>
              <a:rPr lang="lv-LV" sz="2400" dirty="0" smtClean="0"/>
              <a:t>maksātnespējas </a:t>
            </a:r>
            <a:r>
              <a:rPr lang="lv-LV" sz="2400" dirty="0"/>
              <a:t>lietā parādās fiktīvie kreditori, kuriem parāda summas ir daudz lielākas nekā pārējiem </a:t>
            </a:r>
            <a:r>
              <a:rPr lang="lv-LV" sz="2400" dirty="0" smtClean="0"/>
              <a:t>kreditoriem</a:t>
            </a:r>
          </a:p>
          <a:p>
            <a:pPr algn="just"/>
            <a:r>
              <a:rPr lang="lv-LV" sz="2400" dirty="0" smtClean="0"/>
              <a:t>vērojama </a:t>
            </a:r>
            <a:r>
              <a:rPr lang="lv-LV" sz="2400" dirty="0"/>
              <a:t>reiderisma tendence ( KL neparedz tiešu atbildību</a:t>
            </a:r>
            <a:r>
              <a:rPr lang="lv-LV" sz="2400" dirty="0" smtClean="0"/>
              <a:t>)</a:t>
            </a:r>
          </a:p>
          <a:p>
            <a:pPr algn="just"/>
            <a:r>
              <a:rPr lang="lv-LV" sz="2400" dirty="0"/>
              <a:t>Administratori piesavinās naudas līdzekļus, piemēram, pārdodot izsolēs nekustamo īpašumu, saņemot naudas līdzekļus, bet tos nepārskaitot kreditoriem vai neatgriež izsoles dalībniekiem iemaksāto garantijas summu</a:t>
            </a:r>
          </a:p>
          <a:p>
            <a:pPr algn="just"/>
            <a:endParaRPr lang="lv-LV" sz="2400" dirty="0"/>
          </a:p>
        </p:txBody>
      </p:sp>
      <p:sp>
        <p:nvSpPr>
          <p:cNvPr id="5" name="Taisnstūris 4"/>
          <p:cNvSpPr/>
          <p:nvPr/>
        </p:nvSpPr>
        <p:spPr>
          <a:xfrm>
            <a:off x="-11689" y="6251893"/>
            <a:ext cx="9144000" cy="606107"/>
          </a:xfrm>
          <a:prstGeom prst="rect">
            <a:avLst/>
          </a:prstGeom>
          <a:solidFill>
            <a:srgbClr val="820000"/>
          </a:solidFill>
          <a:ln>
            <a:solidFill>
              <a:srgbClr val="8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/>
          </a:p>
        </p:txBody>
      </p:sp>
      <p:pic>
        <p:nvPicPr>
          <p:cNvPr id="4" name="Picture 4" descr="C:\Users\ilze.tropa\Desktop\322L222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689" y="5605164"/>
            <a:ext cx="1329879" cy="1268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aisnstūris 6"/>
          <p:cNvSpPr/>
          <p:nvPr/>
        </p:nvSpPr>
        <p:spPr>
          <a:xfrm>
            <a:off x="1318190" y="6185613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lv-LV" sz="1400" dirty="0" smtClean="0">
                <a:solidFill>
                  <a:schemeClr val="bg1"/>
                </a:solidFill>
              </a:rPr>
              <a:t>Valsts policijas</a:t>
            </a:r>
          </a:p>
          <a:p>
            <a:r>
              <a:rPr lang="lv-LV" sz="1400" dirty="0" smtClean="0">
                <a:solidFill>
                  <a:schemeClr val="bg1"/>
                </a:solidFill>
              </a:rPr>
              <a:t>Galvenās Kriminālpolicijas pārvaldes</a:t>
            </a:r>
          </a:p>
          <a:p>
            <a:r>
              <a:rPr lang="lv-LV" sz="1400" dirty="0" smtClean="0">
                <a:solidFill>
                  <a:schemeClr val="bg1"/>
                </a:solidFill>
              </a:rPr>
              <a:t>Ekonomisko noziegumu apkarošanas pārvalde</a:t>
            </a:r>
            <a:endParaRPr lang="lv-LV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4998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b="1" i="1" dirty="0"/>
              <a:t>Problēmjautājumi</a:t>
            </a:r>
            <a:endParaRPr lang="lv-LV" dirty="0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445511" y="1412776"/>
            <a:ext cx="822960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lv-LV" sz="2400" b="1" dirty="0" smtClean="0"/>
              <a:t>Valsts policijā konstatēts, ka:</a:t>
            </a:r>
          </a:p>
          <a:p>
            <a:pPr algn="just"/>
            <a:r>
              <a:rPr lang="lv-LV" sz="2400" dirty="0" smtClean="0"/>
              <a:t>ML </a:t>
            </a:r>
            <a:r>
              <a:rPr lang="lv-LV" sz="2400" dirty="0"/>
              <a:t>nav noteikts administratoru kontroles </a:t>
            </a:r>
            <a:r>
              <a:rPr lang="lv-LV" sz="2400" dirty="0" smtClean="0"/>
              <a:t>mehānisms, jo:</a:t>
            </a:r>
          </a:p>
          <a:p>
            <a:pPr lvl="1" algn="just"/>
            <a:r>
              <a:rPr lang="lv-LV" sz="2000" dirty="0" smtClean="0"/>
              <a:t>pēc </a:t>
            </a:r>
            <a:r>
              <a:rPr lang="lv-LV" sz="2000" dirty="0"/>
              <a:t>būtības administratori lēmumus pieņem </a:t>
            </a:r>
            <a:r>
              <a:rPr lang="lv-LV" sz="2000" dirty="0" smtClean="0"/>
              <a:t>vienpersoniski, </a:t>
            </a:r>
            <a:r>
              <a:rPr lang="lv-LV" sz="2000" dirty="0"/>
              <a:t>kas </a:t>
            </a:r>
            <a:r>
              <a:rPr lang="lv-LV" sz="2000" dirty="0" smtClean="0"/>
              <a:t>rada risku </a:t>
            </a:r>
            <a:r>
              <a:rPr lang="lv-LV" sz="2000" dirty="0"/>
              <a:t>administratoru </a:t>
            </a:r>
            <a:r>
              <a:rPr lang="lv-LV" sz="2000" dirty="0" smtClean="0"/>
              <a:t>negodprātīgai rīcībai</a:t>
            </a:r>
          </a:p>
          <a:p>
            <a:pPr lvl="1" algn="just"/>
            <a:r>
              <a:rPr lang="lv-LV" sz="2100" dirty="0" smtClean="0"/>
              <a:t>nauda </a:t>
            </a:r>
            <a:r>
              <a:rPr lang="lv-LV" sz="2100" dirty="0"/>
              <a:t>tiek izlietota </a:t>
            </a:r>
            <a:r>
              <a:rPr lang="lv-LV" sz="2100" dirty="0" smtClean="0"/>
              <a:t>nekontrolēti (neviens </a:t>
            </a:r>
            <a:r>
              <a:rPr lang="lv-LV" sz="2100" dirty="0"/>
              <a:t>nepārbauda kā administratori izlieto līdzekļus)</a:t>
            </a:r>
          </a:p>
          <a:p>
            <a:pPr algn="just"/>
            <a:r>
              <a:rPr lang="lv-LV" sz="2400" dirty="0" smtClean="0"/>
              <a:t>ML </a:t>
            </a:r>
            <a:r>
              <a:rPr lang="lv-LV" sz="2400" dirty="0"/>
              <a:t>pieļauj atstādināt administratoru no pienākumu pildīšanas bez Tiesas sprieduma </a:t>
            </a:r>
            <a:r>
              <a:rPr lang="lv-LV" sz="2400" dirty="0" smtClean="0"/>
              <a:t>(vai </a:t>
            </a:r>
            <a:r>
              <a:rPr lang="lv-LV" sz="2400" dirty="0"/>
              <a:t>priekšraksta par sodu), kas dod iespējas parādniekam atteikties no sev nevēlama </a:t>
            </a:r>
            <a:r>
              <a:rPr lang="lv-LV" sz="2400" dirty="0" smtClean="0"/>
              <a:t>administratora</a:t>
            </a:r>
          </a:p>
        </p:txBody>
      </p:sp>
      <p:sp>
        <p:nvSpPr>
          <p:cNvPr id="5" name="Taisnstūris 4"/>
          <p:cNvSpPr/>
          <p:nvPr/>
        </p:nvSpPr>
        <p:spPr>
          <a:xfrm>
            <a:off x="-11689" y="6251893"/>
            <a:ext cx="9144000" cy="606107"/>
          </a:xfrm>
          <a:prstGeom prst="rect">
            <a:avLst/>
          </a:prstGeom>
          <a:solidFill>
            <a:srgbClr val="820000"/>
          </a:solidFill>
          <a:ln>
            <a:solidFill>
              <a:srgbClr val="8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/>
          </a:p>
        </p:txBody>
      </p:sp>
      <p:pic>
        <p:nvPicPr>
          <p:cNvPr id="4" name="Picture 4" descr="C:\Users\ilze.tropa\Desktop\322L222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689" y="5605164"/>
            <a:ext cx="1329879" cy="1268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aisnstūris 6"/>
          <p:cNvSpPr/>
          <p:nvPr/>
        </p:nvSpPr>
        <p:spPr>
          <a:xfrm>
            <a:off x="1318190" y="6185613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lv-LV" sz="1400" dirty="0" smtClean="0">
                <a:solidFill>
                  <a:schemeClr val="bg1"/>
                </a:solidFill>
              </a:rPr>
              <a:t>Valsts policijas</a:t>
            </a:r>
          </a:p>
          <a:p>
            <a:r>
              <a:rPr lang="lv-LV" sz="1400" dirty="0" smtClean="0">
                <a:solidFill>
                  <a:schemeClr val="bg1"/>
                </a:solidFill>
              </a:rPr>
              <a:t>Galvenās Kriminālpolicijas pārvaldes</a:t>
            </a:r>
          </a:p>
          <a:p>
            <a:r>
              <a:rPr lang="lv-LV" sz="1400" dirty="0" smtClean="0">
                <a:solidFill>
                  <a:schemeClr val="bg1"/>
                </a:solidFill>
              </a:rPr>
              <a:t>Ekonomisko noziegumu apkarošanas pārvalde</a:t>
            </a:r>
            <a:endParaRPr lang="lv-LV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730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b="1" i="1" dirty="0"/>
              <a:t>Problēmjautājumi</a:t>
            </a:r>
            <a:endParaRPr lang="lv-LV" dirty="0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445511" y="1268760"/>
            <a:ext cx="8229600" cy="4525963"/>
          </a:xfrm>
        </p:spPr>
        <p:txBody>
          <a:bodyPr>
            <a:normAutofit/>
          </a:bodyPr>
          <a:lstStyle/>
          <a:p>
            <a:pPr algn="just"/>
            <a:endParaRPr lang="lv-LV" sz="2400" dirty="0" smtClean="0"/>
          </a:p>
          <a:p>
            <a:pPr algn="just"/>
            <a:r>
              <a:rPr lang="lv-LV" sz="2400" dirty="0" smtClean="0"/>
              <a:t>Administratori nav ieinteresēti maksātnespējīgā uzņēmuma darbības atjaunošanā, bet gan to likvidācijā</a:t>
            </a:r>
          </a:p>
          <a:p>
            <a:pPr algn="just"/>
            <a:r>
              <a:rPr lang="lv-LV" sz="2400" dirty="0"/>
              <a:t>nav uzraudzības no asociācijas puses, kā arī nav saņemti iesniegumi par administratoru </a:t>
            </a:r>
            <a:r>
              <a:rPr lang="lv-LV" sz="2400" dirty="0" smtClean="0"/>
              <a:t>pārkāpumiem</a:t>
            </a:r>
          </a:p>
          <a:p>
            <a:pPr algn="just"/>
            <a:r>
              <a:rPr lang="lv-LV" sz="2400" dirty="0"/>
              <a:t>nav izstrādāti vienoti tarifi par veiktajām darbībām (piemēram, par īpašuma apsaimniekošanu</a:t>
            </a:r>
            <a:r>
              <a:rPr lang="lv-LV" sz="2400" dirty="0" smtClean="0"/>
              <a:t>)</a:t>
            </a:r>
          </a:p>
          <a:p>
            <a:pPr algn="just"/>
            <a:r>
              <a:rPr lang="lv-LV" sz="2400" dirty="0" smtClean="0"/>
              <a:t>Nav izstrādāts mehānisms un apmaksas kārtība audita veikšanai maksātnespējas procesos.</a:t>
            </a:r>
            <a:endParaRPr lang="lv-LV" sz="2400" dirty="0"/>
          </a:p>
          <a:p>
            <a:pPr algn="just"/>
            <a:endParaRPr lang="lv-LV" sz="2400" dirty="0"/>
          </a:p>
          <a:p>
            <a:pPr algn="just"/>
            <a:endParaRPr lang="lv-LV" sz="2400" dirty="0"/>
          </a:p>
        </p:txBody>
      </p:sp>
      <p:sp>
        <p:nvSpPr>
          <p:cNvPr id="5" name="Taisnstūris 4"/>
          <p:cNvSpPr/>
          <p:nvPr/>
        </p:nvSpPr>
        <p:spPr>
          <a:xfrm>
            <a:off x="-11689" y="6251893"/>
            <a:ext cx="9144000" cy="606107"/>
          </a:xfrm>
          <a:prstGeom prst="rect">
            <a:avLst/>
          </a:prstGeom>
          <a:solidFill>
            <a:srgbClr val="820000"/>
          </a:solidFill>
          <a:ln>
            <a:solidFill>
              <a:srgbClr val="8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/>
          </a:p>
        </p:txBody>
      </p:sp>
      <p:pic>
        <p:nvPicPr>
          <p:cNvPr id="4" name="Picture 4" descr="C:\Users\ilze.tropa\Desktop\322L222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689" y="5605164"/>
            <a:ext cx="1329879" cy="1268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aisnstūris 6"/>
          <p:cNvSpPr/>
          <p:nvPr/>
        </p:nvSpPr>
        <p:spPr>
          <a:xfrm>
            <a:off x="1318190" y="6185613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lv-LV" sz="1400" dirty="0" smtClean="0">
                <a:solidFill>
                  <a:schemeClr val="bg1"/>
                </a:solidFill>
              </a:rPr>
              <a:t>Valsts policijas</a:t>
            </a:r>
          </a:p>
          <a:p>
            <a:r>
              <a:rPr lang="lv-LV" sz="1400" dirty="0" smtClean="0">
                <a:solidFill>
                  <a:schemeClr val="bg1"/>
                </a:solidFill>
              </a:rPr>
              <a:t>Galvenās Kriminālpolicijas pārvaldes</a:t>
            </a:r>
          </a:p>
          <a:p>
            <a:r>
              <a:rPr lang="lv-LV" sz="1400" dirty="0" smtClean="0">
                <a:solidFill>
                  <a:schemeClr val="bg1"/>
                </a:solidFill>
              </a:rPr>
              <a:t>Ekonomisko noziegumu apkarošanas pārvalde</a:t>
            </a:r>
            <a:endParaRPr lang="lv-LV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156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b="1" i="1" dirty="0"/>
              <a:t>Problēmjautājumi</a:t>
            </a:r>
            <a:endParaRPr lang="lv-LV" dirty="0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445511" y="1268760"/>
            <a:ext cx="8229600" cy="4525963"/>
          </a:xfrm>
        </p:spPr>
        <p:txBody>
          <a:bodyPr>
            <a:normAutofit/>
          </a:bodyPr>
          <a:lstStyle/>
          <a:p>
            <a:pPr algn="just"/>
            <a:r>
              <a:rPr lang="lv-LV" sz="2400" dirty="0" smtClean="0"/>
              <a:t>KL 214., 215., 215.</a:t>
            </a:r>
            <a:r>
              <a:rPr lang="lv-LV" sz="2400" baseline="30000" dirty="0" smtClean="0"/>
              <a:t>1</a:t>
            </a:r>
            <a:r>
              <a:rPr lang="lv-LV" sz="2400" dirty="0" smtClean="0"/>
              <a:t>pantos </a:t>
            </a:r>
            <a:r>
              <a:rPr lang="lv-LV" sz="2400" dirty="0"/>
              <a:t>paredzētā noziedzīgā nodarījuma sastāva </a:t>
            </a:r>
            <a:r>
              <a:rPr lang="lv-LV" sz="2400" dirty="0" smtClean="0"/>
              <a:t>subjektīvo </a:t>
            </a:r>
            <a:r>
              <a:rPr lang="lv-LV" sz="2400" dirty="0"/>
              <a:t>pusi raksturo tiešs </a:t>
            </a:r>
            <a:r>
              <a:rPr lang="lv-LV" sz="2400" dirty="0" smtClean="0"/>
              <a:t>nodoms, kurš visbiežāk </a:t>
            </a:r>
            <a:r>
              <a:rPr lang="lv-LV" sz="2400" dirty="0"/>
              <a:t>netiek saskatīts (nav pierādāms), tāpēc tiek pieņemti lēmumi par atteikšanos uzsākt k/p vai tā </a:t>
            </a:r>
            <a:r>
              <a:rPr lang="lv-LV" sz="2400" dirty="0" smtClean="0"/>
              <a:t>izbeigšanu</a:t>
            </a:r>
          </a:p>
          <a:p>
            <a:pPr marL="0" indent="0" algn="just">
              <a:buNone/>
            </a:pPr>
            <a:endParaRPr lang="lv-LV" sz="2400" i="1" dirty="0"/>
          </a:p>
          <a:p>
            <a:pPr marL="0" indent="0" algn="just">
              <a:buNone/>
            </a:pPr>
            <a:r>
              <a:rPr lang="lv-LV" sz="2400" i="1" dirty="0" smtClean="0"/>
              <a:t>Piemēram,</a:t>
            </a:r>
            <a:r>
              <a:rPr lang="lv-LV" sz="2400" i="1" dirty="0"/>
              <a:t> KL 215.p.3.d. paredzēta atbildība par šķēršļu likšanu maksātnespējas procesa gaitā, kas no parādnieka pārstāvja puses izpaužas kā informācijas nesniegšana vai slēpšana, dokumentu nenodošana, mantas </a:t>
            </a:r>
            <a:r>
              <a:rPr lang="lv-LV" sz="2400" i="1" dirty="0" smtClean="0"/>
              <a:t>slēpšana</a:t>
            </a:r>
          </a:p>
          <a:p>
            <a:pPr marL="0" indent="0" algn="just">
              <a:buNone/>
            </a:pPr>
            <a:r>
              <a:rPr lang="lv-LV" sz="2400" i="1" dirty="0" smtClean="0"/>
              <a:t>Jāpierāda n/n subjektīvā puse, </a:t>
            </a:r>
            <a:r>
              <a:rPr lang="lv-LV" sz="2400" i="1" dirty="0"/>
              <a:t>ka vainīgais apzināti kavējis procesu, </a:t>
            </a:r>
            <a:r>
              <a:rPr lang="lv-LV" sz="2400" i="1" dirty="0" smtClean="0"/>
              <a:t>ko pārsvarā </a:t>
            </a:r>
            <a:r>
              <a:rPr lang="lv-LV" sz="2400" i="1" dirty="0"/>
              <a:t>vainīgais noliedz</a:t>
            </a:r>
          </a:p>
          <a:p>
            <a:pPr marL="0" indent="0" algn="just">
              <a:buNone/>
            </a:pPr>
            <a:endParaRPr lang="lv-LV" sz="2400" dirty="0" smtClean="0"/>
          </a:p>
          <a:p>
            <a:pPr algn="just"/>
            <a:endParaRPr lang="lv-LV" sz="2400" dirty="0" smtClean="0"/>
          </a:p>
        </p:txBody>
      </p:sp>
      <p:sp>
        <p:nvSpPr>
          <p:cNvPr id="5" name="Taisnstūris 4"/>
          <p:cNvSpPr/>
          <p:nvPr/>
        </p:nvSpPr>
        <p:spPr>
          <a:xfrm>
            <a:off x="-11689" y="6251893"/>
            <a:ext cx="9144000" cy="606107"/>
          </a:xfrm>
          <a:prstGeom prst="rect">
            <a:avLst/>
          </a:prstGeom>
          <a:solidFill>
            <a:srgbClr val="820000"/>
          </a:solidFill>
          <a:ln>
            <a:solidFill>
              <a:srgbClr val="8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/>
          </a:p>
        </p:txBody>
      </p:sp>
      <p:pic>
        <p:nvPicPr>
          <p:cNvPr id="4" name="Picture 4" descr="C:\Users\ilze.tropa\Desktop\322L222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689" y="5605164"/>
            <a:ext cx="1329879" cy="1268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aisnstūris 6"/>
          <p:cNvSpPr/>
          <p:nvPr/>
        </p:nvSpPr>
        <p:spPr>
          <a:xfrm>
            <a:off x="1318190" y="6185613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lv-LV" sz="1400" dirty="0" smtClean="0">
                <a:solidFill>
                  <a:schemeClr val="bg1"/>
                </a:solidFill>
              </a:rPr>
              <a:t>Valsts policijas</a:t>
            </a:r>
          </a:p>
          <a:p>
            <a:r>
              <a:rPr lang="lv-LV" sz="1400" dirty="0" smtClean="0">
                <a:solidFill>
                  <a:schemeClr val="bg1"/>
                </a:solidFill>
              </a:rPr>
              <a:t>Galvenās Kriminālpolicijas pārvaldes</a:t>
            </a:r>
          </a:p>
          <a:p>
            <a:r>
              <a:rPr lang="lv-LV" sz="1400" dirty="0" smtClean="0">
                <a:solidFill>
                  <a:schemeClr val="bg1"/>
                </a:solidFill>
              </a:rPr>
              <a:t>Ekonomisko noziegumu apkarošanas pārvalde</a:t>
            </a:r>
            <a:endParaRPr lang="lv-LV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1753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b="1" i="1" dirty="0"/>
              <a:t>Problēmjautājumi</a:t>
            </a:r>
            <a:endParaRPr lang="lv-LV" dirty="0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445511" y="1268760"/>
            <a:ext cx="8229600" cy="4525963"/>
          </a:xfrm>
        </p:spPr>
        <p:txBody>
          <a:bodyPr>
            <a:normAutofit/>
          </a:bodyPr>
          <a:lstStyle/>
          <a:p>
            <a:pPr algn="just"/>
            <a:endParaRPr lang="lv-LV" sz="2400" dirty="0" smtClean="0"/>
          </a:p>
          <a:p>
            <a:pPr algn="just"/>
            <a:r>
              <a:rPr lang="lv-LV" sz="2400" dirty="0" smtClean="0"/>
              <a:t>KL </a:t>
            </a:r>
            <a:r>
              <a:rPr lang="lv-LV" sz="2400" dirty="0"/>
              <a:t>213.panta subjektīvās puses pierādīšana ir pat neiespējama, ja gadījumā ir pazaudēta uzņēmuma </a:t>
            </a:r>
            <a:r>
              <a:rPr lang="lv-LV" sz="2400" dirty="0" smtClean="0"/>
              <a:t>dokumentācija</a:t>
            </a:r>
            <a:endParaRPr lang="lv-LV" sz="2400" i="1" dirty="0" smtClean="0">
              <a:solidFill>
                <a:srgbClr val="FF0000"/>
              </a:solidFill>
            </a:endParaRPr>
          </a:p>
          <a:p>
            <a:pPr algn="just"/>
            <a:r>
              <a:rPr lang="lv-LV" sz="2400" dirty="0" smtClean="0"/>
              <a:t>Noziedzīgi nodarījumi maksātnespējas jomā tiek klasificēti kā mazāk smagi noziegumi, kuros paredzētās sankcijas ir minimālas, kas neattur personas no noziedzīgu darbību veikšanas</a:t>
            </a:r>
          </a:p>
          <a:p>
            <a:pPr algn="just"/>
            <a:r>
              <a:rPr lang="lv-LV" sz="2400" dirty="0" smtClean="0"/>
              <a:t>Valsts policijas skatījumā nav atbalstāms Maksātnespējas asociācijas priekšlikums par </a:t>
            </a:r>
            <a:r>
              <a:rPr lang="lv-LV" sz="2400" dirty="0"/>
              <a:t>administratoru brīvu </a:t>
            </a:r>
            <a:r>
              <a:rPr lang="lv-LV" sz="2400" dirty="0" smtClean="0"/>
              <a:t>izvēli, piesakot uzņēmuma maksātnespēju</a:t>
            </a:r>
            <a:endParaRPr lang="lv-LV" sz="2400" b="1" dirty="0" smtClean="0"/>
          </a:p>
          <a:p>
            <a:pPr algn="just"/>
            <a:endParaRPr lang="lv-LV" sz="2400" dirty="0" smtClean="0"/>
          </a:p>
        </p:txBody>
      </p:sp>
      <p:sp>
        <p:nvSpPr>
          <p:cNvPr id="5" name="Taisnstūris 4"/>
          <p:cNvSpPr/>
          <p:nvPr/>
        </p:nvSpPr>
        <p:spPr>
          <a:xfrm>
            <a:off x="-11689" y="6251893"/>
            <a:ext cx="9144000" cy="606107"/>
          </a:xfrm>
          <a:prstGeom prst="rect">
            <a:avLst/>
          </a:prstGeom>
          <a:solidFill>
            <a:srgbClr val="820000"/>
          </a:solidFill>
          <a:ln>
            <a:solidFill>
              <a:srgbClr val="8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/>
          </a:p>
        </p:txBody>
      </p:sp>
      <p:pic>
        <p:nvPicPr>
          <p:cNvPr id="4" name="Picture 4" descr="C:\Users\ilze.tropa\Desktop\322L222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689" y="5605164"/>
            <a:ext cx="1329879" cy="1268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aisnstūris 6"/>
          <p:cNvSpPr/>
          <p:nvPr/>
        </p:nvSpPr>
        <p:spPr>
          <a:xfrm>
            <a:off x="1318190" y="6185613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lv-LV" sz="1400" dirty="0" smtClean="0">
                <a:solidFill>
                  <a:schemeClr val="bg1"/>
                </a:solidFill>
              </a:rPr>
              <a:t>Valsts policijas</a:t>
            </a:r>
          </a:p>
          <a:p>
            <a:r>
              <a:rPr lang="lv-LV" sz="1400" dirty="0" smtClean="0">
                <a:solidFill>
                  <a:schemeClr val="bg1"/>
                </a:solidFill>
              </a:rPr>
              <a:t>Galvenās Kriminālpolicijas pārvaldes</a:t>
            </a:r>
          </a:p>
          <a:p>
            <a:r>
              <a:rPr lang="lv-LV" sz="1400" dirty="0" smtClean="0">
                <a:solidFill>
                  <a:schemeClr val="bg1"/>
                </a:solidFill>
              </a:rPr>
              <a:t>Ekonomisko noziegumu apkarošanas pārvalde</a:t>
            </a:r>
            <a:endParaRPr lang="lv-LV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839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445511" y="1268760"/>
            <a:ext cx="8229600" cy="4525963"/>
          </a:xfrm>
        </p:spPr>
        <p:txBody>
          <a:bodyPr>
            <a:normAutofit/>
          </a:bodyPr>
          <a:lstStyle/>
          <a:p>
            <a:pPr algn="just"/>
            <a:endParaRPr lang="lv-LV" sz="2400" dirty="0" smtClean="0"/>
          </a:p>
          <a:p>
            <a:pPr marL="0" indent="0" algn="just">
              <a:buNone/>
            </a:pPr>
            <a:endParaRPr lang="lv-LV" sz="2400" dirty="0" smtClean="0"/>
          </a:p>
          <a:p>
            <a:pPr marL="0" indent="0" algn="just">
              <a:buNone/>
            </a:pPr>
            <a:endParaRPr lang="lv-LV" sz="2400" dirty="0"/>
          </a:p>
          <a:p>
            <a:pPr marL="0" indent="0" algn="ctr">
              <a:buNone/>
            </a:pPr>
            <a:r>
              <a:rPr lang="lv-LV" sz="4800" dirty="0" smtClean="0"/>
              <a:t>Paldies par uzmanību!</a:t>
            </a:r>
            <a:endParaRPr lang="lv-LV" sz="4800" i="1" dirty="0"/>
          </a:p>
          <a:p>
            <a:pPr marL="0" indent="0" algn="just">
              <a:buNone/>
            </a:pPr>
            <a:endParaRPr lang="lv-LV" sz="2400" dirty="0" smtClean="0"/>
          </a:p>
          <a:p>
            <a:pPr algn="just"/>
            <a:endParaRPr lang="lv-LV" sz="2400" dirty="0" smtClean="0"/>
          </a:p>
        </p:txBody>
      </p:sp>
      <p:sp>
        <p:nvSpPr>
          <p:cNvPr id="5" name="Taisnstūris 4"/>
          <p:cNvSpPr/>
          <p:nvPr/>
        </p:nvSpPr>
        <p:spPr>
          <a:xfrm>
            <a:off x="-11689" y="6251893"/>
            <a:ext cx="9144000" cy="606107"/>
          </a:xfrm>
          <a:prstGeom prst="rect">
            <a:avLst/>
          </a:prstGeom>
          <a:solidFill>
            <a:srgbClr val="820000"/>
          </a:solidFill>
          <a:ln>
            <a:solidFill>
              <a:srgbClr val="8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/>
          </a:p>
        </p:txBody>
      </p:sp>
      <p:pic>
        <p:nvPicPr>
          <p:cNvPr id="4" name="Picture 4" descr="C:\Users\ilze.tropa\Desktop\322L222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689" y="5605164"/>
            <a:ext cx="1329879" cy="1268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aisnstūris 6"/>
          <p:cNvSpPr/>
          <p:nvPr/>
        </p:nvSpPr>
        <p:spPr>
          <a:xfrm>
            <a:off x="1318190" y="6185613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lv-LV" sz="1400" dirty="0" smtClean="0">
                <a:solidFill>
                  <a:schemeClr val="bg1"/>
                </a:solidFill>
              </a:rPr>
              <a:t>Valsts policijas</a:t>
            </a:r>
          </a:p>
          <a:p>
            <a:r>
              <a:rPr lang="lv-LV" sz="1400" dirty="0" smtClean="0">
                <a:solidFill>
                  <a:schemeClr val="bg1"/>
                </a:solidFill>
              </a:rPr>
              <a:t>Galvenās Kriminālpolicijas pārvaldes</a:t>
            </a:r>
          </a:p>
          <a:p>
            <a:r>
              <a:rPr lang="lv-LV" sz="1400" dirty="0" smtClean="0">
                <a:solidFill>
                  <a:schemeClr val="bg1"/>
                </a:solidFill>
              </a:rPr>
              <a:t>Ekonomisko noziegumu apkarošanas pārvalde</a:t>
            </a:r>
            <a:endParaRPr lang="lv-LV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6734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ēma">
  <a:themeElements>
    <a:clrScheme name="Iestād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Iestād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estād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576</TotalTime>
  <Words>756</Words>
  <Application>Microsoft Office PowerPoint</Application>
  <PresentationFormat>On-screen Show (4:3)</PresentationFormat>
  <Paragraphs>125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tēma</vt:lpstr>
      <vt:lpstr>PowerPoint Presentation</vt:lpstr>
      <vt:lpstr>Statistika (2015.gads)</vt:lpstr>
      <vt:lpstr>PowerPoint Presentation</vt:lpstr>
      <vt:lpstr>   Tendences   </vt:lpstr>
      <vt:lpstr>Tendences</vt:lpstr>
      <vt:lpstr>Tendences</vt:lpstr>
      <vt:lpstr>Tendences</vt:lpstr>
      <vt:lpstr>Tendences</vt:lpstr>
      <vt:lpstr>Problēmjautājumi</vt:lpstr>
      <vt:lpstr>Problēmjautājumi</vt:lpstr>
      <vt:lpstr>Problēmjautājumi</vt:lpstr>
      <vt:lpstr>Problēmjautājumi</vt:lpstr>
      <vt:lpstr>PowerPoint Presentation</vt:lpstr>
    </vt:vector>
  </TitlesOfParts>
  <Company>Valsts policija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prezentācija</dc:title>
  <dc:creator>Ilze Tropa</dc:creator>
  <cp:lastModifiedBy>_</cp:lastModifiedBy>
  <cp:revision>50</cp:revision>
  <cp:lastPrinted>2016-05-09T10:27:53Z</cp:lastPrinted>
  <dcterms:created xsi:type="dcterms:W3CDTF">2016-05-06T12:19:26Z</dcterms:created>
  <dcterms:modified xsi:type="dcterms:W3CDTF">2016-05-30T13:11:29Z</dcterms:modified>
</cp:coreProperties>
</file>