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7" r:id="rId2"/>
    <p:sldId id="534" r:id="rId3"/>
    <p:sldId id="550" r:id="rId4"/>
    <p:sldId id="549" r:id="rId5"/>
    <p:sldId id="545" r:id="rId6"/>
    <p:sldId id="547" r:id="rId7"/>
    <p:sldId id="570" r:id="rId8"/>
    <p:sldId id="568" r:id="rId9"/>
    <p:sldId id="569" r:id="rId10"/>
    <p:sldId id="548" r:id="rId11"/>
    <p:sldId id="551" r:id="rId12"/>
    <p:sldId id="552" r:id="rId13"/>
    <p:sldId id="573" r:id="rId14"/>
    <p:sldId id="574" r:id="rId15"/>
    <p:sldId id="555" r:id="rId16"/>
    <p:sldId id="554" r:id="rId17"/>
    <p:sldId id="556" r:id="rId18"/>
    <p:sldId id="561" r:id="rId19"/>
    <p:sldId id="557" r:id="rId20"/>
    <p:sldId id="558" r:id="rId21"/>
    <p:sldId id="553" r:id="rId22"/>
    <p:sldId id="559" r:id="rId23"/>
    <p:sldId id="567" r:id="rId24"/>
    <p:sldId id="560" r:id="rId25"/>
    <p:sldId id="563" r:id="rId26"/>
    <p:sldId id="564" r:id="rId27"/>
    <p:sldId id="565" r:id="rId28"/>
    <p:sldId id="566" r:id="rId29"/>
    <p:sldId id="562" r:id="rId30"/>
    <p:sldId id="572" r:id="rId31"/>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3F3C"/>
    <a:srgbClr val="BD4643"/>
    <a:srgbClr val="B64340"/>
    <a:srgbClr val="D38583"/>
    <a:srgbClr val="F9B073"/>
    <a:srgbClr val="FFFF99"/>
    <a:srgbClr val="BB4643"/>
    <a:srgbClr val="9B3937"/>
    <a:srgbClr val="B041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94" autoAdjust="0"/>
    <p:restoredTop sz="94505" autoAdjust="0"/>
  </p:normalViewPr>
  <p:slideViewPr>
    <p:cSldViewPr>
      <p:cViewPr varScale="1">
        <p:scale>
          <a:sx n="107" d="100"/>
          <a:sy n="107" d="100"/>
        </p:scale>
        <p:origin x="-1014" y="-78"/>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lt-LT"/>
          </a:p>
        </p:txBody>
      </p:sp>
      <p:sp>
        <p:nvSpPr>
          <p:cNvPr id="3" name="Datos vietos rezervavimo ženklas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BC07F0C-B589-48F9-81A0-36B526B4D7B6}" type="datetimeFigureOut">
              <a:rPr lang="en-US"/>
              <a:pPr>
                <a:defRPr/>
              </a:pPr>
              <a:t>4/21/2016</a:t>
            </a:fld>
            <a:endParaRPr lang="lt-LT"/>
          </a:p>
        </p:txBody>
      </p:sp>
      <p:sp>
        <p:nvSpPr>
          <p:cNvPr id="4" name="Poraštės vietos rezervavimo ženklas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lt-LT"/>
          </a:p>
        </p:txBody>
      </p:sp>
      <p:sp>
        <p:nvSpPr>
          <p:cNvPr id="5" name="Skaidrės numerio vietos rezervavimo ženklas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4EB811F0-CA8B-404D-8D35-88302CB92FC4}" type="slidenum">
              <a:rPr lang="lt-LT"/>
              <a:pPr>
                <a:defRPr/>
              </a:pPr>
              <a:t>‹#›</a:t>
            </a:fld>
            <a:endParaRPr lang="lt-LT"/>
          </a:p>
        </p:txBody>
      </p:sp>
    </p:spTree>
    <p:extLst>
      <p:ext uri="{BB962C8B-B14F-4D97-AF65-F5344CB8AC3E}">
        <p14:creationId xmlns:p14="http://schemas.microsoft.com/office/powerpoint/2010/main" val="13709249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6482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lt-LT"/>
          </a:p>
        </p:txBody>
      </p:sp>
      <p:sp>
        <p:nvSpPr>
          <p:cNvPr id="3" name="Datos vietos rezervavimo ženklas 2"/>
          <p:cNvSpPr>
            <a:spLocks noGrp="1"/>
          </p:cNvSpPr>
          <p:nvPr>
            <p:ph type="dt" idx="1"/>
          </p:nvPr>
        </p:nvSpPr>
        <p:spPr>
          <a:xfrm>
            <a:off x="3884613" y="0"/>
            <a:ext cx="2971800" cy="46482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1B67BE16-F44F-4711-B1DC-A33C24EC367A}" type="datetimeFigureOut">
              <a:rPr lang="en-US"/>
              <a:pPr>
                <a:defRPr/>
              </a:pPr>
              <a:t>4/21/2016</a:t>
            </a:fld>
            <a:endParaRPr lang="lt-LT"/>
          </a:p>
        </p:txBody>
      </p:sp>
      <p:sp>
        <p:nvSpPr>
          <p:cNvPr id="4" name="Skaidrės vaizdo vietos rezervavimo ženklas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lt-LT" noProof="0" smtClean="0"/>
          </a:p>
        </p:txBody>
      </p:sp>
      <p:sp>
        <p:nvSpPr>
          <p:cNvPr id="5" name="Pastabų vietos rezervavimo ženklas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lt-LT" noProof="0" smtClean="0"/>
              <a:t>Spustelėkite ruošinio teksto stiliams keisti</a:t>
            </a:r>
          </a:p>
          <a:p>
            <a:pPr lvl="1"/>
            <a:r>
              <a:rPr lang="lt-LT" noProof="0" smtClean="0"/>
              <a:t>Antras lygmuo</a:t>
            </a:r>
          </a:p>
          <a:p>
            <a:pPr lvl="2"/>
            <a:r>
              <a:rPr lang="lt-LT" noProof="0" smtClean="0"/>
              <a:t>Trečias lygmuo</a:t>
            </a:r>
          </a:p>
          <a:p>
            <a:pPr lvl="3"/>
            <a:r>
              <a:rPr lang="lt-LT" noProof="0" smtClean="0"/>
              <a:t>Ketvirtas lygmuo</a:t>
            </a:r>
          </a:p>
          <a:p>
            <a:pPr lvl="4"/>
            <a:r>
              <a:rPr lang="lt-LT" noProof="0" smtClean="0"/>
              <a:t>Penktas lygmuo</a:t>
            </a:r>
          </a:p>
        </p:txBody>
      </p:sp>
      <p:sp>
        <p:nvSpPr>
          <p:cNvPr id="6" name="Poraštės vietos rezervavimo ženklas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lt-LT"/>
          </a:p>
        </p:txBody>
      </p:sp>
      <p:sp>
        <p:nvSpPr>
          <p:cNvPr id="7" name="Skaidrės numerio vietos rezervavimo ženklas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7C9AEAC-BE74-4C98-8787-9412988534CA}" type="slidenum">
              <a:rPr lang="lt-LT"/>
              <a:pPr>
                <a:defRPr/>
              </a:pPr>
              <a:t>‹#›</a:t>
            </a:fld>
            <a:endParaRPr lang="lt-LT"/>
          </a:p>
        </p:txBody>
      </p:sp>
    </p:spTree>
    <p:extLst>
      <p:ext uri="{BB962C8B-B14F-4D97-AF65-F5344CB8AC3E}">
        <p14:creationId xmlns:p14="http://schemas.microsoft.com/office/powerpoint/2010/main" val="34001423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lvl1pPr>
              <a:defRPr/>
            </a:lvl1pPr>
          </a:lstStyle>
          <a:p>
            <a:pPr>
              <a:defRPr/>
            </a:pPr>
            <a:fld id="{6BE615E7-87EB-4D1B-9CB1-831404D7D7CE}" type="datetimeFigureOut">
              <a:rPr lang="en-US"/>
              <a:pPr>
                <a:defRPr/>
              </a:pPr>
              <a:t>4/21/2016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2D63A686-0C44-45FB-8AC9-5F77937728B7}" type="slidenum">
              <a:rPr lang="lt-LT"/>
              <a:pPr>
                <a:defRPr/>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pPr>
              <a:defRPr/>
            </a:pPr>
            <a:fld id="{B318194D-FDDC-4A8E-9F4B-0D4E08D7E5A5}" type="datetimeFigureOut">
              <a:rPr lang="en-US"/>
              <a:pPr>
                <a:defRPr/>
              </a:pPr>
              <a:t>4/21/2016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AAFC092B-4CB7-45F7-8244-40FD693A5C5A}" type="slidenum">
              <a:rPr lang="lt-LT"/>
              <a:pPr>
                <a:defRPr/>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lvl1pPr>
              <a:defRPr/>
            </a:lvl1pPr>
          </a:lstStyle>
          <a:p>
            <a:pPr>
              <a:defRPr/>
            </a:pPr>
            <a:fld id="{2D33A3DB-79D6-4BE0-B865-D7F422D5FAE2}" type="datetimeFigureOut">
              <a:rPr lang="en-US"/>
              <a:pPr>
                <a:defRPr/>
              </a:pPr>
              <a:t>4/21/2016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7CF31677-155F-4908-B18D-C9CC5482E7A1}" type="slidenum">
              <a:rPr lang="lt-LT"/>
              <a:pPr>
                <a:defRPr/>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3"/>
          <p:cNvSpPr>
            <a:spLocks noGrp="1"/>
          </p:cNvSpPr>
          <p:nvPr>
            <p:ph type="dt" sz="half" idx="10"/>
          </p:nvPr>
        </p:nvSpPr>
        <p:spPr/>
        <p:txBody>
          <a:bodyPr/>
          <a:lstStyle>
            <a:lvl1pPr>
              <a:defRPr/>
            </a:lvl1pPr>
          </a:lstStyle>
          <a:p>
            <a:pPr>
              <a:defRPr/>
            </a:pPr>
            <a:fld id="{2B81215A-DE4C-4C47-86B0-54859179D3F6}" type="datetimeFigureOut">
              <a:rPr lang="en-US"/>
              <a:pPr>
                <a:defRPr/>
              </a:pPr>
              <a:t>4/21/2016</a:t>
            </a:fld>
            <a:endParaRPr lang="lt-LT"/>
          </a:p>
        </p:txBody>
      </p:sp>
      <p:sp>
        <p:nvSpPr>
          <p:cNvPr id="6" name="Poraštės vietos rezervavimo ženklas 4"/>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5"/>
          <p:cNvSpPr>
            <a:spLocks noGrp="1"/>
          </p:cNvSpPr>
          <p:nvPr>
            <p:ph type="sldNum" sz="quarter" idx="12"/>
          </p:nvPr>
        </p:nvSpPr>
        <p:spPr/>
        <p:txBody>
          <a:bodyPr/>
          <a:lstStyle>
            <a:lvl1pPr>
              <a:defRPr/>
            </a:lvl1pPr>
          </a:lstStyle>
          <a:p>
            <a:pPr>
              <a:defRPr/>
            </a:pPr>
            <a:fld id="{644956A4-E754-490A-85C6-A986FAA3A40A}" type="slidenum">
              <a:rPr lang="lt-LT"/>
              <a:pPr>
                <a:defRPr/>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3"/>
          <p:cNvSpPr>
            <a:spLocks noGrp="1"/>
          </p:cNvSpPr>
          <p:nvPr>
            <p:ph type="dt" sz="half" idx="10"/>
          </p:nvPr>
        </p:nvSpPr>
        <p:spPr/>
        <p:txBody>
          <a:bodyPr/>
          <a:lstStyle>
            <a:lvl1pPr>
              <a:defRPr/>
            </a:lvl1pPr>
          </a:lstStyle>
          <a:p>
            <a:pPr>
              <a:defRPr/>
            </a:pPr>
            <a:fld id="{A04651F1-C96E-4398-A119-EDE9CA1FEA01}" type="datetimeFigureOut">
              <a:rPr lang="en-US"/>
              <a:pPr>
                <a:defRPr/>
              </a:pPr>
              <a:t>4/21/2016</a:t>
            </a:fld>
            <a:endParaRPr lang="lt-LT"/>
          </a:p>
        </p:txBody>
      </p:sp>
      <p:sp>
        <p:nvSpPr>
          <p:cNvPr id="8" name="Poraštės vietos rezervavimo ženklas 4"/>
          <p:cNvSpPr>
            <a:spLocks noGrp="1"/>
          </p:cNvSpPr>
          <p:nvPr>
            <p:ph type="ftr" sz="quarter" idx="11"/>
          </p:nvPr>
        </p:nvSpPr>
        <p:spPr/>
        <p:txBody>
          <a:bodyPr/>
          <a:lstStyle>
            <a:lvl1pPr>
              <a:defRPr/>
            </a:lvl1pPr>
          </a:lstStyle>
          <a:p>
            <a:pPr>
              <a:defRPr/>
            </a:pPr>
            <a:endParaRPr lang="lt-LT"/>
          </a:p>
        </p:txBody>
      </p:sp>
      <p:sp>
        <p:nvSpPr>
          <p:cNvPr id="9" name="Skaidrės numerio vietos rezervavimo ženklas 5"/>
          <p:cNvSpPr>
            <a:spLocks noGrp="1"/>
          </p:cNvSpPr>
          <p:nvPr>
            <p:ph type="sldNum" sz="quarter" idx="12"/>
          </p:nvPr>
        </p:nvSpPr>
        <p:spPr/>
        <p:txBody>
          <a:bodyPr/>
          <a:lstStyle>
            <a:lvl1pPr>
              <a:defRPr/>
            </a:lvl1pPr>
          </a:lstStyle>
          <a:p>
            <a:pPr>
              <a:defRPr/>
            </a:pPr>
            <a:fld id="{FF30A703-D250-4B73-A346-B699B0413A79}" type="slidenum">
              <a:rPr lang="lt-LT"/>
              <a:pPr>
                <a:defRPr/>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3"/>
          <p:cNvSpPr>
            <a:spLocks noGrp="1"/>
          </p:cNvSpPr>
          <p:nvPr>
            <p:ph type="dt" sz="half" idx="10"/>
          </p:nvPr>
        </p:nvSpPr>
        <p:spPr/>
        <p:txBody>
          <a:bodyPr/>
          <a:lstStyle>
            <a:lvl1pPr>
              <a:defRPr/>
            </a:lvl1pPr>
          </a:lstStyle>
          <a:p>
            <a:pPr>
              <a:defRPr/>
            </a:pPr>
            <a:fld id="{4CB13B92-FE20-48D9-80AB-7735384768A8}" type="datetimeFigureOut">
              <a:rPr lang="en-US"/>
              <a:pPr>
                <a:defRPr/>
              </a:pPr>
              <a:t>4/21/2016</a:t>
            </a:fld>
            <a:endParaRPr lang="lt-LT"/>
          </a:p>
        </p:txBody>
      </p:sp>
      <p:sp>
        <p:nvSpPr>
          <p:cNvPr id="4" name="Poraštės vietos rezervavimo ženklas 4"/>
          <p:cNvSpPr>
            <a:spLocks noGrp="1"/>
          </p:cNvSpPr>
          <p:nvPr>
            <p:ph type="ftr" sz="quarter" idx="11"/>
          </p:nvPr>
        </p:nvSpPr>
        <p:spPr/>
        <p:txBody>
          <a:bodyPr/>
          <a:lstStyle>
            <a:lvl1pPr>
              <a:defRPr/>
            </a:lvl1pPr>
          </a:lstStyle>
          <a:p>
            <a:pPr>
              <a:defRPr/>
            </a:pPr>
            <a:endParaRPr lang="lt-LT"/>
          </a:p>
        </p:txBody>
      </p:sp>
      <p:sp>
        <p:nvSpPr>
          <p:cNvPr id="5" name="Skaidrės numerio vietos rezervavimo ženklas 5"/>
          <p:cNvSpPr>
            <a:spLocks noGrp="1"/>
          </p:cNvSpPr>
          <p:nvPr>
            <p:ph type="sldNum" sz="quarter" idx="12"/>
          </p:nvPr>
        </p:nvSpPr>
        <p:spPr/>
        <p:txBody>
          <a:bodyPr/>
          <a:lstStyle>
            <a:lvl1pPr>
              <a:defRPr/>
            </a:lvl1pPr>
          </a:lstStyle>
          <a:p>
            <a:pPr>
              <a:defRPr/>
            </a:pPr>
            <a:fld id="{96337AEB-B168-4708-BA1D-1BCE54B314E2}" type="slidenum">
              <a:rPr lang="lt-LT"/>
              <a:pPr>
                <a:defRPr/>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3"/>
          <p:cNvSpPr>
            <a:spLocks noGrp="1"/>
          </p:cNvSpPr>
          <p:nvPr>
            <p:ph type="dt" sz="half" idx="10"/>
          </p:nvPr>
        </p:nvSpPr>
        <p:spPr/>
        <p:txBody>
          <a:bodyPr/>
          <a:lstStyle>
            <a:lvl1pPr>
              <a:defRPr/>
            </a:lvl1pPr>
          </a:lstStyle>
          <a:p>
            <a:pPr>
              <a:defRPr/>
            </a:pPr>
            <a:fld id="{5C7BE30A-E80C-4FC4-8955-067A12585479}" type="datetimeFigureOut">
              <a:rPr lang="en-US"/>
              <a:pPr>
                <a:defRPr/>
              </a:pPr>
              <a:t>4/21/2016</a:t>
            </a:fld>
            <a:endParaRPr lang="lt-LT"/>
          </a:p>
        </p:txBody>
      </p:sp>
      <p:sp>
        <p:nvSpPr>
          <p:cNvPr id="3" name="Poraštės vietos rezervavimo ženklas 4"/>
          <p:cNvSpPr>
            <a:spLocks noGrp="1"/>
          </p:cNvSpPr>
          <p:nvPr>
            <p:ph type="ftr" sz="quarter" idx="11"/>
          </p:nvPr>
        </p:nvSpPr>
        <p:spPr/>
        <p:txBody>
          <a:bodyPr/>
          <a:lstStyle>
            <a:lvl1pPr>
              <a:defRPr/>
            </a:lvl1pPr>
          </a:lstStyle>
          <a:p>
            <a:pPr>
              <a:defRPr/>
            </a:pPr>
            <a:endParaRPr lang="lt-LT"/>
          </a:p>
        </p:txBody>
      </p:sp>
      <p:sp>
        <p:nvSpPr>
          <p:cNvPr id="4" name="Skaidrės numerio vietos rezervavimo ženklas 5"/>
          <p:cNvSpPr>
            <a:spLocks noGrp="1"/>
          </p:cNvSpPr>
          <p:nvPr>
            <p:ph type="sldNum" sz="quarter" idx="12"/>
          </p:nvPr>
        </p:nvSpPr>
        <p:spPr/>
        <p:txBody>
          <a:bodyPr/>
          <a:lstStyle>
            <a:lvl1pPr>
              <a:defRPr/>
            </a:lvl1pPr>
          </a:lstStyle>
          <a:p>
            <a:pPr>
              <a:defRPr/>
            </a:pPr>
            <a:fld id="{DA404546-ADCF-4045-B428-A00397AF214E}" type="slidenum">
              <a:rPr lang="lt-LT"/>
              <a:pPr>
                <a:defRPr/>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3"/>
          <p:cNvSpPr>
            <a:spLocks noGrp="1"/>
          </p:cNvSpPr>
          <p:nvPr>
            <p:ph type="dt" sz="half" idx="10"/>
          </p:nvPr>
        </p:nvSpPr>
        <p:spPr/>
        <p:txBody>
          <a:bodyPr/>
          <a:lstStyle>
            <a:lvl1pPr>
              <a:defRPr/>
            </a:lvl1pPr>
          </a:lstStyle>
          <a:p>
            <a:pPr>
              <a:defRPr/>
            </a:pPr>
            <a:fld id="{EA345E7B-D194-42F7-BDC4-A67FC555BC2C}" type="datetimeFigureOut">
              <a:rPr lang="en-US"/>
              <a:pPr>
                <a:defRPr/>
              </a:pPr>
              <a:t>4/21/2016</a:t>
            </a:fld>
            <a:endParaRPr lang="lt-LT"/>
          </a:p>
        </p:txBody>
      </p:sp>
      <p:sp>
        <p:nvSpPr>
          <p:cNvPr id="6" name="Poraštės vietos rezervavimo ženklas 4"/>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5"/>
          <p:cNvSpPr>
            <a:spLocks noGrp="1"/>
          </p:cNvSpPr>
          <p:nvPr>
            <p:ph type="sldNum" sz="quarter" idx="12"/>
          </p:nvPr>
        </p:nvSpPr>
        <p:spPr/>
        <p:txBody>
          <a:bodyPr/>
          <a:lstStyle>
            <a:lvl1pPr>
              <a:defRPr/>
            </a:lvl1pPr>
          </a:lstStyle>
          <a:p>
            <a:pPr>
              <a:defRPr/>
            </a:pPr>
            <a:fld id="{BD6F7DFD-EDEC-44CB-B90B-8EF9B8608DE6}" type="slidenum">
              <a:rPr lang="lt-LT"/>
              <a:pPr>
                <a:defRPr/>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smtClean="0"/>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3"/>
          <p:cNvSpPr>
            <a:spLocks noGrp="1"/>
          </p:cNvSpPr>
          <p:nvPr>
            <p:ph type="dt" sz="half" idx="10"/>
          </p:nvPr>
        </p:nvSpPr>
        <p:spPr/>
        <p:txBody>
          <a:bodyPr/>
          <a:lstStyle>
            <a:lvl1pPr>
              <a:defRPr/>
            </a:lvl1pPr>
          </a:lstStyle>
          <a:p>
            <a:pPr>
              <a:defRPr/>
            </a:pPr>
            <a:fld id="{ECF5B9C6-E50E-4365-9D3B-A667CA192B30}" type="datetimeFigureOut">
              <a:rPr lang="en-US"/>
              <a:pPr>
                <a:defRPr/>
              </a:pPr>
              <a:t>4/21/2016</a:t>
            </a:fld>
            <a:endParaRPr lang="lt-LT"/>
          </a:p>
        </p:txBody>
      </p:sp>
      <p:sp>
        <p:nvSpPr>
          <p:cNvPr id="6" name="Poraštės vietos rezervavimo ženklas 4"/>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5"/>
          <p:cNvSpPr>
            <a:spLocks noGrp="1"/>
          </p:cNvSpPr>
          <p:nvPr>
            <p:ph type="sldNum" sz="quarter" idx="12"/>
          </p:nvPr>
        </p:nvSpPr>
        <p:spPr/>
        <p:txBody>
          <a:bodyPr/>
          <a:lstStyle>
            <a:lvl1pPr>
              <a:defRPr/>
            </a:lvl1pPr>
          </a:lstStyle>
          <a:p>
            <a:pPr>
              <a:defRPr/>
            </a:pPr>
            <a:fld id="{F717FD96-8024-4CEC-858D-DF436F971B0D}" type="slidenum">
              <a:rPr lang="lt-LT"/>
              <a:pPr>
                <a:defRPr/>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pPr>
              <a:defRPr/>
            </a:pPr>
            <a:fld id="{AE7B7313-8DB4-4831-8098-865A3C9D1629}" type="datetimeFigureOut">
              <a:rPr lang="en-US"/>
              <a:pPr>
                <a:defRPr/>
              </a:pPr>
              <a:t>4/21/2016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2DB46838-1481-44B0-A171-2B545C05A7B2}" type="slidenum">
              <a:rPr lang="lt-LT"/>
              <a:pPr>
                <a:defRPr/>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lvl1pPr>
              <a:defRPr/>
            </a:lvl1pPr>
          </a:lstStyle>
          <a:p>
            <a:pPr>
              <a:defRPr/>
            </a:pPr>
            <a:fld id="{A134388F-911E-4B3B-907D-89A3401582FD}" type="datetimeFigureOut">
              <a:rPr lang="en-US"/>
              <a:pPr>
                <a:defRPr/>
              </a:pPr>
              <a:t>4/21/2016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1F67E191-6CB3-4ADE-962A-256A8104199C}" type="slidenum">
              <a:rPr lang="lt-LT"/>
              <a:pPr>
                <a:defRPr/>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Pavadinimo vietos rezervavimo ženklas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1027" name="Teksto vietos rezervavimo ženklas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1C4CBDF-7774-456A-BF01-FB59C0647BB8}" type="datetimeFigureOut">
              <a:rPr lang="en-US"/>
              <a:pPr>
                <a:defRPr/>
              </a:pPr>
              <a:t>4/21/2016</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270AC61-6206-4C30-AC7F-6753967EBCC2}" type="slidenum">
              <a:rPr lang="lt-LT"/>
              <a:pPr>
                <a:defRPr/>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lrt.lt/en/abou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lrt.l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lrt.lt/"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deividas.velkas@lrkm.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antraštė 3"/>
          <p:cNvSpPr>
            <a:spLocks noGrp="1"/>
          </p:cNvSpPr>
          <p:nvPr>
            <p:ph type="subTitle" idx="1"/>
          </p:nvPr>
        </p:nvSpPr>
        <p:spPr>
          <a:xfrm>
            <a:off x="500061" y="4653136"/>
            <a:ext cx="8143875" cy="1584176"/>
          </a:xfrm>
        </p:spPr>
        <p:txBody>
          <a:bodyPr rtlCol="0">
            <a:normAutofit/>
          </a:bodyPr>
          <a:lstStyle/>
          <a:p>
            <a:pPr eaLnBrk="1" fontAlgn="auto" hangingPunct="1">
              <a:spcAft>
                <a:spcPts val="0"/>
              </a:spcAft>
              <a:defRPr/>
            </a:pPr>
            <a:r>
              <a:rPr lang="en-US" sz="2800" b="1" i="1" dirty="0" smtClean="0">
                <a:solidFill>
                  <a:schemeClr val="accent1"/>
                </a:solidFill>
              </a:rPr>
              <a:t>„Public media governance: Lithuanian experience“</a:t>
            </a:r>
          </a:p>
          <a:p>
            <a:pPr eaLnBrk="1" fontAlgn="auto" hangingPunct="1">
              <a:spcAft>
                <a:spcPts val="0"/>
              </a:spcAft>
              <a:defRPr/>
            </a:pPr>
            <a:endParaRPr lang="en-US" sz="2000" i="1" dirty="0" smtClean="0">
              <a:solidFill>
                <a:schemeClr val="accent1"/>
              </a:solidFill>
            </a:endParaRPr>
          </a:p>
          <a:p>
            <a:pPr eaLnBrk="1" fontAlgn="auto" hangingPunct="1">
              <a:spcAft>
                <a:spcPts val="0"/>
              </a:spcAft>
              <a:defRPr/>
            </a:pPr>
            <a:r>
              <a:rPr lang="en-US" sz="1800" b="1" i="1" dirty="0" err="1" smtClean="0">
                <a:solidFill>
                  <a:schemeClr val="accent1"/>
                </a:solidFill>
              </a:rPr>
              <a:t>Deividas</a:t>
            </a:r>
            <a:r>
              <a:rPr lang="en-US" sz="1800" b="1" i="1" dirty="0" smtClean="0">
                <a:solidFill>
                  <a:schemeClr val="accent1"/>
                </a:solidFill>
              </a:rPr>
              <a:t> </a:t>
            </a:r>
            <a:r>
              <a:rPr lang="en-US" sz="1800" b="1" i="1" dirty="0" err="1" smtClean="0">
                <a:solidFill>
                  <a:schemeClr val="accent1"/>
                </a:solidFill>
              </a:rPr>
              <a:t>Velkas</a:t>
            </a:r>
            <a:r>
              <a:rPr lang="en-US" sz="1800" dirty="0" smtClean="0">
                <a:solidFill>
                  <a:schemeClr val="accent1"/>
                </a:solidFill>
              </a:rPr>
              <a:t>, Head of Public Information Policy Division</a:t>
            </a:r>
          </a:p>
          <a:p>
            <a:pPr eaLnBrk="1" fontAlgn="auto" hangingPunct="1">
              <a:spcAft>
                <a:spcPts val="0"/>
              </a:spcAft>
              <a:defRPr/>
            </a:pPr>
            <a:r>
              <a:rPr lang="en-US" sz="1800" dirty="0" smtClean="0">
                <a:solidFill>
                  <a:schemeClr val="accent1"/>
                </a:solidFill>
              </a:rPr>
              <a:t>Department of Cultural Policy</a:t>
            </a:r>
            <a:r>
              <a:rPr lang="lt-LT" sz="1800" dirty="0" smtClean="0">
                <a:solidFill>
                  <a:schemeClr val="accent1"/>
                </a:solidFill>
              </a:rPr>
              <a:t> / </a:t>
            </a:r>
            <a:r>
              <a:rPr lang="en-US" sz="1800" dirty="0" smtClean="0">
                <a:solidFill>
                  <a:schemeClr val="accent1"/>
                </a:solidFill>
              </a:rPr>
              <a:t>Ministry of Culture of the Republic of Lithuania</a:t>
            </a:r>
            <a:r>
              <a:rPr lang="en-US" sz="2000" dirty="0" smtClean="0">
                <a:solidFill>
                  <a:schemeClr val="accent1"/>
                </a:solidFill>
              </a:rPr>
              <a:t>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0"/>
            <a:ext cx="7710125" cy="458112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a:t>
            </a:r>
            <a:r>
              <a:rPr lang="en-US" b="1" dirty="0" smtClean="0"/>
              <a:t> – Basic facts</a:t>
            </a:r>
            <a:endParaRPr lang="lt-LT" b="1" dirty="0"/>
          </a:p>
        </p:txBody>
      </p:sp>
      <p:sp>
        <p:nvSpPr>
          <p:cNvPr id="3" name="Content Placeholder 2"/>
          <p:cNvSpPr>
            <a:spLocks noGrp="1"/>
          </p:cNvSpPr>
          <p:nvPr>
            <p:ph idx="1"/>
          </p:nvPr>
        </p:nvSpPr>
        <p:spPr>
          <a:xfrm>
            <a:off x="457200" y="1412777"/>
            <a:ext cx="8435280" cy="4824536"/>
          </a:xfrm>
        </p:spPr>
        <p:txBody>
          <a:bodyPr/>
          <a:lstStyle/>
          <a:p>
            <a:r>
              <a:rPr lang="en-US" b="1" dirty="0"/>
              <a:t>Lithuanian National Radio and Television </a:t>
            </a:r>
            <a:r>
              <a:rPr lang="en-US" dirty="0"/>
              <a:t>(LRT) is a non-profit public broadcaster that has been providing regular </a:t>
            </a:r>
            <a:r>
              <a:rPr lang="en-US" b="1" dirty="0">
                <a:solidFill>
                  <a:schemeClr val="accent1"/>
                </a:solidFill>
              </a:rPr>
              <a:t>radio services</a:t>
            </a:r>
            <a:r>
              <a:rPr lang="en-US" dirty="0"/>
              <a:t> since </a:t>
            </a:r>
            <a:r>
              <a:rPr lang="en-US" b="1" dirty="0">
                <a:solidFill>
                  <a:schemeClr val="accent1"/>
                </a:solidFill>
              </a:rPr>
              <a:t>1926</a:t>
            </a:r>
            <a:r>
              <a:rPr lang="en-US" dirty="0"/>
              <a:t> and </a:t>
            </a:r>
            <a:r>
              <a:rPr lang="en-US" b="1" dirty="0">
                <a:solidFill>
                  <a:schemeClr val="accent1"/>
                </a:solidFill>
              </a:rPr>
              <a:t>television broadcasts</a:t>
            </a:r>
            <a:r>
              <a:rPr lang="en-US" dirty="0"/>
              <a:t> since </a:t>
            </a:r>
            <a:r>
              <a:rPr lang="en-US" b="1" dirty="0">
                <a:solidFill>
                  <a:schemeClr val="accent1"/>
                </a:solidFill>
              </a:rPr>
              <a:t>1957</a:t>
            </a:r>
            <a:r>
              <a:rPr lang="en-US" dirty="0"/>
              <a:t>.</a:t>
            </a:r>
          </a:p>
          <a:p>
            <a:r>
              <a:rPr lang="en-US" dirty="0" smtClean="0"/>
              <a:t>Organization employs </a:t>
            </a:r>
            <a:r>
              <a:rPr lang="en-US" dirty="0"/>
              <a:t>around </a:t>
            </a:r>
            <a:r>
              <a:rPr lang="en-US" b="1" dirty="0">
                <a:solidFill>
                  <a:schemeClr val="accent1"/>
                </a:solidFill>
              </a:rPr>
              <a:t>600</a:t>
            </a:r>
            <a:r>
              <a:rPr lang="en-US" dirty="0"/>
              <a:t> people.</a:t>
            </a:r>
            <a:endParaRPr lang="lt-LT" dirty="0"/>
          </a:p>
          <a:p>
            <a:r>
              <a:rPr lang="en-US" dirty="0" smtClean="0"/>
              <a:t>LRT activities </a:t>
            </a:r>
            <a:r>
              <a:rPr lang="en-US" dirty="0"/>
              <a:t>are </a:t>
            </a:r>
            <a:r>
              <a:rPr lang="en-US" dirty="0" smtClean="0"/>
              <a:t>supervised </a:t>
            </a:r>
            <a:r>
              <a:rPr lang="en-US" dirty="0"/>
              <a:t>by the </a:t>
            </a:r>
            <a:r>
              <a:rPr lang="en-US" b="1" dirty="0">
                <a:solidFill>
                  <a:schemeClr val="accent1"/>
                </a:solidFill>
              </a:rPr>
              <a:t>LRT Council</a:t>
            </a:r>
            <a:r>
              <a:rPr lang="en-US" dirty="0"/>
              <a:t>.</a:t>
            </a:r>
          </a:p>
          <a:p>
            <a:r>
              <a:rPr lang="en-US" dirty="0" smtClean="0"/>
              <a:t>Service </a:t>
            </a:r>
            <a:r>
              <a:rPr lang="en-US" dirty="0"/>
              <a:t>is based in the capital </a:t>
            </a:r>
            <a:r>
              <a:rPr lang="en-US" b="1" dirty="0">
                <a:solidFill>
                  <a:schemeClr val="accent1"/>
                </a:solidFill>
              </a:rPr>
              <a:t>Vilnius</a:t>
            </a:r>
            <a:r>
              <a:rPr lang="en-US" dirty="0" smtClean="0"/>
              <a:t>.</a:t>
            </a:r>
          </a:p>
          <a:p>
            <a:pPr marL="0" indent="0">
              <a:buNone/>
            </a:pPr>
            <a:r>
              <a:rPr lang="en-US" dirty="0"/>
              <a:t> </a:t>
            </a:r>
            <a:r>
              <a:rPr lang="en-US" dirty="0" smtClean="0"/>
              <a:t>   The </a:t>
            </a:r>
            <a:r>
              <a:rPr lang="en-US" dirty="0"/>
              <a:t>source: </a:t>
            </a:r>
            <a:r>
              <a:rPr lang="en-US" dirty="0">
                <a:hlinkClick r:id="rId2"/>
              </a:rPr>
              <a:t>http://www.lrt.lt/en/about</a:t>
            </a:r>
            <a:endParaRPr lang="en-US" dirty="0"/>
          </a:p>
          <a:p>
            <a:pPr marL="0" indent="0">
              <a:buNone/>
            </a:pPr>
            <a:endParaRPr lang="en-US" dirty="0"/>
          </a:p>
          <a:p>
            <a:endParaRPr lang="en-US" dirty="0"/>
          </a:p>
        </p:txBody>
      </p:sp>
    </p:spTree>
    <p:extLst>
      <p:ext uri="{BB962C8B-B14F-4D97-AF65-F5344CB8AC3E}">
        <p14:creationId xmlns:p14="http://schemas.microsoft.com/office/powerpoint/2010/main" val="617427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a:t>
            </a:r>
            <a:r>
              <a:rPr lang="en-US" b="1" dirty="0" smtClean="0"/>
              <a:t> – Broadcasting</a:t>
            </a:r>
            <a:endParaRPr lang="lt-LT" b="1" dirty="0"/>
          </a:p>
        </p:txBody>
      </p:sp>
      <p:sp>
        <p:nvSpPr>
          <p:cNvPr id="3" name="Content Placeholder 2"/>
          <p:cNvSpPr>
            <a:spLocks noGrp="1"/>
          </p:cNvSpPr>
          <p:nvPr>
            <p:ph idx="1"/>
          </p:nvPr>
        </p:nvSpPr>
        <p:spPr>
          <a:xfrm>
            <a:off x="457200" y="1628799"/>
            <a:ext cx="8435280" cy="4608513"/>
          </a:xfrm>
        </p:spPr>
        <p:txBody>
          <a:bodyPr/>
          <a:lstStyle/>
          <a:p>
            <a:r>
              <a:rPr lang="en-US" dirty="0" smtClean="0"/>
              <a:t>LRT </a:t>
            </a:r>
            <a:r>
              <a:rPr lang="en-US" dirty="0"/>
              <a:t>operates </a:t>
            </a:r>
            <a:r>
              <a:rPr lang="en-US" b="1" dirty="0" smtClean="0">
                <a:solidFill>
                  <a:schemeClr val="accent1"/>
                </a:solidFill>
              </a:rPr>
              <a:t>4</a:t>
            </a:r>
            <a:r>
              <a:rPr lang="en-US" dirty="0" smtClean="0"/>
              <a:t> </a:t>
            </a:r>
            <a:r>
              <a:rPr lang="en-US" b="1" dirty="0" smtClean="0">
                <a:solidFill>
                  <a:schemeClr val="accent1"/>
                </a:solidFill>
              </a:rPr>
              <a:t>television</a:t>
            </a:r>
            <a:r>
              <a:rPr lang="en-US" dirty="0" smtClean="0">
                <a:solidFill>
                  <a:schemeClr val="accent1"/>
                </a:solidFill>
              </a:rPr>
              <a:t> </a:t>
            </a:r>
            <a:r>
              <a:rPr lang="en-US" dirty="0" smtClean="0"/>
              <a:t>channels, </a:t>
            </a:r>
            <a:r>
              <a:rPr lang="lt-LT" b="1" dirty="0" smtClean="0">
                <a:solidFill>
                  <a:schemeClr val="accent1"/>
                </a:solidFill>
              </a:rPr>
              <a:t>3</a:t>
            </a:r>
            <a:r>
              <a:rPr lang="en-US" dirty="0" smtClean="0"/>
              <a:t> </a:t>
            </a:r>
            <a:r>
              <a:rPr lang="en-US" b="1" dirty="0">
                <a:solidFill>
                  <a:schemeClr val="accent1"/>
                </a:solidFill>
              </a:rPr>
              <a:t>radio</a:t>
            </a:r>
            <a:r>
              <a:rPr lang="en-US" dirty="0">
                <a:solidFill>
                  <a:schemeClr val="accent1"/>
                </a:solidFill>
              </a:rPr>
              <a:t> </a:t>
            </a:r>
            <a:r>
              <a:rPr lang="en-US" dirty="0"/>
              <a:t>channels and </a:t>
            </a:r>
            <a:r>
              <a:rPr lang="en-US" b="1" dirty="0">
                <a:solidFill>
                  <a:schemeClr val="accent1"/>
                </a:solidFill>
              </a:rPr>
              <a:t>internet </a:t>
            </a:r>
            <a:r>
              <a:rPr lang="en-US" b="1" dirty="0" smtClean="0">
                <a:solidFill>
                  <a:schemeClr val="accent1"/>
                </a:solidFill>
              </a:rPr>
              <a:t>portal </a:t>
            </a:r>
            <a:r>
              <a:rPr lang="en-US" dirty="0"/>
              <a:t>(</a:t>
            </a:r>
            <a:r>
              <a:rPr lang="en-US" dirty="0">
                <a:hlinkClick r:id="rId2"/>
              </a:rPr>
              <a:t>www.lrt.lt</a:t>
            </a:r>
            <a:r>
              <a:rPr lang="en-US" dirty="0" smtClean="0"/>
              <a:t>).</a:t>
            </a:r>
            <a:endParaRPr lang="en-US" dirty="0"/>
          </a:p>
          <a:p>
            <a:r>
              <a:rPr lang="en-US" dirty="0"/>
              <a:t>It also provides satellite and live internet broadcasts, radio and television </a:t>
            </a:r>
            <a:r>
              <a:rPr lang="en-US" dirty="0" smtClean="0"/>
              <a:t>podcasts</a:t>
            </a:r>
            <a:r>
              <a:rPr lang="lt-LT" dirty="0" smtClean="0"/>
              <a:t> (</a:t>
            </a:r>
            <a:r>
              <a:rPr lang="lt-LT" i="1" dirty="0" smtClean="0"/>
              <a:t>a</a:t>
            </a:r>
            <a:r>
              <a:rPr lang="en-US" i="1" dirty="0" smtClean="0"/>
              <a:t> </a:t>
            </a:r>
            <a:r>
              <a:rPr lang="en-US" i="1" dirty="0"/>
              <a:t>satellite station with a 9 meter diameter dish enables LRT to receive and broadcast within the international EBU </a:t>
            </a:r>
            <a:r>
              <a:rPr lang="en-US" i="1" dirty="0" smtClean="0"/>
              <a:t>network</a:t>
            </a:r>
            <a:r>
              <a:rPr lang="lt-LT" dirty="0" smtClean="0"/>
              <a:t>)</a:t>
            </a:r>
            <a:r>
              <a:rPr lang="en-US" dirty="0" smtClean="0"/>
              <a:t>.</a:t>
            </a:r>
          </a:p>
          <a:p>
            <a:r>
              <a:rPr lang="en-US" dirty="0"/>
              <a:t>LRT provides assistance to foreign broadcasting companies covering events in Lithuania</a:t>
            </a:r>
            <a:r>
              <a:rPr lang="en-US" dirty="0" smtClean="0"/>
              <a:t>.</a:t>
            </a:r>
            <a:endParaRPr lang="en-US" dirty="0"/>
          </a:p>
        </p:txBody>
      </p:sp>
    </p:spTree>
    <p:extLst>
      <p:ext uri="{BB962C8B-B14F-4D97-AF65-F5344CB8AC3E}">
        <p14:creationId xmlns:p14="http://schemas.microsoft.com/office/powerpoint/2010/main" val="3642915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en-US" b="1" dirty="0" smtClean="0"/>
              <a:t>Principles </a:t>
            </a:r>
            <a:r>
              <a:rPr lang="en-US" b="1" dirty="0"/>
              <a:t>and V</a:t>
            </a:r>
            <a:r>
              <a:rPr lang="en-US" b="1" dirty="0" smtClean="0"/>
              <a:t>alues</a:t>
            </a:r>
            <a:endParaRPr lang="lt-LT" b="1" dirty="0"/>
          </a:p>
        </p:txBody>
      </p:sp>
      <p:sp>
        <p:nvSpPr>
          <p:cNvPr id="3" name="Content Placeholder 2"/>
          <p:cNvSpPr>
            <a:spLocks noGrp="1"/>
          </p:cNvSpPr>
          <p:nvPr>
            <p:ph idx="1"/>
          </p:nvPr>
        </p:nvSpPr>
        <p:spPr>
          <a:xfrm>
            <a:off x="395536" y="1340768"/>
            <a:ext cx="8568952" cy="5112567"/>
          </a:xfrm>
        </p:spPr>
        <p:txBody>
          <a:bodyPr/>
          <a:lstStyle/>
          <a:p>
            <a:r>
              <a:rPr lang="en-US" dirty="0" smtClean="0"/>
              <a:t>Freedom </a:t>
            </a:r>
            <a:r>
              <a:rPr lang="en-US" dirty="0"/>
              <a:t>of speech, creation and </a:t>
            </a:r>
            <a:r>
              <a:rPr lang="en-US" dirty="0" smtClean="0"/>
              <a:t>conscience</a:t>
            </a:r>
            <a:endParaRPr lang="en-US" dirty="0"/>
          </a:p>
          <a:p>
            <a:r>
              <a:rPr lang="en-US" dirty="0" smtClean="0"/>
              <a:t>Independence, objectivity, impartiality</a:t>
            </a:r>
            <a:endParaRPr lang="en-US" dirty="0"/>
          </a:p>
          <a:p>
            <a:r>
              <a:rPr lang="en-US" dirty="0" smtClean="0"/>
              <a:t>Justice,</a:t>
            </a:r>
            <a:r>
              <a:rPr lang="en-US" dirty="0"/>
              <a:t> tolerance</a:t>
            </a:r>
            <a:r>
              <a:rPr lang="en-US" dirty="0" smtClean="0"/>
              <a:t>,</a:t>
            </a:r>
            <a:r>
              <a:rPr lang="en-US" dirty="0"/>
              <a:t> diversity of opinions</a:t>
            </a:r>
          </a:p>
          <a:p>
            <a:r>
              <a:rPr lang="en-US" dirty="0" smtClean="0"/>
              <a:t>Consideration </a:t>
            </a:r>
            <a:r>
              <a:rPr lang="en-US" dirty="0"/>
              <a:t>for public interest, values and moral principles</a:t>
            </a:r>
            <a:r>
              <a:rPr lang="en-US" dirty="0" smtClean="0"/>
              <a:t>, human </a:t>
            </a:r>
            <a:r>
              <a:rPr lang="en-US" dirty="0"/>
              <a:t>dignity, rights of an individual, private </a:t>
            </a:r>
            <a:r>
              <a:rPr lang="en-US" dirty="0" smtClean="0"/>
              <a:t>life</a:t>
            </a:r>
            <a:endParaRPr lang="en-US" dirty="0"/>
          </a:p>
          <a:p>
            <a:r>
              <a:rPr lang="en-US" dirty="0" smtClean="0"/>
              <a:t>Comprehensiveness </a:t>
            </a:r>
            <a:r>
              <a:rPr lang="en-US" dirty="0"/>
              <a:t>of information</a:t>
            </a:r>
          </a:p>
          <a:p>
            <a:r>
              <a:rPr lang="en-US" dirty="0" smtClean="0"/>
              <a:t>Individual responsibility</a:t>
            </a:r>
            <a:endParaRPr lang="en-US" dirty="0"/>
          </a:p>
          <a:p>
            <a:r>
              <a:rPr lang="en-US" dirty="0" smtClean="0"/>
              <a:t>Self-regulation</a:t>
            </a:r>
            <a:endParaRPr lang="en-US" dirty="0"/>
          </a:p>
        </p:txBody>
      </p:sp>
    </p:spTree>
    <p:extLst>
      <p:ext uri="{BB962C8B-B14F-4D97-AF65-F5344CB8AC3E}">
        <p14:creationId xmlns:p14="http://schemas.microsoft.com/office/powerpoint/2010/main" val="3537785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en-US" b="1" dirty="0" smtClean="0"/>
              <a:t>F</a:t>
            </a:r>
            <a:r>
              <a:rPr lang="lt-LT" b="1" dirty="0" err="1" smtClean="0"/>
              <a:t>unding</a:t>
            </a:r>
            <a:r>
              <a:rPr lang="en-US" b="1" dirty="0" smtClean="0"/>
              <a:t> [1]</a:t>
            </a:r>
            <a:endParaRPr lang="lt-LT" b="1" dirty="0"/>
          </a:p>
        </p:txBody>
      </p:sp>
      <p:sp>
        <p:nvSpPr>
          <p:cNvPr id="3" name="Content Placeholder 2"/>
          <p:cNvSpPr>
            <a:spLocks noGrp="1"/>
          </p:cNvSpPr>
          <p:nvPr>
            <p:ph idx="1"/>
          </p:nvPr>
        </p:nvSpPr>
        <p:spPr>
          <a:xfrm>
            <a:off x="457200" y="1600201"/>
            <a:ext cx="8229600" cy="4133056"/>
          </a:xfrm>
        </p:spPr>
        <p:txBody>
          <a:bodyPr/>
          <a:lstStyle/>
          <a:p>
            <a:r>
              <a:rPr lang="en-US" b="1" dirty="0" smtClean="0">
                <a:solidFill>
                  <a:schemeClr val="accent1"/>
                </a:solidFill>
              </a:rPr>
              <a:t>Since the 1</a:t>
            </a:r>
            <a:r>
              <a:rPr lang="en-US" b="1" baseline="30000" dirty="0" smtClean="0">
                <a:solidFill>
                  <a:schemeClr val="accent1"/>
                </a:solidFill>
              </a:rPr>
              <a:t>st</a:t>
            </a:r>
            <a:r>
              <a:rPr lang="en-US" b="1" dirty="0" smtClean="0">
                <a:solidFill>
                  <a:schemeClr val="accent1"/>
                </a:solidFill>
              </a:rPr>
              <a:t> January 2015</a:t>
            </a:r>
            <a:r>
              <a:rPr lang="en-US" dirty="0" smtClean="0"/>
              <a:t> (</a:t>
            </a:r>
            <a:r>
              <a:rPr lang="en-US" i="1" dirty="0" smtClean="0"/>
              <a:t>when the last amendments of the Law on the Lithuanian National Radio and Television came into force</a:t>
            </a:r>
            <a:r>
              <a:rPr lang="en-US" dirty="0" smtClean="0"/>
              <a:t>) </a:t>
            </a:r>
            <a:r>
              <a:rPr lang="en-US" b="1" dirty="0" smtClean="0">
                <a:solidFill>
                  <a:schemeClr val="accent1"/>
                </a:solidFill>
              </a:rPr>
              <a:t>the commercial advertising</a:t>
            </a:r>
            <a:r>
              <a:rPr lang="en-US" dirty="0" smtClean="0"/>
              <a:t> on all LRT radio and TV channels except in it’s internet portal (</a:t>
            </a:r>
            <a:r>
              <a:rPr lang="en-US" dirty="0" smtClean="0">
                <a:hlinkClick r:id="rId2"/>
              </a:rPr>
              <a:t>www.lrt.lt</a:t>
            </a:r>
            <a:r>
              <a:rPr lang="en-US" dirty="0" smtClean="0"/>
              <a:t>) </a:t>
            </a:r>
            <a:r>
              <a:rPr lang="en-US" b="1" dirty="0" smtClean="0">
                <a:solidFill>
                  <a:schemeClr val="accent1"/>
                </a:solidFill>
              </a:rPr>
              <a:t>was prohibited</a:t>
            </a:r>
            <a:r>
              <a:rPr lang="en-US" dirty="0" smtClean="0"/>
              <a:t>.</a:t>
            </a:r>
          </a:p>
          <a:p>
            <a:r>
              <a:rPr lang="en-US" dirty="0"/>
              <a:t>Otherwise the new regulation provides more sustainable funding from State Budget.</a:t>
            </a:r>
            <a:endParaRPr lang="en-US" dirty="0" smtClean="0"/>
          </a:p>
        </p:txBody>
      </p:sp>
    </p:spTree>
    <p:extLst>
      <p:ext uri="{BB962C8B-B14F-4D97-AF65-F5344CB8AC3E}">
        <p14:creationId xmlns:p14="http://schemas.microsoft.com/office/powerpoint/2010/main" val="142514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en-US" b="1" dirty="0" smtClean="0"/>
              <a:t>F</a:t>
            </a:r>
            <a:r>
              <a:rPr lang="lt-LT" b="1" dirty="0" err="1" smtClean="0"/>
              <a:t>unding</a:t>
            </a:r>
            <a:r>
              <a:rPr lang="en-US" b="1" dirty="0" smtClean="0"/>
              <a:t> [2]</a:t>
            </a:r>
            <a:endParaRPr lang="lt-LT" b="1" dirty="0"/>
          </a:p>
        </p:txBody>
      </p:sp>
      <p:sp>
        <p:nvSpPr>
          <p:cNvPr id="3" name="Content Placeholder 2"/>
          <p:cNvSpPr>
            <a:spLocks noGrp="1"/>
          </p:cNvSpPr>
          <p:nvPr>
            <p:ph idx="1"/>
          </p:nvPr>
        </p:nvSpPr>
        <p:spPr>
          <a:xfrm>
            <a:off x="457200" y="1600201"/>
            <a:ext cx="8229600" cy="4133056"/>
          </a:xfrm>
        </p:spPr>
        <p:txBody>
          <a:bodyPr/>
          <a:lstStyle/>
          <a:p>
            <a:r>
              <a:rPr lang="en-US" dirty="0" smtClean="0"/>
              <a:t>The funding is based on the </a:t>
            </a:r>
            <a:r>
              <a:rPr lang="en-US" b="1" dirty="0" smtClean="0">
                <a:solidFill>
                  <a:schemeClr val="accent1"/>
                </a:solidFill>
              </a:rPr>
              <a:t>State Budget revenues</a:t>
            </a:r>
            <a:r>
              <a:rPr lang="en-US" dirty="0" smtClean="0"/>
              <a:t> from the income tax and the excise revenues received in two previous years. </a:t>
            </a:r>
          </a:p>
          <a:p>
            <a:r>
              <a:rPr lang="en-US" dirty="0" smtClean="0"/>
              <a:t>Funding from State Budget </a:t>
            </a:r>
          </a:p>
          <a:p>
            <a:pPr marL="0" indent="0">
              <a:buNone/>
            </a:pPr>
            <a:r>
              <a:rPr lang="en-US" dirty="0"/>
              <a:t>    </a:t>
            </a:r>
            <a:r>
              <a:rPr lang="en-US" dirty="0" smtClean="0"/>
              <a:t>in 2015 – </a:t>
            </a:r>
            <a:r>
              <a:rPr lang="en-US" b="1" dirty="0" smtClean="0">
                <a:solidFill>
                  <a:schemeClr val="accent1"/>
                </a:solidFill>
              </a:rPr>
              <a:t>30 million euros</a:t>
            </a:r>
            <a:r>
              <a:rPr lang="en-US" dirty="0" smtClean="0"/>
              <a:t> (approx.)</a:t>
            </a:r>
          </a:p>
          <a:p>
            <a:pPr marL="0" indent="0">
              <a:buNone/>
            </a:pPr>
            <a:r>
              <a:rPr lang="en-US" b="1" dirty="0">
                <a:solidFill>
                  <a:schemeClr val="accent1"/>
                </a:solidFill>
              </a:rPr>
              <a:t> </a:t>
            </a:r>
            <a:r>
              <a:rPr lang="en-US" b="1" dirty="0" smtClean="0">
                <a:solidFill>
                  <a:schemeClr val="accent1"/>
                </a:solidFill>
              </a:rPr>
              <a:t>   </a:t>
            </a:r>
            <a:r>
              <a:rPr lang="en-US" dirty="0" smtClean="0"/>
              <a:t>in 2016 – </a:t>
            </a:r>
            <a:r>
              <a:rPr lang="en-US" b="1" dirty="0" smtClean="0">
                <a:solidFill>
                  <a:schemeClr val="accent1"/>
                </a:solidFill>
              </a:rPr>
              <a:t>33,6 </a:t>
            </a:r>
            <a:r>
              <a:rPr lang="en-US" b="1" dirty="0">
                <a:solidFill>
                  <a:schemeClr val="accent1"/>
                </a:solidFill>
              </a:rPr>
              <a:t>million </a:t>
            </a:r>
            <a:r>
              <a:rPr lang="en-US" b="1" dirty="0" smtClean="0">
                <a:solidFill>
                  <a:schemeClr val="accent1"/>
                </a:solidFill>
              </a:rPr>
              <a:t>euros </a:t>
            </a:r>
            <a:r>
              <a:rPr lang="en-US" dirty="0" smtClean="0"/>
              <a:t>(</a:t>
            </a:r>
            <a:r>
              <a:rPr lang="en-US" dirty="0"/>
              <a:t>approx.)</a:t>
            </a:r>
            <a:endParaRPr lang="en-US" dirty="0" smtClean="0"/>
          </a:p>
        </p:txBody>
      </p:sp>
    </p:spTree>
    <p:extLst>
      <p:ext uri="{BB962C8B-B14F-4D97-AF65-F5344CB8AC3E}">
        <p14:creationId xmlns:p14="http://schemas.microsoft.com/office/powerpoint/2010/main" val="2906707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en-US" b="1" dirty="0" smtClean="0"/>
              <a:t>F</a:t>
            </a:r>
            <a:r>
              <a:rPr lang="lt-LT" b="1" dirty="0" err="1" smtClean="0"/>
              <a:t>unding</a:t>
            </a:r>
            <a:r>
              <a:rPr lang="en-US" b="1" dirty="0" smtClean="0"/>
              <a:t> [</a:t>
            </a:r>
            <a:r>
              <a:rPr lang="lt-LT" b="1" dirty="0" smtClean="0"/>
              <a:t>3</a:t>
            </a:r>
            <a:r>
              <a:rPr lang="en-US" b="1" dirty="0" smtClean="0"/>
              <a:t>]</a:t>
            </a:r>
            <a:endParaRPr lang="lt-LT" b="1" dirty="0"/>
          </a:p>
        </p:txBody>
      </p:sp>
      <p:sp>
        <p:nvSpPr>
          <p:cNvPr id="3" name="Content Placeholder 2"/>
          <p:cNvSpPr>
            <a:spLocks noGrp="1"/>
          </p:cNvSpPr>
          <p:nvPr>
            <p:ph idx="1"/>
          </p:nvPr>
        </p:nvSpPr>
        <p:spPr>
          <a:xfrm>
            <a:off x="323528" y="1628799"/>
            <a:ext cx="8712968" cy="4608513"/>
          </a:xfrm>
        </p:spPr>
        <p:txBody>
          <a:bodyPr/>
          <a:lstStyle/>
          <a:p>
            <a:r>
              <a:rPr lang="en-US" dirty="0" smtClean="0"/>
              <a:t>The funds allocated to the LRT each year shall consist of tax revenue, generated the year before, i.e. </a:t>
            </a:r>
            <a:r>
              <a:rPr lang="en-US" b="1" dirty="0" smtClean="0">
                <a:solidFill>
                  <a:schemeClr val="accent1"/>
                </a:solidFill>
              </a:rPr>
              <a:t>1.5 percent of revenue from personal income tax</a:t>
            </a:r>
            <a:r>
              <a:rPr lang="en-US" dirty="0" smtClean="0"/>
              <a:t> and </a:t>
            </a:r>
            <a:r>
              <a:rPr lang="en-US" b="1" dirty="0" smtClean="0">
                <a:solidFill>
                  <a:schemeClr val="accent1"/>
                </a:solidFill>
              </a:rPr>
              <a:t>1.3 percent of excise revenue</a:t>
            </a:r>
            <a:r>
              <a:rPr lang="en-US" dirty="0" smtClean="0"/>
              <a:t>.</a:t>
            </a:r>
          </a:p>
          <a:p>
            <a:r>
              <a:rPr lang="en-US" dirty="0" smtClean="0"/>
              <a:t>Each subsequent year (starting from 2012) the allocations of LRT shall not be less than the amount calculated in accordance with all of the actual 2012 revenue from personal income tax and excise revenue.</a:t>
            </a:r>
          </a:p>
        </p:txBody>
      </p:sp>
    </p:spTree>
    <p:extLst>
      <p:ext uri="{BB962C8B-B14F-4D97-AF65-F5344CB8AC3E}">
        <p14:creationId xmlns:p14="http://schemas.microsoft.com/office/powerpoint/2010/main" val="3779397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lt-LT" b="1" dirty="0" err="1" smtClean="0"/>
              <a:t>Advertising</a:t>
            </a:r>
            <a:endParaRPr lang="lt-LT" b="1" dirty="0"/>
          </a:p>
        </p:txBody>
      </p:sp>
      <p:sp>
        <p:nvSpPr>
          <p:cNvPr id="3" name="Content Placeholder 2"/>
          <p:cNvSpPr>
            <a:spLocks noGrp="1"/>
          </p:cNvSpPr>
          <p:nvPr>
            <p:ph idx="1"/>
          </p:nvPr>
        </p:nvSpPr>
        <p:spPr>
          <a:xfrm>
            <a:off x="323528" y="1484784"/>
            <a:ext cx="8568952" cy="5040559"/>
          </a:xfrm>
        </p:spPr>
        <p:txBody>
          <a:bodyPr/>
          <a:lstStyle/>
          <a:p>
            <a:r>
              <a:rPr lang="en-US" dirty="0" smtClean="0"/>
              <a:t>Advertising and audiovisual commercial communications in LRT radio and television </a:t>
            </a:r>
            <a:r>
              <a:rPr lang="en-US" dirty="0" err="1" smtClean="0"/>
              <a:t>programmes</a:t>
            </a:r>
            <a:r>
              <a:rPr lang="en-US" dirty="0" smtClean="0"/>
              <a:t> </a:t>
            </a:r>
            <a:r>
              <a:rPr lang="en-US" b="1" dirty="0" smtClean="0">
                <a:solidFill>
                  <a:schemeClr val="accent1"/>
                </a:solidFill>
              </a:rPr>
              <a:t>shall be prohibited</a:t>
            </a:r>
            <a:r>
              <a:rPr lang="en-US" dirty="0" smtClean="0"/>
              <a:t>, except </a:t>
            </a:r>
            <a:r>
              <a:rPr lang="lt-LT" dirty="0" smtClean="0"/>
              <a:t>          (1) </a:t>
            </a:r>
            <a:r>
              <a:rPr lang="en-US" b="1" dirty="0" smtClean="0">
                <a:solidFill>
                  <a:schemeClr val="accent1"/>
                </a:solidFill>
              </a:rPr>
              <a:t>sponsorship communications</a:t>
            </a:r>
            <a:r>
              <a:rPr lang="en-US" dirty="0" smtClean="0"/>
              <a:t> of cultural and sporting events, and (or) their broadcast </a:t>
            </a:r>
            <a:r>
              <a:rPr lang="en-US" dirty="0"/>
              <a:t>and </a:t>
            </a:r>
            <a:r>
              <a:rPr lang="lt-LT" dirty="0" smtClean="0"/>
              <a:t>  (2) </a:t>
            </a:r>
            <a:r>
              <a:rPr lang="lt-LT" dirty="0" err="1" smtClean="0"/>
              <a:t>where</a:t>
            </a:r>
            <a:r>
              <a:rPr lang="lt-LT" dirty="0" smtClean="0"/>
              <a:t> </a:t>
            </a:r>
            <a:r>
              <a:rPr lang="en-US" b="1" dirty="0">
                <a:solidFill>
                  <a:schemeClr val="accent1"/>
                </a:solidFill>
              </a:rPr>
              <a:t>LRT must </a:t>
            </a:r>
            <a:r>
              <a:rPr lang="en-US" b="1" dirty="0" smtClean="0">
                <a:solidFill>
                  <a:schemeClr val="accent1"/>
                </a:solidFill>
              </a:rPr>
              <a:t>broadcast</a:t>
            </a:r>
            <a:r>
              <a:rPr lang="lt-LT" b="1" dirty="0" smtClean="0">
                <a:solidFill>
                  <a:schemeClr val="accent1"/>
                </a:solidFill>
              </a:rPr>
              <a:t> </a:t>
            </a:r>
            <a:r>
              <a:rPr lang="en-US" dirty="0" smtClean="0"/>
              <a:t>the advertising and audiovisual commercial communications as part of the contractual obligations on international events broadcasting rights acquisition or supply</a:t>
            </a:r>
            <a:r>
              <a:rPr lang="lt-LT" dirty="0" smtClean="0"/>
              <a:t>.</a:t>
            </a:r>
            <a:endParaRPr lang="en-US" dirty="0" smtClean="0"/>
          </a:p>
        </p:txBody>
      </p:sp>
    </p:spTree>
    <p:extLst>
      <p:ext uri="{BB962C8B-B14F-4D97-AF65-F5344CB8AC3E}">
        <p14:creationId xmlns:p14="http://schemas.microsoft.com/office/powerpoint/2010/main" val="1552452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lt-LT" b="1" dirty="0" err="1" smtClean="0"/>
              <a:t>Sponsorship</a:t>
            </a:r>
            <a:endParaRPr lang="lt-LT" b="1" dirty="0"/>
          </a:p>
        </p:txBody>
      </p:sp>
      <p:sp>
        <p:nvSpPr>
          <p:cNvPr id="3" name="Content Placeholder 2"/>
          <p:cNvSpPr>
            <a:spLocks noGrp="1"/>
          </p:cNvSpPr>
          <p:nvPr>
            <p:ph idx="1"/>
          </p:nvPr>
        </p:nvSpPr>
        <p:spPr>
          <a:xfrm>
            <a:off x="323528" y="1600201"/>
            <a:ext cx="8568952" cy="4709120"/>
          </a:xfrm>
        </p:spPr>
        <p:txBody>
          <a:bodyPr/>
          <a:lstStyle/>
          <a:p>
            <a:r>
              <a:rPr lang="en-US" dirty="0" smtClean="0"/>
              <a:t>LRT radio and television </a:t>
            </a:r>
            <a:r>
              <a:rPr lang="en-US" dirty="0" err="1" smtClean="0"/>
              <a:t>programmes</a:t>
            </a:r>
            <a:r>
              <a:rPr lang="en-US" dirty="0" smtClean="0"/>
              <a:t> and (or) additional </a:t>
            </a:r>
            <a:r>
              <a:rPr lang="en-US" dirty="0" err="1" smtClean="0"/>
              <a:t>programmes</a:t>
            </a:r>
            <a:r>
              <a:rPr lang="en-US" b="1" dirty="0" smtClean="0"/>
              <a:t> </a:t>
            </a:r>
            <a:r>
              <a:rPr lang="en-US" b="1" dirty="0" smtClean="0">
                <a:solidFill>
                  <a:schemeClr val="accent1"/>
                </a:solidFill>
              </a:rPr>
              <a:t>shall not be sponsored </a:t>
            </a:r>
            <a:r>
              <a:rPr lang="en-US" dirty="0" smtClean="0"/>
              <a:t>in accordance with the procedure established by the Law on the Provision of Information to the Public, </a:t>
            </a:r>
            <a:r>
              <a:rPr lang="en-US" b="1" dirty="0" smtClean="0">
                <a:solidFill>
                  <a:schemeClr val="accent1"/>
                </a:solidFill>
              </a:rPr>
              <a:t>except for cultural and sporting events, and (or) their broadcasts</a:t>
            </a:r>
            <a:r>
              <a:rPr lang="en-US" dirty="0" smtClean="0"/>
              <a:t>, which aims to promote cultural, sports, social and (or) education and policy, or in such activities and policy initiatives.</a:t>
            </a:r>
          </a:p>
        </p:txBody>
      </p:sp>
    </p:spTree>
    <p:extLst>
      <p:ext uri="{BB962C8B-B14F-4D97-AF65-F5344CB8AC3E}">
        <p14:creationId xmlns:p14="http://schemas.microsoft.com/office/powerpoint/2010/main" val="2209611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 </a:t>
            </a:r>
            <a:r>
              <a:rPr lang="en-US" b="1" dirty="0" smtClean="0"/>
              <a:t>Governance / Council</a:t>
            </a:r>
            <a:endParaRPr lang="lt-LT" b="1" dirty="0"/>
          </a:p>
        </p:txBody>
      </p:sp>
      <p:sp>
        <p:nvSpPr>
          <p:cNvPr id="3" name="Content Placeholder 2"/>
          <p:cNvSpPr>
            <a:spLocks noGrp="1"/>
          </p:cNvSpPr>
          <p:nvPr>
            <p:ph idx="1"/>
          </p:nvPr>
        </p:nvSpPr>
        <p:spPr>
          <a:xfrm>
            <a:off x="323528" y="1484784"/>
            <a:ext cx="8507288" cy="4968551"/>
          </a:xfrm>
        </p:spPr>
        <p:txBody>
          <a:bodyPr/>
          <a:lstStyle/>
          <a:p>
            <a:r>
              <a:rPr lang="en-US" dirty="0"/>
              <a:t>The </a:t>
            </a:r>
            <a:r>
              <a:rPr lang="en-US" b="1" dirty="0">
                <a:solidFill>
                  <a:schemeClr val="accent1"/>
                </a:solidFill>
              </a:rPr>
              <a:t>Council</a:t>
            </a:r>
            <a:r>
              <a:rPr lang="en-US" dirty="0"/>
              <a:t> and </a:t>
            </a:r>
            <a:r>
              <a:rPr lang="en-US" b="1" dirty="0" smtClean="0">
                <a:solidFill>
                  <a:schemeClr val="accent1"/>
                </a:solidFill>
              </a:rPr>
              <a:t>Director General</a:t>
            </a:r>
            <a:r>
              <a:rPr lang="en-US" dirty="0" smtClean="0"/>
              <a:t> are the </a:t>
            </a:r>
            <a:r>
              <a:rPr lang="en-US" dirty="0"/>
              <a:t>governing bodies of </a:t>
            </a:r>
            <a:r>
              <a:rPr lang="en-US" dirty="0" smtClean="0"/>
              <a:t>LRT.</a:t>
            </a:r>
          </a:p>
          <a:p>
            <a:r>
              <a:rPr lang="en-US" dirty="0" smtClean="0"/>
              <a:t>The </a:t>
            </a:r>
            <a:r>
              <a:rPr lang="en-US" b="1" dirty="0">
                <a:solidFill>
                  <a:schemeClr val="accent1"/>
                </a:solidFill>
              </a:rPr>
              <a:t>LRT Council</a:t>
            </a:r>
            <a:r>
              <a:rPr lang="en-US" dirty="0"/>
              <a:t> is the highest decision-making </a:t>
            </a:r>
            <a:r>
              <a:rPr lang="en-US" dirty="0" smtClean="0"/>
              <a:t>body. </a:t>
            </a:r>
          </a:p>
          <a:p>
            <a:r>
              <a:rPr lang="en-US" dirty="0" smtClean="0"/>
              <a:t>Council’s </a:t>
            </a:r>
            <a:r>
              <a:rPr lang="en-US" dirty="0"/>
              <a:t>duty is </a:t>
            </a:r>
            <a:r>
              <a:rPr lang="en-US" b="1" dirty="0">
                <a:solidFill>
                  <a:schemeClr val="accent1"/>
                </a:solidFill>
              </a:rPr>
              <a:t>to ensure the public interest</a:t>
            </a:r>
            <a:r>
              <a:rPr lang="en-US" dirty="0"/>
              <a:t>. </a:t>
            </a:r>
            <a:endParaRPr lang="en-US" dirty="0" smtClean="0"/>
          </a:p>
          <a:p>
            <a:r>
              <a:rPr lang="en-US" dirty="0"/>
              <a:t>The Council shall be funded </a:t>
            </a:r>
            <a:r>
              <a:rPr lang="en-US" dirty="0" smtClean="0"/>
              <a:t>from </a:t>
            </a:r>
            <a:r>
              <a:rPr lang="en-US" dirty="0"/>
              <a:t>LRT funds.</a:t>
            </a:r>
            <a:endParaRPr lang="lt-LT" dirty="0" smtClean="0"/>
          </a:p>
          <a:p>
            <a:r>
              <a:rPr lang="en-US" dirty="0" smtClean="0"/>
              <a:t>The </a:t>
            </a:r>
            <a:r>
              <a:rPr lang="en-US" dirty="0"/>
              <a:t>Council is composed of the </a:t>
            </a:r>
            <a:r>
              <a:rPr lang="en-US" b="1" dirty="0">
                <a:solidFill>
                  <a:schemeClr val="accent1"/>
                </a:solidFill>
              </a:rPr>
              <a:t>12 professionals</a:t>
            </a:r>
            <a:r>
              <a:rPr lang="en-US" dirty="0"/>
              <a:t> each representing different sphere of activities – </a:t>
            </a:r>
            <a:r>
              <a:rPr lang="en-US" b="1" dirty="0">
                <a:solidFill>
                  <a:schemeClr val="accent1"/>
                </a:solidFill>
              </a:rPr>
              <a:t>social</a:t>
            </a:r>
            <a:r>
              <a:rPr lang="en-US" dirty="0"/>
              <a:t>, </a:t>
            </a:r>
            <a:r>
              <a:rPr lang="en-US" b="1" dirty="0">
                <a:solidFill>
                  <a:schemeClr val="accent1"/>
                </a:solidFill>
              </a:rPr>
              <a:t>science</a:t>
            </a:r>
            <a:r>
              <a:rPr lang="en-US" dirty="0">
                <a:solidFill>
                  <a:schemeClr val="accent1"/>
                </a:solidFill>
              </a:rPr>
              <a:t> </a:t>
            </a:r>
            <a:r>
              <a:rPr lang="en-US" dirty="0"/>
              <a:t>and </a:t>
            </a:r>
            <a:r>
              <a:rPr lang="en-US" b="1" dirty="0">
                <a:solidFill>
                  <a:schemeClr val="accent1"/>
                </a:solidFill>
              </a:rPr>
              <a:t>culture</a:t>
            </a:r>
            <a:r>
              <a:rPr lang="en-US" dirty="0" smtClean="0"/>
              <a:t>.</a:t>
            </a:r>
            <a:endParaRPr lang="en-US" dirty="0"/>
          </a:p>
        </p:txBody>
      </p:sp>
    </p:spTree>
    <p:extLst>
      <p:ext uri="{BB962C8B-B14F-4D97-AF65-F5344CB8AC3E}">
        <p14:creationId xmlns:p14="http://schemas.microsoft.com/office/powerpoint/2010/main" val="3952834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LRT </a:t>
            </a:r>
            <a:r>
              <a:rPr lang="en-US" b="1" dirty="0" smtClean="0"/>
              <a:t>Council </a:t>
            </a:r>
            <a:r>
              <a:rPr lang="lt-LT" b="1" dirty="0" smtClean="0"/>
              <a:t>– </a:t>
            </a:r>
            <a:r>
              <a:rPr lang="en-US" b="1" dirty="0" smtClean="0"/>
              <a:t>Composition</a:t>
            </a:r>
            <a:endParaRPr lang="lt-LT" b="1" dirty="0"/>
          </a:p>
        </p:txBody>
      </p:sp>
      <p:sp>
        <p:nvSpPr>
          <p:cNvPr id="3" name="Content Placeholder 2"/>
          <p:cNvSpPr>
            <a:spLocks noGrp="1"/>
          </p:cNvSpPr>
          <p:nvPr>
            <p:ph idx="1"/>
          </p:nvPr>
        </p:nvSpPr>
        <p:spPr>
          <a:xfrm>
            <a:off x="457200" y="1484784"/>
            <a:ext cx="8363272" cy="4968551"/>
          </a:xfrm>
        </p:spPr>
        <p:txBody>
          <a:bodyPr/>
          <a:lstStyle/>
          <a:p>
            <a:r>
              <a:rPr lang="en-US" b="1" dirty="0" smtClean="0">
                <a:solidFill>
                  <a:schemeClr val="accent1"/>
                </a:solidFill>
              </a:rPr>
              <a:t>For </a:t>
            </a:r>
            <a:r>
              <a:rPr lang="en-US" b="1" dirty="0">
                <a:solidFill>
                  <a:schemeClr val="accent1"/>
                </a:solidFill>
              </a:rPr>
              <a:t>the first term</a:t>
            </a:r>
            <a:r>
              <a:rPr lang="en-US" dirty="0"/>
              <a:t> </a:t>
            </a:r>
            <a:r>
              <a:rPr lang="en-US" dirty="0" smtClean="0"/>
              <a:t>the </a:t>
            </a:r>
            <a:r>
              <a:rPr lang="en-US" dirty="0"/>
              <a:t>LRT Council is formed following the </a:t>
            </a:r>
            <a:r>
              <a:rPr lang="en-US" dirty="0" smtClean="0"/>
              <a:t>procedure:</a:t>
            </a:r>
            <a:endParaRPr lang="en-US" dirty="0"/>
          </a:p>
          <a:p>
            <a:r>
              <a:rPr lang="en-US" b="1" dirty="0">
                <a:solidFill>
                  <a:schemeClr val="accent1"/>
                </a:solidFill>
              </a:rPr>
              <a:t>4 members</a:t>
            </a:r>
            <a:r>
              <a:rPr lang="en-US" dirty="0"/>
              <a:t> for the term of </a:t>
            </a:r>
            <a:r>
              <a:rPr lang="en-US" b="1" dirty="0">
                <a:solidFill>
                  <a:schemeClr val="accent1"/>
                </a:solidFill>
              </a:rPr>
              <a:t>6 years</a:t>
            </a:r>
            <a:r>
              <a:rPr lang="en-US" dirty="0"/>
              <a:t> are appointed by the </a:t>
            </a:r>
            <a:r>
              <a:rPr lang="en-US" b="1" dirty="0">
                <a:solidFill>
                  <a:schemeClr val="accent1"/>
                </a:solidFill>
              </a:rPr>
              <a:t>President of the </a:t>
            </a:r>
            <a:r>
              <a:rPr lang="en-US" b="1" dirty="0" smtClean="0">
                <a:solidFill>
                  <a:schemeClr val="accent1"/>
                </a:solidFill>
              </a:rPr>
              <a:t>Republic</a:t>
            </a:r>
            <a:endParaRPr lang="en-US" dirty="0"/>
          </a:p>
          <a:p>
            <a:r>
              <a:rPr lang="en-US" b="1" dirty="0">
                <a:solidFill>
                  <a:schemeClr val="accent1"/>
                </a:solidFill>
              </a:rPr>
              <a:t>4 members</a:t>
            </a:r>
            <a:r>
              <a:rPr lang="en-US" dirty="0"/>
              <a:t> for the term of </a:t>
            </a:r>
            <a:r>
              <a:rPr lang="en-US" b="1" dirty="0">
                <a:solidFill>
                  <a:schemeClr val="accent1"/>
                </a:solidFill>
              </a:rPr>
              <a:t>4 years</a:t>
            </a:r>
            <a:r>
              <a:rPr lang="en-US" dirty="0"/>
              <a:t> – by the </a:t>
            </a:r>
            <a:r>
              <a:rPr lang="en-US" b="1" dirty="0" err="1">
                <a:solidFill>
                  <a:schemeClr val="accent1"/>
                </a:solidFill>
              </a:rPr>
              <a:t>Seimas</a:t>
            </a:r>
            <a:r>
              <a:rPr lang="en-US" b="1" dirty="0">
                <a:solidFill>
                  <a:schemeClr val="accent1"/>
                </a:solidFill>
              </a:rPr>
              <a:t> of the Lithuanian Republic</a:t>
            </a:r>
            <a:r>
              <a:rPr lang="en-US" dirty="0"/>
              <a:t> </a:t>
            </a:r>
            <a:r>
              <a:rPr lang="en-US" dirty="0" smtClean="0"/>
              <a:t>                   (</a:t>
            </a:r>
            <a:r>
              <a:rPr lang="en-US" b="1" dirty="0">
                <a:solidFill>
                  <a:schemeClr val="accent1"/>
                </a:solidFill>
              </a:rPr>
              <a:t>2 members </a:t>
            </a:r>
            <a:r>
              <a:rPr lang="en-US" dirty="0"/>
              <a:t>– from the candidates delegated by the </a:t>
            </a:r>
            <a:r>
              <a:rPr lang="en-US" b="1" dirty="0">
                <a:solidFill>
                  <a:schemeClr val="accent1"/>
                </a:solidFill>
              </a:rPr>
              <a:t>Opposition </a:t>
            </a:r>
            <a:r>
              <a:rPr lang="en-US" b="1" dirty="0" smtClean="0">
                <a:solidFill>
                  <a:schemeClr val="accent1"/>
                </a:solidFill>
              </a:rPr>
              <a:t>fractions</a:t>
            </a:r>
            <a:r>
              <a:rPr lang="en-US" dirty="0" smtClean="0"/>
              <a:t>)</a:t>
            </a:r>
            <a:endParaRPr lang="en-US" dirty="0"/>
          </a:p>
        </p:txBody>
      </p:sp>
    </p:spTree>
    <p:extLst>
      <p:ext uri="{BB962C8B-B14F-4D97-AF65-F5344CB8AC3E}">
        <p14:creationId xmlns:p14="http://schemas.microsoft.com/office/powerpoint/2010/main" val="3291535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a:t>Composition</a:t>
            </a:r>
            <a:endParaRPr lang="lt-LT" b="1" dirty="0"/>
          </a:p>
        </p:txBody>
      </p:sp>
      <p:sp>
        <p:nvSpPr>
          <p:cNvPr id="3" name="Content Placeholder 2"/>
          <p:cNvSpPr>
            <a:spLocks noGrp="1"/>
          </p:cNvSpPr>
          <p:nvPr>
            <p:ph idx="1"/>
          </p:nvPr>
        </p:nvSpPr>
        <p:spPr>
          <a:xfrm>
            <a:off x="457200" y="1340768"/>
            <a:ext cx="8363272" cy="5112567"/>
          </a:xfrm>
        </p:spPr>
        <p:txBody>
          <a:bodyPr/>
          <a:lstStyle/>
          <a:p>
            <a:r>
              <a:rPr lang="en-US" b="1" dirty="0">
                <a:solidFill>
                  <a:schemeClr val="accent1"/>
                </a:solidFill>
              </a:rPr>
              <a:t>4 members</a:t>
            </a:r>
            <a:r>
              <a:rPr lang="en-US" dirty="0"/>
              <a:t>, in the character of their representatives, for the term of </a:t>
            </a:r>
            <a:r>
              <a:rPr lang="en-US" b="1" dirty="0">
                <a:solidFill>
                  <a:schemeClr val="accent1"/>
                </a:solidFill>
              </a:rPr>
              <a:t>2 years</a:t>
            </a:r>
            <a:r>
              <a:rPr lang="en-US" dirty="0"/>
              <a:t> from (1) </a:t>
            </a:r>
            <a:r>
              <a:rPr lang="en-US" dirty="0" smtClean="0"/>
              <a:t>the </a:t>
            </a:r>
            <a:r>
              <a:rPr lang="en-US" b="1" dirty="0" smtClean="0">
                <a:solidFill>
                  <a:schemeClr val="accent1"/>
                </a:solidFill>
              </a:rPr>
              <a:t>Lithuanian Science Council</a:t>
            </a:r>
            <a:r>
              <a:rPr lang="en-US" dirty="0" smtClean="0"/>
              <a:t>,                  (2) the </a:t>
            </a:r>
            <a:r>
              <a:rPr lang="en-US" b="1" dirty="0" smtClean="0">
                <a:solidFill>
                  <a:schemeClr val="accent1"/>
                </a:solidFill>
              </a:rPr>
              <a:t>Lithuanian Education Council</a:t>
            </a:r>
            <a:r>
              <a:rPr lang="en-US" dirty="0" smtClean="0"/>
              <a:t>,              (3) the </a:t>
            </a:r>
            <a:r>
              <a:rPr lang="en-US" b="1" dirty="0">
                <a:solidFill>
                  <a:schemeClr val="accent1"/>
                </a:solidFill>
              </a:rPr>
              <a:t>Lithuanian </a:t>
            </a:r>
            <a:r>
              <a:rPr lang="en-US" b="1" dirty="0" smtClean="0">
                <a:solidFill>
                  <a:schemeClr val="accent1"/>
                </a:solidFill>
              </a:rPr>
              <a:t>Creative Artists </a:t>
            </a:r>
            <a:r>
              <a:rPr lang="en-US" b="1" dirty="0">
                <a:solidFill>
                  <a:schemeClr val="accent1"/>
                </a:solidFill>
              </a:rPr>
              <a:t>Association</a:t>
            </a:r>
            <a:r>
              <a:rPr lang="en-US" dirty="0"/>
              <a:t> and </a:t>
            </a:r>
            <a:r>
              <a:rPr lang="en-US" dirty="0" smtClean="0"/>
              <a:t>(4) </a:t>
            </a:r>
            <a:r>
              <a:rPr lang="en-US" b="1" dirty="0" smtClean="0">
                <a:solidFill>
                  <a:schemeClr val="accent1"/>
                </a:solidFill>
              </a:rPr>
              <a:t>Lithuanian </a:t>
            </a:r>
            <a:r>
              <a:rPr lang="en-US" b="1" dirty="0">
                <a:solidFill>
                  <a:schemeClr val="accent1"/>
                </a:solidFill>
              </a:rPr>
              <a:t>Bishops’ Conference</a:t>
            </a:r>
            <a:r>
              <a:rPr lang="en-US" dirty="0"/>
              <a:t>. </a:t>
            </a:r>
            <a:endParaRPr lang="en-US" dirty="0" smtClean="0"/>
          </a:p>
          <a:p>
            <a:r>
              <a:rPr lang="en-US" dirty="0" smtClean="0"/>
              <a:t>On </a:t>
            </a:r>
            <a:r>
              <a:rPr lang="en-US" dirty="0"/>
              <a:t>expiration of the member’s term, the institution (</a:t>
            </a:r>
            <a:r>
              <a:rPr lang="en-US" dirty="0" err="1"/>
              <a:t>organisation</a:t>
            </a:r>
            <a:r>
              <a:rPr lang="en-US" dirty="0"/>
              <a:t>) delegating its representative to the Council appoints a new member for the term of </a:t>
            </a:r>
            <a:r>
              <a:rPr lang="en-US" b="1" dirty="0">
                <a:solidFill>
                  <a:schemeClr val="accent1"/>
                </a:solidFill>
              </a:rPr>
              <a:t>6 years</a:t>
            </a:r>
            <a:r>
              <a:rPr lang="en-US" dirty="0" smtClean="0"/>
              <a:t>.</a:t>
            </a:r>
            <a:endParaRPr lang="en-US" dirty="0"/>
          </a:p>
        </p:txBody>
      </p:sp>
    </p:spTree>
    <p:extLst>
      <p:ext uri="{BB962C8B-B14F-4D97-AF65-F5344CB8AC3E}">
        <p14:creationId xmlns:p14="http://schemas.microsoft.com/office/powerpoint/2010/main" val="3585480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dyklė dešinėn 4"/>
          <p:cNvSpPr/>
          <p:nvPr/>
        </p:nvSpPr>
        <p:spPr>
          <a:xfrm rot="5400000">
            <a:off x="6889872" y="4448025"/>
            <a:ext cx="590242"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4" name="Rodyklė dešinėn 4"/>
          <p:cNvSpPr/>
          <p:nvPr/>
        </p:nvSpPr>
        <p:spPr>
          <a:xfrm rot="5400000">
            <a:off x="3661892" y="4174110"/>
            <a:ext cx="1138071"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Rodyklė dešinėn 4"/>
          <p:cNvSpPr/>
          <p:nvPr/>
        </p:nvSpPr>
        <p:spPr>
          <a:xfrm rot="5400000">
            <a:off x="928281" y="4034526"/>
            <a:ext cx="1417240"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2" name="Suapvalintas stačiakampis 9"/>
          <p:cNvSpPr txBox="1">
            <a:spLocks/>
          </p:cNvSpPr>
          <p:nvPr/>
        </p:nvSpPr>
        <p:spPr bwMode="auto">
          <a:xfrm>
            <a:off x="5644237" y="4134902"/>
            <a:ext cx="3018408"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err="1" smtClean="0">
                <a:solidFill>
                  <a:schemeClr val="tx1"/>
                </a:solidFill>
              </a:rPr>
              <a:t>Two-year</a:t>
            </a:r>
            <a:r>
              <a:rPr lang="lt-LT" sz="2400" b="1" dirty="0" smtClean="0">
                <a:solidFill>
                  <a:schemeClr val="tx1"/>
                </a:solidFill>
              </a:rPr>
              <a:t> </a:t>
            </a:r>
            <a:r>
              <a:rPr lang="lt-LT" sz="2400" b="1" dirty="0" err="1" smtClean="0">
                <a:solidFill>
                  <a:schemeClr val="tx1"/>
                </a:solidFill>
              </a:rPr>
              <a:t>term</a:t>
            </a:r>
            <a:r>
              <a:rPr lang="lt-LT" sz="2400" b="1" dirty="0" smtClean="0">
                <a:solidFill>
                  <a:schemeClr val="accent1"/>
                </a:solidFill>
              </a:rPr>
              <a:t> </a:t>
            </a:r>
            <a:endParaRPr lang="en-US" sz="2400" dirty="0">
              <a:solidFill>
                <a:schemeClr val="accent1"/>
              </a:solidFill>
            </a:endParaRPr>
          </a:p>
        </p:txBody>
      </p:sp>
      <p:sp>
        <p:nvSpPr>
          <p:cNvPr id="4" name="Suapvalintas stačiakampis 9"/>
          <p:cNvSpPr>
            <a:spLocks noGrp="1"/>
          </p:cNvSpPr>
          <p:nvPr>
            <p:ph idx="1"/>
          </p:nvPr>
        </p:nvSpPr>
        <p:spPr>
          <a:xfrm>
            <a:off x="457200" y="476251"/>
            <a:ext cx="2314600" cy="1368573"/>
          </a:xfrm>
          <a:prstGeom prst="roundRect">
            <a:avLst/>
          </a:prstGeom>
          <a:noFill/>
          <a:ln w="38100">
            <a:solidFill>
              <a:srgbClr val="BB4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2400" b="1" dirty="0" smtClean="0">
                <a:solidFill>
                  <a:schemeClr val="accent1"/>
                </a:solidFill>
              </a:rPr>
              <a:t>The President of the Republic of Lithuania</a:t>
            </a:r>
            <a:endParaRPr lang="en-US" sz="2400" dirty="0">
              <a:solidFill>
                <a:schemeClr val="accent1"/>
              </a:solidFill>
            </a:endParaRPr>
          </a:p>
        </p:txBody>
      </p:sp>
      <p:sp>
        <p:nvSpPr>
          <p:cNvPr id="5" name="Suapvalintas stačiakampis 9"/>
          <p:cNvSpPr txBox="1">
            <a:spLocks/>
          </p:cNvSpPr>
          <p:nvPr/>
        </p:nvSpPr>
        <p:spPr bwMode="auto">
          <a:xfrm>
            <a:off x="3059832" y="504363"/>
            <a:ext cx="2304256" cy="1368573"/>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en-US" sz="2400" b="1" dirty="0" smtClean="0">
                <a:solidFill>
                  <a:schemeClr val="accent1"/>
                </a:solidFill>
              </a:rPr>
              <a:t>The </a:t>
            </a:r>
            <a:r>
              <a:rPr lang="en-US" sz="2400" b="1" dirty="0" err="1" smtClean="0">
                <a:solidFill>
                  <a:schemeClr val="accent1"/>
                </a:solidFill>
              </a:rPr>
              <a:t>Seimas</a:t>
            </a:r>
            <a:r>
              <a:rPr lang="en-US" sz="2400" b="1" dirty="0" smtClean="0">
                <a:solidFill>
                  <a:schemeClr val="accent1"/>
                </a:solidFill>
              </a:rPr>
              <a:t> of the Republic of Lithuania</a:t>
            </a:r>
            <a:endParaRPr lang="en-US" sz="2400" dirty="0">
              <a:solidFill>
                <a:schemeClr val="accent1"/>
              </a:solidFill>
            </a:endParaRPr>
          </a:p>
        </p:txBody>
      </p:sp>
      <p:sp>
        <p:nvSpPr>
          <p:cNvPr id="6" name="Suapvalintas stačiakampis 9"/>
          <p:cNvSpPr txBox="1">
            <a:spLocks/>
          </p:cNvSpPr>
          <p:nvPr/>
        </p:nvSpPr>
        <p:spPr bwMode="auto">
          <a:xfrm>
            <a:off x="5652120" y="504363"/>
            <a:ext cx="3024336" cy="476365"/>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Science Council</a:t>
            </a:r>
            <a:endParaRPr lang="lt-LT" sz="1800" dirty="0">
              <a:solidFill>
                <a:schemeClr val="accent1"/>
              </a:solidFill>
            </a:endParaRPr>
          </a:p>
        </p:txBody>
      </p:sp>
      <p:sp>
        <p:nvSpPr>
          <p:cNvPr id="7" name="Suapvalintas stačiakampis 9"/>
          <p:cNvSpPr txBox="1">
            <a:spLocks/>
          </p:cNvSpPr>
          <p:nvPr/>
        </p:nvSpPr>
        <p:spPr bwMode="auto">
          <a:xfrm>
            <a:off x="5658048" y="1052736"/>
            <a:ext cx="3024336" cy="432048"/>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a:t>
            </a:r>
            <a:r>
              <a:rPr lang="lt-LT" sz="1800" b="1" dirty="0" err="1" smtClean="0">
                <a:solidFill>
                  <a:schemeClr val="accent1"/>
                </a:solidFill>
              </a:rPr>
              <a:t>Education</a:t>
            </a:r>
            <a:r>
              <a:rPr lang="lt-LT" sz="1800" b="1" dirty="0" smtClean="0">
                <a:solidFill>
                  <a:schemeClr val="accent1"/>
                </a:solidFill>
              </a:rPr>
              <a:t> </a:t>
            </a:r>
            <a:r>
              <a:rPr lang="en-US" sz="1800" b="1" dirty="0" smtClean="0">
                <a:solidFill>
                  <a:schemeClr val="accent1"/>
                </a:solidFill>
              </a:rPr>
              <a:t>Council</a:t>
            </a:r>
            <a:endParaRPr lang="lt-LT" sz="1800" dirty="0">
              <a:solidFill>
                <a:schemeClr val="accent1"/>
              </a:solidFill>
            </a:endParaRPr>
          </a:p>
        </p:txBody>
      </p:sp>
      <p:sp>
        <p:nvSpPr>
          <p:cNvPr id="8" name="Suapvalintas stačiakampis 9"/>
          <p:cNvSpPr txBox="1">
            <a:spLocks/>
          </p:cNvSpPr>
          <p:nvPr/>
        </p:nvSpPr>
        <p:spPr bwMode="auto">
          <a:xfrm>
            <a:off x="5652120" y="1556792"/>
            <a:ext cx="3024336" cy="576064"/>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a:t>
            </a:r>
            <a:r>
              <a:rPr lang="en-US" sz="1800" b="1" dirty="0" smtClean="0">
                <a:solidFill>
                  <a:schemeClr val="accent1"/>
                </a:solidFill>
              </a:rPr>
              <a:t>Creative </a:t>
            </a:r>
            <a:r>
              <a:rPr lang="en-US" sz="1800" b="1" dirty="0">
                <a:solidFill>
                  <a:schemeClr val="accent1"/>
                </a:solidFill>
              </a:rPr>
              <a:t>Artists Association</a:t>
            </a:r>
            <a:r>
              <a:rPr lang="en-US" sz="1800" dirty="0">
                <a:solidFill>
                  <a:schemeClr val="accent1"/>
                </a:solidFill>
              </a:rPr>
              <a:t> </a:t>
            </a:r>
            <a:endParaRPr lang="lt-LT" sz="1800" dirty="0">
              <a:solidFill>
                <a:schemeClr val="accent1"/>
              </a:solidFill>
            </a:endParaRPr>
          </a:p>
        </p:txBody>
      </p:sp>
      <p:sp>
        <p:nvSpPr>
          <p:cNvPr id="9" name="Suapvalintas stačiakampis 9"/>
          <p:cNvSpPr txBox="1">
            <a:spLocks/>
          </p:cNvSpPr>
          <p:nvPr/>
        </p:nvSpPr>
        <p:spPr bwMode="auto">
          <a:xfrm>
            <a:off x="5652120" y="2204864"/>
            <a:ext cx="3024336" cy="545607"/>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Bishops’ Conference</a:t>
            </a:r>
            <a:endParaRPr lang="lt-LT" sz="1800" dirty="0">
              <a:solidFill>
                <a:schemeClr val="accent1"/>
              </a:solidFill>
            </a:endParaRPr>
          </a:p>
        </p:txBody>
      </p:sp>
      <p:sp>
        <p:nvSpPr>
          <p:cNvPr id="11" name="Suapvalintas stačiakampis 9"/>
          <p:cNvSpPr txBox="1">
            <a:spLocks/>
          </p:cNvSpPr>
          <p:nvPr/>
        </p:nvSpPr>
        <p:spPr bwMode="auto">
          <a:xfrm>
            <a:off x="479601" y="3307904"/>
            <a:ext cx="2314600"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err="1" smtClean="0">
                <a:solidFill>
                  <a:schemeClr val="tx1"/>
                </a:solidFill>
              </a:rPr>
              <a:t>Six-year</a:t>
            </a:r>
            <a:r>
              <a:rPr lang="lt-LT" sz="2400" b="1" dirty="0" smtClean="0">
                <a:solidFill>
                  <a:schemeClr val="tx1"/>
                </a:solidFill>
              </a:rPr>
              <a:t> </a:t>
            </a:r>
            <a:r>
              <a:rPr lang="lt-LT" sz="2400" b="1" dirty="0" err="1" smtClean="0">
                <a:solidFill>
                  <a:schemeClr val="tx1"/>
                </a:solidFill>
              </a:rPr>
              <a:t>term</a:t>
            </a:r>
            <a:r>
              <a:rPr lang="lt-LT" sz="2400" b="1" dirty="0" smtClean="0">
                <a:solidFill>
                  <a:schemeClr val="accent1"/>
                </a:solidFill>
              </a:rPr>
              <a:t> </a:t>
            </a:r>
            <a:endParaRPr lang="en-US" sz="2400" dirty="0">
              <a:solidFill>
                <a:schemeClr val="accent1"/>
              </a:solidFill>
            </a:endParaRPr>
          </a:p>
        </p:txBody>
      </p:sp>
      <p:sp>
        <p:nvSpPr>
          <p:cNvPr id="12" name="Suapvalintas stačiakampis 9"/>
          <p:cNvSpPr txBox="1">
            <a:spLocks/>
          </p:cNvSpPr>
          <p:nvPr/>
        </p:nvSpPr>
        <p:spPr bwMode="auto">
          <a:xfrm>
            <a:off x="3054660" y="3587073"/>
            <a:ext cx="2314600"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err="1" smtClean="0">
                <a:solidFill>
                  <a:schemeClr val="tx1"/>
                </a:solidFill>
              </a:rPr>
              <a:t>Four-year</a:t>
            </a:r>
            <a:r>
              <a:rPr lang="lt-LT" sz="2400" b="1" dirty="0" smtClean="0">
                <a:solidFill>
                  <a:schemeClr val="tx1"/>
                </a:solidFill>
              </a:rPr>
              <a:t> </a:t>
            </a:r>
            <a:r>
              <a:rPr lang="lt-LT" sz="2400" b="1" dirty="0" err="1" smtClean="0">
                <a:solidFill>
                  <a:schemeClr val="tx1"/>
                </a:solidFill>
              </a:rPr>
              <a:t>term</a:t>
            </a:r>
            <a:r>
              <a:rPr lang="lt-LT" sz="2400" b="1" dirty="0" smtClean="0">
                <a:solidFill>
                  <a:schemeClr val="accent1"/>
                </a:solidFill>
              </a:rPr>
              <a:t> </a:t>
            </a:r>
            <a:endParaRPr lang="en-US" sz="2400" dirty="0">
              <a:solidFill>
                <a:schemeClr val="accent1"/>
              </a:solidFill>
            </a:endParaRPr>
          </a:p>
        </p:txBody>
      </p:sp>
      <p:sp>
        <p:nvSpPr>
          <p:cNvPr id="16" name="Rodyklė dešinėn 4"/>
          <p:cNvSpPr/>
          <p:nvPr/>
        </p:nvSpPr>
        <p:spPr>
          <a:xfrm rot="5400000">
            <a:off x="4011955" y="1602906"/>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Rodyklė dešinėn 4"/>
          <p:cNvSpPr/>
          <p:nvPr/>
        </p:nvSpPr>
        <p:spPr>
          <a:xfrm rot="5400000">
            <a:off x="1408820" y="2582906"/>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Rodyklė dešinėn 4"/>
          <p:cNvSpPr/>
          <p:nvPr/>
        </p:nvSpPr>
        <p:spPr>
          <a:xfrm rot="5400000">
            <a:off x="4001613" y="2870938"/>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Rodyklė dešinėn 4"/>
          <p:cNvSpPr/>
          <p:nvPr/>
        </p:nvSpPr>
        <p:spPr>
          <a:xfrm rot="5400000">
            <a:off x="1408820" y="1584897"/>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Suapvalintas stačiakampis 9"/>
          <p:cNvSpPr txBox="1">
            <a:spLocks/>
          </p:cNvSpPr>
          <p:nvPr/>
        </p:nvSpPr>
        <p:spPr bwMode="auto">
          <a:xfrm>
            <a:off x="473968" y="2348880"/>
            <a:ext cx="2314600"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smtClean="0">
                <a:solidFill>
                  <a:schemeClr val="tx1"/>
                </a:solidFill>
              </a:rPr>
              <a:t>4 </a:t>
            </a:r>
            <a:r>
              <a:rPr lang="lt-LT" sz="2400" b="1" dirty="0" err="1" smtClean="0">
                <a:solidFill>
                  <a:schemeClr val="tx1"/>
                </a:solidFill>
              </a:rPr>
              <a:t>members</a:t>
            </a:r>
            <a:endParaRPr lang="en-US" sz="2400" dirty="0">
              <a:solidFill>
                <a:schemeClr val="accent1"/>
              </a:solidFill>
            </a:endParaRPr>
          </a:p>
        </p:txBody>
      </p:sp>
      <p:sp>
        <p:nvSpPr>
          <p:cNvPr id="15" name="Suapvalintas stačiakampis 9"/>
          <p:cNvSpPr txBox="1">
            <a:spLocks/>
          </p:cNvSpPr>
          <p:nvPr/>
        </p:nvSpPr>
        <p:spPr bwMode="auto">
          <a:xfrm>
            <a:off x="3049488" y="2359974"/>
            <a:ext cx="2314600" cy="780994"/>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lt-LT" sz="2400" b="1" dirty="0">
                <a:solidFill>
                  <a:schemeClr val="tx1"/>
                </a:solidFill>
              </a:rPr>
              <a:t>4 </a:t>
            </a:r>
            <a:r>
              <a:rPr lang="lt-LT" sz="2400" b="1" dirty="0" err="1" smtClean="0">
                <a:solidFill>
                  <a:schemeClr val="tx1"/>
                </a:solidFill>
              </a:rPr>
              <a:t>members</a:t>
            </a:r>
            <a:r>
              <a:rPr lang="lt-LT" sz="2400" b="1" dirty="0" smtClean="0">
                <a:solidFill>
                  <a:schemeClr val="tx1"/>
                </a:solidFill>
              </a:rPr>
              <a:t>: 2 </a:t>
            </a:r>
            <a:r>
              <a:rPr lang="lt-LT" sz="2400" b="1" dirty="0" err="1" smtClean="0">
                <a:solidFill>
                  <a:schemeClr val="tx1"/>
                </a:solidFill>
              </a:rPr>
              <a:t>from</a:t>
            </a:r>
            <a:r>
              <a:rPr lang="lt-LT" sz="2400" b="1" dirty="0" smtClean="0">
                <a:solidFill>
                  <a:schemeClr val="tx1"/>
                </a:solidFill>
              </a:rPr>
              <a:t> </a:t>
            </a:r>
            <a:r>
              <a:rPr lang="lt-LT" sz="2400" b="1" dirty="0" err="1" smtClean="0">
                <a:solidFill>
                  <a:schemeClr val="tx1"/>
                </a:solidFill>
              </a:rPr>
              <a:t>opposition</a:t>
            </a:r>
            <a:endParaRPr lang="en-US" sz="2400" dirty="0">
              <a:solidFill>
                <a:schemeClr val="accent1"/>
              </a:solidFill>
            </a:endParaRPr>
          </a:p>
        </p:txBody>
      </p:sp>
      <p:sp>
        <p:nvSpPr>
          <p:cNvPr id="21" name="Rodyklė dešinėn 4"/>
          <p:cNvSpPr/>
          <p:nvPr/>
        </p:nvSpPr>
        <p:spPr>
          <a:xfrm rot="5400000">
            <a:off x="6948264" y="3432824"/>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Suapvalintas stačiakampis 9"/>
          <p:cNvSpPr txBox="1">
            <a:spLocks/>
          </p:cNvSpPr>
          <p:nvPr/>
        </p:nvSpPr>
        <p:spPr bwMode="auto">
          <a:xfrm>
            <a:off x="5652120" y="3198798"/>
            <a:ext cx="3018408"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smtClean="0">
                <a:solidFill>
                  <a:schemeClr val="tx1"/>
                </a:solidFill>
              </a:rPr>
              <a:t>4 </a:t>
            </a:r>
            <a:r>
              <a:rPr lang="lt-LT" sz="2400" b="1" dirty="0" err="1" smtClean="0">
                <a:solidFill>
                  <a:schemeClr val="tx1"/>
                </a:solidFill>
              </a:rPr>
              <a:t>members</a:t>
            </a:r>
            <a:endParaRPr lang="en-US" sz="2400" dirty="0">
              <a:solidFill>
                <a:schemeClr val="accent1"/>
              </a:solidFill>
            </a:endParaRPr>
          </a:p>
        </p:txBody>
      </p:sp>
      <p:sp>
        <p:nvSpPr>
          <p:cNvPr id="19" name="Rodyklė dešinėn 4"/>
          <p:cNvSpPr/>
          <p:nvPr/>
        </p:nvSpPr>
        <p:spPr>
          <a:xfrm rot="5400000">
            <a:off x="6945300" y="2480441"/>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6" name="Suapvalintas stačiakampis 9"/>
          <p:cNvSpPr txBox="1">
            <a:spLocks/>
          </p:cNvSpPr>
          <p:nvPr/>
        </p:nvSpPr>
        <p:spPr bwMode="auto">
          <a:xfrm>
            <a:off x="479600" y="5301208"/>
            <a:ext cx="8202783" cy="792088"/>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en-US" sz="4400" b="1" dirty="0" smtClean="0">
                <a:solidFill>
                  <a:schemeClr val="accent1"/>
                </a:solidFill>
              </a:rPr>
              <a:t>The </a:t>
            </a:r>
            <a:r>
              <a:rPr lang="lt-LT" sz="4400" b="1" dirty="0" smtClean="0">
                <a:solidFill>
                  <a:schemeClr val="accent1"/>
                </a:solidFill>
              </a:rPr>
              <a:t>LRT </a:t>
            </a:r>
            <a:r>
              <a:rPr lang="lt-LT" sz="4400" b="1" dirty="0" err="1" smtClean="0">
                <a:solidFill>
                  <a:schemeClr val="accent1"/>
                </a:solidFill>
              </a:rPr>
              <a:t>Council</a:t>
            </a:r>
            <a:endParaRPr lang="en-US" sz="4400" dirty="0">
              <a:solidFill>
                <a:schemeClr val="accent1"/>
              </a:solidFill>
            </a:endParaRPr>
          </a:p>
        </p:txBody>
      </p:sp>
    </p:spTree>
    <p:extLst>
      <p:ext uri="{BB962C8B-B14F-4D97-AF65-F5344CB8AC3E}">
        <p14:creationId xmlns:p14="http://schemas.microsoft.com/office/powerpoint/2010/main" val="2309274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dyklė dešinėn 4"/>
          <p:cNvSpPr/>
          <p:nvPr/>
        </p:nvSpPr>
        <p:spPr>
          <a:xfrm rot="5400000">
            <a:off x="6889872" y="4448025"/>
            <a:ext cx="590242"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4" name="Rodyklė dešinėn 4"/>
          <p:cNvSpPr/>
          <p:nvPr/>
        </p:nvSpPr>
        <p:spPr>
          <a:xfrm rot="5400000">
            <a:off x="3661892" y="4174110"/>
            <a:ext cx="1138071"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Rodyklė dešinėn 4"/>
          <p:cNvSpPr/>
          <p:nvPr/>
        </p:nvSpPr>
        <p:spPr>
          <a:xfrm rot="5400000">
            <a:off x="928281" y="4034526"/>
            <a:ext cx="1417240"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2" name="Suapvalintas stačiakampis 9"/>
          <p:cNvSpPr txBox="1">
            <a:spLocks/>
          </p:cNvSpPr>
          <p:nvPr/>
        </p:nvSpPr>
        <p:spPr bwMode="auto">
          <a:xfrm>
            <a:off x="5644237" y="4134902"/>
            <a:ext cx="3018408"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err="1" smtClean="0">
                <a:solidFill>
                  <a:srgbClr val="C00000"/>
                </a:solidFill>
              </a:rPr>
              <a:t>Six</a:t>
            </a:r>
            <a:r>
              <a:rPr lang="lt-LT" sz="2400" b="1" dirty="0" err="1" smtClean="0">
                <a:solidFill>
                  <a:schemeClr val="tx1"/>
                </a:solidFill>
              </a:rPr>
              <a:t>-year</a:t>
            </a:r>
            <a:r>
              <a:rPr lang="lt-LT" sz="2400" b="1" dirty="0" smtClean="0">
                <a:solidFill>
                  <a:schemeClr val="tx1"/>
                </a:solidFill>
              </a:rPr>
              <a:t> </a:t>
            </a:r>
            <a:r>
              <a:rPr lang="lt-LT" sz="2400" b="1" dirty="0" err="1" smtClean="0">
                <a:solidFill>
                  <a:schemeClr val="tx1"/>
                </a:solidFill>
              </a:rPr>
              <a:t>term</a:t>
            </a:r>
            <a:r>
              <a:rPr lang="lt-LT" sz="2400" b="1" dirty="0" smtClean="0">
                <a:solidFill>
                  <a:schemeClr val="accent1"/>
                </a:solidFill>
              </a:rPr>
              <a:t> </a:t>
            </a:r>
            <a:endParaRPr lang="en-US" sz="2400" dirty="0">
              <a:solidFill>
                <a:schemeClr val="accent1"/>
              </a:solidFill>
            </a:endParaRPr>
          </a:p>
        </p:txBody>
      </p:sp>
      <p:sp>
        <p:nvSpPr>
          <p:cNvPr id="4" name="Suapvalintas stačiakampis 9"/>
          <p:cNvSpPr>
            <a:spLocks noGrp="1"/>
          </p:cNvSpPr>
          <p:nvPr>
            <p:ph idx="1"/>
          </p:nvPr>
        </p:nvSpPr>
        <p:spPr>
          <a:xfrm>
            <a:off x="457200" y="476251"/>
            <a:ext cx="2314600" cy="1368573"/>
          </a:xfrm>
          <a:prstGeom prst="roundRect">
            <a:avLst/>
          </a:prstGeom>
          <a:noFill/>
          <a:ln w="38100">
            <a:solidFill>
              <a:srgbClr val="BB46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2400" b="1" dirty="0" smtClean="0">
                <a:solidFill>
                  <a:schemeClr val="accent1"/>
                </a:solidFill>
              </a:rPr>
              <a:t>The President of the Republic of Lithuania</a:t>
            </a:r>
            <a:endParaRPr lang="en-US" sz="2400" dirty="0">
              <a:solidFill>
                <a:schemeClr val="accent1"/>
              </a:solidFill>
            </a:endParaRPr>
          </a:p>
        </p:txBody>
      </p:sp>
      <p:sp>
        <p:nvSpPr>
          <p:cNvPr id="5" name="Suapvalintas stačiakampis 9"/>
          <p:cNvSpPr txBox="1">
            <a:spLocks/>
          </p:cNvSpPr>
          <p:nvPr/>
        </p:nvSpPr>
        <p:spPr bwMode="auto">
          <a:xfrm>
            <a:off x="3059832" y="504363"/>
            <a:ext cx="2304256" cy="1368573"/>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en-US" sz="2400" b="1" dirty="0" smtClean="0">
                <a:solidFill>
                  <a:schemeClr val="accent1"/>
                </a:solidFill>
              </a:rPr>
              <a:t>The </a:t>
            </a:r>
            <a:r>
              <a:rPr lang="en-US" sz="2400" b="1" dirty="0" err="1" smtClean="0">
                <a:solidFill>
                  <a:schemeClr val="accent1"/>
                </a:solidFill>
              </a:rPr>
              <a:t>Seimas</a:t>
            </a:r>
            <a:r>
              <a:rPr lang="en-US" sz="2400" b="1" dirty="0" smtClean="0">
                <a:solidFill>
                  <a:schemeClr val="accent1"/>
                </a:solidFill>
              </a:rPr>
              <a:t> of the Republic of Lithuania</a:t>
            </a:r>
            <a:endParaRPr lang="en-US" sz="2400" dirty="0">
              <a:solidFill>
                <a:schemeClr val="accent1"/>
              </a:solidFill>
            </a:endParaRPr>
          </a:p>
        </p:txBody>
      </p:sp>
      <p:sp>
        <p:nvSpPr>
          <p:cNvPr id="6" name="Suapvalintas stačiakampis 9"/>
          <p:cNvSpPr txBox="1">
            <a:spLocks/>
          </p:cNvSpPr>
          <p:nvPr/>
        </p:nvSpPr>
        <p:spPr bwMode="auto">
          <a:xfrm>
            <a:off x="5652120" y="504363"/>
            <a:ext cx="3024336" cy="476365"/>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Science Council</a:t>
            </a:r>
            <a:endParaRPr lang="lt-LT" sz="1800" dirty="0">
              <a:solidFill>
                <a:schemeClr val="accent1"/>
              </a:solidFill>
            </a:endParaRPr>
          </a:p>
        </p:txBody>
      </p:sp>
      <p:sp>
        <p:nvSpPr>
          <p:cNvPr id="7" name="Suapvalintas stačiakampis 9"/>
          <p:cNvSpPr txBox="1">
            <a:spLocks/>
          </p:cNvSpPr>
          <p:nvPr/>
        </p:nvSpPr>
        <p:spPr bwMode="auto">
          <a:xfrm>
            <a:off x="5658048" y="1052736"/>
            <a:ext cx="3024336" cy="432048"/>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a:t>
            </a:r>
            <a:r>
              <a:rPr lang="lt-LT" sz="1800" b="1" dirty="0" err="1" smtClean="0">
                <a:solidFill>
                  <a:schemeClr val="accent1"/>
                </a:solidFill>
              </a:rPr>
              <a:t>Education</a:t>
            </a:r>
            <a:r>
              <a:rPr lang="lt-LT" sz="1800" b="1" dirty="0" smtClean="0">
                <a:solidFill>
                  <a:schemeClr val="accent1"/>
                </a:solidFill>
              </a:rPr>
              <a:t> </a:t>
            </a:r>
            <a:r>
              <a:rPr lang="en-US" sz="1800" b="1" dirty="0" smtClean="0">
                <a:solidFill>
                  <a:schemeClr val="accent1"/>
                </a:solidFill>
              </a:rPr>
              <a:t>Council</a:t>
            </a:r>
            <a:endParaRPr lang="lt-LT" sz="1800" dirty="0">
              <a:solidFill>
                <a:schemeClr val="accent1"/>
              </a:solidFill>
            </a:endParaRPr>
          </a:p>
        </p:txBody>
      </p:sp>
      <p:sp>
        <p:nvSpPr>
          <p:cNvPr id="8" name="Suapvalintas stačiakampis 9"/>
          <p:cNvSpPr txBox="1">
            <a:spLocks/>
          </p:cNvSpPr>
          <p:nvPr/>
        </p:nvSpPr>
        <p:spPr bwMode="auto">
          <a:xfrm>
            <a:off x="5652120" y="1556792"/>
            <a:ext cx="3024336" cy="576064"/>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a:t>
            </a:r>
            <a:r>
              <a:rPr lang="en-US" sz="1800" b="1" dirty="0" smtClean="0">
                <a:solidFill>
                  <a:schemeClr val="accent1"/>
                </a:solidFill>
              </a:rPr>
              <a:t>Creative </a:t>
            </a:r>
            <a:r>
              <a:rPr lang="en-US" sz="1800" b="1" dirty="0">
                <a:solidFill>
                  <a:schemeClr val="accent1"/>
                </a:solidFill>
              </a:rPr>
              <a:t>Artists Association</a:t>
            </a:r>
            <a:r>
              <a:rPr lang="en-US" sz="1800" dirty="0">
                <a:solidFill>
                  <a:schemeClr val="accent1"/>
                </a:solidFill>
              </a:rPr>
              <a:t> </a:t>
            </a:r>
            <a:endParaRPr lang="lt-LT" sz="1800" dirty="0">
              <a:solidFill>
                <a:schemeClr val="accent1"/>
              </a:solidFill>
            </a:endParaRPr>
          </a:p>
        </p:txBody>
      </p:sp>
      <p:sp>
        <p:nvSpPr>
          <p:cNvPr id="9" name="Suapvalintas stačiakampis 9"/>
          <p:cNvSpPr txBox="1">
            <a:spLocks/>
          </p:cNvSpPr>
          <p:nvPr/>
        </p:nvSpPr>
        <p:spPr bwMode="auto">
          <a:xfrm>
            <a:off x="5652120" y="2204864"/>
            <a:ext cx="3024336" cy="545607"/>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en-US" sz="1800" b="1" dirty="0">
                <a:solidFill>
                  <a:schemeClr val="accent1"/>
                </a:solidFill>
              </a:rPr>
              <a:t>Lithuanian Bishops’ Conference</a:t>
            </a:r>
            <a:endParaRPr lang="lt-LT" sz="1800" dirty="0">
              <a:solidFill>
                <a:schemeClr val="accent1"/>
              </a:solidFill>
            </a:endParaRPr>
          </a:p>
        </p:txBody>
      </p:sp>
      <p:sp>
        <p:nvSpPr>
          <p:cNvPr id="11" name="Suapvalintas stačiakampis 9"/>
          <p:cNvSpPr txBox="1">
            <a:spLocks/>
          </p:cNvSpPr>
          <p:nvPr/>
        </p:nvSpPr>
        <p:spPr bwMode="auto">
          <a:xfrm>
            <a:off x="479601" y="3307904"/>
            <a:ext cx="2314600"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err="1" smtClean="0">
                <a:solidFill>
                  <a:schemeClr val="tx1"/>
                </a:solidFill>
              </a:rPr>
              <a:t>Six-year</a:t>
            </a:r>
            <a:r>
              <a:rPr lang="lt-LT" sz="2400" b="1" dirty="0" smtClean="0">
                <a:solidFill>
                  <a:schemeClr val="tx1"/>
                </a:solidFill>
              </a:rPr>
              <a:t> </a:t>
            </a:r>
            <a:r>
              <a:rPr lang="lt-LT" sz="2400" b="1" dirty="0" err="1" smtClean="0">
                <a:solidFill>
                  <a:schemeClr val="tx1"/>
                </a:solidFill>
              </a:rPr>
              <a:t>term</a:t>
            </a:r>
            <a:r>
              <a:rPr lang="lt-LT" sz="2400" b="1" dirty="0" smtClean="0">
                <a:solidFill>
                  <a:schemeClr val="accent1"/>
                </a:solidFill>
              </a:rPr>
              <a:t> </a:t>
            </a:r>
            <a:endParaRPr lang="en-US" sz="2400" dirty="0">
              <a:solidFill>
                <a:schemeClr val="accent1"/>
              </a:solidFill>
            </a:endParaRPr>
          </a:p>
        </p:txBody>
      </p:sp>
      <p:sp>
        <p:nvSpPr>
          <p:cNvPr id="12" name="Suapvalintas stačiakampis 9"/>
          <p:cNvSpPr txBox="1">
            <a:spLocks/>
          </p:cNvSpPr>
          <p:nvPr/>
        </p:nvSpPr>
        <p:spPr bwMode="auto">
          <a:xfrm>
            <a:off x="3054660" y="3587073"/>
            <a:ext cx="2314600"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err="1" smtClean="0">
                <a:solidFill>
                  <a:srgbClr val="C00000"/>
                </a:solidFill>
              </a:rPr>
              <a:t>Six</a:t>
            </a:r>
            <a:r>
              <a:rPr lang="lt-LT" sz="2400" b="1" dirty="0" err="1" smtClean="0">
                <a:solidFill>
                  <a:schemeClr val="tx1"/>
                </a:solidFill>
              </a:rPr>
              <a:t>-year</a:t>
            </a:r>
            <a:r>
              <a:rPr lang="lt-LT" sz="2400" b="1" dirty="0" smtClean="0">
                <a:solidFill>
                  <a:schemeClr val="tx1"/>
                </a:solidFill>
              </a:rPr>
              <a:t> </a:t>
            </a:r>
            <a:r>
              <a:rPr lang="lt-LT" sz="2400" b="1" dirty="0" err="1" smtClean="0">
                <a:solidFill>
                  <a:schemeClr val="tx1"/>
                </a:solidFill>
              </a:rPr>
              <a:t>term</a:t>
            </a:r>
            <a:r>
              <a:rPr lang="lt-LT" sz="2400" b="1" dirty="0" smtClean="0">
                <a:solidFill>
                  <a:schemeClr val="accent1"/>
                </a:solidFill>
              </a:rPr>
              <a:t> </a:t>
            </a:r>
            <a:endParaRPr lang="en-US" sz="2400" dirty="0">
              <a:solidFill>
                <a:schemeClr val="accent1"/>
              </a:solidFill>
            </a:endParaRPr>
          </a:p>
        </p:txBody>
      </p:sp>
      <p:sp>
        <p:nvSpPr>
          <p:cNvPr id="16" name="Rodyklė dešinėn 4"/>
          <p:cNvSpPr/>
          <p:nvPr/>
        </p:nvSpPr>
        <p:spPr>
          <a:xfrm rot="5400000">
            <a:off x="4011955" y="1602906"/>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Rodyklė dešinėn 4"/>
          <p:cNvSpPr/>
          <p:nvPr/>
        </p:nvSpPr>
        <p:spPr>
          <a:xfrm rot="5400000">
            <a:off x="1408820" y="2582906"/>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Rodyklė dešinėn 4"/>
          <p:cNvSpPr/>
          <p:nvPr/>
        </p:nvSpPr>
        <p:spPr>
          <a:xfrm rot="5400000">
            <a:off x="4001613" y="2870938"/>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0" name="Rodyklė dešinėn 4"/>
          <p:cNvSpPr/>
          <p:nvPr/>
        </p:nvSpPr>
        <p:spPr>
          <a:xfrm rot="5400000">
            <a:off x="1394638" y="1588724"/>
            <a:ext cx="460412"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Suapvalintas stačiakampis 9"/>
          <p:cNvSpPr txBox="1">
            <a:spLocks/>
          </p:cNvSpPr>
          <p:nvPr/>
        </p:nvSpPr>
        <p:spPr bwMode="auto">
          <a:xfrm>
            <a:off x="473968" y="2348880"/>
            <a:ext cx="2314600"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smtClean="0">
                <a:solidFill>
                  <a:schemeClr val="tx1"/>
                </a:solidFill>
              </a:rPr>
              <a:t>4 </a:t>
            </a:r>
            <a:r>
              <a:rPr lang="lt-LT" sz="2400" b="1" dirty="0" err="1" smtClean="0">
                <a:solidFill>
                  <a:schemeClr val="tx1"/>
                </a:solidFill>
              </a:rPr>
              <a:t>members</a:t>
            </a:r>
            <a:endParaRPr lang="en-US" sz="2400" dirty="0">
              <a:solidFill>
                <a:schemeClr val="accent1"/>
              </a:solidFill>
            </a:endParaRPr>
          </a:p>
        </p:txBody>
      </p:sp>
      <p:sp>
        <p:nvSpPr>
          <p:cNvPr id="15" name="Suapvalintas stačiakampis 9"/>
          <p:cNvSpPr txBox="1">
            <a:spLocks/>
          </p:cNvSpPr>
          <p:nvPr/>
        </p:nvSpPr>
        <p:spPr bwMode="auto">
          <a:xfrm>
            <a:off x="3049488" y="2359974"/>
            <a:ext cx="2314600" cy="780994"/>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None/>
            </a:pPr>
            <a:r>
              <a:rPr lang="lt-LT" sz="2400" b="1" dirty="0">
                <a:solidFill>
                  <a:schemeClr val="tx1"/>
                </a:solidFill>
              </a:rPr>
              <a:t>4 </a:t>
            </a:r>
            <a:r>
              <a:rPr lang="lt-LT" sz="2400" b="1" dirty="0" err="1" smtClean="0">
                <a:solidFill>
                  <a:schemeClr val="tx1"/>
                </a:solidFill>
              </a:rPr>
              <a:t>members</a:t>
            </a:r>
            <a:r>
              <a:rPr lang="lt-LT" sz="2400" b="1" dirty="0" smtClean="0">
                <a:solidFill>
                  <a:schemeClr val="tx1"/>
                </a:solidFill>
              </a:rPr>
              <a:t>: 2 </a:t>
            </a:r>
            <a:r>
              <a:rPr lang="lt-LT" sz="2400" b="1" dirty="0" err="1" smtClean="0">
                <a:solidFill>
                  <a:schemeClr val="tx1"/>
                </a:solidFill>
              </a:rPr>
              <a:t>from</a:t>
            </a:r>
            <a:r>
              <a:rPr lang="lt-LT" sz="2400" b="1" dirty="0" smtClean="0">
                <a:solidFill>
                  <a:schemeClr val="tx1"/>
                </a:solidFill>
              </a:rPr>
              <a:t> </a:t>
            </a:r>
            <a:r>
              <a:rPr lang="lt-LT" sz="2400" b="1" dirty="0" err="1" smtClean="0">
                <a:solidFill>
                  <a:schemeClr val="tx1"/>
                </a:solidFill>
              </a:rPr>
              <a:t>opposition</a:t>
            </a:r>
            <a:endParaRPr lang="en-US" sz="2400" dirty="0">
              <a:solidFill>
                <a:schemeClr val="accent1"/>
              </a:solidFill>
            </a:endParaRPr>
          </a:p>
        </p:txBody>
      </p:sp>
      <p:sp>
        <p:nvSpPr>
          <p:cNvPr id="21" name="Rodyklė dešinėn 4"/>
          <p:cNvSpPr/>
          <p:nvPr/>
        </p:nvSpPr>
        <p:spPr>
          <a:xfrm rot="5400000">
            <a:off x="6948264" y="3432824"/>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3" name="Suapvalintas stačiakampis 9"/>
          <p:cNvSpPr txBox="1">
            <a:spLocks/>
          </p:cNvSpPr>
          <p:nvPr/>
        </p:nvSpPr>
        <p:spPr bwMode="auto">
          <a:xfrm>
            <a:off x="5652120" y="3198798"/>
            <a:ext cx="3018408" cy="504056"/>
          </a:xfrm>
          <a:prstGeom prst="roundRect">
            <a:avLst/>
          </a:prstGeom>
          <a:noFill/>
          <a:ln w="38100" cap="flat" cmpd="sng" algn="ctr">
            <a:solidFill>
              <a:schemeClr val="accent6">
                <a:lumMod val="75000"/>
              </a:schemeClr>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lt-LT" sz="2400" b="1" dirty="0" smtClean="0">
                <a:solidFill>
                  <a:schemeClr val="tx1"/>
                </a:solidFill>
              </a:rPr>
              <a:t>4 </a:t>
            </a:r>
            <a:r>
              <a:rPr lang="lt-LT" sz="2400" b="1" dirty="0" err="1" smtClean="0">
                <a:solidFill>
                  <a:schemeClr val="tx1"/>
                </a:solidFill>
              </a:rPr>
              <a:t>members</a:t>
            </a:r>
            <a:endParaRPr lang="en-US" sz="2400" dirty="0">
              <a:solidFill>
                <a:schemeClr val="accent1"/>
              </a:solidFill>
            </a:endParaRPr>
          </a:p>
        </p:txBody>
      </p:sp>
      <p:sp>
        <p:nvSpPr>
          <p:cNvPr id="19" name="Rodyklė dešinėn 4"/>
          <p:cNvSpPr/>
          <p:nvPr/>
        </p:nvSpPr>
        <p:spPr>
          <a:xfrm rot="5400000">
            <a:off x="6945300" y="2480441"/>
            <a:ext cx="432048" cy="972108"/>
          </a:xfrm>
          <a:prstGeom prs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6" name="Suapvalintas stačiakampis 9"/>
          <p:cNvSpPr txBox="1">
            <a:spLocks/>
          </p:cNvSpPr>
          <p:nvPr/>
        </p:nvSpPr>
        <p:spPr bwMode="auto">
          <a:xfrm>
            <a:off x="479600" y="5301208"/>
            <a:ext cx="8202783" cy="792088"/>
          </a:xfrm>
          <a:prstGeom prst="roundRect">
            <a:avLst/>
          </a:prstGeom>
          <a:noFill/>
          <a:ln w="38100" cap="flat" cmpd="sng" algn="ctr">
            <a:solidFill>
              <a:srgbClr val="BB4643"/>
            </a:solidFill>
            <a:prstDash val="solid"/>
            <a:miter lim="800000"/>
            <a:headEnd/>
            <a:tailEn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lt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lt1"/>
                </a:solidFill>
                <a:latin typeface="+mn-lt"/>
                <a:ea typeface="+mn-ea"/>
                <a:cs typeface="+mn-cs"/>
              </a:defRPr>
            </a:lvl9pPr>
          </a:lstStyle>
          <a:p>
            <a:pPr marL="0" indent="0" algn="ctr">
              <a:buFont typeface="Arial" charset="0"/>
              <a:buNone/>
            </a:pPr>
            <a:r>
              <a:rPr lang="en-US" sz="4400" b="1" dirty="0" smtClean="0">
                <a:solidFill>
                  <a:schemeClr val="accent1"/>
                </a:solidFill>
              </a:rPr>
              <a:t>The </a:t>
            </a:r>
            <a:r>
              <a:rPr lang="lt-LT" sz="4400" b="1" dirty="0" smtClean="0">
                <a:solidFill>
                  <a:schemeClr val="accent1"/>
                </a:solidFill>
              </a:rPr>
              <a:t>LRT </a:t>
            </a:r>
            <a:r>
              <a:rPr lang="lt-LT" sz="4400" b="1" dirty="0" err="1" smtClean="0">
                <a:solidFill>
                  <a:schemeClr val="accent1"/>
                </a:solidFill>
              </a:rPr>
              <a:t>Council</a:t>
            </a:r>
            <a:endParaRPr lang="en-US" sz="4400" dirty="0">
              <a:solidFill>
                <a:schemeClr val="accent1"/>
              </a:solidFill>
            </a:endParaRPr>
          </a:p>
        </p:txBody>
      </p:sp>
    </p:spTree>
    <p:extLst>
      <p:ext uri="{BB962C8B-B14F-4D97-AF65-F5344CB8AC3E}">
        <p14:creationId xmlns:p14="http://schemas.microsoft.com/office/powerpoint/2010/main" val="3307362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Composition</a:t>
            </a:r>
            <a:endParaRPr lang="lt-LT" b="1" dirty="0"/>
          </a:p>
        </p:txBody>
      </p:sp>
      <p:sp>
        <p:nvSpPr>
          <p:cNvPr id="3" name="Content Placeholder 2"/>
          <p:cNvSpPr>
            <a:spLocks noGrp="1"/>
          </p:cNvSpPr>
          <p:nvPr>
            <p:ph idx="1"/>
          </p:nvPr>
        </p:nvSpPr>
        <p:spPr>
          <a:xfrm>
            <a:off x="457200" y="1524000"/>
            <a:ext cx="8363272" cy="4929335"/>
          </a:xfrm>
        </p:spPr>
        <p:txBody>
          <a:bodyPr/>
          <a:lstStyle/>
          <a:p>
            <a:r>
              <a:rPr lang="en-US" dirty="0" err="1"/>
              <a:t>Seimas</a:t>
            </a:r>
            <a:r>
              <a:rPr lang="en-US" dirty="0"/>
              <a:t>, Government, </a:t>
            </a:r>
            <a:r>
              <a:rPr lang="en-US" dirty="0" smtClean="0"/>
              <a:t>Lithuanian Radio </a:t>
            </a:r>
            <a:r>
              <a:rPr lang="en-US" dirty="0"/>
              <a:t>and Television Commission members, political (personal) confidence state employees, persons employed according to </a:t>
            </a:r>
            <a:r>
              <a:rPr lang="en-US" dirty="0" err="1"/>
              <a:t>labour</a:t>
            </a:r>
            <a:r>
              <a:rPr lang="en-US" dirty="0"/>
              <a:t> contract at radio and television stations, including LRT, and also owners and co-owners </a:t>
            </a:r>
            <a:r>
              <a:rPr lang="en-US" b="1" dirty="0">
                <a:solidFill>
                  <a:schemeClr val="accent1"/>
                </a:solidFill>
              </a:rPr>
              <a:t>shall not be the members of the Council</a:t>
            </a:r>
            <a:r>
              <a:rPr lang="en-US" dirty="0"/>
              <a:t>.</a:t>
            </a:r>
            <a:endParaRPr lang="en-US" dirty="0" smtClean="0"/>
          </a:p>
        </p:txBody>
      </p:sp>
    </p:spTree>
    <p:extLst>
      <p:ext uri="{BB962C8B-B14F-4D97-AF65-F5344CB8AC3E}">
        <p14:creationId xmlns:p14="http://schemas.microsoft.com/office/powerpoint/2010/main" val="3553135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Formation</a:t>
            </a:r>
            <a:endParaRPr lang="lt-LT" b="1" dirty="0"/>
          </a:p>
        </p:txBody>
      </p:sp>
      <p:sp>
        <p:nvSpPr>
          <p:cNvPr id="3" name="Content Placeholder 2"/>
          <p:cNvSpPr>
            <a:spLocks noGrp="1"/>
          </p:cNvSpPr>
          <p:nvPr>
            <p:ph idx="1"/>
          </p:nvPr>
        </p:nvSpPr>
        <p:spPr>
          <a:xfrm>
            <a:off x="457200" y="1524000"/>
            <a:ext cx="8363272" cy="4929335"/>
          </a:xfrm>
        </p:spPr>
        <p:txBody>
          <a:bodyPr/>
          <a:lstStyle/>
          <a:p>
            <a:r>
              <a:rPr lang="en-US" b="1" dirty="0">
                <a:solidFill>
                  <a:schemeClr val="accent1"/>
                </a:solidFill>
              </a:rPr>
              <a:t>The Education, Science and Culture Committee of the </a:t>
            </a:r>
            <a:r>
              <a:rPr lang="en-US" b="1" dirty="0" err="1">
                <a:solidFill>
                  <a:schemeClr val="accent1"/>
                </a:solidFill>
              </a:rPr>
              <a:t>Seimas</a:t>
            </a:r>
            <a:r>
              <a:rPr lang="en-US" dirty="0"/>
              <a:t> </a:t>
            </a:r>
            <a:r>
              <a:rPr lang="en-US" dirty="0" smtClean="0"/>
              <a:t>(Parliament) shall </a:t>
            </a:r>
            <a:r>
              <a:rPr lang="en-US" dirty="0"/>
              <a:t>organize the formation of the Council. </a:t>
            </a:r>
            <a:endParaRPr lang="en-US" dirty="0" smtClean="0"/>
          </a:p>
          <a:p>
            <a:r>
              <a:rPr lang="en-US" dirty="0" err="1" smtClean="0"/>
              <a:t>Th</a:t>
            </a:r>
            <a:r>
              <a:rPr lang="lt-LT" dirty="0" err="1" smtClean="0"/>
              <a:t>is</a:t>
            </a:r>
            <a:r>
              <a:rPr lang="en-US" dirty="0" smtClean="0"/>
              <a:t> Committee shall convoke the first meeting, in the course whereof, by a simple majority vote of all Council members Council members shall elect a Council Chairman to a term of </a:t>
            </a:r>
            <a:r>
              <a:rPr lang="lt-LT" dirty="0" smtClean="0"/>
              <a:t>      </a:t>
            </a:r>
            <a:r>
              <a:rPr lang="en-US" b="1" dirty="0" smtClean="0">
                <a:solidFill>
                  <a:schemeClr val="accent1"/>
                </a:solidFill>
              </a:rPr>
              <a:t>3 years</a:t>
            </a:r>
            <a:r>
              <a:rPr lang="en-US" dirty="0" smtClean="0"/>
              <a:t>. </a:t>
            </a:r>
          </a:p>
        </p:txBody>
      </p:sp>
    </p:spTree>
    <p:extLst>
      <p:ext uri="{BB962C8B-B14F-4D97-AF65-F5344CB8AC3E}">
        <p14:creationId xmlns:p14="http://schemas.microsoft.com/office/powerpoint/2010/main" val="3193837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Resignation</a:t>
            </a:r>
            <a:endParaRPr lang="lt-LT" b="1" dirty="0"/>
          </a:p>
        </p:txBody>
      </p:sp>
      <p:sp>
        <p:nvSpPr>
          <p:cNvPr id="3" name="Content Placeholder 2"/>
          <p:cNvSpPr>
            <a:spLocks noGrp="1"/>
          </p:cNvSpPr>
          <p:nvPr>
            <p:ph idx="1"/>
          </p:nvPr>
        </p:nvSpPr>
        <p:spPr>
          <a:xfrm>
            <a:off x="323528" y="1412776"/>
            <a:ext cx="8496944" cy="5040560"/>
          </a:xfrm>
        </p:spPr>
        <p:txBody>
          <a:bodyPr/>
          <a:lstStyle/>
          <a:p>
            <a:r>
              <a:rPr lang="en-US" dirty="0"/>
              <a:t>The Council shall have the </a:t>
            </a:r>
            <a:r>
              <a:rPr lang="en-US" b="1" dirty="0">
                <a:solidFill>
                  <a:schemeClr val="accent1"/>
                </a:solidFill>
              </a:rPr>
              <a:t>right to resign</a:t>
            </a:r>
            <a:r>
              <a:rPr lang="en-US" dirty="0"/>
              <a:t> prior to expiration of its term of office. </a:t>
            </a:r>
            <a:r>
              <a:rPr lang="en-US" dirty="0" smtClean="0"/>
              <a:t>In that case all </a:t>
            </a:r>
            <a:r>
              <a:rPr lang="en-US" dirty="0"/>
              <a:t>of the powers of the Council and of all the Council members shall be interrupted upon the convening of the newly-appointed Council at a first meeting</a:t>
            </a:r>
            <a:r>
              <a:rPr lang="en-US" dirty="0" smtClean="0"/>
              <a:t>.</a:t>
            </a:r>
          </a:p>
          <a:p>
            <a:r>
              <a:rPr lang="en-US" dirty="0"/>
              <a:t>Upon the resignation of the Council, the </a:t>
            </a:r>
            <a:r>
              <a:rPr lang="en-US" dirty="0" err="1"/>
              <a:t>Seimas</a:t>
            </a:r>
            <a:r>
              <a:rPr lang="en-US" dirty="0"/>
              <a:t> Committee </a:t>
            </a:r>
            <a:r>
              <a:rPr lang="en-US" dirty="0" smtClean="0"/>
              <a:t>shall contact </a:t>
            </a:r>
            <a:r>
              <a:rPr lang="en-US" dirty="0"/>
              <a:t>the institutions, which had delegated Council members with a request to appoint Council members.</a:t>
            </a:r>
            <a:endParaRPr lang="en-US" dirty="0" smtClean="0"/>
          </a:p>
        </p:txBody>
      </p:sp>
    </p:spTree>
    <p:extLst>
      <p:ext uri="{BB962C8B-B14F-4D97-AF65-F5344CB8AC3E}">
        <p14:creationId xmlns:p14="http://schemas.microsoft.com/office/powerpoint/2010/main" val="770262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Resignation</a:t>
            </a:r>
            <a:endParaRPr lang="lt-LT" b="1" dirty="0"/>
          </a:p>
        </p:txBody>
      </p:sp>
      <p:sp>
        <p:nvSpPr>
          <p:cNvPr id="3" name="Content Placeholder 2"/>
          <p:cNvSpPr>
            <a:spLocks noGrp="1"/>
          </p:cNvSpPr>
          <p:nvPr>
            <p:ph idx="1"/>
          </p:nvPr>
        </p:nvSpPr>
        <p:spPr>
          <a:xfrm>
            <a:off x="323528" y="1412776"/>
            <a:ext cx="8568952" cy="5040560"/>
          </a:xfrm>
        </p:spPr>
        <p:txBody>
          <a:bodyPr/>
          <a:lstStyle/>
          <a:p>
            <a:r>
              <a:rPr lang="en-US" dirty="0"/>
              <a:t>Upon resignation of the Council, the </a:t>
            </a:r>
            <a:r>
              <a:rPr lang="en-US" b="1" dirty="0" smtClean="0">
                <a:solidFill>
                  <a:schemeClr val="accent1"/>
                </a:solidFill>
              </a:rPr>
              <a:t>Director General</a:t>
            </a:r>
            <a:r>
              <a:rPr lang="en-US" dirty="0" smtClean="0"/>
              <a:t> </a:t>
            </a:r>
            <a:r>
              <a:rPr lang="en-US" dirty="0"/>
              <a:t>and the </a:t>
            </a:r>
            <a:r>
              <a:rPr lang="en-US" b="1" dirty="0">
                <a:solidFill>
                  <a:schemeClr val="accent1"/>
                </a:solidFill>
              </a:rPr>
              <a:t>deputies of the </a:t>
            </a:r>
            <a:r>
              <a:rPr lang="en-US" b="1" dirty="0" smtClean="0">
                <a:solidFill>
                  <a:schemeClr val="accent1"/>
                </a:solidFill>
              </a:rPr>
              <a:t>Director General </a:t>
            </a:r>
            <a:r>
              <a:rPr lang="en-US" dirty="0"/>
              <a:t>appointed by the Council, through his recommendation, </a:t>
            </a:r>
            <a:r>
              <a:rPr lang="en-US" b="1" dirty="0">
                <a:solidFill>
                  <a:schemeClr val="accent1"/>
                </a:solidFill>
              </a:rPr>
              <a:t>shall be dismissed</a:t>
            </a:r>
            <a:r>
              <a:rPr lang="en-US" dirty="0"/>
              <a:t>. </a:t>
            </a:r>
            <a:endParaRPr lang="en-US" dirty="0" smtClean="0"/>
          </a:p>
          <a:p>
            <a:r>
              <a:rPr lang="en-US" dirty="0" smtClean="0"/>
              <a:t>Upon </a:t>
            </a:r>
            <a:r>
              <a:rPr lang="en-US" dirty="0"/>
              <a:t>the resignation of the Council or the </a:t>
            </a:r>
            <a:r>
              <a:rPr lang="en-US" dirty="0" smtClean="0"/>
              <a:t>Director General</a:t>
            </a:r>
            <a:r>
              <a:rPr lang="en-US" dirty="0"/>
              <a:t>, the Council shall assign to the </a:t>
            </a:r>
            <a:r>
              <a:rPr lang="en-US" dirty="0" smtClean="0"/>
              <a:t>Director General </a:t>
            </a:r>
            <a:r>
              <a:rPr lang="en-US" dirty="0"/>
              <a:t>or another individual to temporarily perform the duties of </a:t>
            </a:r>
            <a:r>
              <a:rPr lang="en-US" dirty="0" smtClean="0"/>
              <a:t>Director General</a:t>
            </a:r>
            <a:r>
              <a:rPr lang="en-US" dirty="0"/>
              <a:t>, until such time as a new </a:t>
            </a:r>
            <a:r>
              <a:rPr lang="en-US" dirty="0" smtClean="0"/>
              <a:t>Director General </a:t>
            </a:r>
            <a:r>
              <a:rPr lang="en-US" dirty="0"/>
              <a:t>shall be appointed.</a:t>
            </a:r>
            <a:endParaRPr lang="en-US" dirty="0" smtClean="0"/>
          </a:p>
        </p:txBody>
      </p:sp>
    </p:spTree>
    <p:extLst>
      <p:ext uri="{BB962C8B-B14F-4D97-AF65-F5344CB8AC3E}">
        <p14:creationId xmlns:p14="http://schemas.microsoft.com/office/powerpoint/2010/main" val="1904910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Chairman</a:t>
            </a:r>
            <a:endParaRPr lang="lt-LT" b="1" dirty="0"/>
          </a:p>
        </p:txBody>
      </p:sp>
      <p:sp>
        <p:nvSpPr>
          <p:cNvPr id="3" name="Content Placeholder 2"/>
          <p:cNvSpPr>
            <a:spLocks noGrp="1"/>
          </p:cNvSpPr>
          <p:nvPr>
            <p:ph idx="1"/>
          </p:nvPr>
        </p:nvSpPr>
        <p:spPr>
          <a:xfrm>
            <a:off x="323528" y="1700808"/>
            <a:ext cx="8496944" cy="4464496"/>
          </a:xfrm>
        </p:spPr>
        <p:txBody>
          <a:bodyPr/>
          <a:lstStyle/>
          <a:p>
            <a:r>
              <a:rPr lang="en-US" dirty="0"/>
              <a:t>The</a:t>
            </a:r>
            <a:r>
              <a:rPr lang="en-US" b="1" dirty="0"/>
              <a:t> </a:t>
            </a:r>
            <a:r>
              <a:rPr lang="en-US" dirty="0"/>
              <a:t>institutions,</a:t>
            </a:r>
            <a:r>
              <a:rPr lang="en-US" b="1" dirty="0"/>
              <a:t> </a:t>
            </a:r>
            <a:r>
              <a:rPr lang="en-US" dirty="0" err="1"/>
              <a:t>authorised</a:t>
            </a:r>
            <a:r>
              <a:rPr lang="en-US" dirty="0"/>
              <a:t> to appoint Council members, must appoint them within </a:t>
            </a:r>
            <a:r>
              <a:rPr lang="en-US" b="1" dirty="0">
                <a:solidFill>
                  <a:schemeClr val="accent1"/>
                </a:solidFill>
              </a:rPr>
              <a:t>10 days</a:t>
            </a:r>
            <a:r>
              <a:rPr lang="en-US" dirty="0"/>
              <a:t> of the day of the request by the </a:t>
            </a:r>
            <a:r>
              <a:rPr lang="en-US" dirty="0" err="1"/>
              <a:t>Seimas</a:t>
            </a:r>
            <a:r>
              <a:rPr lang="en-US" dirty="0"/>
              <a:t> Committee on Education, Science and Culture. </a:t>
            </a:r>
            <a:endParaRPr lang="en-US" dirty="0" smtClean="0"/>
          </a:p>
          <a:p>
            <a:r>
              <a:rPr lang="en-US" dirty="0" smtClean="0"/>
              <a:t>Having </a:t>
            </a:r>
            <a:r>
              <a:rPr lang="en-US" dirty="0"/>
              <a:t>appointed all of the Council members, the </a:t>
            </a:r>
            <a:r>
              <a:rPr lang="en-US" b="1" dirty="0" err="1">
                <a:solidFill>
                  <a:schemeClr val="accent1"/>
                </a:solidFill>
              </a:rPr>
              <a:t>Seimas</a:t>
            </a:r>
            <a:r>
              <a:rPr lang="en-US" b="1" dirty="0">
                <a:solidFill>
                  <a:schemeClr val="accent1"/>
                </a:solidFill>
              </a:rPr>
              <a:t> Committee </a:t>
            </a:r>
            <a:r>
              <a:rPr lang="en-US" b="1" dirty="0" smtClean="0">
                <a:solidFill>
                  <a:schemeClr val="accent1"/>
                </a:solidFill>
              </a:rPr>
              <a:t>shall </a:t>
            </a:r>
            <a:r>
              <a:rPr lang="en-US" b="1" dirty="0" err="1">
                <a:solidFill>
                  <a:schemeClr val="accent1"/>
                </a:solidFill>
              </a:rPr>
              <a:t>organise</a:t>
            </a:r>
            <a:r>
              <a:rPr lang="en-US" dirty="0"/>
              <a:t> the election of the Council chairman, no later than within a </a:t>
            </a:r>
            <a:r>
              <a:rPr lang="en-US" b="1" dirty="0">
                <a:solidFill>
                  <a:schemeClr val="accent1"/>
                </a:solidFill>
              </a:rPr>
              <a:t>10-day period</a:t>
            </a:r>
            <a:r>
              <a:rPr lang="en-US" dirty="0"/>
              <a:t>. </a:t>
            </a:r>
            <a:endParaRPr lang="en-US" dirty="0" smtClean="0"/>
          </a:p>
        </p:txBody>
      </p:sp>
    </p:spTree>
    <p:extLst>
      <p:ext uri="{BB962C8B-B14F-4D97-AF65-F5344CB8AC3E}">
        <p14:creationId xmlns:p14="http://schemas.microsoft.com/office/powerpoint/2010/main" val="290590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Chairman</a:t>
            </a:r>
            <a:endParaRPr lang="lt-LT" b="1" dirty="0"/>
          </a:p>
        </p:txBody>
      </p:sp>
      <p:sp>
        <p:nvSpPr>
          <p:cNvPr id="3" name="Content Placeholder 2"/>
          <p:cNvSpPr>
            <a:spLocks noGrp="1"/>
          </p:cNvSpPr>
          <p:nvPr>
            <p:ph idx="1"/>
          </p:nvPr>
        </p:nvSpPr>
        <p:spPr>
          <a:xfrm>
            <a:off x="323528" y="1700808"/>
            <a:ext cx="8496944" cy="4464496"/>
          </a:xfrm>
        </p:spPr>
        <p:txBody>
          <a:bodyPr/>
          <a:lstStyle/>
          <a:p>
            <a:r>
              <a:rPr lang="en-US" dirty="0"/>
              <a:t>The chairman of the Council shall be elected for a </a:t>
            </a:r>
            <a:r>
              <a:rPr lang="en-US" b="1" dirty="0">
                <a:solidFill>
                  <a:schemeClr val="accent1"/>
                </a:solidFill>
              </a:rPr>
              <a:t>three-year-term</a:t>
            </a:r>
            <a:r>
              <a:rPr lang="en-US" dirty="0"/>
              <a:t> by an absolute majority vote of the Council members, for </a:t>
            </a:r>
            <a:r>
              <a:rPr lang="en-US" b="1" dirty="0">
                <a:solidFill>
                  <a:schemeClr val="accent1"/>
                </a:solidFill>
              </a:rPr>
              <a:t>no more than two terms of office</a:t>
            </a:r>
            <a:r>
              <a:rPr lang="en-US" dirty="0"/>
              <a:t>. </a:t>
            </a:r>
          </a:p>
          <a:p>
            <a:r>
              <a:rPr lang="en-US" dirty="0"/>
              <a:t>Upon the recommendation by the Council chairman, the deputy chairman of the Council shall be elected by the same procedure.</a:t>
            </a:r>
          </a:p>
        </p:txBody>
      </p:sp>
    </p:spTree>
    <p:extLst>
      <p:ext uri="{BB962C8B-B14F-4D97-AF65-F5344CB8AC3E}">
        <p14:creationId xmlns:p14="http://schemas.microsoft.com/office/powerpoint/2010/main" val="288958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Meetings</a:t>
            </a:r>
            <a:endParaRPr lang="lt-LT" b="1" dirty="0"/>
          </a:p>
        </p:txBody>
      </p:sp>
      <p:sp>
        <p:nvSpPr>
          <p:cNvPr id="3" name="Content Placeholder 2"/>
          <p:cNvSpPr>
            <a:spLocks noGrp="1"/>
          </p:cNvSpPr>
          <p:nvPr>
            <p:ph idx="1"/>
          </p:nvPr>
        </p:nvSpPr>
        <p:spPr>
          <a:xfrm>
            <a:off x="457200" y="1628801"/>
            <a:ext cx="8291264" cy="4464496"/>
          </a:xfrm>
        </p:spPr>
        <p:txBody>
          <a:bodyPr/>
          <a:lstStyle/>
          <a:p>
            <a:r>
              <a:rPr lang="en-US" dirty="0"/>
              <a:t>The Chairman of the Council shall convoke Council meetings </a:t>
            </a:r>
            <a:r>
              <a:rPr lang="en-US" b="1" dirty="0">
                <a:solidFill>
                  <a:schemeClr val="accent1"/>
                </a:solidFill>
              </a:rPr>
              <a:t>at least once a </a:t>
            </a:r>
            <a:r>
              <a:rPr lang="en-US" b="1" dirty="0" smtClean="0">
                <a:solidFill>
                  <a:schemeClr val="accent1"/>
                </a:solidFill>
              </a:rPr>
              <a:t>month</a:t>
            </a:r>
            <a:r>
              <a:rPr lang="en-US" dirty="0" smtClean="0"/>
              <a:t>. </a:t>
            </a:r>
          </a:p>
          <a:p>
            <a:r>
              <a:rPr lang="en-US" dirty="0" smtClean="0"/>
              <a:t>When </a:t>
            </a:r>
            <a:r>
              <a:rPr lang="en-US" dirty="0"/>
              <a:t>he is not in office, the deputy chairman shall do so upon his own initiative or upon the request by </a:t>
            </a:r>
            <a:r>
              <a:rPr lang="en-US" b="1" dirty="0" smtClean="0">
                <a:solidFill>
                  <a:schemeClr val="accent1"/>
                </a:solidFill>
              </a:rPr>
              <a:t>1/3 </a:t>
            </a:r>
            <a:r>
              <a:rPr lang="en-US" b="1" dirty="0">
                <a:solidFill>
                  <a:schemeClr val="accent1"/>
                </a:solidFill>
              </a:rPr>
              <a:t>of the Council membership</a:t>
            </a:r>
            <a:r>
              <a:rPr lang="en-US" dirty="0"/>
              <a:t>. </a:t>
            </a:r>
            <a:endParaRPr lang="en-US" dirty="0" smtClean="0"/>
          </a:p>
          <a:p>
            <a:r>
              <a:rPr lang="en-US" dirty="0" smtClean="0"/>
              <a:t>The </a:t>
            </a:r>
            <a:r>
              <a:rPr lang="en-US" dirty="0"/>
              <a:t>meetings shall be considered as having taken place, when </a:t>
            </a:r>
            <a:r>
              <a:rPr lang="en-US" b="1" dirty="0">
                <a:solidFill>
                  <a:schemeClr val="accent1"/>
                </a:solidFill>
              </a:rPr>
              <a:t>more than half</a:t>
            </a:r>
            <a:r>
              <a:rPr lang="en-US" dirty="0"/>
              <a:t> of the Council members participate therein. </a:t>
            </a:r>
            <a:endParaRPr lang="en-US" dirty="0" smtClean="0"/>
          </a:p>
        </p:txBody>
      </p:sp>
    </p:spTree>
    <p:extLst>
      <p:ext uri="{BB962C8B-B14F-4D97-AF65-F5344CB8AC3E}">
        <p14:creationId xmlns:p14="http://schemas.microsoft.com/office/powerpoint/2010/main" val="1135726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Decisions [1]</a:t>
            </a:r>
            <a:endParaRPr lang="lt-LT" b="1" dirty="0"/>
          </a:p>
        </p:txBody>
      </p:sp>
      <p:sp>
        <p:nvSpPr>
          <p:cNvPr id="3" name="Content Placeholder 2"/>
          <p:cNvSpPr>
            <a:spLocks noGrp="1"/>
          </p:cNvSpPr>
          <p:nvPr>
            <p:ph idx="1"/>
          </p:nvPr>
        </p:nvSpPr>
        <p:spPr>
          <a:xfrm>
            <a:off x="457200" y="1556792"/>
            <a:ext cx="8363272" cy="4536505"/>
          </a:xfrm>
        </p:spPr>
        <p:txBody>
          <a:bodyPr/>
          <a:lstStyle/>
          <a:p>
            <a:r>
              <a:rPr lang="en-US" dirty="0"/>
              <a:t>Decisions shall be </a:t>
            </a:r>
            <a:r>
              <a:rPr lang="en-US" dirty="0" smtClean="0"/>
              <a:t>adopted </a:t>
            </a:r>
            <a:r>
              <a:rPr lang="en-US" b="1" dirty="0" smtClean="0">
                <a:solidFill>
                  <a:schemeClr val="accent1"/>
                </a:solidFill>
              </a:rPr>
              <a:t>by a simple majority vote</a:t>
            </a:r>
            <a:r>
              <a:rPr lang="en-US" dirty="0" smtClean="0"/>
              <a:t> of all the Council members, excepting in the instance when the Council express no confidence to the Director General. </a:t>
            </a:r>
          </a:p>
          <a:p>
            <a:r>
              <a:rPr lang="en-US" dirty="0" smtClean="0"/>
              <a:t>He may be relieved of his duties, prior to the expiration of his term for failure to carry out his duties properly. In that instance at least </a:t>
            </a:r>
            <a:r>
              <a:rPr lang="en-US" b="1" dirty="0" smtClean="0">
                <a:solidFill>
                  <a:schemeClr val="accent1"/>
                </a:solidFill>
              </a:rPr>
              <a:t>2/3</a:t>
            </a:r>
            <a:r>
              <a:rPr lang="en-US" dirty="0" smtClean="0"/>
              <a:t> of the entire membership of the Council votes are needed.</a:t>
            </a:r>
            <a:endParaRPr lang="en-US" dirty="0"/>
          </a:p>
        </p:txBody>
      </p:sp>
    </p:spTree>
    <p:extLst>
      <p:ext uri="{BB962C8B-B14F-4D97-AF65-F5344CB8AC3E}">
        <p14:creationId xmlns:p14="http://schemas.microsoft.com/office/powerpoint/2010/main" val="1595472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Decisions [2]</a:t>
            </a:r>
            <a:endParaRPr lang="lt-LT" b="1" dirty="0"/>
          </a:p>
        </p:txBody>
      </p:sp>
      <p:sp>
        <p:nvSpPr>
          <p:cNvPr id="3" name="Content Placeholder 2"/>
          <p:cNvSpPr>
            <a:spLocks noGrp="1"/>
          </p:cNvSpPr>
          <p:nvPr>
            <p:ph idx="1"/>
          </p:nvPr>
        </p:nvSpPr>
        <p:spPr>
          <a:xfrm>
            <a:off x="467544" y="1556792"/>
            <a:ext cx="8280920" cy="4680520"/>
          </a:xfrm>
        </p:spPr>
        <p:txBody>
          <a:bodyPr/>
          <a:lstStyle/>
          <a:p>
            <a:r>
              <a:rPr lang="en-US" dirty="0" smtClean="0"/>
              <a:t>The Council’s </a:t>
            </a:r>
            <a:r>
              <a:rPr lang="en-US" dirty="0"/>
              <a:t>decisions </a:t>
            </a:r>
            <a:r>
              <a:rPr lang="en-US" dirty="0" smtClean="0"/>
              <a:t>are </a:t>
            </a:r>
            <a:r>
              <a:rPr lang="en-US" dirty="0"/>
              <a:t>mandatory for LRT.</a:t>
            </a:r>
            <a:endParaRPr lang="lt-LT" dirty="0"/>
          </a:p>
          <a:p>
            <a:r>
              <a:rPr lang="en-US" dirty="0" smtClean="0"/>
              <a:t>If </a:t>
            </a:r>
            <a:r>
              <a:rPr lang="en-US" dirty="0"/>
              <a:t>the </a:t>
            </a:r>
            <a:r>
              <a:rPr lang="en-US" dirty="0" smtClean="0"/>
              <a:t>Director General </a:t>
            </a:r>
            <a:r>
              <a:rPr lang="en-US" b="1" dirty="0">
                <a:solidFill>
                  <a:schemeClr val="accent1"/>
                </a:solidFill>
              </a:rPr>
              <a:t>fails to agree </a:t>
            </a:r>
            <a:r>
              <a:rPr lang="en-US" dirty="0"/>
              <a:t>with a Council, </a:t>
            </a:r>
            <a:r>
              <a:rPr lang="en-US" b="1" dirty="0">
                <a:solidFill>
                  <a:schemeClr val="accent1"/>
                </a:solidFill>
              </a:rPr>
              <a:t>he can appeal to the Council</a:t>
            </a:r>
            <a:r>
              <a:rPr lang="en-US" dirty="0"/>
              <a:t> with a justified request to reconsider the decision, excepting a Council decision regarding resignation of the Council. </a:t>
            </a:r>
            <a:endParaRPr lang="en-US" dirty="0" smtClean="0"/>
          </a:p>
          <a:p>
            <a:r>
              <a:rPr lang="en-US" dirty="0" smtClean="0"/>
              <a:t>Following </a:t>
            </a:r>
            <a:r>
              <a:rPr lang="en-US" dirty="0"/>
              <a:t>a repeated balloting of the same decision </a:t>
            </a:r>
            <a:r>
              <a:rPr lang="en-US" b="1" dirty="0">
                <a:solidFill>
                  <a:schemeClr val="accent1"/>
                </a:solidFill>
              </a:rPr>
              <a:t>by more than one half</a:t>
            </a:r>
            <a:r>
              <a:rPr lang="en-US" dirty="0"/>
              <a:t> of all Council members, the decision must be </a:t>
            </a:r>
            <a:r>
              <a:rPr lang="en-US" dirty="0" smtClean="0"/>
              <a:t>implemented.</a:t>
            </a:r>
            <a:endParaRPr lang="en-US" dirty="0"/>
          </a:p>
        </p:txBody>
      </p:sp>
    </p:spTree>
    <p:extLst>
      <p:ext uri="{BB962C8B-B14F-4D97-AF65-F5344CB8AC3E}">
        <p14:creationId xmlns:p14="http://schemas.microsoft.com/office/powerpoint/2010/main" val="2508302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Functions [1]</a:t>
            </a:r>
            <a:endParaRPr lang="lt-LT" b="1" dirty="0"/>
          </a:p>
        </p:txBody>
      </p:sp>
      <p:sp>
        <p:nvSpPr>
          <p:cNvPr id="3" name="Content Placeholder 2"/>
          <p:cNvSpPr>
            <a:spLocks noGrp="1"/>
          </p:cNvSpPr>
          <p:nvPr>
            <p:ph idx="1"/>
          </p:nvPr>
        </p:nvSpPr>
        <p:spPr>
          <a:xfrm>
            <a:off x="395536" y="1556792"/>
            <a:ext cx="8568952" cy="4464496"/>
          </a:xfrm>
        </p:spPr>
        <p:txBody>
          <a:bodyPr/>
          <a:lstStyle/>
          <a:p>
            <a:r>
              <a:rPr lang="en-US" dirty="0"/>
              <a:t>1) form the state strategy of the LRT </a:t>
            </a:r>
            <a:r>
              <a:rPr lang="en-US" dirty="0" err="1" smtClean="0"/>
              <a:t>programmes</a:t>
            </a:r>
            <a:r>
              <a:rPr lang="en-US" dirty="0"/>
              <a:t>;</a:t>
            </a:r>
            <a:endParaRPr lang="lt-LT" dirty="0"/>
          </a:p>
          <a:p>
            <a:r>
              <a:rPr lang="en-US" dirty="0"/>
              <a:t>2) form the scope and structure of LRT </a:t>
            </a:r>
            <a:r>
              <a:rPr lang="en-US" dirty="0" err="1"/>
              <a:t>programmes</a:t>
            </a:r>
            <a:r>
              <a:rPr lang="en-US" dirty="0"/>
              <a:t>, annually approve the composition of LRT </a:t>
            </a:r>
            <a:r>
              <a:rPr lang="en-US" dirty="0" err="1"/>
              <a:t>programmes</a:t>
            </a:r>
            <a:r>
              <a:rPr lang="en-US" dirty="0"/>
              <a:t> and changes thereof;</a:t>
            </a:r>
            <a:endParaRPr lang="lt-LT" dirty="0"/>
          </a:p>
          <a:p>
            <a:r>
              <a:rPr lang="en-US" dirty="0"/>
              <a:t>3) establish the number of channels and their use in </a:t>
            </a:r>
            <a:r>
              <a:rPr lang="en-US" dirty="0" err="1"/>
              <a:t>programme</a:t>
            </a:r>
            <a:r>
              <a:rPr lang="en-US" dirty="0"/>
              <a:t> transmission;</a:t>
            </a:r>
            <a:endParaRPr lang="lt-LT" dirty="0"/>
          </a:p>
          <a:p>
            <a:r>
              <a:rPr lang="en-US" dirty="0"/>
              <a:t>4) approve LRT </a:t>
            </a:r>
            <a:r>
              <a:rPr lang="en-US" dirty="0" smtClean="0"/>
              <a:t>statute;</a:t>
            </a:r>
            <a:endParaRPr lang="lt-LT" dirty="0"/>
          </a:p>
          <a:p>
            <a:endParaRPr lang="en-US" dirty="0"/>
          </a:p>
        </p:txBody>
      </p:sp>
    </p:spTree>
    <p:extLst>
      <p:ext uri="{BB962C8B-B14F-4D97-AF65-F5344CB8AC3E}">
        <p14:creationId xmlns:p14="http://schemas.microsoft.com/office/powerpoint/2010/main" val="3378961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Functions [2]</a:t>
            </a:r>
            <a:endParaRPr lang="lt-LT" b="1" dirty="0"/>
          </a:p>
        </p:txBody>
      </p:sp>
      <p:sp>
        <p:nvSpPr>
          <p:cNvPr id="3" name="Content Placeholder 2"/>
          <p:cNvSpPr>
            <a:spLocks noGrp="1"/>
          </p:cNvSpPr>
          <p:nvPr>
            <p:ph idx="1"/>
          </p:nvPr>
        </p:nvSpPr>
        <p:spPr>
          <a:xfrm>
            <a:off x="395536" y="1556792"/>
            <a:ext cx="8568952" cy="4464496"/>
          </a:xfrm>
        </p:spPr>
        <p:txBody>
          <a:bodyPr/>
          <a:lstStyle/>
          <a:p>
            <a:r>
              <a:rPr lang="en-US" dirty="0"/>
              <a:t>5) supervise how LRT tasks are implemented and requirements raised for broadcasters in legal acts are being adhered to;</a:t>
            </a:r>
            <a:endParaRPr lang="lt-LT" dirty="0"/>
          </a:p>
          <a:p>
            <a:r>
              <a:rPr lang="en-US" dirty="0"/>
              <a:t>6) deliberate and approve long-term and annual plans of </a:t>
            </a:r>
            <a:r>
              <a:rPr lang="en-US" dirty="0" smtClean="0"/>
              <a:t>LRT activity;</a:t>
            </a:r>
            <a:endParaRPr lang="lt-LT" dirty="0"/>
          </a:p>
          <a:p>
            <a:r>
              <a:rPr lang="en-US" dirty="0"/>
              <a:t>7) approve annual receipt and expense estimates of LRT administration and reports on implementation thereof;</a:t>
            </a:r>
            <a:endParaRPr lang="lt-LT" dirty="0"/>
          </a:p>
          <a:p>
            <a:endParaRPr lang="en-US" dirty="0"/>
          </a:p>
        </p:txBody>
      </p:sp>
    </p:spTree>
    <p:extLst>
      <p:ext uri="{BB962C8B-B14F-4D97-AF65-F5344CB8AC3E}">
        <p14:creationId xmlns:p14="http://schemas.microsoft.com/office/powerpoint/2010/main" val="1203694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Functions [3]</a:t>
            </a:r>
            <a:endParaRPr lang="lt-LT" b="1" dirty="0"/>
          </a:p>
        </p:txBody>
      </p:sp>
      <p:sp>
        <p:nvSpPr>
          <p:cNvPr id="3" name="Content Placeholder 2"/>
          <p:cNvSpPr>
            <a:spLocks noGrp="1"/>
          </p:cNvSpPr>
          <p:nvPr>
            <p:ph idx="1"/>
          </p:nvPr>
        </p:nvSpPr>
        <p:spPr>
          <a:xfrm>
            <a:off x="395536" y="1556792"/>
            <a:ext cx="8568952" cy="4464496"/>
          </a:xfrm>
        </p:spPr>
        <p:txBody>
          <a:bodyPr/>
          <a:lstStyle/>
          <a:p>
            <a:r>
              <a:rPr lang="en-US" dirty="0"/>
              <a:t>8) discuss and approve the annual reports of LRT activity;</a:t>
            </a:r>
            <a:endParaRPr lang="lt-LT" dirty="0"/>
          </a:p>
          <a:p>
            <a:r>
              <a:rPr lang="en-US" dirty="0"/>
              <a:t>9) approve the positions of </a:t>
            </a:r>
            <a:r>
              <a:rPr lang="en-US" dirty="0" err="1"/>
              <a:t>labour</a:t>
            </a:r>
            <a:r>
              <a:rPr lang="en-US" dirty="0"/>
              <a:t> contracts of the creative LRT employees working according to fixed-term contracts and employees, accepted by the procedure of open </a:t>
            </a:r>
            <a:r>
              <a:rPr lang="en-US" dirty="0" smtClean="0"/>
              <a:t>competition;</a:t>
            </a:r>
            <a:endParaRPr lang="lt-LT" dirty="0"/>
          </a:p>
          <a:p>
            <a:r>
              <a:rPr lang="en-US" dirty="0"/>
              <a:t>10) approve results of competition on LRT broadcast preparation;</a:t>
            </a:r>
            <a:endParaRPr lang="lt-LT" dirty="0"/>
          </a:p>
          <a:p>
            <a:endParaRPr lang="en-US" dirty="0"/>
          </a:p>
        </p:txBody>
      </p:sp>
    </p:spTree>
    <p:extLst>
      <p:ext uri="{BB962C8B-B14F-4D97-AF65-F5344CB8AC3E}">
        <p14:creationId xmlns:p14="http://schemas.microsoft.com/office/powerpoint/2010/main" val="2233567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Functions [4]</a:t>
            </a:r>
            <a:endParaRPr lang="lt-LT" b="1" dirty="0"/>
          </a:p>
        </p:txBody>
      </p:sp>
      <p:sp>
        <p:nvSpPr>
          <p:cNvPr id="3" name="Content Placeholder 2"/>
          <p:cNvSpPr>
            <a:spLocks noGrp="1"/>
          </p:cNvSpPr>
          <p:nvPr>
            <p:ph idx="1"/>
          </p:nvPr>
        </p:nvSpPr>
        <p:spPr>
          <a:xfrm>
            <a:off x="251520" y="1556792"/>
            <a:ext cx="8712968" cy="4824536"/>
          </a:xfrm>
        </p:spPr>
        <p:txBody>
          <a:bodyPr/>
          <a:lstStyle/>
          <a:p>
            <a:r>
              <a:rPr lang="en-US" dirty="0"/>
              <a:t>11) approve an Administrative Commission to deliberate issues of LRT economic and financial activity;</a:t>
            </a:r>
            <a:endParaRPr lang="lt-LT" dirty="0"/>
          </a:p>
          <a:p>
            <a:r>
              <a:rPr lang="en-US" dirty="0"/>
              <a:t>12) approve regulations of the Administrative Commission;</a:t>
            </a:r>
            <a:endParaRPr lang="lt-LT" dirty="0"/>
          </a:p>
          <a:p>
            <a:r>
              <a:rPr lang="en-US" dirty="0"/>
              <a:t>13) appoint members of Administrative Commission;</a:t>
            </a:r>
            <a:endParaRPr lang="lt-LT" dirty="0"/>
          </a:p>
          <a:p>
            <a:r>
              <a:rPr lang="en-US" dirty="0"/>
              <a:t>14) establish the procedure of public competition for the post of the LRT Director </a:t>
            </a:r>
            <a:r>
              <a:rPr lang="en-US" dirty="0" smtClean="0"/>
              <a:t>General;</a:t>
            </a:r>
            <a:endParaRPr lang="en-US" dirty="0"/>
          </a:p>
        </p:txBody>
      </p:sp>
    </p:spTree>
    <p:extLst>
      <p:ext uri="{BB962C8B-B14F-4D97-AF65-F5344CB8AC3E}">
        <p14:creationId xmlns:p14="http://schemas.microsoft.com/office/powerpoint/2010/main" val="307109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t>LRT </a:t>
            </a:r>
            <a:r>
              <a:rPr lang="en-US" b="1" dirty="0"/>
              <a:t>Council </a:t>
            </a:r>
            <a:r>
              <a:rPr lang="lt-LT" b="1" dirty="0"/>
              <a:t>– </a:t>
            </a:r>
            <a:r>
              <a:rPr lang="en-US" b="1" dirty="0" smtClean="0"/>
              <a:t>Functions [5]</a:t>
            </a:r>
            <a:endParaRPr lang="lt-LT" b="1" dirty="0"/>
          </a:p>
        </p:txBody>
      </p:sp>
      <p:sp>
        <p:nvSpPr>
          <p:cNvPr id="3" name="Content Placeholder 2"/>
          <p:cNvSpPr>
            <a:spLocks noGrp="1"/>
          </p:cNvSpPr>
          <p:nvPr>
            <p:ph idx="1"/>
          </p:nvPr>
        </p:nvSpPr>
        <p:spPr>
          <a:xfrm>
            <a:off x="251520" y="1556792"/>
            <a:ext cx="8712968" cy="4824536"/>
          </a:xfrm>
        </p:spPr>
        <p:txBody>
          <a:bodyPr/>
          <a:lstStyle/>
          <a:p>
            <a:r>
              <a:rPr lang="en-US" dirty="0"/>
              <a:t>15) </a:t>
            </a:r>
            <a:r>
              <a:rPr lang="en-US" b="1" dirty="0">
                <a:solidFill>
                  <a:schemeClr val="accent1"/>
                </a:solidFill>
              </a:rPr>
              <a:t>publish a competition</a:t>
            </a:r>
            <a:r>
              <a:rPr lang="en-US" dirty="0"/>
              <a:t> at least within 15 days after election of a Council Chairman, </a:t>
            </a:r>
            <a:r>
              <a:rPr lang="en-US" b="1" dirty="0">
                <a:solidFill>
                  <a:schemeClr val="accent1"/>
                </a:solidFill>
              </a:rPr>
              <a:t>for the post of a </a:t>
            </a:r>
            <a:r>
              <a:rPr lang="en-US" b="1" dirty="0" smtClean="0">
                <a:solidFill>
                  <a:schemeClr val="accent1"/>
                </a:solidFill>
              </a:rPr>
              <a:t>LRT Director General</a:t>
            </a:r>
            <a:r>
              <a:rPr lang="en-US" dirty="0"/>
              <a:t>;</a:t>
            </a:r>
            <a:endParaRPr lang="lt-LT" dirty="0"/>
          </a:p>
          <a:p>
            <a:r>
              <a:rPr lang="en-US" dirty="0"/>
              <a:t>16) </a:t>
            </a:r>
            <a:r>
              <a:rPr lang="en-US" b="1" dirty="0">
                <a:solidFill>
                  <a:schemeClr val="accent1"/>
                </a:solidFill>
              </a:rPr>
              <a:t>appoint a </a:t>
            </a:r>
            <a:r>
              <a:rPr lang="en-US" b="1" dirty="0" smtClean="0">
                <a:solidFill>
                  <a:schemeClr val="accent1"/>
                </a:solidFill>
              </a:rPr>
              <a:t>Director General</a:t>
            </a:r>
            <a:r>
              <a:rPr lang="en-US" dirty="0" smtClean="0"/>
              <a:t> </a:t>
            </a:r>
            <a:r>
              <a:rPr lang="en-US" dirty="0"/>
              <a:t>to a five-year term, by way of a public competition and determine his salary;</a:t>
            </a:r>
            <a:endParaRPr lang="lt-LT" dirty="0"/>
          </a:p>
          <a:p>
            <a:r>
              <a:rPr lang="en-US" dirty="0"/>
              <a:t>17) upon recommendation of the </a:t>
            </a:r>
            <a:r>
              <a:rPr lang="en-US" dirty="0" smtClean="0"/>
              <a:t>Director </a:t>
            </a:r>
            <a:r>
              <a:rPr lang="en-US" dirty="0"/>
              <a:t>General, appoint ant dismiss his </a:t>
            </a:r>
            <a:r>
              <a:rPr lang="en-US" dirty="0" smtClean="0"/>
              <a:t>assistants;</a:t>
            </a:r>
            <a:endParaRPr lang="lt-LT" dirty="0"/>
          </a:p>
          <a:p>
            <a:r>
              <a:rPr lang="en-US" dirty="0"/>
              <a:t>18</a:t>
            </a:r>
            <a:r>
              <a:rPr lang="en-US" dirty="0" smtClean="0"/>
              <a:t>)</a:t>
            </a:r>
            <a:r>
              <a:rPr lang="en-US" dirty="0"/>
              <a:t> stipulate the number of his assistants</a:t>
            </a:r>
            <a:r>
              <a:rPr lang="en-US" dirty="0" smtClean="0"/>
              <a:t>.</a:t>
            </a:r>
            <a:endParaRPr lang="lt-LT" dirty="0"/>
          </a:p>
          <a:p>
            <a:endParaRPr lang="en-US" dirty="0"/>
          </a:p>
        </p:txBody>
      </p:sp>
    </p:spTree>
    <p:extLst>
      <p:ext uri="{BB962C8B-B14F-4D97-AF65-F5344CB8AC3E}">
        <p14:creationId xmlns:p14="http://schemas.microsoft.com/office/powerpoint/2010/main" val="1219919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568952" cy="1143000"/>
          </a:xfrm>
        </p:spPr>
        <p:txBody>
          <a:bodyPr/>
          <a:lstStyle/>
          <a:p>
            <a:r>
              <a:rPr lang="lt-LT" b="1" dirty="0"/>
              <a:t>LRT </a:t>
            </a:r>
            <a:r>
              <a:rPr lang="en-US" b="1" dirty="0"/>
              <a:t>Council </a:t>
            </a:r>
            <a:r>
              <a:rPr lang="lt-LT" b="1" dirty="0"/>
              <a:t>– </a:t>
            </a:r>
            <a:r>
              <a:rPr lang="en-US" b="1" dirty="0" smtClean="0"/>
              <a:t>Publicity of activities</a:t>
            </a:r>
            <a:endParaRPr lang="lt-LT" b="1" dirty="0"/>
          </a:p>
        </p:txBody>
      </p:sp>
      <p:sp>
        <p:nvSpPr>
          <p:cNvPr id="3" name="Content Placeholder 2"/>
          <p:cNvSpPr>
            <a:spLocks noGrp="1"/>
          </p:cNvSpPr>
          <p:nvPr>
            <p:ph idx="1"/>
          </p:nvPr>
        </p:nvSpPr>
        <p:spPr>
          <a:xfrm>
            <a:off x="323528" y="1556792"/>
            <a:ext cx="8496944" cy="4680520"/>
          </a:xfrm>
        </p:spPr>
        <p:txBody>
          <a:bodyPr/>
          <a:lstStyle/>
          <a:p>
            <a:r>
              <a:rPr lang="en-US" dirty="0"/>
              <a:t>The activity of the Council </a:t>
            </a:r>
            <a:r>
              <a:rPr lang="en-US" b="1" dirty="0">
                <a:solidFill>
                  <a:schemeClr val="accent1"/>
                </a:solidFill>
              </a:rPr>
              <a:t>shall be public</a:t>
            </a:r>
            <a:r>
              <a:rPr lang="en-US" dirty="0"/>
              <a:t>. </a:t>
            </a:r>
            <a:r>
              <a:rPr lang="en-US" dirty="0" smtClean="0"/>
              <a:t>In </a:t>
            </a:r>
            <a:r>
              <a:rPr lang="en-US" dirty="0"/>
              <a:t>instances stipulated by the Council regulations, closed Council meetings may be held. </a:t>
            </a:r>
            <a:endParaRPr lang="en-US" dirty="0" smtClean="0"/>
          </a:p>
          <a:p>
            <a:r>
              <a:rPr lang="en-US" dirty="0" smtClean="0"/>
              <a:t>In </a:t>
            </a:r>
            <a:r>
              <a:rPr lang="en-US" dirty="0"/>
              <a:t>accordance with the procedure established by the LRT </a:t>
            </a:r>
            <a:r>
              <a:rPr lang="en-US" dirty="0" smtClean="0"/>
              <a:t>statute, </a:t>
            </a:r>
            <a:r>
              <a:rPr lang="en-US" dirty="0"/>
              <a:t>Council resolutions shall be published in LRT </a:t>
            </a:r>
            <a:r>
              <a:rPr lang="en-US" dirty="0" smtClean="0"/>
              <a:t>radio </a:t>
            </a:r>
            <a:r>
              <a:rPr lang="en-US" dirty="0"/>
              <a:t>and (or) television broadcasts. </a:t>
            </a:r>
            <a:endParaRPr lang="en-US" dirty="0" smtClean="0"/>
          </a:p>
          <a:p>
            <a:r>
              <a:rPr lang="en-US" dirty="0" smtClean="0"/>
              <a:t>The </a:t>
            </a:r>
            <a:r>
              <a:rPr lang="en-US" dirty="0"/>
              <a:t>Council shall annually </a:t>
            </a:r>
            <a:r>
              <a:rPr lang="en-US" b="1" dirty="0">
                <a:solidFill>
                  <a:schemeClr val="accent1"/>
                </a:solidFill>
              </a:rPr>
              <a:t>until the 1</a:t>
            </a:r>
            <a:r>
              <a:rPr lang="en-US" b="1" baseline="30000" dirty="0">
                <a:solidFill>
                  <a:schemeClr val="accent1"/>
                </a:solidFill>
              </a:rPr>
              <a:t>st</a:t>
            </a:r>
            <a:r>
              <a:rPr lang="en-US" b="1" dirty="0">
                <a:solidFill>
                  <a:schemeClr val="accent1"/>
                </a:solidFill>
              </a:rPr>
              <a:t> of July</a:t>
            </a:r>
            <a:r>
              <a:rPr lang="en-US" dirty="0"/>
              <a:t> render an report of its activity to the public.</a:t>
            </a:r>
          </a:p>
        </p:txBody>
      </p:sp>
    </p:spTree>
    <p:extLst>
      <p:ext uri="{BB962C8B-B14F-4D97-AF65-F5344CB8AC3E}">
        <p14:creationId xmlns:p14="http://schemas.microsoft.com/office/powerpoint/2010/main" val="692291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568952" cy="1143000"/>
          </a:xfrm>
        </p:spPr>
        <p:txBody>
          <a:bodyPr/>
          <a:lstStyle/>
          <a:p>
            <a:r>
              <a:rPr lang="lt-LT" b="1" dirty="0" err="1" smtClean="0"/>
              <a:t>Your</a:t>
            </a:r>
            <a:r>
              <a:rPr lang="lt-LT" b="1" dirty="0" smtClean="0"/>
              <a:t> </a:t>
            </a:r>
            <a:r>
              <a:rPr lang="lt-LT" b="1" dirty="0" err="1" smtClean="0"/>
              <a:t>questions</a:t>
            </a:r>
            <a:r>
              <a:rPr lang="lt-LT" b="1" dirty="0" smtClean="0"/>
              <a:t>?</a:t>
            </a:r>
            <a:endParaRPr lang="lt-LT" b="1" dirty="0"/>
          </a:p>
        </p:txBody>
      </p:sp>
      <p:sp>
        <p:nvSpPr>
          <p:cNvPr id="3" name="Content Placeholder 2"/>
          <p:cNvSpPr>
            <a:spLocks noGrp="1"/>
          </p:cNvSpPr>
          <p:nvPr>
            <p:ph idx="1"/>
          </p:nvPr>
        </p:nvSpPr>
        <p:spPr>
          <a:xfrm>
            <a:off x="323528" y="1556792"/>
            <a:ext cx="8496944" cy="4896544"/>
          </a:xfrm>
        </p:spPr>
        <p:txBody>
          <a:bodyPr/>
          <a:lstStyle/>
          <a:p>
            <a:endParaRPr lang="lt-LT" dirty="0" smtClean="0"/>
          </a:p>
          <a:p>
            <a:endParaRPr lang="lt-LT" dirty="0"/>
          </a:p>
          <a:p>
            <a:pPr marL="0" indent="0" algn="ctr">
              <a:buNone/>
            </a:pPr>
            <a:r>
              <a:rPr lang="en-US" sz="4800" b="1" dirty="0" smtClean="0"/>
              <a:t>Thank you for your attention</a:t>
            </a:r>
            <a:r>
              <a:rPr lang="en-US" sz="4800" b="1" dirty="0"/>
              <a:t>!</a:t>
            </a:r>
            <a:endParaRPr lang="en-US" sz="4800" b="1" dirty="0" smtClean="0"/>
          </a:p>
          <a:p>
            <a:pPr marL="0" indent="0">
              <a:buNone/>
            </a:pPr>
            <a:endParaRPr lang="en-US" sz="2400" dirty="0" smtClean="0"/>
          </a:p>
          <a:p>
            <a:pPr marL="0" indent="0" algn="ctr" eaLnBrk="1" fontAlgn="auto" hangingPunct="1">
              <a:spcAft>
                <a:spcPts val="0"/>
              </a:spcAft>
              <a:buNone/>
              <a:defRPr/>
            </a:pPr>
            <a:endParaRPr lang="lt-LT" sz="1800" b="1" i="1" dirty="0" smtClean="0">
              <a:solidFill>
                <a:schemeClr val="accent1"/>
              </a:solidFill>
            </a:endParaRPr>
          </a:p>
          <a:p>
            <a:pPr marL="0" indent="0" algn="ctr" eaLnBrk="1" fontAlgn="auto" hangingPunct="1">
              <a:spcAft>
                <a:spcPts val="0"/>
              </a:spcAft>
              <a:buNone/>
              <a:defRPr/>
            </a:pPr>
            <a:endParaRPr lang="lt-LT" sz="2400" dirty="0" smtClean="0"/>
          </a:p>
          <a:p>
            <a:pPr marL="0" indent="0" algn="ctr" eaLnBrk="1" fontAlgn="auto" hangingPunct="1">
              <a:spcAft>
                <a:spcPts val="0"/>
              </a:spcAft>
              <a:buNone/>
              <a:defRPr/>
            </a:pPr>
            <a:endParaRPr lang="lt-LT" sz="2400" dirty="0"/>
          </a:p>
          <a:p>
            <a:pPr marL="0" indent="0" algn="ctr" eaLnBrk="1" fontAlgn="auto" hangingPunct="1">
              <a:spcAft>
                <a:spcPts val="0"/>
              </a:spcAft>
              <a:buNone/>
              <a:defRPr/>
            </a:pPr>
            <a:r>
              <a:rPr lang="en-US" sz="2400" dirty="0" smtClean="0"/>
              <a:t>In case you have more detailed request of information please contact me</a:t>
            </a:r>
            <a:r>
              <a:rPr lang="lt-LT" sz="2400" dirty="0" smtClean="0"/>
              <a:t> </a:t>
            </a:r>
            <a:r>
              <a:rPr lang="en-US" sz="2400" dirty="0" smtClean="0"/>
              <a:t>by e-mail:</a:t>
            </a:r>
            <a:r>
              <a:rPr lang="lt-LT" sz="2400" dirty="0" smtClean="0"/>
              <a:t> </a:t>
            </a:r>
            <a:r>
              <a:rPr lang="lt-LT" sz="2400" dirty="0" err="1" smtClean="0">
                <a:hlinkClick r:id="rId2"/>
              </a:rPr>
              <a:t>deividas.velkas</a:t>
            </a:r>
            <a:r>
              <a:rPr lang="en-US" sz="2400" dirty="0" smtClean="0">
                <a:hlinkClick r:id="rId2"/>
              </a:rPr>
              <a:t>@</a:t>
            </a:r>
            <a:r>
              <a:rPr lang="lt-LT" sz="2400" dirty="0" err="1" smtClean="0">
                <a:hlinkClick r:id="rId2"/>
              </a:rPr>
              <a:t>lrkm.lt</a:t>
            </a:r>
            <a:endParaRPr lang="en-US" sz="2400" dirty="0" smtClean="0"/>
          </a:p>
          <a:p>
            <a:pPr marL="0" indent="0" algn="ctr" eaLnBrk="1" fontAlgn="auto" hangingPunct="1">
              <a:spcAft>
                <a:spcPts val="0"/>
              </a:spcAft>
              <a:buNone/>
              <a:defRPr/>
            </a:pPr>
            <a:endParaRPr lang="en-US" sz="3600" dirty="0">
              <a:solidFill>
                <a:schemeClr val="accent1"/>
              </a:solidFill>
            </a:endParaRPr>
          </a:p>
          <a:p>
            <a:endParaRPr lang="en-US" dirty="0"/>
          </a:p>
        </p:txBody>
      </p:sp>
    </p:spTree>
    <p:extLst>
      <p:ext uri="{BB962C8B-B14F-4D97-AF65-F5344CB8AC3E}">
        <p14:creationId xmlns:p14="http://schemas.microsoft.com/office/powerpoint/2010/main" val="222531286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3788</TotalTime>
  <Words>1876</Words>
  <Application>Microsoft Office PowerPoint</Application>
  <PresentationFormat>On-screen Show (4:3)</PresentationFormat>
  <Paragraphs>140</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tema</vt:lpstr>
      <vt:lpstr>PowerPoint Presentation</vt:lpstr>
      <vt:lpstr>LRT – Basic facts</vt:lpstr>
      <vt:lpstr>LRT – Broadcasting</vt:lpstr>
      <vt:lpstr>LRT – Principles and Values</vt:lpstr>
      <vt:lpstr>LRT – Funding [1]</vt:lpstr>
      <vt:lpstr>LRT – Funding [2]</vt:lpstr>
      <vt:lpstr>LRT – Funding [3]</vt:lpstr>
      <vt:lpstr>LRT – Advertising</vt:lpstr>
      <vt:lpstr>LRT – Sponsorship</vt:lpstr>
      <vt:lpstr>LRT – Governance / Council</vt:lpstr>
      <vt:lpstr>LRT Council – Composition</vt:lpstr>
      <vt:lpstr>LRT Council – Composition</vt:lpstr>
      <vt:lpstr>PowerPoint Presentation</vt:lpstr>
      <vt:lpstr>PowerPoint Presentation</vt:lpstr>
      <vt:lpstr>LRT Council – Composition</vt:lpstr>
      <vt:lpstr>LRT Council – Formation</vt:lpstr>
      <vt:lpstr>LRT Council – Resignation</vt:lpstr>
      <vt:lpstr>LRT Council – Resignation</vt:lpstr>
      <vt:lpstr>LRT Council – Chairman</vt:lpstr>
      <vt:lpstr>LRT Council – Chairman</vt:lpstr>
      <vt:lpstr>LRT Council – Meetings</vt:lpstr>
      <vt:lpstr>LRT Council – Decisions [1]</vt:lpstr>
      <vt:lpstr>LRT Council – Decisions [2]</vt:lpstr>
      <vt:lpstr>LRT Council – Functions [1]</vt:lpstr>
      <vt:lpstr>LRT Council – Functions [2]</vt:lpstr>
      <vt:lpstr>LRT Council – Functions [3]</vt:lpstr>
      <vt:lpstr>LRT Council – Functions [4]</vt:lpstr>
      <vt:lpstr>LRT Council – Functions [5]</vt:lpstr>
      <vt:lpstr>LRT Council – Publicity of activities</vt:lpstr>
      <vt:lpstr>Your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SEIMO ŽMOGAUS TEISIŲ KOMITETO IR SEIMO EUROPOS INFORMACIJOS BIURO EUROPOS SAVAITĖS DISKUSIJA   ,,EUROPOS SĄJUNGOS  DUOMENŲ APSAUGOS REFORMA: AR BUS UŽTIKRINAMA VEIKSMINGESNĖ PRIVATUMO APSAUGA GLOBALIAME PASAULYJE?”   2012 m. gegužės 16 d. Seimo Europos informacijos biuras</dc:title>
  <dc:creator>Vartotojas</dc:creator>
  <cp:lastModifiedBy>Deividas Velkas</cp:lastModifiedBy>
  <cp:revision>349</cp:revision>
  <cp:lastPrinted>2015-05-06T13:56:32Z</cp:lastPrinted>
  <dcterms:created xsi:type="dcterms:W3CDTF">2012-05-16T08:08:54Z</dcterms:created>
  <dcterms:modified xsi:type="dcterms:W3CDTF">2016-04-21T12:23:36Z</dcterms:modified>
</cp:coreProperties>
</file>