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7" r:id="rId3"/>
    <p:sldId id="257" r:id="rId4"/>
    <p:sldId id="272" r:id="rId5"/>
    <p:sldId id="273" r:id="rId6"/>
    <p:sldId id="275" r:id="rId7"/>
    <p:sldId id="276" r:id="rId8"/>
    <p:sldId id="269" r:id="rId9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alds Velmers" initials="HV" lastIdx="2" clrIdx="0">
    <p:extLst>
      <p:ext uri="{19B8F6BF-5375-455C-9EA6-DF929625EA0E}">
        <p15:presenceInfo xmlns:p15="http://schemas.microsoft.com/office/powerpoint/2012/main" userId="S-1-5-21-3253122942-3365226767-1757452250-11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1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66858902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86386673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32449484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38796570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26420063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05904948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07839808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99239952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91609793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77225837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05222551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A0B80-13C5-422B-88A2-0993A594A943}" type="datetimeFigureOut">
              <a:rPr lang="lv-LV" smtClean="0"/>
              <a:pPr/>
              <a:t>30.05.2016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07FDE-6F3D-4067-BE0E-68864C518B2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4856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196752"/>
            <a:ext cx="8712968" cy="1728192"/>
          </a:xfrm>
        </p:spPr>
        <p:txBody>
          <a:bodyPr>
            <a:normAutofit/>
          </a:bodyPr>
          <a:lstStyle/>
          <a:p>
            <a:r>
              <a:rPr lang="lv-LV" b="1" dirty="0">
                <a:latin typeface="Times New Roman" pitchFamily="18" charset="0"/>
                <a:cs typeface="Times New Roman" pitchFamily="18" charset="0"/>
              </a:rPr>
              <a:t>ADVOKATŪRA UN MAKSĀTNESPĒJA</a:t>
            </a:r>
            <a:endParaRPr lang="lv-LV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83768" y="3429000"/>
            <a:ext cx="63367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v-LV" b="1" dirty="0">
              <a:latin typeface="Times New Roman" pitchFamily="18" charset="0"/>
              <a:cs typeface="Times New Roman" pitchFamily="18" charset="0"/>
            </a:endParaRPr>
          </a:p>
          <a:p>
            <a:endParaRPr lang="lv-LV" b="1" dirty="0">
              <a:latin typeface="Times New Roman" pitchFamily="18" charset="0"/>
              <a:cs typeface="Times New Roman" pitchFamily="18" charset="0"/>
            </a:endParaRPr>
          </a:p>
          <a:p>
            <a:endParaRPr lang="lv-LV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lv-LV" b="1" dirty="0">
                <a:latin typeface="Times New Roman" pitchFamily="18" charset="0"/>
                <a:cs typeface="Times New Roman" pitchFamily="18" charset="0"/>
              </a:rPr>
              <a:t>Latvijas Zvērinātu advokātu padome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lv-LV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594928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b="1" dirty="0">
                <a:latin typeface="Times New Roman" pitchFamily="18" charset="0"/>
                <a:cs typeface="Times New Roman" pitchFamily="18" charset="0"/>
              </a:rPr>
              <a:t>Rīga, 2016</a:t>
            </a:r>
          </a:p>
        </p:txBody>
      </p:sp>
    </p:spTree>
    <p:extLst>
      <p:ext uri="{BB962C8B-B14F-4D97-AF65-F5344CB8AC3E}">
        <p14:creationId xmlns:p14="http://schemas.microsoft.com/office/powerpoint/2010/main" val="4286501293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105197"/>
          </a:xfrm>
        </p:spPr>
        <p:txBody>
          <a:bodyPr>
            <a:normAutofit/>
          </a:bodyPr>
          <a:lstStyle/>
          <a:p>
            <a:r>
              <a:rPr lang="en-US" sz="2000" b="1" dirty="0" err="1">
                <a:latin typeface="Arial"/>
                <a:cs typeface="Arial"/>
              </a:rPr>
              <a:t>Maksātnespējas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sz="2000" b="1" dirty="0" err="1">
                <a:latin typeface="Arial"/>
                <a:cs typeface="Arial"/>
              </a:rPr>
              <a:t>procesa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sz="2000" b="1" dirty="0" err="1">
                <a:latin typeface="Arial"/>
                <a:cs typeface="Arial"/>
              </a:rPr>
              <a:t>uzraudzība</a:t>
            </a:r>
            <a:r>
              <a:rPr lang="en-US" sz="2000" b="1" dirty="0">
                <a:latin typeface="Arial"/>
                <a:cs typeface="Arial"/>
              </a:rPr>
              <a:t> un </a:t>
            </a:r>
            <a:r>
              <a:rPr lang="en-US" sz="2000" b="1" dirty="0" err="1">
                <a:latin typeface="Arial"/>
                <a:cs typeface="Arial"/>
              </a:rPr>
              <a:t>kontrole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4" name="Oval 3"/>
          <p:cNvSpPr/>
          <p:nvPr/>
        </p:nvSpPr>
        <p:spPr>
          <a:xfrm>
            <a:off x="2853505" y="890757"/>
            <a:ext cx="3414310" cy="115468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/>
          </a:p>
          <a:p>
            <a:pPr algn="ctr"/>
            <a:r>
              <a:rPr lang="en-US" sz="2000" b="1" dirty="0" err="1">
                <a:latin typeface="Arial"/>
                <a:cs typeface="Arial"/>
              </a:rPr>
              <a:t>Kreditors</a:t>
            </a:r>
            <a:r>
              <a:rPr lang="en-US" sz="2000" b="1" dirty="0">
                <a:latin typeface="Arial"/>
                <a:cs typeface="Arial"/>
              </a:rPr>
              <a:t>,</a:t>
            </a:r>
          </a:p>
          <a:p>
            <a:pPr algn="ctr"/>
            <a:r>
              <a:rPr lang="en-US" sz="2000" b="1" dirty="0" err="1">
                <a:latin typeface="Arial"/>
                <a:cs typeface="Arial"/>
              </a:rPr>
              <a:t>Kreditoru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sz="2000" b="1" dirty="0" err="1">
                <a:latin typeface="Arial"/>
                <a:cs typeface="Arial"/>
              </a:rPr>
              <a:t>sapulce</a:t>
            </a:r>
            <a:endParaRPr lang="en-US" sz="2000" b="1" dirty="0">
              <a:latin typeface="Arial"/>
              <a:cs typeface="Arial"/>
            </a:endParaRPr>
          </a:p>
          <a:p>
            <a:pPr algn="ctr"/>
            <a:endParaRPr lang="en-US" sz="2000" dirty="0"/>
          </a:p>
        </p:txBody>
      </p:sp>
      <p:sp>
        <p:nvSpPr>
          <p:cNvPr id="5" name="Oval 4"/>
          <p:cNvSpPr/>
          <p:nvPr/>
        </p:nvSpPr>
        <p:spPr>
          <a:xfrm>
            <a:off x="5014252" y="2606287"/>
            <a:ext cx="3876149" cy="36949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         TIESA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KASĀCIJAS NAV</a:t>
            </a:r>
          </a:p>
        </p:txBody>
      </p:sp>
      <p:sp>
        <p:nvSpPr>
          <p:cNvPr id="6" name="Oval 5"/>
          <p:cNvSpPr/>
          <p:nvPr/>
        </p:nvSpPr>
        <p:spPr>
          <a:xfrm>
            <a:off x="5014252" y="3398073"/>
            <a:ext cx="1880345" cy="181450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1.Instance</a:t>
            </a:r>
          </a:p>
          <a:p>
            <a:pPr algn="ctr"/>
            <a:r>
              <a:rPr lang="en-US" sz="1600" b="1" dirty="0" err="1">
                <a:latin typeface="Arial"/>
                <a:cs typeface="Arial"/>
              </a:rPr>
              <a:t>Sūdzības</a:t>
            </a:r>
            <a:r>
              <a:rPr lang="en-US" sz="1600" b="1" dirty="0">
                <a:latin typeface="Arial"/>
                <a:cs typeface="Arial"/>
              </a:rPr>
              <a:t>, </a:t>
            </a:r>
          </a:p>
          <a:p>
            <a:pPr algn="ctr"/>
            <a:r>
              <a:rPr lang="en-US" sz="1600" b="1" dirty="0" err="1">
                <a:latin typeface="Arial"/>
                <a:cs typeface="Arial"/>
              </a:rPr>
              <a:t>Prasījumi</a:t>
            </a:r>
            <a:r>
              <a:rPr lang="en-US" sz="1600" b="1" dirty="0">
                <a:latin typeface="Arial"/>
                <a:cs typeface="Arial"/>
              </a:rPr>
              <a:t> </a:t>
            </a:r>
            <a:r>
              <a:rPr lang="en-US" sz="1600" b="1" dirty="0" err="1">
                <a:latin typeface="Arial"/>
                <a:cs typeface="Arial"/>
              </a:rPr>
              <a:t>pēc</a:t>
            </a:r>
            <a:r>
              <a:rPr lang="en-US" sz="1600" b="1" dirty="0">
                <a:latin typeface="Arial"/>
                <a:cs typeface="Arial"/>
              </a:rPr>
              <a:t> </a:t>
            </a:r>
            <a:r>
              <a:rPr lang="en-US" sz="1600" b="1" dirty="0" err="1">
                <a:latin typeface="Arial"/>
                <a:cs typeface="Arial"/>
              </a:rPr>
              <a:t>būtības</a:t>
            </a:r>
            <a:r>
              <a:rPr lang="en-US" sz="1600" b="1" dirty="0">
                <a:latin typeface="Arial"/>
                <a:cs typeface="Arial"/>
              </a:rPr>
              <a:t> </a:t>
            </a:r>
          </a:p>
        </p:txBody>
      </p:sp>
      <p:sp>
        <p:nvSpPr>
          <p:cNvPr id="7" name="Oval 6"/>
          <p:cNvSpPr/>
          <p:nvPr/>
        </p:nvSpPr>
        <p:spPr>
          <a:xfrm>
            <a:off x="7142009" y="3961392"/>
            <a:ext cx="1748391" cy="151758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Arial"/>
                <a:cs typeface="Arial"/>
              </a:rPr>
              <a:t>Apelācija</a:t>
            </a:r>
            <a:endParaRPr lang="en-US" b="1" dirty="0">
              <a:latin typeface="Arial"/>
              <a:cs typeface="Arial"/>
            </a:endParaRPr>
          </a:p>
          <a:p>
            <a:pPr algn="ctr"/>
            <a:r>
              <a:rPr lang="en-US" sz="1600" b="1" dirty="0" err="1">
                <a:latin typeface="Arial"/>
                <a:cs typeface="Arial"/>
              </a:rPr>
              <a:t>Tikai</a:t>
            </a:r>
            <a:r>
              <a:rPr lang="en-US" sz="1600" b="1" dirty="0">
                <a:latin typeface="Arial"/>
                <a:cs typeface="Arial"/>
              </a:rPr>
              <a:t> </a:t>
            </a:r>
            <a:r>
              <a:rPr lang="en-US" sz="1600" b="1" dirty="0" err="1">
                <a:latin typeface="Arial"/>
                <a:cs typeface="Arial"/>
              </a:rPr>
              <a:t>kreditoru</a:t>
            </a:r>
            <a:r>
              <a:rPr lang="en-US" sz="1600" b="1" dirty="0">
                <a:latin typeface="Arial"/>
                <a:cs typeface="Arial"/>
              </a:rPr>
              <a:t> </a:t>
            </a:r>
            <a:r>
              <a:rPr lang="en-US" sz="1600" b="1" dirty="0" err="1">
                <a:latin typeface="Arial"/>
                <a:cs typeface="Arial"/>
              </a:rPr>
              <a:t>prasījumi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7556" y="2606287"/>
            <a:ext cx="3876150" cy="3032513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/>
                <a:cs typeface="Arial"/>
              </a:rPr>
              <a:t>L Z A K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985459" y="3398073"/>
            <a:ext cx="1112331" cy="99567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D L K</a:t>
            </a:r>
          </a:p>
        </p:txBody>
      </p:sp>
      <p:sp>
        <p:nvSpPr>
          <p:cNvPr id="10" name="Oval 9"/>
          <p:cNvSpPr/>
          <p:nvPr/>
        </p:nvSpPr>
        <p:spPr>
          <a:xfrm>
            <a:off x="1006149" y="3398072"/>
            <a:ext cx="1371600" cy="84127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/>
                <a:cs typeface="Arial"/>
              </a:rPr>
              <a:t>L Z A P</a:t>
            </a:r>
          </a:p>
        </p:txBody>
      </p:sp>
      <p:sp>
        <p:nvSpPr>
          <p:cNvPr id="11" name="Oval 10"/>
          <p:cNvSpPr/>
          <p:nvPr/>
        </p:nvSpPr>
        <p:spPr>
          <a:xfrm>
            <a:off x="1962815" y="4564577"/>
            <a:ext cx="1022643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Arial"/>
                <a:cs typeface="Arial"/>
              </a:rPr>
              <a:t>Ē</a:t>
            </a:r>
            <a:r>
              <a:rPr lang="en-US" b="1" dirty="0">
                <a:latin typeface="Arial"/>
                <a:cs typeface="Arial"/>
              </a:rPr>
              <a:t> K</a:t>
            </a:r>
          </a:p>
        </p:txBody>
      </p:sp>
      <p:cxnSp>
        <p:nvCxnSpPr>
          <p:cNvPr id="15" name="Straight Arrow Connector 14"/>
          <p:cNvCxnSpPr>
            <a:stCxn id="4" idx="3"/>
          </p:cNvCxnSpPr>
          <p:nvPr/>
        </p:nvCxnSpPr>
        <p:spPr>
          <a:xfrm flipH="1">
            <a:off x="2853505" y="1876341"/>
            <a:ext cx="500014" cy="7299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" idx="5"/>
          </p:cNvCxnSpPr>
          <p:nvPr/>
        </p:nvCxnSpPr>
        <p:spPr>
          <a:xfrm>
            <a:off x="5767801" y="1876341"/>
            <a:ext cx="747428" cy="72994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4"/>
            <a:endCxn id="11" idx="1"/>
          </p:cNvCxnSpPr>
          <p:nvPr/>
        </p:nvCxnSpPr>
        <p:spPr>
          <a:xfrm>
            <a:off x="1691949" y="4239342"/>
            <a:ext cx="420629" cy="45914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3"/>
            <a:endCxn id="11" idx="7"/>
          </p:cNvCxnSpPr>
          <p:nvPr/>
        </p:nvCxnSpPr>
        <p:spPr>
          <a:xfrm flipH="1">
            <a:off x="2835695" y="4247934"/>
            <a:ext cx="312661" cy="45055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2377749" y="3855821"/>
            <a:ext cx="607710" cy="7423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7" idx="2"/>
          </p:cNvCxnSpPr>
          <p:nvPr/>
        </p:nvCxnSpPr>
        <p:spPr>
          <a:xfrm>
            <a:off x="6894597" y="4393747"/>
            <a:ext cx="247412" cy="326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510769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idx="1"/>
          </p:nvPr>
        </p:nvSpPr>
        <p:spPr>
          <a:xfrm>
            <a:off x="395536" y="1268760"/>
            <a:ext cx="8435280" cy="504056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lv-LV" sz="2800" u="sng" dirty="0">
                <a:latin typeface="Times New Roman" pitchFamily="18" charset="0"/>
                <a:cs typeface="Times New Roman" pitchFamily="18" charset="0"/>
              </a:rPr>
              <a:t>Plusi</a:t>
            </a:r>
            <a:endParaRPr lang="en-GB" sz="2800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2800" b="1" dirty="0">
                <a:latin typeface="Times New Roman" pitchFamily="18" charset="0"/>
                <a:cs typeface="Times New Roman" pitchFamily="18" charset="0"/>
              </a:rPr>
              <a:t>Valsts administratoriem nesniedz finansiālās garantijas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2800" b="1" dirty="0">
                <a:latin typeface="Times New Roman" pitchFamily="18" charset="0"/>
                <a:cs typeface="Times New Roman" pitchFamily="18" charset="0"/>
              </a:rPr>
              <a:t>Uzrauga Latvijas Zvērinātu advokātu kolēģija </a:t>
            </a:r>
          </a:p>
          <a:p>
            <a:r>
              <a:rPr lang="lv-LV" sz="2800" b="1" dirty="0">
                <a:latin typeface="Times New Roman" pitchFamily="18" charset="0"/>
                <a:cs typeface="Times New Roman" pitchFamily="18" charset="0"/>
              </a:rPr>
              <a:t>Tiesu sistēmai piederīgas personas</a:t>
            </a:r>
          </a:p>
          <a:p>
            <a:r>
              <a:rPr lang="lv-LV" sz="2800" b="1" dirty="0">
                <a:latin typeface="Times New Roman" pitchFamily="18" charset="0"/>
                <a:cs typeface="Times New Roman" pitchFamily="18" charset="0"/>
              </a:rPr>
              <a:t>Sena, zināma un starptautisku reputāciju ieguvusi organizācija</a:t>
            </a:r>
          </a:p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lv-LV" sz="2800" b="1" dirty="0">
                <a:latin typeface="Times New Roman" pitchFamily="18" charset="0"/>
                <a:cs typeface="Times New Roman" pitchFamily="18" charset="0"/>
              </a:rPr>
              <a:t>zsvars uz darba efektivitāti</a:t>
            </a:r>
          </a:p>
          <a:p>
            <a:r>
              <a:rPr lang="lv-LV" sz="2800" b="1" dirty="0">
                <a:latin typeface="Times New Roman" pitchFamily="18" charset="0"/>
                <a:cs typeface="Times New Roman" pitchFamily="18" charset="0"/>
              </a:rPr>
              <a:t>Pēc būtības atbilst advokāta darbības pamatprincipiem - pārstāvēt intereses (šajā gadījumā kreditoru) un rīkoties to labā</a:t>
            </a:r>
          </a:p>
          <a:p>
            <a:r>
              <a:rPr lang="lv-LV" sz="2800" b="1" dirty="0">
                <a:latin typeface="Times New Roman" pitchFamily="18" charset="0"/>
                <a:cs typeface="Times New Roman" pitchFamily="18" charset="0"/>
              </a:rPr>
              <a:t>Netiek ierobežotas kādas profesijas esošās tiesības</a:t>
            </a:r>
          </a:p>
          <a:p>
            <a:r>
              <a:rPr lang="lv-LV" sz="2800" b="1" dirty="0">
                <a:latin typeface="Times New Roman" pitchFamily="18" charset="0"/>
                <a:cs typeface="Times New Roman" pitchFamily="18" charset="0"/>
              </a:rPr>
              <a:t>Advokāti var būt kredītiestāžu likvidatori, tādejādi to kompetence ir </a:t>
            </a:r>
            <a:r>
              <a:rPr lang="lv-LV" sz="2800" b="1" dirty="0" smtClean="0">
                <a:latin typeface="Times New Roman" pitchFamily="18" charset="0"/>
                <a:cs typeface="Times New Roman" pitchFamily="18" charset="0"/>
              </a:rPr>
              <a:t>atzīta</a:t>
            </a:r>
          </a:p>
          <a:p>
            <a:r>
              <a:rPr lang="lv-LV" sz="2800" b="1" dirty="0">
                <a:latin typeface="Times New Roman" pitchFamily="18" charset="0"/>
                <a:cs typeface="Times New Roman" pitchFamily="18" charset="0"/>
              </a:rPr>
              <a:t>Nav politiskas ietekmes</a:t>
            </a:r>
          </a:p>
          <a:p>
            <a:pPr>
              <a:buNone/>
            </a:pPr>
            <a:r>
              <a:rPr lang="lv-LV" sz="28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lv-LV" sz="2800" u="sng" dirty="0">
                <a:latin typeface="Times New Roman" pitchFamily="18" charset="0"/>
                <a:cs typeface="Times New Roman" pitchFamily="18" charset="0"/>
              </a:rPr>
              <a:t>Mīnusi</a:t>
            </a:r>
            <a:endParaRPr lang="en-GB" sz="2800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2800" b="1" dirty="0">
                <a:latin typeface="Times New Roman" pitchFamily="18" charset="0"/>
                <a:cs typeface="Times New Roman" pitchFamily="18" charset="0"/>
              </a:rPr>
              <a:t>Samazinās MNA funkcijas un darbinieki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endParaRPr lang="lv-LV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lv-LV" sz="2800" b="1" i="1" dirty="0">
                <a:latin typeface="Times New Roman" pitchFamily="18" charset="0"/>
                <a:cs typeface="Times New Roman" pitchFamily="18" charset="0"/>
              </a:rPr>
              <a:t>Līdzīgi - šķīrējtiesneši, mediatori</a:t>
            </a:r>
            <a:endParaRPr lang="en-GB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476672"/>
            <a:ext cx="882047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600" b="1" dirty="0">
                <a:latin typeface="Times New Roman" pitchFamily="18" charset="0"/>
                <a:cs typeface="Times New Roman" pitchFamily="18" charset="0"/>
              </a:rPr>
              <a:t>ADVOKĀTU BLAKUS NODABOŠANĀS</a:t>
            </a:r>
          </a:p>
          <a:p>
            <a:pPr algn="ctr"/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77413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idx="1"/>
          </p:nvPr>
        </p:nvSpPr>
        <p:spPr>
          <a:xfrm>
            <a:off x="395536" y="1052736"/>
            <a:ext cx="8435280" cy="5805264"/>
          </a:xfrm>
        </p:spPr>
        <p:txBody>
          <a:bodyPr>
            <a:noAutofit/>
          </a:bodyPr>
          <a:lstStyle/>
          <a:p>
            <a:pPr lvl="0"/>
            <a:r>
              <a:rPr lang="lv-LV" sz="2200" b="1" dirty="0">
                <a:latin typeface="Times New Roman" pitchFamily="18" charset="0"/>
                <a:cs typeface="Times New Roman" pitchFamily="18" charset="0"/>
              </a:rPr>
              <a:t>Sūdzības par administratoru rīcību izskata tiesa «pa taisno»</a:t>
            </a:r>
          </a:p>
          <a:p>
            <a:pPr lvl="0"/>
            <a:endParaRPr lang="lv-LV" sz="22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lv-LV" sz="22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lv-LV" sz="2200" b="1" dirty="0">
                <a:latin typeface="Times New Roman" pitchFamily="18" charset="0"/>
                <a:cs typeface="Times New Roman" pitchFamily="18" charset="0"/>
              </a:rPr>
              <a:t>Sūdzības par kreditora prasījumu tiek izskatītas «pēc būtības»</a:t>
            </a:r>
          </a:p>
          <a:p>
            <a:pPr lvl="0"/>
            <a:endParaRPr lang="lv-LV" sz="22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lv-LV" sz="22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lv-LV" sz="2200" b="1" dirty="0">
                <a:latin typeface="Times New Roman" pitchFamily="18" charset="0"/>
                <a:cs typeface="Times New Roman" pitchFamily="18" charset="0"/>
              </a:rPr>
              <a:t>Maksātnespējas lietās visa Latvija ir «viens rajons» </a:t>
            </a:r>
            <a:r>
              <a:rPr lang="lv-LV" sz="2200" dirty="0">
                <a:latin typeface="Times New Roman" pitchFamily="18" charset="0"/>
                <a:cs typeface="Times New Roman" pitchFamily="18" charset="0"/>
              </a:rPr>
              <a:t>(risina juridisko adrešu ceļošanu, tiesu noslodzes jautājumus, veido vienotu praksi lietās, utml.)</a:t>
            </a:r>
          </a:p>
          <a:p>
            <a:pPr lvl="0"/>
            <a:endParaRPr lang="lv-LV" sz="22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lv-LV" sz="2200" b="1" dirty="0">
                <a:latin typeface="Times New Roman" pitchFamily="18" charset="0"/>
                <a:cs typeface="Times New Roman" pitchFamily="18" charset="0"/>
              </a:rPr>
              <a:t>Maksātnespējas lieta ir tikai elektroniska </a:t>
            </a:r>
            <a:r>
              <a:rPr lang="lv-LV" sz="2200" dirty="0">
                <a:latin typeface="Times New Roman" pitchFamily="18" charset="0"/>
                <a:cs typeface="Times New Roman" pitchFamily="18" charset="0"/>
              </a:rPr>
              <a:t>(iesniedz tikai elektroniski, viegli nodot citai tiesai, iepazīstas caur TIS/DIS)</a:t>
            </a:r>
            <a:endParaRPr lang="lv-LV" sz="22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GB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44" y="260648"/>
            <a:ext cx="882047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600" b="1" dirty="0">
                <a:latin typeface="Times New Roman" pitchFamily="18" charset="0"/>
                <a:cs typeface="Times New Roman" pitchFamily="18" charset="0"/>
              </a:rPr>
              <a:t>TIEK PALIELINĀTA TIESAS LOMA</a:t>
            </a:r>
          </a:p>
          <a:p>
            <a:pPr algn="ctr"/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77413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idx="1"/>
          </p:nvPr>
        </p:nvSpPr>
        <p:spPr>
          <a:xfrm>
            <a:off x="395536" y="1628800"/>
            <a:ext cx="8435280" cy="4392488"/>
          </a:xfrm>
        </p:spPr>
        <p:txBody>
          <a:bodyPr>
            <a:noAutofit/>
          </a:bodyPr>
          <a:lstStyle/>
          <a:p>
            <a:pPr lvl="0"/>
            <a:r>
              <a:rPr lang="lv-LV" sz="2400" b="1" dirty="0">
                <a:latin typeface="Times New Roman" pitchFamily="18" charset="0"/>
                <a:cs typeface="Times New Roman" pitchFamily="18" charset="0"/>
              </a:rPr>
              <a:t>Administrē rindu</a:t>
            </a:r>
          </a:p>
          <a:p>
            <a:pPr lvl="0"/>
            <a:endParaRPr lang="lv-LV" sz="24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lv-LV" sz="2400" b="1" dirty="0">
                <a:latin typeface="Times New Roman" pitchFamily="18" charset="0"/>
                <a:cs typeface="Times New Roman" pitchFamily="18" charset="0"/>
              </a:rPr>
              <a:t>Izskata admistratīvo pārkāpumu lietas</a:t>
            </a:r>
          </a:p>
          <a:p>
            <a:pPr lvl="0"/>
            <a:endParaRPr lang="lv-LV" sz="24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lv-LV" sz="2400" b="1" dirty="0">
                <a:latin typeface="Times New Roman" pitchFamily="18" charset="0"/>
                <a:cs typeface="Times New Roman" pitchFamily="18" charset="0"/>
              </a:rPr>
              <a:t>Administrē depozītus</a:t>
            </a:r>
          </a:p>
          <a:p>
            <a:pPr lvl="0"/>
            <a:endParaRPr lang="lv-LV" sz="24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lv-LV" sz="2400" b="1" dirty="0">
                <a:latin typeface="Times New Roman" pitchFamily="18" charset="0"/>
                <a:cs typeface="Times New Roman" pitchFamily="18" charset="0"/>
              </a:rPr>
              <a:t>Administrē Darbinieku garantiju fondu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260648"/>
            <a:ext cx="8820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600" b="1" dirty="0">
                <a:latin typeface="Times New Roman" pitchFamily="18" charset="0"/>
                <a:cs typeface="Times New Roman" pitchFamily="18" charset="0"/>
              </a:rPr>
              <a:t>MAKSĀTNESPĒJAS ADMISTRĀCIJA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77413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 </a:t>
            </a:r>
            <a:r>
              <a:rPr lang="en-US" dirty="0" err="1"/>
              <a:t>valsts</a:t>
            </a:r>
            <a:r>
              <a:rPr lang="en-US" dirty="0"/>
              <a:t> </a:t>
            </a:r>
            <a:r>
              <a:rPr lang="en-US" dirty="0" err="1"/>
              <a:t>amatpersonām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Neuzlabos</a:t>
            </a:r>
            <a:r>
              <a:rPr lang="en-US" dirty="0"/>
              <a:t> </a:t>
            </a:r>
            <a:r>
              <a:rPr lang="en-US" dirty="0" err="1"/>
              <a:t>likuma</a:t>
            </a:r>
            <a:r>
              <a:rPr lang="en-US" dirty="0"/>
              <a:t> </a:t>
            </a:r>
            <a:r>
              <a:rPr lang="en-US" dirty="0" err="1"/>
              <a:t>piemērošanu</a:t>
            </a:r>
            <a:endParaRPr lang="en-US" dirty="0"/>
          </a:p>
          <a:p>
            <a:r>
              <a:rPr lang="en-US" dirty="0" err="1"/>
              <a:t>Neatrisinās</a:t>
            </a:r>
            <a:r>
              <a:rPr lang="en-US" dirty="0"/>
              <a:t> </a:t>
            </a:r>
            <a:r>
              <a:rPr lang="en-US" dirty="0" err="1"/>
              <a:t>pētījumā</a:t>
            </a:r>
            <a:r>
              <a:rPr lang="en-US" dirty="0"/>
              <a:t> </a:t>
            </a:r>
            <a:r>
              <a:rPr lang="en-US" dirty="0" err="1"/>
              <a:t>identificētās</a:t>
            </a:r>
            <a:r>
              <a:rPr lang="en-US" dirty="0"/>
              <a:t> </a:t>
            </a:r>
            <a:r>
              <a:rPr lang="en-US" dirty="0" err="1"/>
              <a:t>problēmas</a:t>
            </a:r>
            <a:endParaRPr lang="en-US" dirty="0"/>
          </a:p>
          <a:p>
            <a:r>
              <a:rPr lang="en-US" dirty="0" err="1"/>
              <a:t>Darbojas</a:t>
            </a:r>
            <a:r>
              <a:rPr lang="en-US" dirty="0"/>
              <a:t> </a:t>
            </a:r>
            <a:r>
              <a:rPr lang="en-US" dirty="0" err="1"/>
              <a:t>stingrā</a:t>
            </a:r>
            <a:r>
              <a:rPr lang="en-US" dirty="0"/>
              <a:t> “</a:t>
            </a:r>
            <a:r>
              <a:rPr lang="lv-LV" dirty="0"/>
              <a:t>normatīvā </a:t>
            </a:r>
            <a:r>
              <a:rPr lang="en-US" dirty="0" err="1"/>
              <a:t>rāmī</a:t>
            </a:r>
            <a:r>
              <a:rPr lang="en-US" dirty="0"/>
              <a:t>”, </a:t>
            </a:r>
            <a:r>
              <a:rPr lang="en-US" dirty="0" err="1"/>
              <a:t>iztrūkst</a:t>
            </a:r>
            <a:r>
              <a:rPr lang="en-US" dirty="0"/>
              <a:t> </a:t>
            </a:r>
            <a:r>
              <a:rPr lang="en-US" dirty="0" err="1"/>
              <a:t>liederības</a:t>
            </a:r>
            <a:r>
              <a:rPr lang="en-US" dirty="0"/>
              <a:t> un </a:t>
            </a:r>
            <a:r>
              <a:rPr lang="en-US" dirty="0" err="1"/>
              <a:t>saprātīguma</a:t>
            </a:r>
            <a:r>
              <a:rPr lang="en-US" dirty="0"/>
              <a:t> </a:t>
            </a:r>
            <a:r>
              <a:rPr lang="en-US" dirty="0" err="1"/>
              <a:t>vērtējums</a:t>
            </a:r>
            <a:r>
              <a:rPr lang="en-US" dirty="0"/>
              <a:t> (</a:t>
            </a:r>
            <a:r>
              <a:rPr lang="en-US" dirty="0" err="1"/>
              <a:t>piemērs</a:t>
            </a:r>
            <a:r>
              <a:rPr lang="en-US" dirty="0"/>
              <a:t>- ZTI </a:t>
            </a:r>
            <a:r>
              <a:rPr lang="en-US" dirty="0" err="1"/>
              <a:t>izsola</a:t>
            </a:r>
            <a:r>
              <a:rPr lang="en-US" dirty="0"/>
              <a:t> </a:t>
            </a:r>
            <a:r>
              <a:rPr lang="en-US" dirty="0" err="1"/>
              <a:t>vērtīgu</a:t>
            </a:r>
            <a:r>
              <a:rPr lang="en-US" dirty="0"/>
              <a:t> </a:t>
            </a:r>
            <a:r>
              <a:rPr lang="en-US" dirty="0" err="1"/>
              <a:t>māju</a:t>
            </a:r>
            <a:r>
              <a:rPr lang="en-US" dirty="0"/>
              <a:t> par 1500 euro </a:t>
            </a:r>
            <a:r>
              <a:rPr lang="en-US" dirty="0" err="1"/>
              <a:t>parādu</a:t>
            </a:r>
            <a:r>
              <a:rPr lang="en-US" dirty="0"/>
              <a:t>), </a:t>
            </a:r>
            <a:r>
              <a:rPr lang="en-US" dirty="0" err="1"/>
              <a:t>darbojas</a:t>
            </a:r>
            <a:r>
              <a:rPr lang="en-US" dirty="0"/>
              <a:t> </a:t>
            </a:r>
            <a:r>
              <a:rPr lang="en-US" dirty="0" err="1"/>
              <a:t>kā</a:t>
            </a:r>
            <a:r>
              <a:rPr lang="en-US" dirty="0"/>
              <a:t> robots </a:t>
            </a:r>
            <a:r>
              <a:rPr lang="en-US" dirty="0" err="1"/>
              <a:t>pēc</a:t>
            </a:r>
            <a:r>
              <a:rPr lang="en-US" dirty="0"/>
              <a:t> </a:t>
            </a:r>
            <a:r>
              <a:rPr lang="en-US" dirty="0" err="1"/>
              <a:t>instrukcijas</a:t>
            </a:r>
            <a:r>
              <a:rPr lang="lv-LV" dirty="0"/>
              <a:t>, apgrūtināta lēmumu pieņemšana saimnieciskos jautājumos, kuros jāuzņemas finansiāli riski</a:t>
            </a:r>
          </a:p>
          <a:p>
            <a:r>
              <a:rPr lang="lv-LV" dirty="0"/>
              <a:t>Apšaubāma administratora tiesība rīkoties kreditoru vairākuma interesēs </a:t>
            </a:r>
            <a:endParaRPr lang="en-US" dirty="0"/>
          </a:p>
          <a:p>
            <a:r>
              <a:rPr lang="en-US" dirty="0" err="1"/>
              <a:t>Nav</a:t>
            </a:r>
            <a:r>
              <a:rPr lang="en-US" dirty="0"/>
              <a:t> </a:t>
            </a:r>
            <a:r>
              <a:rPr lang="en-US" dirty="0" err="1"/>
              <a:t>ie</a:t>
            </a:r>
            <a:r>
              <a:rPr lang="lv-LV" dirty="0"/>
              <a:t>s</a:t>
            </a:r>
            <a:r>
              <a:rPr lang="en-US" dirty="0" err="1"/>
              <a:t>pējama</a:t>
            </a:r>
            <a:r>
              <a:rPr lang="en-US" dirty="0"/>
              <a:t> </a:t>
            </a:r>
            <a:r>
              <a:rPr lang="en-US" dirty="0" err="1"/>
              <a:t>vienošanās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kreditoriem</a:t>
            </a:r>
            <a:r>
              <a:rPr lang="en-US" dirty="0"/>
              <a:t> par </a:t>
            </a:r>
            <a:r>
              <a:rPr lang="en-US" dirty="0" err="1"/>
              <a:t>atlīdzību</a:t>
            </a:r>
            <a:r>
              <a:rPr lang="en-US" dirty="0"/>
              <a:t>, </a:t>
            </a:r>
            <a:r>
              <a:rPr lang="en-US" dirty="0" err="1"/>
              <a:t>konkurence</a:t>
            </a:r>
            <a:r>
              <a:rPr lang="en-US" dirty="0"/>
              <a:t> </a:t>
            </a:r>
            <a:r>
              <a:rPr lang="en-US" dirty="0" err="1"/>
              <a:t>nav</a:t>
            </a:r>
            <a:r>
              <a:rPr lang="en-US" dirty="0"/>
              <a:t> </a:t>
            </a:r>
            <a:r>
              <a:rPr lang="en-US" dirty="0" err="1"/>
              <a:t>brīva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22500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 </a:t>
            </a:r>
            <a:r>
              <a:rPr lang="en-US" dirty="0" err="1"/>
              <a:t>valsts</a:t>
            </a:r>
            <a:r>
              <a:rPr lang="en-US" dirty="0"/>
              <a:t> </a:t>
            </a:r>
            <a:r>
              <a:rPr lang="en-US" dirty="0" err="1"/>
              <a:t>amatpersonām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Neveicinās</a:t>
            </a:r>
            <a:r>
              <a:rPr lang="en-US" dirty="0"/>
              <a:t> </a:t>
            </a:r>
            <a:r>
              <a:rPr lang="en-US" dirty="0" err="1"/>
              <a:t>restrukturizāciju</a:t>
            </a:r>
            <a:r>
              <a:rPr lang="en-US" dirty="0"/>
              <a:t> un </a:t>
            </a:r>
            <a:r>
              <a:rPr lang="en-US" dirty="0" err="1"/>
              <a:t>darbības</a:t>
            </a:r>
            <a:r>
              <a:rPr lang="en-US" dirty="0"/>
              <a:t> </a:t>
            </a:r>
            <a:r>
              <a:rPr lang="en-US" dirty="0" err="1"/>
              <a:t>atjaunošanu</a:t>
            </a:r>
            <a:r>
              <a:rPr lang="en-US" dirty="0"/>
              <a:t>, </a:t>
            </a:r>
            <a:r>
              <a:rPr lang="en-US" dirty="0" err="1"/>
              <a:t>galvenais</a:t>
            </a:r>
            <a:r>
              <a:rPr lang="en-US" dirty="0"/>
              <a:t>- </a:t>
            </a:r>
            <a:r>
              <a:rPr lang="en-US" dirty="0" err="1"/>
              <a:t>ātri</a:t>
            </a:r>
            <a:r>
              <a:rPr lang="en-US" dirty="0"/>
              <a:t> </a:t>
            </a:r>
            <a:r>
              <a:rPr lang="en-US" dirty="0" err="1"/>
              <a:t>pārdot</a:t>
            </a:r>
            <a:r>
              <a:rPr lang="en-US" dirty="0"/>
              <a:t> pa </a:t>
            </a:r>
            <a:r>
              <a:rPr lang="en-US" dirty="0" err="1"/>
              <a:t>daļām</a:t>
            </a:r>
            <a:endParaRPr lang="en-US" dirty="0"/>
          </a:p>
          <a:p>
            <a:r>
              <a:rPr lang="en-US" dirty="0" err="1"/>
              <a:t>Kredītiestāžu</a:t>
            </a:r>
            <a:r>
              <a:rPr lang="en-US" dirty="0"/>
              <a:t> </a:t>
            </a:r>
            <a:r>
              <a:rPr lang="en-US" dirty="0" err="1"/>
              <a:t>likvidatori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zvērināti</a:t>
            </a:r>
            <a:r>
              <a:rPr lang="en-US" dirty="0"/>
              <a:t> </a:t>
            </a:r>
            <a:r>
              <a:rPr lang="en-US" dirty="0" err="1"/>
              <a:t>advokāti</a:t>
            </a:r>
            <a:r>
              <a:rPr lang="en-US" dirty="0"/>
              <a:t> un </a:t>
            </a:r>
            <a:r>
              <a:rPr lang="en-US" dirty="0" err="1"/>
              <a:t>zvērināti</a:t>
            </a:r>
            <a:r>
              <a:rPr lang="en-US" dirty="0"/>
              <a:t> </a:t>
            </a:r>
            <a:r>
              <a:rPr lang="en-US" dirty="0" err="1"/>
              <a:t>revidenti</a:t>
            </a:r>
            <a:r>
              <a:rPr lang="en-US" dirty="0"/>
              <a:t>, </a:t>
            </a:r>
            <a:r>
              <a:rPr lang="en-US" dirty="0" err="1"/>
              <a:t>līdzīgs</a:t>
            </a:r>
            <a:r>
              <a:rPr lang="en-US" dirty="0"/>
              <a:t> </a:t>
            </a:r>
            <a:r>
              <a:rPr lang="en-US" dirty="0" err="1"/>
              <a:t>darbs</a:t>
            </a:r>
            <a:r>
              <a:rPr lang="en-US" dirty="0"/>
              <a:t>, bet </a:t>
            </a:r>
            <a:r>
              <a:rPr lang="en-US" dirty="0" err="1"/>
              <a:t>cits</a:t>
            </a:r>
            <a:r>
              <a:rPr lang="en-US" dirty="0"/>
              <a:t> </a:t>
            </a:r>
            <a:r>
              <a:rPr lang="en-US" dirty="0" err="1"/>
              <a:t>statuss</a:t>
            </a:r>
            <a:endParaRPr lang="en-US" dirty="0"/>
          </a:p>
          <a:p>
            <a:r>
              <a:rPr lang="en-US" dirty="0" err="1"/>
              <a:t>Interesants</a:t>
            </a:r>
            <a:r>
              <a:rPr lang="en-US" dirty="0"/>
              <a:t> </a:t>
            </a:r>
            <a:r>
              <a:rPr lang="en-US" dirty="0" err="1"/>
              <a:t>eksperiments</a:t>
            </a:r>
            <a:endParaRPr lang="en-US" dirty="0"/>
          </a:p>
          <a:p>
            <a:r>
              <a:rPr lang="en-US" dirty="0" err="1"/>
              <a:t>Amatpersonas</a:t>
            </a:r>
            <a:r>
              <a:rPr lang="en-US" dirty="0"/>
              <a:t> </a:t>
            </a:r>
            <a:r>
              <a:rPr lang="en-US" dirty="0" err="1"/>
              <a:t>jau</a:t>
            </a:r>
            <a:r>
              <a:rPr lang="en-US" dirty="0"/>
              <a:t> </a:t>
            </a:r>
            <a:r>
              <a:rPr lang="en-US" dirty="0" err="1"/>
              <a:t>darbojas</a:t>
            </a:r>
            <a:r>
              <a:rPr lang="en-US" dirty="0"/>
              <a:t> 4 </a:t>
            </a:r>
            <a:r>
              <a:rPr lang="en-US" dirty="0" err="1"/>
              <a:t>mēnešus</a:t>
            </a:r>
            <a:r>
              <a:rPr lang="en-US" dirty="0"/>
              <a:t>, </a:t>
            </a:r>
            <a:r>
              <a:rPr lang="en-US" dirty="0" err="1"/>
              <a:t>jābūt</a:t>
            </a:r>
            <a:r>
              <a:rPr lang="en-US" dirty="0"/>
              <a:t> </a:t>
            </a:r>
            <a:r>
              <a:rPr lang="en-US" dirty="0" err="1"/>
              <a:t>jau</a:t>
            </a:r>
            <a:r>
              <a:rPr lang="en-US" dirty="0"/>
              <a:t> </a:t>
            </a:r>
            <a:r>
              <a:rPr lang="en-US" dirty="0" err="1"/>
              <a:t>mērījumam</a:t>
            </a:r>
            <a:r>
              <a:rPr lang="en-US" dirty="0"/>
              <a:t> par </a:t>
            </a:r>
            <a:r>
              <a:rPr lang="en-US" dirty="0" err="1"/>
              <a:t>rezultātu</a:t>
            </a:r>
            <a:endParaRPr lang="en-US" dirty="0"/>
          </a:p>
          <a:p>
            <a:r>
              <a:rPr lang="en-US" dirty="0" err="1"/>
              <a:t>Steidzami</a:t>
            </a:r>
            <a:r>
              <a:rPr lang="en-US" dirty="0"/>
              <a:t> </a:t>
            </a:r>
            <a:r>
              <a:rPr lang="en-US" dirty="0" err="1"/>
              <a:t>jārisina</a:t>
            </a:r>
            <a:r>
              <a:rPr lang="en-US" dirty="0"/>
              <a:t> 1.septembra </a:t>
            </a:r>
            <a:r>
              <a:rPr lang="en-US" dirty="0" err="1"/>
              <a:t>jautājums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55088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132856"/>
            <a:ext cx="8784976" cy="2520280"/>
          </a:xfrm>
        </p:spPr>
        <p:txBody>
          <a:bodyPr>
            <a:noAutofit/>
          </a:bodyPr>
          <a:lstStyle/>
          <a:p>
            <a:r>
              <a:rPr lang="lv-LV" sz="6600" dirty="0">
                <a:latin typeface="Times New Roman" pitchFamily="18" charset="0"/>
                <a:cs typeface="Times New Roman" pitchFamily="18" charset="0"/>
              </a:rPr>
              <a:t>Paldies par uzmanību!</a:t>
            </a:r>
            <a:r>
              <a:rPr lang="en-GB" sz="6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6600" dirty="0">
                <a:latin typeface="Times New Roman" pitchFamily="18" charset="0"/>
                <a:cs typeface="Times New Roman" pitchFamily="18" charset="0"/>
              </a:rPr>
            </a:br>
            <a:r>
              <a:rPr lang="lv-LV" sz="6600" dirty="0">
                <a:latin typeface="Times New Roman" pitchFamily="18" charset="0"/>
                <a:cs typeface="Times New Roman" pitchFamily="18" charset="0"/>
              </a:rPr>
              <a:t>Laipni lūgti advokatūrā!</a:t>
            </a:r>
            <a:endParaRPr lang="en-GB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831582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</TotalTime>
  <Words>316</Words>
  <Application>Microsoft Office PowerPoint</Application>
  <PresentationFormat>On-screen Show (4:3)</PresentationFormat>
  <Paragraphs>83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ADVOKATŪRA UN MAKSĀTNESPĒJA</vt:lpstr>
      <vt:lpstr>Maksātnespējas procesa uzraudzība un kontrole</vt:lpstr>
      <vt:lpstr>PowerPoint Presentation</vt:lpstr>
      <vt:lpstr>PowerPoint Presentation</vt:lpstr>
      <vt:lpstr>PowerPoint Presentation</vt:lpstr>
      <vt:lpstr>Par valsts amatpersonām</vt:lpstr>
      <vt:lpstr>Par valsts amatpersonām</vt:lpstr>
      <vt:lpstr>Paldies par uzmanību! Laipni lūgti advokatūrā!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Sertificētu maksātnespējas procesa administratoru ētikas jautājumi</dc:title>
  <dc:creator>Lietotajs</dc:creator>
  <cp:lastModifiedBy>_</cp:lastModifiedBy>
  <cp:revision>41</cp:revision>
  <dcterms:created xsi:type="dcterms:W3CDTF">2015-01-16T07:15:00Z</dcterms:created>
  <dcterms:modified xsi:type="dcterms:W3CDTF">2016-05-30T13:10:51Z</dcterms:modified>
</cp:coreProperties>
</file>