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73" r:id="rId9"/>
    <p:sldId id="277" r:id="rId10"/>
    <p:sldId id="274" r:id="rId11"/>
    <p:sldId id="265" r:id="rId12"/>
    <p:sldId id="269" r:id="rId13"/>
    <p:sldId id="268" r:id="rId14"/>
    <p:sldId id="275" r:id="rId15"/>
    <p:sldId id="271" r:id="rId16"/>
    <p:sldId id="276" r:id="rId17"/>
    <p:sldId id="272" r:id="rId18"/>
  </p:sldIdLst>
  <p:sldSz cx="9144000" cy="6858000" type="screen4x3"/>
  <p:notesSz cx="6797675" cy="9926638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user\Dropbox\Maksatnespejas%20administratoru%20asoc\Presene_180113\Statistika_izejas%20dati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Documents%20and%20Settings\User-PC2\Local%20Settings\Temporary%20Internet%20Files\Content.Outlook\E8OO9QVZ\Tabula_apkopojums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lv-LV" dirty="0" smtClean="0"/>
              <a:t>Iesniegto juridisko</a:t>
            </a:r>
            <a:r>
              <a:rPr lang="lv-LV" baseline="0" dirty="0" smtClean="0"/>
              <a:t> personu MNP pieteikumi</a:t>
            </a:r>
            <a:endParaRPr lang="lv-LV" dirty="0"/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Jurid.pers.</c:v>
          </c:tx>
          <c:dLbls>
            <c:dLbl>
              <c:idx val="1"/>
              <c:layout>
                <c:manualLayout>
                  <c:x val="-5.8060771025441694E-2"/>
                  <c:y val="-4.43537935783061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764-49CC-B486-CBF32CDCE7EB}"/>
                </c:ext>
                <c:ext xmlns:c15="http://schemas.microsoft.com/office/drawing/2012/chart" uri="{CE6537A1-D6FC-4f65-9D91-7224C49458BB}"/>
              </c:extLst>
            </c:dLbl>
            <c:spPr>
              <a:ln w="15875">
                <a:solidFill>
                  <a:srgbClr val="C0504D">
                    <a:lumMod val="75000"/>
                  </a:srgbClr>
                </a:solidFill>
              </a:ln>
            </c:spPr>
            <c:txPr>
              <a:bodyPr/>
              <a:lstStyle/>
              <a:p>
                <a:pPr>
                  <a:defRPr sz="1400" baseline="0"/>
                </a:pPr>
                <a:endParaRPr lang="lv-LV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Lit>
              <c:formatCode>General</c:formatCode>
              <c:ptCount val="4"/>
              <c:pt idx="0">
                <c:v>2009</c:v>
              </c:pt>
              <c:pt idx="1">
                <c:v>2010</c:v>
              </c:pt>
              <c:pt idx="2">
                <c:v>2011</c:v>
              </c:pt>
              <c:pt idx="3">
                <c:v>2012</c:v>
              </c:pt>
            </c:numLit>
          </c:cat>
          <c:val>
            <c:numRef>
              <c:f>Sheet1!$S$8:$S$11</c:f>
              <c:numCache>
                <c:formatCode>General</c:formatCode>
                <c:ptCount val="4"/>
                <c:pt idx="0">
                  <c:v>2149</c:v>
                </c:pt>
                <c:pt idx="1">
                  <c:v>2574</c:v>
                </c:pt>
                <c:pt idx="2">
                  <c:v>880</c:v>
                </c:pt>
                <c:pt idx="3">
                  <c:v>868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764-49CC-B486-CBF32CDCE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6242824"/>
        <c:axId val="396243216"/>
      </c:lineChart>
      <c:catAx>
        <c:axId val="396242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lv-LV"/>
          </a:p>
        </c:txPr>
        <c:crossAx val="396243216"/>
        <c:crosses val="autoZero"/>
        <c:auto val="1"/>
        <c:lblAlgn val="ctr"/>
        <c:lblOffset val="100"/>
        <c:noMultiLvlLbl val="0"/>
      </c:catAx>
      <c:valAx>
        <c:axId val="39624321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396242824"/>
        <c:crosses val="autoZero"/>
        <c:crossBetween val="between"/>
      </c:valAx>
    </c:plotArea>
    <c:plotVisOnly val="1"/>
    <c:dispBlanksAs val="gap"/>
    <c:showDLblsOverMax val="0"/>
  </c:chart>
  <c:spPr>
    <a:noFill/>
    <a:ln w="38100">
      <a:solidFill>
        <a:srgbClr val="C00000"/>
      </a:solidFill>
    </a:ln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Saistību apmērs LVL maksātnespējas pasludināšanas brīdī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Kopš 2010.g.1.novembra</c:v>
              </c:pt>
            </c:strLit>
          </c:cat>
          <c:val>
            <c:numRef>
              <c:f>Sheet1!$B$57</c:f>
              <c:numCache>
                <c:formatCode>0</c:formatCode>
                <c:ptCount val="1"/>
                <c:pt idx="0">
                  <c:v>18777130.649999999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1C3-4A5F-BE2F-C3F41E0CFEDA}"/>
            </c:ext>
          </c:extLst>
        </c:ser>
        <c:ser>
          <c:idx val="0"/>
          <c:order val="1"/>
          <c:tx>
            <c:strRef>
              <c:f>Sheet1!$C$3</c:f>
              <c:strCache>
                <c:ptCount val="1"/>
                <c:pt idx="0">
                  <c:v>Aktīvu apmērs LVL maksātnespējas pasludināšanas brīdī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Kopš 2010.g.1.novembra</c:v>
              </c:pt>
            </c:strLit>
          </c:cat>
          <c:val>
            <c:numRef>
              <c:f>Sheet1!$C$57</c:f>
              <c:numCache>
                <c:formatCode>0</c:formatCode>
                <c:ptCount val="1"/>
                <c:pt idx="0">
                  <c:v>994587.77999999525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1C3-4A5F-BE2F-C3F41E0CFEDA}"/>
            </c:ext>
          </c:extLst>
        </c:ser>
        <c:ser>
          <c:idx val="2"/>
          <c:order val="2"/>
          <c:tx>
            <c:strRef>
              <c:f>Sheet1!$D$3</c:f>
              <c:strCache>
                <c:ptCount val="1"/>
                <c:pt idx="0">
                  <c:v>Maksātnespējas procesā atgūtās mantas apmērs LVL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Kopš 2010.g.1.novembra</c:v>
              </c:pt>
            </c:strLit>
          </c:cat>
          <c:val>
            <c:numRef>
              <c:f>Sheet1!$D$57</c:f>
              <c:numCache>
                <c:formatCode>0</c:formatCode>
                <c:ptCount val="1"/>
                <c:pt idx="0">
                  <c:v>85911.06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1C3-4A5F-BE2F-C3F41E0CFEDA}"/>
            </c:ext>
          </c:extLst>
        </c:ser>
        <c:ser>
          <c:idx val="3"/>
          <c:order val="3"/>
          <c:tx>
            <c:strRef>
              <c:f>Sheet1!$E$3</c:f>
              <c:strCache>
                <c:ptCount val="1"/>
                <c:pt idx="0">
                  <c:v>Parādnieka mantas pārdošanas rezultātā iegūto līdzekļu apmērs LVL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lv-LV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1"/>
              <c:pt idx="0">
                <c:v>Kopš 2010.g.1.novembra</c:v>
              </c:pt>
            </c:strLit>
          </c:cat>
          <c:val>
            <c:numRef>
              <c:f>Sheet1!$E$57</c:f>
              <c:numCache>
                <c:formatCode>0</c:formatCode>
                <c:ptCount val="1"/>
                <c:pt idx="0">
                  <c:v>388332.53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1C3-4A5F-BE2F-C3F41E0CFE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2771832"/>
        <c:axId val="452768696"/>
      </c:barChart>
      <c:catAx>
        <c:axId val="452771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 baseline="0"/>
            </a:pPr>
            <a:endParaRPr lang="lv-LV"/>
          </a:p>
        </c:txPr>
        <c:crossAx val="452768696"/>
        <c:crosses val="autoZero"/>
        <c:auto val="1"/>
        <c:lblAlgn val="ctr"/>
        <c:lblOffset val="100"/>
        <c:noMultiLvlLbl val="0"/>
      </c:catAx>
      <c:valAx>
        <c:axId val="452768696"/>
        <c:scaling>
          <c:orientation val="minMax"/>
        </c:scaling>
        <c:delete val="0"/>
        <c:axPos val="l"/>
        <c:majorGridlines/>
        <c:min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lv-LV"/>
          </a:p>
        </c:txPr>
        <c:crossAx val="452771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47355409354957"/>
          <c:y val="4.2174110830345772E-2"/>
          <c:w val="0.19327816711234516"/>
          <c:h val="0.66662184510015976"/>
        </c:manualLayout>
      </c:layout>
      <c:overlay val="0"/>
      <c:txPr>
        <a:bodyPr/>
        <a:lstStyle/>
        <a:p>
          <a:pPr>
            <a:defRPr sz="1200" baseline="0"/>
          </a:pPr>
          <a:endParaRPr lang="lv-LV"/>
        </a:p>
      </c:txPr>
    </c:legend>
    <c:plotVisOnly val="1"/>
    <c:dispBlanksAs val="gap"/>
    <c:showDLblsOverMax val="0"/>
  </c:chart>
  <c:spPr>
    <a:ln w="38100">
      <a:solidFill>
        <a:srgbClr val="C00000"/>
      </a:solidFill>
    </a:ln>
  </c:sp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0.50667</cdr:x>
      <cdr:y>0.20687</cdr:y>
    </cdr:from>
    <cdr:to>
      <cdr:x>0.69333</cdr:x>
      <cdr:y>0.56485</cdr:y>
    </cdr:to>
    <cdr:sp macro="" textlink="">
      <cdr:nvSpPr>
        <cdr:cNvPr id="3" name="Straight Arrow Connector 2"/>
        <cdr:cNvSpPr/>
      </cdr:nvSpPr>
      <cdr:spPr>
        <a:xfrm xmlns:a="http://schemas.openxmlformats.org/drawingml/2006/main">
          <a:off x="2736304" y="915466"/>
          <a:ext cx="1008112" cy="1584176"/>
        </a:xfrm>
        <a:prstGeom xmlns:a="http://schemas.openxmlformats.org/drawingml/2006/main" prst="straightConnector1">
          <a:avLst/>
        </a:prstGeom>
        <a:ln xmlns:a="http://schemas.openxmlformats.org/drawingml/2006/main" w="3175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lv-LV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0.36992</cdr:x>
      <cdr:y>0.07374</cdr:y>
    </cdr:from>
    <cdr:to>
      <cdr:x>0.76596</cdr:x>
      <cdr:y>0.27334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0391" y="337815"/>
          <a:ext cx="288032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lv-LV" sz="1600" b="1" dirty="0" smtClean="0"/>
            <a:t>- 17 782 543 saistības pret aktīviem</a:t>
          </a:r>
        </a:p>
        <a:p xmlns:a="http://schemas.openxmlformats.org/drawingml/2006/main">
          <a:pPr>
            <a:buFontTx/>
            <a:buChar char="-"/>
          </a:pPr>
          <a:r>
            <a:rPr lang="lv-LV" sz="1600" b="1" dirty="0" smtClean="0"/>
            <a:t>18302887 saistības pret atgūtajiem</a:t>
          </a:r>
        </a:p>
        <a:p xmlns:a="http://schemas.openxmlformats.org/drawingml/2006/main">
          <a:r>
            <a:rPr lang="lv-LV" sz="1600" b="1" dirty="0" smtClean="0"/>
            <a:t>	līdzekļiem</a:t>
          </a:r>
          <a:endParaRPr lang="lv-LV" sz="16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958" cy="496412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8" y="1"/>
            <a:ext cx="2944958" cy="496412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FAC532E0-FF70-4566-8C0D-58BE0F399EC6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630"/>
            <a:ext cx="2944958" cy="496411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8" y="9428630"/>
            <a:ext cx="2944958" cy="496411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9D6F2A86-EF1B-4BDE-B584-DA2D2D52CCD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42591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44FA9-18CC-4253-B10D-F3848B067EA2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E5F64-E4BE-40CC-9218-AC3F6F3CC466}" type="slidenum">
              <a:rPr lang="lv-LV" smtClean="0"/>
              <a:pPr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istratori@administratori.lv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4213" y="2349500"/>
            <a:ext cx="7772400" cy="2016125"/>
          </a:xfrm>
        </p:spPr>
        <p:txBody>
          <a:bodyPr>
            <a:normAutofit/>
          </a:bodyPr>
          <a:lstStyle/>
          <a:p>
            <a:r>
              <a:rPr lang="lv-LV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Atziņas pēc ĀIPL pētījuma “</a:t>
            </a:r>
            <a:r>
              <a:rPr lang="lv-LV" sz="3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Ļaunprātīga maksātnespējas procesa riski </a:t>
            </a:r>
            <a:r>
              <a:rPr lang="lv-LV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Latvijā”</a:t>
            </a:r>
            <a:endParaRPr lang="en-US" sz="3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549275"/>
            <a:ext cx="1927225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Box 13"/>
          <p:cNvSpPr txBox="1">
            <a:spLocks noChangeArrowheads="1"/>
          </p:cNvSpPr>
          <p:nvPr/>
        </p:nvSpPr>
        <p:spPr bwMode="auto">
          <a:xfrm>
            <a:off x="3795713" y="5949950"/>
            <a:ext cx="15073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lv-LV" sz="1400" dirty="0"/>
              <a:t>2016.gada </a:t>
            </a:r>
            <a:r>
              <a:rPr lang="lv-LV" sz="1400" dirty="0" smtClean="0"/>
              <a:t>3.maijs</a:t>
            </a:r>
            <a:endParaRPr lang="en-US" sz="1400" dirty="0"/>
          </a:p>
        </p:txBody>
      </p:sp>
      <p:pic>
        <p:nvPicPr>
          <p:cNvPr id="205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5445125"/>
            <a:ext cx="8785225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>
          <a:xfrm>
            <a:off x="457200" y="258763"/>
            <a:ext cx="8229600" cy="938212"/>
          </a:xfrm>
        </p:spPr>
        <p:txBody>
          <a:bodyPr/>
          <a:lstStyle/>
          <a:p>
            <a:r>
              <a:rPr lang="lv-LV" sz="32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ĀIPL pētījuma rezultāti</a:t>
            </a:r>
            <a:endParaRPr lang="en-US" sz="32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Slide Number Placeholder 5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lv-LV" sz="1200">
                <a:solidFill>
                  <a:srgbClr val="898989"/>
                </a:solidFill>
              </a:rPr>
              <a:t>1</a:t>
            </a:r>
            <a:endParaRPr lang="en-US" sz="1200">
              <a:solidFill>
                <a:srgbClr val="898989"/>
              </a:solidFill>
            </a:endParaRPr>
          </a:p>
        </p:txBody>
      </p:sp>
      <p:sp>
        <p:nvSpPr>
          <p:cNvPr id="3077" name="Content Placeholder 2"/>
          <p:cNvSpPr>
            <a:spLocks/>
          </p:cNvSpPr>
          <p:nvPr/>
        </p:nvSpPr>
        <p:spPr bwMode="auto">
          <a:xfrm>
            <a:off x="590550" y="1412874"/>
            <a:ext cx="8229600" cy="4464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 algn="just"/>
            <a:r>
              <a:rPr lang="lv-LV" sz="2200" dirty="0">
                <a:latin typeface="Arial" pitchFamily="34" charset="0"/>
                <a:cs typeface="Arial" pitchFamily="34" charset="0"/>
              </a:rPr>
              <a:t>ĀIPL pētījums uzrāda, 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ka MNP ļaunprātīgos nolūkos  izmanto gan negodprātīgi </a:t>
            </a:r>
            <a:r>
              <a:rPr lang="lv-LV" sz="2200" dirty="0">
                <a:latin typeface="Arial" pitchFamily="34" charset="0"/>
                <a:cs typeface="Arial" pitchFamily="34" charset="0"/>
              </a:rPr>
              <a:t>administratori, kuri nesodīti turpina darbu profesijā, gan negodprātīgi uzņēmēji (parādnieki, kreditori), kā arī Latvijas situācijai neatbilstošs tiesiskais regulējums. </a:t>
            </a:r>
            <a:endParaRPr lang="lv-LV" sz="2200" dirty="0" smtClean="0">
              <a:latin typeface="Arial" pitchFamily="34" charset="0"/>
              <a:cs typeface="Arial" pitchFamily="34" charset="0"/>
            </a:endParaRPr>
          </a:p>
          <a:p>
            <a:pPr lvl="0"/>
            <a:endParaRPr lang="lv-LV" sz="22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lv-LV" sz="2200" dirty="0" smtClean="0">
                <a:latin typeface="Arial" pitchFamily="34" charset="0"/>
                <a:cs typeface="Arial" pitchFamily="34" charset="0"/>
              </a:rPr>
              <a:t>Tādēļ </a:t>
            </a:r>
            <a:r>
              <a:rPr lang="lv-LV" sz="2200" dirty="0">
                <a:latin typeface="Arial" pitchFamily="34" charset="0"/>
                <a:cs typeface="Arial" pitchFamily="34" charset="0"/>
              </a:rPr>
              <a:t>problēmas risināmas trīs daļās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0"/>
            <a:endParaRPr lang="lv-LV" sz="8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+mj-lt"/>
              <a:buAutoNum type="arabicParenR"/>
            </a:pPr>
            <a:r>
              <a:rPr lang="lv-LV" sz="2200" dirty="0">
                <a:latin typeface="Arial" pitchFamily="34" charset="0"/>
                <a:cs typeface="Arial" pitchFamily="34" charset="0"/>
              </a:rPr>
              <a:t>administratoru darbs,</a:t>
            </a:r>
          </a:p>
          <a:p>
            <a:pPr marL="457200" lvl="0" indent="-457200">
              <a:buFont typeface="+mj-lt"/>
              <a:buAutoNum type="arabicParenR"/>
            </a:pPr>
            <a:r>
              <a:rPr lang="lv-LV" sz="2200" dirty="0">
                <a:latin typeface="Arial" pitchFamily="34" charset="0"/>
                <a:cs typeface="Arial" pitchFamily="34" charset="0"/>
              </a:rPr>
              <a:t>uzņēmēju rīcība,</a:t>
            </a:r>
          </a:p>
          <a:p>
            <a:pPr marL="457200" indent="-457200">
              <a:buFont typeface="+mj-lt"/>
              <a:buAutoNum type="arabicParenR"/>
            </a:pPr>
            <a:r>
              <a:rPr lang="lv-LV" sz="2200" dirty="0">
                <a:latin typeface="Arial" pitchFamily="34" charset="0"/>
                <a:cs typeface="Arial" pitchFamily="34" charset="0"/>
              </a:rPr>
              <a:t>tiesiskais regulējums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buFont typeface="+mj-lt"/>
              <a:buAutoNum type="arabicParenR"/>
            </a:pPr>
            <a:endParaRPr lang="lv-LV" sz="2200" dirty="0">
              <a:latin typeface="Arial" pitchFamily="34" charset="0"/>
              <a:cs typeface="Arial" pitchFamily="34" charset="0"/>
            </a:endParaRPr>
          </a:p>
          <a:p>
            <a:pPr marL="457200" indent="-457200" algn="ctr"/>
            <a:endParaRPr lang="lv-LV" sz="22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ctr"/>
            <a:r>
              <a:rPr lang="lv-LV" sz="2400" b="1" dirty="0" smtClean="0">
                <a:latin typeface="Arial" pitchFamily="34" charset="0"/>
                <a:cs typeface="Arial" pitchFamily="34" charset="0"/>
              </a:rPr>
              <a:t>Jāizdara secinājumi par cēloņiem, lai nekļūdītos ar risinājumiem!</a:t>
            </a:r>
            <a:endParaRPr lang="lv-LV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457200" y="188640"/>
            <a:ext cx="8229600" cy="938212"/>
          </a:xfrm>
        </p:spPr>
        <p:txBody>
          <a:bodyPr>
            <a:noAutofit/>
          </a:bodyPr>
          <a:lstStyle/>
          <a:p>
            <a:r>
              <a:rPr lang="lv-LV" sz="32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Šodienas problēmas – 2010.-2011.gada tiesiskā regulējuma grozījumu sekas</a:t>
            </a:r>
            <a:endParaRPr lang="en-US" sz="32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Content Placeholder 2"/>
          <p:cNvSpPr>
            <a:spLocks/>
          </p:cNvSpPr>
          <p:nvPr/>
        </p:nvSpPr>
        <p:spPr bwMode="auto">
          <a:xfrm>
            <a:off x="683568" y="1412776"/>
            <a:ext cx="777686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lv-LV" sz="2200" dirty="0" smtClean="0">
                <a:latin typeface="Arial" pitchFamily="34" charset="0"/>
                <a:cs typeface="Arial" pitchFamily="34" charset="0"/>
              </a:rPr>
              <a:t>Valsts </a:t>
            </a:r>
            <a:r>
              <a:rPr lang="lv-LV" sz="2200" dirty="0">
                <a:latin typeface="Arial" pitchFamily="34" charset="0"/>
                <a:cs typeface="Arial" pitchFamily="34" charset="0"/>
              </a:rPr>
              <a:t>uzstādījums 2010.gadā – maksātnespējīgi uzņēmumi jālikvidē 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ātri;</a:t>
            </a:r>
            <a:endParaRPr lang="lv-LV" sz="22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lv-LV" sz="2200" dirty="0" err="1">
                <a:latin typeface="Arial" pitchFamily="34" charset="0"/>
                <a:cs typeface="Arial" pitchFamily="34" charset="0"/>
              </a:rPr>
              <a:t>Dekriminilizēta</a:t>
            </a:r>
            <a:r>
              <a:rPr lang="lv-LV" sz="2200" dirty="0">
                <a:latin typeface="Arial" pitchFamily="34" charset="0"/>
                <a:cs typeface="Arial" pitchFamily="34" charset="0"/>
              </a:rPr>
              <a:t> MNP savlaicīga 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neiesniegšana;</a:t>
            </a:r>
            <a:endParaRPr lang="lv-LV" sz="22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lv-LV" sz="2200" dirty="0">
                <a:latin typeface="Arial" pitchFamily="34" charset="0"/>
                <a:cs typeface="Arial" pitchFamily="34" charset="0"/>
              </a:rPr>
              <a:t>Ieviests depozīts MNP 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pieteikšanai;</a:t>
            </a:r>
            <a:endParaRPr lang="lv-LV" sz="22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lv-LV" sz="2200" dirty="0">
                <a:latin typeface="Arial" pitchFamily="34" charset="0"/>
                <a:cs typeface="Arial" pitchFamily="34" charset="0"/>
              </a:rPr>
              <a:t>Netiek noteikta faktiskā maksātnespējas iestāšanās 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diena;</a:t>
            </a:r>
            <a:endParaRPr lang="lv-LV" sz="22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lv-LV" sz="2200" dirty="0">
                <a:latin typeface="Arial" pitchFamily="34" charset="0"/>
                <a:cs typeface="Arial" pitchFamily="34" charset="0"/>
              </a:rPr>
              <a:t>Netiek  veikts “bilances tests”, ierosinot 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MNP;</a:t>
            </a:r>
            <a:endParaRPr lang="lv-LV" sz="22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lv-LV" sz="2200" dirty="0" smtClean="0">
                <a:latin typeface="Arial" pitchFamily="34" charset="0"/>
                <a:cs typeface="Arial" pitchFamily="34" charset="0"/>
              </a:rPr>
              <a:t>Kreditoru sapulces lomas samazināšana;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lv-LV" sz="2200" dirty="0" smtClean="0">
                <a:latin typeface="Arial" pitchFamily="34" charset="0"/>
                <a:cs typeface="Arial" pitchFamily="34" charset="0"/>
              </a:rPr>
              <a:t>U.c.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endParaRPr lang="lv-LV" dirty="0">
              <a:latin typeface="Arial" pitchFamily="34" charset="0"/>
              <a:cs typeface="Arial" pitchFamily="34" charset="0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lv-LV" sz="2200" b="1" dirty="0" smtClean="0">
                <a:latin typeface="Arial" pitchFamily="34" charset="0"/>
                <a:cs typeface="Arial" pitchFamily="34" charset="0"/>
              </a:rPr>
              <a:t>Vai šie nav </a:t>
            </a:r>
            <a:r>
              <a:rPr lang="lv-LV" sz="2400" b="1" dirty="0" smtClean="0"/>
              <a:t>tiesiskā regulējuma </a:t>
            </a:r>
            <a:r>
              <a:rPr lang="lv-LV" sz="2400" b="1" dirty="0"/>
              <a:t>„robi</a:t>
            </a:r>
            <a:r>
              <a:rPr lang="lv-LV" sz="2400" b="1" dirty="0" smtClean="0"/>
              <a:t>”, kas </a:t>
            </a:r>
            <a:r>
              <a:rPr lang="lv-LV" sz="2400" b="1" dirty="0"/>
              <a:t>tiek izmantoti negodprātīgu mērķu sasniegšanai no negodprātīgu personu </a:t>
            </a:r>
            <a:r>
              <a:rPr lang="lv-LV" sz="2400" b="1" dirty="0" smtClean="0"/>
              <a:t>puses?</a:t>
            </a:r>
            <a:endParaRPr lang="lv-LV" sz="22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936625"/>
          </a:xfrm>
        </p:spPr>
        <p:txBody>
          <a:bodyPr/>
          <a:lstStyle/>
          <a:p>
            <a:r>
              <a:rPr lang="lv-LV" sz="3200" b="1" dirty="0" smtClean="0">
                <a:solidFill>
                  <a:srgbClr val="C00000"/>
                </a:solidFill>
                <a:latin typeface="Arial" charset="0"/>
              </a:rPr>
              <a:t>Tendences 2013.g. (1)</a:t>
            </a:r>
            <a:endParaRPr lang="en-US" sz="3200" b="1" dirty="0" smtClean="0">
              <a:solidFill>
                <a:srgbClr val="C00000"/>
              </a:solidFill>
              <a:latin typeface="Arial" charset="0"/>
            </a:endParaRP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Chart 11"/>
          <p:cNvGraphicFramePr/>
          <p:nvPr/>
        </p:nvGraphicFramePr>
        <p:xfrm>
          <a:off x="1547664" y="1505422"/>
          <a:ext cx="5400600" cy="4425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1763713" y="5949950"/>
            <a:ext cx="33416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lv-LV" sz="1100" i="1"/>
              <a:t>* Maksātnespējas reģistra dati, 2013.gada janvāris</a:t>
            </a:r>
            <a:endParaRPr lang="en-US" sz="1600" i="1"/>
          </a:p>
        </p:txBody>
      </p:sp>
      <p:sp>
        <p:nvSpPr>
          <p:cNvPr id="5127" name="TextBox 6"/>
          <p:cNvSpPr txBox="1">
            <a:spLocks noChangeArrowheads="1"/>
          </p:cNvSpPr>
          <p:nvPr/>
        </p:nvSpPr>
        <p:spPr bwMode="auto">
          <a:xfrm>
            <a:off x="0" y="981075"/>
            <a:ext cx="914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2200" b="1" dirty="0"/>
              <a:t>Iesniegto MNP skaita krasa samazināšanās	</a:t>
            </a:r>
            <a:r>
              <a:rPr lang="lv-LV" sz="2200" b="1" dirty="0" smtClean="0"/>
              <a:t>  novēloti </a:t>
            </a:r>
            <a:r>
              <a:rPr lang="lv-LV" sz="2200" b="1" dirty="0"/>
              <a:t>MNP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084416" y="1196752"/>
            <a:ext cx="431800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32040" y="2924944"/>
            <a:ext cx="130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b="1" dirty="0" smtClean="0"/>
              <a:t>- 1694 MNP</a:t>
            </a:r>
            <a:endParaRPr lang="lv-LV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089520" y="1435001"/>
          <a:ext cx="7658943" cy="45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48" name="Title 1"/>
          <p:cNvSpPr txBox="1">
            <a:spLocks/>
          </p:cNvSpPr>
          <p:nvPr/>
        </p:nvSpPr>
        <p:spPr bwMode="auto">
          <a:xfrm>
            <a:off x="457200" y="44450"/>
            <a:ext cx="8229600" cy="720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lv-LV" sz="3200" b="1" dirty="0" smtClean="0">
                <a:solidFill>
                  <a:srgbClr val="C00000"/>
                </a:solidFill>
              </a:rPr>
              <a:t>Tendences 2013.g. (2)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6149" name="Content Placeholder 5"/>
          <p:cNvSpPr>
            <a:spLocks noGrp="1"/>
          </p:cNvSpPr>
          <p:nvPr>
            <p:ph idx="1"/>
          </p:nvPr>
        </p:nvSpPr>
        <p:spPr>
          <a:xfrm>
            <a:off x="179512" y="620688"/>
            <a:ext cx="8784976" cy="719138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lv-LV" sz="2000" b="1" dirty="0" smtClean="0">
                <a:latin typeface="Arial" charset="0"/>
                <a:cs typeface="Arial" charset="0"/>
              </a:rPr>
              <a:t>	Saistību un aktīvu apmērs MN uzņēmumiem un atgūto līdzekļu apjoms</a:t>
            </a:r>
            <a:endParaRPr lang="lv-LV" sz="2000" dirty="0" smtClean="0">
              <a:latin typeface="Arial" charset="0"/>
              <a:cs typeface="Arial" charset="0"/>
            </a:endParaRPr>
          </a:p>
        </p:txBody>
      </p:sp>
      <p:pic>
        <p:nvPicPr>
          <p:cNvPr id="61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Box 4"/>
          <p:cNvSpPr txBox="1">
            <a:spLocks noChangeArrowheads="1"/>
          </p:cNvSpPr>
          <p:nvPr/>
        </p:nvSpPr>
        <p:spPr bwMode="auto">
          <a:xfrm>
            <a:off x="1187450" y="6032500"/>
            <a:ext cx="703262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lv-LV" sz="1100" i="1"/>
              <a:t>* Latvijas Sertificēto maksātnespējas procesa administratoru asociācijas statistika (nejauša izvēle), 2013.gads</a:t>
            </a:r>
            <a:endParaRPr lang="en-US" sz="1600" i="1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347864" y="1844824"/>
            <a:ext cx="1296144" cy="316835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 txBox="1">
            <a:spLocks/>
          </p:cNvSpPr>
          <p:nvPr/>
        </p:nvSpPr>
        <p:spPr bwMode="auto">
          <a:xfrm>
            <a:off x="457200" y="44450"/>
            <a:ext cx="8229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lv-LV" sz="3200" b="1" dirty="0">
                <a:solidFill>
                  <a:srgbClr val="C00000"/>
                </a:solidFill>
              </a:rPr>
              <a:t>T</a:t>
            </a:r>
            <a:r>
              <a:rPr lang="lv-LV" sz="3200" b="1" dirty="0" smtClean="0">
                <a:solidFill>
                  <a:srgbClr val="C00000"/>
                </a:solidFill>
              </a:rPr>
              <a:t>endences 2013.g. (</a:t>
            </a:r>
            <a:r>
              <a:rPr lang="lv-LV" sz="3200" b="1" dirty="0">
                <a:solidFill>
                  <a:srgbClr val="C00000"/>
                </a:solidFill>
              </a:rPr>
              <a:t>3</a:t>
            </a:r>
            <a:r>
              <a:rPr lang="lv-LV" sz="3200" b="1" dirty="0" smtClean="0">
                <a:solidFill>
                  <a:srgbClr val="C00000"/>
                </a:solidFill>
              </a:rPr>
              <a:t>)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7172" name="Content Placeholder 5"/>
          <p:cNvSpPr>
            <a:spLocks noGrp="1"/>
          </p:cNvSpPr>
          <p:nvPr>
            <p:ph idx="1"/>
          </p:nvPr>
        </p:nvSpPr>
        <p:spPr>
          <a:xfrm>
            <a:off x="179388" y="909638"/>
            <a:ext cx="8805862" cy="719137"/>
          </a:xfrm>
        </p:spPr>
        <p:txBody>
          <a:bodyPr/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lv-LV" sz="2200" b="1" smtClean="0">
                <a:latin typeface="Arial" charset="0"/>
              </a:rPr>
              <a:t>	Nodokļu parādu apjoms un maksātnespējas procesu skaits</a:t>
            </a:r>
            <a:endParaRPr lang="lv-LV" sz="2200" smtClean="0">
              <a:latin typeface="Arial" charset="0"/>
            </a:endParaRP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Content Placeholder 2"/>
          <p:cNvSpPr txBox="1">
            <a:spLocks/>
          </p:cNvSpPr>
          <p:nvPr/>
        </p:nvSpPr>
        <p:spPr bwMode="auto">
          <a:xfrm>
            <a:off x="457200" y="1628775"/>
            <a:ext cx="822960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lv-LV" sz="2200" dirty="0"/>
              <a:t>Uz 01.04.2013. nodokļu parāds maksātnespējīgiem uzņēmumiem – vairāk nekā 370 miljoni LVL (526 milj. EUR).</a:t>
            </a:r>
          </a:p>
          <a:p>
            <a:pPr marL="342900" indent="-342900">
              <a:spcBef>
                <a:spcPct val="20000"/>
              </a:spcBef>
            </a:pPr>
            <a:endParaRPr lang="lv-LV" sz="2200" dirty="0"/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ü"/>
            </a:pPr>
            <a:r>
              <a:rPr lang="lv-LV" sz="2200" dirty="0"/>
              <a:t>Uz 01.04.2013. no 100 lielākajiem nodokļu parādniekiem (parādu kopsumma 117 miljoni LVL (166 milj. EUR)*) tikai 6 pasludināti par maksātnespējīgiem.</a:t>
            </a:r>
          </a:p>
          <a:p>
            <a:pPr marL="342900" indent="-342900" algn="ctr">
              <a:spcBef>
                <a:spcPct val="20000"/>
              </a:spcBef>
            </a:pPr>
            <a:endParaRPr lang="lv-LV" sz="2200" b="1" dirty="0"/>
          </a:p>
          <a:p>
            <a:pPr marL="342900" indent="-342900" algn="ctr">
              <a:spcBef>
                <a:spcPct val="20000"/>
              </a:spcBef>
            </a:pPr>
            <a:r>
              <a:rPr lang="lv-LV" sz="2200" b="1" dirty="0"/>
              <a:t>Situācija līdzīga katru gadu.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None/>
            </a:pPr>
            <a:endParaRPr lang="lv-LV" sz="2200" dirty="0"/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r>
              <a:rPr lang="lv-LV" sz="2000" i="1" dirty="0"/>
              <a:t>Uz </a:t>
            </a:r>
            <a:r>
              <a:rPr lang="lv-LV" sz="2000" i="1" dirty="0" smtClean="0"/>
              <a:t>01.03.2016</a:t>
            </a:r>
            <a:r>
              <a:rPr lang="lv-LV" sz="2000" i="1" dirty="0"/>
              <a:t>. 100 lielāko nodokļu </a:t>
            </a:r>
            <a:r>
              <a:rPr lang="lv-LV" sz="2000" i="1" dirty="0" smtClean="0"/>
              <a:t>parādnieku nenomaksāto </a:t>
            </a:r>
            <a:r>
              <a:rPr lang="lv-LV" sz="2000" i="1" dirty="0"/>
              <a:t>nodokļu kopsumma: </a:t>
            </a:r>
            <a:r>
              <a:rPr lang="lv-LV" sz="2000" i="1" dirty="0" smtClean="0"/>
              <a:t>255 </a:t>
            </a:r>
            <a:r>
              <a:rPr lang="lv-LV" sz="2000" i="1" dirty="0"/>
              <a:t>milj. </a:t>
            </a:r>
            <a:r>
              <a:rPr lang="lv-LV" sz="2000" i="1" dirty="0" smtClean="0"/>
              <a:t>EUR; uz 01.04.2016.: 264 milj. EUR.</a:t>
            </a:r>
            <a:endParaRPr lang="lv-LV" sz="2000" i="1" dirty="0"/>
          </a:p>
          <a:p>
            <a:pPr marL="342900" indent="-342900" algn="ctr">
              <a:spcBef>
                <a:spcPct val="20000"/>
              </a:spcBef>
              <a:buFont typeface="Wingdings" pitchFamily="2" charset="2"/>
              <a:buNone/>
            </a:pPr>
            <a:endParaRPr lang="lv-LV" sz="2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980728"/>
            <a:ext cx="741682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/>
            <a:r>
              <a:rPr lang="lv-LV" sz="2200" dirty="0" smtClean="0">
                <a:latin typeface="Arial" pitchFamily="34" charset="0"/>
                <a:cs typeface="Arial" pitchFamily="34" charset="0"/>
              </a:rPr>
              <a:t>Parādnieki, kuri: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lv-LV" sz="2200" dirty="0" smtClean="0">
                <a:latin typeface="Arial" pitchFamily="34" charset="0"/>
                <a:cs typeface="Arial" pitchFamily="34" charset="0"/>
              </a:rPr>
              <a:t>“nobēdzina” </a:t>
            </a:r>
            <a:r>
              <a:rPr lang="lv-LV" sz="2200" dirty="0">
                <a:latin typeface="Arial" pitchFamily="34" charset="0"/>
                <a:cs typeface="Arial" pitchFamily="34" charset="0"/>
              </a:rPr>
              <a:t>aktīvus, </a:t>
            </a:r>
            <a:endParaRPr lang="lv-LV" sz="2200" dirty="0" smtClean="0"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lv-LV" sz="2200" dirty="0" smtClean="0">
                <a:latin typeface="Arial" pitchFamily="34" charset="0"/>
                <a:cs typeface="Arial" pitchFamily="34" charset="0"/>
              </a:rPr>
              <a:t>„</a:t>
            </a:r>
            <a:r>
              <a:rPr lang="lv-LV" sz="2200" dirty="0">
                <a:latin typeface="Arial" pitchFamily="34" charset="0"/>
                <a:cs typeface="Arial" pitchFamily="34" charset="0"/>
              </a:rPr>
              <a:t>rada” fiktīvus kreditorus, </a:t>
            </a:r>
            <a:endParaRPr lang="lv-LV" sz="2200" dirty="0" smtClean="0"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Wingdings" pitchFamily="2" charset="2"/>
              <a:buChar char="ü"/>
            </a:pPr>
            <a:r>
              <a:rPr lang="lv-LV" sz="2200" dirty="0" smtClean="0">
                <a:latin typeface="Arial" pitchFamily="34" charset="0"/>
                <a:cs typeface="Arial" pitchFamily="34" charset="0"/>
              </a:rPr>
              <a:t>neiesniedz </a:t>
            </a:r>
            <a:r>
              <a:rPr lang="lv-LV" sz="2200" dirty="0">
                <a:latin typeface="Arial" pitchFamily="34" charset="0"/>
                <a:cs typeface="Arial" pitchFamily="34" charset="0"/>
              </a:rPr>
              <a:t>maksātnespējas procesa pieteikumus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lv-LV" sz="2200" dirty="0" smtClean="0">
                <a:latin typeface="Arial" pitchFamily="34" charset="0"/>
                <a:cs typeface="Arial" pitchFamily="34" charset="0"/>
              </a:rPr>
              <a:t>nenodod dokumentus, 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lv-LV" sz="2200" dirty="0" smtClean="0">
                <a:latin typeface="Arial" pitchFamily="34" charset="0"/>
                <a:cs typeface="Arial" pitchFamily="34" charset="0"/>
              </a:rPr>
              <a:t>u.c. </a:t>
            </a:r>
          </a:p>
          <a:p>
            <a:pPr marL="457200" lvl="0" indent="-457200">
              <a:buFont typeface="Wingdings" pitchFamily="2" charset="2"/>
              <a:buChar char="ü"/>
            </a:pPr>
            <a:endParaRPr lang="lv-LV" sz="2200" dirty="0">
              <a:latin typeface="Arial" pitchFamily="34" charset="0"/>
              <a:cs typeface="Arial" pitchFamily="34" charset="0"/>
            </a:endParaRPr>
          </a:p>
          <a:p>
            <a:pPr marL="457200" lvl="0" indent="-457200"/>
            <a:endParaRPr lang="lv-LV" sz="2200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/>
            <a:endParaRPr lang="lv-LV" sz="2200" b="1" dirty="0" smtClean="0">
              <a:latin typeface="Arial" pitchFamily="34" charset="0"/>
              <a:cs typeface="Arial" pitchFamily="34" charset="0"/>
            </a:endParaRPr>
          </a:p>
          <a:p>
            <a:pPr marL="457200" lvl="0" indent="-457200"/>
            <a:r>
              <a:rPr lang="lv-LV" sz="22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lv-LV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Apzināta savu kreditoru krāpšana</a:t>
            </a:r>
            <a:endParaRPr lang="lv-LV" sz="22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/>
            <a:endParaRPr lang="lv-LV" sz="22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lv-LV" sz="2200" b="1" dirty="0" smtClean="0">
                <a:latin typeface="Arial" pitchFamily="34" charset="0"/>
                <a:cs typeface="Arial" pitchFamily="34" charset="0"/>
              </a:rPr>
              <a:t>	Lai aizsargātu kreditoru tiesības, svarīga uzņēmējus pārstāvošo organizāciju (LTRK, LDDK) iniciatīva!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9388" y="260649"/>
            <a:ext cx="8785225" cy="720079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Uzņēmējdarbības vides problēmas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own Arrow 4"/>
          <p:cNvSpPr/>
          <p:nvPr/>
        </p:nvSpPr>
        <p:spPr>
          <a:xfrm>
            <a:off x="3707904" y="3140968"/>
            <a:ext cx="360040" cy="720080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2419141"/>
            <a:ext cx="79208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lv-LV" sz="2400" dirty="0" smtClean="0"/>
              <a:t>jāmaina sūdzību izskatīšanas sistēma;</a:t>
            </a:r>
            <a:endParaRPr lang="lv-LV" sz="22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arenR"/>
            </a:pPr>
            <a:endParaRPr lang="lv-LV" sz="1600" dirty="0" smtClean="0"/>
          </a:p>
          <a:p>
            <a:pPr marL="457200" indent="-457200">
              <a:buFont typeface="+mj-lt"/>
              <a:buAutoNum type="arabicParenR"/>
            </a:pPr>
            <a:r>
              <a:rPr lang="lv-LV" sz="2400" dirty="0" smtClean="0"/>
              <a:t>jāveido profesijas darbības modelis, kas paredz stiprināt pašpārvaldes kontroli (līdzīgi kā zvērinātu advokātu kolēģija);</a:t>
            </a:r>
          </a:p>
          <a:p>
            <a:pPr marL="457200" lvl="0" indent="-457200">
              <a:buFont typeface="+mj-lt"/>
              <a:buAutoNum type="arabicParenR"/>
            </a:pPr>
            <a:endParaRPr lang="lv-LV" sz="1600" dirty="0" smtClean="0"/>
          </a:p>
          <a:p>
            <a:pPr marL="457200" lvl="0" indent="-457200">
              <a:buFont typeface="+mj-lt"/>
              <a:buAutoNum type="arabicParenR"/>
            </a:pPr>
            <a:r>
              <a:rPr lang="lv-LV" sz="2400" dirty="0" smtClean="0"/>
              <a:t>jāievieš „brīvā tirgus” princips administratoru iecelšanā maksātnespējas procesā, iedibinot konkurences mehānismu.</a:t>
            </a:r>
            <a:endParaRPr lang="lv-LV" sz="24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79388" y="188640"/>
            <a:ext cx="8785225" cy="208823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lv-LV" sz="3200" b="1" dirty="0" smtClean="0">
                <a:solidFill>
                  <a:srgbClr val="C00000"/>
                </a:solidFill>
              </a:rPr>
              <a:t>Administratoru asociācijas redzējums administratoru darba kvalitātes uzlabošanai un negodprātīgu administratoru izslēgšanai no profesijas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638" y="1197446"/>
            <a:ext cx="870585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92825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79512" y="332656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800" b="1" dirty="0" smtClean="0">
                <a:solidFill>
                  <a:srgbClr val="C00000"/>
                </a:solidFill>
                <a:latin typeface="Arial" charset="0"/>
              </a:rPr>
              <a:t>Esošā sūdzību izskatīšanas kārtība</a:t>
            </a:r>
            <a:endParaRPr lang="lv-LV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79388" y="116632"/>
            <a:ext cx="8785225" cy="57606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lv-LV" sz="3200" b="1" dirty="0" smtClean="0">
                <a:solidFill>
                  <a:srgbClr val="C00000"/>
                </a:solidFill>
              </a:rPr>
              <a:t>Esošās sūdzību izskatīšanas sistēmas PIEMĒRS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55576" y="692696"/>
            <a:ext cx="7992888" cy="551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2000" b="1" dirty="0" smtClean="0"/>
              <a:t>Sistēma ļoti lēni reaģē uz problēmām maksātnespējas procesos</a:t>
            </a:r>
          </a:p>
          <a:p>
            <a:endParaRPr lang="lv-LV" sz="1400" u="sng" dirty="0" smtClean="0"/>
          </a:p>
          <a:p>
            <a:r>
              <a:rPr lang="lv-LV" sz="1500" u="sng" dirty="0" smtClean="0"/>
              <a:t>1</a:t>
            </a:r>
            <a:r>
              <a:rPr lang="lv-LV" sz="1500" u="sng" dirty="0"/>
              <a:t>. gadījums:</a:t>
            </a:r>
            <a:endParaRPr lang="lv-LV" sz="1500" dirty="0"/>
          </a:p>
          <a:p>
            <a:r>
              <a:rPr lang="lv-LV" sz="1400" dirty="0"/>
              <a:t>15.11.2013. notiek ieķīlātā nekustamā īpašuma izsole.</a:t>
            </a:r>
          </a:p>
          <a:p>
            <a:r>
              <a:rPr lang="lv-LV" sz="1400" dirty="0"/>
              <a:t>07.01.2014. stājas spēkā tiesas lēmums par izsoles akta apstiprināšanu.</a:t>
            </a:r>
          </a:p>
          <a:p>
            <a:r>
              <a:rPr lang="lv-LV" sz="1400" dirty="0"/>
              <a:t>09.10.2014. (kopš izsoles pagājuši 11 mēneši) banka vēršas </a:t>
            </a:r>
            <a:r>
              <a:rPr lang="lv-LV" sz="1400" dirty="0" smtClean="0"/>
              <a:t>Maksātnespējas administrācijā </a:t>
            </a:r>
            <a:r>
              <a:rPr lang="lv-LV" sz="1400" dirty="0"/>
              <a:t>ar sūdzību par naudas </a:t>
            </a:r>
            <a:r>
              <a:rPr lang="lv-LV" sz="1400" dirty="0" err="1"/>
              <a:t>neizmaksu</a:t>
            </a:r>
            <a:r>
              <a:rPr lang="lv-LV" sz="1400" dirty="0"/>
              <a:t> no administratora puses.</a:t>
            </a:r>
          </a:p>
          <a:p>
            <a:r>
              <a:rPr lang="lv-LV" sz="1400" dirty="0"/>
              <a:t>09.01.2015. (kopš izsoles </a:t>
            </a:r>
            <a:r>
              <a:rPr lang="lv-LV" sz="1400" dirty="0" smtClean="0"/>
              <a:t>pagājis 1 gads un 2 mēneši</a:t>
            </a:r>
            <a:r>
              <a:rPr lang="lv-LV" sz="1400" dirty="0"/>
              <a:t>) Maksātnespējas administrācija pieņem lēmumu atzīt pārkāpumu administratora darbībā un uzliek pienākumu izmaksāt naudu (lēmums pieņemts 3 mēnešus pēc sūdzības iesniegšanas). </a:t>
            </a:r>
          </a:p>
          <a:p>
            <a:r>
              <a:rPr lang="lv-LV" sz="1500" dirty="0"/>
              <a:t>08.04.2015. </a:t>
            </a:r>
            <a:r>
              <a:rPr lang="lv-LV" sz="1500" b="1" dirty="0"/>
              <a:t>(kopš izsoles pagājuši </a:t>
            </a:r>
            <a:r>
              <a:rPr lang="lv-LV" sz="1500" b="1" dirty="0" smtClean="0"/>
              <a:t>1 gads un 5 </a:t>
            </a:r>
            <a:r>
              <a:rPr lang="lv-LV" sz="1500" b="1" dirty="0"/>
              <a:t>mēneši) tiesa atceļ administratoru no pienākumu pildīšanas </a:t>
            </a:r>
            <a:r>
              <a:rPr lang="lv-LV" sz="1500" b="1" u="sng" dirty="0"/>
              <a:t>šajā procesā</a:t>
            </a:r>
            <a:r>
              <a:rPr lang="lv-LV" sz="1500" dirty="0"/>
              <a:t>, jo </a:t>
            </a:r>
            <a:r>
              <a:rPr lang="lv-LV" sz="1500" dirty="0" smtClean="0"/>
              <a:t>administrators </a:t>
            </a:r>
            <a:r>
              <a:rPr lang="lv-LV" sz="1500" dirty="0"/>
              <a:t>uzlikto pienākumu neizpilda.</a:t>
            </a:r>
          </a:p>
          <a:p>
            <a:pPr lvl="0"/>
            <a:r>
              <a:rPr lang="lv-LV" sz="1500" u="sng" dirty="0"/>
              <a:t>2. gadījums:</a:t>
            </a:r>
            <a:endParaRPr lang="lv-LV" sz="1500" dirty="0"/>
          </a:p>
          <a:p>
            <a:r>
              <a:rPr lang="lv-LV" sz="1400" dirty="0"/>
              <a:t>27.11.2012. notiek ieķīlātā nekustamā īpašuma izsole.</a:t>
            </a:r>
          </a:p>
          <a:p>
            <a:r>
              <a:rPr lang="lv-LV" sz="1400" dirty="0"/>
              <a:t>02.03.2013. stājas spēkā tiesas lēmums par izsoles akta apstiprināšanu.</a:t>
            </a:r>
          </a:p>
          <a:p>
            <a:r>
              <a:rPr lang="lv-LV" sz="1400" dirty="0"/>
              <a:t>27.08.2015. (kopš izsoles pagājuši 2 gadi un 9 mēneši) banka vēršas </a:t>
            </a:r>
            <a:r>
              <a:rPr lang="lv-LV" sz="1400" dirty="0" smtClean="0"/>
              <a:t>Maksātnespējas administrācijā ar </a:t>
            </a:r>
            <a:r>
              <a:rPr lang="lv-LV" sz="1400" dirty="0"/>
              <a:t>sūdzību par naudas </a:t>
            </a:r>
            <a:r>
              <a:rPr lang="lv-LV" sz="1400" dirty="0" err="1" smtClean="0"/>
              <a:t>neizmaksu</a:t>
            </a:r>
            <a:r>
              <a:rPr lang="lv-LV" sz="1400" dirty="0" smtClean="0"/>
              <a:t> no administratora puses.</a:t>
            </a:r>
            <a:endParaRPr lang="lv-LV" sz="1400" dirty="0"/>
          </a:p>
          <a:p>
            <a:r>
              <a:rPr lang="lv-LV" sz="1400" dirty="0"/>
              <a:t>24.11.2015. MNA pieņem lēmumu atzīt pārkāpumu administratores darbībā un uzliek pienākumu izmaksāt naudu (lēmums pieņemts 3 mēnešus pēc sūdzības iesniegšanas).</a:t>
            </a:r>
          </a:p>
          <a:p>
            <a:pPr lvl="0"/>
            <a:r>
              <a:rPr lang="lv-LV" sz="1500" dirty="0"/>
              <a:t>29.01.2016. </a:t>
            </a:r>
            <a:r>
              <a:rPr lang="lv-LV" sz="1500" b="1" dirty="0"/>
              <a:t>(kopš izsoles pagājuši 3 gadi un 2 mēneši) tiesa atceļ administratori no pienākumu pildīšanas </a:t>
            </a:r>
            <a:r>
              <a:rPr lang="lv-LV" sz="1500" b="1" u="sng" dirty="0"/>
              <a:t>šajā procesā</a:t>
            </a:r>
            <a:r>
              <a:rPr lang="lv-LV" sz="1500" dirty="0"/>
              <a:t>, jo </a:t>
            </a:r>
            <a:r>
              <a:rPr lang="lv-LV" sz="1500" dirty="0" smtClean="0"/>
              <a:t>administrators </a:t>
            </a:r>
            <a:r>
              <a:rPr lang="lv-LV" sz="1500" dirty="0"/>
              <a:t>uzlikto pienākumu neizpilda</a:t>
            </a:r>
            <a:r>
              <a:rPr lang="lv-LV" sz="1500" dirty="0" smtClean="0"/>
              <a:t>.</a:t>
            </a:r>
          </a:p>
          <a:p>
            <a:pPr lvl="0"/>
            <a:endParaRPr lang="lv-LV" sz="1050" b="1" dirty="0"/>
          </a:p>
          <a:p>
            <a:pPr algn="ctr"/>
            <a:r>
              <a:rPr lang="lv-LV" b="1" u="sng" dirty="0" smtClean="0"/>
              <a:t>Likums paredz, ka tikai </a:t>
            </a:r>
            <a:r>
              <a:rPr lang="lv-LV" b="1" u="sng" dirty="0"/>
              <a:t>pēc otrā atcelšanas gadījuma </a:t>
            </a:r>
            <a:r>
              <a:rPr lang="lv-LV" b="1" u="sng" dirty="0" smtClean="0"/>
              <a:t>var tikt virzīts jautājums par administratora sertifikāta </a:t>
            </a:r>
            <a:r>
              <a:rPr lang="lv-LV" b="1" u="sng" dirty="0"/>
              <a:t>darbības </a:t>
            </a:r>
            <a:r>
              <a:rPr lang="lv-LV" b="1" u="sng" dirty="0" smtClean="0"/>
              <a:t>izbeigšanu.</a:t>
            </a:r>
            <a:endParaRPr lang="lv-LV" u="sng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457200" y="116557"/>
            <a:ext cx="8229600" cy="792163"/>
          </a:xfrm>
        </p:spPr>
        <p:txBody>
          <a:bodyPr/>
          <a:lstStyle/>
          <a:p>
            <a:r>
              <a:rPr lang="lv-LV" sz="2200" b="1" dirty="0" smtClean="0">
                <a:solidFill>
                  <a:srgbClr val="C00000"/>
                </a:solidFill>
                <a:latin typeface="Arial" charset="0"/>
              </a:rPr>
              <a:t>Ātra un efektīva uzraudzības un sūdzību izskatīšanas kārtība – Administratoru asociācijas priekšlikums</a:t>
            </a:r>
            <a:endParaRPr lang="en-US" sz="2200" b="1" dirty="0" smtClean="0">
              <a:solidFill>
                <a:srgbClr val="C00000"/>
              </a:solidFill>
              <a:latin typeface="Arial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862965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6092825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46088" y="115094"/>
            <a:ext cx="8229600" cy="1009650"/>
          </a:xfrm>
        </p:spPr>
        <p:txBody>
          <a:bodyPr>
            <a:noAutofit/>
          </a:bodyPr>
          <a:lstStyle/>
          <a:p>
            <a:r>
              <a:rPr lang="lv-LV" sz="3200" b="1" dirty="0" smtClean="0">
                <a:solidFill>
                  <a:srgbClr val="C00000"/>
                </a:solidFill>
              </a:rPr>
              <a:t>Profesijas darbības modelis, kas paredz stiprināt pašpārvaldes kontroli</a:t>
            </a:r>
            <a:endParaRPr lang="lv-LV" sz="32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68052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lv-LV" sz="1600" dirty="0" smtClean="0">
                <a:latin typeface="Arial" charset="0"/>
                <a:cs typeface="Arial" charset="0"/>
              </a:rPr>
              <a:t>Nepieciešams </a:t>
            </a:r>
            <a:r>
              <a:rPr lang="lv-LV" sz="1600" b="1" dirty="0" smtClean="0">
                <a:latin typeface="Arial" charset="0"/>
                <a:cs typeface="Arial" charset="0"/>
              </a:rPr>
              <a:t>speciāls administratoru profesijas regulējošu likums</a:t>
            </a:r>
            <a:r>
              <a:rPr lang="lv-LV" sz="1600" dirty="0" smtClean="0">
                <a:latin typeface="Arial" charset="0"/>
                <a:cs typeface="Arial" charset="0"/>
              </a:rPr>
              <a:t>:</a:t>
            </a:r>
          </a:p>
          <a:p>
            <a:pPr lvl="1" algn="just">
              <a:buFont typeface="Wingdings" pitchFamily="2" charset="2"/>
              <a:buChar char="ü"/>
            </a:pPr>
            <a:r>
              <a:rPr lang="lv-LV" sz="1600" dirty="0" smtClean="0">
                <a:latin typeface="Arial" charset="0"/>
                <a:cs typeface="Arial" charset="0"/>
              </a:rPr>
              <a:t>Administratori ir </a:t>
            </a:r>
            <a:r>
              <a:rPr lang="lv-LV" sz="1600" b="1" dirty="0" smtClean="0">
                <a:latin typeface="Arial" charset="0"/>
                <a:cs typeface="Arial" charset="0"/>
              </a:rPr>
              <a:t>tiesu sistēmai piederīgas personas un pārstāv brīvo profesiju</a:t>
            </a:r>
            <a:r>
              <a:rPr lang="lv-LV" sz="1600" dirty="0" smtClean="0">
                <a:latin typeface="Arial" charset="0"/>
                <a:cs typeface="Arial" charset="0"/>
              </a:rPr>
              <a:t>.</a:t>
            </a:r>
          </a:p>
          <a:p>
            <a:pPr lvl="1" algn="just">
              <a:buFont typeface="Wingdings" pitchFamily="2" charset="2"/>
              <a:buChar char="ü"/>
            </a:pPr>
            <a:r>
              <a:rPr lang="lv-LV" sz="1600" dirty="0" smtClean="0">
                <a:latin typeface="Arial" charset="0"/>
                <a:cs typeface="Arial" charset="0"/>
              </a:rPr>
              <a:t>Administratori līdzīgi kā zvērināti advokāti, šķīrējtiesneši, mediatori un tiesu eksperti </a:t>
            </a:r>
            <a:r>
              <a:rPr lang="lv-LV" sz="1600" b="1" dirty="0" smtClean="0">
                <a:latin typeface="Arial" charset="0"/>
                <a:cs typeface="Arial" charset="0"/>
              </a:rPr>
              <a:t>nav valsts amatpersonas.</a:t>
            </a:r>
            <a:endParaRPr lang="lv-LV" sz="1600" dirty="0" smtClean="0">
              <a:latin typeface="Arial" charset="0"/>
              <a:cs typeface="Arial" charset="0"/>
            </a:endParaRPr>
          </a:p>
          <a:p>
            <a:pPr lvl="1" algn="just">
              <a:buFont typeface="Wingdings" pitchFamily="2" charset="2"/>
              <a:buChar char="ü"/>
            </a:pPr>
            <a:r>
              <a:rPr lang="lv-LV" sz="1600" dirty="0" smtClean="0">
                <a:latin typeface="Arial" charset="0"/>
                <a:cs typeface="Arial" charset="0"/>
              </a:rPr>
              <a:t>Pašpārvalde apvieno </a:t>
            </a:r>
            <a:r>
              <a:rPr lang="lv-LV" sz="1600" b="1" dirty="0" smtClean="0">
                <a:latin typeface="Arial" charset="0"/>
                <a:cs typeface="Arial" charset="0"/>
              </a:rPr>
              <a:t>visus</a:t>
            </a:r>
            <a:r>
              <a:rPr lang="lv-LV" sz="1600" dirty="0" smtClean="0">
                <a:latin typeface="Arial" charset="0"/>
                <a:cs typeface="Arial" charset="0"/>
              </a:rPr>
              <a:t> Latvijā praktizējošos administratorus.</a:t>
            </a:r>
          </a:p>
          <a:p>
            <a:pPr lvl="1" algn="just">
              <a:buFont typeface="Wingdings" pitchFamily="2" charset="2"/>
              <a:buChar char="ü"/>
            </a:pPr>
            <a:r>
              <a:rPr lang="lv-LV" sz="1600" dirty="0" smtClean="0">
                <a:latin typeface="Arial" charset="0"/>
                <a:cs typeface="Arial" charset="0"/>
              </a:rPr>
              <a:t>Nostiprināti profesijas standarti, tiesības, pienākumi un atbildība.</a:t>
            </a:r>
          </a:p>
          <a:p>
            <a:pPr lvl="1" algn="just">
              <a:buFont typeface="Wingdings" pitchFamily="2" charset="2"/>
              <a:buChar char="ü"/>
            </a:pPr>
            <a:r>
              <a:rPr lang="lv-LV" sz="1600" dirty="0" smtClean="0">
                <a:latin typeface="Arial" charset="0"/>
                <a:cs typeface="Arial" charset="0"/>
              </a:rPr>
              <a:t>Administratoru uzraudzību konkrētā procesā veic </a:t>
            </a:r>
            <a:r>
              <a:rPr lang="lv-LV" sz="1600" b="1" dirty="0" smtClean="0">
                <a:latin typeface="Arial" charset="0"/>
                <a:cs typeface="Arial" charset="0"/>
              </a:rPr>
              <a:t>tiesa</a:t>
            </a:r>
            <a:r>
              <a:rPr lang="lv-LV" sz="1600" dirty="0" smtClean="0">
                <a:latin typeface="Arial" charset="0"/>
                <a:cs typeface="Arial" charset="0"/>
              </a:rPr>
              <a:t>.</a:t>
            </a:r>
          </a:p>
          <a:p>
            <a:pPr lvl="1" algn="just">
              <a:buFont typeface="Wingdings" pitchFamily="2" charset="2"/>
              <a:buChar char="ü"/>
            </a:pPr>
            <a:r>
              <a:rPr lang="lv-LV" sz="1600" b="1" dirty="0" smtClean="0">
                <a:latin typeface="Arial" charset="0"/>
                <a:cs typeface="Arial" charset="0"/>
              </a:rPr>
              <a:t>Vienots</a:t>
            </a:r>
            <a:r>
              <a:rPr lang="lv-LV" sz="1600" dirty="0" smtClean="0">
                <a:latin typeface="Arial" charset="0"/>
                <a:cs typeface="Arial" charset="0"/>
              </a:rPr>
              <a:t> profesionālās </a:t>
            </a:r>
            <a:r>
              <a:rPr lang="lv-LV" sz="1600" b="1" dirty="0" smtClean="0">
                <a:latin typeface="Arial" charset="0"/>
                <a:cs typeface="Arial" charset="0"/>
              </a:rPr>
              <a:t>ētikas kodekss</a:t>
            </a:r>
            <a:r>
              <a:rPr lang="lv-LV" sz="1600" dirty="0" smtClean="0">
                <a:latin typeface="Arial" charset="0"/>
                <a:cs typeface="Arial" charset="0"/>
              </a:rPr>
              <a:t> un nodrošināta tā normu ievērošana.</a:t>
            </a:r>
          </a:p>
          <a:p>
            <a:pPr lvl="1" algn="just">
              <a:buFont typeface="Wingdings" pitchFamily="2" charset="2"/>
              <a:buChar char="ü"/>
            </a:pPr>
            <a:r>
              <a:rPr lang="lv-LV" sz="1600" b="1" dirty="0" smtClean="0">
                <a:latin typeface="Arial" charset="0"/>
                <a:cs typeface="Arial" charset="0"/>
              </a:rPr>
              <a:t>Disciplinārlietu komisija,</a:t>
            </a:r>
            <a:r>
              <a:rPr lang="lv-LV" sz="1600" dirty="0" smtClean="0">
                <a:latin typeface="Arial" charset="0"/>
                <a:cs typeface="Arial" charset="0"/>
              </a:rPr>
              <a:t> kuras sastāvā </a:t>
            </a:r>
            <a:r>
              <a:rPr lang="lv-LV" sz="1600" b="1" dirty="0" smtClean="0">
                <a:latin typeface="Arial" charset="0"/>
                <a:cs typeface="Arial" charset="0"/>
              </a:rPr>
              <a:t>iekļauti nozarē iesaistīto institūciju</a:t>
            </a:r>
            <a:r>
              <a:rPr lang="lv-LV" sz="1600" dirty="0" smtClean="0">
                <a:latin typeface="Arial" charset="0"/>
                <a:cs typeface="Arial" charset="0"/>
              </a:rPr>
              <a:t> un administratoru pašpārvaldes</a:t>
            </a:r>
            <a:r>
              <a:rPr lang="lv-LV" sz="1600" b="1" dirty="0" smtClean="0">
                <a:latin typeface="Arial" charset="0"/>
                <a:cs typeface="Arial" charset="0"/>
              </a:rPr>
              <a:t> pārstāvji</a:t>
            </a:r>
            <a:r>
              <a:rPr lang="lv-LV" sz="1600" dirty="0" smtClean="0">
                <a:latin typeface="Arial" charset="0"/>
                <a:cs typeface="Arial" charset="0"/>
              </a:rPr>
              <a:t>, kā arī tiesību zinātņu akadēmiskais personāls. </a:t>
            </a:r>
          </a:p>
          <a:p>
            <a:pPr lvl="1" algn="just">
              <a:buFont typeface="Wingdings" pitchFamily="2" charset="2"/>
              <a:buChar char="ü"/>
            </a:pPr>
            <a:r>
              <a:rPr lang="lv-LV" sz="1600" dirty="0" smtClean="0">
                <a:latin typeface="Arial" charset="0"/>
                <a:cs typeface="Arial" charset="0"/>
              </a:rPr>
              <a:t>Visu administratoru </a:t>
            </a:r>
            <a:r>
              <a:rPr lang="lv-LV" sz="1600" b="1" dirty="0" smtClean="0">
                <a:latin typeface="Arial" charset="0"/>
                <a:cs typeface="Arial" charset="0"/>
              </a:rPr>
              <a:t>profesionālās darbības riska apdrošināšana</a:t>
            </a:r>
            <a:r>
              <a:rPr lang="lv-LV" sz="1600" dirty="0" smtClean="0">
                <a:latin typeface="Arial" charset="0"/>
                <a:cs typeface="Arial" charset="0"/>
              </a:rPr>
              <a:t>.</a:t>
            </a:r>
          </a:p>
          <a:p>
            <a:pPr algn="just">
              <a:buFont typeface="Wingdings" pitchFamily="2" charset="2"/>
              <a:buChar char="ü"/>
            </a:pPr>
            <a:endParaRPr lang="lv-LV" sz="1600" dirty="0" smtClean="0">
              <a:latin typeface="Arial" charset="0"/>
              <a:cs typeface="Arial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lv-LV" sz="1600" b="1" dirty="0" smtClean="0">
                <a:latin typeface="Arial" charset="0"/>
                <a:cs typeface="Arial" charset="0"/>
              </a:rPr>
              <a:t>Rezultāts – vienoti darbības un ētikas standarti, kā arī tiesu sistēmai raksturīgā disciplināratbildība, vienota profesionālā pašpārvalde.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132" y="6093296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323528" y="1412429"/>
            <a:ext cx="8496943" cy="439283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v-LV" sz="2200" b="1" dirty="0" smtClean="0">
                <a:latin typeface="Arial" charset="0"/>
                <a:cs typeface="Arial" charset="0"/>
              </a:rPr>
              <a:t>Administratoru asociācija ierosina attiekties no rindas principa, ieviešot “brīvo tirgu” administratora izvēlē. </a:t>
            </a:r>
            <a:br>
              <a:rPr lang="lv-LV" sz="2200" b="1" dirty="0" smtClean="0">
                <a:latin typeface="Arial" charset="0"/>
                <a:cs typeface="Arial" charset="0"/>
              </a:rPr>
            </a:br>
            <a:r>
              <a:rPr lang="lv-LV" sz="2200" dirty="0" smtClean="0">
                <a:latin typeface="Arial" charset="0"/>
                <a:cs typeface="Arial" charset="0"/>
              </a:rPr>
              <a:t>Tas nozīmētu, ka administratora kandidātu izvēlas pieteicējs, bet to apstiprina tiesa. Paralēli pastāv rinda gadījumiem, kad tiesa neapstiprina piedāvāto administratora kandidātu, ņemot vērā celtus pamatotus iebildumus.</a:t>
            </a:r>
          </a:p>
          <a:p>
            <a:pPr>
              <a:buFont typeface="Wingdings" pitchFamily="2" charset="2"/>
              <a:buChar char="ü"/>
            </a:pPr>
            <a:endParaRPr lang="lv-LV" sz="2200" dirty="0" smtClean="0">
              <a:latin typeface="Arial" charset="0"/>
              <a:cs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lv-LV" sz="2200" b="1" dirty="0" smtClean="0">
                <a:latin typeface="Arial" charset="0"/>
                <a:cs typeface="Arial" charset="0"/>
              </a:rPr>
              <a:t>Ieguvumi:</a:t>
            </a:r>
          </a:p>
          <a:p>
            <a:pPr>
              <a:buFont typeface="Wingdings" pitchFamily="2" charset="2"/>
              <a:buChar char="ü"/>
            </a:pPr>
            <a:r>
              <a:rPr lang="lv-LV" sz="2200" dirty="0" smtClean="0">
                <a:latin typeface="Arial" charset="0"/>
                <a:cs typeface="Arial" charset="0"/>
              </a:rPr>
              <a:t>Konkurences ietekmē uzlabosies administratoru darba kvalitāte.</a:t>
            </a:r>
          </a:p>
          <a:p>
            <a:pPr>
              <a:buFont typeface="Wingdings" pitchFamily="2" charset="2"/>
              <a:buChar char="ü"/>
            </a:pPr>
            <a:r>
              <a:rPr lang="lv-LV" sz="2200" dirty="0" smtClean="0">
                <a:latin typeface="Arial" charset="0"/>
                <a:cs typeface="Arial" charset="0"/>
              </a:rPr>
              <a:t>Atsijāsies administratori ar apšaubāmu reputāciju.</a:t>
            </a:r>
          </a:p>
          <a:p>
            <a:pPr>
              <a:buFont typeface="Wingdings" pitchFamily="2" charset="2"/>
              <a:buChar char="ü"/>
            </a:pPr>
            <a:r>
              <a:rPr lang="lv-LV" sz="2200" dirty="0" smtClean="0">
                <a:latin typeface="Arial" charset="0"/>
                <a:cs typeface="Arial" charset="0"/>
              </a:rPr>
              <a:t>Administratoriem ir iespēja specializēties.</a:t>
            </a:r>
          </a:p>
          <a:p>
            <a:pPr>
              <a:buFont typeface="Wingdings" pitchFamily="2" charset="2"/>
              <a:buNone/>
            </a:pPr>
            <a:endParaRPr lang="lv-LV" sz="2200" b="1" dirty="0" smtClean="0">
              <a:latin typeface="Arial" charset="0"/>
              <a:cs typeface="Arial" charset="0"/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itle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pPr eaLnBrk="1" hangingPunct="1"/>
            <a:r>
              <a:rPr lang="lv-LV" sz="32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Administratoru darba kvalitātes uzlabošana</a:t>
            </a:r>
            <a:endParaRPr lang="en-US" sz="3200" b="1" u="sng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lv-LV" sz="3200" b="1" dirty="0" smtClean="0">
                <a:solidFill>
                  <a:srgbClr val="C00000"/>
                </a:solidFill>
              </a:rPr>
              <a:t>Maksātnespējas sistēma Latvijā un citās valstīs*</a:t>
            </a:r>
            <a:endParaRPr lang="lv-LV" sz="32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27583" y="1124744"/>
          <a:ext cx="7128793" cy="443074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642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024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508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309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11009">
                <a:tc>
                  <a:txBody>
                    <a:bodyPr/>
                    <a:lstStyle/>
                    <a:p>
                      <a:pPr algn="ctr"/>
                      <a:endParaRPr lang="lv-LV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b="0" dirty="0" smtClean="0"/>
                        <a:t>Igaunija</a:t>
                      </a:r>
                      <a:br>
                        <a:rPr lang="lv-LV" sz="1600" b="0" dirty="0" smtClean="0"/>
                      </a:br>
                      <a:r>
                        <a:rPr lang="lv-LV" sz="1600" b="0" dirty="0" smtClean="0"/>
                        <a:t>40.vieta**</a:t>
                      </a:r>
                      <a:endParaRPr lang="lv-LV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b="0" dirty="0" smtClean="0"/>
                        <a:t>Čehija</a:t>
                      </a:r>
                      <a:br>
                        <a:rPr lang="lv-LV" sz="1600" b="0" dirty="0" smtClean="0"/>
                      </a:br>
                      <a:r>
                        <a:rPr lang="lv-LV" sz="1600" b="0" dirty="0" smtClean="0"/>
                        <a:t>22.vieta**</a:t>
                      </a:r>
                      <a:endParaRPr lang="lv-LV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b="0" dirty="0" smtClean="0"/>
                        <a:t>Somija</a:t>
                      </a:r>
                      <a:br>
                        <a:rPr lang="lv-LV" sz="1600" b="0" dirty="0" smtClean="0"/>
                      </a:br>
                      <a:r>
                        <a:rPr lang="lv-LV" sz="1600" b="0" dirty="0" smtClean="0"/>
                        <a:t>1.vieta**</a:t>
                      </a:r>
                      <a:endParaRPr lang="lv-LV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b="0" dirty="0" smtClean="0"/>
                        <a:t>Latvija</a:t>
                      </a:r>
                      <a:br>
                        <a:rPr lang="lv-LV" sz="1600" b="0" dirty="0" smtClean="0"/>
                      </a:br>
                      <a:r>
                        <a:rPr lang="lv-LV" sz="1600" b="0" dirty="0" smtClean="0"/>
                        <a:t>43.vieta**</a:t>
                      </a:r>
                      <a:endParaRPr lang="lv-LV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4286">
                <a:tc>
                  <a:txBody>
                    <a:bodyPr/>
                    <a:lstStyle/>
                    <a:p>
                      <a:pPr algn="r"/>
                      <a:r>
                        <a:rPr lang="lv-LV" sz="1400" b="0" dirty="0" smtClean="0"/>
                        <a:t>Administratoru</a:t>
                      </a:r>
                      <a:r>
                        <a:rPr lang="lv-LV" sz="1400" b="0" baseline="0" dirty="0" smtClean="0"/>
                        <a:t> specializācija</a:t>
                      </a:r>
                      <a:endParaRPr lang="lv-LV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Nē</a:t>
                      </a:r>
                      <a:endParaRPr lang="lv-LV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428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b="0" dirty="0" smtClean="0"/>
                        <a:t>Administratora kandidātu ieceļ pēc saraksta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Nē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Nē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100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b="0" dirty="0" smtClean="0"/>
                        <a:t>Administratoru var izvēlēties</a:t>
                      </a:r>
                      <a:r>
                        <a:rPr lang="lv-LV" sz="1400" b="0" baseline="0" dirty="0" smtClean="0"/>
                        <a:t> paši kreditori</a:t>
                      </a:r>
                      <a:endParaRPr lang="lv-LV" sz="14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Nē</a:t>
                      </a:r>
                      <a:endParaRPr lang="lv-LV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286">
                <a:tc>
                  <a:txBody>
                    <a:bodyPr/>
                    <a:lstStyle/>
                    <a:p>
                      <a:pPr algn="r"/>
                      <a:r>
                        <a:rPr lang="lv-LV" sz="1400" b="0" dirty="0" smtClean="0"/>
                        <a:t>Administrators sniedz viedokli par maksātnespējas iemesliem</a:t>
                      </a:r>
                      <a:endParaRPr lang="lv-LV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Nē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Nē</a:t>
                      </a:r>
                      <a:endParaRPr lang="lv-LV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428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b="0" dirty="0" smtClean="0"/>
                        <a:t>Uzraudzību veic tiesa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Nē</a:t>
                      </a:r>
                      <a:endParaRPr lang="lv-LV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100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b="0" dirty="0" smtClean="0"/>
                        <a:t>Uzraudzību veic nevalstiska profesionālā organizācija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Nē</a:t>
                      </a:r>
                      <a:endParaRPr lang="lv-LV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100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b="0" dirty="0" smtClean="0"/>
                        <a:t>Administratoriem ir valsts amatpersonas statuss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Nē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Nē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Nē</a:t>
                      </a:r>
                      <a:endParaRPr lang="lv-LV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400" b="0" dirty="0" smtClean="0"/>
                        <a:t>Jā</a:t>
                      </a:r>
                      <a:endParaRPr lang="lv-LV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619672" y="5805264"/>
            <a:ext cx="6984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lv-LV" sz="1400" i="1" dirty="0" smtClean="0">
                <a:latin typeface="Arial" pitchFamily="34" charset="0"/>
                <a:cs typeface="Arial" pitchFamily="34" charset="0"/>
              </a:rPr>
              <a:t>* Valsts </a:t>
            </a:r>
            <a:r>
              <a:rPr lang="lv-LV" sz="1400" i="1" dirty="0">
                <a:latin typeface="Arial" pitchFamily="34" charset="0"/>
                <a:cs typeface="Arial" pitchFamily="34" charset="0"/>
              </a:rPr>
              <a:t>kontroles revīzijas </a:t>
            </a:r>
            <a:r>
              <a:rPr lang="lv-LV" sz="1400" i="1" dirty="0" smtClean="0">
                <a:latin typeface="Arial" pitchFamily="34" charset="0"/>
                <a:cs typeface="Arial" pitchFamily="34" charset="0"/>
              </a:rPr>
              <a:t>ziņojums, 2015.gads.</a:t>
            </a:r>
            <a:br>
              <a:rPr lang="lv-LV" sz="1400" i="1" dirty="0" smtClean="0">
                <a:latin typeface="Arial" pitchFamily="34" charset="0"/>
                <a:cs typeface="Arial" pitchFamily="34" charset="0"/>
              </a:rPr>
            </a:br>
            <a:r>
              <a:rPr lang="lv-LV" sz="1400" i="1" dirty="0" smtClean="0">
                <a:latin typeface="Arial" pitchFamily="34" charset="0"/>
                <a:cs typeface="Arial" pitchFamily="34" charset="0"/>
              </a:rPr>
              <a:t>** Vieta Pasaules bankas </a:t>
            </a: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Doing Business </a:t>
            </a:r>
            <a:r>
              <a:rPr lang="lv-LV" sz="1400" i="1" dirty="0" smtClean="0">
                <a:latin typeface="Arial" pitchFamily="34" charset="0"/>
                <a:cs typeface="Arial" pitchFamily="34" charset="0"/>
              </a:rPr>
              <a:t>2015.gada reitingā maksātnespējas jomā.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>
          <a:xfrm>
            <a:off x="457200" y="260649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lv-LV" sz="3200" b="1" dirty="0" smtClean="0">
                <a:solidFill>
                  <a:srgbClr val="C00000"/>
                </a:solidFill>
                <a:latin typeface="Arial" charset="0"/>
              </a:rPr>
              <a:t>Papildus – steidzami nepieciešamie risinājumi saistībā ar valsts amatpersonas statusa piemērošanu (1)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4294967295"/>
          </p:nvPr>
        </p:nvSpPr>
        <p:spPr>
          <a:xfrm>
            <a:off x="590103" y="1772816"/>
            <a:ext cx="8158361" cy="4392488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ü"/>
            </a:pPr>
            <a:r>
              <a:rPr lang="lv-LV" sz="2200" b="1" dirty="0" smtClean="0">
                <a:latin typeface="Arial" pitchFamily="34" charset="0"/>
                <a:cs typeface="Arial" pitchFamily="34" charset="0"/>
              </a:rPr>
              <a:t>Precīzi jādefinē valsts amatpersonas amata darbības atbilstoši publisko tiesību principiem.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2200" dirty="0" smtClean="0">
                <a:latin typeface="Arial" pitchFamily="34" charset="0"/>
                <a:cs typeface="Arial" pitchFamily="34" charset="0"/>
              </a:rPr>
            </a:br>
            <a:r>
              <a:rPr lang="lv-LV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2200" dirty="0" smtClean="0">
                <a:latin typeface="Arial" pitchFamily="34" charset="0"/>
                <a:cs typeface="Arial" pitchFamily="34" charset="0"/>
              </a:rPr>
            </a:br>
            <a:r>
              <a:rPr lang="lv-LV" sz="2200" dirty="0" smtClean="0">
                <a:latin typeface="Arial" pitchFamily="34" charset="0"/>
                <a:cs typeface="Arial" pitchFamily="34" charset="0"/>
              </a:rPr>
              <a:t>Maksātnespējas likums (MNL): “Amata </a:t>
            </a:r>
            <a:r>
              <a:rPr lang="lv-LV" sz="2200" dirty="0">
                <a:latin typeface="Arial" pitchFamily="34" charset="0"/>
                <a:cs typeface="Arial" pitchFamily="34" charset="0"/>
              </a:rPr>
              <a:t>darbībā maksātnespējas procesa administratori ir pielīdzināti valsts amatpersonām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.”</a:t>
            </a:r>
            <a:endParaRPr lang="lv-LV" sz="22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lv-LV" sz="2400" dirty="0" smtClean="0">
                <a:latin typeface="Arial" charset="0"/>
                <a:cs typeface="Arial" charset="0"/>
              </a:rPr>
              <a:t>	</a:t>
            </a:r>
            <a:r>
              <a:rPr lang="lv-LV" sz="2200" dirty="0" smtClean="0">
                <a:latin typeface="Arial" charset="0"/>
                <a:cs typeface="Arial" charset="0"/>
              </a:rPr>
              <a:t>Taču likumā nav noteiktas amata darbības, bet tikai darbības principi.</a:t>
            </a:r>
          </a:p>
          <a:p>
            <a:pPr>
              <a:buNone/>
            </a:pPr>
            <a:endParaRPr lang="lv-LV" sz="1100" i="1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lv-LV" sz="2000" i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lv-LV" sz="1900" i="1" u="sng" dirty="0" smtClean="0">
                <a:latin typeface="Arial" pitchFamily="34" charset="0"/>
                <a:cs typeface="Arial" pitchFamily="34" charset="0"/>
              </a:rPr>
              <a:t>Piemēri</a:t>
            </a:r>
          </a:p>
          <a:p>
            <a:pPr>
              <a:buNone/>
            </a:pPr>
            <a:r>
              <a:rPr lang="lv-LV" sz="1900" i="1" dirty="0">
                <a:latin typeface="Arial" pitchFamily="34" charset="0"/>
                <a:cs typeface="Arial" pitchFamily="34" charset="0"/>
              </a:rPr>
              <a:t>	</a:t>
            </a:r>
            <a:r>
              <a:rPr lang="lv-LV" sz="1900" i="1" dirty="0" smtClean="0">
                <a:latin typeface="Arial" pitchFamily="34" charset="0"/>
                <a:cs typeface="Arial" pitchFamily="34" charset="0"/>
              </a:rPr>
              <a:t>MNL 105.pants: Administrators </a:t>
            </a:r>
            <a:r>
              <a:rPr lang="lv-LV" sz="1900" i="1" dirty="0">
                <a:latin typeface="Arial" pitchFamily="34" charset="0"/>
                <a:cs typeface="Arial" pitchFamily="34" charset="0"/>
              </a:rPr>
              <a:t>var cedēt parādnieka prasījumus pret trešajām personām, ja parāda piedziņa varētu būt apgrūtināta vai ilgstoša</a:t>
            </a:r>
            <a:r>
              <a:rPr lang="lv-LV" sz="1900" i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lv-LV" sz="800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lv-LV" sz="1900" i="1" dirty="0" smtClean="0">
                <a:latin typeface="Arial" pitchFamily="34" charset="0"/>
                <a:cs typeface="Arial" pitchFamily="34" charset="0"/>
              </a:rPr>
              <a:t>	MNL 111.panta 4.daļa: Lēmumu </a:t>
            </a:r>
            <a:r>
              <a:rPr lang="lv-LV" sz="1900" i="1" dirty="0">
                <a:latin typeface="Arial" pitchFamily="34" charset="0"/>
                <a:cs typeface="Arial" pitchFamily="34" charset="0"/>
              </a:rPr>
              <a:t>par neieķīlātās parādnieka mantas pārdošanas veidu (ar izsoli vai bez tās) pieņem </a:t>
            </a:r>
            <a:r>
              <a:rPr lang="lv-LV" sz="1900" i="1" dirty="0" smtClean="0">
                <a:latin typeface="Arial" pitchFamily="34" charset="0"/>
                <a:cs typeface="Arial" pitchFamily="34" charset="0"/>
              </a:rPr>
              <a:t>administrators.</a:t>
            </a:r>
          </a:p>
          <a:p>
            <a:pPr>
              <a:buFont typeface="Wingdings" pitchFamily="2" charset="2"/>
              <a:buChar char="ü"/>
            </a:pPr>
            <a:endParaRPr lang="lv-LV" sz="2400" dirty="0">
              <a:latin typeface="Arial" charset="0"/>
              <a:cs typeface="Arial" charset="0"/>
            </a:endParaRP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 idx="4294967295"/>
          </p:nvPr>
        </p:nvSpPr>
        <p:spPr>
          <a:xfrm>
            <a:off x="457200" y="260649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lv-LV" sz="3200" b="1" dirty="0" smtClean="0">
                <a:solidFill>
                  <a:srgbClr val="C00000"/>
                </a:solidFill>
                <a:latin typeface="Arial" charset="0"/>
              </a:rPr>
              <a:t>Papildus – steidzami nepieciešamie risinājumi saistībā ar valsts amatpersonas statusa piemērošanu (2)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4294967295"/>
          </p:nvPr>
        </p:nvSpPr>
        <p:spPr>
          <a:xfrm>
            <a:off x="590103" y="1916832"/>
            <a:ext cx="8158361" cy="37444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lv-LV" sz="2200" b="1" dirty="0" smtClean="0">
                <a:latin typeface="Arial" pitchFamily="34" charset="0"/>
                <a:cs typeface="Arial" pitchFamily="34" charset="0"/>
              </a:rPr>
              <a:t>Jāmaina maksātnespējas procesa finansēšanas modelis.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2200" dirty="0" smtClean="0">
                <a:latin typeface="Arial" pitchFamily="34" charset="0"/>
                <a:cs typeface="Arial" pitchFamily="34" charset="0"/>
              </a:rPr>
            </a:br>
            <a:r>
              <a:rPr lang="lv-LV" sz="2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lv-LV" sz="2200" dirty="0" smtClean="0">
                <a:latin typeface="Arial" pitchFamily="34" charset="0"/>
                <a:cs typeface="Arial" pitchFamily="34" charset="0"/>
              </a:rPr>
            </a:br>
            <a:r>
              <a:rPr lang="lv-LV" sz="2200" u="sng" dirty="0" smtClean="0">
                <a:latin typeface="Arial" pitchFamily="34" charset="0"/>
                <a:cs typeface="Arial" pitchFamily="34" charset="0"/>
              </a:rPr>
              <a:t>Esošā situācija: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lv-LV" sz="2200" dirty="0" smtClean="0">
                <a:latin typeface="Arial" pitchFamily="34" charset="0"/>
                <a:cs typeface="Arial" pitchFamily="34" charset="0"/>
              </a:rPr>
              <a:t>	Maksātnespējas </a:t>
            </a:r>
            <a:r>
              <a:rPr lang="lv-LV" sz="2200" dirty="0">
                <a:latin typeface="Arial" pitchFamily="34" charset="0"/>
                <a:cs typeface="Arial" pitchFamily="34" charset="0"/>
              </a:rPr>
              <a:t>procesa 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administrators finansē procesa īstenošanu, tādējādi iegūstot prasījuma tiesības (FM, VID viedoklis). </a:t>
            </a:r>
          </a:p>
          <a:p>
            <a:pPr>
              <a:buNone/>
            </a:pPr>
            <a:r>
              <a:rPr lang="lv-LV" sz="2200" dirty="0">
                <a:latin typeface="Arial" pitchFamily="34" charset="0"/>
                <a:cs typeface="Arial" pitchFamily="34" charset="0"/>
              </a:rPr>
              <a:t>	</a:t>
            </a:r>
            <a:r>
              <a:rPr lang="lv-LV" sz="2200" dirty="0" smtClean="0">
                <a:latin typeface="Arial" pitchFamily="34" charset="0"/>
                <a:cs typeface="Arial" pitchFamily="34" charset="0"/>
              </a:rPr>
              <a:t>Maksātnespējas likums aizliedz administratoram pildīt amata pienākumus šādā situācijā.</a:t>
            </a:r>
            <a:endParaRPr lang="lv-LV" sz="2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68313" y="1196975"/>
            <a:ext cx="8229600" cy="2879725"/>
          </a:xfrm>
        </p:spPr>
        <p:txBody>
          <a:bodyPr/>
          <a:lstStyle/>
          <a:p>
            <a:pPr eaLnBrk="1" hangingPunct="1"/>
            <a:r>
              <a:rPr lang="lv-LV" sz="3400" b="1" smtClean="0">
                <a:solidFill>
                  <a:srgbClr val="C00000"/>
                </a:solidFill>
                <a:latin typeface="Arial" charset="0"/>
                <a:cs typeface="Arial" charset="0"/>
              </a:rPr>
              <a:t>Jūsu jautājumi?</a:t>
            </a:r>
            <a:br>
              <a:rPr lang="lv-LV" sz="3400" b="1" smtClean="0">
                <a:solidFill>
                  <a:srgbClr val="C00000"/>
                </a:solidFill>
                <a:latin typeface="Arial" charset="0"/>
                <a:cs typeface="Arial" charset="0"/>
              </a:rPr>
            </a:br>
            <a:r>
              <a:rPr lang="lv-LV" sz="3400" b="1" smtClean="0">
                <a:solidFill>
                  <a:srgbClr val="C00000"/>
                </a:solidFill>
                <a:latin typeface="Arial" charset="0"/>
                <a:cs typeface="Arial" charset="0"/>
              </a:rPr>
              <a:t/>
            </a:r>
            <a:br>
              <a:rPr lang="lv-LV" sz="3400" b="1" smtClean="0">
                <a:solidFill>
                  <a:srgbClr val="C00000"/>
                </a:solidFill>
                <a:latin typeface="Arial" charset="0"/>
                <a:cs typeface="Arial" charset="0"/>
              </a:rPr>
            </a:br>
            <a:r>
              <a:rPr lang="lv-LV" sz="3400" b="1" smtClean="0">
                <a:solidFill>
                  <a:srgbClr val="C00000"/>
                </a:solidFill>
                <a:latin typeface="Arial" charset="0"/>
                <a:cs typeface="Arial" charset="0"/>
              </a:rPr>
              <a:t>Paldies par uzmanību!</a:t>
            </a:r>
            <a:endParaRPr lang="en-US" sz="3400" b="1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089650"/>
            <a:ext cx="1079500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4967288" y="4581525"/>
            <a:ext cx="366871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lv-LV" sz="1400" i="1"/>
              <a:t>Latvijas Sertificēto maksātnespējas procesa</a:t>
            </a:r>
            <a:br>
              <a:rPr lang="lv-LV" sz="1400" i="1"/>
            </a:br>
            <a:r>
              <a:rPr lang="lv-LV" sz="1400" i="1"/>
              <a:t>administratoru asociācija</a:t>
            </a:r>
          </a:p>
          <a:p>
            <a:pPr algn="r"/>
            <a:r>
              <a:rPr lang="lv-LV" sz="1400" i="1"/>
              <a:t/>
            </a:r>
            <a:br>
              <a:rPr lang="lv-LV" sz="1400" i="1"/>
            </a:br>
            <a:r>
              <a:rPr lang="lv-LV" sz="1400" i="1"/>
              <a:t>Strēlnieku iela 9-14, Rīga, LV-1010 </a:t>
            </a:r>
            <a:br>
              <a:rPr lang="lv-LV" sz="1400" i="1"/>
            </a:br>
            <a:r>
              <a:rPr lang="lv-LV" sz="1400" i="1">
                <a:hlinkClick r:id="rId3"/>
              </a:rPr>
              <a:t>administratori@administratori.lv</a:t>
            </a:r>
            <a:endParaRPr lang="lv-LV" sz="1400" i="1"/>
          </a:p>
          <a:p>
            <a:pPr algn="r"/>
            <a:r>
              <a:rPr lang="lv-LV" sz="1400" i="1"/>
              <a:t>Twitter.com @AAsociacija</a:t>
            </a:r>
          </a:p>
          <a:p>
            <a:pPr algn="r"/>
            <a:r>
              <a:rPr lang="lv-LV" sz="1400" i="1"/>
              <a:t>Facebook.com/AAsociacija</a:t>
            </a:r>
          </a:p>
          <a:p>
            <a:pPr algn="r"/>
            <a:r>
              <a:rPr lang="lv-LV" sz="1400" i="1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5718</TotalTime>
  <Words>888</Words>
  <Application>Microsoft Office PowerPoint</Application>
  <PresentationFormat>On-screen Show (4:3)</PresentationFormat>
  <Paragraphs>160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Office Theme</vt:lpstr>
      <vt:lpstr>Atziņas pēc ĀIPL pētījuma “Ļaunprātīga maksātnespējas procesa riski Latvijā”</vt:lpstr>
      <vt:lpstr>ĀIPL pētījuma rezultāti</vt:lpstr>
      <vt:lpstr>Šodienas problēmas – 2010.-2011.gada tiesiskā regulējuma grozījumu sekas</vt:lpstr>
      <vt:lpstr>Tendences 2013.g. (1)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Ātra un efektīva uzraudzības un sūdzību izskatīšanas kārtība – Administratoru asociācijas priekšlikums</vt:lpstr>
      <vt:lpstr>Profesijas darbības modelis, kas paredz stiprināt pašpārvaldes kontroli</vt:lpstr>
      <vt:lpstr>Administratoru darba kvalitātes uzlabošana</vt:lpstr>
      <vt:lpstr>Maksātnespējas sistēma Latvijā un citās valstīs*</vt:lpstr>
      <vt:lpstr>Papildus – steidzami nepieciešamie risinājumi saistībā ar valsts amatpersonas statusa piemērošanu (1)</vt:lpstr>
      <vt:lpstr>Papildus – steidzami nepieciešamie risinājumi saistībā ar valsts amatpersonas statusa piemērošanu (2)</vt:lpstr>
      <vt:lpstr>Jūsu jautājumi?  Paldies par uzmanību!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Atziņas pēc ĀIPL pētījuma “Ļaunprātīga maksātnespējas procesa riski Latvijā”</dc:title>
  <dc:creator>...</dc:creator>
  <cp:lastModifiedBy>_</cp:lastModifiedBy>
  <cp:revision>49</cp:revision>
  <dcterms:created xsi:type="dcterms:W3CDTF">2016-04-22T11:27:59Z</dcterms:created>
  <dcterms:modified xsi:type="dcterms:W3CDTF">2016-05-30T13:12:04Z</dcterms:modified>
</cp:coreProperties>
</file>