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  <p:sldMasterId id="2147483663" r:id="rId2"/>
  </p:sldMasterIdLst>
  <p:notesMasterIdLst>
    <p:notesMasterId r:id="rId16"/>
  </p:notesMasterIdLst>
  <p:handoutMasterIdLst>
    <p:handoutMasterId r:id="rId17"/>
  </p:handoutMasterIdLst>
  <p:sldIdLst>
    <p:sldId id="302" r:id="rId3"/>
    <p:sldId id="3704" r:id="rId4"/>
    <p:sldId id="800" r:id="rId5"/>
    <p:sldId id="697" r:id="rId6"/>
    <p:sldId id="694" r:id="rId7"/>
    <p:sldId id="3706" r:id="rId8"/>
    <p:sldId id="3705" r:id="rId9"/>
    <p:sldId id="797" r:id="rId10"/>
    <p:sldId id="798" r:id="rId11"/>
    <p:sldId id="796" r:id="rId12"/>
    <p:sldId id="696" r:id="rId13"/>
    <p:sldId id="799" r:id="rId14"/>
    <p:sldId id="3703" r:id="rId15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9"/>
    <a:srgbClr val="E2F3F2"/>
    <a:srgbClr val="2F5282"/>
    <a:srgbClr val="F86850"/>
    <a:srgbClr val="70C3BD"/>
    <a:srgbClr val="974A50"/>
    <a:srgbClr val="C9D63C"/>
    <a:srgbClr val="A64A7D"/>
    <a:srgbClr val="27C4E5"/>
    <a:srgbClr val="70C3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74" d="100"/>
          <a:sy n="74" d="100"/>
        </p:scale>
        <p:origin x="1013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F8408F8-844F-6871-1509-C69A16F54A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F6A941-DC8F-CE76-57F5-71F46024BDE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6B9E55-FD2A-6848-AC85-49689041C0E3}" type="datetimeFigureOut">
              <a:rPr lang="en-LV" smtClean="0"/>
              <a:t>10/08/2026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B331B6-3D14-2FD1-BC4E-DF9E6340927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37011-BBB3-5A54-6229-9EBB9CD89ED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245A0E-1575-754F-9968-F3200176F04F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322427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5824D5-22B8-2A48-9D7B-45F5D76AEBEB}" type="datetimeFigureOut">
              <a:rPr lang="en-LV" smtClean="0"/>
              <a:t>10/08/2026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F27794-F276-2746-A608-FCA67837AEF0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909587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A7367-94C5-2CAC-F502-448641A2D2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E8DB3C-CF4A-5A99-C29D-5691ABCF71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F416C4-307A-AC64-F45C-2BA904E5D4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B1EEAB-B297-DBF5-F5EC-B5CA9FC217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F27794-F276-2746-A608-FCA67837AEF0}" type="slidenum">
              <a:rPr lang="en-LV" smtClean="0"/>
              <a:t>1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7211895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AAB071-AD5D-CA0E-7387-B9A525149F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1D082E-602C-13F3-026B-438749D362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351DB0-FA68-02A7-DDFA-81D0B5AC31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E44FA2-3CF0-ACE9-95E6-F117513159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F27794-F276-2746-A608-FCA67837AEF0}" type="slidenum">
              <a:rPr lang="en-LV" smtClean="0"/>
              <a:t>3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5571182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60BA2C-2424-10B1-979F-7A91384097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53C613-C6F1-9901-9F33-E79007FA18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B571C1-A1DA-AC0B-B112-E0DA594B4F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E107BC-1C49-58C5-055B-2C03C3E479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F27794-F276-2746-A608-FCA67837AEF0}" type="slidenum">
              <a:rPr lang="en-LV" smtClean="0"/>
              <a:t>4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2128674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F52870-1EE7-0238-91BC-62F29676D0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BB2D132-F90A-69AF-7DDF-777A73B39C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B9C459-736C-FAAE-7719-7A72842C4E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5019CB-50A8-7746-1D17-FB9E1EC1A2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F27794-F276-2746-A608-FCA67837AEF0}" type="slidenum">
              <a:rPr lang="en-LV" smtClean="0"/>
              <a:t>7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196552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531CB9-CBF6-4EF7-3585-843B630836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AB5754-4B64-4538-845C-EA4BD530DD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F9C1E9-C07E-42A8-80D4-C49D1F455C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59ABE3-4F5C-76A1-B0BF-BE557F1081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F27794-F276-2746-A608-FCA67837AEF0}" type="slidenum">
              <a:rPr lang="en-LV" smtClean="0"/>
              <a:t>12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4014413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3E637C-9674-B2FA-93C8-F888FEBC18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2A2CF7-3B28-24E6-ABCF-977CAE0904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D42AE0-2F4E-8CA8-42A7-C1044513AA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50E48A-FEE1-A9D3-8F78-E5655139AA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F27794-F276-2746-A608-FCA67837AEF0}" type="slidenum">
              <a:rPr kumimoji="0" lang="en-LV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LV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29731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CA085-6200-4C63-227F-04B3D29F598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736471"/>
            <a:ext cx="9144000" cy="706567"/>
          </a:xfrm>
        </p:spPr>
        <p:txBody>
          <a:bodyPr anchor="b"/>
          <a:lstStyle>
            <a:lvl1pPr algn="l">
              <a:defRPr sz="4400"/>
            </a:lvl1pPr>
          </a:lstStyle>
          <a:p>
            <a:r>
              <a:rPr lang="en-GB" err="1"/>
              <a:t>Virsraksts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9760A0-6897-8ABB-77B6-FF74FA6C5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3EA21-B34F-4644-A66A-51A68AFD912C}" type="datetimeFigureOut">
              <a:rPr lang="en-LV" smtClean="0"/>
              <a:t>10/08/2026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9C1274-BDA9-5B30-6FE7-AE7DFB4B1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71183B-8409-021A-0E3F-C755DEB36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4162-6824-5B45-964C-09B239C5E9F1}" type="slidenum">
              <a:rPr lang="en-LV" smtClean="0"/>
              <a:t>‹#›</a:t>
            </a:fld>
            <a:endParaRPr lang="en-LV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2D7D3595-5E72-CE99-2158-23205DAEB81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24000" y="4431321"/>
            <a:ext cx="2819400" cy="163423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Lorem Ipsum</a:t>
            </a:r>
            <a:endParaRPr lang="en-LV"/>
          </a:p>
        </p:txBody>
      </p:sp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0EDE22D8-D9F2-3DD2-73FD-BD28E8BAE45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524001" y="2246596"/>
            <a:ext cx="2819400" cy="2039327"/>
          </a:xfrm>
          <a:prstGeom prst="rect">
            <a:avLst/>
          </a:prstGeom>
        </p:spPr>
        <p:txBody>
          <a:bodyPr/>
          <a:lstStyle/>
          <a:p>
            <a:endParaRPr lang="en-LV"/>
          </a:p>
        </p:txBody>
      </p:sp>
      <p:sp>
        <p:nvSpPr>
          <p:cNvPr id="30" name="Picture Placeholder 28">
            <a:extLst>
              <a:ext uri="{FF2B5EF4-FFF2-40B4-BE49-F238E27FC236}">
                <a16:creationId xmlns:a16="http://schemas.microsoft.com/office/drawing/2014/main" id="{0E67A355-E9D6-E0B8-5604-881683586C9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686300" y="2246596"/>
            <a:ext cx="2819400" cy="2039327"/>
          </a:xfrm>
          <a:prstGeom prst="rect">
            <a:avLst/>
          </a:prstGeom>
        </p:spPr>
        <p:txBody>
          <a:bodyPr/>
          <a:lstStyle/>
          <a:p>
            <a:endParaRPr lang="en-LV"/>
          </a:p>
        </p:txBody>
      </p:sp>
      <p:sp>
        <p:nvSpPr>
          <p:cNvPr id="31" name="Picture Placeholder 28">
            <a:extLst>
              <a:ext uri="{FF2B5EF4-FFF2-40B4-BE49-F238E27FC236}">
                <a16:creationId xmlns:a16="http://schemas.microsoft.com/office/drawing/2014/main" id="{529D2C68-4F57-4660-DC4E-60DE8D3F1A2F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848599" y="2246596"/>
            <a:ext cx="2819400" cy="2039327"/>
          </a:xfrm>
          <a:prstGeom prst="rect">
            <a:avLst/>
          </a:prstGeom>
        </p:spPr>
        <p:txBody>
          <a:bodyPr/>
          <a:lstStyle/>
          <a:p>
            <a:endParaRPr lang="en-LV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80A99054-05BD-AFD7-03CB-7E4D742AB22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677507" y="4431321"/>
            <a:ext cx="2819400" cy="163423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Lorem Ipsum</a:t>
            </a:r>
            <a:endParaRPr lang="en-LV"/>
          </a:p>
        </p:txBody>
      </p:sp>
      <p:sp>
        <p:nvSpPr>
          <p:cNvPr id="33" name="Text Placeholder 21">
            <a:extLst>
              <a:ext uri="{FF2B5EF4-FFF2-40B4-BE49-F238E27FC236}">
                <a16:creationId xmlns:a16="http://schemas.microsoft.com/office/drawing/2014/main" id="{26D2B510-66B1-E2BF-0524-1810ECC0BE2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831014" y="4431321"/>
            <a:ext cx="2819400" cy="163423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Lorem Ipsum</a:t>
            </a:r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786109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9760A0-6897-8ABB-77B6-FF74FA6C5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3EA21-B34F-4644-A66A-51A68AFD912C}" type="datetimeFigureOut">
              <a:rPr lang="en-LV" smtClean="0"/>
              <a:t>10/08/2026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9C1274-BDA9-5B30-6FE7-AE7DFB4B1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71183B-8409-021A-0E3F-C755DEB36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4162-6824-5B45-964C-09B239C5E9F1}" type="slidenum">
              <a:rPr lang="en-LV" smtClean="0"/>
              <a:t>‹#›</a:t>
            </a:fld>
            <a:endParaRPr lang="en-LV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BBE5C9EF-38B2-7B14-1F8A-AD579C5C7DC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396150"/>
            <a:ext cx="1849315" cy="163423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Lorem Ipsum</a:t>
            </a:r>
            <a:endParaRPr lang="en-LV"/>
          </a:p>
        </p:txBody>
      </p:sp>
      <p:sp>
        <p:nvSpPr>
          <p:cNvPr id="19" name="Text Placeholder 21">
            <a:extLst>
              <a:ext uri="{FF2B5EF4-FFF2-40B4-BE49-F238E27FC236}">
                <a16:creationId xmlns:a16="http://schemas.microsoft.com/office/drawing/2014/main" id="{E391013C-C01A-F23B-F361-D867EE6AAB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04485" y="4396150"/>
            <a:ext cx="1849315" cy="163423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Lorem Ipsum</a:t>
            </a:r>
            <a:endParaRPr lang="en-LV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5590F327-1A26-EF68-F8B2-C1755093C1B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04771" y="4396150"/>
            <a:ext cx="1849315" cy="163423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Lorem Ipsum</a:t>
            </a:r>
            <a:endParaRPr lang="en-LV"/>
          </a:p>
        </p:txBody>
      </p:sp>
      <p:sp>
        <p:nvSpPr>
          <p:cNvPr id="21" name="Text Placeholder 21">
            <a:extLst>
              <a:ext uri="{FF2B5EF4-FFF2-40B4-BE49-F238E27FC236}">
                <a16:creationId xmlns:a16="http://schemas.microsoft.com/office/drawing/2014/main" id="{603B8CF2-F4AB-5202-87F5-42556A9104F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71342" y="4396150"/>
            <a:ext cx="1849315" cy="163423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Lorem Ipsum</a:t>
            </a:r>
            <a:endParaRPr lang="en-LV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301C292D-50B0-F129-DB76-5E746C7779A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37913" y="4396150"/>
            <a:ext cx="1849315" cy="163423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Lorem Ipsum</a:t>
            </a:r>
            <a:endParaRPr lang="en-LV"/>
          </a:p>
        </p:txBody>
      </p:sp>
      <p:sp>
        <p:nvSpPr>
          <p:cNvPr id="24" name="Picture Placeholder 28">
            <a:extLst>
              <a:ext uri="{FF2B5EF4-FFF2-40B4-BE49-F238E27FC236}">
                <a16:creationId xmlns:a16="http://schemas.microsoft.com/office/drawing/2014/main" id="{40BBAEA0-730A-1CA6-2297-03C737C4E7F1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38200" y="2246596"/>
            <a:ext cx="1849315" cy="2039327"/>
          </a:xfrm>
          <a:prstGeom prst="rect">
            <a:avLst/>
          </a:prstGeom>
        </p:spPr>
        <p:txBody>
          <a:bodyPr/>
          <a:lstStyle/>
          <a:p>
            <a:endParaRPr lang="en-LV"/>
          </a:p>
        </p:txBody>
      </p:sp>
      <p:sp>
        <p:nvSpPr>
          <p:cNvPr id="25" name="Picture Placeholder 28">
            <a:extLst>
              <a:ext uri="{FF2B5EF4-FFF2-40B4-BE49-F238E27FC236}">
                <a16:creationId xmlns:a16="http://schemas.microsoft.com/office/drawing/2014/main" id="{A3E856B1-6585-D4AF-D17C-0D8D279E3304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504484" y="2246596"/>
            <a:ext cx="1849315" cy="2039327"/>
          </a:xfrm>
          <a:prstGeom prst="rect">
            <a:avLst/>
          </a:prstGeom>
        </p:spPr>
        <p:txBody>
          <a:bodyPr/>
          <a:lstStyle/>
          <a:p>
            <a:endParaRPr lang="en-LV"/>
          </a:p>
        </p:txBody>
      </p:sp>
      <p:sp>
        <p:nvSpPr>
          <p:cNvPr id="26" name="Picture Placeholder 28">
            <a:extLst>
              <a:ext uri="{FF2B5EF4-FFF2-40B4-BE49-F238E27FC236}">
                <a16:creationId xmlns:a16="http://schemas.microsoft.com/office/drawing/2014/main" id="{DD6315D9-D459-D3BC-9B96-337587C695F8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337912" y="2246595"/>
            <a:ext cx="1849315" cy="2039327"/>
          </a:xfrm>
          <a:prstGeom prst="rect">
            <a:avLst/>
          </a:prstGeom>
        </p:spPr>
        <p:txBody>
          <a:bodyPr/>
          <a:lstStyle/>
          <a:p>
            <a:endParaRPr lang="en-LV"/>
          </a:p>
        </p:txBody>
      </p:sp>
      <p:sp>
        <p:nvSpPr>
          <p:cNvPr id="27" name="Picture Placeholder 28">
            <a:extLst>
              <a:ext uri="{FF2B5EF4-FFF2-40B4-BE49-F238E27FC236}">
                <a16:creationId xmlns:a16="http://schemas.microsoft.com/office/drawing/2014/main" id="{08561CD8-0439-5480-B0BA-B55CA8F09DB7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5171340" y="2246595"/>
            <a:ext cx="1849315" cy="2039327"/>
          </a:xfrm>
          <a:prstGeom prst="rect">
            <a:avLst/>
          </a:prstGeom>
        </p:spPr>
        <p:txBody>
          <a:bodyPr/>
          <a:lstStyle/>
          <a:p>
            <a:endParaRPr lang="en-LV"/>
          </a:p>
        </p:txBody>
      </p:sp>
      <p:sp>
        <p:nvSpPr>
          <p:cNvPr id="28" name="Picture Placeholder 28">
            <a:extLst>
              <a:ext uri="{FF2B5EF4-FFF2-40B4-BE49-F238E27FC236}">
                <a16:creationId xmlns:a16="http://schemas.microsoft.com/office/drawing/2014/main" id="{2D2C48B3-0E70-941C-9BDA-20095AD26258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004768" y="2246595"/>
            <a:ext cx="1849315" cy="2039327"/>
          </a:xfrm>
          <a:prstGeom prst="rect">
            <a:avLst/>
          </a:prstGeom>
        </p:spPr>
        <p:txBody>
          <a:bodyPr/>
          <a:lstStyle/>
          <a:p>
            <a:endParaRPr lang="en-LV"/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F03D6987-6A67-1C68-AC7A-B994F6F8B60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736471"/>
            <a:ext cx="9144000" cy="706567"/>
          </a:xfrm>
        </p:spPr>
        <p:txBody>
          <a:bodyPr anchor="b"/>
          <a:lstStyle>
            <a:lvl1pPr algn="l">
              <a:defRPr sz="4400"/>
            </a:lvl1pPr>
          </a:lstStyle>
          <a:p>
            <a:r>
              <a:rPr lang="en-GB" err="1"/>
              <a:t>Virsraksts</a:t>
            </a:r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868596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9760A0-6897-8ABB-77B6-FF74FA6C5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3EA21-B34F-4644-A66A-51A68AFD912C}" type="datetimeFigureOut">
              <a:rPr lang="en-LV" smtClean="0"/>
              <a:t>10/08/2026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9C1274-BDA9-5B30-6FE7-AE7DFB4B1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71183B-8409-021A-0E3F-C755DEB36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4162-6824-5B45-964C-09B239C5E9F1}" type="slidenum">
              <a:rPr lang="en-LV" smtClean="0"/>
              <a:t>‹#›</a:t>
            </a:fld>
            <a:endParaRPr lang="en-LV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BBE5C9EF-38B2-7B14-1F8A-AD579C5C7DC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396150"/>
            <a:ext cx="1389185" cy="163423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Lorem Ipsum</a:t>
            </a:r>
            <a:endParaRPr lang="en-LV"/>
          </a:p>
        </p:txBody>
      </p:sp>
      <p:sp>
        <p:nvSpPr>
          <p:cNvPr id="3" name="Text Placeholder 21">
            <a:extLst>
              <a:ext uri="{FF2B5EF4-FFF2-40B4-BE49-F238E27FC236}">
                <a16:creationId xmlns:a16="http://schemas.microsoft.com/office/drawing/2014/main" id="{18380D7E-9274-1088-FFAD-7BCF1947CEE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964615" y="4396150"/>
            <a:ext cx="1389185" cy="163423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Lorem Ipsum</a:t>
            </a:r>
            <a:endParaRPr lang="en-LV"/>
          </a:p>
        </p:txBody>
      </p:sp>
      <p:sp>
        <p:nvSpPr>
          <p:cNvPr id="7" name="Text Placeholder 21">
            <a:extLst>
              <a:ext uri="{FF2B5EF4-FFF2-40B4-BE49-F238E27FC236}">
                <a16:creationId xmlns:a16="http://schemas.microsoft.com/office/drawing/2014/main" id="{30D60676-9E73-B556-3669-507982FFB2F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663483" y="4396150"/>
            <a:ext cx="1389185" cy="163423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Lorem Ipsum</a:t>
            </a:r>
            <a:endParaRPr lang="en-LV"/>
          </a:p>
        </p:txBody>
      </p:sp>
      <p:sp>
        <p:nvSpPr>
          <p:cNvPr id="8" name="Text Placeholder 21">
            <a:extLst>
              <a:ext uri="{FF2B5EF4-FFF2-40B4-BE49-F238E27FC236}">
                <a16:creationId xmlns:a16="http://schemas.microsoft.com/office/drawing/2014/main" id="{D68D4514-9C15-AF50-ABDA-A50D5A28545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88766" y="4396150"/>
            <a:ext cx="1389185" cy="163423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Lorem Ipsum</a:t>
            </a:r>
            <a:endParaRPr lang="en-LV"/>
          </a:p>
        </p:txBody>
      </p:sp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38B1AC70-CA15-373B-092D-9740DAD6B9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14049" y="4396150"/>
            <a:ext cx="1389185" cy="163423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Lorem Ipsum</a:t>
            </a:r>
            <a:endParaRPr lang="en-LV"/>
          </a:p>
        </p:txBody>
      </p:sp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32D13ADB-7029-B506-D03E-47BCEBB5D8C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39332" y="4396150"/>
            <a:ext cx="1389185" cy="163423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Lorem Ipsum</a:t>
            </a:r>
            <a:endParaRPr lang="en-LV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CCD58C5-B519-3A13-7C58-7D61AD792C2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20615" y="736471"/>
            <a:ext cx="9144000" cy="706567"/>
          </a:xfrm>
        </p:spPr>
        <p:txBody>
          <a:bodyPr anchor="b"/>
          <a:lstStyle>
            <a:lvl1pPr algn="l">
              <a:defRPr sz="4400"/>
            </a:lvl1pPr>
          </a:lstStyle>
          <a:p>
            <a:r>
              <a:rPr lang="en-GB" err="1"/>
              <a:t>Virsraksts</a:t>
            </a:r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805215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9760A0-6897-8ABB-77B6-FF74FA6C5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3EA21-B34F-4644-A66A-51A68AFD912C}" type="datetimeFigureOut">
              <a:rPr lang="en-LV" smtClean="0"/>
              <a:t>10/08/2026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9C1274-BDA9-5B30-6FE7-AE7DFB4B1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71183B-8409-021A-0E3F-C755DEB36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4162-6824-5B45-964C-09B239C5E9F1}" type="slidenum">
              <a:rPr lang="en-LV" smtClean="0"/>
              <a:t>‹#›</a:t>
            </a:fld>
            <a:endParaRPr lang="en-LV"/>
          </a:p>
        </p:txBody>
      </p:sp>
      <p:sp>
        <p:nvSpPr>
          <p:cNvPr id="19" name="Text Placeholder 21">
            <a:extLst>
              <a:ext uri="{FF2B5EF4-FFF2-40B4-BE49-F238E27FC236}">
                <a16:creationId xmlns:a16="http://schemas.microsoft.com/office/drawing/2014/main" id="{E391013C-C01A-F23B-F361-D867EE6AAB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79298" y="1974115"/>
            <a:ext cx="1849315" cy="124509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Lorem Ipsum</a:t>
            </a:r>
            <a:endParaRPr lang="en-LV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5590F327-1A26-EF68-F8B2-C1755093C1B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04485" y="4654062"/>
            <a:ext cx="1849315" cy="124509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Lorem Ipsum</a:t>
            </a:r>
            <a:endParaRPr lang="en-LV"/>
          </a:p>
        </p:txBody>
      </p:sp>
      <p:sp>
        <p:nvSpPr>
          <p:cNvPr id="21" name="Text Placeholder 21">
            <a:extLst>
              <a:ext uri="{FF2B5EF4-FFF2-40B4-BE49-F238E27FC236}">
                <a16:creationId xmlns:a16="http://schemas.microsoft.com/office/drawing/2014/main" id="{603B8CF2-F4AB-5202-87F5-42556A9104F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279298" y="4654062"/>
            <a:ext cx="1849315" cy="124509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Lorem Ipsum</a:t>
            </a:r>
            <a:endParaRPr lang="en-LV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301C292D-50B0-F129-DB76-5E746C7779A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04485" y="1974115"/>
            <a:ext cx="1849315" cy="124509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Tx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Lorem Ipsum</a:t>
            </a:r>
            <a:endParaRPr lang="en-LV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451F792-2FE3-0B5F-0EA3-44518BB2AB8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8200" y="2801815"/>
            <a:ext cx="5632450" cy="309734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F07C392-2045-454B-D45F-54F6473737B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853145"/>
            <a:ext cx="5632450" cy="589894"/>
          </a:xfrm>
        </p:spPr>
        <p:txBody>
          <a:bodyPr anchor="b"/>
          <a:lstStyle>
            <a:lvl1pPr algn="l">
              <a:defRPr sz="4400"/>
            </a:lvl1pPr>
          </a:lstStyle>
          <a:p>
            <a:r>
              <a:rPr lang="en-GB" err="1"/>
              <a:t>Virsraksts</a:t>
            </a:r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24252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C65C8-A49E-C440-9767-2514D2C799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81700" y="561975"/>
            <a:ext cx="5257800" cy="709613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 err="1"/>
              <a:t>Virsraksts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0B8A76-4005-0F01-7850-D6601D6F9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3EA21-B34F-4644-A66A-51A68AFD912C}" type="datetimeFigureOut">
              <a:rPr lang="en-LV" smtClean="0"/>
              <a:t>10/08/2026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B8BE74-5663-8096-B690-48F5077F8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600405-3A48-8B29-A1C2-979FA8876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4162-6824-5B45-964C-09B239C5E9F1}" type="slidenum">
              <a:rPr lang="en-LV" smtClean="0"/>
              <a:t>‹#›</a:t>
            </a:fld>
            <a:endParaRPr lang="en-LV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FF730174-BDA6-305D-DBE8-1717E22F4C15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5981700" y="2268022"/>
            <a:ext cx="5257800" cy="512461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2400" b="1">
                <a:latin typeface="Mark" panose="02000500000000000000" pitchFamily="2" charset="0"/>
                <a:ea typeface="Mark" panose="020005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err="1"/>
              <a:t>Apakšvirsraksts</a:t>
            </a:r>
            <a:endParaRPr lang="en-GB"/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AF1C4B16-DE77-5B9C-7BC6-B1EC69FDD1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81700" y="2947171"/>
            <a:ext cx="5257800" cy="3242491"/>
          </a:xfrm>
          <a:prstGeom prst="rect">
            <a:avLst/>
          </a:prstGeom>
        </p:spPr>
        <p:txBody>
          <a:bodyPr/>
          <a:lstStyle>
            <a:lvl1pPr algn="l">
              <a:defRPr sz="24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algn="l">
              <a:defRPr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algn="l">
              <a:defRPr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algn="l">
              <a:defRPr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algn="l">
              <a:defRPr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2CFF1705-4BE3-5017-E979-EF0733F57B4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561975"/>
            <a:ext cx="5205413" cy="5627688"/>
          </a:xfrm>
          <a:prstGeom prst="rect">
            <a:avLst/>
          </a:prstGeom>
        </p:spPr>
        <p:txBody>
          <a:bodyPr/>
          <a:lstStyle/>
          <a:p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807066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927A0-93E4-F220-AD10-C687A3524A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915503"/>
            <a:ext cx="10515600" cy="1500187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GB" err="1"/>
              <a:t>Virsraksts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2F6BCA-5C8C-75B1-B1EA-5CAB0C8E2D0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3540369"/>
            <a:ext cx="10515600" cy="140249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err="1"/>
              <a:t>Apakš</a:t>
            </a:r>
            <a:r>
              <a:rPr lang="en-GB"/>
              <a:t> </a:t>
            </a:r>
            <a:r>
              <a:rPr lang="en-GB" err="1"/>
              <a:t>teksts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74306B-F094-18E4-31AA-41DD52C51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3EA21-B34F-4644-A66A-51A68AFD912C}" type="datetimeFigureOut">
              <a:rPr lang="en-LV" smtClean="0"/>
              <a:t>10/08/2026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8A976B-95A8-4E6C-700A-AC75FAF99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6A6569-ACE9-E1F7-9C05-5A9F09D99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4162-6824-5B45-964C-09B239C5E9F1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665768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0ED886-E2B1-D2AC-CFA4-9AF1A6714F8E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4976445"/>
            <a:ext cx="4894385" cy="4982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i="0" u="none">
                <a:latin typeface="Mark-Book" panose="02000500000000000000" pitchFamily="2" charset="0"/>
                <a:ea typeface="Mark-Book" panose="02000500000000000000" pitchFamily="2" charset="0"/>
              </a:defRPr>
            </a:lvl1pPr>
          </a:lstStyle>
          <a:p>
            <a:pPr>
              <a:spcAft>
                <a:spcPts val="600"/>
              </a:spcAft>
            </a:pPr>
            <a:r>
              <a:rPr lang="en-GB">
                <a:solidFill>
                  <a:srgbClr val="000000"/>
                </a:solidFill>
                <a:effectLst/>
                <a:latin typeface="Mark-Book" panose="02000500000000000000" pitchFamily="2" charset="0"/>
                <a:ea typeface="Mark-Book" panose="02000500000000000000" pitchFamily="2" charset="0"/>
              </a:rPr>
              <a:t>WWW / </a:t>
            </a:r>
            <a:r>
              <a:rPr lang="en-GB" err="1">
                <a:solidFill>
                  <a:srgbClr val="000000"/>
                </a:solidFill>
                <a:effectLst/>
                <a:latin typeface="Mark-Book" panose="02000500000000000000" pitchFamily="2" charset="0"/>
                <a:ea typeface="Mark-Book" panose="02000500000000000000" pitchFamily="2" charset="0"/>
              </a:rPr>
              <a:t>Kontakti</a:t>
            </a:r>
            <a:endParaRPr lang="en-GB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681F3E-7D82-D413-A251-306CF88A16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3EA21-B34F-4644-A66A-51A68AFD912C}" type="datetimeFigureOut">
              <a:rPr lang="en-LV" smtClean="0"/>
              <a:t>10/08/2026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788D7B-E255-BD75-93F1-47EA1D6E5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3B11F0-0525-3585-DCC9-C35FFD98B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4162-6824-5B45-964C-09B239C5E9F1}" type="slidenum">
              <a:rPr lang="en-LV" smtClean="0"/>
              <a:t>‹#›</a:t>
            </a:fld>
            <a:endParaRPr lang="en-LV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32EC7B59-84BA-BCD7-9933-23F3BF52B8C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8200" y="2895601"/>
            <a:ext cx="1867508" cy="186750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LV"/>
              <a:t>QR code</a:t>
            </a:r>
          </a:p>
        </p:txBody>
      </p:sp>
    </p:spTree>
    <p:extLst>
      <p:ext uri="{BB962C8B-B14F-4D97-AF65-F5344CB8AC3E}">
        <p14:creationId xmlns:p14="http://schemas.microsoft.com/office/powerpoint/2010/main" val="3068399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EDADE-144E-7909-976C-AFC6047F11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902677"/>
            <a:ext cx="4025289" cy="1247775"/>
          </a:xfrm>
        </p:spPr>
        <p:txBody>
          <a:bodyPr/>
          <a:lstStyle/>
          <a:p>
            <a:r>
              <a:rPr lang="en-GB"/>
              <a:t>Lorem Ipsum Lorem Ipsum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8DBC595-50BC-ADBB-0A0F-7E019B97E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3EA21-B34F-4644-A66A-51A68AFD912C}" type="datetimeFigureOut">
              <a:rPr lang="en-LV" smtClean="0"/>
              <a:t>10/08/2026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4A4735-B9B1-589A-6E2B-188BB944A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65F8BC9-C2FA-FAAF-7F10-82642C67A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4162-6824-5B45-964C-09B239C5E9F1}" type="slidenum">
              <a:rPr lang="en-LV" smtClean="0"/>
              <a:t>‹#›</a:t>
            </a:fld>
            <a:endParaRPr lang="en-LV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87B728C1-BB18-AC78-3A27-D57D06C11B4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6001" y="3069735"/>
            <a:ext cx="4027488" cy="12477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Mark-Book" panose="02000500000000000000" pitchFamily="2" charset="0"/>
                <a:ea typeface="Mark-Book" panose="020005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to edit Master text styles Click to edit Master text styles 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453775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EDADE-144E-7909-976C-AFC6047F11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902677"/>
            <a:ext cx="4025289" cy="1934308"/>
          </a:xfrm>
        </p:spPr>
        <p:txBody>
          <a:bodyPr/>
          <a:lstStyle/>
          <a:p>
            <a:r>
              <a:rPr lang="en-GB"/>
              <a:t>Lorem Ipsum Lorem Ipsum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8DBC595-50BC-ADBB-0A0F-7E019B97E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3EA21-B34F-4644-A66A-51A68AFD912C}" type="datetimeFigureOut">
              <a:rPr lang="en-LV" smtClean="0"/>
              <a:t>10/08/2026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4A4735-B9B1-589A-6E2B-188BB944A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65F8BC9-C2FA-FAAF-7F10-82642C67A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4162-6824-5B45-964C-09B239C5E9F1}" type="slidenum">
              <a:rPr lang="en-LV" smtClean="0"/>
              <a:t>‹#›</a:t>
            </a:fld>
            <a:endParaRPr lang="en-LV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87B728C1-BB18-AC78-3A27-D57D06C11B4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6001" y="3069735"/>
            <a:ext cx="4027488" cy="12477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Mark-Book" panose="02000500000000000000" pitchFamily="2" charset="0"/>
                <a:ea typeface="Mark-Book" panose="020005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to edit Master text styles Click to edit Master text styles 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05710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F89092-21CD-1F53-853D-4974E18FE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3EA21-B34F-4644-A66A-51A68AFD912C}" type="datetimeFigureOut">
              <a:rPr lang="en-LV" smtClean="0"/>
              <a:t>10/08/2026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0C6128-5782-AA15-C8FE-B03C8E5BA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34A4D0-3125-5861-FC2B-6A92E4D01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4162-6824-5B45-964C-09B239C5E9F1}" type="slidenum">
              <a:rPr lang="en-LV" smtClean="0"/>
              <a:t>‹#›</a:t>
            </a:fld>
            <a:endParaRPr lang="en-LV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91C6A3E-EBFC-4791-4397-F2ABFA97FC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9" y="4208584"/>
            <a:ext cx="2741612" cy="1934308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GB"/>
              <a:t>Lorem Ipsum Lorem Ipsum</a:t>
            </a:r>
            <a:endParaRPr lang="en-LV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2AE8EEF-3C5F-0EB0-128D-53776B6A8F1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38602" y="1182925"/>
            <a:ext cx="7313610" cy="656859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 b="1">
                <a:latin typeface="Mark" panose="02000500000000000000" pitchFamily="2" charset="0"/>
                <a:ea typeface="Mark" panose="020005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to edit Master text styles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to edit Master text styles</a:t>
            </a:r>
          </a:p>
          <a:p>
            <a:pPr lvl="0"/>
            <a:endParaRPr lang="en-GB"/>
          </a:p>
          <a:p>
            <a:pPr lvl="0"/>
            <a:endParaRPr lang="en-LV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3D2E9EF1-DBE7-0493-5FB6-7E81EC4B88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038601" y="2038709"/>
            <a:ext cx="7313610" cy="656859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 b="1">
                <a:latin typeface="Mark" panose="02000500000000000000" pitchFamily="2" charset="0"/>
                <a:ea typeface="Mark" panose="020005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LV"/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F2B29113-C3C6-EFB3-CBF9-D920B4CCF3B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038601" y="2894493"/>
            <a:ext cx="7313610" cy="656859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 b="1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LV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6E58C897-617C-CC95-1B8B-AF982C0A216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038601" y="3750277"/>
            <a:ext cx="7313610" cy="656859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 b="1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LV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61C74F1E-7FAB-05F5-3FC0-90218524EDB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38600" y="4618155"/>
            <a:ext cx="7313610" cy="656859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 b="1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LV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189DEB53-0790-2B81-446D-0846DFC0567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038600" y="5486033"/>
            <a:ext cx="7313610" cy="656859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 b="1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064086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F89092-21CD-1F53-853D-4974E18FE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3EA21-B34F-4644-A66A-51A68AFD912C}" type="datetimeFigureOut">
              <a:rPr lang="en-LV" smtClean="0"/>
              <a:t>10/08/2026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0C6128-5782-AA15-C8FE-B03C8E5BA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34A4D0-3125-5861-FC2B-6A92E4D01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4162-6824-5B45-964C-09B239C5E9F1}" type="slidenum">
              <a:rPr lang="en-LV" smtClean="0"/>
              <a:t>‹#›</a:t>
            </a:fld>
            <a:endParaRPr lang="en-LV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2AE8EEF-3C5F-0EB0-128D-53776B6A8F1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28747" y="1565972"/>
            <a:ext cx="3534506" cy="1348709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LV"/>
          </a:p>
        </p:txBody>
      </p: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3CE530BB-CB4E-47CE-9242-F25EF45250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109441" y="1565972"/>
            <a:ext cx="3534506" cy="1348709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LV"/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C66C4F30-2F87-1DF4-E982-C3AC6FE3746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328747" y="3359602"/>
            <a:ext cx="3534506" cy="1348709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LV"/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71A6B768-62DB-7CA3-B693-14606333F27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09441" y="3359602"/>
            <a:ext cx="3534506" cy="1348709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LV"/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E4F8ED55-1E7D-EA0D-115D-5BA31F52582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48053" y="3359602"/>
            <a:ext cx="3534506" cy="1348709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LV"/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6FB81190-41C1-01B3-6109-4CC4769B36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8053" y="1556355"/>
            <a:ext cx="3534506" cy="1348709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LV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D99DE5C-CCC2-BC28-54E6-6D40A391724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8053" y="5349599"/>
            <a:ext cx="5632450" cy="589894"/>
          </a:xfrm>
        </p:spPr>
        <p:txBody>
          <a:bodyPr anchor="b"/>
          <a:lstStyle>
            <a:lvl1pPr algn="l">
              <a:defRPr sz="4400"/>
            </a:lvl1pPr>
          </a:lstStyle>
          <a:p>
            <a:r>
              <a:rPr lang="en-GB" err="1"/>
              <a:t>Virsraksts</a:t>
            </a:r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4890623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F89092-21CD-1F53-853D-4974E18FE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3EA21-B34F-4644-A66A-51A68AFD912C}" type="datetimeFigureOut">
              <a:rPr lang="en-LV" smtClean="0"/>
              <a:t>10/08/2026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0C6128-5782-AA15-C8FE-B03C8E5BA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34A4D0-3125-5861-FC2B-6A92E4D01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4162-6824-5B45-964C-09B239C5E9F1}" type="slidenum">
              <a:rPr lang="en-LV" smtClean="0"/>
              <a:t>‹#›</a:t>
            </a:fld>
            <a:endParaRPr lang="en-LV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2AE8EEF-3C5F-0EB0-128D-53776B6A8F1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38600" y="1297708"/>
            <a:ext cx="3534506" cy="1348709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LV"/>
          </a:p>
        </p:txBody>
      </p: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3CE530BB-CB4E-47CE-9242-F25EF45250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819294" y="1297708"/>
            <a:ext cx="3534506" cy="1348709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LV"/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C66C4F30-2F87-1DF4-E982-C3AC6FE3746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038600" y="3091338"/>
            <a:ext cx="3534506" cy="1348709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LV"/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71A6B768-62DB-7CA3-B693-14606333F27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819294" y="3091338"/>
            <a:ext cx="3534506" cy="1348709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LV"/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E4F8ED55-1E7D-EA0D-115D-5BA31F52582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38600" y="4794183"/>
            <a:ext cx="3534506" cy="1348709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LV"/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6FB81190-41C1-01B3-6109-4CC4769B36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819294" y="4794183"/>
            <a:ext cx="3534506" cy="1348709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3797761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F89092-21CD-1F53-853D-4974E18FE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3EA21-B34F-4644-A66A-51A68AFD912C}" type="datetimeFigureOut">
              <a:rPr lang="en-LV" smtClean="0"/>
              <a:t>10/08/2026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0C6128-5782-AA15-C8FE-B03C8E5BA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34A4D0-3125-5861-FC2B-6A92E4D01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4162-6824-5B45-964C-09B239C5E9F1}" type="slidenum">
              <a:rPr lang="en-LV" smtClean="0"/>
              <a:t>‹#›</a:t>
            </a:fld>
            <a:endParaRPr lang="en-LV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2AE8EEF-3C5F-0EB0-128D-53776B6A8F1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24013" y="1297708"/>
            <a:ext cx="3534506" cy="1348709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LV"/>
          </a:p>
        </p:txBody>
      </p: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3CE530BB-CB4E-47CE-9242-F25EF45250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033483" y="1297708"/>
            <a:ext cx="3534506" cy="1348709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LV"/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C66C4F30-2F87-1DF4-E982-C3AC6FE3746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24013" y="3091338"/>
            <a:ext cx="3534506" cy="1348709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LV"/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71A6B768-62DB-7CA3-B693-14606333F27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033483" y="3091338"/>
            <a:ext cx="3534506" cy="1348709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LV"/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E4F8ED55-1E7D-EA0D-115D-5BA31F52582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624013" y="4794183"/>
            <a:ext cx="3534506" cy="1348709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LV"/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6FB81190-41C1-01B3-6109-4CC4769B36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033483" y="4794183"/>
            <a:ext cx="3534506" cy="1348709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9739762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F89092-21CD-1F53-853D-4974E18FE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3EA21-B34F-4644-A66A-51A68AFD912C}" type="datetimeFigureOut">
              <a:rPr lang="en-LV" smtClean="0"/>
              <a:t>10/08/2026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0C6128-5782-AA15-C8FE-B03C8E5BA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34A4D0-3125-5861-FC2B-6A92E4D01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4162-6824-5B45-964C-09B239C5E9F1}" type="slidenum">
              <a:rPr lang="en-LV" smtClean="0"/>
              <a:t>‹#›</a:t>
            </a:fld>
            <a:endParaRPr lang="en-LV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2AE8EEF-3C5F-0EB0-128D-53776B6A8F1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52625" y="1297708"/>
            <a:ext cx="3534506" cy="1348709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LV"/>
          </a:p>
        </p:txBody>
      </p: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3CE530BB-CB4E-47CE-9242-F25EF45250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819294" y="1297708"/>
            <a:ext cx="3534506" cy="1348709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LV"/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C66C4F30-2F87-1DF4-E982-C3AC6FE3746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952625" y="3091338"/>
            <a:ext cx="3534506" cy="1348709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LV"/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71A6B768-62DB-7CA3-B693-14606333F27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819294" y="3091338"/>
            <a:ext cx="3534506" cy="1348709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LV"/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E4F8ED55-1E7D-EA0D-115D-5BA31F52582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952625" y="4794183"/>
            <a:ext cx="3534506" cy="1348709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LV"/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6FB81190-41C1-01B3-6109-4CC4769B36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819294" y="4794183"/>
            <a:ext cx="3534506" cy="1348709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latin typeface="Mark-Book" panose="02000500000000000000" pitchFamily="2" charset="0"/>
                <a:ea typeface="Mark-Book" panose="02000500000000000000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200">
                <a:latin typeface="Mark-Book" panose="02000500000000000000" pitchFamily="2" charset="0"/>
                <a:ea typeface="Mark-Book" panose="020005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7963648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6AA1A9-1695-6B8C-0471-FE358FD5F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3EA21-B34F-4644-A66A-51A68AFD912C}" type="datetimeFigureOut">
              <a:rPr lang="en-LV" smtClean="0"/>
              <a:t>10/08/2026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C90523-5C3F-CC96-B9AD-C01DBAF45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911131-4F68-03CE-5554-C53AA844D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4162-6824-5B45-964C-09B239C5E9F1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7427621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solidFill>
          <a:srgbClr val="FD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6AA1A9-1695-6B8C-0471-FE358FD5F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3EA21-B34F-4644-A66A-51A68AFD912C}" type="datetimeFigureOut">
              <a:rPr lang="en-LV" smtClean="0"/>
              <a:t>10/08/2026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C90523-5C3F-CC96-B9AD-C01DBAF45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911131-4F68-03CE-5554-C53AA844D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4162-6824-5B45-964C-09B239C5E9F1}" type="slidenum">
              <a:rPr lang="en-LV" smtClean="0"/>
              <a:t>‹#›</a:t>
            </a:fld>
            <a:endParaRPr lang="en-LV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C5B349-E8E1-0EAC-8BB4-07ADEBA7F7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1473" y="1276038"/>
            <a:ext cx="8133347" cy="4839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0007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56AC67-C463-CC78-FA31-B090BA5FB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3A9E994-3BC6-B1A1-70FD-D947AA4BA3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AAF52D-7D3B-F352-39D1-C9623A2C87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F6139F-CFFB-98B0-AD0B-421A8A71A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3EA21-B34F-4644-A66A-51A68AFD912C}" type="datetimeFigureOut">
              <a:rPr lang="en-LV" smtClean="0"/>
              <a:t>10/08/2026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3AA781-5BC1-2F1B-37AF-B319F8762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42B974-13C5-6545-B298-39A173F45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4162-6824-5B45-964C-09B239C5E9F1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2764966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7B6A9-04BA-7B24-0E88-D2CAE982C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E6584E-74C6-CA24-E29D-153A82F5D8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3137C1-4D4A-BABA-39CF-D4607FFD0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3EA21-B34F-4644-A66A-51A68AFD912C}" type="datetimeFigureOut">
              <a:rPr lang="en-LV" smtClean="0"/>
              <a:t>10/08/2026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EF2FCC-69DA-E9AB-C3CF-138F7AC11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24C253-2EA3-8A70-D1CB-E5F57CEA2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4162-6824-5B45-964C-09B239C5E9F1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9118893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9CA65BB-C2D5-E34C-C7E7-0A63966467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D5E865-E85C-2F9E-8564-6DCBF1F8D0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323624-3892-E32C-9E8D-194AF1296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3EA21-B34F-4644-A66A-51A68AFD912C}" type="datetimeFigureOut">
              <a:rPr lang="en-LV" smtClean="0"/>
              <a:t>10/08/2026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6A74D8-832D-C94E-DF07-094D1E73D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75320C-997D-408F-5413-940A9E28C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4162-6824-5B45-964C-09B239C5E9F1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6216003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56AF2-2CC1-3214-6A85-9E21C044C8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96475B-C27C-8B76-C0A1-ABBAA83D7E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844DD6-8625-04B9-027F-821EA2DAA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8AFA-9CDF-5345-A44F-A6CC66F97735}" type="datetimeFigureOut">
              <a:rPr lang="en-LV" smtClean="0"/>
              <a:t>10/08/2026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E26AEB-D679-051B-687B-BC5C7C129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C8FA69-DA48-3E35-EF9F-D1B4CB7C2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9F596-AFE2-9D48-A556-3B0B664667D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2936050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562FB-D34B-7A47-F72E-9BFC73F22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D03545-0FB7-F179-1A73-EB2333078E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984661-3DA4-9CDF-F8BC-BA7DA70BDC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8AFA-9CDF-5345-A44F-A6CC66F97735}" type="datetimeFigureOut">
              <a:rPr lang="en-LV" smtClean="0"/>
              <a:t>10/08/2026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DD39D3-4DD6-C2F5-10EB-1A1A5CFB6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4FFAC3-B412-F0F9-AA2F-D3990C920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9F596-AFE2-9D48-A556-3B0B664667D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2867499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DC456-5BD3-9F04-F061-54877ED1A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DFF7B6-A29E-8DAF-9336-65824761BE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639680-92DE-5A1B-08FE-7D58EA3999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8AFA-9CDF-5345-A44F-A6CC66F97735}" type="datetimeFigureOut">
              <a:rPr lang="en-LV" smtClean="0"/>
              <a:t>10/08/2026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F40BC9-9910-7134-CE52-278D4527B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11F7D1-455D-777F-A6BF-55E464379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9F596-AFE2-9D48-A556-3B0B664667D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007305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FCADC-6A72-723F-AB8B-1CC7191E3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C2BB7E-3645-0BDF-B1E4-BC1EB6C612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9413A1-C251-4A37-7728-43EABA38FE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34454E-18FB-E7D9-1825-3C7CBE025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8AFA-9CDF-5345-A44F-A6CC66F97735}" type="datetimeFigureOut">
              <a:rPr lang="en-LV" smtClean="0"/>
              <a:t>10/08/2026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2761B1-677E-19A1-A005-CD83BBB9BB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A851AC-9AB4-E101-260D-6860C4E29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9F596-AFE2-9D48-A556-3B0B664667D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96470707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64029-5ECC-2A29-1239-2629D4AC0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F7AD01-E003-9235-EB3C-34CC0E6EC4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286672-EB3A-73A3-47C4-8C66008CAA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F13606-06B1-A58E-CF1F-C8FA0E4DB4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CF9E1C0-616E-731B-292E-FADF15E804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8D203A4-2960-03FF-55B2-628E71A00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8AFA-9CDF-5345-A44F-A6CC66F97735}" type="datetimeFigureOut">
              <a:rPr lang="en-LV" smtClean="0"/>
              <a:t>10/08/2026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604542D-968E-878E-CA98-3D7C998D9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A28D5B-F896-C263-5C9F-AD006C708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9F596-AFE2-9D48-A556-3B0B664667D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50482332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033EF-DBA7-E325-B16D-002EE0366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6E5B2B-3415-AC8A-D942-4AD35C269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8AFA-9CDF-5345-A44F-A6CC66F97735}" type="datetimeFigureOut">
              <a:rPr lang="en-LV" smtClean="0"/>
              <a:t>10/08/2026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AE1C0F-A8F3-C835-8C00-D98B31B45F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01F55B-7BEA-38D3-13DC-51C2EF317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9F596-AFE2-9D48-A556-3B0B664667D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78172014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C35486A-7BA0-9791-5F31-5E704A529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8AFA-9CDF-5345-A44F-A6CC66F97735}" type="datetimeFigureOut">
              <a:rPr lang="en-LV" smtClean="0"/>
              <a:t>10/08/2026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04FD2F-F650-3825-DD06-3BA827756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FCAE73-2116-2E8F-9174-072AFEBC8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9F596-AFE2-9D48-A556-3B0B664667D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2329625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EF26E-E838-3CCA-05B8-6ABBF375C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156F58-0F7C-B935-BB3B-B3B8D64819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886231-9C3E-DA9E-945E-13C3934091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3A4D81-A970-2286-569A-34363BDFB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8AFA-9CDF-5345-A44F-A6CC66F97735}" type="datetimeFigureOut">
              <a:rPr lang="en-LV" smtClean="0"/>
              <a:t>10/08/2026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A55428-903A-10D1-88BA-C40029638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4886EC-DC47-32F1-F05A-15882D6C1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9F596-AFE2-9D48-A556-3B0B664667D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66122946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2B32D-AC5E-5FB4-3AE4-20FB2F787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544251-D615-B3EA-227C-80A0D7B3AD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E30148-3B69-C4DF-EC43-641C635323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1260A0-1138-15DC-217D-00A742D2D9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8AFA-9CDF-5345-A44F-A6CC66F97735}" type="datetimeFigureOut">
              <a:rPr lang="en-LV" smtClean="0"/>
              <a:t>10/08/2026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7F29E4-7116-DAD2-7934-9308930D1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5B8E8A-9688-40D4-FA09-8ABC83DDF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9F596-AFE2-9D48-A556-3B0B664667D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22177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AD049-2744-97FD-87DF-518550CC2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918BFA-B1BD-BCA0-9CDB-6E8032636D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8AD4B2-857D-E539-81FB-C0647C0F51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8AFA-9CDF-5345-A44F-A6CC66F97735}" type="datetimeFigureOut">
              <a:rPr lang="en-LV" smtClean="0"/>
              <a:t>10/08/2026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CC0A2E-8383-0140-F300-D65801DF8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6520E0-0297-9D9F-690E-7B9F8350D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9F596-AFE2-9D48-A556-3B0B664667D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86428738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F4D1CE7-349B-A083-2CFB-6C32A7B231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9DE4A9-8252-B5A3-9405-FCA1317EA1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279CD3-A153-9748-1CEC-E2755D94F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8AFA-9CDF-5345-A44F-A6CC66F97735}" type="datetimeFigureOut">
              <a:rPr lang="en-LV" smtClean="0"/>
              <a:t>10/08/2026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309F16-0189-4192-5F95-6FCAFC96F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17929D-0317-AB80-73D1-156268C1C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9F596-AFE2-9D48-A556-3B0B664667D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428132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5997BFF-185D-6524-93B3-124F779A6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err="1"/>
              <a:t>Virsraksts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814E66-4418-49FE-6AD3-56C6C86709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753EA21-B34F-4644-A66A-51A68AFD912C}" type="datetimeFigureOut">
              <a:rPr lang="en-LV" smtClean="0"/>
              <a:t>10/08/2026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F68686-EE5C-AB29-E9C0-7DE44BD260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581F82-9654-4F98-35DE-5C7A320860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5334162-6824-5B45-964C-09B239C5E9F1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35714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2" r:id="rId3"/>
    <p:sldLayoutId id="2147483661" r:id="rId4"/>
    <p:sldLayoutId id="2147483650" r:id="rId5"/>
    <p:sldLayoutId id="2147483651" r:id="rId6"/>
    <p:sldLayoutId id="2147483652" r:id="rId7"/>
    <p:sldLayoutId id="2147483653" r:id="rId8"/>
    <p:sldLayoutId id="2147483676" r:id="rId9"/>
    <p:sldLayoutId id="2147483654" r:id="rId10"/>
    <p:sldLayoutId id="2147483675" r:id="rId11"/>
    <p:sldLayoutId id="2147483677" r:id="rId12"/>
    <p:sldLayoutId id="2147483679" r:id="rId13"/>
    <p:sldLayoutId id="2147483678" r:id="rId14"/>
    <p:sldLayoutId id="2147483655" r:id="rId15"/>
    <p:sldLayoutId id="2147483681" r:id="rId16"/>
    <p:sldLayoutId id="2147483657" r:id="rId17"/>
    <p:sldLayoutId id="2147483658" r:id="rId18"/>
    <p:sldLayoutId id="2147483659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Mark" panose="02000500000000000000" pitchFamily="2" charset="0"/>
          <a:ea typeface="Mark" panose="020005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F3504A-AFC9-8DDB-4CDA-23F825513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5CA7AD-A33C-62C6-7EBE-E0D1C11A8F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1A9A2-913A-9C87-C41C-DCE538E648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528AFA-9CDF-5345-A44F-A6CC66F97735}" type="datetimeFigureOut">
              <a:rPr lang="en-LV" smtClean="0"/>
              <a:t>10/08/2026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3137E2-D56D-BC75-3686-BA99F6F7DE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C9CE4A-6719-B3FC-4E64-A62F8DE85C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CA9F596-AFE2-9D48-A556-3B0B664667D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705223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png"/><Relationship Id="rId7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9.svg"/><Relationship Id="rId4" Type="http://schemas.openxmlformats.org/officeDocument/2006/relationships/image" Target="../media/image18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9.svg"/><Relationship Id="rId4" Type="http://schemas.openxmlformats.org/officeDocument/2006/relationships/image" Target="../media/image18.sv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rgbClr val="1AC1FF"/>
            </a:gs>
            <a:gs pos="99000">
              <a:srgbClr val="27ADCA"/>
            </a:gs>
          </a:gsLst>
          <a:path path="circle">
            <a:fillToRect t="100000" r="10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1508DB9-810B-F467-4899-7EF98F9252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4221CCD-D85D-BD85-8F0C-5E8D53263DF2}"/>
              </a:ext>
            </a:extLst>
          </p:cNvPr>
          <p:cNvSpPr/>
          <p:nvPr/>
        </p:nvSpPr>
        <p:spPr>
          <a:xfrm>
            <a:off x="493059" y="1658532"/>
            <a:ext cx="7938340" cy="802390"/>
          </a:xfrm>
          <a:prstGeom prst="rect">
            <a:avLst/>
          </a:prstGeom>
          <a:solidFill>
            <a:srgbClr val="2F52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A81F1F05-2D24-BB02-F50D-E556D60B84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8868" y="638809"/>
            <a:ext cx="7876415" cy="1778153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</a:pPr>
            <a:r>
              <a:rPr lang="lv-LV" sz="4800" dirty="0">
                <a:solidFill>
                  <a:srgbClr val="C9D63C"/>
                </a:solidFill>
                <a:latin typeface="Century Gothic" panose="020B0502020202020204" pitchFamily="34" charset="0"/>
              </a:rPr>
              <a:t>Jauns kapitāla fonds</a:t>
            </a:r>
            <a:endParaRPr lang="en-LV" sz="4800" dirty="0">
              <a:solidFill>
                <a:srgbClr val="C9D63C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DA4A43ED-CB69-B096-DD3F-35A22D1AB7E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45742" y="1555668"/>
            <a:ext cx="7686559" cy="4955935"/>
          </a:xfrm>
          <a:prstGeom prst="rect">
            <a:avLst/>
          </a:prstGeom>
        </p:spPr>
      </p:pic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3F7CBD1-7D29-A720-38C2-A4E54D2494A6}"/>
              </a:ext>
            </a:extLst>
          </p:cNvPr>
          <p:cNvSpPr txBox="1">
            <a:spLocks/>
          </p:cNvSpPr>
          <p:nvPr/>
        </p:nvSpPr>
        <p:spPr>
          <a:xfrm>
            <a:off x="493059" y="2563786"/>
            <a:ext cx="7938340" cy="390032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Mark-Book" panose="02000500000000000000" pitchFamily="2" charset="0"/>
                <a:ea typeface="Mark-Book" panose="020005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defTabSz="1491715" fontAlgn="base">
              <a:spcBef>
                <a:spcPts val="0"/>
              </a:spcBef>
              <a:buClr>
                <a:srgbClr val="CAD400"/>
              </a:buClr>
              <a:buNone/>
              <a:defRPr/>
            </a:pPr>
            <a:r>
              <a:rPr lang="lv-LV" altLang="lv-LV" sz="1600" dirty="0">
                <a:solidFill>
                  <a:srgbClr val="FDFFFE"/>
                </a:solidFill>
                <a:latin typeface="Century Gothic"/>
                <a:cs typeface="Arial"/>
              </a:rPr>
              <a:t>Konference «Viedā izaugsme: Ilgtspējīgs valsts budžets digitālajā laikmetā», Saeima, 9.oktobris, 2026</a:t>
            </a:r>
            <a:br>
              <a:rPr lang="lv-LV" altLang="lv-LV" sz="1600" dirty="0">
                <a:solidFill>
                  <a:srgbClr val="FDFFFE"/>
                </a:solidFill>
                <a:latin typeface="Century Gothic"/>
                <a:cs typeface="Arial"/>
              </a:rPr>
            </a:br>
            <a:r>
              <a:rPr lang="lv-LV" altLang="lv-LV" sz="1600" dirty="0">
                <a:solidFill>
                  <a:srgbClr val="FDFFFE"/>
                </a:solidFill>
                <a:latin typeface="Century Gothic"/>
                <a:cs typeface="Arial"/>
              </a:rPr>
              <a:t> </a:t>
            </a:r>
            <a:endParaRPr lang="en-LV" sz="1600" dirty="0">
              <a:solidFill>
                <a:srgbClr val="FDFFFE"/>
              </a:solidFill>
              <a:latin typeface="Century Gothic" panose="020B0502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C7DE6D4-05C6-3011-3BFD-914D4F72C7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306" y="4873452"/>
            <a:ext cx="2725817" cy="1914210"/>
          </a:xfrm>
          <a:prstGeom prst="rect">
            <a:avLst/>
          </a:prstGeom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23A8927A-A40E-2A32-CF51-4DBB2A7D7B00}"/>
              </a:ext>
            </a:extLst>
          </p:cNvPr>
          <p:cNvSpPr txBox="1">
            <a:spLocks/>
          </p:cNvSpPr>
          <p:nvPr/>
        </p:nvSpPr>
        <p:spPr>
          <a:xfrm>
            <a:off x="493059" y="3429000"/>
            <a:ext cx="5221941" cy="390032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Mark-Book" panose="02000500000000000000" pitchFamily="2" charset="0"/>
                <a:ea typeface="Mark-Book" panose="020005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defTabSz="1491715" fontAlgn="base">
              <a:spcBef>
                <a:spcPts val="0"/>
              </a:spcBef>
              <a:buClr>
                <a:srgbClr val="CAD400"/>
              </a:buClr>
              <a:buNone/>
              <a:defRPr/>
            </a:pPr>
            <a:r>
              <a:rPr lang="lv-LV" altLang="lv-LV" sz="1600" dirty="0">
                <a:solidFill>
                  <a:srgbClr val="FDFFFE"/>
                </a:solidFill>
                <a:latin typeface="Century Gothic"/>
                <a:cs typeface="Arial"/>
              </a:rPr>
              <a:t>Reinis Bērziņš, ALTUM valdes priekšsēdētājs</a:t>
            </a:r>
            <a:endParaRPr lang="en-LV" sz="1600" dirty="0">
              <a:solidFill>
                <a:srgbClr val="FDFFFE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62087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5FD56-17E5-3B50-6773-4BC5BC0A08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72BABCCA-69CA-B040-F327-CC553A88174E}"/>
              </a:ext>
            </a:extLst>
          </p:cNvPr>
          <p:cNvSpPr/>
          <p:nvPr/>
        </p:nvSpPr>
        <p:spPr>
          <a:xfrm>
            <a:off x="5216693" y="3647120"/>
            <a:ext cx="4056230" cy="781463"/>
          </a:xfrm>
          <a:prstGeom prst="roundRect">
            <a:avLst>
              <a:gd name="adj" fmla="val 5049"/>
            </a:avLst>
          </a:prstGeom>
          <a:solidFill>
            <a:srgbClr val="974A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altLang="lv-LV" sz="1600">
              <a:solidFill>
                <a:srgbClr val="E2F3F2"/>
              </a:solidFill>
              <a:latin typeface="Century Gothic" panose="020B0502020202020204" pitchFamily="34" charset="0"/>
              <a:ea typeface="+mn-ea"/>
            </a:endParaRP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644DFD8A-0809-D062-BEBE-2C61E1E84D13}"/>
              </a:ext>
            </a:extLst>
          </p:cNvPr>
          <p:cNvSpPr/>
          <p:nvPr/>
        </p:nvSpPr>
        <p:spPr>
          <a:xfrm>
            <a:off x="5216693" y="4547573"/>
            <a:ext cx="4056230" cy="1643312"/>
          </a:xfrm>
          <a:prstGeom prst="roundRect">
            <a:avLst>
              <a:gd name="adj" fmla="val 5049"/>
            </a:avLst>
          </a:prstGeom>
          <a:solidFill>
            <a:srgbClr val="974A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altLang="lv-LV" sz="1600">
              <a:solidFill>
                <a:srgbClr val="E2F3F2"/>
              </a:solidFill>
              <a:latin typeface="Century Gothic" panose="020B0502020202020204" pitchFamily="34" charset="0"/>
              <a:ea typeface="+mn-ea"/>
            </a:endParaRP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5DC0C531-74B6-7D87-F935-F74ED7E0F521}"/>
              </a:ext>
            </a:extLst>
          </p:cNvPr>
          <p:cNvSpPr/>
          <p:nvPr/>
        </p:nvSpPr>
        <p:spPr>
          <a:xfrm>
            <a:off x="1008143" y="2779158"/>
            <a:ext cx="4056230" cy="781463"/>
          </a:xfrm>
          <a:prstGeom prst="roundRect">
            <a:avLst>
              <a:gd name="adj" fmla="val 5049"/>
            </a:avLst>
          </a:prstGeom>
          <a:solidFill>
            <a:srgbClr val="974A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altLang="lv-LV" sz="1600">
              <a:solidFill>
                <a:srgbClr val="E2F3F2"/>
              </a:solidFill>
              <a:latin typeface="Century Gothic" panose="020B0502020202020204" pitchFamily="34" charset="0"/>
              <a:ea typeface="+mn-ea"/>
            </a:endParaRP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B346DB4A-9946-F090-877C-DCE548FAB58C}"/>
              </a:ext>
            </a:extLst>
          </p:cNvPr>
          <p:cNvSpPr/>
          <p:nvPr/>
        </p:nvSpPr>
        <p:spPr>
          <a:xfrm>
            <a:off x="1008142" y="3641006"/>
            <a:ext cx="4056229" cy="781463"/>
          </a:xfrm>
          <a:prstGeom prst="roundRect">
            <a:avLst>
              <a:gd name="adj" fmla="val 5049"/>
            </a:avLst>
          </a:prstGeom>
          <a:solidFill>
            <a:srgbClr val="974A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altLang="lv-LV" sz="1600">
              <a:solidFill>
                <a:srgbClr val="E2F3F2"/>
              </a:solidFill>
              <a:latin typeface="Century Gothic" panose="020B0502020202020204" pitchFamily="34" charset="0"/>
              <a:ea typeface="+mn-ea"/>
            </a:endParaRPr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1F96BE07-3B9A-BE8A-57F6-ABC9F4BF09D7}"/>
              </a:ext>
            </a:extLst>
          </p:cNvPr>
          <p:cNvSpPr/>
          <p:nvPr/>
        </p:nvSpPr>
        <p:spPr>
          <a:xfrm>
            <a:off x="1008143" y="4523875"/>
            <a:ext cx="4056228" cy="781463"/>
          </a:xfrm>
          <a:prstGeom prst="roundRect">
            <a:avLst>
              <a:gd name="adj" fmla="val 5049"/>
            </a:avLst>
          </a:prstGeom>
          <a:solidFill>
            <a:srgbClr val="974A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altLang="lv-LV" sz="1600">
              <a:solidFill>
                <a:srgbClr val="E2F3F2"/>
              </a:solidFill>
              <a:latin typeface="Century Gothic" panose="020B0502020202020204" pitchFamily="34" charset="0"/>
              <a:ea typeface="+mn-ea"/>
            </a:endParaRPr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5975CCE8-5831-52D9-74B9-50B4E0AA6835}"/>
              </a:ext>
            </a:extLst>
          </p:cNvPr>
          <p:cNvSpPr/>
          <p:nvPr/>
        </p:nvSpPr>
        <p:spPr>
          <a:xfrm>
            <a:off x="1008143" y="5385724"/>
            <a:ext cx="4056228" cy="781463"/>
          </a:xfrm>
          <a:prstGeom prst="roundRect">
            <a:avLst>
              <a:gd name="adj" fmla="val 5049"/>
            </a:avLst>
          </a:prstGeom>
          <a:solidFill>
            <a:srgbClr val="974A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altLang="lv-LV" sz="1600">
              <a:solidFill>
                <a:srgbClr val="E2F3F2"/>
              </a:solidFill>
              <a:latin typeface="Century Gothic" panose="020B0502020202020204" pitchFamily="34" charset="0"/>
              <a:ea typeface="+mn-ea"/>
            </a:endParaRPr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FCCAFE83-724F-7E48-D8C7-43C837FD9463}"/>
              </a:ext>
            </a:extLst>
          </p:cNvPr>
          <p:cNvSpPr txBox="1">
            <a:spLocks/>
          </p:cNvSpPr>
          <p:nvPr/>
        </p:nvSpPr>
        <p:spPr>
          <a:xfrm>
            <a:off x="843104" y="629807"/>
            <a:ext cx="10191242" cy="86290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Mark" panose="02000500000000000000" pitchFamily="2" charset="0"/>
                <a:ea typeface="Mark" panose="02000500000000000000" pitchFamily="2" charset="0"/>
                <a:cs typeface="+mj-cs"/>
              </a:defRPr>
            </a:lvl1pPr>
          </a:lstStyle>
          <a:p>
            <a:pPr defTabSz="1507846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  <a:defRPr/>
            </a:pPr>
            <a:r>
              <a:rPr lang="lv-LV" altLang="lv-LV" sz="4800" dirty="0">
                <a:solidFill>
                  <a:srgbClr val="FDFFFE"/>
                </a:solidFill>
                <a:latin typeface="Century Gothic" panose="020B0502020202020204" pitchFamily="34" charset="0"/>
                <a:ea typeface="+mj-ea"/>
              </a:rPr>
              <a:t>Kāpēc nepieciešams izaugsmes kapitāls</a:t>
            </a:r>
            <a:endParaRPr lang="en-US" altLang="lv-LV" sz="4800" b="1" dirty="0">
              <a:solidFill>
                <a:srgbClr val="FDFFFE"/>
              </a:solidFill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151C6737-2F5E-2864-495F-9AF1F0EE4EB2}"/>
              </a:ext>
            </a:extLst>
          </p:cNvPr>
          <p:cNvSpPr txBox="1">
            <a:spLocks/>
          </p:cNvSpPr>
          <p:nvPr/>
        </p:nvSpPr>
        <p:spPr>
          <a:xfrm>
            <a:off x="1397023" y="3027612"/>
            <a:ext cx="3298073" cy="562932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Mark-Book" panose="02000500000000000000" pitchFamily="2" charset="0"/>
                <a:ea typeface="Mark-Book" panose="020005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482637">
              <a:spcAft>
                <a:spcPts val="1697"/>
              </a:spcAft>
            </a:pPr>
            <a:r>
              <a:rPr lang="lv-LV" altLang="lv-LV" sz="1600" dirty="0">
                <a:solidFill>
                  <a:srgbClr val="FDFFFE"/>
                </a:solidFill>
                <a:latin typeface="Century Gothic"/>
                <a:cs typeface="Arial"/>
              </a:rPr>
              <a:t>ar augstu pievienoto vērtību</a:t>
            </a:r>
            <a:endParaRPr lang="lv-LV" altLang="lv-LV" sz="1600" dirty="0">
              <a:solidFill>
                <a:srgbClr val="FDFFFE"/>
              </a:solidFill>
              <a:latin typeface="Century Gothic" pitchFamily="34" charset="0"/>
              <a:cs typeface="Arial" pitchFamily="34" charset="0"/>
            </a:endParaRPr>
          </a:p>
          <a:p>
            <a:pPr algn="ctr">
              <a:spcAft>
                <a:spcPts val="600"/>
              </a:spcAft>
            </a:pPr>
            <a:endParaRPr lang="en-GB" sz="1600" dirty="0">
              <a:solidFill>
                <a:srgbClr val="FDFFFE"/>
              </a:solidFill>
              <a:effectLst/>
              <a:latin typeface="Century Gothic" panose="020B0502020202020204" pitchFamily="34" charset="0"/>
            </a:endParaRPr>
          </a:p>
          <a:p>
            <a:pPr algn="ctr"/>
            <a:endParaRPr lang="en-LV" sz="1600" dirty="0">
              <a:solidFill>
                <a:srgbClr val="FDFFFE"/>
              </a:solidFill>
              <a:latin typeface="Century Gothic" panose="020B0502020202020204" pitchFamily="34" charset="0"/>
            </a:endParaRP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A67A23C4-6CF5-41B3-6C92-B9DA90A396D7}"/>
              </a:ext>
            </a:extLst>
          </p:cNvPr>
          <p:cNvSpPr txBox="1">
            <a:spLocks/>
          </p:cNvSpPr>
          <p:nvPr/>
        </p:nvSpPr>
        <p:spPr>
          <a:xfrm>
            <a:off x="1319757" y="3855157"/>
            <a:ext cx="3375339" cy="45110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Mark-Book" panose="02000500000000000000" pitchFamily="2" charset="0"/>
                <a:ea typeface="Mark-Book" panose="020005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482637">
              <a:spcAft>
                <a:spcPts val="1697"/>
              </a:spcAft>
            </a:pPr>
            <a:r>
              <a:rPr lang="lv-LV" altLang="lv-LV" sz="1600" dirty="0">
                <a:solidFill>
                  <a:srgbClr val="FDFFFE"/>
                </a:solidFill>
                <a:latin typeface="Century Gothic" pitchFamily="34" charset="0"/>
                <a:cs typeface="Arial" pitchFamily="34" charset="0"/>
              </a:rPr>
              <a:t>eksportētājiem, inovācijām</a:t>
            </a:r>
          </a:p>
          <a:p>
            <a:pPr algn="ctr">
              <a:spcAft>
                <a:spcPts val="600"/>
              </a:spcAft>
            </a:pPr>
            <a:endParaRPr lang="en-GB" sz="1600" dirty="0">
              <a:solidFill>
                <a:srgbClr val="FDFFFE"/>
              </a:solidFill>
              <a:effectLst/>
              <a:latin typeface="Century Gothic" panose="020B0502020202020204" pitchFamily="34" charset="0"/>
            </a:endParaRPr>
          </a:p>
          <a:p>
            <a:pPr algn="ctr"/>
            <a:endParaRPr lang="en-LV" sz="1600" dirty="0">
              <a:solidFill>
                <a:srgbClr val="FDFFFE"/>
              </a:solidFill>
              <a:latin typeface="Century Gothic" panose="020B0502020202020204" pitchFamily="34" charset="0"/>
            </a:endParaRP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42FC5EF5-2369-A20F-B4A2-EA95948873B8}"/>
              </a:ext>
            </a:extLst>
          </p:cNvPr>
          <p:cNvSpPr txBox="1">
            <a:spLocks/>
          </p:cNvSpPr>
          <p:nvPr/>
        </p:nvSpPr>
        <p:spPr>
          <a:xfrm>
            <a:off x="6417808" y="3852406"/>
            <a:ext cx="2239654" cy="42747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Mark-Book" panose="02000500000000000000" pitchFamily="2" charset="0"/>
                <a:ea typeface="Mark-Book" panose="020005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507846" fontAlgn="base">
              <a:lnSpc>
                <a:spcPct val="90000"/>
              </a:lnSpc>
              <a:spcBef>
                <a:spcPts val="1649"/>
              </a:spcBef>
              <a:spcAft>
                <a:spcPct val="0"/>
              </a:spcAft>
              <a:buClr>
                <a:srgbClr val="C1D82F"/>
              </a:buClr>
              <a:defRPr/>
            </a:pPr>
            <a:r>
              <a:rPr lang="lv-LV" altLang="lv-LV" sz="1600" dirty="0">
                <a:solidFill>
                  <a:srgbClr val="FDFFFE"/>
                </a:solidFill>
                <a:latin typeface="Century Gothic" panose="020B0502020202020204" pitchFamily="34" charset="0"/>
                <a:ea typeface="+mn-ea"/>
              </a:rPr>
              <a:t>Pensiju fondi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2724EAC5-6653-EB68-EB2B-9285F33F9F7C}"/>
              </a:ext>
            </a:extLst>
          </p:cNvPr>
          <p:cNvSpPr txBox="1">
            <a:spLocks/>
          </p:cNvSpPr>
          <p:nvPr/>
        </p:nvSpPr>
        <p:spPr>
          <a:xfrm>
            <a:off x="1318892" y="4638110"/>
            <a:ext cx="3376204" cy="32246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Mark-Book" panose="02000500000000000000" pitchFamily="2" charset="0"/>
                <a:ea typeface="Mark-Book" panose="020005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482637">
              <a:spcBef>
                <a:spcPct val="20000"/>
              </a:spcBef>
              <a:spcAft>
                <a:spcPts val="1697"/>
              </a:spcAft>
            </a:pPr>
            <a:r>
              <a:rPr lang="lv-LV" altLang="lv-LV" sz="1600" dirty="0">
                <a:solidFill>
                  <a:srgbClr val="FDFFFE"/>
                </a:solidFill>
                <a:latin typeface="Century Gothic" pitchFamily="34" charset="0"/>
                <a:cs typeface="Arial" pitchFamily="34" charset="0"/>
              </a:rPr>
              <a:t>lielie nodokļu maksātāji, prioritārās nozares</a:t>
            </a:r>
          </a:p>
          <a:p>
            <a:pPr algn="ctr">
              <a:spcAft>
                <a:spcPts val="600"/>
              </a:spcAft>
            </a:pPr>
            <a:endParaRPr lang="en-GB" sz="1600" dirty="0">
              <a:solidFill>
                <a:srgbClr val="FDFFFE"/>
              </a:solidFill>
              <a:effectLst/>
              <a:latin typeface="Century Gothic" panose="020B0502020202020204" pitchFamily="34" charset="0"/>
            </a:endParaRPr>
          </a:p>
          <a:p>
            <a:pPr algn="ctr"/>
            <a:endParaRPr lang="en-LV" sz="1600" dirty="0">
              <a:solidFill>
                <a:srgbClr val="FDFFFE"/>
              </a:solidFill>
              <a:latin typeface="Century Gothic" panose="020B0502020202020204" pitchFamily="34" charset="0"/>
            </a:endParaRP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DDC12EFC-EBA6-0E6B-CE38-B38136AB7C56}"/>
              </a:ext>
            </a:extLst>
          </p:cNvPr>
          <p:cNvSpPr txBox="1">
            <a:spLocks/>
          </p:cNvSpPr>
          <p:nvPr/>
        </p:nvSpPr>
        <p:spPr>
          <a:xfrm>
            <a:off x="5799484" y="5141446"/>
            <a:ext cx="2601126" cy="97171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Mark-Book" panose="02000500000000000000" pitchFamily="2" charset="0"/>
                <a:ea typeface="Mark-Book" panose="020005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482637">
              <a:spcBef>
                <a:spcPct val="20000"/>
              </a:spcBef>
              <a:spcAft>
                <a:spcPts val="1697"/>
              </a:spcAft>
            </a:pPr>
            <a:r>
              <a:rPr lang="lv-LV" altLang="lv-LV" sz="1600" dirty="0">
                <a:solidFill>
                  <a:srgbClr val="FDFFFE"/>
                </a:solidFill>
                <a:latin typeface="Century Gothic" pitchFamily="34" charset="0"/>
                <a:cs typeface="Arial" pitchFamily="34" charset="0"/>
              </a:rPr>
              <a:t>ALTUM</a:t>
            </a:r>
            <a:endParaRPr lang="en-GB" sz="1600" dirty="0">
              <a:solidFill>
                <a:srgbClr val="FDFFFE"/>
              </a:solidFill>
              <a:effectLst/>
              <a:latin typeface="Century Gothic" panose="020B0502020202020204" pitchFamily="34" charset="0"/>
            </a:endParaRPr>
          </a:p>
          <a:p>
            <a:pPr algn="ctr"/>
            <a:endParaRPr lang="en-LV" sz="1600" dirty="0">
              <a:solidFill>
                <a:srgbClr val="FDFFFE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F3C8497-F9D8-F7B5-48AE-D1F9ED13E491}"/>
              </a:ext>
            </a:extLst>
          </p:cNvPr>
          <p:cNvSpPr txBox="1">
            <a:spLocks/>
          </p:cNvSpPr>
          <p:nvPr/>
        </p:nvSpPr>
        <p:spPr>
          <a:xfrm>
            <a:off x="1318892" y="5627303"/>
            <a:ext cx="3292236" cy="60089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Mark-Book" panose="02000500000000000000" pitchFamily="2" charset="0"/>
                <a:ea typeface="Mark-Book" panose="020005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482637">
              <a:spcBef>
                <a:spcPct val="20000"/>
              </a:spcBef>
              <a:spcAft>
                <a:spcPts val="1697"/>
              </a:spcAft>
            </a:pPr>
            <a:r>
              <a:rPr lang="lv-LV" altLang="lv-LV" sz="1600" dirty="0">
                <a:solidFill>
                  <a:srgbClr val="FDFFFE"/>
                </a:solidFill>
                <a:latin typeface="Century Gothic" pitchFamily="34" charset="0"/>
                <a:cs typeface="Arial" pitchFamily="34" charset="0"/>
              </a:rPr>
              <a:t>aizsardzības industrijai</a:t>
            </a:r>
            <a:endParaRPr lang="en-GB" sz="1600" dirty="0">
              <a:solidFill>
                <a:srgbClr val="FDFFFE"/>
              </a:solidFill>
              <a:effectLst/>
              <a:latin typeface="Century Gothic" panose="020B0502020202020204" pitchFamily="34" charset="0"/>
            </a:endParaRPr>
          </a:p>
          <a:p>
            <a:pPr algn="ctr"/>
            <a:endParaRPr lang="en-LV" sz="1600" dirty="0">
              <a:solidFill>
                <a:srgbClr val="FDFFFE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D845116-84D8-EE33-F252-E70091599A7D}"/>
              </a:ext>
            </a:extLst>
          </p:cNvPr>
          <p:cNvSpPr/>
          <p:nvPr/>
        </p:nvSpPr>
        <p:spPr>
          <a:xfrm>
            <a:off x="1008143" y="2211600"/>
            <a:ext cx="4056230" cy="492429"/>
          </a:xfrm>
          <a:prstGeom prst="roundRect">
            <a:avLst/>
          </a:prstGeom>
          <a:solidFill>
            <a:srgbClr val="E2F3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altLang="lv-LV" sz="1600" dirty="0">
                <a:solidFill>
                  <a:srgbClr val="974A50"/>
                </a:solidFill>
                <a:latin typeface="Century Gothic" panose="020B0502020202020204" pitchFamily="34" charset="0"/>
                <a:ea typeface="+mn-ea"/>
              </a:rPr>
              <a:t>Jauns kapitāls uzņēmumiem</a:t>
            </a:r>
          </a:p>
        </p:txBody>
      </p:sp>
      <p:sp>
        <p:nvSpPr>
          <p:cNvPr id="8" name="Rounded Rectangle 6">
            <a:extLst>
              <a:ext uri="{FF2B5EF4-FFF2-40B4-BE49-F238E27FC236}">
                <a16:creationId xmlns:a16="http://schemas.microsoft.com/office/drawing/2014/main" id="{CCC118D1-05A3-0DA6-83E8-D84CA3003E3B}"/>
              </a:ext>
            </a:extLst>
          </p:cNvPr>
          <p:cNvSpPr/>
          <p:nvPr/>
        </p:nvSpPr>
        <p:spPr>
          <a:xfrm>
            <a:off x="5216693" y="2217713"/>
            <a:ext cx="4056230" cy="492429"/>
          </a:xfrm>
          <a:prstGeom prst="roundRect">
            <a:avLst/>
          </a:prstGeom>
          <a:solidFill>
            <a:srgbClr val="E2F3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altLang="lv-LV" sz="1600" dirty="0">
                <a:solidFill>
                  <a:srgbClr val="974A50"/>
                </a:solidFill>
                <a:latin typeface="Century Gothic" panose="020B0502020202020204" pitchFamily="34" charset="0"/>
                <a:ea typeface="+mn-ea"/>
              </a:rPr>
              <a:t>Investori</a:t>
            </a:r>
          </a:p>
        </p:txBody>
      </p:sp>
      <p:sp>
        <p:nvSpPr>
          <p:cNvPr id="11" name="Rounded Rectangle 23">
            <a:extLst>
              <a:ext uri="{FF2B5EF4-FFF2-40B4-BE49-F238E27FC236}">
                <a16:creationId xmlns:a16="http://schemas.microsoft.com/office/drawing/2014/main" id="{69C31920-79B5-7B2C-1E39-36D4C221A770}"/>
              </a:ext>
            </a:extLst>
          </p:cNvPr>
          <p:cNvSpPr/>
          <p:nvPr/>
        </p:nvSpPr>
        <p:spPr>
          <a:xfrm>
            <a:off x="5216693" y="2776479"/>
            <a:ext cx="4056230" cy="781463"/>
          </a:xfrm>
          <a:prstGeom prst="roundRect">
            <a:avLst>
              <a:gd name="adj" fmla="val 5049"/>
            </a:avLst>
          </a:prstGeom>
          <a:solidFill>
            <a:srgbClr val="974A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altLang="lv-LV" sz="1600">
              <a:solidFill>
                <a:srgbClr val="E2F3F2"/>
              </a:solidFill>
              <a:latin typeface="Century Gothic" panose="020B0502020202020204" pitchFamily="34" charset="0"/>
              <a:ea typeface="+mn-ea"/>
            </a:endParaRP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17788BE0-E0B6-7C1A-4D52-276A3C3E4989}"/>
              </a:ext>
            </a:extLst>
          </p:cNvPr>
          <p:cNvSpPr txBox="1">
            <a:spLocks/>
          </p:cNvSpPr>
          <p:nvPr/>
        </p:nvSpPr>
        <p:spPr>
          <a:xfrm>
            <a:off x="5925825" y="3018820"/>
            <a:ext cx="2474785" cy="42747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Mark-Book" panose="02000500000000000000" pitchFamily="2" charset="0"/>
                <a:ea typeface="Mark-Book" panose="020005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507846" fontAlgn="base">
              <a:lnSpc>
                <a:spcPct val="90000"/>
              </a:lnSpc>
              <a:spcBef>
                <a:spcPts val="1649"/>
              </a:spcBef>
              <a:spcAft>
                <a:spcPct val="0"/>
              </a:spcAft>
              <a:buClr>
                <a:srgbClr val="C1D82F"/>
              </a:buClr>
              <a:defRPr/>
            </a:pPr>
            <a:r>
              <a:rPr lang="lv-LV" altLang="lv-LV" sz="1600" dirty="0">
                <a:solidFill>
                  <a:srgbClr val="FDFFFE"/>
                </a:solidFill>
                <a:latin typeface="Century Gothic" panose="020B0502020202020204" pitchFamily="34" charset="0"/>
                <a:ea typeface="+mn-ea"/>
              </a:rPr>
              <a:t>Institucionālie investori</a:t>
            </a:r>
          </a:p>
        </p:txBody>
      </p:sp>
    </p:spTree>
    <p:extLst>
      <p:ext uri="{BB962C8B-B14F-4D97-AF65-F5344CB8AC3E}">
        <p14:creationId xmlns:p14="http://schemas.microsoft.com/office/powerpoint/2010/main" val="8388261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rgbClr val="1AC1FF"/>
            </a:gs>
            <a:gs pos="99000">
              <a:srgbClr val="27ADCA"/>
            </a:gs>
          </a:gsLst>
          <a:path path="circle">
            <a:fillToRect t="100000" r="10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4CD324-7600-BA79-B4BB-905FEA54DE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FEB7E24-DC1F-177E-EA69-C41CEE4242F7}"/>
              </a:ext>
            </a:extLst>
          </p:cNvPr>
          <p:cNvSpPr/>
          <p:nvPr/>
        </p:nvSpPr>
        <p:spPr>
          <a:xfrm>
            <a:off x="493058" y="996380"/>
            <a:ext cx="8650941" cy="802390"/>
          </a:xfrm>
          <a:prstGeom prst="rect">
            <a:avLst/>
          </a:prstGeom>
          <a:solidFill>
            <a:srgbClr val="2F52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00726D9F-A13D-F746-4AA2-AED0F17324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3058" y="455122"/>
            <a:ext cx="9347491" cy="1343648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</a:pPr>
            <a:br>
              <a:rPr lang="lv-LV" sz="4800" dirty="0">
                <a:solidFill>
                  <a:srgbClr val="2F5282"/>
                </a:solidFill>
                <a:latin typeface="Century Gothic" panose="020B0502020202020204" pitchFamily="34" charset="0"/>
              </a:rPr>
            </a:br>
            <a:r>
              <a:rPr lang="lv-LV" sz="4800" dirty="0">
                <a:solidFill>
                  <a:srgbClr val="C9D63C"/>
                </a:solidFill>
                <a:latin typeface="Century Gothic" panose="020B0502020202020204" pitchFamily="34" charset="0"/>
              </a:rPr>
              <a:t>Pieejamie finansējuma veidi</a:t>
            </a:r>
            <a:endParaRPr lang="en-LV" sz="4800" dirty="0">
              <a:solidFill>
                <a:srgbClr val="C9D63C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18EBDB44-0F2B-2BD6-3648-66A30E56A5B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45742" y="1555668"/>
            <a:ext cx="7686559" cy="4955935"/>
          </a:xfrm>
          <a:prstGeom prst="rect">
            <a:avLst/>
          </a:prstGeom>
        </p:spPr>
      </p:pic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C5FDA68B-7F07-4800-EDC2-27F8B8E321AF}"/>
              </a:ext>
            </a:extLst>
          </p:cNvPr>
          <p:cNvSpPr/>
          <p:nvPr/>
        </p:nvSpPr>
        <p:spPr>
          <a:xfrm>
            <a:off x="819052" y="2280767"/>
            <a:ext cx="2228948" cy="1433567"/>
          </a:xfrm>
          <a:prstGeom prst="roundRect">
            <a:avLst/>
          </a:prstGeom>
          <a:solidFill>
            <a:srgbClr val="2F52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 sz="3200" b="1" dirty="0">
              <a:solidFill>
                <a:srgbClr val="FFFFF9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Rounded Rectangle 1">
            <a:extLst>
              <a:ext uri="{FF2B5EF4-FFF2-40B4-BE49-F238E27FC236}">
                <a16:creationId xmlns:a16="http://schemas.microsoft.com/office/drawing/2014/main" id="{FF2D69E7-FF3A-2529-7FBF-9368B727C288}"/>
              </a:ext>
            </a:extLst>
          </p:cNvPr>
          <p:cNvSpPr/>
          <p:nvPr/>
        </p:nvSpPr>
        <p:spPr>
          <a:xfrm>
            <a:off x="3212040" y="3953701"/>
            <a:ext cx="2228948" cy="1433567"/>
          </a:xfrm>
          <a:prstGeom prst="roundRect">
            <a:avLst/>
          </a:prstGeom>
          <a:solidFill>
            <a:srgbClr val="2F52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 sz="3200" b="1" dirty="0">
              <a:solidFill>
                <a:srgbClr val="FFFFF9"/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Rounded Rectangle 1">
            <a:extLst>
              <a:ext uri="{FF2B5EF4-FFF2-40B4-BE49-F238E27FC236}">
                <a16:creationId xmlns:a16="http://schemas.microsoft.com/office/drawing/2014/main" id="{31F2258F-457A-626D-CE99-776769DC4F76}"/>
              </a:ext>
            </a:extLst>
          </p:cNvPr>
          <p:cNvSpPr/>
          <p:nvPr/>
        </p:nvSpPr>
        <p:spPr>
          <a:xfrm>
            <a:off x="810260" y="3953701"/>
            <a:ext cx="2228948" cy="1433567"/>
          </a:xfrm>
          <a:prstGeom prst="roundRect">
            <a:avLst/>
          </a:prstGeom>
          <a:solidFill>
            <a:srgbClr val="2F52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 sz="3200" b="1" dirty="0">
              <a:solidFill>
                <a:srgbClr val="FFFFF9"/>
              </a:solidFill>
              <a:latin typeface="Century Gothic" panose="020B0502020202020204" pitchFamily="34" charset="0"/>
            </a:endParaRPr>
          </a:p>
          <a:p>
            <a:pPr algn="ctr"/>
            <a:endParaRPr lang="en-LV" sz="3600" b="1" dirty="0">
              <a:solidFill>
                <a:srgbClr val="FFFFF9"/>
              </a:solidFill>
              <a:latin typeface="Century Gothic" panose="020B0502020202020204" pitchFamily="34" charset="0"/>
            </a:endParaRPr>
          </a:p>
        </p:txBody>
      </p:sp>
      <p:sp>
        <p:nvSpPr>
          <p:cNvPr id="13" name="Rounded Rectangle 1">
            <a:extLst>
              <a:ext uri="{FF2B5EF4-FFF2-40B4-BE49-F238E27FC236}">
                <a16:creationId xmlns:a16="http://schemas.microsoft.com/office/drawing/2014/main" id="{B1A326B8-108A-BF99-4FE2-7931B22834C6}"/>
              </a:ext>
            </a:extLst>
          </p:cNvPr>
          <p:cNvSpPr/>
          <p:nvPr/>
        </p:nvSpPr>
        <p:spPr>
          <a:xfrm>
            <a:off x="3220832" y="2318341"/>
            <a:ext cx="2228948" cy="1433567"/>
          </a:xfrm>
          <a:prstGeom prst="roundRect">
            <a:avLst/>
          </a:prstGeom>
          <a:solidFill>
            <a:srgbClr val="2F52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 sz="3200" b="1" dirty="0">
              <a:solidFill>
                <a:srgbClr val="FFFFF9"/>
              </a:solidFill>
              <a:latin typeface="Century Gothic" panose="020B0502020202020204" pitchFamily="34" charset="0"/>
            </a:endParaRPr>
          </a:p>
          <a:p>
            <a:pPr algn="ctr"/>
            <a:endParaRPr lang="en-LV" sz="3600" b="1" dirty="0">
              <a:solidFill>
                <a:srgbClr val="FFFFF9"/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4C03805-7250-D815-8B56-AF476D0C7A71}"/>
              </a:ext>
            </a:extLst>
          </p:cNvPr>
          <p:cNvSpPr txBox="1">
            <a:spLocks/>
          </p:cNvSpPr>
          <p:nvPr/>
        </p:nvSpPr>
        <p:spPr>
          <a:xfrm>
            <a:off x="816489" y="2698388"/>
            <a:ext cx="2136918" cy="390032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Mark-Book" panose="02000500000000000000" pitchFamily="2" charset="0"/>
                <a:ea typeface="Mark-Book" panose="020005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 defTabSz="1491715" fontAlgn="base">
              <a:spcBef>
                <a:spcPts val="0"/>
              </a:spcBef>
              <a:buClr>
                <a:srgbClr val="CAD400"/>
              </a:buClr>
              <a:buNone/>
              <a:defRPr/>
            </a:pPr>
            <a:r>
              <a:rPr lang="lv-LV" altLang="lv-LV" sz="2000" dirty="0">
                <a:solidFill>
                  <a:srgbClr val="FDFFFE"/>
                </a:solidFill>
                <a:latin typeface="Century Gothic"/>
                <a:cs typeface="Arial"/>
              </a:rPr>
              <a:t>Ieguldījums kapitāldaļās</a:t>
            </a:r>
            <a:endParaRPr lang="lv-LV" altLang="lv-LV" sz="2000" dirty="0">
              <a:solidFill>
                <a:srgbClr val="FDFFFE"/>
              </a:solidFill>
              <a:latin typeface="Century Gothic" pitchFamily="34" charset="0"/>
              <a:cs typeface="Arial" pitchFamily="34" charset="0"/>
            </a:endParaRPr>
          </a:p>
          <a:p>
            <a:endParaRPr lang="en-LV" sz="1600" dirty="0">
              <a:solidFill>
                <a:srgbClr val="FDFFFE"/>
              </a:solidFill>
              <a:latin typeface="Century Gothic" panose="020B0502020202020204" pitchFamily="34" charset="0"/>
            </a:endParaRP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48ED1C27-9309-8A12-946F-40D39A4041E4}"/>
              </a:ext>
            </a:extLst>
          </p:cNvPr>
          <p:cNvSpPr txBox="1">
            <a:spLocks/>
          </p:cNvSpPr>
          <p:nvPr/>
        </p:nvSpPr>
        <p:spPr>
          <a:xfrm>
            <a:off x="3312862" y="2555460"/>
            <a:ext cx="2136918" cy="390032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Mark-Book" panose="02000500000000000000" pitchFamily="2" charset="0"/>
                <a:ea typeface="Mark-Book" panose="020005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 defTabSz="1491715" fontAlgn="base">
              <a:spcBef>
                <a:spcPts val="0"/>
              </a:spcBef>
              <a:buClr>
                <a:srgbClr val="CAD400"/>
              </a:buClr>
              <a:buNone/>
              <a:defRPr/>
            </a:pPr>
            <a:r>
              <a:rPr lang="lv-LV" altLang="lv-LV" sz="2000" dirty="0">
                <a:solidFill>
                  <a:srgbClr val="FDFFFE"/>
                </a:solidFill>
                <a:latin typeface="Century Gothic"/>
                <a:cs typeface="Arial"/>
              </a:rPr>
              <a:t>Mezanīna/ subordinētie aizdevumi</a:t>
            </a:r>
            <a:endParaRPr lang="lv-LV" altLang="lv-LV" sz="2000" dirty="0">
              <a:solidFill>
                <a:srgbClr val="FDFFFE"/>
              </a:solidFill>
              <a:latin typeface="Century Gothic" pitchFamily="34" charset="0"/>
              <a:cs typeface="Arial" pitchFamily="34" charset="0"/>
            </a:endParaRPr>
          </a:p>
          <a:p>
            <a:endParaRPr lang="en-LV" sz="1600" dirty="0">
              <a:solidFill>
                <a:srgbClr val="FDFFFE"/>
              </a:solidFill>
              <a:latin typeface="Century Gothic" panose="020B0502020202020204" pitchFamily="34" charset="0"/>
            </a:endParaRP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BC9805E1-9F44-19D5-ED43-53A6944B53FB}"/>
              </a:ext>
            </a:extLst>
          </p:cNvPr>
          <p:cNvSpPr txBox="1">
            <a:spLocks/>
          </p:cNvSpPr>
          <p:nvPr/>
        </p:nvSpPr>
        <p:spPr>
          <a:xfrm>
            <a:off x="902290" y="4189583"/>
            <a:ext cx="2136918" cy="390032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Mark-Book" panose="02000500000000000000" pitchFamily="2" charset="0"/>
                <a:ea typeface="Mark-Book" panose="020005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 defTabSz="1491715" fontAlgn="base">
              <a:spcBef>
                <a:spcPts val="0"/>
              </a:spcBef>
              <a:buClr>
                <a:srgbClr val="CAD400"/>
              </a:buClr>
              <a:buNone/>
              <a:defRPr/>
            </a:pPr>
            <a:r>
              <a:rPr lang="lv-LV" altLang="lv-LV" sz="2000" dirty="0">
                <a:solidFill>
                  <a:srgbClr val="FDFFFE"/>
                </a:solidFill>
                <a:latin typeface="Century Gothic"/>
                <a:cs typeface="Arial"/>
              </a:rPr>
              <a:t>Obligāciju, akciju emisija biržā</a:t>
            </a:r>
            <a:endParaRPr lang="lv-LV" altLang="lv-LV" sz="2000" dirty="0">
              <a:solidFill>
                <a:srgbClr val="FDFFFE"/>
              </a:solidFill>
              <a:latin typeface="Century Gothic" pitchFamily="34" charset="0"/>
              <a:cs typeface="Arial" pitchFamily="34" charset="0"/>
            </a:endParaRPr>
          </a:p>
          <a:p>
            <a:endParaRPr lang="en-LV" sz="1600" dirty="0">
              <a:solidFill>
                <a:srgbClr val="FDFFFE"/>
              </a:solidFill>
              <a:latin typeface="Century Gothic" panose="020B0502020202020204" pitchFamily="34" charset="0"/>
            </a:endParaRP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4443A9EC-4141-B488-3BCC-756644534C58}"/>
              </a:ext>
            </a:extLst>
          </p:cNvPr>
          <p:cNvSpPr txBox="1">
            <a:spLocks/>
          </p:cNvSpPr>
          <p:nvPr/>
        </p:nvSpPr>
        <p:spPr>
          <a:xfrm>
            <a:off x="3312862" y="4273675"/>
            <a:ext cx="2136918" cy="390032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Mark-Book" panose="02000500000000000000" pitchFamily="2" charset="0"/>
                <a:ea typeface="Mark-Book" panose="020005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 defTabSz="1491715" fontAlgn="base">
              <a:spcBef>
                <a:spcPts val="0"/>
              </a:spcBef>
              <a:buClr>
                <a:srgbClr val="CAD400"/>
              </a:buClr>
              <a:buNone/>
              <a:defRPr/>
            </a:pPr>
            <a:r>
              <a:rPr lang="lv-LV" altLang="lv-LV" sz="2000" dirty="0">
                <a:solidFill>
                  <a:srgbClr val="FDFFFE"/>
                </a:solidFill>
                <a:latin typeface="Century Gothic"/>
                <a:cs typeface="Arial"/>
              </a:rPr>
              <a:t>Investīcijas ar partneri</a:t>
            </a:r>
            <a:endParaRPr lang="lv-LV" altLang="lv-LV" sz="2000" dirty="0">
              <a:solidFill>
                <a:srgbClr val="FDFFFE"/>
              </a:solidFill>
              <a:latin typeface="Century Gothic" pitchFamily="34" charset="0"/>
              <a:cs typeface="Arial" pitchFamily="34" charset="0"/>
            </a:endParaRPr>
          </a:p>
          <a:p>
            <a:endParaRPr lang="en-LV" sz="1600" dirty="0">
              <a:solidFill>
                <a:srgbClr val="FDFFFE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92359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FCF1AB-E73B-1769-2D0E-2BE7E18F34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091B03E-0218-44C5-CD2B-797730D146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7193" y="-386207"/>
            <a:ext cx="7990851" cy="816517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F6BE97F-D003-27C4-5C6C-2875172DFEBC}"/>
              </a:ext>
            </a:extLst>
          </p:cNvPr>
          <p:cNvSpPr/>
          <p:nvPr/>
        </p:nvSpPr>
        <p:spPr>
          <a:xfrm>
            <a:off x="997048" y="2236061"/>
            <a:ext cx="6713806" cy="852286"/>
          </a:xfrm>
          <a:prstGeom prst="rect">
            <a:avLst/>
          </a:prstGeom>
          <a:solidFill>
            <a:srgbClr val="70C3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B5F7A9B1-6AAA-B4E0-04AB-DF88A3B42A1E}"/>
              </a:ext>
            </a:extLst>
          </p:cNvPr>
          <p:cNvSpPr txBox="1">
            <a:spLocks/>
          </p:cNvSpPr>
          <p:nvPr/>
        </p:nvSpPr>
        <p:spPr>
          <a:xfrm>
            <a:off x="1236817" y="2312453"/>
            <a:ext cx="9449875" cy="6995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Mark" panose="02000500000000000000" pitchFamily="2" charset="0"/>
                <a:ea typeface="Mark" panose="02000500000000000000" pitchFamily="2" charset="0"/>
                <a:cs typeface="+mj-cs"/>
              </a:defRPr>
            </a:lvl1pPr>
          </a:lstStyle>
          <a:p>
            <a:pPr defTabSz="1293465"/>
            <a:r>
              <a:rPr lang="lv-LV" altLang="lv-LV" sz="4800" dirty="0">
                <a:solidFill>
                  <a:srgbClr val="00467F"/>
                </a:solidFill>
                <a:highlight>
                  <a:srgbClr val="70C3BC"/>
                </a:highlight>
                <a:latin typeface="Century Gothic" pitchFamily="34" charset="0"/>
                <a:ea typeface="ヒラギノ角ゴ Pro W3"/>
                <a:cs typeface="ヒラギノ角ゴ Pro W3"/>
              </a:rPr>
              <a:t>Pirmā fonda pieredze</a:t>
            </a:r>
          </a:p>
        </p:txBody>
      </p:sp>
    </p:spTree>
    <p:extLst>
      <p:ext uri="{BB962C8B-B14F-4D97-AF65-F5344CB8AC3E}">
        <p14:creationId xmlns:p14="http://schemas.microsoft.com/office/powerpoint/2010/main" val="10750798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165F02-C8ED-D9A8-3F3E-C22D37D1A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ounded Rectangle 8">
            <a:extLst>
              <a:ext uri="{FF2B5EF4-FFF2-40B4-BE49-F238E27FC236}">
                <a16:creationId xmlns:a16="http://schemas.microsoft.com/office/drawing/2014/main" id="{37EEDE8A-0FBE-E507-9C76-D7C91F9C7BCF}"/>
              </a:ext>
            </a:extLst>
          </p:cNvPr>
          <p:cNvSpPr/>
          <p:nvPr/>
        </p:nvSpPr>
        <p:spPr>
          <a:xfrm>
            <a:off x="4584744" y="315851"/>
            <a:ext cx="7153250" cy="6048881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67D307F3-9CF9-E0C9-B8B0-B8A2E40C057A}"/>
              </a:ext>
            </a:extLst>
          </p:cNvPr>
          <p:cNvSpPr txBox="1">
            <a:spLocks/>
          </p:cNvSpPr>
          <p:nvPr/>
        </p:nvSpPr>
        <p:spPr>
          <a:xfrm>
            <a:off x="867785" y="787529"/>
            <a:ext cx="5228215" cy="100610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Mark" panose="02000500000000000000" pitchFamily="2" charset="0"/>
                <a:ea typeface="Mark" panose="02000500000000000000" pitchFamily="2" charset="0"/>
                <a:cs typeface="+mj-cs"/>
              </a:defRPr>
            </a:lvl1pPr>
          </a:lstStyle>
          <a:p>
            <a:pPr defTabSz="1507846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  <a:defRPr/>
            </a:pPr>
            <a:r>
              <a:rPr lang="lv-LV" altLang="lv-LV" sz="4800" dirty="0">
                <a:solidFill>
                  <a:srgbClr val="FDFFFE"/>
                </a:solidFill>
                <a:latin typeface="Century Gothic" panose="020B0502020202020204" pitchFamily="34" charset="0"/>
                <a:ea typeface="+mj-ea"/>
              </a:rPr>
              <a:t>Investori</a:t>
            </a:r>
            <a:endParaRPr lang="en-US" altLang="lv-LV" sz="4800" b="1" dirty="0">
              <a:solidFill>
                <a:srgbClr val="FDFFFE"/>
              </a:solidFill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25" name="Picture 24" descr="A red sign with white text&#10;&#10;Description automatically generated">
            <a:extLst>
              <a:ext uri="{FF2B5EF4-FFF2-40B4-BE49-F238E27FC236}">
                <a16:creationId xmlns:a16="http://schemas.microsoft.com/office/drawing/2014/main" id="{4F2C2E1B-A7F0-556C-EFCC-92EBD62626F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246"/>
          <a:stretch>
            <a:fillRect/>
          </a:stretch>
        </p:blipFill>
        <p:spPr>
          <a:xfrm>
            <a:off x="5472165" y="1532073"/>
            <a:ext cx="2497027" cy="1118916"/>
          </a:xfrm>
          <a:prstGeom prst="rect">
            <a:avLst/>
          </a:prstGeom>
        </p:spPr>
      </p:pic>
      <p:pic>
        <p:nvPicPr>
          <p:cNvPr id="27" name="Picture 26" descr="A logo with a white background&#10;&#10;Description automatically generated">
            <a:extLst>
              <a:ext uri="{FF2B5EF4-FFF2-40B4-BE49-F238E27FC236}">
                <a16:creationId xmlns:a16="http://schemas.microsoft.com/office/drawing/2014/main" id="{00C0CFE7-2822-E06A-B01F-01F4CE748C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5669" y="2871575"/>
            <a:ext cx="1591583" cy="1570936"/>
          </a:xfrm>
          <a:prstGeom prst="rect">
            <a:avLst/>
          </a:prstGeom>
        </p:spPr>
      </p:pic>
      <p:pic>
        <p:nvPicPr>
          <p:cNvPr id="32" name="Picture 31" descr="A black background with orange letters&#10;&#10;Description automatically generated">
            <a:extLst>
              <a:ext uri="{FF2B5EF4-FFF2-40B4-BE49-F238E27FC236}">
                <a16:creationId xmlns:a16="http://schemas.microsoft.com/office/drawing/2014/main" id="{8156B70E-E6C8-CDFD-1595-9D7B075910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9985" y="4587613"/>
            <a:ext cx="3767385" cy="106070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3" descr="A black and white logo&#10;&#10;Description automatically generated">
            <a:extLst>
              <a:ext uri="{FF2B5EF4-FFF2-40B4-BE49-F238E27FC236}">
                <a16:creationId xmlns:a16="http://schemas.microsoft.com/office/drawing/2014/main" id="{B81DC902-7B32-6F6C-DF5C-53C9C66C4C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4017" y="1532073"/>
            <a:ext cx="2562689" cy="109858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DD4A559C-C4FC-173E-B146-8032B6874D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8576" y="3802869"/>
            <a:ext cx="3393106" cy="2561863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B1F28AD4-8BC7-C890-2CFC-64FA403802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72165" y="3076455"/>
            <a:ext cx="3357210" cy="1098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0778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AD4FEB-646C-4ABA-3D66-B5D596C874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>
            <a:extLst>
              <a:ext uri="{FF2B5EF4-FFF2-40B4-BE49-F238E27FC236}">
                <a16:creationId xmlns:a16="http://schemas.microsoft.com/office/drawing/2014/main" id="{294176EB-B0E5-B210-9C06-8DDC55C11BCF}"/>
              </a:ext>
            </a:extLst>
          </p:cNvPr>
          <p:cNvSpPr txBox="1">
            <a:spLocks/>
          </p:cNvSpPr>
          <p:nvPr/>
        </p:nvSpPr>
        <p:spPr>
          <a:xfrm>
            <a:off x="867785" y="787529"/>
            <a:ext cx="5228215" cy="100610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Mark" panose="02000500000000000000" pitchFamily="2" charset="0"/>
                <a:ea typeface="Mark" panose="02000500000000000000" pitchFamily="2" charset="0"/>
                <a:cs typeface="+mj-cs"/>
              </a:defRPr>
            </a:lvl1pPr>
          </a:lstStyle>
          <a:p>
            <a:pPr defTabSz="1507846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  <a:defRPr/>
            </a:pPr>
            <a:r>
              <a:rPr lang="lv-LV" altLang="lv-LV" sz="4800" dirty="0">
                <a:solidFill>
                  <a:srgbClr val="FDFFFE"/>
                </a:solidFill>
                <a:latin typeface="Century Gothic" panose="020B0502020202020204" pitchFamily="34" charset="0"/>
                <a:ea typeface="+mj-ea"/>
              </a:rPr>
              <a:t>Uzņēmumi</a:t>
            </a:r>
            <a:endParaRPr lang="en-US" altLang="lv-LV" sz="4800" b="1" dirty="0">
              <a:solidFill>
                <a:srgbClr val="FDFFFE"/>
              </a:solidFill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12E22322-8FE3-CD91-3692-9DFBE8251C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5446" y="1898077"/>
            <a:ext cx="2059141" cy="2059141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29383D36-6979-9A65-0885-4860AEB9CD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0657" y="4880115"/>
            <a:ext cx="2972354" cy="1285911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5658B4CC-1C11-BCBD-64ED-C8D42A2E6E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7501" y="1997653"/>
            <a:ext cx="2813162" cy="1050145"/>
          </a:xfrm>
          <a:prstGeom prst="rect">
            <a:avLst/>
          </a:prstGeom>
        </p:spPr>
      </p:pic>
      <p:pic>
        <p:nvPicPr>
          <p:cNvPr id="40" name="Picture 2" descr="iCotton - Photos | Facebook">
            <a:extLst>
              <a:ext uri="{FF2B5EF4-FFF2-40B4-BE49-F238E27FC236}">
                <a16:creationId xmlns:a16="http://schemas.microsoft.com/office/drawing/2014/main" id="{9F89A6ED-A091-008D-142F-0F320965A1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5446" y="4150036"/>
            <a:ext cx="2059142" cy="2059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4A975450-0F46-2C8F-613A-0D72382237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67501" y="3340073"/>
            <a:ext cx="2813162" cy="1154405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3BDE129D-9F53-897E-79A3-00DD800692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2448" y="987691"/>
            <a:ext cx="5228215" cy="717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595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243342C-6791-9898-FC64-23BCC5333D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E4B01B7-7E2A-E80C-30B2-39CFF0BD7A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7193" y="-386207"/>
            <a:ext cx="7990851" cy="8165176"/>
          </a:xfrm>
          <a:prstGeom prst="rect">
            <a:avLst/>
          </a:prstGeom>
        </p:spPr>
      </p:pic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287B6583-840A-5136-090A-B7E14279F1BF}"/>
              </a:ext>
            </a:extLst>
          </p:cNvPr>
          <p:cNvSpPr/>
          <p:nvPr/>
        </p:nvSpPr>
        <p:spPr>
          <a:xfrm>
            <a:off x="768448" y="2410156"/>
            <a:ext cx="5016179" cy="1714500"/>
          </a:xfrm>
          <a:prstGeom prst="roundRect">
            <a:avLst/>
          </a:prstGeom>
          <a:solidFill>
            <a:srgbClr val="F86850"/>
          </a:solidFill>
          <a:ln w="2540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 dirty="0">
              <a:solidFill>
                <a:srgbClr val="C9D63C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5A917C-ACE0-532D-146B-82EE84CE29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042800" y="3353562"/>
            <a:ext cx="3741827" cy="540524"/>
          </a:xfrm>
        </p:spPr>
        <p:txBody>
          <a:bodyPr>
            <a:noAutofit/>
          </a:bodyPr>
          <a:lstStyle/>
          <a:p>
            <a:pPr defTabSz="1491727">
              <a:spcBef>
                <a:spcPts val="1200"/>
              </a:spcBef>
              <a:buClr>
                <a:srgbClr val="CAD400"/>
              </a:buClr>
              <a:defRPr/>
            </a:pPr>
            <a:r>
              <a:rPr lang="lv-LV" altLang="lv-LV" sz="2400" dirty="0">
                <a:solidFill>
                  <a:schemeClr val="accent2"/>
                </a:solidFill>
                <a:latin typeface="Century Gothic" pitchFamily="34" charset="0"/>
                <a:cs typeface="Arial" pitchFamily="34" charset="0"/>
              </a:rPr>
              <a:t>Reizinātājs 1,3 x – 1,5 x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17E26D5E-55E7-8465-53D1-D48EC05935F1}"/>
              </a:ext>
            </a:extLst>
          </p:cNvPr>
          <p:cNvSpPr/>
          <p:nvPr/>
        </p:nvSpPr>
        <p:spPr>
          <a:xfrm>
            <a:off x="796870" y="4295038"/>
            <a:ext cx="5016179" cy="1714500"/>
          </a:xfrm>
          <a:prstGeom prst="roundRect">
            <a:avLst/>
          </a:prstGeom>
          <a:solidFill>
            <a:schemeClr val="accent5"/>
          </a:solidFill>
          <a:ln w="2540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>
              <a:solidFill>
                <a:srgbClr val="C9D63C"/>
              </a:solidFill>
            </a:endParaRPr>
          </a:p>
        </p:txBody>
      </p:sp>
      <p:pic>
        <p:nvPicPr>
          <p:cNvPr id="28" name="Graphic 27">
            <a:extLst>
              <a:ext uri="{FF2B5EF4-FFF2-40B4-BE49-F238E27FC236}">
                <a16:creationId xmlns:a16="http://schemas.microsoft.com/office/drawing/2014/main" id="{FFD026C6-C7C5-43AD-AA2B-776449A6FB9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13692" y="2792973"/>
            <a:ext cx="869731" cy="1041865"/>
          </a:xfrm>
          <a:prstGeom prst="rect">
            <a:avLst/>
          </a:prstGeom>
        </p:spPr>
      </p:pic>
      <p:pic>
        <p:nvPicPr>
          <p:cNvPr id="30" name="Graphic 29">
            <a:extLst>
              <a:ext uri="{FF2B5EF4-FFF2-40B4-BE49-F238E27FC236}">
                <a16:creationId xmlns:a16="http://schemas.microsoft.com/office/drawing/2014/main" id="{C173C08F-BCC6-2FE9-6FF5-760856F83C1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8123" y="4525608"/>
            <a:ext cx="925300" cy="916732"/>
          </a:xfrm>
          <a:prstGeom prst="rect">
            <a:avLst/>
          </a:prstGeom>
        </p:spPr>
      </p:pic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644B3228-60F1-7199-9C83-841D8966D8C8}"/>
              </a:ext>
            </a:extLst>
          </p:cNvPr>
          <p:cNvSpPr txBox="1">
            <a:spLocks/>
          </p:cNvSpPr>
          <p:nvPr/>
        </p:nvSpPr>
        <p:spPr>
          <a:xfrm>
            <a:off x="2030714" y="2846290"/>
            <a:ext cx="3273288" cy="6952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Mark" panose="02000500000000000000" pitchFamily="2" charset="0"/>
                <a:ea typeface="Mark" panose="02000500000000000000" pitchFamily="2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Mark-Book" panose="02000500000000000000" pitchFamily="2" charset="0"/>
                <a:ea typeface="Mark-Book" panose="02000500000000000000" pitchFamily="2" charset="0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Mark-Book" panose="02000500000000000000" pitchFamily="2" charset="0"/>
                <a:ea typeface="Mark-Book" panose="02000500000000000000" pitchFamily="2" charset="0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Mark-Book" panose="02000500000000000000" pitchFamily="2" charset="0"/>
                <a:ea typeface="Mark-Book" panose="02000500000000000000" pitchFamily="2" charset="0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Mark-Book" panose="02000500000000000000" pitchFamily="2" charset="0"/>
                <a:ea typeface="Mark-Book" panose="020005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491727">
              <a:spcBef>
                <a:spcPts val="1200"/>
              </a:spcBef>
              <a:buClr>
                <a:srgbClr val="CAD400"/>
              </a:buClr>
              <a:defRPr/>
            </a:pPr>
            <a:r>
              <a:rPr lang="lv-LV" altLang="lv-LV" sz="2400" dirty="0">
                <a:solidFill>
                  <a:schemeClr val="accent2"/>
                </a:solidFill>
                <a:latin typeface="Century Gothic" pitchFamily="34" charset="0"/>
                <a:cs typeface="Arial" pitchFamily="34" charset="0"/>
              </a:rPr>
              <a:t>IRR līdz 8 -10%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DEE0451-69D0-437B-8422-E376F9CA24E6}"/>
              </a:ext>
            </a:extLst>
          </p:cNvPr>
          <p:cNvSpPr txBox="1">
            <a:spLocks/>
          </p:cNvSpPr>
          <p:nvPr/>
        </p:nvSpPr>
        <p:spPr>
          <a:xfrm>
            <a:off x="2030714" y="4913328"/>
            <a:ext cx="3273288" cy="6952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Mark" panose="02000500000000000000" pitchFamily="2" charset="0"/>
                <a:ea typeface="Mark" panose="02000500000000000000" pitchFamily="2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Mark-Book" panose="02000500000000000000" pitchFamily="2" charset="0"/>
                <a:ea typeface="Mark-Book" panose="02000500000000000000" pitchFamily="2" charset="0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Mark-Book" panose="02000500000000000000" pitchFamily="2" charset="0"/>
                <a:ea typeface="Mark-Book" panose="02000500000000000000" pitchFamily="2" charset="0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Mark-Book" panose="02000500000000000000" pitchFamily="2" charset="0"/>
                <a:ea typeface="Mark-Book" panose="02000500000000000000" pitchFamily="2" charset="0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Mark-Book" panose="02000500000000000000" pitchFamily="2" charset="0"/>
                <a:ea typeface="Mark-Book" panose="020005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491727">
              <a:spcBef>
                <a:spcPts val="1200"/>
              </a:spcBef>
              <a:buClr>
                <a:srgbClr val="CAD400"/>
              </a:buClr>
              <a:defRPr/>
            </a:pPr>
            <a:r>
              <a:rPr lang="lv-LV" altLang="lv-LV" sz="2400" dirty="0">
                <a:solidFill>
                  <a:schemeClr val="accent2"/>
                </a:solidFill>
                <a:latin typeface="Century Gothic" pitchFamily="34" charset="0"/>
                <a:cs typeface="Arial" pitchFamily="34" charset="0"/>
              </a:rPr>
              <a:t>Peļņa 15 – 20 </a:t>
            </a:r>
            <a:r>
              <a:rPr lang="lv-LV" altLang="lv-LV" sz="2400" dirty="0" err="1">
                <a:solidFill>
                  <a:schemeClr val="accent2"/>
                </a:solidFill>
                <a:latin typeface="Century Gothic" pitchFamily="34" charset="0"/>
                <a:cs typeface="Arial" pitchFamily="34" charset="0"/>
              </a:rPr>
              <a:t>mEUR</a:t>
            </a:r>
            <a:endParaRPr lang="lv-LV" altLang="lv-LV" sz="2400" dirty="0">
              <a:solidFill>
                <a:schemeClr val="accent2"/>
              </a:solidFill>
              <a:latin typeface="Century Gothic" pitchFamily="34" charset="0"/>
              <a:cs typeface="Arial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36F17DD-6267-94CC-CA8F-9B4558D8946A}"/>
              </a:ext>
            </a:extLst>
          </p:cNvPr>
          <p:cNvSpPr/>
          <p:nvPr/>
        </p:nvSpPr>
        <p:spPr>
          <a:xfrm>
            <a:off x="768448" y="1053148"/>
            <a:ext cx="8976360" cy="852286"/>
          </a:xfrm>
          <a:prstGeom prst="rect">
            <a:avLst/>
          </a:prstGeom>
          <a:solidFill>
            <a:srgbClr val="70C3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E0A844BE-488F-CBD3-3AA2-61C90DA81120}"/>
              </a:ext>
            </a:extLst>
          </p:cNvPr>
          <p:cNvSpPr txBox="1">
            <a:spLocks/>
          </p:cNvSpPr>
          <p:nvPr/>
        </p:nvSpPr>
        <p:spPr>
          <a:xfrm>
            <a:off x="929086" y="1136546"/>
            <a:ext cx="9449875" cy="6995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Mark" panose="02000500000000000000" pitchFamily="2" charset="0"/>
                <a:ea typeface="Mark" panose="02000500000000000000" pitchFamily="2" charset="0"/>
                <a:cs typeface="+mj-cs"/>
              </a:defRPr>
            </a:lvl1pPr>
          </a:lstStyle>
          <a:p>
            <a:pPr defTabSz="1293465"/>
            <a:r>
              <a:rPr lang="lv-LV" altLang="lv-LV" sz="4800" dirty="0">
                <a:solidFill>
                  <a:srgbClr val="00467F"/>
                </a:solidFill>
                <a:highlight>
                  <a:srgbClr val="70C3BC"/>
                </a:highlight>
                <a:latin typeface="Century Gothic" pitchFamily="34" charset="0"/>
                <a:ea typeface="ヒラギノ角ゴ Pro W3"/>
                <a:cs typeface="ヒラギノ角ゴ Pro W3"/>
              </a:rPr>
              <a:t>Pirmā fonda atdeves rādītāji</a:t>
            </a:r>
          </a:p>
        </p:txBody>
      </p:sp>
    </p:spTree>
    <p:extLst>
      <p:ext uri="{BB962C8B-B14F-4D97-AF65-F5344CB8AC3E}">
        <p14:creationId xmlns:p14="http://schemas.microsoft.com/office/powerpoint/2010/main" val="24010282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A186B9-D957-F785-4FA4-C13F37F212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ounded Rectangle 8">
            <a:extLst>
              <a:ext uri="{FF2B5EF4-FFF2-40B4-BE49-F238E27FC236}">
                <a16:creationId xmlns:a16="http://schemas.microsoft.com/office/drawing/2014/main" id="{61282D62-FA8C-4F37-BDCC-98E9A0978DFB}"/>
              </a:ext>
            </a:extLst>
          </p:cNvPr>
          <p:cNvSpPr/>
          <p:nvPr/>
        </p:nvSpPr>
        <p:spPr>
          <a:xfrm>
            <a:off x="5865765" y="497297"/>
            <a:ext cx="8430610" cy="6173347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LV"/>
            </a:defPPr>
            <a:lvl1pPr marL="0" algn="l" defTabSz="914400" rtl="0" eaLnBrk="1" latinLnBrk="0" hangingPunct="1">
              <a:defRPr sz="1800" kern="1200">
                <a:solidFill>
                  <a:srgbClr val="6BC2B9"/>
                </a:solidFill>
                <a:latin typeface="Aptos" panose="02110004020202020204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6BC2B9"/>
                </a:solidFill>
                <a:latin typeface="Aptos" panose="02110004020202020204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6BC2B9"/>
                </a:solidFill>
                <a:latin typeface="Aptos" panose="02110004020202020204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6BC2B9"/>
                </a:solidFill>
                <a:latin typeface="Aptos" panose="02110004020202020204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6BC2B9"/>
                </a:solidFill>
                <a:latin typeface="Aptos" panose="02110004020202020204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6BC2B9"/>
                </a:solidFill>
                <a:latin typeface="Aptos" panose="02110004020202020204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6BC2B9"/>
                </a:solidFill>
                <a:latin typeface="Aptos" panose="02110004020202020204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6BC2B9"/>
                </a:solidFill>
                <a:latin typeface="Aptos" panose="02110004020202020204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6BC2B9"/>
                </a:solidFill>
                <a:latin typeface="Aptos" panose="02110004020202020204"/>
              </a:defRPr>
            </a:lvl9pPr>
          </a:lstStyle>
          <a:p>
            <a:pPr algn="ctr"/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FC7AE0-E2A6-0178-2E98-36885FA7490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64603" y="1963573"/>
            <a:ext cx="4217621" cy="2866889"/>
          </a:xfrm>
        </p:spPr>
        <p:txBody>
          <a:bodyPr>
            <a:normAutofit/>
          </a:bodyPr>
          <a:lstStyle/>
          <a:p>
            <a:pPr marL="18270" defTabSz="1315456">
              <a:lnSpc>
                <a:spcPct val="200000"/>
              </a:lnSpc>
              <a:spcBef>
                <a:spcPts val="144"/>
              </a:spcBef>
              <a:defRPr/>
            </a:pPr>
            <a:r>
              <a:rPr lang="lv-LV" sz="1800" b="1" dirty="0">
                <a:solidFill>
                  <a:schemeClr val="accent1">
                    <a:lumMod val="75000"/>
                  </a:schemeClr>
                </a:solidFill>
                <a:latin typeface="Century Gothic" pitchFamily="34" charset="0"/>
                <a:cs typeface="Mark"/>
              </a:rPr>
              <a:t>2020.gads / 2025.gads (</a:t>
            </a:r>
            <a:r>
              <a:rPr lang="lv-LV" sz="1800" b="1" dirty="0" err="1">
                <a:solidFill>
                  <a:schemeClr val="accent1">
                    <a:lumMod val="75000"/>
                  </a:schemeClr>
                </a:solidFill>
                <a:latin typeface="Century Gothic" pitchFamily="34" charset="0"/>
                <a:cs typeface="Mark"/>
              </a:rPr>
              <a:t>mEUR</a:t>
            </a:r>
            <a:r>
              <a:rPr lang="lv-LV" sz="1800" b="1" dirty="0">
                <a:solidFill>
                  <a:schemeClr val="accent1">
                    <a:lumMod val="75000"/>
                  </a:schemeClr>
                </a:solidFill>
                <a:latin typeface="Century Gothic" pitchFamily="34" charset="0"/>
                <a:cs typeface="Mark"/>
              </a:rPr>
              <a:t>):</a:t>
            </a:r>
          </a:p>
          <a:p>
            <a:pPr marL="18270" defTabSz="1315456">
              <a:lnSpc>
                <a:spcPct val="200000"/>
              </a:lnSpc>
              <a:spcBef>
                <a:spcPts val="144"/>
              </a:spcBef>
              <a:defRPr/>
            </a:pPr>
            <a:r>
              <a:rPr lang="lv-LV" dirty="0">
                <a:solidFill>
                  <a:schemeClr val="accent1">
                    <a:lumMod val="75000"/>
                  </a:schemeClr>
                </a:solidFill>
                <a:latin typeface="Century Gothic" pitchFamily="34" charset="0"/>
                <a:cs typeface="Mark"/>
              </a:rPr>
              <a:t>Apgrozījums 21.2 / 39.0 (+84%)</a:t>
            </a:r>
            <a:endParaRPr lang="lv-LV" sz="1800" dirty="0">
              <a:solidFill>
                <a:schemeClr val="accent1">
                  <a:lumMod val="75000"/>
                </a:schemeClr>
              </a:solidFill>
              <a:latin typeface="Century Gothic" pitchFamily="34" charset="0"/>
              <a:cs typeface="Mark"/>
            </a:endParaRPr>
          </a:p>
          <a:p>
            <a:pPr marL="18270" defTabSz="1315456">
              <a:lnSpc>
                <a:spcPct val="200000"/>
              </a:lnSpc>
              <a:spcBef>
                <a:spcPts val="144"/>
              </a:spcBef>
              <a:defRPr/>
            </a:pPr>
            <a:r>
              <a:rPr lang="lv-LV" sz="1800" dirty="0">
                <a:solidFill>
                  <a:schemeClr val="accent1">
                    <a:lumMod val="75000"/>
                  </a:schemeClr>
                </a:solidFill>
                <a:latin typeface="Century Gothic" pitchFamily="34" charset="0"/>
                <a:cs typeface="Mark"/>
              </a:rPr>
              <a:t>EBITDA 1.8 / 2.6 (+44%)</a:t>
            </a:r>
          </a:p>
          <a:p>
            <a:pPr marL="18270" defTabSz="1315456">
              <a:lnSpc>
                <a:spcPct val="200000"/>
              </a:lnSpc>
              <a:spcBef>
                <a:spcPts val="144"/>
              </a:spcBef>
              <a:defRPr/>
            </a:pPr>
            <a:endParaRPr lang="lv-LV" sz="1800" b="1" dirty="0">
              <a:solidFill>
                <a:srgbClr val="002060"/>
              </a:solidFill>
              <a:latin typeface="Century Gothic" pitchFamily="34" charset="0"/>
              <a:cs typeface="Mark"/>
            </a:endParaRPr>
          </a:p>
          <a:p>
            <a:pPr>
              <a:lnSpc>
                <a:spcPct val="200000"/>
              </a:lnSpc>
            </a:pPr>
            <a:endParaRPr lang="en-LV" dirty="0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E138F18A-710A-43B7-AB9A-EB8F5C774271}"/>
              </a:ext>
            </a:extLst>
          </p:cNvPr>
          <p:cNvSpPr/>
          <p:nvPr/>
        </p:nvSpPr>
        <p:spPr>
          <a:xfrm>
            <a:off x="790460" y="1177830"/>
            <a:ext cx="4543459" cy="631711"/>
          </a:xfrm>
          <a:prstGeom prst="roundRect">
            <a:avLst>
              <a:gd name="adj" fmla="val 25043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9B44AAAC-4406-C5CE-9431-3193D23D7476}"/>
              </a:ext>
            </a:extLst>
          </p:cNvPr>
          <p:cNvSpPr/>
          <p:nvPr/>
        </p:nvSpPr>
        <p:spPr>
          <a:xfrm>
            <a:off x="713612" y="3892481"/>
            <a:ext cx="2136918" cy="631711"/>
          </a:xfrm>
          <a:prstGeom prst="roundRect">
            <a:avLst>
              <a:gd name="adj" fmla="val 25043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97118DEF-58C1-AA6C-BD3E-90EFDAF8FA8F}"/>
              </a:ext>
            </a:extLst>
          </p:cNvPr>
          <p:cNvSpPr txBox="1">
            <a:spLocks/>
          </p:cNvSpPr>
          <p:nvPr/>
        </p:nvSpPr>
        <p:spPr>
          <a:xfrm>
            <a:off x="1078357" y="1342899"/>
            <a:ext cx="4521485" cy="49188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Mark-Book" panose="02000500000000000000" pitchFamily="2" charset="0"/>
                <a:ea typeface="Mark-Book" panose="020005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lv-LV" sz="1600" dirty="0">
                <a:solidFill>
                  <a:srgbClr val="FDFFFE"/>
                </a:solidFill>
                <a:effectLst/>
                <a:latin typeface="Century Gothic" panose="020B0502020202020204" pitchFamily="34" charset="0"/>
              </a:rPr>
              <a:t>Fonda investīcija 2021.gadā  7 </a:t>
            </a:r>
            <a:r>
              <a:rPr lang="lv-LV" sz="1600" dirty="0" err="1">
                <a:solidFill>
                  <a:srgbClr val="FDFFFE"/>
                </a:solidFill>
                <a:effectLst/>
                <a:latin typeface="Century Gothic" panose="020B0502020202020204" pitchFamily="34" charset="0"/>
              </a:rPr>
              <a:t>mEUR</a:t>
            </a:r>
            <a:endParaRPr lang="en-GB" sz="1600" dirty="0">
              <a:solidFill>
                <a:srgbClr val="FDFFFE"/>
              </a:solidFill>
              <a:effectLst/>
              <a:latin typeface="Century Gothic" panose="020B0502020202020204" pitchFamily="34" charset="0"/>
            </a:endParaRPr>
          </a:p>
          <a:p>
            <a:pPr>
              <a:spcAft>
                <a:spcPts val="600"/>
              </a:spcAft>
            </a:pPr>
            <a:endParaRPr lang="en-GB" sz="1600" dirty="0">
              <a:solidFill>
                <a:srgbClr val="FDFFFE"/>
              </a:solidFill>
              <a:effectLst/>
              <a:latin typeface="Century Gothic" panose="020B0502020202020204" pitchFamily="34" charset="0"/>
            </a:endParaRPr>
          </a:p>
          <a:p>
            <a:endParaRPr lang="en-LV" sz="1600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8890E958-9A7B-C39B-EB16-644C3F088A2D}"/>
              </a:ext>
            </a:extLst>
          </p:cNvPr>
          <p:cNvSpPr txBox="1">
            <a:spLocks/>
          </p:cNvSpPr>
          <p:nvPr/>
        </p:nvSpPr>
        <p:spPr>
          <a:xfrm>
            <a:off x="873297" y="4061735"/>
            <a:ext cx="2136918" cy="390032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Mark-Book" panose="02000500000000000000" pitchFamily="2" charset="0"/>
                <a:ea typeface="Mark-Book" panose="020005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defTabSz="1491715" fontAlgn="base">
              <a:spcBef>
                <a:spcPts val="0"/>
              </a:spcBef>
              <a:buClr>
                <a:srgbClr val="CAD400"/>
              </a:buClr>
              <a:buNone/>
              <a:defRPr/>
            </a:pPr>
            <a:r>
              <a:rPr lang="lv-LV" altLang="lv-LV" sz="1600" dirty="0">
                <a:solidFill>
                  <a:srgbClr val="FDFFFE"/>
                </a:solidFill>
                <a:latin typeface="Century Gothic"/>
                <a:cs typeface="Arial"/>
              </a:rPr>
              <a:t>Gross IRR 9,4%</a:t>
            </a:r>
            <a:endParaRPr lang="lv-LV" altLang="lv-LV" sz="1600" dirty="0">
              <a:solidFill>
                <a:srgbClr val="FDFFFE"/>
              </a:solidFill>
              <a:latin typeface="Century Gothic" pitchFamily="34" charset="0"/>
              <a:cs typeface="Arial" pitchFamily="34" charset="0"/>
            </a:endParaRPr>
          </a:p>
          <a:p>
            <a:endParaRPr lang="en-LV" sz="1600" dirty="0">
              <a:solidFill>
                <a:srgbClr val="FDFFFE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06BDFE9F-A664-CF6A-199A-AED4DD9B60CB}"/>
              </a:ext>
            </a:extLst>
          </p:cNvPr>
          <p:cNvSpPr/>
          <p:nvPr/>
        </p:nvSpPr>
        <p:spPr>
          <a:xfrm>
            <a:off x="3010215" y="3892481"/>
            <a:ext cx="2246856" cy="631711"/>
          </a:xfrm>
          <a:prstGeom prst="roundRect">
            <a:avLst>
              <a:gd name="adj" fmla="val 2338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7FE44201-0E60-DD31-463D-A005ACE03645}"/>
              </a:ext>
            </a:extLst>
          </p:cNvPr>
          <p:cNvSpPr txBox="1">
            <a:spLocks/>
          </p:cNvSpPr>
          <p:nvPr/>
        </p:nvSpPr>
        <p:spPr>
          <a:xfrm>
            <a:off x="3291164" y="4073650"/>
            <a:ext cx="1880528" cy="34197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Mark-Book" panose="02000500000000000000" pitchFamily="2" charset="0"/>
                <a:ea typeface="Mark-Book" panose="020005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defTabSz="1491715" fontAlgn="base">
              <a:spcBef>
                <a:spcPts val="0"/>
              </a:spcBef>
              <a:buClr>
                <a:srgbClr val="CAD400"/>
              </a:buClr>
              <a:buNone/>
              <a:defRPr/>
            </a:pPr>
            <a:r>
              <a:rPr lang="lv-LV" altLang="lv-LV" sz="1600" dirty="0">
                <a:solidFill>
                  <a:srgbClr val="FDFFFE"/>
                </a:solidFill>
                <a:latin typeface="Century Gothic" pitchFamily="34" charset="0"/>
                <a:cs typeface="Arial" pitchFamily="34" charset="0"/>
              </a:rPr>
              <a:t>Gross MM 1,4 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F58B3A6-CD03-DE05-A7C7-B88A66FBD286}"/>
              </a:ext>
            </a:extLst>
          </p:cNvPr>
          <p:cNvCxnSpPr/>
          <p:nvPr/>
        </p:nvCxnSpPr>
        <p:spPr>
          <a:xfrm>
            <a:off x="908248" y="2468737"/>
            <a:ext cx="4512280" cy="0"/>
          </a:xfrm>
          <a:prstGeom prst="line">
            <a:avLst/>
          </a:prstGeom>
          <a:ln w="6350">
            <a:solidFill>
              <a:srgbClr val="FFFFF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C88C622-3599-B646-81F8-F1BB5EF490A8}"/>
              </a:ext>
            </a:extLst>
          </p:cNvPr>
          <p:cNvCxnSpPr/>
          <p:nvPr/>
        </p:nvCxnSpPr>
        <p:spPr>
          <a:xfrm>
            <a:off x="867785" y="3053953"/>
            <a:ext cx="4512280" cy="0"/>
          </a:xfrm>
          <a:prstGeom prst="line">
            <a:avLst/>
          </a:prstGeom>
          <a:ln w="6350">
            <a:solidFill>
              <a:srgbClr val="FFFFF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874404A-4A6B-35BB-A208-1E19AC40D7F0}"/>
              </a:ext>
            </a:extLst>
          </p:cNvPr>
          <p:cNvCxnSpPr/>
          <p:nvPr/>
        </p:nvCxnSpPr>
        <p:spPr>
          <a:xfrm>
            <a:off x="790459" y="3617741"/>
            <a:ext cx="4512280" cy="0"/>
          </a:xfrm>
          <a:prstGeom prst="line">
            <a:avLst/>
          </a:prstGeom>
          <a:ln w="6350">
            <a:solidFill>
              <a:srgbClr val="FFFFF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D430AF73-FB9D-850A-D6CA-7167739B47DF}"/>
              </a:ext>
            </a:extLst>
          </p:cNvPr>
          <p:cNvSpPr/>
          <p:nvPr/>
        </p:nvSpPr>
        <p:spPr>
          <a:xfrm>
            <a:off x="2469176" y="-595492"/>
            <a:ext cx="2613048" cy="1433567"/>
          </a:xfrm>
          <a:prstGeom prst="roundRect">
            <a:avLst/>
          </a:prstGeom>
          <a:solidFill>
            <a:srgbClr val="2F52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 sz="3200" b="1" dirty="0">
              <a:solidFill>
                <a:srgbClr val="FFFFF9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lv-LV" sz="3600" b="1" dirty="0">
                <a:solidFill>
                  <a:srgbClr val="FFFFF9"/>
                </a:solidFill>
                <a:latin typeface="Century Gothic" panose="020B0502020202020204" pitchFamily="34" charset="0"/>
              </a:rPr>
              <a:t>OC Vision</a:t>
            </a:r>
            <a:endParaRPr lang="en-LV" sz="3600" b="1" dirty="0">
              <a:solidFill>
                <a:srgbClr val="FFFFF9"/>
              </a:solidFill>
              <a:latin typeface="Century Gothic" panose="020B0502020202020204" pitchFamily="34" charset="0"/>
            </a:endParaRP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ABE4A4BD-A137-D504-1212-C25E316D5ACB}"/>
              </a:ext>
            </a:extLst>
          </p:cNvPr>
          <p:cNvSpPr txBox="1">
            <a:spLocks/>
          </p:cNvSpPr>
          <p:nvPr/>
        </p:nvSpPr>
        <p:spPr>
          <a:xfrm>
            <a:off x="518451" y="4822524"/>
            <a:ext cx="5210948" cy="641893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Mark-Book" panose="02000500000000000000" pitchFamily="2" charset="0"/>
                <a:ea typeface="Mark-Book" panose="020005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defTabSz="1491715" fontAlgn="base">
              <a:spcBef>
                <a:spcPts val="0"/>
              </a:spcBef>
              <a:buClr>
                <a:srgbClr val="CAD400"/>
              </a:buClr>
              <a:buNone/>
              <a:defRPr/>
            </a:pPr>
            <a:r>
              <a:rPr lang="lv-LV" altLang="lv-LV" sz="1600" b="1" dirty="0">
                <a:solidFill>
                  <a:schemeClr val="bg2">
                    <a:lumMod val="75000"/>
                  </a:schemeClr>
                </a:solidFill>
                <a:latin typeface="Century Gothic"/>
                <a:cs typeface="Arial"/>
              </a:rPr>
              <a:t>Pirms</a:t>
            </a:r>
            <a:r>
              <a:rPr lang="lv-LV" altLang="lv-LV" sz="1600" dirty="0">
                <a:solidFill>
                  <a:schemeClr val="bg2">
                    <a:lumMod val="75000"/>
                  </a:schemeClr>
                </a:solidFill>
                <a:latin typeface="Century Gothic"/>
                <a:cs typeface="Arial"/>
              </a:rPr>
              <a:t>: banka nav gatava finansēt </a:t>
            </a:r>
            <a:r>
              <a:rPr lang="lv-LV" altLang="lv-LV" sz="1600" dirty="0" err="1">
                <a:solidFill>
                  <a:schemeClr val="bg2">
                    <a:lumMod val="75000"/>
                  </a:schemeClr>
                </a:solidFill>
                <a:latin typeface="Century Gothic"/>
                <a:cs typeface="Arial"/>
              </a:rPr>
              <a:t>mezanīna</a:t>
            </a:r>
            <a:r>
              <a:rPr lang="lv-LV" altLang="lv-LV" sz="1600" dirty="0">
                <a:solidFill>
                  <a:schemeClr val="bg2">
                    <a:lumMod val="75000"/>
                  </a:schemeClr>
                </a:solidFill>
                <a:latin typeface="Century Gothic"/>
                <a:cs typeface="Arial"/>
              </a:rPr>
              <a:t> fonda aizdevuma refinansēšanu un neatbrīvo nodrošinājumu; atlikta nodokļu atmaksa 2mEUR.</a:t>
            </a:r>
            <a:endParaRPr lang="lv-LV" altLang="lv-LV" sz="1600" dirty="0">
              <a:solidFill>
                <a:schemeClr val="bg2">
                  <a:lumMod val="75000"/>
                </a:schemeClr>
              </a:solidFill>
              <a:latin typeface="Century Gothic" pitchFamily="34" charset="0"/>
              <a:cs typeface="Arial" pitchFamily="34" charset="0"/>
            </a:endParaRPr>
          </a:p>
          <a:p>
            <a:endParaRPr lang="en-LV" sz="1600" dirty="0">
              <a:solidFill>
                <a:srgbClr val="FDFFFE"/>
              </a:solidFill>
              <a:latin typeface="Century Gothic" panose="020B0502020202020204" pitchFamily="34" charset="0"/>
            </a:endParaRP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52B7A41B-0FFC-F986-E201-6C2756529C75}"/>
              </a:ext>
            </a:extLst>
          </p:cNvPr>
          <p:cNvSpPr txBox="1">
            <a:spLocks/>
          </p:cNvSpPr>
          <p:nvPr/>
        </p:nvSpPr>
        <p:spPr>
          <a:xfrm>
            <a:off x="558914" y="5732001"/>
            <a:ext cx="5210948" cy="641893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Mark-Book" panose="02000500000000000000" pitchFamily="2" charset="0"/>
                <a:ea typeface="Mark-Book" panose="020005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defTabSz="1491715" fontAlgn="base">
              <a:spcBef>
                <a:spcPts val="0"/>
              </a:spcBef>
              <a:buClr>
                <a:srgbClr val="CAD400"/>
              </a:buClr>
              <a:buNone/>
              <a:defRPr/>
            </a:pPr>
            <a:r>
              <a:rPr lang="lv-LV" altLang="lv-LV" sz="1600" b="1" dirty="0">
                <a:solidFill>
                  <a:schemeClr val="bg2">
                    <a:lumMod val="75000"/>
                  </a:schemeClr>
                </a:solidFill>
                <a:latin typeface="Century Gothic"/>
                <a:cs typeface="Arial"/>
              </a:rPr>
              <a:t>Pēc</a:t>
            </a:r>
            <a:r>
              <a:rPr lang="lv-LV" altLang="lv-LV" sz="1600" dirty="0">
                <a:solidFill>
                  <a:schemeClr val="bg2">
                    <a:lumMod val="75000"/>
                  </a:schemeClr>
                </a:solidFill>
                <a:latin typeface="Century Gothic"/>
                <a:cs typeface="Arial"/>
              </a:rPr>
              <a:t>: iespējama refinansēšana; aug apgrozījums; nomaksāti atliktie nodokļi; obligāciju emisija Nasdaq biržā 2025.gadā. </a:t>
            </a:r>
            <a:endParaRPr lang="lv-LV" altLang="lv-LV" sz="1600" dirty="0">
              <a:solidFill>
                <a:schemeClr val="bg2">
                  <a:lumMod val="75000"/>
                </a:schemeClr>
              </a:solidFill>
              <a:latin typeface="Century Gothic" pitchFamily="34" charset="0"/>
              <a:cs typeface="Arial" pitchFamily="34" charset="0"/>
            </a:endParaRPr>
          </a:p>
          <a:p>
            <a:endParaRPr lang="en-LV" sz="1600" dirty="0">
              <a:solidFill>
                <a:srgbClr val="FDFFFE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B579AF6-68B4-9A3C-66A4-6308DA211E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5765" y="5728921"/>
            <a:ext cx="3323441" cy="456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3415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073372-7902-E15F-F1F6-F1D1E9ED18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5AA844AC-0B5B-6CA7-5713-908AC2F11CCF}"/>
              </a:ext>
            </a:extLst>
          </p:cNvPr>
          <p:cNvSpPr/>
          <p:nvPr/>
        </p:nvSpPr>
        <p:spPr>
          <a:xfrm>
            <a:off x="5701477" y="499536"/>
            <a:ext cx="8180997" cy="6173348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6CA00F29-8721-D243-B907-DF7348FAC40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64603" y="1963573"/>
            <a:ext cx="4217621" cy="2866889"/>
          </a:xfrm>
        </p:spPr>
        <p:txBody>
          <a:bodyPr>
            <a:normAutofit/>
          </a:bodyPr>
          <a:lstStyle/>
          <a:p>
            <a:pPr marL="18270" defTabSz="1315456">
              <a:lnSpc>
                <a:spcPct val="200000"/>
              </a:lnSpc>
              <a:spcBef>
                <a:spcPts val="144"/>
              </a:spcBef>
              <a:defRPr/>
            </a:pPr>
            <a:r>
              <a:rPr lang="lv-LV" sz="1800" b="1" dirty="0">
                <a:solidFill>
                  <a:schemeClr val="accent1">
                    <a:lumMod val="75000"/>
                  </a:schemeClr>
                </a:solidFill>
                <a:latin typeface="Century Gothic" pitchFamily="34" charset="0"/>
                <a:cs typeface="Mark"/>
              </a:rPr>
              <a:t>2020.gads / 2025.gads (</a:t>
            </a:r>
            <a:r>
              <a:rPr lang="lv-LV" sz="1800" b="1" dirty="0" err="1">
                <a:solidFill>
                  <a:schemeClr val="accent1">
                    <a:lumMod val="75000"/>
                  </a:schemeClr>
                </a:solidFill>
                <a:latin typeface="Century Gothic" pitchFamily="34" charset="0"/>
                <a:cs typeface="Mark"/>
              </a:rPr>
              <a:t>mEUR</a:t>
            </a:r>
            <a:r>
              <a:rPr lang="lv-LV" sz="1800" b="1" dirty="0">
                <a:solidFill>
                  <a:schemeClr val="accent1">
                    <a:lumMod val="75000"/>
                  </a:schemeClr>
                </a:solidFill>
                <a:latin typeface="Century Gothic" pitchFamily="34" charset="0"/>
                <a:cs typeface="Mark"/>
              </a:rPr>
              <a:t>):</a:t>
            </a:r>
          </a:p>
          <a:p>
            <a:pPr marL="18270" defTabSz="1315456">
              <a:lnSpc>
                <a:spcPct val="200000"/>
              </a:lnSpc>
              <a:spcBef>
                <a:spcPts val="144"/>
              </a:spcBef>
              <a:defRPr/>
            </a:pPr>
            <a:r>
              <a:rPr lang="lv-LV" dirty="0">
                <a:solidFill>
                  <a:schemeClr val="accent1">
                    <a:lumMod val="75000"/>
                  </a:schemeClr>
                </a:solidFill>
                <a:latin typeface="Century Gothic" pitchFamily="34" charset="0"/>
                <a:cs typeface="Mark"/>
              </a:rPr>
              <a:t>Apgrozījums 72.6 / 63.8 (-12%)</a:t>
            </a:r>
            <a:endParaRPr lang="lv-LV" sz="1800" dirty="0">
              <a:solidFill>
                <a:schemeClr val="accent1">
                  <a:lumMod val="75000"/>
                </a:schemeClr>
              </a:solidFill>
              <a:latin typeface="Century Gothic" pitchFamily="34" charset="0"/>
              <a:cs typeface="Mark"/>
            </a:endParaRPr>
          </a:p>
          <a:p>
            <a:pPr marL="18270" defTabSz="1315456">
              <a:lnSpc>
                <a:spcPct val="200000"/>
              </a:lnSpc>
              <a:spcBef>
                <a:spcPts val="144"/>
              </a:spcBef>
              <a:defRPr/>
            </a:pPr>
            <a:r>
              <a:rPr lang="lv-LV" sz="1800" dirty="0">
                <a:solidFill>
                  <a:schemeClr val="accent1">
                    <a:lumMod val="75000"/>
                  </a:schemeClr>
                </a:solidFill>
                <a:latin typeface="Century Gothic" pitchFamily="34" charset="0"/>
                <a:cs typeface="Mark"/>
              </a:rPr>
              <a:t>EBITDA </a:t>
            </a:r>
            <a:r>
              <a:rPr lang="lv-LV" dirty="0">
                <a:solidFill>
                  <a:schemeClr val="accent1">
                    <a:lumMod val="75000"/>
                  </a:schemeClr>
                </a:solidFill>
                <a:latin typeface="Century Gothic" pitchFamily="34" charset="0"/>
                <a:cs typeface="Mark"/>
              </a:rPr>
              <a:t>6.3</a:t>
            </a:r>
            <a:r>
              <a:rPr lang="lv-LV" sz="1800" dirty="0">
                <a:solidFill>
                  <a:schemeClr val="accent1">
                    <a:lumMod val="75000"/>
                  </a:schemeClr>
                </a:solidFill>
                <a:latin typeface="Century Gothic" pitchFamily="34" charset="0"/>
                <a:cs typeface="Mark"/>
              </a:rPr>
              <a:t> / </a:t>
            </a:r>
            <a:r>
              <a:rPr lang="lv-LV" dirty="0">
                <a:solidFill>
                  <a:schemeClr val="accent1">
                    <a:lumMod val="75000"/>
                  </a:schemeClr>
                </a:solidFill>
                <a:latin typeface="Century Gothic" pitchFamily="34" charset="0"/>
                <a:cs typeface="Mark"/>
              </a:rPr>
              <a:t>9.3</a:t>
            </a:r>
            <a:r>
              <a:rPr lang="lv-LV" sz="1800" dirty="0">
                <a:solidFill>
                  <a:schemeClr val="accent1">
                    <a:lumMod val="75000"/>
                  </a:schemeClr>
                </a:solidFill>
                <a:latin typeface="Century Gothic" pitchFamily="34" charset="0"/>
                <a:cs typeface="Mark"/>
              </a:rPr>
              <a:t> (+48%)</a:t>
            </a:r>
          </a:p>
          <a:p>
            <a:pPr marL="18270" defTabSz="1315456">
              <a:lnSpc>
                <a:spcPct val="200000"/>
              </a:lnSpc>
              <a:spcBef>
                <a:spcPts val="144"/>
              </a:spcBef>
              <a:defRPr/>
            </a:pPr>
            <a:endParaRPr lang="lv-LV" sz="1800" b="1" dirty="0">
              <a:solidFill>
                <a:srgbClr val="002060"/>
              </a:solidFill>
              <a:latin typeface="Century Gothic" pitchFamily="34" charset="0"/>
              <a:cs typeface="Mark"/>
            </a:endParaRPr>
          </a:p>
          <a:p>
            <a:pPr>
              <a:lnSpc>
                <a:spcPct val="200000"/>
              </a:lnSpc>
            </a:pPr>
            <a:endParaRPr lang="en-LV" dirty="0"/>
          </a:p>
        </p:txBody>
      </p:sp>
      <p:sp>
        <p:nvSpPr>
          <p:cNvPr id="16" name="Rounded Rectangle 9">
            <a:extLst>
              <a:ext uri="{FF2B5EF4-FFF2-40B4-BE49-F238E27FC236}">
                <a16:creationId xmlns:a16="http://schemas.microsoft.com/office/drawing/2014/main" id="{B2472241-6461-9500-C7D5-7EA5D9F0083B}"/>
              </a:ext>
            </a:extLst>
          </p:cNvPr>
          <p:cNvSpPr/>
          <p:nvPr/>
        </p:nvSpPr>
        <p:spPr>
          <a:xfrm>
            <a:off x="790460" y="1177830"/>
            <a:ext cx="4543459" cy="631711"/>
          </a:xfrm>
          <a:prstGeom prst="roundRect">
            <a:avLst>
              <a:gd name="adj" fmla="val 25043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4C07EFFC-88BF-F734-8817-81B80CB46F1A}"/>
              </a:ext>
            </a:extLst>
          </p:cNvPr>
          <p:cNvSpPr txBox="1">
            <a:spLocks/>
          </p:cNvSpPr>
          <p:nvPr/>
        </p:nvSpPr>
        <p:spPr>
          <a:xfrm>
            <a:off x="1078357" y="1342899"/>
            <a:ext cx="4521485" cy="49188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Mark-Book" panose="02000500000000000000" pitchFamily="2" charset="0"/>
                <a:ea typeface="Mark-Book" panose="020005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lv-LV" sz="1600" dirty="0">
                <a:solidFill>
                  <a:srgbClr val="FDFFFE"/>
                </a:solidFill>
                <a:effectLst/>
                <a:latin typeface="Century Gothic" panose="020B0502020202020204" pitchFamily="34" charset="0"/>
              </a:rPr>
              <a:t>Fonda investīcija 2021.gadā  10 </a:t>
            </a:r>
            <a:r>
              <a:rPr lang="lv-LV" sz="1600" dirty="0" err="1">
                <a:solidFill>
                  <a:srgbClr val="FDFFFE"/>
                </a:solidFill>
                <a:effectLst/>
                <a:latin typeface="Century Gothic" panose="020B0502020202020204" pitchFamily="34" charset="0"/>
              </a:rPr>
              <a:t>mEUR</a:t>
            </a:r>
            <a:endParaRPr lang="en-GB" sz="1600" dirty="0">
              <a:solidFill>
                <a:srgbClr val="FDFFFE"/>
              </a:solidFill>
              <a:effectLst/>
              <a:latin typeface="Century Gothic" panose="020B0502020202020204" pitchFamily="34" charset="0"/>
            </a:endParaRPr>
          </a:p>
          <a:p>
            <a:pPr>
              <a:spcAft>
                <a:spcPts val="600"/>
              </a:spcAft>
            </a:pPr>
            <a:endParaRPr lang="en-GB" sz="1600" dirty="0">
              <a:solidFill>
                <a:srgbClr val="FDFFFE"/>
              </a:solidFill>
              <a:effectLst/>
              <a:latin typeface="Century Gothic" panose="020B0502020202020204" pitchFamily="34" charset="0"/>
            </a:endParaRPr>
          </a:p>
          <a:p>
            <a:endParaRPr lang="en-LV" sz="1600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E9F38FA-14C5-9485-95A0-F573AD49D00B}"/>
              </a:ext>
            </a:extLst>
          </p:cNvPr>
          <p:cNvCxnSpPr/>
          <p:nvPr/>
        </p:nvCxnSpPr>
        <p:spPr>
          <a:xfrm>
            <a:off x="908248" y="2468737"/>
            <a:ext cx="4512280" cy="0"/>
          </a:xfrm>
          <a:prstGeom prst="line">
            <a:avLst/>
          </a:prstGeom>
          <a:ln w="6350">
            <a:solidFill>
              <a:srgbClr val="FFFFF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5671921-29C1-95C3-E641-EA4A5A52C812}"/>
              </a:ext>
            </a:extLst>
          </p:cNvPr>
          <p:cNvCxnSpPr/>
          <p:nvPr/>
        </p:nvCxnSpPr>
        <p:spPr>
          <a:xfrm>
            <a:off x="867785" y="3053953"/>
            <a:ext cx="4512280" cy="0"/>
          </a:xfrm>
          <a:prstGeom prst="line">
            <a:avLst/>
          </a:prstGeom>
          <a:ln w="6350">
            <a:solidFill>
              <a:srgbClr val="FFFFF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821EF26-16FD-0E75-64A1-39CFEB85B253}"/>
              </a:ext>
            </a:extLst>
          </p:cNvPr>
          <p:cNvCxnSpPr/>
          <p:nvPr/>
        </p:nvCxnSpPr>
        <p:spPr>
          <a:xfrm>
            <a:off x="867785" y="3586210"/>
            <a:ext cx="4512280" cy="0"/>
          </a:xfrm>
          <a:prstGeom prst="line">
            <a:avLst/>
          </a:prstGeom>
          <a:ln w="6350">
            <a:solidFill>
              <a:srgbClr val="FFFFF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1">
            <a:extLst>
              <a:ext uri="{FF2B5EF4-FFF2-40B4-BE49-F238E27FC236}">
                <a16:creationId xmlns:a16="http://schemas.microsoft.com/office/drawing/2014/main" id="{410B3434-F31C-E281-CBDF-E56D6C9467BF}"/>
              </a:ext>
            </a:extLst>
          </p:cNvPr>
          <p:cNvSpPr/>
          <p:nvPr/>
        </p:nvSpPr>
        <p:spPr>
          <a:xfrm>
            <a:off x="2469176" y="-595492"/>
            <a:ext cx="2228948" cy="1433567"/>
          </a:xfrm>
          <a:prstGeom prst="roundRect">
            <a:avLst/>
          </a:prstGeom>
          <a:solidFill>
            <a:srgbClr val="2F52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 sz="3200" b="1" dirty="0">
              <a:solidFill>
                <a:srgbClr val="FFFFF9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lv-LV" sz="3600" b="1" dirty="0">
                <a:solidFill>
                  <a:srgbClr val="FFFFF9"/>
                </a:solidFill>
                <a:latin typeface="Century Gothic" panose="020B0502020202020204" pitchFamily="34" charset="0"/>
              </a:rPr>
              <a:t>i Cotton</a:t>
            </a:r>
            <a:endParaRPr lang="en-LV" sz="3600" b="1" dirty="0">
              <a:solidFill>
                <a:srgbClr val="FFFFF9"/>
              </a:solidFill>
              <a:latin typeface="Century Gothic" panose="020B0502020202020204" pitchFamily="34" charset="0"/>
            </a:endParaRP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09353937-E13C-1F89-458D-7F6A6C2AB8C9}"/>
              </a:ext>
            </a:extLst>
          </p:cNvPr>
          <p:cNvSpPr txBox="1">
            <a:spLocks/>
          </p:cNvSpPr>
          <p:nvPr/>
        </p:nvSpPr>
        <p:spPr>
          <a:xfrm>
            <a:off x="541053" y="4637612"/>
            <a:ext cx="4850797" cy="91795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Mark-Book" panose="02000500000000000000" pitchFamily="2" charset="0"/>
                <a:ea typeface="Mark-Book" panose="020005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defTabSz="1491715" fontAlgn="base">
              <a:spcBef>
                <a:spcPts val="0"/>
              </a:spcBef>
              <a:buClr>
                <a:srgbClr val="CAD400"/>
              </a:buClr>
              <a:buNone/>
              <a:defRPr/>
            </a:pPr>
            <a:r>
              <a:rPr lang="lv-LV" altLang="lv-LV" sz="1400" b="1" dirty="0">
                <a:solidFill>
                  <a:schemeClr val="bg2">
                    <a:lumMod val="75000"/>
                  </a:schemeClr>
                </a:solidFill>
                <a:latin typeface="Century Gothic"/>
                <a:cs typeface="Arial"/>
              </a:rPr>
              <a:t>Pirms</a:t>
            </a:r>
            <a:r>
              <a:rPr lang="lv-LV" altLang="lv-LV" sz="1400" dirty="0">
                <a:solidFill>
                  <a:schemeClr val="bg2">
                    <a:lumMod val="75000"/>
                  </a:schemeClr>
                </a:solidFill>
                <a:latin typeface="Century Gothic"/>
                <a:cs typeface="Arial"/>
              </a:rPr>
              <a:t>: Nopirktas daļas Harper Hygenic; piegādes ķēžu grūtības un vienlaikus iespējas paplašināties Liepājā; bankas nav gatavas finansēt, jo iegādes darījuma dēļ audzis saistību līmenis.</a:t>
            </a:r>
            <a:endParaRPr lang="lv-LV" altLang="lv-LV" sz="1400" dirty="0">
              <a:solidFill>
                <a:schemeClr val="bg2">
                  <a:lumMod val="75000"/>
                </a:schemeClr>
              </a:solidFill>
              <a:latin typeface="Century Gothic" pitchFamily="34" charset="0"/>
              <a:cs typeface="Arial" pitchFamily="34" charset="0"/>
            </a:endParaRPr>
          </a:p>
          <a:p>
            <a:endParaRPr lang="en-LV" sz="1600" dirty="0">
              <a:solidFill>
                <a:srgbClr val="FDFFFE"/>
              </a:solidFill>
              <a:latin typeface="Century Gothic" panose="020B0502020202020204" pitchFamily="34" charset="0"/>
            </a:endParaRP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AE46C1B7-55C9-1F70-562C-9EBD4949A532}"/>
              </a:ext>
            </a:extLst>
          </p:cNvPr>
          <p:cNvSpPr txBox="1">
            <a:spLocks/>
          </p:cNvSpPr>
          <p:nvPr/>
        </p:nvSpPr>
        <p:spPr>
          <a:xfrm>
            <a:off x="569731" y="5599895"/>
            <a:ext cx="4764188" cy="641893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Mark-Book" panose="02000500000000000000" pitchFamily="2" charset="0"/>
                <a:ea typeface="Mark-Book" panose="020005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defTabSz="1491715" fontAlgn="base">
              <a:spcBef>
                <a:spcPts val="0"/>
              </a:spcBef>
              <a:buClr>
                <a:srgbClr val="CAD400"/>
              </a:buClr>
              <a:buNone/>
              <a:defRPr/>
            </a:pPr>
            <a:r>
              <a:rPr lang="lv-LV" altLang="lv-LV" sz="1400" b="1" dirty="0">
                <a:solidFill>
                  <a:schemeClr val="bg2">
                    <a:lumMod val="75000"/>
                  </a:schemeClr>
                </a:solidFill>
                <a:latin typeface="Century Gothic"/>
                <a:cs typeface="Arial"/>
              </a:rPr>
              <a:t>Pēc</a:t>
            </a:r>
            <a:r>
              <a:rPr lang="lv-LV" altLang="lv-LV" sz="1400" dirty="0">
                <a:solidFill>
                  <a:schemeClr val="bg2">
                    <a:lumMod val="75000"/>
                  </a:schemeClr>
                </a:solidFill>
                <a:latin typeface="Century Gothic"/>
                <a:cs typeface="Arial"/>
              </a:rPr>
              <a:t>: Pārorientēta darbība uz jauniem tirgiem pēc agresora iebrukuma Ukrainā; saruna apgrozījums, ko izdevās atjaunot un uzlabot rentabilitāti; 2020.gadā obligāciju emisija Nasdaq, refinansējot saistības Polijā.</a:t>
            </a:r>
            <a:endParaRPr lang="lv-LV" altLang="lv-LV" sz="1400" dirty="0">
              <a:solidFill>
                <a:schemeClr val="bg2">
                  <a:lumMod val="75000"/>
                </a:schemeClr>
              </a:solidFill>
              <a:latin typeface="Century Gothic" pitchFamily="34" charset="0"/>
              <a:cs typeface="Arial" pitchFamily="34" charset="0"/>
            </a:endParaRPr>
          </a:p>
          <a:p>
            <a:endParaRPr lang="en-LV" sz="1600" dirty="0">
              <a:solidFill>
                <a:srgbClr val="FDFFFE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95AB00D-E711-3B3D-C259-25FC712F09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9095" y="934873"/>
            <a:ext cx="1484988" cy="1471364"/>
          </a:xfrm>
          <a:prstGeom prst="rect">
            <a:avLst/>
          </a:prstGeom>
        </p:spPr>
      </p:pic>
      <p:sp>
        <p:nvSpPr>
          <p:cNvPr id="5" name="Rounded Rectangle 10">
            <a:extLst>
              <a:ext uri="{FF2B5EF4-FFF2-40B4-BE49-F238E27FC236}">
                <a16:creationId xmlns:a16="http://schemas.microsoft.com/office/drawing/2014/main" id="{3281BDCB-58A0-321A-C276-246B296EE902}"/>
              </a:ext>
            </a:extLst>
          </p:cNvPr>
          <p:cNvSpPr/>
          <p:nvPr/>
        </p:nvSpPr>
        <p:spPr>
          <a:xfrm>
            <a:off x="706377" y="3877110"/>
            <a:ext cx="2136918" cy="631711"/>
          </a:xfrm>
          <a:prstGeom prst="roundRect">
            <a:avLst>
              <a:gd name="adj" fmla="val 25043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1B33FF9-C3C6-8B61-A236-6814EE2EF156}"/>
              </a:ext>
            </a:extLst>
          </p:cNvPr>
          <p:cNvSpPr txBox="1">
            <a:spLocks/>
          </p:cNvSpPr>
          <p:nvPr/>
        </p:nvSpPr>
        <p:spPr>
          <a:xfrm>
            <a:off x="846851" y="4010066"/>
            <a:ext cx="2136918" cy="390032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Mark-Book" panose="02000500000000000000" pitchFamily="2" charset="0"/>
                <a:ea typeface="Mark-Book" panose="020005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defTabSz="1491715" fontAlgn="base">
              <a:spcBef>
                <a:spcPts val="0"/>
              </a:spcBef>
              <a:buClr>
                <a:srgbClr val="CAD400"/>
              </a:buClr>
              <a:buNone/>
              <a:defRPr/>
            </a:pPr>
            <a:r>
              <a:rPr lang="lv-LV" altLang="lv-LV" sz="1600" dirty="0">
                <a:solidFill>
                  <a:srgbClr val="FDFFFE"/>
                </a:solidFill>
                <a:latin typeface="Century Gothic"/>
                <a:cs typeface="Arial"/>
              </a:rPr>
              <a:t>Gross IRR 9,4%</a:t>
            </a:r>
            <a:endParaRPr lang="lv-LV" altLang="lv-LV" sz="1600" dirty="0">
              <a:solidFill>
                <a:srgbClr val="FDFFFE"/>
              </a:solidFill>
              <a:latin typeface="Century Gothic" pitchFamily="34" charset="0"/>
              <a:cs typeface="Arial" pitchFamily="34" charset="0"/>
            </a:endParaRPr>
          </a:p>
          <a:p>
            <a:endParaRPr lang="en-LV" sz="1600" dirty="0">
              <a:solidFill>
                <a:srgbClr val="FDFFFE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Rounded Rectangle 11">
            <a:extLst>
              <a:ext uri="{FF2B5EF4-FFF2-40B4-BE49-F238E27FC236}">
                <a16:creationId xmlns:a16="http://schemas.microsoft.com/office/drawing/2014/main" id="{15CD32BB-359A-0A4C-A805-761693517D2D}"/>
              </a:ext>
            </a:extLst>
          </p:cNvPr>
          <p:cNvSpPr/>
          <p:nvPr/>
        </p:nvSpPr>
        <p:spPr>
          <a:xfrm>
            <a:off x="2983769" y="3840812"/>
            <a:ext cx="2246856" cy="631711"/>
          </a:xfrm>
          <a:prstGeom prst="roundRect">
            <a:avLst>
              <a:gd name="adj" fmla="val 2338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B306166A-45E0-31C4-7728-9712F5CA3D66}"/>
              </a:ext>
            </a:extLst>
          </p:cNvPr>
          <p:cNvSpPr txBox="1">
            <a:spLocks/>
          </p:cNvSpPr>
          <p:nvPr/>
        </p:nvSpPr>
        <p:spPr>
          <a:xfrm>
            <a:off x="3264718" y="4021981"/>
            <a:ext cx="1880528" cy="34197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Mark-Book" panose="02000500000000000000" pitchFamily="2" charset="0"/>
                <a:ea typeface="Mark-Book" panose="020005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defTabSz="1491715" fontAlgn="base">
              <a:spcBef>
                <a:spcPts val="0"/>
              </a:spcBef>
              <a:buClr>
                <a:srgbClr val="CAD400"/>
              </a:buClr>
              <a:buNone/>
              <a:defRPr/>
            </a:pPr>
            <a:r>
              <a:rPr lang="lv-LV" altLang="lv-LV" sz="1600" dirty="0">
                <a:solidFill>
                  <a:srgbClr val="FDFFFE"/>
                </a:solidFill>
                <a:latin typeface="Century Gothic" pitchFamily="34" charset="0"/>
                <a:cs typeface="Arial" pitchFamily="34" charset="0"/>
              </a:rPr>
              <a:t>Gross MM 1,3 x</a:t>
            </a:r>
          </a:p>
        </p:txBody>
      </p:sp>
    </p:spTree>
    <p:extLst>
      <p:ext uri="{BB962C8B-B14F-4D97-AF65-F5344CB8AC3E}">
        <p14:creationId xmlns:p14="http://schemas.microsoft.com/office/powerpoint/2010/main" val="15464322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4747C2-2D9C-612B-C810-589D7AD69B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ounded Rectangle 8">
            <a:extLst>
              <a:ext uri="{FF2B5EF4-FFF2-40B4-BE49-F238E27FC236}">
                <a16:creationId xmlns:a16="http://schemas.microsoft.com/office/drawing/2014/main" id="{3C162682-FADD-4D3E-5FEB-49CE69A1FFD1}"/>
              </a:ext>
            </a:extLst>
          </p:cNvPr>
          <p:cNvSpPr/>
          <p:nvPr/>
        </p:nvSpPr>
        <p:spPr>
          <a:xfrm>
            <a:off x="5865765" y="497297"/>
            <a:ext cx="8430610" cy="6173347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LV"/>
            </a:defPPr>
            <a:lvl1pPr marL="0" algn="l" defTabSz="914400" rtl="0" eaLnBrk="1" latinLnBrk="0" hangingPunct="1">
              <a:defRPr sz="1800" kern="1200">
                <a:solidFill>
                  <a:srgbClr val="6BC2B9"/>
                </a:solidFill>
                <a:latin typeface="Aptos" panose="02110004020202020204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6BC2B9"/>
                </a:solidFill>
                <a:latin typeface="Aptos" panose="02110004020202020204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6BC2B9"/>
                </a:solidFill>
                <a:latin typeface="Aptos" panose="02110004020202020204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6BC2B9"/>
                </a:solidFill>
                <a:latin typeface="Aptos" panose="02110004020202020204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6BC2B9"/>
                </a:solidFill>
                <a:latin typeface="Aptos" panose="02110004020202020204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6BC2B9"/>
                </a:solidFill>
                <a:latin typeface="Aptos" panose="02110004020202020204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6BC2B9"/>
                </a:solidFill>
                <a:latin typeface="Aptos" panose="02110004020202020204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6BC2B9"/>
                </a:solidFill>
                <a:latin typeface="Aptos" panose="02110004020202020204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6BC2B9"/>
                </a:solidFill>
                <a:latin typeface="Aptos" panose="02110004020202020204"/>
              </a:defRPr>
            </a:lvl9pPr>
          </a:lstStyle>
          <a:p>
            <a:pPr algn="ctr"/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75ECBC-626D-D28C-C5F6-71932428246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64603" y="1963573"/>
            <a:ext cx="4217621" cy="2866889"/>
          </a:xfrm>
        </p:spPr>
        <p:txBody>
          <a:bodyPr>
            <a:normAutofit/>
          </a:bodyPr>
          <a:lstStyle/>
          <a:p>
            <a:pPr marL="18270" defTabSz="1315456">
              <a:lnSpc>
                <a:spcPct val="200000"/>
              </a:lnSpc>
              <a:spcBef>
                <a:spcPts val="144"/>
              </a:spcBef>
              <a:defRPr/>
            </a:pPr>
            <a:r>
              <a:rPr lang="lv-LV" sz="1800" b="1" dirty="0">
                <a:solidFill>
                  <a:schemeClr val="accent1">
                    <a:lumMod val="75000"/>
                  </a:schemeClr>
                </a:solidFill>
                <a:latin typeface="Century Gothic" pitchFamily="34" charset="0"/>
                <a:cs typeface="Mark"/>
              </a:rPr>
              <a:t>2019.gads / 2025.gads (</a:t>
            </a:r>
            <a:r>
              <a:rPr lang="lv-LV" sz="1800" b="1" dirty="0" err="1">
                <a:solidFill>
                  <a:schemeClr val="accent1">
                    <a:lumMod val="75000"/>
                  </a:schemeClr>
                </a:solidFill>
                <a:latin typeface="Century Gothic" pitchFamily="34" charset="0"/>
                <a:cs typeface="Mark"/>
              </a:rPr>
              <a:t>mEUR</a:t>
            </a:r>
            <a:r>
              <a:rPr lang="lv-LV" sz="1800" b="1" dirty="0">
                <a:solidFill>
                  <a:schemeClr val="accent1">
                    <a:lumMod val="75000"/>
                  </a:schemeClr>
                </a:solidFill>
                <a:latin typeface="Century Gothic" pitchFamily="34" charset="0"/>
                <a:cs typeface="Mark"/>
              </a:rPr>
              <a:t>):</a:t>
            </a:r>
          </a:p>
          <a:p>
            <a:pPr marL="18270" defTabSz="1315456">
              <a:lnSpc>
                <a:spcPct val="200000"/>
              </a:lnSpc>
              <a:spcBef>
                <a:spcPts val="144"/>
              </a:spcBef>
              <a:defRPr/>
            </a:pPr>
            <a:r>
              <a:rPr lang="lv-LV" dirty="0">
                <a:solidFill>
                  <a:schemeClr val="accent1">
                    <a:lumMod val="75000"/>
                  </a:schemeClr>
                </a:solidFill>
                <a:latin typeface="Century Gothic" pitchFamily="34" charset="0"/>
                <a:cs typeface="Mark"/>
              </a:rPr>
              <a:t>Apgrozījums 46.5 / 159.9 (+344%)</a:t>
            </a:r>
            <a:endParaRPr lang="lv-LV" sz="1800" dirty="0">
              <a:solidFill>
                <a:schemeClr val="accent1">
                  <a:lumMod val="75000"/>
                </a:schemeClr>
              </a:solidFill>
              <a:latin typeface="Century Gothic" pitchFamily="34" charset="0"/>
              <a:cs typeface="Mark"/>
            </a:endParaRPr>
          </a:p>
          <a:p>
            <a:pPr marL="18270" defTabSz="1315456">
              <a:lnSpc>
                <a:spcPct val="200000"/>
              </a:lnSpc>
              <a:spcBef>
                <a:spcPts val="144"/>
              </a:spcBef>
              <a:defRPr/>
            </a:pPr>
            <a:r>
              <a:rPr lang="lv-LV" sz="1800" dirty="0">
                <a:solidFill>
                  <a:schemeClr val="accent1">
                    <a:lumMod val="75000"/>
                  </a:schemeClr>
                </a:solidFill>
                <a:latin typeface="Century Gothic" pitchFamily="34" charset="0"/>
                <a:cs typeface="Mark"/>
              </a:rPr>
              <a:t>EBITDA 1.7 / 3.3 (+194%)</a:t>
            </a:r>
          </a:p>
          <a:p>
            <a:pPr marL="18270" defTabSz="1315456">
              <a:lnSpc>
                <a:spcPct val="200000"/>
              </a:lnSpc>
              <a:spcBef>
                <a:spcPts val="144"/>
              </a:spcBef>
              <a:defRPr/>
            </a:pPr>
            <a:endParaRPr lang="lv-LV" sz="1800" b="1" dirty="0">
              <a:solidFill>
                <a:srgbClr val="002060"/>
              </a:solidFill>
              <a:latin typeface="Century Gothic" pitchFamily="34" charset="0"/>
              <a:cs typeface="Mark"/>
            </a:endParaRPr>
          </a:p>
          <a:p>
            <a:pPr>
              <a:lnSpc>
                <a:spcPct val="200000"/>
              </a:lnSpc>
            </a:pPr>
            <a:endParaRPr lang="en-LV" dirty="0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3EFDA1D1-2E88-020F-2BC5-BEE76DF24F48}"/>
              </a:ext>
            </a:extLst>
          </p:cNvPr>
          <p:cNvSpPr/>
          <p:nvPr/>
        </p:nvSpPr>
        <p:spPr>
          <a:xfrm>
            <a:off x="790460" y="1177830"/>
            <a:ext cx="4543459" cy="631711"/>
          </a:xfrm>
          <a:prstGeom prst="roundRect">
            <a:avLst>
              <a:gd name="adj" fmla="val 25043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5CB627C-607D-963C-BFC7-A3B8D37482FD}"/>
              </a:ext>
            </a:extLst>
          </p:cNvPr>
          <p:cNvSpPr/>
          <p:nvPr/>
        </p:nvSpPr>
        <p:spPr>
          <a:xfrm>
            <a:off x="713612" y="3892481"/>
            <a:ext cx="2136918" cy="631711"/>
          </a:xfrm>
          <a:prstGeom prst="roundRect">
            <a:avLst>
              <a:gd name="adj" fmla="val 25043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7B103E01-DA88-C562-7D0B-57C84EB431B4}"/>
              </a:ext>
            </a:extLst>
          </p:cNvPr>
          <p:cNvSpPr txBox="1">
            <a:spLocks/>
          </p:cNvSpPr>
          <p:nvPr/>
        </p:nvSpPr>
        <p:spPr>
          <a:xfrm>
            <a:off x="1078357" y="1342899"/>
            <a:ext cx="4521485" cy="49188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Mark-Book" panose="02000500000000000000" pitchFamily="2" charset="0"/>
                <a:ea typeface="Mark-Book" panose="020005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lv-LV" sz="1600" dirty="0">
                <a:solidFill>
                  <a:srgbClr val="FDFFFE"/>
                </a:solidFill>
                <a:effectLst/>
                <a:latin typeface="Century Gothic" panose="020B0502020202020204" pitchFamily="34" charset="0"/>
              </a:rPr>
              <a:t>Fonda investīcija 2021.gadā  7,9 </a:t>
            </a:r>
            <a:r>
              <a:rPr lang="lv-LV" sz="1600" dirty="0" err="1">
                <a:solidFill>
                  <a:srgbClr val="FDFFFE"/>
                </a:solidFill>
                <a:effectLst/>
                <a:latin typeface="Century Gothic" panose="020B0502020202020204" pitchFamily="34" charset="0"/>
              </a:rPr>
              <a:t>mEUR</a:t>
            </a:r>
            <a:endParaRPr lang="en-GB" sz="1600" dirty="0">
              <a:solidFill>
                <a:srgbClr val="FDFFFE"/>
              </a:solidFill>
              <a:effectLst/>
              <a:latin typeface="Century Gothic" panose="020B0502020202020204" pitchFamily="34" charset="0"/>
            </a:endParaRPr>
          </a:p>
          <a:p>
            <a:pPr>
              <a:spcAft>
                <a:spcPts val="600"/>
              </a:spcAft>
            </a:pPr>
            <a:endParaRPr lang="en-GB" sz="1600" dirty="0">
              <a:solidFill>
                <a:srgbClr val="FDFFFE"/>
              </a:solidFill>
              <a:effectLst/>
              <a:latin typeface="Century Gothic" panose="020B0502020202020204" pitchFamily="34" charset="0"/>
            </a:endParaRPr>
          </a:p>
          <a:p>
            <a:endParaRPr lang="en-LV" sz="1600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92FD526D-0A58-5145-4E85-80D30F922AC8}"/>
              </a:ext>
            </a:extLst>
          </p:cNvPr>
          <p:cNvSpPr txBox="1">
            <a:spLocks/>
          </p:cNvSpPr>
          <p:nvPr/>
        </p:nvSpPr>
        <p:spPr>
          <a:xfrm>
            <a:off x="873297" y="4061735"/>
            <a:ext cx="2136918" cy="390032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Mark-Book" panose="02000500000000000000" pitchFamily="2" charset="0"/>
                <a:ea typeface="Mark-Book" panose="020005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defTabSz="1491715" fontAlgn="base">
              <a:spcBef>
                <a:spcPts val="0"/>
              </a:spcBef>
              <a:buClr>
                <a:srgbClr val="CAD400"/>
              </a:buClr>
              <a:buNone/>
              <a:defRPr/>
            </a:pPr>
            <a:r>
              <a:rPr lang="lv-LV" altLang="lv-LV" sz="1600" dirty="0">
                <a:solidFill>
                  <a:srgbClr val="FDFFFE"/>
                </a:solidFill>
                <a:latin typeface="Century Gothic"/>
                <a:cs typeface="Arial"/>
              </a:rPr>
              <a:t>Gross IRR 9,2%</a:t>
            </a:r>
            <a:endParaRPr lang="lv-LV" altLang="lv-LV" sz="1600" dirty="0">
              <a:solidFill>
                <a:srgbClr val="FDFFFE"/>
              </a:solidFill>
              <a:latin typeface="Century Gothic" pitchFamily="34" charset="0"/>
              <a:cs typeface="Arial" pitchFamily="34" charset="0"/>
            </a:endParaRPr>
          </a:p>
          <a:p>
            <a:endParaRPr lang="en-LV" sz="1600" dirty="0">
              <a:solidFill>
                <a:srgbClr val="FDFFFE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D68742EB-621E-0D10-A68B-EC79AC6BA610}"/>
              </a:ext>
            </a:extLst>
          </p:cNvPr>
          <p:cNvSpPr/>
          <p:nvPr/>
        </p:nvSpPr>
        <p:spPr>
          <a:xfrm>
            <a:off x="3010215" y="3892481"/>
            <a:ext cx="2246856" cy="631711"/>
          </a:xfrm>
          <a:prstGeom prst="roundRect">
            <a:avLst>
              <a:gd name="adj" fmla="val 2338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39A74D6-006A-62EB-C990-B9719C87D490}"/>
              </a:ext>
            </a:extLst>
          </p:cNvPr>
          <p:cNvSpPr txBox="1">
            <a:spLocks/>
          </p:cNvSpPr>
          <p:nvPr/>
        </p:nvSpPr>
        <p:spPr>
          <a:xfrm>
            <a:off x="3291164" y="4073650"/>
            <a:ext cx="1880528" cy="34197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Mark-Book" panose="02000500000000000000" pitchFamily="2" charset="0"/>
                <a:ea typeface="Mark-Book" panose="020005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defTabSz="1491715" fontAlgn="base">
              <a:spcBef>
                <a:spcPts val="0"/>
              </a:spcBef>
              <a:buClr>
                <a:srgbClr val="CAD400"/>
              </a:buClr>
              <a:buNone/>
              <a:defRPr/>
            </a:pPr>
            <a:r>
              <a:rPr lang="lv-LV" altLang="lv-LV" sz="1600" dirty="0">
                <a:solidFill>
                  <a:srgbClr val="FDFFFE"/>
                </a:solidFill>
                <a:latin typeface="Century Gothic" pitchFamily="34" charset="0"/>
                <a:cs typeface="Arial" pitchFamily="34" charset="0"/>
              </a:rPr>
              <a:t>Gross MM 1,5 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6C915F3-0FAA-7EE0-E1D6-572CD7DAD18C}"/>
              </a:ext>
            </a:extLst>
          </p:cNvPr>
          <p:cNvCxnSpPr/>
          <p:nvPr/>
        </p:nvCxnSpPr>
        <p:spPr>
          <a:xfrm>
            <a:off x="908248" y="2468737"/>
            <a:ext cx="4512280" cy="0"/>
          </a:xfrm>
          <a:prstGeom prst="line">
            <a:avLst/>
          </a:prstGeom>
          <a:ln w="6350">
            <a:solidFill>
              <a:srgbClr val="FFFFF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686DB2C-B763-4F9C-CE42-C7726041CC45}"/>
              </a:ext>
            </a:extLst>
          </p:cNvPr>
          <p:cNvCxnSpPr/>
          <p:nvPr/>
        </p:nvCxnSpPr>
        <p:spPr>
          <a:xfrm>
            <a:off x="867785" y="3053953"/>
            <a:ext cx="4512280" cy="0"/>
          </a:xfrm>
          <a:prstGeom prst="line">
            <a:avLst/>
          </a:prstGeom>
          <a:ln w="6350">
            <a:solidFill>
              <a:srgbClr val="FFFFF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2DD2C0D-E59F-273B-1AC0-9A592F36589F}"/>
              </a:ext>
            </a:extLst>
          </p:cNvPr>
          <p:cNvCxnSpPr/>
          <p:nvPr/>
        </p:nvCxnSpPr>
        <p:spPr>
          <a:xfrm>
            <a:off x="867785" y="3586210"/>
            <a:ext cx="4512280" cy="0"/>
          </a:xfrm>
          <a:prstGeom prst="line">
            <a:avLst/>
          </a:prstGeom>
          <a:ln w="6350">
            <a:solidFill>
              <a:srgbClr val="FFFFF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33717A35-D518-0E72-A9C2-5F931EBA4075}"/>
              </a:ext>
            </a:extLst>
          </p:cNvPr>
          <p:cNvSpPr/>
          <p:nvPr/>
        </p:nvSpPr>
        <p:spPr>
          <a:xfrm>
            <a:off x="2469176" y="-595492"/>
            <a:ext cx="2228948" cy="1433567"/>
          </a:xfrm>
          <a:prstGeom prst="roundRect">
            <a:avLst/>
          </a:prstGeom>
          <a:solidFill>
            <a:srgbClr val="2F52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 sz="3200" b="1" dirty="0">
              <a:solidFill>
                <a:srgbClr val="FFFFF9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lv-LV" sz="3600" b="1" dirty="0">
                <a:solidFill>
                  <a:srgbClr val="FFFFF9"/>
                </a:solidFill>
                <a:latin typeface="Century Gothic" panose="020B0502020202020204" pitchFamily="34" charset="0"/>
              </a:rPr>
              <a:t>Primekss</a:t>
            </a:r>
            <a:endParaRPr lang="en-LV" sz="3600" b="1" dirty="0">
              <a:solidFill>
                <a:srgbClr val="FFFFF9"/>
              </a:solidFill>
              <a:latin typeface="Century Gothic" panose="020B0502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1FBC9C4-6224-6E63-D435-5D63789A8E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6469" y="3583971"/>
            <a:ext cx="2124907" cy="2131176"/>
          </a:xfrm>
          <a:prstGeom prst="rect">
            <a:avLst/>
          </a:prstGeom>
        </p:spPr>
      </p:pic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1860D6A4-8C23-EE32-FF7B-07433781BA0E}"/>
              </a:ext>
            </a:extLst>
          </p:cNvPr>
          <p:cNvSpPr txBox="1">
            <a:spLocks/>
          </p:cNvSpPr>
          <p:nvPr/>
        </p:nvSpPr>
        <p:spPr>
          <a:xfrm>
            <a:off x="790459" y="4873207"/>
            <a:ext cx="4630069" cy="641893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Mark-Book" panose="02000500000000000000" pitchFamily="2" charset="0"/>
                <a:ea typeface="Mark-Book" panose="020005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defTabSz="1491715" fontAlgn="base">
              <a:spcBef>
                <a:spcPts val="0"/>
              </a:spcBef>
              <a:buClr>
                <a:srgbClr val="CAD400"/>
              </a:buClr>
              <a:buNone/>
              <a:defRPr/>
            </a:pPr>
            <a:r>
              <a:rPr lang="lv-LV" altLang="lv-LV" sz="1800" b="1" dirty="0">
                <a:solidFill>
                  <a:schemeClr val="bg2">
                    <a:lumMod val="75000"/>
                  </a:schemeClr>
                </a:solidFill>
                <a:latin typeface="Century Gothic"/>
                <a:cs typeface="Arial"/>
              </a:rPr>
              <a:t>Pirms</a:t>
            </a:r>
            <a:r>
              <a:rPr lang="lv-LV" altLang="lv-LV" sz="1800" dirty="0">
                <a:solidFill>
                  <a:schemeClr val="bg2">
                    <a:lumMod val="75000"/>
                  </a:schemeClr>
                </a:solidFill>
                <a:latin typeface="Century Gothic"/>
                <a:cs typeface="Arial"/>
              </a:rPr>
              <a:t>: Trūkst nodrošinājums un banku finansējums. </a:t>
            </a:r>
            <a:endParaRPr lang="lv-LV" altLang="lv-LV" sz="1800" dirty="0">
              <a:solidFill>
                <a:schemeClr val="bg2">
                  <a:lumMod val="75000"/>
                </a:schemeClr>
              </a:solidFill>
              <a:latin typeface="Century Gothic" pitchFamily="34" charset="0"/>
              <a:cs typeface="Arial" pitchFamily="34" charset="0"/>
            </a:endParaRPr>
          </a:p>
          <a:p>
            <a:endParaRPr lang="en-LV" sz="1600" dirty="0">
              <a:solidFill>
                <a:srgbClr val="FDFFFE"/>
              </a:solidFill>
              <a:latin typeface="Century Gothic" panose="020B0502020202020204" pitchFamily="34" charset="0"/>
            </a:endParaRP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7A86088B-47D3-CFFF-8D7F-B0F528D082D1}"/>
              </a:ext>
            </a:extLst>
          </p:cNvPr>
          <p:cNvSpPr txBox="1">
            <a:spLocks/>
          </p:cNvSpPr>
          <p:nvPr/>
        </p:nvSpPr>
        <p:spPr>
          <a:xfrm>
            <a:off x="790459" y="5543168"/>
            <a:ext cx="4630069" cy="641893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Mark-Book" panose="02000500000000000000" pitchFamily="2" charset="0"/>
                <a:ea typeface="Mark-Book" panose="020005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defTabSz="1491715" fontAlgn="base">
              <a:spcBef>
                <a:spcPts val="0"/>
              </a:spcBef>
              <a:buClr>
                <a:srgbClr val="CAD400"/>
              </a:buClr>
              <a:buNone/>
              <a:defRPr/>
            </a:pPr>
            <a:r>
              <a:rPr lang="lv-LV" altLang="lv-LV" sz="1800" b="1" dirty="0">
                <a:solidFill>
                  <a:schemeClr val="bg2">
                    <a:lumMod val="75000"/>
                  </a:schemeClr>
                </a:solidFill>
                <a:latin typeface="Century Gothic"/>
                <a:cs typeface="Arial"/>
              </a:rPr>
              <a:t>Pēc</a:t>
            </a:r>
            <a:r>
              <a:rPr lang="lv-LV" altLang="lv-LV" sz="1800" dirty="0">
                <a:solidFill>
                  <a:schemeClr val="bg2">
                    <a:lumMod val="75000"/>
                  </a:schemeClr>
                </a:solidFill>
                <a:latin typeface="Century Gothic"/>
                <a:cs typeface="Arial"/>
              </a:rPr>
              <a:t>: Fonda finansējums kā katalizators naudas piesaistei bankā; audzis apgrozījums, samazināts kredītriska profils.</a:t>
            </a:r>
            <a:endParaRPr lang="lv-LV" altLang="lv-LV" sz="1800" dirty="0">
              <a:solidFill>
                <a:schemeClr val="bg2">
                  <a:lumMod val="75000"/>
                </a:schemeClr>
              </a:solidFill>
              <a:latin typeface="Century Gothic" pitchFamily="34" charset="0"/>
              <a:cs typeface="Arial" pitchFamily="34" charset="0"/>
            </a:endParaRPr>
          </a:p>
          <a:p>
            <a:endParaRPr lang="en-LV" sz="1600" dirty="0">
              <a:solidFill>
                <a:srgbClr val="FDFFFE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00554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4DEF03-537A-550F-131A-8C60342918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3C162682-FADD-4D3E-5FEB-49CE69A1FFD1}"/>
              </a:ext>
            </a:extLst>
          </p:cNvPr>
          <p:cNvSpPr/>
          <p:nvPr/>
        </p:nvSpPr>
        <p:spPr>
          <a:xfrm>
            <a:off x="5701477" y="499536"/>
            <a:ext cx="8180997" cy="6173348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3CD9C86F-4E07-036D-1EA9-B7476EE7801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64603" y="1963573"/>
            <a:ext cx="4217621" cy="2866889"/>
          </a:xfrm>
        </p:spPr>
        <p:txBody>
          <a:bodyPr>
            <a:normAutofit/>
          </a:bodyPr>
          <a:lstStyle/>
          <a:p>
            <a:pPr marL="18270" defTabSz="1315456">
              <a:lnSpc>
                <a:spcPct val="200000"/>
              </a:lnSpc>
              <a:spcBef>
                <a:spcPts val="144"/>
              </a:spcBef>
              <a:defRPr/>
            </a:pPr>
            <a:r>
              <a:rPr lang="lv-LV" sz="1800" b="1" dirty="0">
                <a:solidFill>
                  <a:schemeClr val="accent1">
                    <a:lumMod val="75000"/>
                  </a:schemeClr>
                </a:solidFill>
                <a:latin typeface="Century Gothic" pitchFamily="34" charset="0"/>
                <a:cs typeface="Mark"/>
              </a:rPr>
              <a:t>2020.gads / 2025.gads (</a:t>
            </a:r>
            <a:r>
              <a:rPr lang="lv-LV" sz="1800" b="1" dirty="0" err="1">
                <a:solidFill>
                  <a:schemeClr val="accent1">
                    <a:lumMod val="75000"/>
                  </a:schemeClr>
                </a:solidFill>
                <a:latin typeface="Century Gothic" pitchFamily="34" charset="0"/>
                <a:cs typeface="Mark"/>
              </a:rPr>
              <a:t>mEUR</a:t>
            </a:r>
            <a:r>
              <a:rPr lang="lv-LV" sz="1800" b="1" dirty="0">
                <a:solidFill>
                  <a:schemeClr val="accent1">
                    <a:lumMod val="75000"/>
                  </a:schemeClr>
                </a:solidFill>
                <a:latin typeface="Century Gothic" pitchFamily="34" charset="0"/>
                <a:cs typeface="Mark"/>
              </a:rPr>
              <a:t>):</a:t>
            </a:r>
          </a:p>
          <a:p>
            <a:pPr marL="18270" defTabSz="1315456">
              <a:lnSpc>
                <a:spcPct val="200000"/>
              </a:lnSpc>
              <a:spcBef>
                <a:spcPts val="144"/>
              </a:spcBef>
              <a:defRPr/>
            </a:pPr>
            <a:r>
              <a:rPr lang="lv-LV" dirty="0">
                <a:solidFill>
                  <a:schemeClr val="accent1">
                    <a:lumMod val="75000"/>
                  </a:schemeClr>
                </a:solidFill>
                <a:latin typeface="Century Gothic" pitchFamily="34" charset="0"/>
                <a:cs typeface="Mark"/>
              </a:rPr>
              <a:t>Apgrozījums 10.3 / 40.9 (+297%)</a:t>
            </a:r>
            <a:endParaRPr lang="lv-LV" sz="1800" dirty="0">
              <a:solidFill>
                <a:schemeClr val="accent1">
                  <a:lumMod val="75000"/>
                </a:schemeClr>
              </a:solidFill>
              <a:latin typeface="Century Gothic" pitchFamily="34" charset="0"/>
              <a:cs typeface="Mark"/>
            </a:endParaRPr>
          </a:p>
          <a:p>
            <a:pPr marL="18270" defTabSz="1315456">
              <a:lnSpc>
                <a:spcPct val="200000"/>
              </a:lnSpc>
              <a:spcBef>
                <a:spcPts val="144"/>
              </a:spcBef>
              <a:defRPr/>
            </a:pPr>
            <a:r>
              <a:rPr lang="lv-LV" sz="1800" dirty="0">
                <a:solidFill>
                  <a:schemeClr val="accent1">
                    <a:lumMod val="75000"/>
                  </a:schemeClr>
                </a:solidFill>
                <a:latin typeface="Century Gothic" pitchFamily="34" charset="0"/>
                <a:cs typeface="Mark"/>
              </a:rPr>
              <a:t>EBITDA 0.1 / 0.6 (+500%)</a:t>
            </a:r>
          </a:p>
          <a:p>
            <a:pPr marL="18270" defTabSz="1315456">
              <a:lnSpc>
                <a:spcPct val="200000"/>
              </a:lnSpc>
              <a:spcBef>
                <a:spcPts val="144"/>
              </a:spcBef>
              <a:defRPr/>
            </a:pPr>
            <a:endParaRPr lang="lv-LV" sz="1800" b="1" dirty="0">
              <a:solidFill>
                <a:srgbClr val="002060"/>
              </a:solidFill>
              <a:latin typeface="Century Gothic" pitchFamily="34" charset="0"/>
              <a:cs typeface="Mark"/>
            </a:endParaRPr>
          </a:p>
          <a:p>
            <a:pPr>
              <a:lnSpc>
                <a:spcPct val="200000"/>
              </a:lnSpc>
            </a:pPr>
            <a:endParaRPr lang="en-LV" dirty="0"/>
          </a:p>
        </p:txBody>
      </p:sp>
      <p:sp>
        <p:nvSpPr>
          <p:cNvPr id="16" name="Rounded Rectangle 9">
            <a:extLst>
              <a:ext uri="{FF2B5EF4-FFF2-40B4-BE49-F238E27FC236}">
                <a16:creationId xmlns:a16="http://schemas.microsoft.com/office/drawing/2014/main" id="{13E65DB7-68E6-2B78-4F52-6B4BCCE9C73F}"/>
              </a:ext>
            </a:extLst>
          </p:cNvPr>
          <p:cNvSpPr/>
          <p:nvPr/>
        </p:nvSpPr>
        <p:spPr>
          <a:xfrm>
            <a:off x="790460" y="1177830"/>
            <a:ext cx="4543459" cy="631711"/>
          </a:xfrm>
          <a:prstGeom prst="roundRect">
            <a:avLst>
              <a:gd name="adj" fmla="val 25043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5111621A-6B2D-FB3F-5045-7F8B2334673F}"/>
              </a:ext>
            </a:extLst>
          </p:cNvPr>
          <p:cNvSpPr txBox="1">
            <a:spLocks/>
          </p:cNvSpPr>
          <p:nvPr/>
        </p:nvSpPr>
        <p:spPr>
          <a:xfrm>
            <a:off x="1078357" y="1342899"/>
            <a:ext cx="4521485" cy="49188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Mark-Book" panose="02000500000000000000" pitchFamily="2" charset="0"/>
                <a:ea typeface="Mark-Book" panose="020005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lv-LV" sz="1600" dirty="0">
                <a:solidFill>
                  <a:srgbClr val="FDFFFE"/>
                </a:solidFill>
                <a:effectLst/>
                <a:latin typeface="Century Gothic" panose="020B0502020202020204" pitchFamily="34" charset="0"/>
              </a:rPr>
              <a:t>Fonda investīcija 2021.gadā  9,6 </a:t>
            </a:r>
            <a:r>
              <a:rPr lang="lv-LV" sz="1600" dirty="0" err="1">
                <a:solidFill>
                  <a:srgbClr val="FDFFFE"/>
                </a:solidFill>
                <a:effectLst/>
                <a:latin typeface="Century Gothic" panose="020B0502020202020204" pitchFamily="34" charset="0"/>
              </a:rPr>
              <a:t>mEUR</a:t>
            </a:r>
            <a:endParaRPr lang="en-GB" sz="1600" dirty="0">
              <a:solidFill>
                <a:srgbClr val="FDFFFE"/>
              </a:solidFill>
              <a:effectLst/>
              <a:latin typeface="Century Gothic" panose="020B0502020202020204" pitchFamily="34" charset="0"/>
            </a:endParaRPr>
          </a:p>
          <a:p>
            <a:pPr>
              <a:spcAft>
                <a:spcPts val="600"/>
              </a:spcAft>
            </a:pPr>
            <a:endParaRPr lang="en-GB" sz="1600" dirty="0">
              <a:solidFill>
                <a:srgbClr val="FDFFFE"/>
              </a:solidFill>
              <a:effectLst/>
              <a:latin typeface="Century Gothic" panose="020B0502020202020204" pitchFamily="34" charset="0"/>
            </a:endParaRPr>
          </a:p>
          <a:p>
            <a:endParaRPr lang="en-LV" sz="1600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6051DAD-534E-8281-6D06-3A66E301FCB1}"/>
              </a:ext>
            </a:extLst>
          </p:cNvPr>
          <p:cNvCxnSpPr/>
          <p:nvPr/>
        </p:nvCxnSpPr>
        <p:spPr>
          <a:xfrm>
            <a:off x="908248" y="2468737"/>
            <a:ext cx="4512280" cy="0"/>
          </a:xfrm>
          <a:prstGeom prst="line">
            <a:avLst/>
          </a:prstGeom>
          <a:ln w="6350">
            <a:solidFill>
              <a:srgbClr val="FFFFF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759E0B8-BDF3-2CAB-BB0C-3D1FE9529578}"/>
              </a:ext>
            </a:extLst>
          </p:cNvPr>
          <p:cNvCxnSpPr/>
          <p:nvPr/>
        </p:nvCxnSpPr>
        <p:spPr>
          <a:xfrm>
            <a:off x="867785" y="3053953"/>
            <a:ext cx="4512280" cy="0"/>
          </a:xfrm>
          <a:prstGeom prst="line">
            <a:avLst/>
          </a:prstGeom>
          <a:ln w="6350">
            <a:solidFill>
              <a:srgbClr val="FFFFF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300A7CC-6F40-AF11-AD7F-06779C6C2CC9}"/>
              </a:ext>
            </a:extLst>
          </p:cNvPr>
          <p:cNvCxnSpPr/>
          <p:nvPr/>
        </p:nvCxnSpPr>
        <p:spPr>
          <a:xfrm>
            <a:off x="867785" y="3586210"/>
            <a:ext cx="4512280" cy="0"/>
          </a:xfrm>
          <a:prstGeom prst="line">
            <a:avLst/>
          </a:prstGeom>
          <a:ln w="6350">
            <a:solidFill>
              <a:srgbClr val="FFFFF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1">
            <a:extLst>
              <a:ext uri="{FF2B5EF4-FFF2-40B4-BE49-F238E27FC236}">
                <a16:creationId xmlns:a16="http://schemas.microsoft.com/office/drawing/2014/main" id="{5A3A8DA8-B558-B2BE-577F-77914EE89112}"/>
              </a:ext>
            </a:extLst>
          </p:cNvPr>
          <p:cNvSpPr/>
          <p:nvPr/>
        </p:nvSpPr>
        <p:spPr>
          <a:xfrm>
            <a:off x="2469176" y="-595492"/>
            <a:ext cx="2228948" cy="1433567"/>
          </a:xfrm>
          <a:prstGeom prst="roundRect">
            <a:avLst/>
          </a:prstGeom>
          <a:solidFill>
            <a:srgbClr val="2F52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 sz="3200" b="1" dirty="0">
              <a:solidFill>
                <a:srgbClr val="FFFFF9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lv-LV" sz="3600" b="1" dirty="0">
                <a:solidFill>
                  <a:srgbClr val="FFFFF9"/>
                </a:solidFill>
                <a:latin typeface="Century Gothic" panose="020B0502020202020204" pitchFamily="34" charset="0"/>
              </a:rPr>
              <a:t>Mogotel</a:t>
            </a:r>
            <a:endParaRPr lang="en-LV" sz="3600" b="1" dirty="0">
              <a:solidFill>
                <a:srgbClr val="FFFFF9"/>
              </a:solidFill>
              <a:latin typeface="Century Gothic" panose="020B0502020202020204" pitchFamily="34" charset="0"/>
            </a:endParaRP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7B050313-0F00-FBA4-3BD4-788C9DC46A0E}"/>
              </a:ext>
            </a:extLst>
          </p:cNvPr>
          <p:cNvSpPr txBox="1">
            <a:spLocks/>
          </p:cNvSpPr>
          <p:nvPr/>
        </p:nvSpPr>
        <p:spPr>
          <a:xfrm>
            <a:off x="569731" y="3912505"/>
            <a:ext cx="4850797" cy="91795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Mark-Book" panose="02000500000000000000" pitchFamily="2" charset="0"/>
                <a:ea typeface="Mark-Book" panose="020005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defTabSz="1491715" fontAlgn="base">
              <a:spcBef>
                <a:spcPts val="0"/>
              </a:spcBef>
              <a:buClr>
                <a:srgbClr val="CAD400"/>
              </a:buClr>
              <a:buNone/>
              <a:defRPr/>
            </a:pPr>
            <a:r>
              <a:rPr lang="lv-LV" altLang="lv-LV" sz="1800" b="1" dirty="0">
                <a:solidFill>
                  <a:schemeClr val="bg2">
                    <a:lumMod val="75000"/>
                  </a:schemeClr>
                </a:solidFill>
                <a:latin typeface="Century Gothic"/>
                <a:cs typeface="Arial"/>
              </a:rPr>
              <a:t>Pirms</a:t>
            </a:r>
            <a:r>
              <a:rPr lang="lv-LV" altLang="lv-LV" sz="1800" dirty="0">
                <a:solidFill>
                  <a:schemeClr val="bg2">
                    <a:lumMod val="75000"/>
                  </a:schemeClr>
                </a:solidFill>
                <a:latin typeface="Century Gothic"/>
                <a:cs typeface="Arial"/>
              </a:rPr>
              <a:t>: Covid -19 ietekmē sarukuši pārdošanas apjomi; vienlaikus saredz iespēju izaugsmei, pārņemot konkurentus.</a:t>
            </a:r>
            <a:endParaRPr lang="lv-LV" altLang="lv-LV" sz="1800" dirty="0">
              <a:solidFill>
                <a:schemeClr val="bg2">
                  <a:lumMod val="75000"/>
                </a:schemeClr>
              </a:solidFill>
              <a:latin typeface="Century Gothic" pitchFamily="34" charset="0"/>
              <a:cs typeface="Arial" pitchFamily="34" charset="0"/>
            </a:endParaRPr>
          </a:p>
          <a:p>
            <a:endParaRPr lang="en-LV" sz="1600" dirty="0">
              <a:solidFill>
                <a:srgbClr val="FDFFFE"/>
              </a:solidFill>
              <a:latin typeface="Century Gothic" panose="020B0502020202020204" pitchFamily="34" charset="0"/>
            </a:endParaRP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3E40BF71-FF14-BFD7-AB0A-AAF255017DCD}"/>
              </a:ext>
            </a:extLst>
          </p:cNvPr>
          <p:cNvSpPr txBox="1">
            <a:spLocks/>
          </p:cNvSpPr>
          <p:nvPr/>
        </p:nvSpPr>
        <p:spPr>
          <a:xfrm>
            <a:off x="569731" y="4910452"/>
            <a:ext cx="4764188" cy="641893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Mark-Book" panose="02000500000000000000" pitchFamily="2" charset="0"/>
                <a:ea typeface="Mark-Book" panose="020005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defTabSz="1491715" fontAlgn="base">
              <a:spcBef>
                <a:spcPts val="0"/>
              </a:spcBef>
              <a:buClr>
                <a:srgbClr val="CAD400"/>
              </a:buClr>
              <a:buNone/>
              <a:defRPr/>
            </a:pPr>
            <a:r>
              <a:rPr lang="lv-LV" altLang="lv-LV" sz="1800" b="1" dirty="0">
                <a:solidFill>
                  <a:schemeClr val="bg2">
                    <a:lumMod val="75000"/>
                  </a:schemeClr>
                </a:solidFill>
                <a:latin typeface="Century Gothic"/>
                <a:cs typeface="Arial"/>
              </a:rPr>
              <a:t>Pēc</a:t>
            </a:r>
            <a:r>
              <a:rPr lang="lv-LV" altLang="lv-LV" sz="1800" dirty="0">
                <a:solidFill>
                  <a:schemeClr val="bg2">
                    <a:lumMod val="75000"/>
                  </a:schemeClr>
                </a:solidFill>
                <a:latin typeface="Century Gothic"/>
                <a:cs typeface="Arial"/>
              </a:rPr>
              <a:t>: Būtiski audzis viesnīcu portfelis; audzis apgrozījums; viesnīcu pārvaldības pakalpojuma eksports (Wyndham, Accor, International Hotel Group).</a:t>
            </a:r>
            <a:endParaRPr lang="lv-LV" altLang="lv-LV" sz="1800" dirty="0">
              <a:solidFill>
                <a:schemeClr val="bg2">
                  <a:lumMod val="75000"/>
                </a:schemeClr>
              </a:solidFill>
              <a:latin typeface="Century Gothic" pitchFamily="34" charset="0"/>
              <a:cs typeface="Arial" pitchFamily="34" charset="0"/>
            </a:endParaRPr>
          </a:p>
          <a:p>
            <a:endParaRPr lang="en-LV" sz="1600" dirty="0">
              <a:solidFill>
                <a:srgbClr val="FDFFFE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2A1BB4D5-E04E-4218-414E-A1646A28B4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9095" y="1009664"/>
            <a:ext cx="2661471" cy="1155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1515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7A122A-08B6-3C6F-C41F-DC023A70E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647FA82-8415-A7B6-8D07-102D1D872458}"/>
              </a:ext>
            </a:extLst>
          </p:cNvPr>
          <p:cNvSpPr/>
          <p:nvPr/>
        </p:nvSpPr>
        <p:spPr>
          <a:xfrm>
            <a:off x="865033" y="542826"/>
            <a:ext cx="8508274" cy="852286"/>
          </a:xfrm>
          <a:prstGeom prst="rect">
            <a:avLst/>
          </a:prstGeom>
          <a:solidFill>
            <a:srgbClr val="70C3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F2CB056C-40C5-F2F1-8406-4542D6997B89}"/>
              </a:ext>
            </a:extLst>
          </p:cNvPr>
          <p:cNvSpPr txBox="1">
            <a:spLocks/>
          </p:cNvSpPr>
          <p:nvPr/>
        </p:nvSpPr>
        <p:spPr>
          <a:xfrm>
            <a:off x="1023158" y="626365"/>
            <a:ext cx="9219880" cy="736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Mark" panose="02000500000000000000" pitchFamily="2" charset="0"/>
                <a:ea typeface="Mark" panose="02000500000000000000" pitchFamily="2" charset="0"/>
                <a:cs typeface="+mj-cs"/>
              </a:defRPr>
            </a:lvl1pPr>
          </a:lstStyle>
          <a:p>
            <a:pPr defTabSz="1293465"/>
            <a:r>
              <a:rPr lang="lv-LV" altLang="lv-LV" sz="4800" dirty="0">
                <a:solidFill>
                  <a:srgbClr val="00467F"/>
                </a:solidFill>
                <a:highlight>
                  <a:srgbClr val="70C3BC"/>
                </a:highlight>
                <a:latin typeface="Century Gothic" pitchFamily="34" charset="0"/>
                <a:ea typeface="ヒラギノ角ゴ Pro W3"/>
                <a:cs typeface="ヒラギノ角ゴ Pro W3"/>
              </a:rPr>
              <a:t>Pienesums tautsaimniecībai</a:t>
            </a:r>
          </a:p>
        </p:txBody>
      </p:sp>
      <p:pic>
        <p:nvPicPr>
          <p:cNvPr id="11" name="Picture 10" descr="A person sitting on a graph&#10;&#10;AI-generated content may be incorrect.">
            <a:extLst>
              <a:ext uri="{FF2B5EF4-FFF2-40B4-BE49-F238E27FC236}">
                <a16:creationId xmlns:a16="http://schemas.microsoft.com/office/drawing/2014/main" id="{877B1E41-C4CE-81ED-38B2-64C3E16F95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2104" y="2044147"/>
            <a:ext cx="4927395" cy="4428904"/>
          </a:xfrm>
          <a:prstGeom prst="rect">
            <a:avLst/>
          </a:prstGeom>
        </p:spPr>
      </p:pic>
      <p:sp>
        <p:nvSpPr>
          <p:cNvPr id="21" name="Rounded Rectangle 12">
            <a:extLst>
              <a:ext uri="{FF2B5EF4-FFF2-40B4-BE49-F238E27FC236}">
                <a16:creationId xmlns:a16="http://schemas.microsoft.com/office/drawing/2014/main" id="{66479D7B-891C-38A7-C624-AE853951CBF9}"/>
              </a:ext>
            </a:extLst>
          </p:cNvPr>
          <p:cNvSpPr/>
          <p:nvPr/>
        </p:nvSpPr>
        <p:spPr>
          <a:xfrm>
            <a:off x="865034" y="3292892"/>
            <a:ext cx="6151082" cy="760160"/>
          </a:xfrm>
          <a:prstGeom prst="roundRect">
            <a:avLst/>
          </a:prstGeom>
          <a:solidFill>
            <a:srgbClr val="F86850"/>
          </a:solidFill>
          <a:ln w="2540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>
              <a:solidFill>
                <a:srgbClr val="C9D63C"/>
              </a:solidFill>
            </a:endParaRPr>
          </a:p>
        </p:txBody>
      </p:sp>
      <p:sp>
        <p:nvSpPr>
          <p:cNvPr id="23" name="Rounded Rectangle 18">
            <a:extLst>
              <a:ext uri="{FF2B5EF4-FFF2-40B4-BE49-F238E27FC236}">
                <a16:creationId xmlns:a16="http://schemas.microsoft.com/office/drawing/2014/main" id="{DE22B0AB-21D7-4AB2-37A7-3B4B4D6C4685}"/>
              </a:ext>
            </a:extLst>
          </p:cNvPr>
          <p:cNvSpPr/>
          <p:nvPr/>
        </p:nvSpPr>
        <p:spPr>
          <a:xfrm>
            <a:off x="865033" y="2423517"/>
            <a:ext cx="6117547" cy="760160"/>
          </a:xfrm>
          <a:prstGeom prst="roundRect">
            <a:avLst/>
          </a:prstGeom>
          <a:solidFill>
            <a:schemeClr val="accent5"/>
          </a:solidFill>
          <a:ln w="2540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>
              <a:solidFill>
                <a:srgbClr val="C9D63C"/>
              </a:solidFill>
            </a:endParaRP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33033E02-959C-0EF9-9D86-B6FA4A20EB1E}"/>
              </a:ext>
            </a:extLst>
          </p:cNvPr>
          <p:cNvSpPr txBox="1">
            <a:spLocks/>
          </p:cNvSpPr>
          <p:nvPr/>
        </p:nvSpPr>
        <p:spPr>
          <a:xfrm>
            <a:off x="976602" y="2605631"/>
            <a:ext cx="5827302" cy="37401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Mark" panose="02000500000000000000" pitchFamily="2" charset="0"/>
                <a:ea typeface="Mark" panose="02000500000000000000" pitchFamily="2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Mark-Book" panose="02000500000000000000" pitchFamily="2" charset="0"/>
                <a:ea typeface="Mark-Book" panose="02000500000000000000" pitchFamily="2" charset="0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Mark-Book" panose="02000500000000000000" pitchFamily="2" charset="0"/>
                <a:ea typeface="Mark-Book" panose="02000500000000000000" pitchFamily="2" charset="0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Mark-Book" panose="02000500000000000000" pitchFamily="2" charset="0"/>
                <a:ea typeface="Mark-Book" panose="02000500000000000000" pitchFamily="2" charset="0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Mark-Book" panose="02000500000000000000" pitchFamily="2" charset="0"/>
                <a:ea typeface="Mark-Book" panose="020005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491727">
              <a:spcBef>
                <a:spcPts val="1200"/>
              </a:spcBef>
              <a:buClr>
                <a:srgbClr val="CAD400"/>
              </a:buClr>
              <a:defRPr/>
            </a:pPr>
            <a:r>
              <a:rPr lang="lv-LV" altLang="lv-LV" sz="2400" b="0" dirty="0">
                <a:solidFill>
                  <a:schemeClr val="accent2"/>
                </a:solidFill>
                <a:latin typeface="Century Gothic" pitchFamily="34" charset="0"/>
                <a:cs typeface="Arial" pitchFamily="34" charset="0"/>
              </a:rPr>
              <a:t>Apgrozījums, </a:t>
            </a:r>
            <a:r>
              <a:rPr lang="lv-LV" altLang="lv-LV" sz="2400" b="0" dirty="0" err="1">
                <a:solidFill>
                  <a:schemeClr val="accent2"/>
                </a:solidFill>
                <a:latin typeface="Century Gothic" pitchFamily="34" charset="0"/>
                <a:cs typeface="Arial" pitchFamily="34" charset="0"/>
              </a:rPr>
              <a:t>mEUR</a:t>
            </a:r>
            <a:r>
              <a:rPr lang="lv-LV" altLang="lv-LV" sz="2400" b="0" dirty="0">
                <a:solidFill>
                  <a:schemeClr val="accent2"/>
                </a:solidFill>
                <a:latin typeface="Century Gothic" pitchFamily="34" charset="0"/>
                <a:cs typeface="Arial" pitchFamily="34" charset="0"/>
              </a:rPr>
              <a:t> 166 / 304 (+83%)</a:t>
            </a:r>
          </a:p>
        </p:txBody>
      </p:sp>
      <p:sp>
        <p:nvSpPr>
          <p:cNvPr id="33" name="Rounded Rectangle 11">
            <a:extLst>
              <a:ext uri="{FF2B5EF4-FFF2-40B4-BE49-F238E27FC236}">
                <a16:creationId xmlns:a16="http://schemas.microsoft.com/office/drawing/2014/main" id="{1FEEBFB2-5DAA-F471-2A9E-CFDDAB7DA226}"/>
              </a:ext>
            </a:extLst>
          </p:cNvPr>
          <p:cNvSpPr/>
          <p:nvPr/>
        </p:nvSpPr>
        <p:spPr>
          <a:xfrm>
            <a:off x="865033" y="1630791"/>
            <a:ext cx="6117547" cy="683511"/>
          </a:xfrm>
          <a:prstGeom prst="roundRect">
            <a:avLst/>
          </a:prstGeom>
          <a:solidFill>
            <a:srgbClr val="E2F3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2400" dirty="0">
                <a:solidFill>
                  <a:srgbClr val="F86850"/>
                </a:solidFill>
                <a:latin typeface="Century Gothic" panose="020B0502020202020204" pitchFamily="34" charset="0"/>
                <a:ea typeface="Mark-Book" panose="02000500000000000000" pitchFamily="2" charset="0"/>
              </a:rPr>
              <a:t>2021.gads / 2025.gads </a:t>
            </a:r>
            <a:endParaRPr lang="en-GB" sz="2400" dirty="0">
              <a:solidFill>
                <a:srgbClr val="F86850"/>
              </a:solidFill>
              <a:latin typeface="Century Gothic" panose="020B0502020202020204" pitchFamily="34" charset="0"/>
              <a:ea typeface="Mark-Book" panose="02000500000000000000" pitchFamily="2" charset="0"/>
            </a:endParaRPr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7257F88C-06FA-7D82-5123-CD9928887B25}"/>
              </a:ext>
            </a:extLst>
          </p:cNvPr>
          <p:cNvSpPr txBox="1">
            <a:spLocks/>
          </p:cNvSpPr>
          <p:nvPr/>
        </p:nvSpPr>
        <p:spPr>
          <a:xfrm>
            <a:off x="1010155" y="3446189"/>
            <a:ext cx="5827302" cy="37401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Mark" panose="02000500000000000000" pitchFamily="2" charset="0"/>
                <a:ea typeface="Mark" panose="02000500000000000000" pitchFamily="2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Mark-Book" panose="02000500000000000000" pitchFamily="2" charset="0"/>
                <a:ea typeface="Mark-Book" panose="02000500000000000000" pitchFamily="2" charset="0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Mark-Book" panose="02000500000000000000" pitchFamily="2" charset="0"/>
                <a:ea typeface="Mark-Book" panose="02000500000000000000" pitchFamily="2" charset="0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Mark-Book" panose="02000500000000000000" pitchFamily="2" charset="0"/>
                <a:ea typeface="Mark-Book" panose="02000500000000000000" pitchFamily="2" charset="0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Mark-Book" panose="02000500000000000000" pitchFamily="2" charset="0"/>
                <a:ea typeface="Mark-Book" panose="020005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491727">
              <a:spcBef>
                <a:spcPts val="1200"/>
              </a:spcBef>
              <a:buClr>
                <a:srgbClr val="CAD400"/>
              </a:buClr>
              <a:defRPr/>
            </a:pPr>
            <a:r>
              <a:rPr lang="lv-LV" altLang="lv-LV" sz="2400" b="0" dirty="0">
                <a:solidFill>
                  <a:schemeClr val="accent2"/>
                </a:solidFill>
                <a:latin typeface="Century Gothic" pitchFamily="34" charset="0"/>
                <a:cs typeface="Arial" pitchFamily="34" charset="0"/>
              </a:rPr>
              <a:t>Darbinieku skaits 1696 / 2072 (+22%)</a:t>
            </a:r>
          </a:p>
        </p:txBody>
      </p:sp>
      <p:sp>
        <p:nvSpPr>
          <p:cNvPr id="37" name="Rounded Rectangle 12">
            <a:extLst>
              <a:ext uri="{FF2B5EF4-FFF2-40B4-BE49-F238E27FC236}">
                <a16:creationId xmlns:a16="http://schemas.microsoft.com/office/drawing/2014/main" id="{289DCABD-E149-B365-203E-38A464BBB0BF}"/>
              </a:ext>
            </a:extLst>
          </p:cNvPr>
          <p:cNvSpPr/>
          <p:nvPr/>
        </p:nvSpPr>
        <p:spPr>
          <a:xfrm>
            <a:off x="865034" y="4147682"/>
            <a:ext cx="6151082" cy="760160"/>
          </a:xfrm>
          <a:prstGeom prst="roundRect">
            <a:avLst/>
          </a:prstGeom>
          <a:solidFill>
            <a:srgbClr val="F86850"/>
          </a:solidFill>
          <a:ln w="2540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>
              <a:solidFill>
                <a:srgbClr val="C9D63C"/>
              </a:solidFill>
            </a:endParaRPr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3115CA17-5DE5-2B4A-E46E-1CAD3EC53921}"/>
              </a:ext>
            </a:extLst>
          </p:cNvPr>
          <p:cNvSpPr txBox="1">
            <a:spLocks/>
          </p:cNvSpPr>
          <p:nvPr/>
        </p:nvSpPr>
        <p:spPr>
          <a:xfrm>
            <a:off x="1026924" y="4288527"/>
            <a:ext cx="5827302" cy="37401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Mark" panose="02000500000000000000" pitchFamily="2" charset="0"/>
                <a:ea typeface="Mark" panose="02000500000000000000" pitchFamily="2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Mark-Book" panose="02000500000000000000" pitchFamily="2" charset="0"/>
                <a:ea typeface="Mark-Book" panose="02000500000000000000" pitchFamily="2" charset="0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Mark-Book" panose="02000500000000000000" pitchFamily="2" charset="0"/>
                <a:ea typeface="Mark-Book" panose="02000500000000000000" pitchFamily="2" charset="0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Mark-Book" panose="02000500000000000000" pitchFamily="2" charset="0"/>
                <a:ea typeface="Mark-Book" panose="02000500000000000000" pitchFamily="2" charset="0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Mark-Book" panose="02000500000000000000" pitchFamily="2" charset="0"/>
                <a:ea typeface="Mark-Book" panose="020005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491727">
              <a:spcBef>
                <a:spcPts val="1200"/>
              </a:spcBef>
              <a:buClr>
                <a:srgbClr val="CAD400"/>
              </a:buClr>
              <a:defRPr/>
            </a:pPr>
            <a:r>
              <a:rPr lang="lv-LV" altLang="lv-LV" sz="2400" b="0" dirty="0">
                <a:solidFill>
                  <a:schemeClr val="accent2"/>
                </a:solidFill>
                <a:latin typeface="Century Gothic" pitchFamily="34" charset="0"/>
                <a:cs typeface="Arial" pitchFamily="34" charset="0"/>
              </a:rPr>
              <a:t>Eksports,  </a:t>
            </a:r>
            <a:r>
              <a:rPr lang="lv-LV" altLang="lv-LV" sz="2400" b="0" dirty="0" err="1">
                <a:solidFill>
                  <a:schemeClr val="accent2"/>
                </a:solidFill>
                <a:latin typeface="Century Gothic" pitchFamily="34" charset="0"/>
                <a:cs typeface="Arial" pitchFamily="34" charset="0"/>
              </a:rPr>
              <a:t>mEUR</a:t>
            </a:r>
            <a:r>
              <a:rPr lang="lv-LV" altLang="lv-LV" sz="2400" b="0" dirty="0">
                <a:solidFill>
                  <a:schemeClr val="accent2"/>
                </a:solidFill>
                <a:latin typeface="Century Gothic" pitchFamily="34" charset="0"/>
                <a:cs typeface="Arial" pitchFamily="34" charset="0"/>
              </a:rPr>
              <a:t> 93 / 270 (+190%)</a:t>
            </a:r>
          </a:p>
        </p:txBody>
      </p:sp>
      <p:sp>
        <p:nvSpPr>
          <p:cNvPr id="41" name="Rounded Rectangle 12">
            <a:extLst>
              <a:ext uri="{FF2B5EF4-FFF2-40B4-BE49-F238E27FC236}">
                <a16:creationId xmlns:a16="http://schemas.microsoft.com/office/drawing/2014/main" id="{2E60333D-A66F-03A5-D195-2A85BCCD663D}"/>
              </a:ext>
            </a:extLst>
          </p:cNvPr>
          <p:cNvSpPr/>
          <p:nvPr/>
        </p:nvSpPr>
        <p:spPr>
          <a:xfrm>
            <a:off x="865034" y="5002472"/>
            <a:ext cx="6151082" cy="760160"/>
          </a:xfrm>
          <a:prstGeom prst="roundRect">
            <a:avLst/>
          </a:prstGeom>
          <a:solidFill>
            <a:srgbClr val="F86850"/>
          </a:solidFill>
          <a:ln w="2540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>
              <a:solidFill>
                <a:srgbClr val="C9D63C"/>
              </a:solidFill>
            </a:endParaRPr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9DA14655-4DDE-0C12-48D8-65FD7C6FECE2}"/>
              </a:ext>
            </a:extLst>
          </p:cNvPr>
          <p:cNvSpPr txBox="1">
            <a:spLocks/>
          </p:cNvSpPr>
          <p:nvPr/>
        </p:nvSpPr>
        <p:spPr>
          <a:xfrm>
            <a:off x="1010154" y="5155769"/>
            <a:ext cx="6005961" cy="37401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Mark" panose="02000500000000000000" pitchFamily="2" charset="0"/>
                <a:ea typeface="Mark" panose="02000500000000000000" pitchFamily="2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Mark-Book" panose="02000500000000000000" pitchFamily="2" charset="0"/>
                <a:ea typeface="Mark-Book" panose="02000500000000000000" pitchFamily="2" charset="0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Mark-Book" panose="02000500000000000000" pitchFamily="2" charset="0"/>
                <a:ea typeface="Mark-Book" panose="02000500000000000000" pitchFamily="2" charset="0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Mark-Book" panose="02000500000000000000" pitchFamily="2" charset="0"/>
                <a:ea typeface="Mark-Book" panose="02000500000000000000" pitchFamily="2" charset="0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Mark-Book" panose="02000500000000000000" pitchFamily="2" charset="0"/>
                <a:ea typeface="Mark-Book" panose="020005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491727">
              <a:spcBef>
                <a:spcPts val="1200"/>
              </a:spcBef>
              <a:buClr>
                <a:srgbClr val="CAD400"/>
              </a:buClr>
              <a:defRPr/>
            </a:pPr>
            <a:r>
              <a:rPr lang="lv-LV" altLang="lv-LV" sz="2100" b="0" dirty="0">
                <a:solidFill>
                  <a:schemeClr val="accent2"/>
                </a:solidFill>
                <a:latin typeface="Century Gothic" pitchFamily="34" charset="0"/>
                <a:cs typeface="Arial" pitchFamily="34" charset="0"/>
              </a:rPr>
              <a:t>Nomaksāti nodokļi, </a:t>
            </a:r>
            <a:r>
              <a:rPr lang="lv-LV" altLang="lv-LV" sz="2100" b="0" dirty="0" err="1">
                <a:solidFill>
                  <a:schemeClr val="accent2"/>
                </a:solidFill>
                <a:latin typeface="Century Gothic" pitchFamily="34" charset="0"/>
                <a:cs typeface="Arial" pitchFamily="34" charset="0"/>
              </a:rPr>
              <a:t>mEUR</a:t>
            </a:r>
            <a:r>
              <a:rPr lang="lv-LV" altLang="lv-LV" sz="2100" b="0" dirty="0">
                <a:solidFill>
                  <a:schemeClr val="accent2"/>
                </a:solidFill>
                <a:latin typeface="Century Gothic" pitchFamily="34" charset="0"/>
                <a:cs typeface="Arial" pitchFamily="34" charset="0"/>
              </a:rPr>
              <a:t> 11.2 / 25.3 (+126%)</a:t>
            </a:r>
          </a:p>
        </p:txBody>
      </p:sp>
      <p:pic>
        <p:nvPicPr>
          <p:cNvPr id="47" name="Graphic 46">
            <a:extLst>
              <a:ext uri="{FF2B5EF4-FFF2-40B4-BE49-F238E27FC236}">
                <a16:creationId xmlns:a16="http://schemas.microsoft.com/office/drawing/2014/main" id="{FDBD418E-1379-FD50-4A88-AE8BC401AAD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76104" y="1027903"/>
            <a:ext cx="869731" cy="1041865"/>
          </a:xfrm>
          <a:prstGeom prst="rect">
            <a:avLst/>
          </a:prstGeom>
        </p:spPr>
      </p:pic>
      <p:pic>
        <p:nvPicPr>
          <p:cNvPr id="49" name="Graphic 48">
            <a:extLst>
              <a:ext uri="{FF2B5EF4-FFF2-40B4-BE49-F238E27FC236}">
                <a16:creationId xmlns:a16="http://schemas.microsoft.com/office/drawing/2014/main" id="{87F3B5F4-B017-F8D5-D5E1-1AB7692BE9E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701327" y="2314302"/>
            <a:ext cx="925300" cy="916732"/>
          </a:xfrm>
          <a:prstGeom prst="rect">
            <a:avLst/>
          </a:prstGeom>
        </p:spPr>
      </p:pic>
      <p:sp>
        <p:nvSpPr>
          <p:cNvPr id="51" name="Rounded Rectangle 11">
            <a:extLst>
              <a:ext uri="{FF2B5EF4-FFF2-40B4-BE49-F238E27FC236}">
                <a16:creationId xmlns:a16="http://schemas.microsoft.com/office/drawing/2014/main" id="{57E1747A-2FAB-BEF8-EA11-DDB52AF047D5}"/>
              </a:ext>
            </a:extLst>
          </p:cNvPr>
          <p:cNvSpPr/>
          <p:nvPr/>
        </p:nvSpPr>
        <p:spPr>
          <a:xfrm>
            <a:off x="865033" y="5857262"/>
            <a:ext cx="6151082" cy="777081"/>
          </a:xfrm>
          <a:prstGeom prst="roundRect">
            <a:avLst/>
          </a:prstGeom>
          <a:solidFill>
            <a:srgbClr val="E2F3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2000" dirty="0">
                <a:solidFill>
                  <a:srgbClr val="F86850"/>
                </a:solidFill>
                <a:latin typeface="Century Gothic" panose="020B0502020202020204" pitchFamily="34" charset="0"/>
                <a:ea typeface="Mark-Book" panose="02000500000000000000" pitchFamily="2" charset="0"/>
              </a:rPr>
              <a:t>Četri no finansētajiem uzņēmumiem iesaistījušies kapitāla tirgū, emitējot obligācijas biržā Nasdaq</a:t>
            </a:r>
            <a:endParaRPr lang="en-GB" sz="2000" dirty="0">
              <a:solidFill>
                <a:srgbClr val="F86850"/>
              </a:solidFill>
              <a:latin typeface="Century Gothic" panose="020B0502020202020204" pitchFamily="34" charset="0"/>
              <a:ea typeface="Mark-Book" panose="02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16901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5788F-A35E-12D0-9135-E80811170B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5683ED52-F4D9-9CFB-7C95-015EA80D21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57792" y="1735514"/>
            <a:ext cx="7876415" cy="1778153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</a:pPr>
            <a:r>
              <a:rPr lang="lv-LV" sz="4000" dirty="0">
                <a:solidFill>
                  <a:srgbClr val="2F5282"/>
                </a:solidFill>
                <a:latin typeface="Century Gothic" panose="020B0502020202020204" pitchFamily="34" charset="0"/>
              </a:rPr>
              <a:t>Mēs palīdzam Latvijai augt!</a:t>
            </a:r>
            <a:endParaRPr lang="en-LV" sz="4000" dirty="0">
              <a:solidFill>
                <a:srgbClr val="C9D63C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959232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Altum prezentacijas krasas">
      <a:dk1>
        <a:srgbClr val="CAD300"/>
      </a:dk1>
      <a:lt1>
        <a:srgbClr val="6BC2B9"/>
      </a:lt1>
      <a:dk2>
        <a:srgbClr val="00ACC9"/>
      </a:dk2>
      <a:lt2>
        <a:srgbClr val="00467F"/>
      </a:lt2>
      <a:accent1>
        <a:srgbClr val="0D51A0"/>
      </a:accent1>
      <a:accent2>
        <a:srgbClr val="D2D2D2"/>
      </a:accent2>
      <a:accent3>
        <a:srgbClr val="974950"/>
      </a:accent3>
      <a:accent4>
        <a:srgbClr val="A6497D"/>
      </a:accent4>
      <a:accent5>
        <a:srgbClr val="FF6951"/>
      </a:accent5>
      <a:accent6>
        <a:srgbClr val="000000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blipFill>
          <a:blip xmlns:r="http://schemas.openxmlformats.org/officeDocument/2006/relationships" r:embed="rId1"/>
          <a:srcRect/>
          <a:stretch>
            <a:fillRect l="-13364" t="-1478" r="-23365" b="-1266"/>
          </a:stretch>
        </a:blip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2e10b195-476f-4749-aa6a-37997bff3ea2}" enabled="1" method="Standard" siteId="{5d0f951f-1a04-49b6-81a7-4b3f786368a6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490</Words>
  <Application>Microsoft Office PowerPoint</Application>
  <PresentationFormat>Widescreen</PresentationFormat>
  <Paragraphs>77</Paragraphs>
  <Slides>13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Aptos</vt:lpstr>
      <vt:lpstr>Aptos Display</vt:lpstr>
      <vt:lpstr>Arial</vt:lpstr>
      <vt:lpstr>Calibri</vt:lpstr>
      <vt:lpstr>Century Gothic</vt:lpstr>
      <vt:lpstr>Mark</vt:lpstr>
      <vt:lpstr>Mark-Book</vt:lpstr>
      <vt:lpstr>Office Theme</vt:lpstr>
      <vt:lpstr>Custom Design</vt:lpstr>
      <vt:lpstr>Jauns kapitāla fonds</vt:lpstr>
      <vt:lpstr>PowerPoint Presentation</vt:lpstr>
      <vt:lpstr> Pieejamie finansējuma veidi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Mēs palīdzam Latvijai augt!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2026-10-07T11:57:51Z</dcterms:created>
  <dcterms:modified xsi:type="dcterms:W3CDTF">2026-10-08T05:46:42Z</dcterms:modified>
</cp:coreProperties>
</file>