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media/image1.jpeg" ContentType="image/jpeg"/>
  <Override PartName="/ppt/media/image2.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x="9144000" cy="6858000"/>
  <p:notesSz cx="6858000" cy="9144000"/>
  <p:defaultTextStyle>
    <a:lvl1pPr>
      <a:defRPr>
        <a:latin typeface="Arial"/>
        <a:ea typeface="Arial"/>
        <a:cs typeface="Arial"/>
        <a:sym typeface="Arial"/>
      </a:defRPr>
    </a:lvl1pPr>
    <a:lvl2pPr indent="457200">
      <a:defRPr>
        <a:latin typeface="Arial"/>
        <a:ea typeface="Arial"/>
        <a:cs typeface="Arial"/>
        <a:sym typeface="Arial"/>
      </a:defRPr>
    </a:lvl2pPr>
    <a:lvl3pPr indent="914400">
      <a:defRPr>
        <a:latin typeface="Arial"/>
        <a:ea typeface="Arial"/>
        <a:cs typeface="Arial"/>
        <a:sym typeface="Arial"/>
      </a:defRPr>
    </a:lvl3pPr>
    <a:lvl4pPr indent="1371600">
      <a:defRPr>
        <a:latin typeface="Arial"/>
        <a:ea typeface="Arial"/>
        <a:cs typeface="Arial"/>
        <a:sym typeface="Arial"/>
      </a:defRPr>
    </a:lvl4pPr>
    <a:lvl5pPr indent="1828800">
      <a:defRPr>
        <a:latin typeface="Arial"/>
        <a:ea typeface="Arial"/>
        <a:cs typeface="Arial"/>
        <a:sym typeface="Arial"/>
      </a:defRPr>
    </a:lvl5pPr>
    <a:lvl6pPr>
      <a:defRPr>
        <a:latin typeface="Arial"/>
        <a:ea typeface="Arial"/>
        <a:cs typeface="Arial"/>
        <a:sym typeface="Arial"/>
      </a:defRPr>
    </a:lvl6pPr>
    <a:lvl7pPr>
      <a:defRPr>
        <a:latin typeface="Arial"/>
        <a:ea typeface="Arial"/>
        <a:cs typeface="Arial"/>
        <a:sym typeface="Arial"/>
      </a:defRPr>
    </a:lvl7pPr>
    <a:lvl8pPr>
      <a:defRPr>
        <a:latin typeface="Arial"/>
        <a:ea typeface="Arial"/>
        <a:cs typeface="Arial"/>
        <a:sym typeface="Arial"/>
      </a:defRPr>
    </a:lvl8pPr>
    <a:lvl9pPr>
      <a:defRPr>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n" i="on">
        <a:font>
          <a:latin typeface="Arial"/>
          <a:ea typeface="Arial"/>
          <a:cs typeface="Arial"/>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E7F3F4"/>
          </a:solidFill>
        </a:fill>
      </a:tcStyle>
    </a:wholeTbl>
    <a:band2H>
      <a:tcTxStyle b="def" i="def"/>
      <a:tcStyle>
        <a:tcBdr/>
        <a:fill>
          <a:solidFill>
            <a:srgbClr val="F3F9FA"/>
          </a:solidFill>
        </a:fill>
      </a:tcStyle>
    </a:band2H>
    <a:firstCol>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BBE0E3"/>
          </a:solidFill>
        </a:fill>
      </a:tcStyle>
    </a:firstCol>
    <a:la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BBE0E3"/>
          </a:solidFill>
        </a:fill>
      </a:tcStyle>
    </a:lastRow>
    <a:fir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BBE0E3"/>
          </a:solidFill>
        </a:fill>
      </a:tcStyle>
    </a:firstRow>
  </a:tblStyle>
  <a:tblStyle styleId="{C7B018BB-80A7-4F77-B60F-C8B233D01FF8}" styleName="">
    <a:tblBg/>
    <a:wholeTbl>
      <a:tcTxStyle b="on" i="on">
        <a:font>
          <a:latin typeface="Arial"/>
          <a:ea typeface="Arial"/>
          <a:cs typeface="Arial"/>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FFFF"/>
          </a:solidFill>
        </a:fill>
      </a:tcStyle>
    </a:wholeTbl>
    <a:band2H>
      <a:tcTxStyle b="def" i="def"/>
      <a:tcStyle>
        <a:tcBdr/>
        <a:fill>
          <a:solidFill>
            <a:srgbClr val="FFFFFF"/>
          </a:solidFill>
        </a:fill>
      </a:tcStyle>
    </a:band2H>
    <a:firstCol>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FFFF"/>
          </a:solidFill>
        </a:fill>
      </a:tcStyle>
    </a:firstCol>
    <a:la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FFFF"/>
          </a:solidFill>
        </a:fill>
      </a:tcStyle>
    </a:lastRow>
    <a:fir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FFFF"/>
          </a:solidFill>
        </a:fill>
      </a:tcStyle>
    </a:firstRow>
  </a:tblStyle>
  <a:tblStyle styleId="{EEE7283C-3CF3-47DC-8721-378D4A62B228}" styleName="">
    <a:tblBg/>
    <a:wholeTbl>
      <a:tcTxStyle b="on" i="on">
        <a:font>
          <a:latin typeface="Arial"/>
          <a:ea typeface="Arial"/>
          <a:cs typeface="Arial"/>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CCCDA"/>
          </a:solidFill>
        </a:fill>
      </a:tcStyle>
    </a:wholeTbl>
    <a:band2H>
      <a:tcTxStyle b="def" i="def"/>
      <a:tcStyle>
        <a:tcBdr/>
        <a:fill>
          <a:solidFill>
            <a:srgbClr val="E7E7ED"/>
          </a:solidFill>
        </a:fill>
      </a:tcStyle>
    </a:band2H>
    <a:firstCol>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2E2E8B"/>
          </a:solidFill>
        </a:fill>
      </a:tcStyle>
    </a:firstCol>
    <a:la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2E2E8B"/>
          </a:solidFill>
        </a:fill>
      </a:tcStyle>
    </a:lastRow>
    <a:fir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2E2E8B"/>
          </a:solidFill>
        </a:fill>
      </a:tcStyle>
    </a:firstRow>
  </a:tblStyle>
  <a:tblStyle styleId="{CF821DB8-F4EB-4A41-A1BA-3FCAFE7338EE}" styleName="">
    <a:tblBg/>
    <a:wholeTbl>
      <a:tcTxStyle b="on" i="on">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n">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BBE0E3"/>
          </a:solidFill>
        </a:fill>
      </a:tcStyle>
    </a:firstCol>
    <a:lastRow>
      <a:tcTxStyle b="on" i="on">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BBE0E3"/>
          </a:solidFill>
        </a:fill>
      </a:tcStyle>
    </a:firstRow>
  </a:tblStyle>
  <a:tblStyle styleId="{33BA23B1-9221-436E-865A-0063620EA4FD}" styleName="">
    <a:tblBg/>
    <a:wholeTbl>
      <a:tcTxStyle b="on" i="on">
        <a:font>
          <a:latin typeface="Arial"/>
          <a:ea typeface="Arial"/>
          <a:cs typeface="Arial"/>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b="def" i="def"/>
      <a:tcStyle>
        <a:tcBdr/>
        <a:fill>
          <a:solidFill>
            <a:srgbClr val="E6E6E6"/>
          </a:solidFill>
        </a:fill>
      </a:tcStyle>
    </a:band2H>
    <a:firstCol>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 styleId="{2708684C-4D16-4618-839F-0558EEFCDFE6}" styleName="">
    <a:tblBg/>
    <a:wholeTbl>
      <a:tcTxStyle b="on" i="on">
        <a:font>
          <a:latin typeface="Arial"/>
          <a:ea typeface="Arial"/>
          <a:cs typeface="Arial"/>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b="def" i="def"/>
      <a:tcStyle>
        <a:tcBdr/>
        <a:fill>
          <a:solidFill>
            <a:srgbClr val="FFFFFF"/>
          </a:solidFill>
        </a:fill>
      </a:tcStyle>
    </a:band2H>
    <a:firstCol>
      <a:tcTxStyle b="on" i="on">
        <a:font>
          <a:latin typeface="Arial"/>
          <a:ea typeface="Arial"/>
          <a:cs typeface="Arial"/>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
          <a:latin typeface="Arial"/>
          <a:ea typeface="Arial"/>
          <a:cs typeface="Arial"/>
        </a:font>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
          <a:latin typeface="Arial"/>
          <a:ea typeface="Arial"/>
          <a:cs typeface="Arial"/>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Shape 28"/>
          <p:cNvSpPr/>
          <p:nvPr>
            <p:ph type="sldImg"/>
          </p:nvPr>
        </p:nvSpPr>
        <p:spPr>
          <a:xfrm>
            <a:off x="1143000" y="685800"/>
            <a:ext cx="4572000" cy="3429000"/>
          </a:xfrm>
          <a:prstGeom prst="rect">
            <a:avLst/>
          </a:prstGeom>
        </p:spPr>
        <p:txBody>
          <a:bodyPr/>
          <a:lstStyle/>
          <a:p>
            <a:pPr lvl="0"/>
          </a:p>
        </p:txBody>
      </p:sp>
      <p:sp>
        <p:nvSpPr>
          <p:cNvPr id="29" name="Shape 29"/>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lnSpc>
        <a:spcPct val="117999"/>
      </a:lnSpc>
      <a:defRPr sz="2200">
        <a:latin typeface="+mn-lt"/>
        <a:ea typeface="+mn-ea"/>
        <a:cs typeface="+mn-cs"/>
        <a:sym typeface="Helvetica Neue"/>
      </a:defRPr>
    </a:lvl1pPr>
    <a:lvl2pPr indent="228600" defTabSz="457200">
      <a:lnSpc>
        <a:spcPct val="117999"/>
      </a:lnSpc>
      <a:defRPr sz="2200">
        <a:latin typeface="+mn-lt"/>
        <a:ea typeface="+mn-ea"/>
        <a:cs typeface="+mn-cs"/>
        <a:sym typeface="Helvetica Neue"/>
      </a:defRPr>
    </a:lvl2pPr>
    <a:lvl3pPr indent="457200" defTabSz="457200">
      <a:lnSpc>
        <a:spcPct val="117999"/>
      </a:lnSpc>
      <a:defRPr sz="2200">
        <a:latin typeface="+mn-lt"/>
        <a:ea typeface="+mn-ea"/>
        <a:cs typeface="+mn-cs"/>
        <a:sym typeface="Helvetica Neue"/>
      </a:defRPr>
    </a:lvl3pPr>
    <a:lvl4pPr indent="685800" defTabSz="457200">
      <a:lnSpc>
        <a:spcPct val="117999"/>
      </a:lnSpc>
      <a:defRPr sz="2200">
        <a:latin typeface="+mn-lt"/>
        <a:ea typeface="+mn-ea"/>
        <a:cs typeface="+mn-cs"/>
        <a:sym typeface="Helvetica Neue"/>
      </a:defRPr>
    </a:lvl4pPr>
    <a:lvl5pPr indent="914400" defTabSz="457200">
      <a:lnSpc>
        <a:spcPct val="117999"/>
      </a:lnSpc>
      <a:defRPr sz="2200">
        <a:latin typeface="+mn-lt"/>
        <a:ea typeface="+mn-ea"/>
        <a:cs typeface="+mn-cs"/>
        <a:sym typeface="Helvetica Neue"/>
      </a:defRPr>
    </a:lvl5pPr>
    <a:lvl6pPr indent="1143000" defTabSz="457200">
      <a:lnSpc>
        <a:spcPct val="117999"/>
      </a:lnSpc>
      <a:defRPr sz="2200">
        <a:latin typeface="+mn-lt"/>
        <a:ea typeface="+mn-ea"/>
        <a:cs typeface="+mn-cs"/>
        <a:sym typeface="Helvetica Neue"/>
      </a:defRPr>
    </a:lvl6pPr>
    <a:lvl7pPr indent="1371600" defTabSz="457200">
      <a:lnSpc>
        <a:spcPct val="117999"/>
      </a:lnSpc>
      <a:defRPr sz="2200">
        <a:latin typeface="+mn-lt"/>
        <a:ea typeface="+mn-ea"/>
        <a:cs typeface="+mn-cs"/>
        <a:sym typeface="Helvetica Neue"/>
      </a:defRPr>
    </a:lvl7pPr>
    <a:lvl8pPr indent="1600200" defTabSz="457200">
      <a:lnSpc>
        <a:spcPct val="117999"/>
      </a:lnSpc>
      <a:defRPr sz="2200">
        <a:latin typeface="+mn-lt"/>
        <a:ea typeface="+mn-ea"/>
        <a:cs typeface="+mn-cs"/>
        <a:sym typeface="Helvetica Neue"/>
      </a:defRPr>
    </a:lvl8pPr>
    <a:lvl9pPr indent="1828800" defTabSz="457200">
      <a:lnSpc>
        <a:spcPct val="117999"/>
      </a:lnSpc>
      <a:defRPr sz="2200">
        <a:latin typeface="+mn-lt"/>
        <a:ea typeface="+mn-ea"/>
        <a:cs typeface="+mn-cs"/>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sp>
        <p:nvSpPr>
          <p:cNvPr id="11" name="Shape 11"/>
          <p:cNvSpPr/>
          <p:nvPr>
            <p:ph type="sldNum" sz="quarter" idx="2"/>
          </p:nvPr>
        </p:nvSpPr>
        <p:spPr>
          <a:prstGeom prst="rect">
            <a:avLst/>
          </a:prstGeom>
        </p:spPr>
        <p:txBody>
          <a:bodyPr/>
          <a:lstStyle/>
          <a:p>
            <a:pPr lvl="0"/>
            <a:fld id="{86CB4B4D-7CA3-9044-876B-883B54F8677D}" type="slidenum"/>
          </a:p>
        </p:txBody>
      </p:sp>
      <p:sp>
        <p:nvSpPr>
          <p:cNvPr id="12" name="Shape 12"/>
          <p:cNvSpPr/>
          <p:nvPr>
            <p:ph type="title"/>
          </p:nvPr>
        </p:nvSpPr>
        <p:spPr>
          <a:prstGeom prst="rect">
            <a:avLst/>
          </a:prstGeom>
        </p:spPr>
        <p:txBody>
          <a:bodyPr/>
          <a:lstStyle/>
          <a:p>
            <a:pPr lvl="0">
              <a:defRPr sz="1800"/>
            </a:pPr>
            <a:r>
              <a:rPr sz="4000"/>
              <a:t>Title Text</a:t>
            </a:r>
          </a:p>
        </p:txBody>
      </p:sp>
      <p:sp>
        <p:nvSpPr>
          <p:cNvPr id="13" name="Shape 13"/>
          <p:cNvSpPr/>
          <p:nvPr>
            <p:ph type="body" idx="1"/>
          </p:nvPr>
        </p:nvSpPr>
        <p:spPr>
          <a:prstGeom prst="rect">
            <a:avLst/>
          </a:prstGeom>
        </p:spPr>
        <p:txBody>
          <a:bodyPr/>
          <a:lstStyle/>
          <a:p>
            <a:pPr lvl="0">
              <a:defRPr sz="1800"/>
            </a:pPr>
            <a:r>
              <a:rPr sz="2800"/>
              <a:t>Body Level One</a:t>
            </a:r>
            <a:endParaRPr sz="2800"/>
          </a:p>
          <a:p>
            <a:pPr lvl="1">
              <a:defRPr sz="1800"/>
            </a:pPr>
            <a:r>
              <a:rPr sz="2800"/>
              <a:t>Body Level Two</a:t>
            </a:r>
            <a:endParaRPr sz="2800"/>
          </a:p>
          <a:p>
            <a:pPr lvl="2">
              <a:defRPr sz="1800"/>
            </a:pPr>
            <a:r>
              <a:rPr sz="2800"/>
              <a:t>Body Level Three</a:t>
            </a:r>
            <a:endParaRPr sz="2800"/>
          </a:p>
          <a:p>
            <a:pPr lvl="3">
              <a:defRPr sz="1800"/>
            </a:pPr>
            <a:r>
              <a:rPr sz="2800"/>
              <a:t>Body Level Four</a:t>
            </a:r>
            <a:endParaRPr sz="2800"/>
          </a:p>
          <a:p>
            <a:pPr lvl="4">
              <a:defRPr sz="1800"/>
            </a:pPr>
            <a:r>
              <a:rPr sz="2800"/>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sp>
        <p:nvSpPr>
          <p:cNvPr id="15" name="Shape 15"/>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sp>
        <p:nvSpPr>
          <p:cNvPr id="17" name="Shape 17"/>
          <p:cNvSpPr/>
          <p:nvPr>
            <p:ph type="sldNum" sz="quarter" idx="2"/>
          </p:nvPr>
        </p:nvSpPr>
        <p:spPr>
          <a:prstGeom prst="rect">
            <a:avLst/>
          </a:prstGeom>
        </p:spPr>
        <p:txBody>
          <a:bodyPr/>
          <a:lstStyle/>
          <a:p>
            <a:pPr lvl="0"/>
            <a:fld id="{86CB4B4D-7CA3-9044-876B-883B54F8677D}" type="slidenum"/>
          </a:p>
        </p:txBody>
      </p:sp>
      <p:sp>
        <p:nvSpPr>
          <p:cNvPr id="18" name="Shape 18"/>
          <p:cNvSpPr/>
          <p:nvPr>
            <p:ph type="title"/>
          </p:nvPr>
        </p:nvSpPr>
        <p:spPr>
          <a:prstGeom prst="rect">
            <a:avLst/>
          </a:prstGeom>
        </p:spPr>
        <p:txBody>
          <a:bodyPr/>
          <a:lstStyle/>
          <a:p>
            <a:pPr lvl="0">
              <a:defRPr sz="1800"/>
            </a:pPr>
            <a:r>
              <a:rPr sz="4000"/>
              <a:t>Title Text</a:t>
            </a:r>
          </a:p>
        </p:txBody>
      </p:sp>
      <p:sp>
        <p:nvSpPr>
          <p:cNvPr id="19" name="Shape 19"/>
          <p:cNvSpPr/>
          <p:nvPr>
            <p:ph type="body" idx="1"/>
          </p:nvPr>
        </p:nvSpPr>
        <p:spPr>
          <a:xfrm>
            <a:off x="457200" y="2286000"/>
            <a:ext cx="4038600" cy="4572000"/>
          </a:xfrm>
          <a:prstGeom prst="rect">
            <a:avLst/>
          </a:prstGeom>
        </p:spPr>
        <p:txBody>
          <a:bodyPr/>
          <a:lstStyle/>
          <a:p>
            <a:pPr lvl="0">
              <a:defRPr sz="1800"/>
            </a:pPr>
            <a:r>
              <a:rPr sz="2800"/>
              <a:t>Body Level One</a:t>
            </a:r>
            <a:endParaRPr sz="2800"/>
          </a:p>
          <a:p>
            <a:pPr lvl="1">
              <a:defRPr sz="1800"/>
            </a:pPr>
            <a:r>
              <a:rPr sz="2800"/>
              <a:t>Body Level Two</a:t>
            </a:r>
            <a:endParaRPr sz="2800"/>
          </a:p>
          <a:p>
            <a:pPr lvl="2">
              <a:defRPr sz="1800"/>
            </a:pPr>
            <a:r>
              <a:rPr sz="2800"/>
              <a:t>Body Level Three</a:t>
            </a:r>
            <a:endParaRPr sz="2800"/>
          </a:p>
          <a:p>
            <a:pPr lvl="3">
              <a:defRPr sz="1800"/>
            </a:pPr>
            <a:r>
              <a:rPr sz="2800"/>
              <a:t>Body Level Four</a:t>
            </a:r>
            <a:endParaRPr sz="2800"/>
          </a:p>
          <a:p>
            <a:pPr lvl="4">
              <a:defRPr sz="1800"/>
            </a:pPr>
            <a:r>
              <a:rPr sz="2800"/>
              <a:t>Body Level Five</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sp>
        <p:nvSpPr>
          <p:cNvPr id="21" name="Shape 21"/>
          <p:cNvSpPr/>
          <p:nvPr>
            <p:ph type="sldNum" sz="quarter" idx="2"/>
          </p:nvPr>
        </p:nvSpPr>
        <p:spPr>
          <a:prstGeom prst="rect">
            <a:avLst/>
          </a:prstGeom>
        </p:spPr>
        <p:txBody>
          <a:bodyPr/>
          <a:lstStyle/>
          <a:p>
            <a:pPr lvl="0"/>
            <a:fld id="{86CB4B4D-7CA3-9044-876B-883B54F8677D}" type="slidenum"/>
          </a:p>
        </p:txBody>
      </p:sp>
      <p:sp>
        <p:nvSpPr>
          <p:cNvPr id="22" name="Shape 22"/>
          <p:cNvSpPr/>
          <p:nvPr>
            <p:ph type="title"/>
          </p:nvPr>
        </p:nvSpPr>
        <p:spPr>
          <a:prstGeom prst="rect">
            <a:avLst/>
          </a:prstGeom>
        </p:spPr>
        <p:txBody>
          <a:bodyPr/>
          <a:lstStyle/>
          <a:p>
            <a:pPr lvl="0">
              <a:defRPr sz="1800"/>
            </a:pPr>
            <a:r>
              <a:rPr sz="4000"/>
              <a:t>Title Text</a:t>
            </a:r>
          </a:p>
        </p:txBody>
      </p:sp>
      <p:sp>
        <p:nvSpPr>
          <p:cNvPr id="23" name="Shape 23"/>
          <p:cNvSpPr/>
          <p:nvPr>
            <p:ph type="body" idx="1"/>
          </p:nvPr>
        </p:nvSpPr>
        <p:spPr>
          <a:prstGeom prst="rect">
            <a:avLst/>
          </a:prstGeom>
        </p:spPr>
        <p:txBody>
          <a:bodyPr/>
          <a:lstStyle/>
          <a:p>
            <a:pPr lvl="0">
              <a:defRPr sz="1800"/>
            </a:pPr>
            <a:r>
              <a:rPr sz="2800"/>
              <a:t>Body Level One</a:t>
            </a:r>
            <a:endParaRPr sz="2800"/>
          </a:p>
          <a:p>
            <a:pPr lvl="1">
              <a:defRPr sz="1800"/>
            </a:pPr>
            <a:r>
              <a:rPr sz="2800"/>
              <a:t>Body Level Two</a:t>
            </a:r>
            <a:endParaRPr sz="2800"/>
          </a:p>
          <a:p>
            <a:pPr lvl="2">
              <a:defRPr sz="1800"/>
            </a:pPr>
            <a:r>
              <a:rPr sz="2800"/>
              <a:t>Body Level Three</a:t>
            </a:r>
            <a:endParaRPr sz="2800"/>
          </a:p>
          <a:p>
            <a:pPr lvl="3">
              <a:defRPr sz="1800"/>
            </a:pPr>
            <a:r>
              <a:rPr sz="2800"/>
              <a:t>Body Level Four</a:t>
            </a:r>
            <a:endParaRPr sz="2800"/>
          </a:p>
          <a:p>
            <a:pPr lvl="4">
              <a:defRPr sz="1800"/>
            </a:pPr>
            <a:r>
              <a:rPr sz="2800"/>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sp>
        <p:nvSpPr>
          <p:cNvPr id="25" name="Shape 25"/>
          <p:cNvSpPr/>
          <p:nvPr>
            <p:ph type="sldNum" sz="quarter" idx="2"/>
          </p:nvPr>
        </p:nvSpPr>
        <p:spPr>
          <a:prstGeom prst="rect">
            <a:avLst/>
          </a:prstGeom>
        </p:spPr>
        <p:txBody>
          <a:bodyPr/>
          <a:lstStyle/>
          <a:p>
            <a:pPr lvl="0"/>
            <a:fld id="{86CB4B4D-7CA3-9044-876B-883B54F8677D}" type="slidenum"/>
          </a:p>
        </p:txBody>
      </p:sp>
      <p:sp>
        <p:nvSpPr>
          <p:cNvPr id="26" name="Shape 26"/>
          <p:cNvSpPr/>
          <p:nvPr>
            <p:ph type="title"/>
          </p:nvPr>
        </p:nvSpPr>
        <p:spPr>
          <a:xfrm>
            <a:off x="685800" y="1844675"/>
            <a:ext cx="7772400" cy="2041525"/>
          </a:xfrm>
          <a:prstGeom prst="rect">
            <a:avLst/>
          </a:prstGeom>
        </p:spPr>
        <p:txBody>
          <a:bodyPr/>
          <a:lstStyle/>
          <a:p>
            <a:pPr lvl="0">
              <a:defRPr sz="1800"/>
            </a:pPr>
            <a:r>
              <a:rPr sz="4000"/>
              <a:t>Title Text</a:t>
            </a:r>
          </a:p>
        </p:txBody>
      </p:sp>
      <p:sp>
        <p:nvSpPr>
          <p:cNvPr id="27" name="Shape 27"/>
          <p:cNvSpPr/>
          <p:nvPr>
            <p:ph type="body" idx="1"/>
          </p:nvPr>
        </p:nvSpPr>
        <p:spPr>
          <a:xfrm>
            <a:off x="1371600" y="3886200"/>
            <a:ext cx="6400800" cy="2971800"/>
          </a:xfrm>
          <a:prstGeom prst="rect">
            <a:avLst/>
          </a:prstGeom>
        </p:spPr>
        <p:txBody>
          <a:bodyPr/>
          <a:lstStyle>
            <a:lvl1pPr marL="0" indent="0" algn="ctr">
              <a:buSzTx/>
              <a:buFontTx/>
              <a:buNone/>
            </a:lvl1pPr>
            <a:lvl2pPr marL="0" indent="457200" algn="ctr">
              <a:buSzTx/>
              <a:buFontTx/>
              <a:buNone/>
            </a:lvl2pPr>
            <a:lvl3pPr marL="0" indent="914400" algn="ctr">
              <a:buSzTx/>
              <a:buFontTx/>
              <a:buNone/>
            </a:lvl3pPr>
            <a:lvl4pPr marL="0" indent="1371600" algn="ctr">
              <a:buSzTx/>
              <a:buFontTx/>
              <a:buNone/>
            </a:lvl4pPr>
            <a:lvl5pPr marL="0" indent="1828800" algn="ctr">
              <a:buSzTx/>
              <a:buFontTx/>
              <a:buNone/>
            </a:lvl5pPr>
          </a:lstStyle>
          <a:p>
            <a:pPr lvl="0">
              <a:defRPr sz="1800"/>
            </a:pPr>
            <a:r>
              <a:rPr sz="2800"/>
              <a:t>Body Level One</a:t>
            </a:r>
            <a:endParaRPr sz="2800"/>
          </a:p>
          <a:p>
            <a:pPr lvl="1">
              <a:defRPr sz="1800"/>
            </a:pPr>
            <a:r>
              <a:rPr sz="2800"/>
              <a:t>Body Level Two</a:t>
            </a:r>
            <a:endParaRPr sz="2800"/>
          </a:p>
          <a:p>
            <a:pPr lvl="2">
              <a:defRPr sz="1800"/>
            </a:pPr>
            <a:r>
              <a:rPr sz="2800"/>
              <a:t>Body Level Three</a:t>
            </a:r>
            <a:endParaRPr sz="2800"/>
          </a:p>
          <a:p>
            <a:pPr lvl="3">
              <a:defRPr sz="1800"/>
            </a:pPr>
            <a:r>
              <a:rPr sz="2800"/>
              <a:t>Body Level Four</a:t>
            </a:r>
            <a:endParaRPr sz="2800"/>
          </a:p>
          <a:p>
            <a:pPr lvl="4">
              <a:defRPr sz="1800"/>
            </a:pPr>
            <a:r>
              <a:rPr sz="2800"/>
              <a:t>Body Level Five</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pic>
        <p:nvPicPr>
          <p:cNvPr id="2" name="eaves pwf colour.jpg"/>
          <p:cNvPicPr/>
          <p:nvPr/>
        </p:nvPicPr>
        <p:blipFill>
          <a:blip r:embed="rId2">
            <a:extLst/>
          </a:blip>
          <a:stretch>
            <a:fillRect/>
          </a:stretch>
        </p:blipFill>
        <p:spPr>
          <a:xfrm>
            <a:off x="7391400" y="57150"/>
            <a:ext cx="1584325" cy="1009650"/>
          </a:xfrm>
          <a:prstGeom prst="rect">
            <a:avLst/>
          </a:prstGeom>
          <a:ln w="12700">
            <a:miter lim="400000"/>
          </a:ln>
        </p:spPr>
      </p:pic>
      <p:pic>
        <p:nvPicPr>
          <p:cNvPr id="3" name="LSBU Banner Logo.png"/>
          <p:cNvPicPr/>
          <p:nvPr/>
        </p:nvPicPr>
        <p:blipFill>
          <a:blip r:embed="rId3">
            <a:extLst/>
          </a:blip>
          <a:stretch>
            <a:fillRect/>
          </a:stretch>
        </p:blipFill>
        <p:spPr>
          <a:xfrm>
            <a:off x="149225" y="271462"/>
            <a:ext cx="3813175" cy="719138"/>
          </a:xfrm>
          <a:prstGeom prst="rect">
            <a:avLst/>
          </a:prstGeom>
          <a:ln w="12700">
            <a:miter lim="400000"/>
          </a:ln>
        </p:spPr>
      </p:pic>
      <p:grpSp>
        <p:nvGrpSpPr>
          <p:cNvPr id="6" name="Group 6"/>
          <p:cNvGrpSpPr/>
          <p:nvPr/>
        </p:nvGrpSpPr>
        <p:grpSpPr>
          <a:xfrm>
            <a:off x="-1" y="5821362"/>
            <a:ext cx="9144002" cy="1176578"/>
            <a:chOff x="0" y="0"/>
            <a:chExt cx="9144000" cy="1176576"/>
          </a:xfrm>
        </p:grpSpPr>
        <p:sp>
          <p:nvSpPr>
            <p:cNvPr id="4" name="Shape 4"/>
            <p:cNvSpPr/>
            <p:nvPr/>
          </p:nvSpPr>
          <p:spPr>
            <a:xfrm>
              <a:off x="0" y="0"/>
              <a:ext cx="9144001" cy="1176577"/>
            </a:xfrm>
            <a:prstGeom prst="rect">
              <a:avLst/>
            </a:prstGeom>
            <a:solidFill>
              <a:srgbClr val="5FCADF"/>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lvl="0">
                <a:spcBef>
                  <a:spcPts val="1000"/>
                </a:spcBef>
              </a:pPr>
              <a:endParaRPr sz="1000">
                <a:solidFill>
                  <a:srgbClr val="243D76"/>
                </a:solidFill>
                <a:latin typeface="Microsoft Sans Serif"/>
                <a:ea typeface="Microsoft Sans Serif"/>
                <a:cs typeface="Microsoft Sans Serif"/>
                <a:sym typeface="Microsoft Sans Serif"/>
              </a:endParaRPr>
            </a:p>
            <a:p>
              <a:pPr lvl="0">
                <a:spcBef>
                  <a:spcPts val="1200"/>
                </a:spcBef>
              </a:pPr>
              <a:r>
                <a:rPr b="1" sz="2000">
                  <a:solidFill>
                    <a:srgbClr val="203666"/>
                  </a:solidFill>
                </a:rPr>
                <a:t>The PE:ER Project </a:t>
              </a:r>
              <a:r>
                <a:rPr b="1" sz="1700">
                  <a:solidFill>
                    <a:srgbClr val="203666"/>
                  </a:solidFill>
                </a:rPr>
                <a:t>Prostitution Exiting: Engaging through Research</a:t>
              </a:r>
              <a:endParaRPr b="1" sz="1700">
                <a:solidFill>
                  <a:srgbClr val="203666"/>
                </a:solidFill>
              </a:endParaRPr>
            </a:p>
            <a:p>
              <a:pPr lvl="0"/>
              <a:r>
                <a:rPr i="1" sz="1700">
                  <a:solidFill>
                    <a:srgbClr val="FFFFFF"/>
                  </a:solidFill>
                </a:rPr>
                <a:t>Assessing and developing interventions for women</a:t>
              </a:r>
              <a:endParaRPr i="1" sz="1700">
                <a:solidFill>
                  <a:srgbClr val="FFFFFF"/>
                </a:solidFill>
              </a:endParaRPr>
            </a:p>
          </p:txBody>
        </p:sp>
        <p:pic>
          <p:nvPicPr>
            <p:cNvPr id="5" name="BL Logos 006.jpg"/>
            <p:cNvPicPr/>
            <p:nvPr/>
          </p:nvPicPr>
          <p:blipFill>
            <a:blip r:embed="rId4">
              <a:extLst/>
            </a:blip>
            <a:stretch>
              <a:fillRect/>
            </a:stretch>
          </p:blipFill>
          <p:spPr>
            <a:xfrm>
              <a:off x="7772400" y="61912"/>
              <a:ext cx="1289050" cy="865188"/>
            </a:xfrm>
            <a:prstGeom prst="rect">
              <a:avLst/>
            </a:prstGeom>
            <a:ln w="12700" cap="flat">
              <a:noFill/>
              <a:miter lim="400000"/>
            </a:ln>
            <a:effectLst/>
          </p:spPr>
        </p:pic>
      </p:grpSp>
      <p:sp>
        <p:nvSpPr>
          <p:cNvPr id="7" name="Shape 7"/>
          <p:cNvSpPr/>
          <p:nvPr>
            <p:ph type="sldNum" sz="quarter" idx="2"/>
          </p:nvPr>
        </p:nvSpPr>
        <p:spPr>
          <a:xfrm>
            <a:off x="6553200" y="6245225"/>
            <a:ext cx="2133600" cy="288824"/>
          </a:xfrm>
          <a:prstGeom prst="rect">
            <a:avLst/>
          </a:prstGeom>
          <a:ln w="12700">
            <a:miter lim="400000"/>
          </a:ln>
        </p:spPr>
        <p:txBody>
          <a:bodyPr lIns="45719" rIns="45719">
            <a:spAutoFit/>
          </a:bodyPr>
          <a:lstStyle>
            <a:lvl1pPr algn="r">
              <a:defRPr sz="1400"/>
            </a:lvl1pPr>
          </a:lstStyle>
          <a:p>
            <a:pPr lvl="0"/>
            <a:fld id="{86CB4B4D-7CA3-9044-876B-883B54F8677D}" type="slidenum"/>
          </a:p>
        </p:txBody>
      </p:sp>
      <p:sp>
        <p:nvSpPr>
          <p:cNvPr id="8" name="Shape 8"/>
          <p:cNvSpPr/>
          <p:nvPr>
            <p:ph type="title"/>
          </p:nvPr>
        </p:nvSpPr>
        <p:spPr>
          <a:xfrm>
            <a:off x="457200" y="1066800"/>
            <a:ext cx="8229600" cy="1219200"/>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p>
            <a:pPr lvl="0">
              <a:defRPr sz="1800"/>
            </a:pPr>
            <a:r>
              <a:rPr sz="4000"/>
              <a:t>Title Text</a:t>
            </a:r>
          </a:p>
        </p:txBody>
      </p:sp>
      <p:sp>
        <p:nvSpPr>
          <p:cNvPr id="9" name="Shape 9"/>
          <p:cNvSpPr/>
          <p:nvPr>
            <p:ph type="body" idx="1"/>
          </p:nvPr>
        </p:nvSpPr>
        <p:spPr>
          <a:xfrm>
            <a:off x="457200" y="2286000"/>
            <a:ext cx="8229600" cy="4572000"/>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lvl="0">
              <a:defRPr sz="1800"/>
            </a:pPr>
            <a:r>
              <a:rPr sz="2800"/>
              <a:t>Body Level One</a:t>
            </a:r>
            <a:endParaRPr sz="2800"/>
          </a:p>
          <a:p>
            <a:pPr lvl="1">
              <a:defRPr sz="1800"/>
            </a:pPr>
            <a:r>
              <a:rPr sz="2800"/>
              <a:t>Body Level Two</a:t>
            </a:r>
            <a:endParaRPr sz="2800"/>
          </a:p>
          <a:p>
            <a:pPr lvl="2">
              <a:defRPr sz="1800"/>
            </a:pPr>
            <a:r>
              <a:rPr sz="2800"/>
              <a:t>Body Level Three</a:t>
            </a:r>
            <a:endParaRPr sz="2800"/>
          </a:p>
          <a:p>
            <a:pPr lvl="3">
              <a:defRPr sz="1800"/>
            </a:pPr>
            <a:r>
              <a:rPr sz="2800"/>
              <a:t>Body Level Four</a:t>
            </a:r>
            <a:endParaRPr sz="2800"/>
          </a:p>
          <a:p>
            <a:pPr lvl="4">
              <a:defRPr sz="1800"/>
            </a:pPr>
            <a:r>
              <a:rPr sz="2800"/>
              <a:t>Body Level Five</a:t>
            </a:r>
          </a:p>
        </p:txBody>
      </p:sp>
    </p:spTree>
  </p:cSld>
  <p:clrMap bg1="lt1" tx1="dk1" bg2="lt2" tx2="dk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Lst>
  <p:transition spd="med" advClick="1"/>
  <p:txStyles>
    <p:titleStyle>
      <a:lvl1pPr algn="ctr">
        <a:defRPr sz="4000">
          <a:latin typeface="Arial"/>
          <a:ea typeface="Arial"/>
          <a:cs typeface="Arial"/>
          <a:sym typeface="Arial"/>
        </a:defRPr>
      </a:lvl1pPr>
      <a:lvl2pPr algn="ctr">
        <a:defRPr sz="4000">
          <a:latin typeface="Arial"/>
          <a:ea typeface="Arial"/>
          <a:cs typeface="Arial"/>
          <a:sym typeface="Arial"/>
        </a:defRPr>
      </a:lvl2pPr>
      <a:lvl3pPr algn="ctr">
        <a:defRPr sz="4000">
          <a:latin typeface="Arial"/>
          <a:ea typeface="Arial"/>
          <a:cs typeface="Arial"/>
          <a:sym typeface="Arial"/>
        </a:defRPr>
      </a:lvl3pPr>
      <a:lvl4pPr algn="ctr">
        <a:defRPr sz="4000">
          <a:latin typeface="Arial"/>
          <a:ea typeface="Arial"/>
          <a:cs typeface="Arial"/>
          <a:sym typeface="Arial"/>
        </a:defRPr>
      </a:lvl4pPr>
      <a:lvl5pPr algn="ctr">
        <a:defRPr sz="4000">
          <a:latin typeface="Arial"/>
          <a:ea typeface="Arial"/>
          <a:cs typeface="Arial"/>
          <a:sym typeface="Arial"/>
        </a:defRPr>
      </a:lvl5pPr>
      <a:lvl6pPr indent="457200" algn="ctr">
        <a:defRPr sz="4000">
          <a:latin typeface="Arial"/>
          <a:ea typeface="Arial"/>
          <a:cs typeface="Arial"/>
          <a:sym typeface="Arial"/>
        </a:defRPr>
      </a:lvl6pPr>
      <a:lvl7pPr indent="914400" algn="ctr">
        <a:defRPr sz="4000">
          <a:latin typeface="Arial"/>
          <a:ea typeface="Arial"/>
          <a:cs typeface="Arial"/>
          <a:sym typeface="Arial"/>
        </a:defRPr>
      </a:lvl7pPr>
      <a:lvl8pPr indent="1371600" algn="ctr">
        <a:defRPr sz="4000">
          <a:latin typeface="Arial"/>
          <a:ea typeface="Arial"/>
          <a:cs typeface="Arial"/>
          <a:sym typeface="Arial"/>
        </a:defRPr>
      </a:lvl8pPr>
      <a:lvl9pPr indent="1828800" algn="ctr">
        <a:defRPr sz="4000">
          <a:latin typeface="Arial"/>
          <a:ea typeface="Arial"/>
          <a:cs typeface="Arial"/>
          <a:sym typeface="Arial"/>
        </a:defRPr>
      </a:lvl9pPr>
    </p:titleStyle>
    <p:bodyStyle>
      <a:lvl1pPr marL="342900" indent="-342900">
        <a:spcBef>
          <a:spcPts val="600"/>
        </a:spcBef>
        <a:buSzPct val="100000"/>
        <a:buFont typeface="Wingdings"/>
        <a:buChar char="–"/>
        <a:defRPr sz="2800">
          <a:latin typeface="Arial"/>
          <a:ea typeface="Arial"/>
          <a:cs typeface="Arial"/>
          <a:sym typeface="Arial"/>
        </a:defRPr>
      </a:lvl1pPr>
      <a:lvl2pPr marL="790575" indent="-333375">
        <a:spcBef>
          <a:spcPts val="600"/>
        </a:spcBef>
        <a:buSzPct val="100000"/>
        <a:buFont typeface="Wingdings"/>
        <a:buChar char="•"/>
        <a:defRPr sz="2800">
          <a:latin typeface="Arial"/>
          <a:ea typeface="Arial"/>
          <a:cs typeface="Arial"/>
          <a:sym typeface="Arial"/>
        </a:defRPr>
      </a:lvl2pPr>
      <a:lvl3pPr marL="1234439" indent="-320039">
        <a:spcBef>
          <a:spcPts val="600"/>
        </a:spcBef>
        <a:buSzPct val="100000"/>
        <a:buFont typeface="Wingdings"/>
        <a:buChar char="–"/>
        <a:defRPr sz="2800">
          <a:latin typeface="Arial"/>
          <a:ea typeface="Arial"/>
          <a:cs typeface="Arial"/>
          <a:sym typeface="Arial"/>
        </a:defRPr>
      </a:lvl3pPr>
      <a:lvl4pPr marL="1771650" indent="-400050">
        <a:spcBef>
          <a:spcPts val="600"/>
        </a:spcBef>
        <a:buSzPct val="100000"/>
        <a:buFont typeface="Wingdings"/>
        <a:buChar char="•"/>
        <a:defRPr sz="2800">
          <a:latin typeface="Arial"/>
          <a:ea typeface="Arial"/>
          <a:cs typeface="Arial"/>
          <a:sym typeface="Arial"/>
        </a:defRPr>
      </a:lvl4pPr>
      <a:lvl5pPr marL="2362200" indent="-533400">
        <a:spcBef>
          <a:spcPts val="600"/>
        </a:spcBef>
        <a:buSzPct val="100000"/>
        <a:buFont typeface="Wingdings"/>
        <a:buChar char="–"/>
        <a:defRPr sz="2800">
          <a:latin typeface="Arial"/>
          <a:ea typeface="Arial"/>
          <a:cs typeface="Arial"/>
          <a:sym typeface="Arial"/>
        </a:defRPr>
      </a:lvl5pPr>
      <a:lvl6pPr marL="2819400" indent="-533400">
        <a:spcBef>
          <a:spcPts val="600"/>
        </a:spcBef>
        <a:buSzPct val="100000"/>
        <a:buFont typeface="Wingdings"/>
        <a:buChar char="•"/>
        <a:defRPr sz="2800">
          <a:latin typeface="Arial"/>
          <a:ea typeface="Arial"/>
          <a:cs typeface="Arial"/>
          <a:sym typeface="Arial"/>
        </a:defRPr>
      </a:lvl6pPr>
      <a:lvl7pPr marL="3276600" indent="-533400">
        <a:spcBef>
          <a:spcPts val="600"/>
        </a:spcBef>
        <a:buSzPct val="100000"/>
        <a:buFont typeface="Wingdings"/>
        <a:buChar char="•"/>
        <a:defRPr sz="2800">
          <a:latin typeface="Arial"/>
          <a:ea typeface="Arial"/>
          <a:cs typeface="Arial"/>
          <a:sym typeface="Arial"/>
        </a:defRPr>
      </a:lvl7pPr>
      <a:lvl8pPr marL="3733800" indent="-533400">
        <a:spcBef>
          <a:spcPts val="600"/>
        </a:spcBef>
        <a:buSzPct val="100000"/>
        <a:buFont typeface="Wingdings"/>
        <a:buChar char="•"/>
        <a:defRPr sz="2800">
          <a:latin typeface="Arial"/>
          <a:ea typeface="Arial"/>
          <a:cs typeface="Arial"/>
          <a:sym typeface="Arial"/>
        </a:defRPr>
      </a:lvl8pPr>
      <a:lvl9pPr marL="4191000" indent="-533400">
        <a:spcBef>
          <a:spcPts val="600"/>
        </a:spcBef>
        <a:buSzPct val="100000"/>
        <a:buFont typeface="Wingdings"/>
        <a:buChar char="•"/>
        <a:defRPr sz="2800">
          <a:latin typeface="Arial"/>
          <a:ea typeface="Arial"/>
          <a:cs typeface="Arial"/>
          <a:sym typeface="Arial"/>
        </a:defRPr>
      </a:lvl9pPr>
    </p:bodyStyle>
    <p:otherStyle>
      <a:lvl1pPr algn="r">
        <a:defRPr sz="1400">
          <a:solidFill>
            <a:schemeClr val="tx1"/>
          </a:solidFill>
          <a:latin typeface="+mn-lt"/>
          <a:ea typeface="+mn-ea"/>
          <a:cs typeface="+mn-cs"/>
          <a:sym typeface="Arial"/>
        </a:defRPr>
      </a:lvl1pPr>
      <a:lvl2pPr indent="457200" algn="r">
        <a:defRPr sz="1400">
          <a:solidFill>
            <a:schemeClr val="tx1"/>
          </a:solidFill>
          <a:latin typeface="+mn-lt"/>
          <a:ea typeface="+mn-ea"/>
          <a:cs typeface="+mn-cs"/>
          <a:sym typeface="Arial"/>
        </a:defRPr>
      </a:lvl2pPr>
      <a:lvl3pPr indent="914400" algn="r">
        <a:defRPr sz="1400">
          <a:solidFill>
            <a:schemeClr val="tx1"/>
          </a:solidFill>
          <a:latin typeface="+mn-lt"/>
          <a:ea typeface="+mn-ea"/>
          <a:cs typeface="+mn-cs"/>
          <a:sym typeface="Arial"/>
        </a:defRPr>
      </a:lvl3pPr>
      <a:lvl4pPr indent="1371600" algn="r">
        <a:defRPr sz="1400">
          <a:solidFill>
            <a:schemeClr val="tx1"/>
          </a:solidFill>
          <a:latin typeface="+mn-lt"/>
          <a:ea typeface="+mn-ea"/>
          <a:cs typeface="+mn-cs"/>
          <a:sym typeface="Arial"/>
        </a:defRPr>
      </a:lvl4pPr>
      <a:lvl5pPr indent="1828800" algn="r">
        <a:defRPr sz="1400">
          <a:solidFill>
            <a:schemeClr val="tx1"/>
          </a:solidFill>
          <a:latin typeface="+mn-lt"/>
          <a:ea typeface="+mn-ea"/>
          <a:cs typeface="+mn-cs"/>
          <a:sym typeface="Arial"/>
        </a:defRPr>
      </a:lvl5pPr>
      <a:lvl6pPr algn="r">
        <a:defRPr sz="1400">
          <a:solidFill>
            <a:schemeClr val="tx1"/>
          </a:solidFill>
          <a:latin typeface="+mn-lt"/>
          <a:ea typeface="+mn-ea"/>
          <a:cs typeface="+mn-cs"/>
          <a:sym typeface="Arial"/>
        </a:defRPr>
      </a:lvl6pPr>
      <a:lvl7pPr algn="r">
        <a:defRPr sz="1400">
          <a:solidFill>
            <a:schemeClr val="tx1"/>
          </a:solidFill>
          <a:latin typeface="+mn-lt"/>
          <a:ea typeface="+mn-ea"/>
          <a:cs typeface="+mn-cs"/>
          <a:sym typeface="Arial"/>
        </a:defRPr>
      </a:lvl7pPr>
      <a:lvl8pPr algn="r">
        <a:defRPr sz="1400">
          <a:solidFill>
            <a:schemeClr val="tx1"/>
          </a:solidFill>
          <a:latin typeface="+mn-lt"/>
          <a:ea typeface="+mn-ea"/>
          <a:cs typeface="+mn-cs"/>
          <a:sym typeface="Arial"/>
        </a:defRPr>
      </a:lvl8pPr>
      <a:lvl9pPr algn="r">
        <a:defRPr sz="1400">
          <a:solidFill>
            <a:schemeClr val="tx1"/>
          </a:solidFill>
          <a:latin typeface="+mn-lt"/>
          <a:ea typeface="+mn-ea"/>
          <a:cs typeface="+mn-cs"/>
          <a:sym typeface="Arial"/>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hyperlink" Target="mailto:juliebindel@yahoo.co.uk"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 name="Shape 31"/>
          <p:cNvSpPr/>
          <p:nvPr>
            <p:ph type="title"/>
          </p:nvPr>
        </p:nvSpPr>
        <p:spPr>
          <a:xfrm>
            <a:off x="-1" y="1282700"/>
            <a:ext cx="9144002" cy="1066800"/>
          </a:xfrm>
          <a:prstGeom prst="rect">
            <a:avLst/>
          </a:prstGeom>
        </p:spPr>
        <p:txBody>
          <a:bodyPr lIns="0" tIns="0" rIns="0" bIns="0">
            <a:normAutofit fontScale="100000" lnSpcReduction="0"/>
          </a:bodyPr>
          <a:lstStyle/>
          <a:p>
            <a:pPr lvl="0" defTabSz="658368">
              <a:defRPr sz="1800"/>
            </a:pPr>
            <a:r>
              <a:rPr b="1" sz="2592">
                <a:solidFill>
                  <a:srgbClr val="203666"/>
                </a:solidFill>
              </a:rPr>
              <a:t>The PE:ER Project</a:t>
            </a:r>
            <a:br>
              <a:rPr b="1" sz="2592">
                <a:solidFill>
                  <a:srgbClr val="203666"/>
                </a:solidFill>
              </a:rPr>
            </a:br>
            <a:r>
              <a:rPr b="1" i="1" sz="2016">
                <a:solidFill>
                  <a:srgbClr val="203666"/>
                </a:solidFill>
              </a:rPr>
              <a:t>Prostitution Exiting: Engaging through Research</a:t>
            </a:r>
            <a:br>
              <a:rPr b="1" i="1" sz="2016">
                <a:solidFill>
                  <a:srgbClr val="203666"/>
                </a:solidFill>
              </a:rPr>
            </a:br>
          </a:p>
        </p:txBody>
      </p:sp>
      <p:sp>
        <p:nvSpPr>
          <p:cNvPr id="32" name="Shape 32"/>
          <p:cNvSpPr/>
          <p:nvPr/>
        </p:nvSpPr>
        <p:spPr>
          <a:xfrm>
            <a:off x="611187" y="4797425"/>
            <a:ext cx="7705726" cy="113285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indent="342900" algn="ctr">
              <a:lnSpc>
                <a:spcPct val="80000"/>
              </a:lnSpc>
              <a:spcBef>
                <a:spcPts val="500"/>
              </a:spcBef>
            </a:pPr>
            <a:endParaRPr sz="500"/>
          </a:p>
          <a:p>
            <a:pPr lvl="0" indent="342900" algn="ctr">
              <a:lnSpc>
                <a:spcPct val="80000"/>
              </a:lnSpc>
            </a:pPr>
            <a:endParaRPr sz="600"/>
          </a:p>
          <a:p>
            <a:pPr lvl="0" indent="342900" algn="ctr">
              <a:lnSpc>
                <a:spcPct val="80000"/>
              </a:lnSpc>
            </a:pPr>
            <a:r>
              <a:rPr b="1" sz="2400">
                <a:solidFill>
                  <a:srgbClr val="203666"/>
                </a:solidFill>
              </a:rPr>
              <a:t> </a:t>
            </a:r>
            <a:endParaRPr b="1" sz="2400">
              <a:solidFill>
                <a:srgbClr val="203666"/>
              </a:solidFill>
            </a:endParaRPr>
          </a:p>
          <a:p>
            <a:pPr lvl="0" indent="342900" algn="ctr">
              <a:lnSpc>
                <a:spcPct val="80000"/>
              </a:lnSpc>
            </a:pPr>
            <a:r>
              <a:rPr b="1" sz="2400">
                <a:solidFill>
                  <a:srgbClr val="203666"/>
                </a:solidFill>
              </a:rPr>
              <a:t>Julie Bindel</a:t>
            </a:r>
            <a:r>
              <a:rPr b="1" sz="2400">
                <a:solidFill>
                  <a:srgbClr val="203666"/>
                </a:solidFill>
              </a:rPr>
              <a:t>, Safety Compass Project</a:t>
            </a:r>
            <a:endParaRPr b="1" sz="2400">
              <a:solidFill>
                <a:srgbClr val="203666"/>
              </a:solidFill>
            </a:endParaRPr>
          </a:p>
        </p:txBody>
      </p:sp>
      <p:sp>
        <p:nvSpPr>
          <p:cNvPr id="33" name="Shape 33"/>
          <p:cNvSpPr/>
          <p:nvPr>
            <p:ph type="body" idx="1"/>
          </p:nvPr>
        </p:nvSpPr>
        <p:spPr>
          <a:xfrm>
            <a:off x="-1" y="2286000"/>
            <a:ext cx="9144002" cy="2366963"/>
          </a:xfrm>
          <a:prstGeom prst="rect">
            <a:avLst/>
          </a:prstGeom>
        </p:spPr>
        <p:txBody>
          <a:bodyPr lIns="0" tIns="0" rIns="0" bIns="0">
            <a:normAutofit fontScale="100000" lnSpcReduction="0"/>
          </a:bodyPr>
          <a:lstStyle/>
          <a:p>
            <a:pPr lvl="0" marL="322325" indent="-322325" defTabSz="859536">
              <a:buSzTx/>
              <a:buNone/>
              <a:defRPr sz="1800"/>
            </a:pPr>
            <a:endParaRPr sz="1504"/>
          </a:p>
          <a:p>
            <a:pPr lvl="0" marL="322325" indent="-322325" algn="ctr" defTabSz="859536">
              <a:spcBef>
                <a:spcPts val="700"/>
              </a:spcBef>
              <a:buSzTx/>
              <a:buNone/>
              <a:defRPr sz="1800"/>
            </a:pPr>
            <a:r>
              <a:rPr b="1" sz="3008">
                <a:solidFill>
                  <a:srgbClr val="203666"/>
                </a:solidFill>
              </a:rPr>
              <a:t>EXITING PROSTITUTION:</a:t>
            </a:r>
            <a:endParaRPr b="1" sz="3008">
              <a:solidFill>
                <a:srgbClr val="203666"/>
              </a:solidFill>
            </a:endParaRPr>
          </a:p>
          <a:p>
            <a:pPr lvl="0" marL="322325" indent="-322325" algn="ctr" defTabSz="859536">
              <a:spcBef>
                <a:spcPts val="700"/>
              </a:spcBef>
              <a:buSzTx/>
              <a:buNone/>
              <a:defRPr sz="1800"/>
            </a:pPr>
            <a:r>
              <a:rPr b="1" sz="3196">
                <a:solidFill>
                  <a:srgbClr val="203666"/>
                </a:solidFill>
              </a:rPr>
              <a:t>RESEARCH &amp; PRACTICE</a:t>
            </a:r>
            <a:endParaRPr b="1" sz="3196">
              <a:solidFill>
                <a:srgbClr val="203666"/>
              </a:solidFill>
            </a:endParaRPr>
          </a:p>
          <a:p>
            <a:pPr lvl="0" marL="322325" indent="-322325" algn="ctr" defTabSz="859536">
              <a:buSzTx/>
              <a:buNone/>
              <a:defRPr sz="1800"/>
            </a:pPr>
            <a:r>
              <a:rPr b="1" sz="3196">
                <a:solidFill>
                  <a:srgbClr val="203666"/>
                </a:solidFill>
              </a:rPr>
              <a:t>Latvia, October 2015</a:t>
            </a:r>
            <a:endParaRPr b="1" sz="1879">
              <a:solidFill>
                <a:srgbClr val="203666"/>
              </a:solidFill>
            </a:endParaRPr>
          </a:p>
          <a:p>
            <a:pPr lvl="0" marL="322325" indent="-322325" algn="ctr" defTabSz="859536">
              <a:spcBef>
                <a:spcPts val="500"/>
              </a:spcBef>
              <a:buSzTx/>
              <a:buNone/>
              <a:defRPr sz="1800"/>
            </a:pPr>
            <a:r>
              <a:rPr b="1" sz="2256">
                <a:solidFill>
                  <a:srgbClr val="203666"/>
                </a:solidFill>
              </a:rPr>
              <a:t> </a:t>
            </a:r>
          </a:p>
        </p:txBody>
      </p:sp>
    </p:spTree>
  </p:cSld>
  <p:clrMapOvr>
    <a:masterClrMapping/>
  </p:clrMapOvr>
  <p:transitio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 name="Shape 35"/>
          <p:cNvSpPr/>
          <p:nvPr>
            <p:ph type="title" idx="4294967295"/>
          </p:nvPr>
        </p:nvSpPr>
        <p:spPr>
          <a:xfrm>
            <a:off x="457200" y="993775"/>
            <a:ext cx="8229600" cy="1066800"/>
          </a:xfrm>
          <a:prstGeom prst="rect">
            <a:avLst/>
          </a:prstGeom>
        </p:spPr>
        <p:txBody>
          <a:bodyPr lIns="0" tIns="0" rIns="0" bIns="0">
            <a:normAutofit fontScale="100000" lnSpcReduction="0"/>
          </a:bodyPr>
          <a:lstStyle/>
          <a:p>
            <a:pPr lvl="0">
              <a:defRPr sz="1800"/>
            </a:pPr>
            <a:r>
              <a:rPr b="1" sz="3200">
                <a:solidFill>
                  <a:srgbClr val="203666"/>
                </a:solidFill>
              </a:rPr>
              <a:t>WHAT IS THE PEER PROJECT?</a:t>
            </a:r>
            <a:r>
              <a:rPr sz="4000"/>
              <a:t> </a:t>
            </a:r>
          </a:p>
        </p:txBody>
      </p:sp>
      <p:sp>
        <p:nvSpPr>
          <p:cNvPr id="36" name="Shape 36"/>
          <p:cNvSpPr/>
          <p:nvPr/>
        </p:nvSpPr>
        <p:spPr>
          <a:xfrm>
            <a:off x="673100" y="2276475"/>
            <a:ext cx="7786688" cy="308904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marL="293914" indent="-293914">
              <a:lnSpc>
                <a:spcPct val="90000"/>
              </a:lnSpc>
              <a:spcBef>
                <a:spcPts val="500"/>
              </a:spcBef>
              <a:buClr>
                <a:srgbClr val="203666"/>
              </a:buClr>
              <a:buSzPct val="100000"/>
              <a:buFont typeface="Wingdings"/>
              <a:buChar char="▪"/>
            </a:pPr>
            <a:r>
              <a:rPr sz="2400">
                <a:solidFill>
                  <a:srgbClr val="203666"/>
                </a:solidFill>
              </a:rPr>
              <a:t>Joint research project - Eaves and LSBU;</a:t>
            </a:r>
            <a:endParaRPr sz="2400">
              <a:solidFill>
                <a:srgbClr val="203666"/>
              </a:solidFill>
            </a:endParaRPr>
          </a:p>
          <a:p>
            <a:pPr lvl="0" marL="342900" indent="-342900">
              <a:lnSpc>
                <a:spcPct val="90000"/>
              </a:lnSpc>
              <a:spcBef>
                <a:spcPts val="600"/>
              </a:spcBef>
            </a:pPr>
            <a:endParaRPr sz="800">
              <a:solidFill>
                <a:srgbClr val="203666"/>
              </a:solidFill>
            </a:endParaRPr>
          </a:p>
          <a:p>
            <a:pPr lvl="0" marL="293914" indent="-293914">
              <a:lnSpc>
                <a:spcPct val="90000"/>
              </a:lnSpc>
              <a:spcBef>
                <a:spcPts val="500"/>
              </a:spcBef>
              <a:buClr>
                <a:srgbClr val="203666"/>
              </a:buClr>
              <a:buSzPct val="100000"/>
              <a:buFont typeface="Wingdings"/>
              <a:buChar char="▪"/>
            </a:pPr>
            <a:r>
              <a:rPr sz="2400">
                <a:solidFill>
                  <a:srgbClr val="203666"/>
                </a:solidFill>
              </a:rPr>
              <a:t>2-year grant from Big Lottery Fund;</a:t>
            </a:r>
            <a:endParaRPr sz="2400">
              <a:solidFill>
                <a:srgbClr val="203666"/>
              </a:solidFill>
            </a:endParaRPr>
          </a:p>
          <a:p>
            <a:pPr lvl="0" marL="342900" indent="-342900">
              <a:lnSpc>
                <a:spcPct val="90000"/>
              </a:lnSpc>
              <a:spcBef>
                <a:spcPts val="600"/>
              </a:spcBef>
            </a:pPr>
            <a:endParaRPr sz="800">
              <a:solidFill>
                <a:srgbClr val="203666"/>
              </a:solidFill>
            </a:endParaRPr>
          </a:p>
          <a:p>
            <a:pPr lvl="0" marL="293914" indent="-293914">
              <a:lnSpc>
                <a:spcPct val="90000"/>
              </a:lnSpc>
              <a:spcBef>
                <a:spcPts val="500"/>
              </a:spcBef>
              <a:buClr>
                <a:srgbClr val="203666"/>
              </a:buClr>
              <a:buSzPct val="100000"/>
              <a:buFont typeface="Wingdings"/>
              <a:buChar char="▪"/>
            </a:pPr>
            <a:r>
              <a:rPr sz="2400">
                <a:solidFill>
                  <a:srgbClr val="203666"/>
                </a:solidFill>
              </a:rPr>
              <a:t>Multiple ethical approvals; including Camden NHS REC</a:t>
            </a:r>
            <a:endParaRPr sz="2400">
              <a:solidFill>
                <a:srgbClr val="203666"/>
              </a:solidFill>
            </a:endParaRPr>
          </a:p>
          <a:p>
            <a:pPr lvl="0" marL="342900" indent="-342900">
              <a:lnSpc>
                <a:spcPct val="90000"/>
              </a:lnSpc>
              <a:spcBef>
                <a:spcPts val="600"/>
              </a:spcBef>
            </a:pPr>
            <a:endParaRPr sz="800">
              <a:solidFill>
                <a:srgbClr val="203666"/>
              </a:solidFill>
            </a:endParaRPr>
          </a:p>
          <a:p>
            <a:pPr lvl="0" marL="293914" indent="-293914">
              <a:lnSpc>
                <a:spcPct val="90000"/>
              </a:lnSpc>
              <a:spcBef>
                <a:spcPts val="500"/>
              </a:spcBef>
              <a:buClr>
                <a:srgbClr val="203666"/>
              </a:buClr>
              <a:buSzPct val="100000"/>
              <a:buFont typeface="Wingdings"/>
              <a:buChar char="▪"/>
            </a:pPr>
            <a:r>
              <a:rPr sz="2400">
                <a:solidFill>
                  <a:srgbClr val="203666"/>
                </a:solidFill>
              </a:rPr>
              <a:t>Feminist research methodology and practice;</a:t>
            </a:r>
            <a:endParaRPr sz="2400">
              <a:solidFill>
                <a:srgbClr val="203666"/>
              </a:solidFill>
            </a:endParaRPr>
          </a:p>
          <a:p>
            <a:pPr lvl="0" marL="342900" indent="-342900">
              <a:lnSpc>
                <a:spcPct val="90000"/>
              </a:lnSpc>
              <a:spcBef>
                <a:spcPts val="600"/>
              </a:spcBef>
            </a:pPr>
            <a:endParaRPr sz="800">
              <a:solidFill>
                <a:srgbClr val="203666"/>
              </a:solidFill>
            </a:endParaRPr>
          </a:p>
          <a:p>
            <a:pPr lvl="0" marL="293914" indent="-293914">
              <a:lnSpc>
                <a:spcPct val="90000"/>
              </a:lnSpc>
              <a:spcBef>
                <a:spcPts val="500"/>
              </a:spcBef>
              <a:buClr>
                <a:srgbClr val="203666"/>
              </a:buClr>
              <a:buSzPct val="100000"/>
              <a:buFont typeface="Wingdings"/>
              <a:buChar char="▪"/>
            </a:pPr>
            <a:r>
              <a:rPr sz="2400">
                <a:solidFill>
                  <a:srgbClr val="203666"/>
                </a:solidFill>
              </a:rPr>
              <a:t>Largest study of its kind.</a:t>
            </a:r>
          </a:p>
        </p:txBody>
      </p:sp>
    </p:spTree>
  </p:cSld>
  <p:clrMapOvr>
    <a:masterClrMapping/>
  </p:clrMapOvr>
  <p:transitio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 name="Shape 38"/>
          <p:cNvSpPr/>
          <p:nvPr>
            <p:ph type="title"/>
          </p:nvPr>
        </p:nvSpPr>
        <p:spPr>
          <a:xfrm>
            <a:off x="457200" y="1143000"/>
            <a:ext cx="8229600" cy="846138"/>
          </a:xfrm>
          <a:prstGeom prst="rect">
            <a:avLst/>
          </a:prstGeom>
        </p:spPr>
        <p:txBody>
          <a:bodyPr lIns="0" tIns="0" rIns="0" bIns="0">
            <a:normAutofit fontScale="100000" lnSpcReduction="0"/>
          </a:bodyPr>
          <a:lstStyle>
            <a:lvl1pPr>
              <a:defRPr b="1" sz="3200">
                <a:solidFill>
                  <a:srgbClr val="203666"/>
                </a:solidFill>
              </a:defRPr>
            </a:lvl1pPr>
          </a:lstStyle>
          <a:p>
            <a:pPr lvl="0">
              <a:defRPr b="0" sz="1800">
                <a:solidFill>
                  <a:srgbClr val="000000"/>
                </a:solidFill>
              </a:defRPr>
            </a:pPr>
            <a:r>
              <a:rPr b="1" sz="3200">
                <a:solidFill>
                  <a:srgbClr val="203666"/>
                </a:solidFill>
              </a:rPr>
              <a:t>KEY RESEARCH AIMS</a:t>
            </a:r>
          </a:p>
        </p:txBody>
      </p:sp>
      <p:sp>
        <p:nvSpPr>
          <p:cNvPr id="39" name="Shape 39"/>
          <p:cNvSpPr/>
          <p:nvPr>
            <p:ph type="body" idx="1"/>
          </p:nvPr>
        </p:nvSpPr>
        <p:spPr>
          <a:xfrm>
            <a:off x="323850" y="2492375"/>
            <a:ext cx="4176713" cy="2079625"/>
          </a:xfrm>
          <a:prstGeom prst="rect">
            <a:avLst/>
          </a:prstGeom>
        </p:spPr>
        <p:txBody>
          <a:bodyPr lIns="0" tIns="0" rIns="0" bIns="0">
            <a:normAutofit fontScale="100000" lnSpcReduction="0"/>
          </a:bodyPr>
          <a:lstStyle/>
          <a:p>
            <a:pPr lvl="0"/>
          </a:p>
        </p:txBody>
      </p:sp>
      <p:sp>
        <p:nvSpPr>
          <p:cNvPr id="40" name="Shape 40"/>
          <p:cNvSpPr/>
          <p:nvPr/>
        </p:nvSpPr>
        <p:spPr>
          <a:xfrm>
            <a:off x="468312" y="1844675"/>
            <a:ext cx="7488238" cy="260373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marL="342900" indent="-342900">
              <a:spcBef>
                <a:spcPts val="500"/>
              </a:spcBef>
            </a:pPr>
            <a:endParaRPr sz="3000"/>
          </a:p>
          <a:p>
            <a:pPr lvl="0" marL="428625" indent="-428625">
              <a:spcBef>
                <a:spcPts val="700"/>
              </a:spcBef>
              <a:buClr>
                <a:srgbClr val="203666"/>
              </a:buClr>
              <a:buSzPct val="100000"/>
              <a:buFont typeface="Wingdings"/>
              <a:buChar char="▪"/>
            </a:pPr>
            <a:r>
              <a:rPr sz="3000">
                <a:solidFill>
                  <a:srgbClr val="203666"/>
                </a:solidFill>
              </a:rPr>
              <a:t>Enhance women’s experience of support</a:t>
            </a:r>
            <a:endParaRPr sz="3000">
              <a:solidFill>
                <a:srgbClr val="203666"/>
              </a:solidFill>
            </a:endParaRPr>
          </a:p>
          <a:p>
            <a:pPr lvl="0" marL="428625" indent="-428625">
              <a:spcBef>
                <a:spcPts val="700"/>
              </a:spcBef>
              <a:buClr>
                <a:srgbClr val="203666"/>
              </a:buClr>
              <a:buSzPct val="100000"/>
              <a:buFont typeface="Wingdings"/>
              <a:buChar char="▪"/>
            </a:pPr>
            <a:r>
              <a:rPr sz="3000">
                <a:solidFill>
                  <a:srgbClr val="203666"/>
                </a:solidFill>
              </a:rPr>
              <a:t>Examine the exiting process</a:t>
            </a:r>
            <a:endParaRPr sz="3000">
              <a:solidFill>
                <a:srgbClr val="203666"/>
              </a:solidFill>
            </a:endParaRPr>
          </a:p>
          <a:p>
            <a:pPr lvl="0" marL="428625" indent="-428625">
              <a:spcBef>
                <a:spcPts val="700"/>
              </a:spcBef>
              <a:buClr>
                <a:srgbClr val="203666"/>
              </a:buClr>
              <a:buSzPct val="100000"/>
              <a:buFont typeface="Wingdings"/>
              <a:buChar char="▪"/>
            </a:pPr>
            <a:r>
              <a:rPr sz="3000">
                <a:solidFill>
                  <a:srgbClr val="203666"/>
                </a:solidFill>
              </a:rPr>
              <a:t>Track the process of change over time</a:t>
            </a:r>
            <a:endParaRPr sz="3000">
              <a:solidFill>
                <a:srgbClr val="203666"/>
              </a:solidFill>
            </a:endParaRPr>
          </a:p>
          <a:p>
            <a:pPr lvl="0" marL="428625" indent="-428625">
              <a:spcBef>
                <a:spcPts val="700"/>
              </a:spcBef>
              <a:buClr>
                <a:srgbClr val="203666"/>
              </a:buClr>
              <a:buSzPct val="100000"/>
              <a:buFont typeface="Wingdings"/>
              <a:buChar char="▪"/>
            </a:pPr>
            <a:r>
              <a:rPr sz="3000">
                <a:solidFill>
                  <a:srgbClr val="203666"/>
                </a:solidFill>
              </a:rPr>
              <a:t>Give a voice to women who wish to exit</a:t>
            </a:r>
          </a:p>
        </p:txBody>
      </p:sp>
    </p:spTree>
  </p:cSld>
  <p:clrMapOvr>
    <a:masterClrMapping/>
  </p:clrMapOvr>
  <p:transitio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 name="Shape 42"/>
          <p:cNvSpPr/>
          <p:nvPr>
            <p:ph type="title"/>
          </p:nvPr>
        </p:nvSpPr>
        <p:spPr>
          <a:xfrm>
            <a:off x="457200" y="1143000"/>
            <a:ext cx="8229600" cy="1066800"/>
          </a:xfrm>
          <a:prstGeom prst="rect">
            <a:avLst/>
          </a:prstGeom>
        </p:spPr>
        <p:txBody>
          <a:bodyPr lIns="0" tIns="0" rIns="0" bIns="0">
            <a:normAutofit fontScale="100000" lnSpcReduction="0"/>
          </a:bodyPr>
          <a:lstStyle>
            <a:lvl1pPr>
              <a:defRPr b="1" sz="3200">
                <a:solidFill>
                  <a:srgbClr val="203666"/>
                </a:solidFill>
              </a:defRPr>
            </a:lvl1pPr>
          </a:lstStyle>
          <a:p>
            <a:pPr lvl="0">
              <a:defRPr b="0" sz="1800">
                <a:solidFill>
                  <a:srgbClr val="000000"/>
                </a:solidFill>
              </a:defRPr>
            </a:pPr>
            <a:r>
              <a:rPr b="1" sz="3200">
                <a:solidFill>
                  <a:srgbClr val="203666"/>
                </a:solidFill>
              </a:rPr>
              <a:t>THE PE:ER SAMPLE</a:t>
            </a:r>
          </a:p>
        </p:txBody>
      </p:sp>
      <p:sp>
        <p:nvSpPr>
          <p:cNvPr id="43" name="Shape 43"/>
          <p:cNvSpPr/>
          <p:nvPr>
            <p:ph type="body" idx="1"/>
          </p:nvPr>
        </p:nvSpPr>
        <p:spPr>
          <a:xfrm>
            <a:off x="735012" y="2286000"/>
            <a:ext cx="8229601" cy="3505200"/>
          </a:xfrm>
          <a:prstGeom prst="rect">
            <a:avLst/>
          </a:prstGeom>
        </p:spPr>
        <p:txBody>
          <a:bodyPr lIns="0" tIns="0" rIns="0" bIns="0">
            <a:normAutofit fontScale="100000" lnSpcReduction="0"/>
          </a:bodyPr>
          <a:lstStyle/>
          <a:p>
            <a:pPr lvl="0" marL="293914" indent="-293914">
              <a:spcBef>
                <a:spcPts val="500"/>
              </a:spcBef>
              <a:buClr>
                <a:srgbClr val="203666"/>
              </a:buClr>
              <a:buChar char="▪"/>
              <a:defRPr sz="1800"/>
            </a:pPr>
            <a:r>
              <a:rPr sz="2400">
                <a:solidFill>
                  <a:srgbClr val="203666"/>
                </a:solidFill>
              </a:rPr>
              <a:t>114 first round interviews (83 in London)</a:t>
            </a:r>
            <a:endParaRPr sz="2400">
              <a:solidFill>
                <a:srgbClr val="203666"/>
              </a:solidFill>
            </a:endParaRPr>
          </a:p>
          <a:p>
            <a:pPr lvl="0">
              <a:buClr>
                <a:srgbClr val="203666"/>
              </a:buClr>
              <a:buChar char="▪"/>
              <a:defRPr sz="1800"/>
            </a:pPr>
            <a:endParaRPr sz="2400">
              <a:solidFill>
                <a:srgbClr val="203666"/>
              </a:solidFill>
            </a:endParaRPr>
          </a:p>
          <a:p>
            <a:pPr lvl="0" marL="293914" indent="-293914">
              <a:spcBef>
                <a:spcPts val="500"/>
              </a:spcBef>
              <a:buClr>
                <a:srgbClr val="203666"/>
              </a:buClr>
              <a:buChar char="▪"/>
              <a:defRPr sz="1800"/>
            </a:pPr>
            <a:r>
              <a:rPr sz="2400">
                <a:solidFill>
                  <a:srgbClr val="203666"/>
                </a:solidFill>
              </a:rPr>
              <a:t>50 second round interviews; (35 in London)</a:t>
            </a:r>
            <a:endParaRPr sz="2400">
              <a:solidFill>
                <a:srgbClr val="203666"/>
              </a:solidFill>
            </a:endParaRPr>
          </a:p>
          <a:p>
            <a:pPr lvl="0">
              <a:buSzTx/>
              <a:buNone/>
              <a:defRPr sz="1800"/>
            </a:pPr>
            <a:endParaRPr sz="2400">
              <a:solidFill>
                <a:srgbClr val="203666"/>
              </a:solidFill>
            </a:endParaRPr>
          </a:p>
          <a:p>
            <a:pPr lvl="0" marL="293914" indent="-293914">
              <a:spcBef>
                <a:spcPts val="500"/>
              </a:spcBef>
              <a:buClr>
                <a:srgbClr val="203666"/>
              </a:buClr>
              <a:buChar char="▪"/>
              <a:defRPr sz="1800"/>
            </a:pPr>
            <a:r>
              <a:rPr sz="2400">
                <a:solidFill>
                  <a:srgbClr val="203666"/>
                </a:solidFill>
              </a:rPr>
              <a:t>35 stakeholder interviews; (9 in London)</a:t>
            </a:r>
            <a:endParaRPr sz="2400">
              <a:solidFill>
                <a:srgbClr val="203666"/>
              </a:solidFill>
            </a:endParaRPr>
          </a:p>
          <a:p>
            <a:pPr lvl="0">
              <a:buClr>
                <a:srgbClr val="203666"/>
              </a:buClr>
              <a:buChar char="▪"/>
              <a:defRPr sz="1800"/>
            </a:pPr>
            <a:endParaRPr sz="2400">
              <a:solidFill>
                <a:srgbClr val="203666"/>
              </a:solidFill>
            </a:endParaRPr>
          </a:p>
          <a:p>
            <a:pPr lvl="0" marL="293914" indent="-293914">
              <a:spcBef>
                <a:spcPts val="500"/>
              </a:spcBef>
              <a:buClr>
                <a:srgbClr val="203666"/>
              </a:buClr>
              <a:buChar char="▪"/>
              <a:defRPr sz="1800"/>
            </a:pPr>
            <a:r>
              <a:rPr sz="2400">
                <a:solidFill>
                  <a:srgbClr val="203666"/>
                </a:solidFill>
              </a:rPr>
              <a:t>3000 community surveys across 3 sites (1 in London)</a:t>
            </a:r>
          </a:p>
        </p:txBody>
      </p:sp>
    </p:spTree>
  </p:cSld>
  <p:clrMapOvr>
    <a:masterClrMapping/>
  </p:clrMapOvr>
  <p:transitio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 name="Shape 45"/>
          <p:cNvSpPr/>
          <p:nvPr>
            <p:ph type="title"/>
          </p:nvPr>
        </p:nvSpPr>
        <p:spPr>
          <a:xfrm>
            <a:off x="323850" y="981075"/>
            <a:ext cx="8229600" cy="793750"/>
          </a:xfrm>
          <a:prstGeom prst="rect">
            <a:avLst/>
          </a:prstGeom>
        </p:spPr>
        <p:txBody>
          <a:bodyPr lIns="0" tIns="0" rIns="0" bIns="0">
            <a:normAutofit fontScale="100000" lnSpcReduction="0"/>
          </a:bodyPr>
          <a:lstStyle/>
          <a:p>
            <a:pPr lvl="0" defTabSz="896111">
              <a:defRPr sz="1800"/>
            </a:pPr>
            <a:r>
              <a:rPr b="1" sz="3528">
                <a:solidFill>
                  <a:srgbClr val="203666"/>
                </a:solidFill>
              </a:rPr>
              <a:t>Key findings </a:t>
            </a:r>
            <a:r>
              <a:rPr b="1" sz="1274">
                <a:solidFill>
                  <a:srgbClr val="203666"/>
                </a:solidFill>
              </a:rPr>
              <a:t>(*sample not representative of entire sex industry.  Percentages are for illustration purposes only. Not to be quoted out of context.)</a:t>
            </a:r>
          </a:p>
        </p:txBody>
      </p:sp>
      <p:sp>
        <p:nvSpPr>
          <p:cNvPr id="46" name="Shape 46"/>
          <p:cNvSpPr/>
          <p:nvPr>
            <p:ph type="body" idx="1"/>
          </p:nvPr>
        </p:nvSpPr>
        <p:spPr>
          <a:xfrm>
            <a:off x="457200" y="2060575"/>
            <a:ext cx="8229600" cy="3816350"/>
          </a:xfrm>
          <a:prstGeom prst="rect">
            <a:avLst/>
          </a:prstGeom>
        </p:spPr>
        <p:txBody>
          <a:bodyPr lIns="0" tIns="0" rIns="0" bIns="0">
            <a:normAutofit fontScale="100000" lnSpcReduction="0"/>
          </a:bodyPr>
          <a:lstStyle/>
          <a:p>
            <a:pPr lvl="0" marL="293914" indent="-293914">
              <a:lnSpc>
                <a:spcPct val="80000"/>
              </a:lnSpc>
              <a:spcBef>
                <a:spcPts val="500"/>
              </a:spcBef>
              <a:buClr>
                <a:srgbClr val="203666"/>
              </a:buClr>
              <a:buChar char="▪"/>
              <a:defRPr sz="1800"/>
            </a:pPr>
            <a:r>
              <a:rPr b="1" sz="2400">
                <a:solidFill>
                  <a:srgbClr val="203666"/>
                </a:solidFill>
              </a:rPr>
              <a:t>32% had entered prostitution before the age of 18; </a:t>
            </a:r>
            <a:endParaRPr b="1" sz="2400">
              <a:solidFill>
                <a:srgbClr val="203666"/>
              </a:solidFill>
            </a:endParaRPr>
          </a:p>
          <a:p>
            <a:pPr lvl="0">
              <a:lnSpc>
                <a:spcPct val="80000"/>
              </a:lnSpc>
              <a:spcBef>
                <a:spcPts val="500"/>
              </a:spcBef>
              <a:buSzTx/>
              <a:buNone/>
              <a:defRPr sz="1800"/>
            </a:pPr>
            <a:r>
              <a:rPr i="1" sz="2400">
                <a:solidFill>
                  <a:srgbClr val="203666"/>
                </a:solidFill>
              </a:rPr>
              <a:t>	“Looking at it now, how do you put a 12 year old girl on crack? Do you know what I mean? It’s sick. I didn’t think that at the time obviously but I do now…He was having sex with me, so really he was a paedophile wasn’t he?”</a:t>
            </a:r>
            <a:endParaRPr i="1" sz="2400">
              <a:solidFill>
                <a:srgbClr val="203666"/>
              </a:solidFill>
            </a:endParaRPr>
          </a:p>
          <a:p>
            <a:pPr lvl="0" marL="293914" indent="-293914">
              <a:lnSpc>
                <a:spcPct val="80000"/>
              </a:lnSpc>
              <a:spcBef>
                <a:spcPts val="500"/>
              </a:spcBef>
              <a:buClr>
                <a:srgbClr val="203666"/>
              </a:buClr>
              <a:buChar char="▪"/>
              <a:defRPr sz="1800"/>
            </a:pPr>
            <a:r>
              <a:rPr b="1" sz="2400">
                <a:solidFill>
                  <a:srgbClr val="203666"/>
                </a:solidFill>
              </a:rPr>
              <a:t>79% reported physical and / or mental health problems whilst involved in prostitution;</a:t>
            </a:r>
            <a:endParaRPr b="1" sz="2400">
              <a:solidFill>
                <a:srgbClr val="203666"/>
              </a:solidFill>
            </a:endParaRPr>
          </a:p>
          <a:p>
            <a:pPr lvl="0">
              <a:lnSpc>
                <a:spcPct val="80000"/>
              </a:lnSpc>
              <a:spcBef>
                <a:spcPts val="500"/>
              </a:spcBef>
              <a:buSzTx/>
              <a:buNone/>
              <a:defRPr sz="1800"/>
            </a:pPr>
            <a:r>
              <a:rPr b="1" i="1" sz="2400">
                <a:solidFill>
                  <a:srgbClr val="203666"/>
                </a:solidFill>
              </a:rPr>
              <a:t>	“</a:t>
            </a:r>
            <a:r>
              <a:rPr i="1" sz="2400">
                <a:solidFill>
                  <a:srgbClr val="203666"/>
                </a:solidFill>
              </a:rPr>
              <a:t>I’m damaged goods, I’ve been damaged terribly, I’m looking for help and support and I don’t seem to be getting it from nowhere… all way along they’re saying it’s nothing, I’m ‘unruly’, what’s the word for it…’Dysfunctional’</a:t>
            </a:r>
          </a:p>
        </p:txBody>
      </p:sp>
    </p:spTree>
  </p:cSld>
  <p:clrMapOvr>
    <a:masterClrMapping/>
  </p:clrMapOvr>
  <p:transitio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 name="Shape 48"/>
          <p:cNvSpPr/>
          <p:nvPr>
            <p:ph type="title"/>
          </p:nvPr>
        </p:nvSpPr>
        <p:spPr>
          <a:xfrm>
            <a:off x="323850" y="908050"/>
            <a:ext cx="8229600" cy="1081088"/>
          </a:xfrm>
          <a:prstGeom prst="rect">
            <a:avLst/>
          </a:prstGeom>
        </p:spPr>
        <p:txBody>
          <a:bodyPr lIns="0" tIns="0" rIns="0" bIns="0">
            <a:normAutofit fontScale="100000" lnSpcReduction="0"/>
          </a:bodyPr>
          <a:lstStyle/>
          <a:p>
            <a:pPr lvl="0">
              <a:defRPr sz="1800"/>
            </a:pPr>
            <a:r>
              <a:rPr b="1" sz="4000">
                <a:solidFill>
                  <a:srgbClr val="203666"/>
                </a:solidFill>
              </a:rPr>
              <a:t>Continued… </a:t>
            </a:r>
            <a:r>
              <a:rPr b="1" sz="1500">
                <a:solidFill>
                  <a:srgbClr val="203666"/>
                </a:solidFill>
              </a:rPr>
              <a:t>(*sample not representative of entire sex industry.  Percentages are for illustration purposes only. Not to be quoted out of context.)</a:t>
            </a:r>
          </a:p>
        </p:txBody>
      </p:sp>
      <p:sp>
        <p:nvSpPr>
          <p:cNvPr id="49" name="Shape 49"/>
          <p:cNvSpPr/>
          <p:nvPr>
            <p:ph type="body" idx="1"/>
          </p:nvPr>
        </p:nvSpPr>
        <p:spPr>
          <a:xfrm>
            <a:off x="457200" y="2060575"/>
            <a:ext cx="8229600" cy="4032250"/>
          </a:xfrm>
          <a:prstGeom prst="rect">
            <a:avLst/>
          </a:prstGeom>
        </p:spPr>
        <p:txBody>
          <a:bodyPr lIns="0" tIns="0" rIns="0" bIns="0">
            <a:normAutofit fontScale="100000" lnSpcReduction="0"/>
          </a:bodyPr>
          <a:lstStyle/>
          <a:p>
            <a:pPr lvl="0" marL="257175" indent="-257175">
              <a:spcBef>
                <a:spcPts val="500"/>
              </a:spcBef>
              <a:buClr>
                <a:srgbClr val="203666"/>
              </a:buClr>
              <a:buChar char="▪"/>
              <a:defRPr sz="1800"/>
            </a:pPr>
            <a:r>
              <a:rPr b="1" sz="2100">
                <a:solidFill>
                  <a:srgbClr val="203666"/>
                </a:solidFill>
              </a:rPr>
              <a:t>Over two-thirds (72%) suffered childhood violence;</a:t>
            </a:r>
            <a:r>
              <a:rPr sz="2100">
                <a:solidFill>
                  <a:srgbClr val="203666"/>
                </a:solidFill>
              </a:rPr>
              <a:t> </a:t>
            </a:r>
            <a:endParaRPr sz="2100">
              <a:solidFill>
                <a:srgbClr val="203666"/>
              </a:solidFill>
            </a:endParaRPr>
          </a:p>
          <a:p>
            <a:pPr lvl="0">
              <a:spcBef>
                <a:spcPts val="500"/>
              </a:spcBef>
              <a:buSzTx/>
              <a:buNone/>
              <a:defRPr sz="1800"/>
            </a:pPr>
            <a:r>
              <a:rPr i="1" sz="2100">
                <a:solidFill>
                  <a:srgbClr val="203666"/>
                </a:solidFill>
              </a:rPr>
              <a:t>	“I wasn’t happy at home, even when my dad wasn’t sexually abusing me, my mum was physically abusing me and bullying me. I wasn’t made welcome in the house, I had to just go to bed…I was the butt of the jokes, I was very, very unhappy.”</a:t>
            </a:r>
            <a:r>
              <a:rPr sz="2100">
                <a:solidFill>
                  <a:srgbClr val="203666"/>
                </a:solidFill>
              </a:rPr>
              <a:t> </a:t>
            </a:r>
            <a:endParaRPr sz="2100">
              <a:solidFill>
                <a:srgbClr val="203666"/>
              </a:solidFill>
            </a:endParaRPr>
          </a:p>
          <a:p>
            <a:pPr lvl="0" marL="257175" indent="-257175">
              <a:spcBef>
                <a:spcPts val="500"/>
              </a:spcBef>
              <a:buClr>
                <a:srgbClr val="203666"/>
              </a:buClr>
              <a:buChar char="▪"/>
              <a:defRPr sz="1800"/>
            </a:pPr>
            <a:r>
              <a:rPr b="1" sz="2100">
                <a:solidFill>
                  <a:srgbClr val="203666"/>
                </a:solidFill>
              </a:rPr>
              <a:t>83%  reported current or former problematic drug use;</a:t>
            </a:r>
            <a:r>
              <a:rPr i="1" sz="2100">
                <a:solidFill>
                  <a:srgbClr val="203666"/>
                </a:solidFill>
              </a:rPr>
              <a:t> </a:t>
            </a:r>
            <a:endParaRPr i="1" sz="2100">
              <a:solidFill>
                <a:srgbClr val="203666"/>
              </a:solidFill>
            </a:endParaRPr>
          </a:p>
          <a:p>
            <a:pPr lvl="0">
              <a:spcBef>
                <a:spcPts val="500"/>
              </a:spcBef>
              <a:buSzTx/>
              <a:buNone/>
              <a:defRPr sz="1800"/>
            </a:pPr>
            <a:r>
              <a:rPr i="1" sz="2100">
                <a:solidFill>
                  <a:srgbClr val="203666"/>
                </a:solidFill>
              </a:rPr>
              <a:t>	 </a:t>
            </a:r>
            <a:r>
              <a:rPr i="1" sz="2000">
                <a:solidFill>
                  <a:srgbClr val="203666"/>
                </a:solidFill>
              </a:rPr>
              <a:t>“You have to take drugs to make it bearable. You have to be out of your nut to go out there, you have to be out of your nut to stay out there and then you have to get out of your nut when you’ve finished doing it,…you get to the point where drugs don’t even make it bearable”.</a:t>
            </a:r>
          </a:p>
        </p:txBody>
      </p:sp>
    </p:spTree>
  </p:cSld>
  <p:clrMapOvr>
    <a:masterClrMapping/>
  </p:clrMapOvr>
  <p:transitio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 name="Shape 51"/>
          <p:cNvSpPr/>
          <p:nvPr>
            <p:ph type="body" idx="1"/>
          </p:nvPr>
        </p:nvSpPr>
        <p:spPr>
          <a:xfrm>
            <a:off x="468312" y="765175"/>
            <a:ext cx="8229601" cy="4968875"/>
          </a:xfrm>
          <a:prstGeom prst="rect">
            <a:avLst/>
          </a:prstGeom>
        </p:spPr>
        <p:txBody>
          <a:bodyPr lIns="0" tIns="0" rIns="0" bIns="0">
            <a:normAutofit fontScale="100000" lnSpcReduction="0"/>
          </a:bodyPr>
          <a:lstStyle/>
          <a:p>
            <a:pPr lvl="0" marL="306160" indent="-306160">
              <a:buClr>
                <a:srgbClr val="203666"/>
              </a:buClr>
              <a:buChar char="▪"/>
              <a:defRPr sz="1800"/>
            </a:pPr>
            <a:r>
              <a:rPr b="1" sz="2500">
                <a:solidFill>
                  <a:srgbClr val="203666"/>
                </a:solidFill>
              </a:rPr>
              <a:t>50% reported coercion regarding their involvement;</a:t>
            </a:r>
            <a:endParaRPr b="1" sz="2500">
              <a:solidFill>
                <a:srgbClr val="203666"/>
              </a:solidFill>
            </a:endParaRPr>
          </a:p>
          <a:p>
            <a:pPr lvl="0">
              <a:buSzTx/>
              <a:buNone/>
              <a:defRPr sz="1800"/>
            </a:pPr>
            <a:r>
              <a:rPr sz="2500">
                <a:solidFill>
                  <a:srgbClr val="203666"/>
                </a:solidFill>
              </a:rPr>
              <a:t>	</a:t>
            </a:r>
            <a:r>
              <a:rPr i="1" sz="2200">
                <a:solidFill>
                  <a:srgbClr val="203666"/>
                </a:solidFill>
              </a:rPr>
              <a:t>“he’d be earning more money for different things, and then I’d go with the punter and he’d be saying ‘he’s paid for this’ and ‘he’s paid for that’, and ‘he wants his business’. Sometimes I’d have to do things that would make me violently sick…All them different kind of weathers and having no sleep and having no money, it was horrible. I used to make so much money and I didn’t get none of it.”</a:t>
            </a:r>
            <a:endParaRPr i="1" sz="2200">
              <a:solidFill>
                <a:srgbClr val="203666"/>
              </a:solidFill>
            </a:endParaRPr>
          </a:p>
          <a:p>
            <a:pPr lvl="0" marL="306160" indent="-306160">
              <a:buClr>
                <a:srgbClr val="203666"/>
              </a:buClr>
              <a:buChar char="▪"/>
              <a:defRPr sz="1800"/>
            </a:pPr>
            <a:r>
              <a:rPr b="1" sz="2500">
                <a:solidFill>
                  <a:srgbClr val="203666"/>
                </a:solidFill>
              </a:rPr>
              <a:t>77% reported experiencing housing problems or being homelessness during their involvement. </a:t>
            </a:r>
            <a:endParaRPr b="1" sz="2500">
              <a:solidFill>
                <a:srgbClr val="203666"/>
              </a:solidFill>
            </a:endParaRPr>
          </a:p>
          <a:p>
            <a:pPr lvl="0">
              <a:spcBef>
                <a:spcPts val="500"/>
              </a:spcBef>
              <a:buSzTx/>
              <a:buNone/>
              <a:defRPr sz="1800"/>
            </a:pPr>
            <a:r>
              <a:rPr sz="2200">
                <a:solidFill>
                  <a:srgbClr val="203666"/>
                </a:solidFill>
              </a:rPr>
              <a:t>	</a:t>
            </a:r>
            <a:r>
              <a:rPr i="1" sz="2200">
                <a:solidFill>
                  <a:srgbClr val="203666"/>
                </a:solidFill>
              </a:rPr>
              <a:t>“Well I did it to live… To put a roof over my head. I had to pay £220 for a B&amp;B every week.”</a:t>
            </a:r>
          </a:p>
        </p:txBody>
      </p:sp>
    </p:spTree>
  </p:cSld>
  <p:clrMapOvr>
    <a:masterClrMapping/>
  </p:clrMapOvr>
  <p:transitio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3" name="Shape 53"/>
          <p:cNvSpPr/>
          <p:nvPr>
            <p:ph type="title"/>
          </p:nvPr>
        </p:nvSpPr>
        <p:spPr>
          <a:xfrm>
            <a:off x="395287" y="908050"/>
            <a:ext cx="8497888" cy="1152525"/>
          </a:xfrm>
          <a:prstGeom prst="rect">
            <a:avLst/>
          </a:prstGeom>
        </p:spPr>
        <p:txBody>
          <a:bodyPr lIns="0" tIns="0" rIns="0" bIns="0">
            <a:normAutofit fontScale="100000" lnSpcReduction="0"/>
          </a:bodyPr>
          <a:lstStyle/>
          <a:p>
            <a:pPr lvl="0">
              <a:defRPr sz="1800"/>
            </a:pPr>
            <a:r>
              <a:rPr b="1" sz="4000">
                <a:solidFill>
                  <a:srgbClr val="243D76"/>
                </a:solidFill>
              </a:rPr>
              <a:t>Evidence of violence </a:t>
            </a:r>
            <a:r>
              <a:rPr b="1" sz="1900">
                <a:solidFill>
                  <a:srgbClr val="243D76"/>
                </a:solidFill>
              </a:rPr>
              <a:t>(</a:t>
            </a:r>
            <a:r>
              <a:rPr b="1" sz="1500">
                <a:solidFill>
                  <a:srgbClr val="243D76"/>
                </a:solidFill>
              </a:rPr>
              <a:t>Sample not representative of entire sex industry.  Percentages are for illustration purposes only. Not to be quoted out of context.)</a:t>
            </a:r>
          </a:p>
        </p:txBody>
      </p:sp>
      <p:sp>
        <p:nvSpPr>
          <p:cNvPr id="54" name="Shape 54"/>
          <p:cNvSpPr/>
          <p:nvPr>
            <p:ph type="body" idx="1"/>
          </p:nvPr>
        </p:nvSpPr>
        <p:spPr>
          <a:xfrm>
            <a:off x="323850" y="2133600"/>
            <a:ext cx="8229600" cy="3887788"/>
          </a:xfrm>
          <a:prstGeom prst="rect">
            <a:avLst/>
          </a:prstGeom>
        </p:spPr>
        <p:txBody>
          <a:bodyPr lIns="0" tIns="0" rIns="0" bIns="0">
            <a:normAutofit fontScale="100000" lnSpcReduction="0"/>
          </a:bodyPr>
          <a:lstStyle/>
          <a:p>
            <a:pPr lvl="0" marL="244928" indent="-244928">
              <a:lnSpc>
                <a:spcPct val="110000"/>
              </a:lnSpc>
              <a:spcBef>
                <a:spcPts val="400"/>
              </a:spcBef>
              <a:buClr>
                <a:srgbClr val="203666"/>
              </a:buClr>
              <a:buChar char="▪"/>
              <a:defRPr sz="1800"/>
            </a:pPr>
            <a:r>
              <a:rPr sz="2000">
                <a:solidFill>
                  <a:srgbClr val="203666"/>
                </a:solidFill>
              </a:rPr>
              <a:t>84% of the whole sample reported experiencing violence (physical sexual or emotional)</a:t>
            </a:r>
            <a:endParaRPr sz="2000">
              <a:solidFill>
                <a:srgbClr val="203666"/>
              </a:solidFill>
            </a:endParaRPr>
          </a:p>
          <a:p>
            <a:pPr lvl="0" marL="244928" indent="-244928">
              <a:lnSpc>
                <a:spcPct val="110000"/>
              </a:lnSpc>
              <a:spcBef>
                <a:spcPts val="400"/>
              </a:spcBef>
              <a:buClr>
                <a:srgbClr val="203666"/>
              </a:buClr>
              <a:buChar char="▪"/>
              <a:defRPr sz="1800"/>
            </a:pPr>
            <a:r>
              <a:rPr sz="2000">
                <a:solidFill>
                  <a:srgbClr val="203666"/>
                </a:solidFill>
              </a:rPr>
              <a:t>61% reported instances of violence from buyers of sex (physical violence most common)</a:t>
            </a:r>
            <a:endParaRPr sz="2000">
              <a:solidFill>
                <a:srgbClr val="203666"/>
              </a:solidFill>
            </a:endParaRPr>
          </a:p>
          <a:p>
            <a:pPr lvl="0" marL="244928" indent="-244928">
              <a:lnSpc>
                <a:spcPct val="110000"/>
              </a:lnSpc>
              <a:spcBef>
                <a:spcPts val="400"/>
              </a:spcBef>
              <a:buClr>
                <a:srgbClr val="203666"/>
              </a:buClr>
              <a:buChar char="▪"/>
              <a:defRPr sz="1800"/>
            </a:pPr>
            <a:r>
              <a:rPr sz="2000">
                <a:solidFill>
                  <a:srgbClr val="203666"/>
                </a:solidFill>
              </a:rPr>
              <a:t>35% reported experiencing violence from partners (physical violence most common)</a:t>
            </a:r>
            <a:endParaRPr sz="2000">
              <a:solidFill>
                <a:srgbClr val="203666"/>
              </a:solidFill>
            </a:endParaRPr>
          </a:p>
          <a:p>
            <a:pPr lvl="0" marL="244928" indent="-244928">
              <a:lnSpc>
                <a:spcPct val="110000"/>
              </a:lnSpc>
              <a:spcBef>
                <a:spcPts val="400"/>
              </a:spcBef>
              <a:buClr>
                <a:srgbClr val="203666"/>
              </a:buClr>
              <a:buChar char="▪"/>
              <a:defRPr sz="1800"/>
            </a:pPr>
            <a:r>
              <a:rPr sz="2000">
                <a:solidFill>
                  <a:srgbClr val="203666"/>
                </a:solidFill>
              </a:rPr>
              <a:t>24% reported experiencing violence from a pimp (physical violence most common)  </a:t>
            </a:r>
            <a:endParaRPr sz="2000">
              <a:solidFill>
                <a:srgbClr val="203666"/>
              </a:solidFill>
            </a:endParaRPr>
          </a:p>
          <a:p>
            <a:pPr lvl="0" marL="244928" indent="-244928">
              <a:lnSpc>
                <a:spcPct val="110000"/>
              </a:lnSpc>
              <a:spcBef>
                <a:spcPts val="400"/>
              </a:spcBef>
              <a:buClr>
                <a:srgbClr val="203666"/>
              </a:buClr>
              <a:buChar char="▪"/>
              <a:defRPr sz="1800"/>
            </a:pPr>
            <a:r>
              <a:rPr sz="2000">
                <a:solidFill>
                  <a:srgbClr val="203666"/>
                </a:solidFill>
              </a:rPr>
              <a:t>46% reported experiencing violence from ‘others’ (most commonly sexual violence)</a:t>
            </a:r>
          </a:p>
        </p:txBody>
      </p:sp>
    </p:spTree>
  </p:cSld>
  <p:clrMapOvr>
    <a:masterClrMapping/>
  </p:clrMapOvr>
  <p:transitio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6" name="Shape 56"/>
          <p:cNvSpPr/>
          <p:nvPr>
            <p:ph type="title"/>
          </p:nvPr>
        </p:nvSpPr>
        <p:spPr>
          <a:xfrm>
            <a:off x="457200" y="836612"/>
            <a:ext cx="8229600" cy="1079501"/>
          </a:xfrm>
          <a:prstGeom prst="rect">
            <a:avLst/>
          </a:prstGeom>
        </p:spPr>
        <p:txBody>
          <a:bodyPr lIns="0" tIns="0" rIns="0" bIns="0">
            <a:normAutofit fontScale="100000" lnSpcReduction="0"/>
          </a:bodyPr>
          <a:lstStyle>
            <a:lvl1pPr defTabSz="877823">
              <a:defRPr b="1" sz="3455">
                <a:solidFill>
                  <a:srgbClr val="203666"/>
                </a:solidFill>
              </a:defRPr>
            </a:lvl1pPr>
          </a:lstStyle>
          <a:p>
            <a:pPr lvl="0">
              <a:defRPr b="0" sz="1800">
                <a:solidFill>
                  <a:srgbClr val="000000"/>
                </a:solidFill>
              </a:defRPr>
            </a:pPr>
            <a:r>
              <a:rPr b="1" sz="3455">
                <a:solidFill>
                  <a:srgbClr val="203666"/>
                </a:solidFill>
              </a:rPr>
              <a:t>Barriers according to women’s involvement</a:t>
            </a:r>
          </a:p>
        </p:txBody>
      </p:sp>
      <p:pic>
        <p:nvPicPr>
          <p:cNvPr id="57" name="image.pdf"/>
          <p:cNvPicPr/>
          <p:nvPr/>
        </p:nvPicPr>
        <p:blipFill>
          <a:blip r:embed="rId2">
            <a:extLst/>
          </a:blip>
          <a:stretch>
            <a:fillRect/>
          </a:stretch>
        </p:blipFill>
        <p:spPr>
          <a:xfrm>
            <a:off x="0" y="1916112"/>
            <a:ext cx="8964613" cy="3960813"/>
          </a:xfrm>
          <a:prstGeom prst="rect">
            <a:avLst/>
          </a:prstGeom>
          <a:ln w="12700">
            <a:miter lim="400000"/>
          </a:ln>
        </p:spPr>
      </p:pic>
    </p:spTree>
  </p:cSld>
  <p:clrMapOvr>
    <a:masterClrMapping/>
  </p:clrMapOvr>
  <p:transitio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9" name="Shape 59"/>
          <p:cNvSpPr/>
          <p:nvPr>
            <p:ph type="title"/>
          </p:nvPr>
        </p:nvSpPr>
        <p:spPr>
          <a:xfrm>
            <a:off x="457200" y="765175"/>
            <a:ext cx="8229600" cy="792163"/>
          </a:xfrm>
          <a:prstGeom prst="rect">
            <a:avLst/>
          </a:prstGeom>
        </p:spPr>
        <p:txBody>
          <a:bodyPr lIns="0" tIns="0" rIns="0" bIns="0">
            <a:normAutofit fontScale="100000" lnSpcReduction="0"/>
          </a:bodyPr>
          <a:lstStyle>
            <a:lvl1pPr>
              <a:defRPr b="1" sz="3200">
                <a:solidFill>
                  <a:srgbClr val="203666"/>
                </a:solidFill>
              </a:defRPr>
            </a:lvl1pPr>
          </a:lstStyle>
          <a:p>
            <a:pPr lvl="0">
              <a:defRPr b="0" sz="1800">
                <a:solidFill>
                  <a:srgbClr val="000000"/>
                </a:solidFill>
              </a:defRPr>
            </a:pPr>
            <a:r>
              <a:rPr b="1" sz="3200">
                <a:solidFill>
                  <a:srgbClr val="203666"/>
                </a:solidFill>
              </a:rPr>
              <a:t>STAGES OF EXITING</a:t>
            </a:r>
          </a:p>
        </p:txBody>
      </p:sp>
      <p:sp>
        <p:nvSpPr>
          <p:cNvPr id="60" name="Shape 60"/>
          <p:cNvSpPr/>
          <p:nvPr>
            <p:ph type="body" idx="1"/>
          </p:nvPr>
        </p:nvSpPr>
        <p:spPr>
          <a:xfrm>
            <a:off x="457200" y="2060575"/>
            <a:ext cx="4259263" cy="3600450"/>
          </a:xfrm>
          <a:prstGeom prst="rect">
            <a:avLst/>
          </a:prstGeom>
        </p:spPr>
        <p:txBody>
          <a:bodyPr lIns="0" tIns="0" rIns="0" bIns="0">
            <a:normAutofit fontScale="100000" lnSpcReduction="0"/>
          </a:bodyPr>
          <a:lstStyle/>
          <a:p>
            <a:pPr lvl="0" marL="285750" indent="-285750">
              <a:spcBef>
                <a:spcPts val="400"/>
              </a:spcBef>
              <a:buClr>
                <a:srgbClr val="203666"/>
              </a:buClr>
              <a:buChar char="▪"/>
              <a:defRPr sz="1800"/>
            </a:pPr>
            <a:r>
              <a:rPr b="1" sz="2000">
                <a:solidFill>
                  <a:srgbClr val="203666"/>
                </a:solidFill>
              </a:rPr>
              <a:t>Stage 1: Readiness &amp; 		       engagement</a:t>
            </a:r>
            <a:endParaRPr b="1" sz="2000">
              <a:solidFill>
                <a:srgbClr val="203666"/>
              </a:solidFill>
            </a:endParaRPr>
          </a:p>
          <a:p>
            <a:pPr lvl="0">
              <a:spcBef>
                <a:spcPts val="500"/>
              </a:spcBef>
              <a:buSzTx/>
              <a:buNone/>
              <a:defRPr sz="1800"/>
            </a:pPr>
            <a:endParaRPr b="1" sz="700">
              <a:solidFill>
                <a:srgbClr val="203666"/>
              </a:solidFill>
            </a:endParaRPr>
          </a:p>
          <a:p>
            <a:pPr lvl="0" marL="285750" indent="-285750">
              <a:spcBef>
                <a:spcPts val="400"/>
              </a:spcBef>
              <a:buClr>
                <a:srgbClr val="203666"/>
              </a:buClr>
              <a:buChar char="▪"/>
              <a:defRPr sz="1800"/>
            </a:pPr>
            <a:r>
              <a:rPr b="1" sz="2000">
                <a:solidFill>
                  <a:srgbClr val="203666"/>
                </a:solidFill>
              </a:rPr>
              <a:t>Stage 2: Treatment &amp; support</a:t>
            </a:r>
            <a:endParaRPr b="1" sz="2000">
              <a:solidFill>
                <a:srgbClr val="203666"/>
              </a:solidFill>
            </a:endParaRPr>
          </a:p>
          <a:p>
            <a:pPr lvl="0">
              <a:spcBef>
                <a:spcPts val="500"/>
              </a:spcBef>
              <a:buSzTx/>
              <a:buNone/>
              <a:defRPr sz="1800"/>
            </a:pPr>
            <a:endParaRPr b="1" sz="700">
              <a:solidFill>
                <a:srgbClr val="203666"/>
              </a:solidFill>
            </a:endParaRPr>
          </a:p>
          <a:p>
            <a:pPr lvl="0" marL="285750" indent="-285750">
              <a:spcBef>
                <a:spcPts val="400"/>
              </a:spcBef>
              <a:buClr>
                <a:srgbClr val="203666"/>
              </a:buClr>
              <a:buChar char="▪"/>
              <a:defRPr sz="1800"/>
            </a:pPr>
            <a:r>
              <a:rPr b="1" sz="2000">
                <a:solidFill>
                  <a:srgbClr val="203666"/>
                </a:solidFill>
              </a:rPr>
              <a:t>Stage 3: Transition &amp; 		       stabilisation</a:t>
            </a:r>
            <a:endParaRPr b="1" sz="2000">
              <a:solidFill>
                <a:srgbClr val="203666"/>
              </a:solidFill>
            </a:endParaRPr>
          </a:p>
          <a:p>
            <a:pPr lvl="0">
              <a:spcBef>
                <a:spcPts val="500"/>
              </a:spcBef>
              <a:buSzTx/>
              <a:buNone/>
              <a:defRPr sz="1800"/>
            </a:pPr>
            <a:endParaRPr b="1" sz="700">
              <a:solidFill>
                <a:srgbClr val="203666"/>
              </a:solidFill>
            </a:endParaRPr>
          </a:p>
          <a:p>
            <a:pPr lvl="0" marL="285750" indent="-285750">
              <a:spcBef>
                <a:spcPts val="400"/>
              </a:spcBef>
              <a:buClr>
                <a:srgbClr val="203666"/>
              </a:buClr>
              <a:buChar char="▪"/>
              <a:defRPr sz="1800"/>
            </a:pPr>
            <a:r>
              <a:rPr b="1" sz="2000">
                <a:solidFill>
                  <a:srgbClr val="203666"/>
                </a:solidFill>
              </a:rPr>
              <a:t>Stage 4: Reconstructing &amp; 		       rebuilding </a:t>
            </a:r>
            <a:endParaRPr b="1" sz="2000">
              <a:solidFill>
                <a:srgbClr val="203666"/>
              </a:solidFill>
            </a:endParaRPr>
          </a:p>
          <a:p>
            <a:pPr lvl="0">
              <a:spcBef>
                <a:spcPts val="500"/>
              </a:spcBef>
              <a:buSzTx/>
              <a:buNone/>
              <a:defRPr sz="1800"/>
            </a:pPr>
            <a:endParaRPr b="1" sz="700">
              <a:solidFill>
                <a:srgbClr val="203666"/>
              </a:solidFill>
            </a:endParaRPr>
          </a:p>
          <a:p>
            <a:pPr lvl="0" marL="285750" indent="-285750">
              <a:spcBef>
                <a:spcPts val="400"/>
              </a:spcBef>
              <a:buClr>
                <a:srgbClr val="203666"/>
              </a:buClr>
              <a:buChar char="▪"/>
              <a:defRPr sz="1800"/>
            </a:pPr>
            <a:r>
              <a:rPr b="1" sz="2000">
                <a:solidFill>
                  <a:srgbClr val="203666"/>
                </a:solidFill>
              </a:rPr>
              <a:t>Stage 5: New roles and 	  	       identities</a:t>
            </a:r>
          </a:p>
        </p:txBody>
      </p:sp>
      <p:sp>
        <p:nvSpPr>
          <p:cNvPr id="61" name="Shape 61"/>
          <p:cNvSpPr/>
          <p:nvPr/>
        </p:nvSpPr>
        <p:spPr>
          <a:xfrm>
            <a:off x="4211637" y="2286000"/>
            <a:ext cx="4475163" cy="108135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marL="342900" indent="-342900">
              <a:spcBef>
                <a:spcPts val="400"/>
              </a:spcBef>
            </a:pPr>
            <a:r>
              <a:rPr sz="2000"/>
              <a:t>	</a:t>
            </a:r>
            <a:endParaRPr sz="2000"/>
          </a:p>
          <a:p>
            <a:pPr lvl="0" marL="342900" indent="-342900">
              <a:spcBef>
                <a:spcPts val="400"/>
              </a:spcBef>
            </a:pPr>
            <a:r>
              <a:rPr sz="2000"/>
              <a:t>	</a:t>
            </a:r>
            <a:endParaRPr sz="2000"/>
          </a:p>
          <a:p>
            <a:pPr lvl="0" marL="342900" indent="-342900">
              <a:spcBef>
                <a:spcPts val="400"/>
              </a:spcBef>
            </a:pPr>
            <a:r>
              <a:rPr sz="2000"/>
              <a:t>	</a:t>
            </a:r>
          </a:p>
        </p:txBody>
      </p:sp>
      <p:grpSp>
        <p:nvGrpSpPr>
          <p:cNvPr id="64" name="Group 64"/>
          <p:cNvGrpSpPr/>
          <p:nvPr/>
        </p:nvGrpSpPr>
        <p:grpSpPr>
          <a:xfrm>
            <a:off x="4859337" y="2997199"/>
            <a:ext cx="3529013" cy="1490664"/>
            <a:chOff x="0" y="0"/>
            <a:chExt cx="3529012" cy="1490662"/>
          </a:xfrm>
        </p:grpSpPr>
        <p:sp>
          <p:nvSpPr>
            <p:cNvPr id="62" name="Shape 62"/>
            <p:cNvSpPr/>
            <p:nvPr/>
          </p:nvSpPr>
          <p:spPr>
            <a:xfrm>
              <a:off x="0" y="0"/>
              <a:ext cx="3529013" cy="1490663"/>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BE0E3"/>
            </a:solidFill>
            <a:ln w="9525" cap="flat">
              <a:solidFill>
                <a:srgbClr val="000000"/>
              </a:solidFill>
              <a:prstDash val="solid"/>
              <a:round/>
            </a:ln>
            <a:effectLst/>
          </p:spPr>
          <p:txBody>
            <a:bodyPr wrap="square" lIns="0" tIns="0" rIns="0" bIns="0" numCol="1" anchor="ctr">
              <a:noAutofit/>
            </a:bodyPr>
            <a:lstStyle/>
            <a:p>
              <a:pPr lvl="0" algn="ctr"/>
            </a:p>
          </p:txBody>
        </p:sp>
        <p:sp>
          <p:nvSpPr>
            <p:cNvPr id="63" name="Shape 63"/>
            <p:cNvSpPr/>
            <p:nvPr/>
          </p:nvSpPr>
          <p:spPr>
            <a:xfrm>
              <a:off x="397260" y="436650"/>
              <a:ext cx="2734492" cy="61736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ctr">
              <a:spAutoFit/>
            </a:bodyPr>
            <a:lstStyle/>
            <a:p>
              <a:pPr lvl="0" algn="ctr"/>
              <a:r>
                <a:t>Lapses and reversals are</a:t>
              </a:r>
            </a:p>
            <a:p>
              <a:pPr lvl="0" algn="ctr"/>
              <a:r>
                <a:t> possible at each stage</a:t>
              </a:r>
            </a:p>
          </p:txBody>
        </p:sp>
      </p:grpSp>
      <p:grpSp>
        <p:nvGrpSpPr>
          <p:cNvPr id="68" name="Group 68"/>
          <p:cNvGrpSpPr/>
          <p:nvPr/>
        </p:nvGrpSpPr>
        <p:grpSpPr>
          <a:xfrm>
            <a:off x="8172450" y="2852737"/>
            <a:ext cx="720725" cy="1764221"/>
            <a:chOff x="0" y="0"/>
            <a:chExt cx="720725" cy="1764220"/>
          </a:xfrm>
        </p:grpSpPr>
        <p:sp>
          <p:nvSpPr>
            <p:cNvPr id="65" name="Shape 65"/>
            <p:cNvSpPr/>
            <p:nvPr/>
          </p:nvSpPr>
          <p:spPr>
            <a:xfrm>
              <a:off x="0" y="0"/>
              <a:ext cx="720725" cy="17642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3454"/>
                    <a:pt x="21600" y="7714"/>
                  </a:cubicBezTo>
                  <a:lnTo>
                    <a:pt x="21600" y="12122"/>
                  </a:lnTo>
                  <a:cubicBezTo>
                    <a:pt x="21600" y="15392"/>
                    <a:pt x="15830" y="18306"/>
                    <a:pt x="7200" y="19396"/>
                  </a:cubicBezTo>
                  <a:lnTo>
                    <a:pt x="7200" y="21600"/>
                  </a:lnTo>
                  <a:lnTo>
                    <a:pt x="0" y="17633"/>
                  </a:lnTo>
                  <a:lnTo>
                    <a:pt x="7200" y="12784"/>
                  </a:lnTo>
                  <a:lnTo>
                    <a:pt x="7200" y="14987"/>
                  </a:lnTo>
                  <a:cubicBezTo>
                    <a:pt x="13710" y="14165"/>
                    <a:pt x="18727" y="12282"/>
                    <a:pt x="20700" y="9918"/>
                  </a:cubicBezTo>
                  <a:lnTo>
                    <a:pt x="20700" y="9918"/>
                  </a:lnTo>
                  <a:cubicBezTo>
                    <a:pt x="17970" y="6649"/>
                    <a:pt x="9552" y="4408"/>
                    <a:pt x="0" y="4408"/>
                  </a:cubicBezTo>
                  <a:close/>
                </a:path>
              </a:pathLst>
            </a:custGeom>
            <a:solidFill>
              <a:srgbClr val="BBE0E3"/>
            </a:solidFill>
            <a:ln w="9525" cap="flat">
              <a:solidFill>
                <a:srgbClr val="000000"/>
              </a:solidFill>
              <a:prstDash val="solid"/>
              <a:round/>
            </a:ln>
            <a:effectLst/>
          </p:spPr>
          <p:txBody>
            <a:bodyPr wrap="square" lIns="0" tIns="0" rIns="0" bIns="0" numCol="1" anchor="ctr">
              <a:noAutofit/>
            </a:bodyPr>
            <a:lstStyle/>
            <a:p>
              <a:pPr lvl="0"/>
            </a:p>
          </p:txBody>
        </p:sp>
        <p:sp>
          <p:nvSpPr>
            <p:cNvPr id="66" name="Shape 66"/>
            <p:cNvSpPr/>
            <p:nvPr/>
          </p:nvSpPr>
          <p:spPr>
            <a:xfrm>
              <a:off x="0" y="0"/>
              <a:ext cx="720725" cy="9901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6154"/>
                    <a:pt x="21600" y="13745"/>
                  </a:cubicBezTo>
                  <a:lnTo>
                    <a:pt x="21600" y="21600"/>
                  </a:lnTo>
                  <a:cubicBezTo>
                    <a:pt x="21600" y="14009"/>
                    <a:pt x="11929" y="7855"/>
                    <a:pt x="0" y="7855"/>
                  </a:cubicBezTo>
                  <a:close/>
                </a:path>
              </a:pathLst>
            </a:custGeom>
            <a:solidFill>
              <a:srgbClr val="96B3B6"/>
            </a:solidFill>
            <a:ln w="12700" cap="flat">
              <a:noFill/>
              <a:miter lim="400000"/>
            </a:ln>
            <a:effectLst/>
          </p:spPr>
          <p:txBody>
            <a:bodyPr wrap="square" lIns="0" tIns="0" rIns="0" bIns="0" numCol="1" anchor="ctr">
              <a:noAutofit/>
            </a:bodyPr>
            <a:lstStyle/>
            <a:p>
              <a:pPr lvl="0"/>
            </a:p>
          </p:txBody>
        </p:sp>
        <p:sp>
          <p:nvSpPr>
            <p:cNvPr id="67" name="Shape 67"/>
            <p:cNvSpPr/>
            <p:nvPr/>
          </p:nvSpPr>
          <p:spPr>
            <a:xfrm>
              <a:off x="690682" y="810104"/>
              <a:ext cx="30043" cy="18002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21600" y="14285"/>
                    <a:pt x="14324" y="7010"/>
                    <a:pt x="0" y="0"/>
                  </a:cubicBezTo>
                </a:path>
              </a:pathLst>
            </a:custGeom>
            <a:noFill/>
            <a:ln w="9525" cap="flat">
              <a:solidFill>
                <a:srgbClr val="000000"/>
              </a:solidFill>
              <a:prstDash val="solid"/>
              <a:round/>
            </a:ln>
            <a:effectLst/>
          </p:spPr>
          <p:txBody>
            <a:bodyPr wrap="square" lIns="0" tIns="0" rIns="0" bIns="0" numCol="1" anchor="ctr">
              <a:noAutofit/>
            </a:bodyPr>
            <a:lstStyle/>
            <a:p>
              <a:pPr lvl="0"/>
            </a:p>
          </p:txBody>
        </p:sp>
      </p:grpSp>
      <p:grpSp>
        <p:nvGrpSpPr>
          <p:cNvPr id="72" name="Group 72"/>
          <p:cNvGrpSpPr/>
          <p:nvPr/>
        </p:nvGrpSpPr>
        <p:grpSpPr>
          <a:xfrm>
            <a:off x="4500562" y="2747168"/>
            <a:ext cx="647701" cy="1905795"/>
            <a:chOff x="0" y="0"/>
            <a:chExt cx="647700" cy="1905793"/>
          </a:xfrm>
        </p:grpSpPr>
        <p:sp>
          <p:nvSpPr>
            <p:cNvPr id="69" name="Shape 69"/>
            <p:cNvSpPr/>
            <p:nvPr/>
          </p:nvSpPr>
          <p:spPr>
            <a:xfrm flipH="1" rot="10800000">
              <a:off x="0" y="-1"/>
              <a:ext cx="647700" cy="19057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671" y="0"/>
                    <a:pt x="0" y="3454"/>
                    <a:pt x="0" y="7714"/>
                  </a:cubicBezTo>
                  <a:lnTo>
                    <a:pt x="0" y="12122"/>
                  </a:lnTo>
                  <a:cubicBezTo>
                    <a:pt x="0" y="15392"/>
                    <a:pt x="5770" y="18306"/>
                    <a:pt x="14400" y="19396"/>
                  </a:cubicBezTo>
                  <a:lnTo>
                    <a:pt x="14400" y="21600"/>
                  </a:lnTo>
                  <a:lnTo>
                    <a:pt x="21600" y="17633"/>
                  </a:lnTo>
                  <a:lnTo>
                    <a:pt x="14400" y="12784"/>
                  </a:lnTo>
                  <a:lnTo>
                    <a:pt x="14400" y="14987"/>
                  </a:lnTo>
                  <a:cubicBezTo>
                    <a:pt x="7890" y="14165"/>
                    <a:pt x="2873" y="12282"/>
                    <a:pt x="900" y="9918"/>
                  </a:cubicBezTo>
                  <a:lnTo>
                    <a:pt x="900" y="9918"/>
                  </a:lnTo>
                  <a:cubicBezTo>
                    <a:pt x="3630" y="6649"/>
                    <a:pt x="12048" y="4408"/>
                    <a:pt x="21600" y="4408"/>
                  </a:cubicBezTo>
                  <a:close/>
                </a:path>
              </a:pathLst>
            </a:custGeom>
            <a:solidFill>
              <a:srgbClr val="BBE0E3"/>
            </a:solidFill>
            <a:ln w="9525" cap="flat">
              <a:solidFill>
                <a:srgbClr val="000000"/>
              </a:solidFill>
              <a:prstDash val="solid"/>
              <a:round/>
            </a:ln>
            <a:effectLst/>
          </p:spPr>
          <p:txBody>
            <a:bodyPr wrap="square" lIns="0" tIns="0" rIns="0" bIns="0" numCol="1" anchor="ctr">
              <a:noAutofit/>
            </a:bodyPr>
            <a:lstStyle/>
            <a:p>
              <a:pPr lvl="0"/>
            </a:p>
          </p:txBody>
        </p:sp>
        <p:sp>
          <p:nvSpPr>
            <p:cNvPr id="70" name="Shape 70"/>
            <p:cNvSpPr/>
            <p:nvPr/>
          </p:nvSpPr>
          <p:spPr>
            <a:xfrm flipH="1" rot="10800000">
              <a:off x="0" y="1030680"/>
              <a:ext cx="647700" cy="87511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9671" y="0"/>
                    <a:pt x="0" y="7522"/>
                    <a:pt x="0" y="16800"/>
                  </a:cubicBezTo>
                  <a:cubicBezTo>
                    <a:pt x="0" y="18425"/>
                    <a:pt x="303" y="20042"/>
                    <a:pt x="900" y="21600"/>
                  </a:cubicBezTo>
                  <a:lnTo>
                    <a:pt x="900" y="21600"/>
                  </a:lnTo>
                  <a:cubicBezTo>
                    <a:pt x="3630" y="14480"/>
                    <a:pt x="12048" y="9600"/>
                    <a:pt x="21600" y="9600"/>
                  </a:cubicBezTo>
                  <a:close/>
                </a:path>
              </a:pathLst>
            </a:custGeom>
            <a:solidFill>
              <a:srgbClr val="96B3B6"/>
            </a:solidFill>
            <a:ln w="12700" cap="flat">
              <a:noFill/>
              <a:miter lim="400000"/>
            </a:ln>
            <a:effectLst/>
          </p:spPr>
          <p:txBody>
            <a:bodyPr wrap="square" lIns="0" tIns="0" rIns="0" bIns="0" numCol="1" anchor="ctr">
              <a:noAutofit/>
            </a:bodyPr>
            <a:lstStyle/>
            <a:p>
              <a:pPr lvl="0"/>
            </a:p>
          </p:txBody>
        </p:sp>
        <p:sp>
          <p:nvSpPr>
            <p:cNvPr id="71" name="Shape 71"/>
            <p:cNvSpPr/>
            <p:nvPr/>
          </p:nvSpPr>
          <p:spPr>
            <a:xfrm flipH="1" rot="10800000">
              <a:off x="0" y="1030687"/>
              <a:ext cx="26999" cy="19446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0" y="7315"/>
                    <a:pt x="7276" y="14590"/>
                    <a:pt x="21600" y="21600"/>
                  </a:cubicBezTo>
                </a:path>
              </a:pathLst>
            </a:custGeom>
            <a:noFill/>
            <a:ln w="9525" cap="flat">
              <a:solidFill>
                <a:srgbClr val="000000"/>
              </a:solidFill>
              <a:prstDash val="solid"/>
              <a:round/>
            </a:ln>
            <a:effectLst/>
          </p:spPr>
          <p:txBody>
            <a:bodyPr wrap="square" lIns="0" tIns="0" rIns="0" bIns="0" numCol="1" anchor="ctr">
              <a:noAutofit/>
            </a:bodyPr>
            <a:lstStyle/>
            <a:p>
              <a:pPr lvl="0"/>
            </a:p>
          </p:txBody>
        </p:sp>
      </p:grpSp>
    </p:spTree>
  </p:cSld>
  <p:clrMapOvr>
    <a:masterClrMapping/>
  </p:clrMapOvr>
  <p:transitio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4" name="Shape 74"/>
          <p:cNvSpPr/>
          <p:nvPr>
            <p:ph type="title"/>
          </p:nvPr>
        </p:nvSpPr>
        <p:spPr>
          <a:xfrm>
            <a:off x="457200" y="908050"/>
            <a:ext cx="8229600" cy="720725"/>
          </a:xfrm>
          <a:prstGeom prst="rect">
            <a:avLst/>
          </a:prstGeom>
        </p:spPr>
        <p:txBody>
          <a:bodyPr lIns="0" tIns="0" rIns="0" bIns="0">
            <a:normAutofit fontScale="100000" lnSpcReduction="0"/>
          </a:bodyPr>
          <a:lstStyle>
            <a:lvl1pPr>
              <a:defRPr b="1">
                <a:solidFill>
                  <a:srgbClr val="203666"/>
                </a:solidFill>
              </a:defRPr>
            </a:lvl1pPr>
          </a:lstStyle>
          <a:p>
            <a:pPr lvl="0">
              <a:defRPr b="0" sz="1800">
                <a:solidFill>
                  <a:srgbClr val="000000"/>
                </a:solidFill>
              </a:defRPr>
            </a:pPr>
            <a:r>
              <a:rPr b="1" sz="4000">
                <a:solidFill>
                  <a:srgbClr val="203666"/>
                </a:solidFill>
              </a:rPr>
              <a:t>Offering exiting as an option</a:t>
            </a:r>
          </a:p>
        </p:txBody>
      </p:sp>
      <p:sp>
        <p:nvSpPr>
          <p:cNvPr id="75" name="Shape 75"/>
          <p:cNvSpPr/>
          <p:nvPr>
            <p:ph type="body" idx="1"/>
          </p:nvPr>
        </p:nvSpPr>
        <p:spPr>
          <a:xfrm>
            <a:off x="457200" y="1700212"/>
            <a:ext cx="8229600" cy="4090988"/>
          </a:xfrm>
          <a:prstGeom prst="rect">
            <a:avLst/>
          </a:prstGeom>
        </p:spPr>
        <p:txBody>
          <a:bodyPr lIns="0" tIns="0" rIns="0" bIns="0">
            <a:normAutofit fontScale="100000" lnSpcReduction="0"/>
          </a:bodyPr>
          <a:lstStyle/>
          <a:p>
            <a:pPr lvl="0">
              <a:buSzTx/>
              <a:buNone/>
              <a:defRPr sz="1800"/>
            </a:pPr>
            <a:r>
              <a:rPr i="1" sz="2900"/>
              <a:t>‘</a:t>
            </a:r>
            <a:r>
              <a:rPr i="1" sz="2900">
                <a:solidFill>
                  <a:srgbClr val="203666"/>
                </a:solidFill>
              </a:rPr>
              <a:t>I think not talking about it [exiting] would just be really detrimental I mean, you're already kind of with the most marginalised group and I think it’s really important to be given a voice and talking about exiting, I think even like someone asking you about exiting - it challenges, well it challenged me, in the sense of “oh well perhaps things could be different,” and it did give me that hope’</a:t>
            </a:r>
          </a:p>
        </p:txBody>
      </p:sp>
    </p:spTree>
  </p:cSld>
  <p:clrMapOvr>
    <a:masterClrMapping/>
  </p:clrMapOvr>
  <p:transitio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7" name="Shape 77"/>
          <p:cNvSpPr/>
          <p:nvPr>
            <p:ph type="title"/>
          </p:nvPr>
        </p:nvSpPr>
        <p:spPr>
          <a:xfrm>
            <a:off x="468312" y="1268412"/>
            <a:ext cx="8229601" cy="1066801"/>
          </a:xfrm>
          <a:prstGeom prst="rect">
            <a:avLst/>
          </a:prstGeom>
        </p:spPr>
        <p:txBody>
          <a:bodyPr lIns="0" tIns="0" rIns="0" bIns="0">
            <a:normAutofit fontScale="100000" lnSpcReduction="0"/>
          </a:bodyPr>
          <a:lstStyle/>
          <a:p>
            <a:pPr lvl="0" defTabSz="768095">
              <a:defRPr sz="1800"/>
            </a:pPr>
            <a:r>
              <a:rPr b="1" sz="3024">
                <a:solidFill>
                  <a:srgbClr val="203666"/>
                </a:solidFill>
              </a:rPr>
              <a:t>Practical application of research: </a:t>
            </a:r>
            <a:r>
              <a:rPr sz="3359">
                <a:solidFill>
                  <a:srgbClr val="203666"/>
                </a:solidFill>
              </a:rPr>
              <a:t>Key components </a:t>
            </a:r>
          </a:p>
        </p:txBody>
      </p:sp>
      <p:sp>
        <p:nvSpPr>
          <p:cNvPr id="78" name="Shape 78"/>
          <p:cNvSpPr/>
          <p:nvPr>
            <p:ph type="body" idx="1"/>
          </p:nvPr>
        </p:nvSpPr>
        <p:spPr>
          <a:xfrm>
            <a:off x="457200" y="2349500"/>
            <a:ext cx="8229600" cy="3441700"/>
          </a:xfrm>
          <a:prstGeom prst="rect">
            <a:avLst/>
          </a:prstGeom>
        </p:spPr>
        <p:txBody>
          <a:bodyPr lIns="0" tIns="0" rIns="0" bIns="0">
            <a:normAutofit fontScale="100000" lnSpcReduction="0"/>
          </a:bodyPr>
          <a:lstStyle/>
          <a:p>
            <a:pPr lvl="0">
              <a:lnSpc>
                <a:spcPct val="90000"/>
              </a:lnSpc>
              <a:buSzTx/>
              <a:buNone/>
              <a:defRPr sz="1800"/>
            </a:pPr>
            <a:endParaRPr sz="2400">
              <a:solidFill>
                <a:srgbClr val="203666"/>
              </a:solidFill>
            </a:endParaRPr>
          </a:p>
          <a:p>
            <a:pPr lvl="1">
              <a:lnSpc>
                <a:spcPct val="90000"/>
              </a:lnSpc>
              <a:buClr>
                <a:srgbClr val="203666"/>
              </a:buClr>
              <a:buFontTx/>
              <a:defRPr sz="1800"/>
            </a:pPr>
            <a:r>
              <a:rPr sz="2800">
                <a:solidFill>
                  <a:srgbClr val="203666"/>
                </a:solidFill>
              </a:rPr>
              <a:t>Motivation / reason to attempt change</a:t>
            </a:r>
            <a:endParaRPr sz="2400">
              <a:solidFill>
                <a:srgbClr val="203666"/>
              </a:solidFill>
            </a:endParaRPr>
          </a:p>
          <a:p>
            <a:pPr lvl="1">
              <a:lnSpc>
                <a:spcPct val="90000"/>
              </a:lnSpc>
              <a:buClr>
                <a:srgbClr val="203666"/>
              </a:buClr>
              <a:buFontTx/>
              <a:defRPr sz="1800"/>
            </a:pPr>
            <a:r>
              <a:rPr sz="2800">
                <a:solidFill>
                  <a:srgbClr val="203666"/>
                </a:solidFill>
              </a:rPr>
              <a:t>Hope and belief that exiting is a possibility</a:t>
            </a:r>
            <a:endParaRPr sz="2400">
              <a:solidFill>
                <a:srgbClr val="203666"/>
              </a:solidFill>
            </a:endParaRPr>
          </a:p>
          <a:p>
            <a:pPr lvl="1">
              <a:lnSpc>
                <a:spcPct val="90000"/>
              </a:lnSpc>
              <a:buClr>
                <a:srgbClr val="203666"/>
              </a:buClr>
              <a:buFontTx/>
              <a:defRPr sz="1800"/>
            </a:pPr>
            <a:r>
              <a:rPr sz="2800">
                <a:solidFill>
                  <a:srgbClr val="203666"/>
                </a:solidFill>
              </a:rPr>
              <a:t>Opportunity to exit</a:t>
            </a:r>
            <a:endParaRPr sz="2400">
              <a:solidFill>
                <a:srgbClr val="203666"/>
              </a:solidFill>
            </a:endParaRPr>
          </a:p>
          <a:p>
            <a:pPr lvl="1">
              <a:lnSpc>
                <a:spcPct val="90000"/>
              </a:lnSpc>
              <a:buClr>
                <a:srgbClr val="203666"/>
              </a:buClr>
              <a:buFontTx/>
              <a:defRPr sz="1800"/>
            </a:pPr>
            <a:r>
              <a:rPr sz="2800">
                <a:solidFill>
                  <a:srgbClr val="203666"/>
                </a:solidFill>
              </a:rPr>
              <a:t>Timely access to effective support</a:t>
            </a:r>
            <a:endParaRPr sz="2400">
              <a:solidFill>
                <a:srgbClr val="203666"/>
              </a:solidFill>
            </a:endParaRPr>
          </a:p>
          <a:p>
            <a:pPr lvl="1" marL="742950" indent="-285750">
              <a:lnSpc>
                <a:spcPct val="90000"/>
              </a:lnSpc>
              <a:spcBef>
                <a:spcPts val="500"/>
              </a:spcBef>
              <a:buClr>
                <a:srgbClr val="203666"/>
              </a:buClr>
              <a:buFontTx/>
              <a:defRPr sz="1800"/>
            </a:pPr>
            <a:endParaRPr sz="2400">
              <a:solidFill>
                <a:srgbClr val="203666"/>
              </a:solidFill>
            </a:endParaRPr>
          </a:p>
          <a:p>
            <a:pPr lvl="0">
              <a:lnSpc>
                <a:spcPct val="90000"/>
              </a:lnSpc>
              <a:spcBef>
                <a:spcPts val="400"/>
              </a:spcBef>
              <a:buSzTx/>
              <a:buNone/>
              <a:defRPr sz="1800"/>
            </a:pPr>
            <a:r>
              <a:rPr sz="2000"/>
              <a:t>	</a:t>
            </a:r>
          </a:p>
        </p:txBody>
      </p:sp>
    </p:spTree>
  </p:cSld>
  <p:clrMapOvr>
    <a:masterClrMapping/>
  </p:clrMapOvr>
  <p:transitio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0" name="Shape 80"/>
          <p:cNvSpPr/>
          <p:nvPr>
            <p:ph type="title"/>
          </p:nvPr>
        </p:nvSpPr>
        <p:spPr>
          <a:xfrm>
            <a:off x="468312" y="692150"/>
            <a:ext cx="8229601" cy="1066800"/>
          </a:xfrm>
          <a:prstGeom prst="rect">
            <a:avLst/>
          </a:prstGeom>
        </p:spPr>
        <p:txBody>
          <a:bodyPr lIns="0" tIns="0" rIns="0" bIns="0">
            <a:normAutofit fontScale="100000" lnSpcReduction="0"/>
          </a:bodyPr>
          <a:lstStyle>
            <a:lvl1pPr>
              <a:defRPr b="1">
                <a:solidFill>
                  <a:srgbClr val="203666"/>
                </a:solidFill>
              </a:defRPr>
            </a:lvl1pPr>
          </a:lstStyle>
          <a:p>
            <a:pPr lvl="0">
              <a:defRPr b="0" sz="1800">
                <a:solidFill>
                  <a:srgbClr val="000000"/>
                </a:solidFill>
              </a:defRPr>
            </a:pPr>
            <a:r>
              <a:rPr b="1" sz="4000">
                <a:solidFill>
                  <a:srgbClr val="203666"/>
                </a:solidFill>
              </a:rPr>
              <a:t>Motivation / Reason to change</a:t>
            </a:r>
          </a:p>
        </p:txBody>
      </p:sp>
      <p:sp>
        <p:nvSpPr>
          <p:cNvPr id="81" name="Shape 81"/>
          <p:cNvSpPr/>
          <p:nvPr>
            <p:ph type="body" idx="1"/>
          </p:nvPr>
        </p:nvSpPr>
        <p:spPr>
          <a:xfrm>
            <a:off x="609600" y="1341437"/>
            <a:ext cx="7924800" cy="4319588"/>
          </a:xfrm>
          <a:prstGeom prst="rect">
            <a:avLst/>
          </a:prstGeom>
        </p:spPr>
        <p:txBody>
          <a:bodyPr lIns="0" tIns="0" rIns="0" bIns="0">
            <a:normAutofit fontScale="100000" lnSpcReduction="0"/>
          </a:bodyPr>
          <a:lstStyle/>
          <a:p>
            <a:pPr lvl="0">
              <a:lnSpc>
                <a:spcPct val="120000"/>
              </a:lnSpc>
              <a:buSzTx/>
              <a:buNone/>
              <a:defRPr sz="1800"/>
            </a:pPr>
            <a:endParaRPr sz="1500"/>
          </a:p>
          <a:p>
            <a:pPr lvl="0" marL="293914" indent="-293914">
              <a:lnSpc>
                <a:spcPct val="120000"/>
              </a:lnSpc>
              <a:spcBef>
                <a:spcPts val="500"/>
              </a:spcBef>
              <a:buClr>
                <a:srgbClr val="203666"/>
              </a:buClr>
              <a:buChar char="▪"/>
              <a:defRPr sz="1800"/>
            </a:pPr>
            <a:r>
              <a:rPr sz="2400">
                <a:solidFill>
                  <a:srgbClr val="203666"/>
                </a:solidFill>
              </a:rPr>
              <a:t>Can present either as a gradual process of maturation or a sudden turning point. </a:t>
            </a:r>
            <a:endParaRPr sz="2400">
              <a:solidFill>
                <a:srgbClr val="203666"/>
              </a:solidFill>
            </a:endParaRPr>
          </a:p>
          <a:p>
            <a:pPr lvl="0" marL="293914" indent="-293914">
              <a:lnSpc>
                <a:spcPct val="120000"/>
              </a:lnSpc>
              <a:spcBef>
                <a:spcPts val="500"/>
              </a:spcBef>
              <a:buClr>
                <a:srgbClr val="203666"/>
              </a:buClr>
              <a:buChar char="▪"/>
              <a:defRPr sz="1800"/>
            </a:pPr>
            <a:r>
              <a:rPr sz="2400">
                <a:solidFill>
                  <a:srgbClr val="203666"/>
                </a:solidFill>
              </a:rPr>
              <a:t>Motivation is a fluctuating state rather than something which is “on” or “off” like a light bulb</a:t>
            </a:r>
            <a:endParaRPr sz="2400">
              <a:solidFill>
                <a:srgbClr val="203666"/>
              </a:solidFill>
            </a:endParaRPr>
          </a:p>
          <a:p>
            <a:pPr lvl="0" marL="293914" indent="-293914">
              <a:lnSpc>
                <a:spcPct val="120000"/>
              </a:lnSpc>
              <a:spcBef>
                <a:spcPts val="500"/>
              </a:spcBef>
              <a:buClr>
                <a:srgbClr val="203666"/>
              </a:buClr>
              <a:buChar char="▪"/>
              <a:defRPr sz="1800"/>
            </a:pPr>
            <a:r>
              <a:rPr sz="2400">
                <a:solidFill>
                  <a:srgbClr val="203666"/>
                </a:solidFill>
              </a:rPr>
              <a:t>Can be influenced and increased in a positive way</a:t>
            </a:r>
            <a:endParaRPr sz="2400">
              <a:solidFill>
                <a:srgbClr val="203666"/>
              </a:solidFill>
            </a:endParaRPr>
          </a:p>
          <a:p>
            <a:pPr lvl="0" marL="293914" indent="-293914">
              <a:lnSpc>
                <a:spcPct val="120000"/>
              </a:lnSpc>
              <a:spcBef>
                <a:spcPts val="500"/>
              </a:spcBef>
              <a:buClr>
                <a:srgbClr val="203666"/>
              </a:buClr>
              <a:buChar char="▪"/>
              <a:defRPr sz="1800"/>
            </a:pPr>
            <a:r>
              <a:rPr sz="2400">
                <a:solidFill>
                  <a:srgbClr val="203666"/>
                </a:solidFill>
              </a:rPr>
              <a:t>Practitioners can create a space to explore ambivalence and assist with decision making. </a:t>
            </a:r>
          </a:p>
        </p:txBody>
      </p:sp>
    </p:spTree>
  </p:cSld>
  <p:clrMapOvr>
    <a:masterClrMapping/>
  </p:clrMapOvr>
  <p:transitio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3" name="Shape 83"/>
          <p:cNvSpPr/>
          <p:nvPr>
            <p:ph type="title"/>
          </p:nvPr>
        </p:nvSpPr>
        <p:spPr>
          <a:xfrm>
            <a:off x="506967" y="875267"/>
            <a:ext cx="8152291" cy="714854"/>
          </a:xfrm>
          <a:prstGeom prst="rect">
            <a:avLst/>
          </a:prstGeom>
        </p:spPr>
        <p:txBody>
          <a:bodyPr lIns="0" tIns="0" rIns="0" bIns="0">
            <a:normAutofit fontScale="100000" lnSpcReduction="0"/>
          </a:bodyPr>
          <a:lstStyle>
            <a:lvl1pPr>
              <a:defRPr b="1">
                <a:solidFill>
                  <a:srgbClr val="203666"/>
                </a:solidFill>
              </a:defRPr>
            </a:lvl1pPr>
          </a:lstStyle>
          <a:p>
            <a:pPr lvl="0">
              <a:defRPr b="0" sz="1800">
                <a:solidFill>
                  <a:srgbClr val="000000"/>
                </a:solidFill>
              </a:defRPr>
            </a:pPr>
            <a:r>
              <a:rPr b="1" sz="4000">
                <a:solidFill>
                  <a:srgbClr val="203666"/>
                </a:solidFill>
              </a:rPr>
              <a:t>Motivation to exit:</a:t>
            </a:r>
          </a:p>
        </p:txBody>
      </p:sp>
      <p:sp>
        <p:nvSpPr>
          <p:cNvPr id="84" name="Shape 84"/>
          <p:cNvSpPr/>
          <p:nvPr>
            <p:ph type="body" idx="1"/>
          </p:nvPr>
        </p:nvSpPr>
        <p:spPr>
          <a:xfrm>
            <a:off x="457200" y="1557337"/>
            <a:ext cx="8229600" cy="4233863"/>
          </a:xfrm>
          <a:prstGeom prst="rect">
            <a:avLst/>
          </a:prstGeom>
        </p:spPr>
        <p:txBody>
          <a:bodyPr lIns="0" tIns="0" rIns="0" bIns="0">
            <a:normAutofit fontScale="100000" lnSpcReduction="0"/>
          </a:bodyPr>
          <a:lstStyle/>
          <a:p>
            <a:pPr lvl="0" marL="359228" indent="-359228">
              <a:lnSpc>
                <a:spcPct val="110000"/>
              </a:lnSpc>
              <a:spcBef>
                <a:spcPts val="500"/>
              </a:spcBef>
              <a:buClr>
                <a:srgbClr val="203666"/>
              </a:buClr>
              <a:buChar char="▪"/>
              <a:defRPr sz="1800"/>
            </a:pPr>
            <a:r>
              <a:rPr b="1" sz="2200">
                <a:solidFill>
                  <a:srgbClr val="203666"/>
                </a:solidFill>
              </a:rPr>
              <a:t>New relationships</a:t>
            </a:r>
            <a:r>
              <a:rPr sz="2200">
                <a:solidFill>
                  <a:srgbClr val="203666"/>
                </a:solidFill>
              </a:rPr>
              <a:t> :</a:t>
            </a:r>
            <a:r>
              <a:rPr i="1" sz="2200">
                <a:solidFill>
                  <a:srgbClr val="203666"/>
                </a:solidFill>
              </a:rPr>
              <a:t> I couldn’t bear watching him sobbing like that, so I stopped working cos I didn’t want to hurt him no more. And its, done me the power of good, plus he gave me value for myself again…I thought if somebody else cares that you know, I’m allowing myself to be abused then obviously I do have value.</a:t>
            </a:r>
            <a:r>
              <a:rPr sz="2200">
                <a:solidFill>
                  <a:srgbClr val="203666"/>
                </a:solidFill>
              </a:rPr>
              <a:t> </a:t>
            </a:r>
            <a:endParaRPr sz="2200">
              <a:solidFill>
                <a:srgbClr val="203666"/>
              </a:solidFill>
            </a:endParaRPr>
          </a:p>
          <a:p>
            <a:pPr lvl="0" marL="359228" indent="-359228">
              <a:lnSpc>
                <a:spcPct val="110000"/>
              </a:lnSpc>
              <a:spcBef>
                <a:spcPts val="500"/>
              </a:spcBef>
              <a:buClr>
                <a:srgbClr val="203666"/>
              </a:buClr>
              <a:buChar char="▪"/>
              <a:defRPr sz="1800"/>
            </a:pPr>
            <a:r>
              <a:rPr b="1" sz="2200">
                <a:solidFill>
                  <a:srgbClr val="203666"/>
                </a:solidFill>
              </a:rPr>
              <a:t>Pregnancy:</a:t>
            </a:r>
            <a:r>
              <a:rPr sz="2200">
                <a:solidFill>
                  <a:srgbClr val="203666"/>
                </a:solidFill>
              </a:rPr>
              <a:t> </a:t>
            </a:r>
            <a:r>
              <a:rPr i="1" sz="2200">
                <a:solidFill>
                  <a:srgbClr val="203666"/>
                </a:solidFill>
              </a:rPr>
              <a:t>When I actually saw her, and realised I could lose her. That was enough for me. I mean, I’d had enough all the way through, but there was just not that thing that makes you snap. And then when I had her it was, that was enough for me.</a:t>
            </a:r>
          </a:p>
        </p:txBody>
      </p:sp>
    </p:spTree>
  </p:cSld>
  <p:clrMapOvr>
    <a:masterClrMapping/>
  </p:clrMapOvr>
  <p:transitio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6" name="Shape 86"/>
          <p:cNvSpPr/>
          <p:nvPr>
            <p:ph type="body" idx="1"/>
          </p:nvPr>
        </p:nvSpPr>
        <p:spPr>
          <a:xfrm>
            <a:off x="457200" y="981075"/>
            <a:ext cx="8229600" cy="4810125"/>
          </a:xfrm>
          <a:prstGeom prst="rect">
            <a:avLst/>
          </a:prstGeom>
        </p:spPr>
        <p:txBody>
          <a:bodyPr lIns="0" tIns="0" rIns="0" bIns="0">
            <a:normAutofit fontScale="100000" lnSpcReduction="0"/>
          </a:bodyPr>
          <a:lstStyle/>
          <a:p>
            <a:pPr lvl="0" marL="391885" indent="-391885">
              <a:lnSpc>
                <a:spcPct val="104999"/>
              </a:lnSpc>
              <a:spcBef>
                <a:spcPts val="700"/>
              </a:spcBef>
              <a:buClr>
                <a:srgbClr val="203666"/>
              </a:buClr>
              <a:buChar char="▪"/>
              <a:defRPr sz="1800"/>
            </a:pPr>
            <a:r>
              <a:rPr b="1" sz="3200">
                <a:solidFill>
                  <a:srgbClr val="203666"/>
                </a:solidFill>
              </a:rPr>
              <a:t>Violent incidents</a:t>
            </a:r>
            <a:r>
              <a:rPr b="1" sz="2400">
                <a:solidFill>
                  <a:srgbClr val="203666"/>
                </a:solidFill>
              </a:rPr>
              <a:t>:</a:t>
            </a:r>
            <a:r>
              <a:rPr sz="2400">
                <a:solidFill>
                  <a:srgbClr val="203666"/>
                </a:solidFill>
              </a:rPr>
              <a:t> </a:t>
            </a:r>
            <a:r>
              <a:rPr i="1" sz="2200">
                <a:solidFill>
                  <a:srgbClr val="203666"/>
                </a:solidFill>
              </a:rPr>
              <a:t>a kid pulled a knife, a big knife to my throat and raped me… I think that’s when it turned, when I wanted to stop and that’s when I were really determined to get off and that’s when we got with [service 602].</a:t>
            </a:r>
            <a:endParaRPr sz="2200">
              <a:solidFill>
                <a:srgbClr val="203666"/>
              </a:solidFill>
            </a:endParaRPr>
          </a:p>
          <a:p>
            <a:pPr lvl="0" marL="391885" indent="-391885">
              <a:lnSpc>
                <a:spcPct val="104999"/>
              </a:lnSpc>
              <a:spcBef>
                <a:spcPts val="700"/>
              </a:spcBef>
              <a:buClr>
                <a:srgbClr val="203666"/>
              </a:buClr>
              <a:buChar char="▪"/>
              <a:defRPr sz="1800"/>
            </a:pPr>
            <a:r>
              <a:rPr b="1" sz="3200">
                <a:solidFill>
                  <a:srgbClr val="203666"/>
                </a:solidFill>
              </a:rPr>
              <a:t>Maturation:</a:t>
            </a:r>
            <a:r>
              <a:rPr sz="2400">
                <a:solidFill>
                  <a:srgbClr val="203666"/>
                </a:solidFill>
              </a:rPr>
              <a:t> </a:t>
            </a:r>
            <a:r>
              <a:rPr i="1" sz="2200">
                <a:solidFill>
                  <a:srgbClr val="203666"/>
                </a:solidFill>
              </a:rPr>
              <a:t>I just think one day I’d just had enough. I suppose with my partners’ help and support, obviously it’s me that decides to change it…and then I just started to weigh up the pros and the cons… I just thought you know what, they was all dropping like flies around me, you know everyone kept dying and I was like I don’t wanna be one of them, pulled out in a black body bag. And that’s sort of when I started changing.</a:t>
            </a:r>
          </a:p>
        </p:txBody>
      </p:sp>
    </p:spTree>
  </p:cSld>
  <p:clrMapOvr>
    <a:masterClrMapping/>
  </p:clrMapOvr>
  <p:transitio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8" name="Shape 88"/>
          <p:cNvSpPr/>
          <p:nvPr>
            <p:ph type="title"/>
          </p:nvPr>
        </p:nvSpPr>
        <p:spPr>
          <a:xfrm>
            <a:off x="468312" y="981075"/>
            <a:ext cx="8229601" cy="935038"/>
          </a:xfrm>
          <a:prstGeom prst="rect">
            <a:avLst/>
          </a:prstGeom>
        </p:spPr>
        <p:txBody>
          <a:bodyPr lIns="0" tIns="0" rIns="0" bIns="0">
            <a:normAutofit fontScale="100000" lnSpcReduction="0"/>
          </a:bodyPr>
          <a:lstStyle>
            <a:lvl1pPr>
              <a:defRPr b="1">
                <a:solidFill>
                  <a:srgbClr val="203666"/>
                </a:solidFill>
              </a:defRPr>
            </a:lvl1pPr>
          </a:lstStyle>
          <a:p>
            <a:pPr lvl="0">
              <a:defRPr b="0" sz="1800">
                <a:solidFill>
                  <a:srgbClr val="000000"/>
                </a:solidFill>
              </a:defRPr>
            </a:pPr>
            <a:r>
              <a:rPr b="1" sz="4000">
                <a:solidFill>
                  <a:srgbClr val="203666"/>
                </a:solidFill>
              </a:rPr>
              <a:t>Hope and belief in the possibility</a:t>
            </a:r>
          </a:p>
        </p:txBody>
      </p:sp>
      <p:sp>
        <p:nvSpPr>
          <p:cNvPr id="89" name="Shape 89"/>
          <p:cNvSpPr/>
          <p:nvPr>
            <p:ph type="body" idx="1"/>
          </p:nvPr>
        </p:nvSpPr>
        <p:spPr>
          <a:xfrm>
            <a:off x="468312" y="2060575"/>
            <a:ext cx="7924801" cy="3670300"/>
          </a:xfrm>
          <a:prstGeom prst="rect">
            <a:avLst/>
          </a:prstGeom>
        </p:spPr>
        <p:txBody>
          <a:bodyPr lIns="0" tIns="0" rIns="0" bIns="0">
            <a:normAutofit fontScale="100000" lnSpcReduction="0"/>
          </a:bodyPr>
          <a:lstStyle/>
          <a:p>
            <a:pPr lvl="0" marL="281667" indent="-281667">
              <a:lnSpc>
                <a:spcPct val="80000"/>
              </a:lnSpc>
              <a:spcBef>
                <a:spcPts val="500"/>
              </a:spcBef>
              <a:buClr>
                <a:srgbClr val="203666"/>
              </a:buClr>
              <a:buChar char="▪"/>
              <a:defRPr sz="1800"/>
            </a:pPr>
            <a:r>
              <a:rPr sz="2300">
                <a:solidFill>
                  <a:srgbClr val="203666"/>
                </a:solidFill>
              </a:rPr>
              <a:t>Lack of hope and belief can come either from being particularly entrenched or from entering at a very young and formative age.</a:t>
            </a:r>
            <a:endParaRPr sz="2300">
              <a:solidFill>
                <a:srgbClr val="203666"/>
              </a:solidFill>
            </a:endParaRPr>
          </a:p>
          <a:p>
            <a:pPr lvl="0" marL="281667" indent="-281667">
              <a:lnSpc>
                <a:spcPct val="80000"/>
              </a:lnSpc>
              <a:spcBef>
                <a:spcPts val="500"/>
              </a:spcBef>
              <a:buClr>
                <a:srgbClr val="203666"/>
              </a:buClr>
              <a:buChar char="▪"/>
              <a:defRPr sz="1800"/>
            </a:pPr>
            <a:r>
              <a:rPr sz="2300">
                <a:solidFill>
                  <a:srgbClr val="203666"/>
                </a:solidFill>
              </a:rPr>
              <a:t>Not all women can imagine a life beyond prostitution</a:t>
            </a:r>
            <a:endParaRPr sz="2300">
              <a:solidFill>
                <a:srgbClr val="203666"/>
              </a:solidFill>
            </a:endParaRPr>
          </a:p>
          <a:p>
            <a:pPr lvl="0" marL="281667" indent="-281667">
              <a:lnSpc>
                <a:spcPct val="80000"/>
              </a:lnSpc>
              <a:spcBef>
                <a:spcPts val="500"/>
              </a:spcBef>
              <a:buClr>
                <a:srgbClr val="203666"/>
              </a:buClr>
              <a:buChar char="▪"/>
              <a:defRPr sz="1800"/>
            </a:pPr>
            <a:r>
              <a:rPr sz="2300">
                <a:solidFill>
                  <a:srgbClr val="203666"/>
                </a:solidFill>
              </a:rPr>
              <a:t>Knowledge is power – Proactively offer exiting support</a:t>
            </a:r>
            <a:endParaRPr sz="2300">
              <a:solidFill>
                <a:srgbClr val="203666"/>
              </a:solidFill>
            </a:endParaRPr>
          </a:p>
          <a:p>
            <a:pPr lvl="0" marL="281667" indent="-281667">
              <a:lnSpc>
                <a:spcPct val="80000"/>
              </a:lnSpc>
              <a:spcBef>
                <a:spcPts val="500"/>
              </a:spcBef>
              <a:buClr>
                <a:srgbClr val="203666"/>
              </a:buClr>
              <a:buChar char="▪"/>
              <a:defRPr sz="1800"/>
            </a:pPr>
            <a:r>
              <a:rPr sz="2300">
                <a:solidFill>
                  <a:srgbClr val="203666"/>
                </a:solidFill>
              </a:rPr>
              <a:t>Practitioner can be the holder of the hope, belief and potential</a:t>
            </a:r>
            <a:endParaRPr sz="2300">
              <a:solidFill>
                <a:srgbClr val="203666"/>
              </a:solidFill>
            </a:endParaRPr>
          </a:p>
          <a:p>
            <a:pPr lvl="0" marL="281667" indent="-281667">
              <a:lnSpc>
                <a:spcPct val="80000"/>
              </a:lnSpc>
              <a:spcBef>
                <a:spcPts val="500"/>
              </a:spcBef>
              <a:buClr>
                <a:srgbClr val="203666"/>
              </a:buClr>
              <a:buChar char="▪"/>
              <a:defRPr sz="1800"/>
            </a:pPr>
            <a:r>
              <a:rPr sz="2300">
                <a:solidFill>
                  <a:srgbClr val="203666"/>
                </a:solidFill>
              </a:rPr>
              <a:t>Empower women to take back control of their own lives </a:t>
            </a:r>
            <a:endParaRPr sz="2300">
              <a:solidFill>
                <a:srgbClr val="203666"/>
              </a:solidFill>
            </a:endParaRPr>
          </a:p>
          <a:p>
            <a:pPr lvl="0" marL="281667" indent="-281667">
              <a:lnSpc>
                <a:spcPct val="80000"/>
              </a:lnSpc>
              <a:spcBef>
                <a:spcPts val="500"/>
              </a:spcBef>
              <a:buClr>
                <a:srgbClr val="203666"/>
              </a:buClr>
              <a:buChar char="▪"/>
              <a:defRPr sz="1800"/>
            </a:pPr>
            <a:r>
              <a:rPr sz="2300">
                <a:solidFill>
                  <a:srgbClr val="203666"/>
                </a:solidFill>
              </a:rPr>
              <a:t>Discussing hopes and fears about the future.</a:t>
            </a:r>
            <a:endParaRPr sz="2300">
              <a:solidFill>
                <a:srgbClr val="203666"/>
              </a:solidFill>
            </a:endParaRPr>
          </a:p>
          <a:p>
            <a:pPr lvl="0" marL="281667" indent="-281667">
              <a:lnSpc>
                <a:spcPct val="80000"/>
              </a:lnSpc>
              <a:spcBef>
                <a:spcPts val="500"/>
              </a:spcBef>
              <a:buClr>
                <a:srgbClr val="203666"/>
              </a:buClr>
              <a:buChar char="▪"/>
              <a:defRPr sz="1800"/>
            </a:pPr>
            <a:r>
              <a:rPr sz="2300">
                <a:solidFill>
                  <a:srgbClr val="203666"/>
                </a:solidFill>
              </a:rPr>
              <a:t>Helping to give women hope and belief back to take with them into the future.</a:t>
            </a:r>
          </a:p>
        </p:txBody>
      </p:sp>
    </p:spTree>
  </p:cSld>
  <p:clrMapOvr>
    <a:masterClrMapping/>
  </p:clrMapOvr>
  <p:transitio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1" name="Shape 91"/>
          <p:cNvSpPr/>
          <p:nvPr>
            <p:ph type="title"/>
          </p:nvPr>
        </p:nvSpPr>
        <p:spPr>
          <a:xfrm>
            <a:off x="468312" y="765175"/>
            <a:ext cx="8229601" cy="792163"/>
          </a:xfrm>
          <a:prstGeom prst="rect">
            <a:avLst/>
          </a:prstGeom>
        </p:spPr>
        <p:txBody>
          <a:bodyPr lIns="0" tIns="0" rIns="0" bIns="0">
            <a:normAutofit fontScale="100000" lnSpcReduction="0"/>
          </a:bodyPr>
          <a:lstStyle>
            <a:lvl1pPr>
              <a:defRPr b="1">
                <a:solidFill>
                  <a:srgbClr val="203666"/>
                </a:solidFill>
              </a:defRPr>
            </a:lvl1pPr>
          </a:lstStyle>
          <a:p>
            <a:pPr lvl="0">
              <a:defRPr b="0" sz="1800">
                <a:solidFill>
                  <a:srgbClr val="000000"/>
                </a:solidFill>
              </a:defRPr>
            </a:pPr>
            <a:r>
              <a:rPr b="1" sz="4000">
                <a:solidFill>
                  <a:srgbClr val="203666"/>
                </a:solidFill>
              </a:rPr>
              <a:t>Opportunity to exit</a:t>
            </a:r>
          </a:p>
        </p:txBody>
      </p:sp>
      <p:sp>
        <p:nvSpPr>
          <p:cNvPr id="92" name="Shape 92"/>
          <p:cNvSpPr/>
          <p:nvPr>
            <p:ph type="body" idx="1"/>
          </p:nvPr>
        </p:nvSpPr>
        <p:spPr>
          <a:xfrm>
            <a:off x="611187" y="1484312"/>
            <a:ext cx="7924801" cy="4175126"/>
          </a:xfrm>
          <a:prstGeom prst="rect">
            <a:avLst/>
          </a:prstGeom>
        </p:spPr>
        <p:txBody>
          <a:bodyPr lIns="0" tIns="0" rIns="0" bIns="0">
            <a:normAutofit fontScale="100000" lnSpcReduction="0"/>
          </a:bodyPr>
          <a:lstStyle/>
          <a:p>
            <a:pPr lvl="0" marL="281667" indent="-281667">
              <a:spcBef>
                <a:spcPts val="500"/>
              </a:spcBef>
              <a:buClr>
                <a:srgbClr val="203666"/>
              </a:buClr>
              <a:buChar char="▪"/>
              <a:defRPr sz="1800"/>
            </a:pPr>
            <a:r>
              <a:rPr sz="2300">
                <a:solidFill>
                  <a:srgbClr val="203666"/>
                </a:solidFill>
              </a:rPr>
              <a:t>Opportunities present in different ways including;</a:t>
            </a:r>
            <a:endParaRPr sz="2300">
              <a:solidFill>
                <a:srgbClr val="203666"/>
              </a:solidFill>
            </a:endParaRPr>
          </a:p>
          <a:p>
            <a:pPr lvl="0" marL="281667" indent="-281667">
              <a:spcBef>
                <a:spcPts val="500"/>
              </a:spcBef>
              <a:buClr>
                <a:srgbClr val="203666"/>
              </a:buClr>
              <a:buChar char="▪"/>
              <a:defRPr sz="1800"/>
            </a:pPr>
            <a:r>
              <a:rPr sz="2300">
                <a:solidFill>
                  <a:srgbClr val="203666"/>
                </a:solidFill>
              </a:rPr>
              <a:t>Removal of coercive influences</a:t>
            </a:r>
            <a:endParaRPr sz="2300">
              <a:solidFill>
                <a:srgbClr val="203666"/>
              </a:solidFill>
            </a:endParaRPr>
          </a:p>
          <a:p>
            <a:pPr lvl="0" marL="281667" indent="-281667">
              <a:spcBef>
                <a:spcPts val="500"/>
              </a:spcBef>
              <a:buClr>
                <a:srgbClr val="203666"/>
              </a:buClr>
              <a:buChar char="▪"/>
              <a:defRPr sz="1800"/>
            </a:pPr>
            <a:r>
              <a:rPr sz="2300">
                <a:solidFill>
                  <a:srgbClr val="203666"/>
                </a:solidFill>
              </a:rPr>
              <a:t>Life changing events, </a:t>
            </a:r>
            <a:endParaRPr sz="2300">
              <a:solidFill>
                <a:srgbClr val="203666"/>
              </a:solidFill>
            </a:endParaRPr>
          </a:p>
          <a:p>
            <a:pPr lvl="0" marL="281667" indent="-281667">
              <a:spcBef>
                <a:spcPts val="500"/>
              </a:spcBef>
              <a:buClr>
                <a:srgbClr val="203666"/>
              </a:buClr>
              <a:buChar char="▪"/>
              <a:defRPr sz="1800"/>
            </a:pPr>
            <a:r>
              <a:rPr sz="2300">
                <a:solidFill>
                  <a:srgbClr val="203666"/>
                </a:solidFill>
              </a:rPr>
              <a:t>Finding the right support</a:t>
            </a:r>
            <a:endParaRPr sz="2300">
              <a:solidFill>
                <a:srgbClr val="203666"/>
              </a:solidFill>
            </a:endParaRPr>
          </a:p>
          <a:p>
            <a:pPr lvl="0" marL="281667" indent="-281667">
              <a:spcBef>
                <a:spcPts val="500"/>
              </a:spcBef>
              <a:buClr>
                <a:srgbClr val="203666"/>
              </a:buClr>
              <a:buChar char="▪"/>
              <a:defRPr sz="1800"/>
            </a:pPr>
            <a:r>
              <a:rPr sz="2300">
                <a:solidFill>
                  <a:srgbClr val="203666"/>
                </a:solidFill>
              </a:rPr>
              <a:t>Finding a viable alternative, education, skills, employment.</a:t>
            </a:r>
            <a:endParaRPr sz="2300">
              <a:solidFill>
                <a:srgbClr val="203666"/>
              </a:solidFill>
            </a:endParaRPr>
          </a:p>
          <a:p>
            <a:pPr lvl="0" marL="281667" indent="-281667">
              <a:spcBef>
                <a:spcPts val="500"/>
              </a:spcBef>
              <a:buClr>
                <a:srgbClr val="203666"/>
              </a:buClr>
              <a:buChar char="▪"/>
              <a:defRPr sz="1800"/>
            </a:pPr>
            <a:r>
              <a:rPr sz="2300">
                <a:solidFill>
                  <a:srgbClr val="203666"/>
                </a:solidFill>
              </a:rPr>
              <a:t>Practitioners can look out for turning points, crisis situations which may indicate an opportunity has arisen</a:t>
            </a:r>
            <a:endParaRPr sz="2300">
              <a:solidFill>
                <a:srgbClr val="203666"/>
              </a:solidFill>
            </a:endParaRPr>
          </a:p>
          <a:p>
            <a:pPr lvl="0" marL="281667" indent="-281667">
              <a:spcBef>
                <a:spcPts val="500"/>
              </a:spcBef>
              <a:buClr>
                <a:srgbClr val="203666"/>
              </a:buClr>
              <a:buChar char="▪"/>
              <a:defRPr sz="1800"/>
            </a:pPr>
            <a:r>
              <a:rPr sz="2300">
                <a:solidFill>
                  <a:srgbClr val="203666"/>
                </a:solidFill>
              </a:rPr>
              <a:t>Allow for honest and open discussion about changes in circumstances.</a:t>
            </a:r>
          </a:p>
        </p:txBody>
      </p:sp>
    </p:spTree>
  </p:cSld>
  <p:clrMapOvr>
    <a:masterClrMapping/>
  </p:clrMapOvr>
  <p:transitio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4" name="Shape 94"/>
          <p:cNvSpPr/>
          <p:nvPr>
            <p:ph type="title"/>
          </p:nvPr>
        </p:nvSpPr>
        <p:spPr>
          <a:xfrm>
            <a:off x="468312" y="836612"/>
            <a:ext cx="8229601" cy="936626"/>
          </a:xfrm>
          <a:prstGeom prst="rect">
            <a:avLst/>
          </a:prstGeom>
        </p:spPr>
        <p:txBody>
          <a:bodyPr lIns="0" tIns="0" rIns="0" bIns="0">
            <a:normAutofit fontScale="100000" lnSpcReduction="0"/>
          </a:bodyPr>
          <a:lstStyle>
            <a:lvl1pPr>
              <a:defRPr b="1" sz="3600">
                <a:solidFill>
                  <a:srgbClr val="203666"/>
                </a:solidFill>
              </a:defRPr>
            </a:lvl1pPr>
          </a:lstStyle>
          <a:p>
            <a:pPr lvl="0">
              <a:defRPr b="0" sz="1800">
                <a:solidFill>
                  <a:srgbClr val="000000"/>
                </a:solidFill>
              </a:defRPr>
            </a:pPr>
            <a:r>
              <a:rPr b="1" sz="3600">
                <a:solidFill>
                  <a:srgbClr val="203666"/>
                </a:solidFill>
              </a:rPr>
              <a:t>Timely access to effective support</a:t>
            </a:r>
          </a:p>
        </p:txBody>
      </p:sp>
      <p:sp>
        <p:nvSpPr>
          <p:cNvPr id="95" name="Shape 95"/>
          <p:cNvSpPr/>
          <p:nvPr>
            <p:ph type="body" idx="1"/>
          </p:nvPr>
        </p:nvSpPr>
        <p:spPr>
          <a:xfrm>
            <a:off x="468312" y="1773237"/>
            <a:ext cx="8229601" cy="3816351"/>
          </a:xfrm>
          <a:prstGeom prst="rect">
            <a:avLst/>
          </a:prstGeom>
        </p:spPr>
        <p:txBody>
          <a:bodyPr lIns="0" tIns="0" rIns="0" bIns="0">
            <a:normAutofit fontScale="100000" lnSpcReduction="0"/>
          </a:bodyPr>
          <a:lstStyle/>
          <a:p>
            <a:pPr lvl="0" marL="290975" indent="-290975" defTabSz="905255">
              <a:lnSpc>
                <a:spcPct val="80000"/>
              </a:lnSpc>
              <a:spcBef>
                <a:spcPts val="500"/>
              </a:spcBef>
              <a:buClr>
                <a:srgbClr val="203666"/>
              </a:buClr>
              <a:buChar char="▪"/>
              <a:defRPr sz="1800"/>
            </a:pPr>
            <a:r>
              <a:rPr sz="2376">
                <a:solidFill>
                  <a:srgbClr val="203666"/>
                </a:solidFill>
              </a:rPr>
              <a:t>Skillful assessment and support to address each woman’s particular barriers to exiting is an effective use of resources</a:t>
            </a:r>
            <a:endParaRPr sz="2376">
              <a:solidFill>
                <a:srgbClr val="203666"/>
              </a:solidFill>
            </a:endParaRPr>
          </a:p>
          <a:p>
            <a:pPr lvl="0" marL="290975" indent="-290975" defTabSz="905255">
              <a:lnSpc>
                <a:spcPct val="80000"/>
              </a:lnSpc>
              <a:spcBef>
                <a:spcPts val="500"/>
              </a:spcBef>
              <a:buClr>
                <a:srgbClr val="203666"/>
              </a:buClr>
              <a:buChar char="▪"/>
              <a:defRPr sz="1800"/>
            </a:pPr>
            <a:r>
              <a:rPr sz="2376">
                <a:solidFill>
                  <a:srgbClr val="203666"/>
                </a:solidFill>
              </a:rPr>
              <a:t>Harm minimisation alone in relation to prostitution is not sufficient to support women to exit</a:t>
            </a:r>
            <a:endParaRPr sz="2376">
              <a:solidFill>
                <a:srgbClr val="203666"/>
              </a:solidFill>
            </a:endParaRPr>
          </a:p>
          <a:p>
            <a:pPr lvl="0" marL="290975" indent="-290975" defTabSz="905255">
              <a:lnSpc>
                <a:spcPct val="80000"/>
              </a:lnSpc>
              <a:spcBef>
                <a:spcPts val="500"/>
              </a:spcBef>
              <a:buClr>
                <a:srgbClr val="203666"/>
              </a:buClr>
              <a:buChar char="▪"/>
              <a:defRPr sz="1800"/>
            </a:pPr>
            <a:r>
              <a:rPr sz="2376">
                <a:solidFill>
                  <a:srgbClr val="203666"/>
                </a:solidFill>
              </a:rPr>
              <a:t>Proactively offering exiting is giving women real choice from a range of options available.</a:t>
            </a:r>
            <a:endParaRPr sz="2376">
              <a:solidFill>
                <a:srgbClr val="203666"/>
              </a:solidFill>
            </a:endParaRPr>
          </a:p>
          <a:p>
            <a:pPr lvl="0" marL="290975" indent="-290975" defTabSz="905255">
              <a:lnSpc>
                <a:spcPct val="80000"/>
              </a:lnSpc>
              <a:spcBef>
                <a:spcPts val="500"/>
              </a:spcBef>
              <a:buClr>
                <a:srgbClr val="203666"/>
              </a:buClr>
              <a:buChar char="▪"/>
              <a:defRPr sz="1800"/>
            </a:pPr>
            <a:r>
              <a:rPr sz="2376">
                <a:solidFill>
                  <a:srgbClr val="203666"/>
                </a:solidFill>
              </a:rPr>
              <a:t>Practitioner confidence is vital when addressing prostitution.  </a:t>
            </a:r>
            <a:endParaRPr sz="2376">
              <a:solidFill>
                <a:srgbClr val="203666"/>
              </a:solidFill>
            </a:endParaRPr>
          </a:p>
          <a:p>
            <a:pPr lvl="0" marL="290975" indent="-290975" defTabSz="905255">
              <a:lnSpc>
                <a:spcPct val="80000"/>
              </a:lnSpc>
              <a:spcBef>
                <a:spcPts val="500"/>
              </a:spcBef>
              <a:buClr>
                <a:srgbClr val="203666"/>
              </a:buClr>
              <a:buChar char="▪"/>
              <a:defRPr sz="1800"/>
            </a:pPr>
            <a:r>
              <a:rPr sz="2376">
                <a:solidFill>
                  <a:srgbClr val="203666"/>
                </a:solidFill>
              </a:rPr>
              <a:t>Offer space and time for women to talk about the impacts.</a:t>
            </a:r>
            <a:endParaRPr sz="2376">
              <a:solidFill>
                <a:srgbClr val="203666"/>
              </a:solidFill>
            </a:endParaRPr>
          </a:p>
          <a:p>
            <a:pPr lvl="0" marL="290975" indent="-290975" defTabSz="905255">
              <a:lnSpc>
                <a:spcPct val="80000"/>
              </a:lnSpc>
              <a:spcBef>
                <a:spcPts val="500"/>
              </a:spcBef>
              <a:buClr>
                <a:srgbClr val="203666"/>
              </a:buClr>
              <a:buChar char="▪"/>
              <a:defRPr sz="1800"/>
            </a:pPr>
            <a:r>
              <a:rPr sz="2376">
                <a:solidFill>
                  <a:srgbClr val="203666"/>
                </a:solidFill>
              </a:rPr>
              <a:t>Avoid support which is merely a paper exercise.</a:t>
            </a:r>
          </a:p>
        </p:txBody>
      </p:sp>
    </p:spTree>
  </p:cSld>
  <p:clrMapOvr>
    <a:masterClrMapping/>
  </p:clrMapOvr>
  <p:transitio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7" name="Shape 97"/>
          <p:cNvSpPr/>
          <p:nvPr>
            <p:ph type="title"/>
          </p:nvPr>
        </p:nvSpPr>
        <p:spPr>
          <a:xfrm>
            <a:off x="323850" y="1052512"/>
            <a:ext cx="8229600" cy="792163"/>
          </a:xfrm>
          <a:prstGeom prst="rect">
            <a:avLst/>
          </a:prstGeom>
        </p:spPr>
        <p:txBody>
          <a:bodyPr lIns="0" tIns="0" rIns="0" bIns="0">
            <a:normAutofit fontScale="100000" lnSpcReduction="0"/>
          </a:bodyPr>
          <a:lstStyle>
            <a:lvl1pPr>
              <a:defRPr b="1">
                <a:solidFill>
                  <a:srgbClr val="203666"/>
                </a:solidFill>
              </a:defRPr>
            </a:lvl1pPr>
          </a:lstStyle>
          <a:p>
            <a:pPr lvl="0">
              <a:defRPr b="0" sz="1800">
                <a:solidFill>
                  <a:srgbClr val="000000"/>
                </a:solidFill>
              </a:defRPr>
            </a:pPr>
            <a:r>
              <a:rPr b="1" sz="4000">
                <a:solidFill>
                  <a:srgbClr val="203666"/>
                </a:solidFill>
              </a:rPr>
              <a:t>Why provide support to exit</a:t>
            </a:r>
          </a:p>
        </p:txBody>
      </p:sp>
      <p:sp>
        <p:nvSpPr>
          <p:cNvPr id="98" name="Shape 98"/>
          <p:cNvSpPr/>
          <p:nvPr>
            <p:ph type="body" idx="1"/>
          </p:nvPr>
        </p:nvSpPr>
        <p:spPr>
          <a:xfrm>
            <a:off x="457200" y="1989137"/>
            <a:ext cx="8229600" cy="3802063"/>
          </a:xfrm>
          <a:prstGeom prst="rect">
            <a:avLst/>
          </a:prstGeom>
        </p:spPr>
        <p:txBody>
          <a:bodyPr lIns="0" tIns="0" rIns="0" bIns="0">
            <a:normAutofit fontScale="100000" lnSpcReduction="0"/>
          </a:bodyPr>
          <a:lstStyle/>
          <a:p>
            <a:pPr lvl="0">
              <a:lnSpc>
                <a:spcPct val="90000"/>
              </a:lnSpc>
              <a:buSzTx/>
              <a:buNone/>
              <a:defRPr sz="1800"/>
            </a:pPr>
            <a:r>
              <a:rPr i="1" sz="2800"/>
              <a:t>	</a:t>
            </a:r>
            <a:r>
              <a:rPr i="1" sz="2800">
                <a:solidFill>
                  <a:srgbClr val="203666"/>
                </a:solidFill>
              </a:rPr>
              <a:t>“I don’t think I was aware that such services existed, like I knew there were quite a few services that did street outreach and harm minimisation and stuff, but in terms of support actually getting out of it… Yeah, like when I mentioned that to another agency that I had been at they were almost a bit, I don’t know, he just didn’t take it very well, it’s almost like they were quite offended.”</a:t>
            </a:r>
          </a:p>
        </p:txBody>
      </p:sp>
    </p:spTree>
  </p:cSld>
  <p:clrMapOvr>
    <a:masterClrMapping/>
  </p:clrMapOvr>
  <p:transitio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0" name="Shape 100"/>
          <p:cNvSpPr/>
          <p:nvPr>
            <p:ph type="title"/>
          </p:nvPr>
        </p:nvSpPr>
        <p:spPr>
          <a:xfrm>
            <a:off x="914400" y="692150"/>
            <a:ext cx="8229600" cy="865188"/>
          </a:xfrm>
          <a:prstGeom prst="rect">
            <a:avLst/>
          </a:prstGeom>
        </p:spPr>
        <p:txBody>
          <a:bodyPr lIns="0" tIns="0" rIns="0" bIns="0">
            <a:normAutofit fontScale="100000" lnSpcReduction="0"/>
          </a:bodyPr>
          <a:lstStyle>
            <a:lvl1pPr>
              <a:defRPr b="1">
                <a:solidFill>
                  <a:srgbClr val="203666"/>
                </a:solidFill>
              </a:defRPr>
            </a:lvl1pPr>
          </a:lstStyle>
          <a:p>
            <a:pPr lvl="0">
              <a:defRPr b="0" sz="1800">
                <a:solidFill>
                  <a:srgbClr val="000000"/>
                </a:solidFill>
              </a:defRPr>
            </a:pPr>
            <a:r>
              <a:rPr b="1" sz="4000">
                <a:solidFill>
                  <a:srgbClr val="203666"/>
                </a:solidFill>
              </a:rPr>
              <a:t>Prostitution Policy 	</a:t>
            </a:r>
          </a:p>
        </p:txBody>
      </p:sp>
      <p:sp>
        <p:nvSpPr>
          <p:cNvPr id="101" name="Shape 101"/>
          <p:cNvSpPr/>
          <p:nvPr>
            <p:ph type="body" idx="1"/>
          </p:nvPr>
        </p:nvSpPr>
        <p:spPr>
          <a:xfrm>
            <a:off x="457200" y="1484312"/>
            <a:ext cx="8229600" cy="4306889"/>
          </a:xfrm>
          <a:prstGeom prst="rect">
            <a:avLst/>
          </a:prstGeom>
        </p:spPr>
        <p:txBody>
          <a:bodyPr lIns="0" tIns="0" rIns="0" bIns="0">
            <a:normAutofit fontScale="100000" lnSpcReduction="0"/>
          </a:bodyPr>
          <a:lstStyle/>
          <a:p>
            <a:pPr lvl="0">
              <a:lnSpc>
                <a:spcPct val="90000"/>
              </a:lnSpc>
              <a:buClr>
                <a:srgbClr val="203666"/>
              </a:buClr>
              <a:buChar char="▪"/>
              <a:defRPr sz="1800"/>
            </a:pPr>
            <a:r>
              <a:rPr sz="2800">
                <a:solidFill>
                  <a:srgbClr val="203666"/>
                </a:solidFill>
              </a:rPr>
              <a:t>Policy which avoids a hierarchical approach to harm due to some similarities between on-street &amp; off-street.</a:t>
            </a:r>
            <a:endParaRPr sz="2800">
              <a:solidFill>
                <a:srgbClr val="203666"/>
              </a:solidFill>
            </a:endParaRPr>
          </a:p>
          <a:p>
            <a:pPr lvl="0">
              <a:lnSpc>
                <a:spcPct val="90000"/>
              </a:lnSpc>
              <a:buClr>
                <a:srgbClr val="203666"/>
              </a:buClr>
              <a:buChar char="▪"/>
              <a:defRPr sz="1800"/>
            </a:pPr>
            <a:r>
              <a:rPr sz="2800">
                <a:solidFill>
                  <a:srgbClr val="203666"/>
                </a:solidFill>
              </a:rPr>
              <a:t>Proactively offering exiting support throughout the different sectors of the sex industry</a:t>
            </a:r>
            <a:endParaRPr sz="2800">
              <a:solidFill>
                <a:srgbClr val="203666"/>
              </a:solidFill>
            </a:endParaRPr>
          </a:p>
          <a:p>
            <a:pPr lvl="0">
              <a:lnSpc>
                <a:spcPct val="90000"/>
              </a:lnSpc>
              <a:buClr>
                <a:srgbClr val="203666"/>
              </a:buClr>
              <a:buChar char="▪"/>
              <a:defRPr sz="1800"/>
            </a:pPr>
            <a:r>
              <a:rPr sz="2800">
                <a:solidFill>
                  <a:srgbClr val="203666"/>
                </a:solidFill>
              </a:rPr>
              <a:t>Delivering services which recognise the need for specialist support due to the gendered nature of prostitution</a:t>
            </a:r>
            <a:endParaRPr sz="2800">
              <a:solidFill>
                <a:srgbClr val="203666"/>
              </a:solidFill>
            </a:endParaRPr>
          </a:p>
          <a:p>
            <a:pPr lvl="0">
              <a:lnSpc>
                <a:spcPct val="90000"/>
              </a:lnSpc>
              <a:buClr>
                <a:srgbClr val="203666"/>
              </a:buClr>
              <a:buChar char="▪"/>
              <a:defRPr sz="1800"/>
            </a:pPr>
            <a:r>
              <a:rPr sz="2800">
                <a:solidFill>
                  <a:srgbClr val="203666"/>
                </a:solidFill>
              </a:rPr>
              <a:t>Consideration regarding where exiting services can be positioned.</a:t>
            </a:r>
          </a:p>
        </p:txBody>
      </p:sp>
    </p:spTree>
  </p:cSld>
  <p:clrMapOvr>
    <a:masterClrMapping/>
  </p:clrMapOvr>
  <p:transitio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3" name="Shape 103"/>
          <p:cNvSpPr/>
          <p:nvPr>
            <p:ph type="title"/>
          </p:nvPr>
        </p:nvSpPr>
        <p:spPr>
          <a:xfrm>
            <a:off x="611187" y="836612"/>
            <a:ext cx="7772401" cy="720726"/>
          </a:xfrm>
          <a:prstGeom prst="rect">
            <a:avLst/>
          </a:prstGeom>
        </p:spPr>
        <p:txBody>
          <a:bodyPr lIns="0" tIns="0" rIns="0" bIns="0">
            <a:normAutofit fontScale="100000" lnSpcReduction="0"/>
          </a:bodyPr>
          <a:lstStyle>
            <a:lvl1pPr>
              <a:defRPr b="1" sz="3200">
                <a:solidFill>
                  <a:srgbClr val="203666"/>
                </a:solidFill>
              </a:defRPr>
            </a:lvl1pPr>
          </a:lstStyle>
          <a:p>
            <a:pPr lvl="0">
              <a:defRPr b="0" sz="1800">
                <a:solidFill>
                  <a:srgbClr val="000000"/>
                </a:solidFill>
              </a:defRPr>
            </a:pPr>
            <a:r>
              <a:rPr b="1" sz="3200">
                <a:solidFill>
                  <a:srgbClr val="203666"/>
                </a:solidFill>
              </a:rPr>
              <a:t>CONTACT DETAILS</a:t>
            </a:r>
          </a:p>
        </p:txBody>
      </p:sp>
      <p:sp>
        <p:nvSpPr>
          <p:cNvPr id="104" name="Shape 104"/>
          <p:cNvSpPr/>
          <p:nvPr>
            <p:ph type="body" idx="1"/>
          </p:nvPr>
        </p:nvSpPr>
        <p:spPr>
          <a:xfrm>
            <a:off x="539750" y="1700212"/>
            <a:ext cx="7993063" cy="3962401"/>
          </a:xfrm>
          <a:prstGeom prst="rect">
            <a:avLst/>
          </a:prstGeom>
          <a:ln w="9525">
            <a:solidFill>
              <a:srgbClr val="2C6CA0"/>
            </a:solidFill>
            <a:round/>
          </a:ln>
        </p:spPr>
        <p:txBody>
          <a:bodyPr lIns="0" tIns="0" rIns="0" bIns="0">
            <a:normAutofit fontScale="100000" lnSpcReduction="0"/>
          </a:bodyPr>
          <a:lstStyle/>
          <a:p>
            <a:pPr lvl="0">
              <a:spcBef>
                <a:spcPts val="0"/>
              </a:spcBef>
              <a:defRPr sz="1800"/>
            </a:pPr>
            <a:r>
              <a:rPr sz="2800">
                <a:solidFill>
                  <a:srgbClr val="203666"/>
                </a:solidFill>
              </a:rPr>
              <a:t>Julie Bindel</a:t>
            </a:r>
            <a:endParaRPr sz="2800">
              <a:solidFill>
                <a:srgbClr val="203666"/>
              </a:solidFill>
            </a:endParaRPr>
          </a:p>
          <a:p>
            <a:pPr lvl="0">
              <a:spcBef>
                <a:spcPts val="0"/>
              </a:spcBef>
              <a:defRPr sz="1800"/>
            </a:pPr>
            <a:r>
              <a:rPr sz="2800" u="sng">
                <a:solidFill>
                  <a:srgbClr val="009999"/>
                </a:solidFill>
                <a:uFill>
                  <a:solidFill>
                    <a:srgbClr val="009999"/>
                  </a:solidFill>
                </a:uFill>
                <a:hlinkClick r:id="rId2" invalidUrl="" action="" tgtFrame="" tooltip="" history="1" highlightClick="0" endSnd="0"/>
              </a:rPr>
              <a:t>juliebindel@yahoo.co.uk</a:t>
            </a:r>
            <a:endParaRPr sz="2800">
              <a:solidFill>
                <a:srgbClr val="203666"/>
              </a:solidFill>
            </a:endParaRPr>
          </a:p>
          <a:p>
            <a:pPr lvl="0">
              <a:spcBef>
                <a:spcPts val="0"/>
              </a:spcBef>
              <a:defRPr sz="1800"/>
            </a:pPr>
            <a:endParaRPr sz="2800">
              <a:solidFill>
                <a:srgbClr val="203666"/>
              </a:solidFill>
            </a:endParaRPr>
          </a:p>
          <a:p>
            <a:pPr lvl="0">
              <a:spcBef>
                <a:spcPts val="0"/>
              </a:spcBef>
              <a:defRPr sz="1800"/>
            </a:pPr>
            <a:r>
              <a:rPr sz="2800">
                <a:solidFill>
                  <a:srgbClr val="203666"/>
                </a:solidFill>
              </a:rPr>
              <a:t>44 7779053490</a:t>
            </a:r>
          </a:p>
        </p:txBody>
      </p:sp>
    </p:spTree>
  </p:cSld>
  <p:clrMapOvr>
    <a:masterClrMapping/>
  </p:clrMapOvr>
  <p:transition spd="med" advClick="1"/>
</p:sld>
</file>

<file path=ppt/theme/theme1.xml><?xml version="1.0" encoding="utf-8"?>
<a:theme xmlns:a="http://schemas.openxmlformats.org/drawingml/2006/main" xmlns:r="http://schemas.openxmlformats.org/officeDocument/2006/relationships" name="Default">
  <a:themeElements>
    <a:clrScheme name="Default">
      <a:dk1>
        <a:srgbClr val="000000"/>
      </a:dk1>
      <a:lt1>
        <a:srgbClr val="FFFFFF"/>
      </a:lt1>
      <a:dk2>
        <a:srgbClr val="A7A7A7"/>
      </a:dk2>
      <a:lt2>
        <a:srgbClr val="535353"/>
      </a:lt2>
      <a:accent1>
        <a:srgbClr val="BBE0E3"/>
      </a:accent1>
      <a:accent2>
        <a:srgbClr val="333399"/>
      </a:accent2>
      <a:accent3>
        <a:srgbClr val="8F8F8F"/>
      </a:accent3>
      <a:accent4>
        <a:srgbClr val="707070"/>
      </a:accent4>
      <a:accent5>
        <a:srgbClr val="D8ECED"/>
      </a:accent5>
      <a:accent6>
        <a:srgbClr val="2E2E8B"/>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BBE0E3"/>
          </a:solidFill>
          <a:prstDash val="solid"/>
          <a:bevel/>
        </a:ln>
        <a:effectLst/>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BBE0E3"/>
          </a:solidFill>
          <a:prstDash val="solid"/>
          <a:bevel/>
        </a:ln>
        <a:effectLst>
          <a:outerShdw sx="100000" sy="100000" kx="0" ky="0" algn="b" rotWithShape="0" blurRad="38100" dist="20000" dir="5400000">
            <a:srgbClr val="000000">
              <a:alpha val="38000"/>
            </a:srgbClr>
          </a:outerShdw>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Default">
  <a:themeElements>
    <a:clrScheme name="Default">
      <a:dk1>
        <a:srgbClr val="000000"/>
      </a:dk1>
      <a:lt1>
        <a:srgbClr val="FFFFFF"/>
      </a:lt1>
      <a:dk2>
        <a:srgbClr val="A7A7A7"/>
      </a:dk2>
      <a:lt2>
        <a:srgbClr val="535353"/>
      </a:lt2>
      <a:accent1>
        <a:srgbClr val="BBE0E3"/>
      </a:accent1>
      <a:accent2>
        <a:srgbClr val="333399"/>
      </a:accent2>
      <a:accent3>
        <a:srgbClr val="8F8F8F"/>
      </a:accent3>
      <a:accent4>
        <a:srgbClr val="707070"/>
      </a:accent4>
      <a:accent5>
        <a:srgbClr val="D8ECED"/>
      </a:accent5>
      <a:accent6>
        <a:srgbClr val="2E2E8B"/>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BBE0E3"/>
          </a:solidFill>
          <a:prstDash val="solid"/>
          <a:bevel/>
        </a:ln>
        <a:effectLst/>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BBE0E3"/>
          </a:solidFill>
          <a:prstDash val="solid"/>
          <a:bevel/>
        </a:ln>
        <a:effectLst>
          <a:outerShdw sx="100000" sy="100000" kx="0" ky="0" algn="b" rotWithShape="0" blurRad="38100" dist="20000" dir="5400000">
            <a:srgbClr val="000000">
              <a:alpha val="38000"/>
            </a:srgbClr>
          </a:outerShdw>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