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diagrams/data3.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rawings/drawing3.xml" ContentType="application/vnd.openxmlformats-officedocument.drawingml.chartshape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rawings/drawing1.xml" ContentType="application/vnd.openxmlformats-officedocument.drawingml.chartshape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charts/chart6.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9"/>
  </p:notesMasterIdLst>
  <p:handoutMasterIdLst>
    <p:handoutMasterId r:id="rId20"/>
  </p:handoutMasterIdLst>
  <p:sldIdLst>
    <p:sldId id="273" r:id="rId2"/>
    <p:sldId id="339" r:id="rId3"/>
    <p:sldId id="348" r:id="rId4"/>
    <p:sldId id="332" r:id="rId5"/>
    <p:sldId id="334" r:id="rId6"/>
    <p:sldId id="335" r:id="rId7"/>
    <p:sldId id="341" r:id="rId8"/>
    <p:sldId id="342" r:id="rId9"/>
    <p:sldId id="336" r:id="rId10"/>
    <p:sldId id="337" r:id="rId11"/>
    <p:sldId id="338" r:id="rId12"/>
    <p:sldId id="349" r:id="rId13"/>
    <p:sldId id="313" r:id="rId14"/>
    <p:sldId id="327" r:id="rId15"/>
    <p:sldId id="318" r:id="rId16"/>
    <p:sldId id="344" r:id="rId17"/>
    <p:sldId id="343" r:id="rId1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ADFA"/>
    <a:srgbClr val="149EDC"/>
    <a:srgbClr val="0B92E5"/>
    <a:srgbClr val="1082E0"/>
    <a:srgbClr val="1273CC"/>
    <a:srgbClr val="FF9900"/>
    <a:srgbClr val="FF7C80"/>
    <a:srgbClr val="99CC00"/>
    <a:srgbClr val="FFFF00"/>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0" autoAdjust="0"/>
    <p:restoredTop sz="67025" autoAdjust="0"/>
  </p:normalViewPr>
  <p:slideViewPr>
    <p:cSldViewPr>
      <p:cViewPr varScale="1">
        <p:scale>
          <a:sx n="48" d="100"/>
          <a:sy n="48" d="100"/>
        </p:scale>
        <p:origin x="-1782" y="-90"/>
      </p:cViewPr>
      <p:guideLst>
        <p:guide orient="horz" pos="2160"/>
        <p:guide pos="2880"/>
      </p:guideLst>
    </p:cSldViewPr>
  </p:slideViewPr>
  <p:outlineViewPr>
    <p:cViewPr>
      <p:scale>
        <a:sx n="33" d="100"/>
        <a:sy n="33" d="100"/>
      </p:scale>
      <p:origin x="48" y="93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VMuizniece\AppData\Local\Temp\notesE12020\j_paredzamias%20m&#363;&#382;a%20ilgums_ES_LV.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ibirzniece\AppData\Local\Temp\notesE12020\~9637250.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F:\soc%20determinant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VMuizniece\AppData\Local\Temp\notesE12020\Izdevumi_VA_2012_65_un%20vairak_020620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VMuizniece\AppData\Local\Temp\notesE12020\Izdevumi_VA_2012_65_un%20vairak_02062014.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VMuizniece\AppData\Local\Temp\notesE12020\Izdevumi_VA_2012_65_un%20vairak_0206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lv-LV"/>
  <c:chart>
    <c:autoTitleDeleted val="1"/>
    <c:plotArea>
      <c:layout>
        <c:manualLayout>
          <c:layoutTarget val="inner"/>
          <c:xMode val="edge"/>
          <c:yMode val="edge"/>
          <c:x val="0.10802804254731321"/>
          <c:y val="7.1965633202099782E-2"/>
          <c:w val="0.70192057904024796"/>
          <c:h val="0.76861353145904077"/>
        </c:manualLayout>
      </c:layout>
      <c:lineChart>
        <c:grouping val="standard"/>
        <c:ser>
          <c:idx val="0"/>
          <c:order val="0"/>
          <c:tx>
            <c:strRef>
              <c:f>Lapa1!$A$2</c:f>
              <c:strCache>
                <c:ptCount val="1"/>
                <c:pt idx="0">
                  <c:v>Vīrieši LV</c:v>
                </c:pt>
              </c:strCache>
            </c:strRef>
          </c:tx>
          <c:spPr>
            <a:ln>
              <a:solidFill>
                <a:schemeClr val="accent6">
                  <a:lumMod val="50000"/>
                </a:schemeClr>
              </a:solidFill>
            </a:ln>
          </c:spPr>
          <c:dLbls>
            <c:txPr>
              <a:bodyPr/>
              <a:lstStyle/>
              <a:p>
                <a:pPr>
                  <a:defRPr sz="1200" b="1">
                    <a:latin typeface="Times New Roman" pitchFamily="18" charset="0"/>
                    <a:cs typeface="Times New Roman" pitchFamily="18" charset="0"/>
                  </a:defRPr>
                </a:pPr>
                <a:endParaRPr lang="lv-LV"/>
              </a:p>
            </c:txPr>
            <c:dLblPos val="t"/>
            <c:showVal val="1"/>
          </c:dLbls>
          <c:cat>
            <c:numRef>
              <c:f>Lapa1!$B$1:$L$1</c:f>
              <c:numCache>
                <c:formatCode>General</c:formatCode>
                <c:ptCount val="11"/>
                <c:pt idx="0">
                  <c:v>2006</c:v>
                </c:pt>
                <c:pt idx="1">
                  <c:v>2007</c:v>
                </c:pt>
                <c:pt idx="2">
                  <c:v>2008</c:v>
                </c:pt>
                <c:pt idx="3">
                  <c:v>2009</c:v>
                </c:pt>
                <c:pt idx="4">
                  <c:v>2010</c:v>
                </c:pt>
                <c:pt idx="5">
                  <c:v>2011</c:v>
                </c:pt>
                <c:pt idx="6">
                  <c:v>2012</c:v>
                </c:pt>
                <c:pt idx="7">
                  <c:v>2009</c:v>
                </c:pt>
                <c:pt idx="8">
                  <c:v>2010</c:v>
                </c:pt>
                <c:pt idx="9">
                  <c:v>2011</c:v>
                </c:pt>
                <c:pt idx="10">
                  <c:v>2012</c:v>
                </c:pt>
              </c:numCache>
            </c:numRef>
          </c:cat>
          <c:val>
            <c:numRef>
              <c:f>Lapa1!$B$2:$L$2</c:f>
              <c:numCache>
                <c:formatCode>General</c:formatCode>
                <c:ptCount val="11"/>
                <c:pt idx="0">
                  <c:v>65</c:v>
                </c:pt>
                <c:pt idx="1">
                  <c:v>65.3</c:v>
                </c:pt>
                <c:pt idx="2">
                  <c:v>66.5</c:v>
                </c:pt>
                <c:pt idx="3">
                  <c:v>67.5</c:v>
                </c:pt>
                <c:pt idx="4">
                  <c:v>67.900000000000006</c:v>
                </c:pt>
                <c:pt idx="5">
                  <c:v>68.599999999999994</c:v>
                </c:pt>
                <c:pt idx="6">
                  <c:v>68.900000000000006</c:v>
                </c:pt>
                <c:pt idx="7">
                  <c:v>67.5</c:v>
                </c:pt>
                <c:pt idx="8">
                  <c:v>67.900000000000006</c:v>
                </c:pt>
                <c:pt idx="9">
                  <c:v>68.599999999999994</c:v>
                </c:pt>
                <c:pt idx="10">
                  <c:v>68.900000000000006</c:v>
                </c:pt>
              </c:numCache>
            </c:numRef>
          </c:val>
        </c:ser>
        <c:ser>
          <c:idx val="1"/>
          <c:order val="1"/>
          <c:tx>
            <c:strRef>
              <c:f>Lapa1!$A$3</c:f>
              <c:strCache>
                <c:ptCount val="1"/>
                <c:pt idx="0">
                  <c:v>Sievietes LV</c:v>
                </c:pt>
              </c:strCache>
            </c:strRef>
          </c:tx>
          <c:spPr>
            <a:ln>
              <a:solidFill>
                <a:srgbClr val="C00000"/>
              </a:solidFill>
            </a:ln>
          </c:spPr>
          <c:dLbls>
            <c:txPr>
              <a:bodyPr/>
              <a:lstStyle/>
              <a:p>
                <a:pPr>
                  <a:defRPr sz="1200" b="1">
                    <a:latin typeface="Times New Roman" pitchFamily="18" charset="0"/>
                    <a:cs typeface="Times New Roman" pitchFamily="18" charset="0"/>
                  </a:defRPr>
                </a:pPr>
                <a:endParaRPr lang="lv-LV"/>
              </a:p>
            </c:txPr>
            <c:dLblPos val="t"/>
            <c:showVal val="1"/>
          </c:dLbls>
          <c:cat>
            <c:numRef>
              <c:f>Lapa1!$B$1:$L$1</c:f>
              <c:numCache>
                <c:formatCode>General</c:formatCode>
                <c:ptCount val="11"/>
                <c:pt idx="0">
                  <c:v>2006</c:v>
                </c:pt>
                <c:pt idx="1">
                  <c:v>2007</c:v>
                </c:pt>
                <c:pt idx="2">
                  <c:v>2008</c:v>
                </c:pt>
                <c:pt idx="3">
                  <c:v>2009</c:v>
                </c:pt>
                <c:pt idx="4">
                  <c:v>2010</c:v>
                </c:pt>
                <c:pt idx="5">
                  <c:v>2011</c:v>
                </c:pt>
                <c:pt idx="6">
                  <c:v>2012</c:v>
                </c:pt>
                <c:pt idx="7">
                  <c:v>2009</c:v>
                </c:pt>
                <c:pt idx="8">
                  <c:v>2010</c:v>
                </c:pt>
                <c:pt idx="9">
                  <c:v>2011</c:v>
                </c:pt>
                <c:pt idx="10">
                  <c:v>2012</c:v>
                </c:pt>
              </c:numCache>
            </c:numRef>
          </c:cat>
          <c:val>
            <c:numRef>
              <c:f>Lapa1!$B$3:$L$3</c:f>
              <c:numCache>
                <c:formatCode>General</c:formatCode>
                <c:ptCount val="11"/>
                <c:pt idx="0">
                  <c:v>76.099999999999994</c:v>
                </c:pt>
                <c:pt idx="1">
                  <c:v>76.2</c:v>
                </c:pt>
                <c:pt idx="2">
                  <c:v>77.5</c:v>
                </c:pt>
                <c:pt idx="3">
                  <c:v>77.7</c:v>
                </c:pt>
                <c:pt idx="4">
                  <c:v>78</c:v>
                </c:pt>
                <c:pt idx="5">
                  <c:v>78.8</c:v>
                </c:pt>
                <c:pt idx="6">
                  <c:v>78.900000000000006</c:v>
                </c:pt>
                <c:pt idx="7">
                  <c:v>77.7</c:v>
                </c:pt>
                <c:pt idx="8">
                  <c:v>78</c:v>
                </c:pt>
                <c:pt idx="9">
                  <c:v>78.8</c:v>
                </c:pt>
                <c:pt idx="10">
                  <c:v>78.900000000000006</c:v>
                </c:pt>
              </c:numCache>
            </c:numRef>
          </c:val>
        </c:ser>
        <c:ser>
          <c:idx val="2"/>
          <c:order val="2"/>
          <c:tx>
            <c:strRef>
              <c:f>Lapa1!$A$4</c:f>
              <c:strCache>
                <c:ptCount val="1"/>
                <c:pt idx="0">
                  <c:v>Vīrieši ES</c:v>
                </c:pt>
              </c:strCache>
            </c:strRef>
          </c:tx>
          <c:dLbls>
            <c:dLbl>
              <c:idx val="9"/>
              <c:layout>
                <c:manualLayout>
                  <c:x val="-4.1757723970510592E-2"/>
                  <c:y val="4.6405515924929454E-2"/>
                </c:manualLayout>
              </c:layout>
              <c:dLblPos val="r"/>
              <c:showVal val="1"/>
            </c:dLbl>
            <c:dLbl>
              <c:idx val="10"/>
              <c:layout>
                <c:manualLayout>
                  <c:x val="-4.1757723970510592E-2"/>
                  <c:y val="2.9686602654292064E-2"/>
                </c:manualLayout>
              </c:layout>
              <c:dLblPos val="r"/>
              <c:showVal val="1"/>
            </c:dLbl>
            <c:txPr>
              <a:bodyPr/>
              <a:lstStyle/>
              <a:p>
                <a:pPr>
                  <a:defRPr sz="1200" b="1">
                    <a:latin typeface="Times New Roman" pitchFamily="18" charset="0"/>
                    <a:cs typeface="Times New Roman" pitchFamily="18" charset="0"/>
                  </a:defRPr>
                </a:pPr>
                <a:endParaRPr lang="lv-LV"/>
              </a:p>
            </c:txPr>
            <c:dLblPos val="b"/>
            <c:showVal val="1"/>
          </c:dLbls>
          <c:cat>
            <c:numRef>
              <c:f>Lapa1!$B$1:$L$1</c:f>
              <c:numCache>
                <c:formatCode>General</c:formatCode>
                <c:ptCount val="11"/>
                <c:pt idx="0">
                  <c:v>2006</c:v>
                </c:pt>
                <c:pt idx="1">
                  <c:v>2007</c:v>
                </c:pt>
                <c:pt idx="2">
                  <c:v>2008</c:v>
                </c:pt>
                <c:pt idx="3">
                  <c:v>2009</c:v>
                </c:pt>
                <c:pt idx="4">
                  <c:v>2010</c:v>
                </c:pt>
                <c:pt idx="5">
                  <c:v>2011</c:v>
                </c:pt>
                <c:pt idx="6">
                  <c:v>2012</c:v>
                </c:pt>
                <c:pt idx="7">
                  <c:v>2009</c:v>
                </c:pt>
                <c:pt idx="8">
                  <c:v>2010</c:v>
                </c:pt>
                <c:pt idx="9">
                  <c:v>2011</c:v>
                </c:pt>
                <c:pt idx="10">
                  <c:v>2012</c:v>
                </c:pt>
              </c:numCache>
            </c:numRef>
          </c:cat>
          <c:val>
            <c:numRef>
              <c:f>Lapa1!$B$4:$L$4</c:f>
              <c:numCache>
                <c:formatCode>General</c:formatCode>
                <c:ptCount val="11"/>
                <c:pt idx="0">
                  <c:v>75.8</c:v>
                </c:pt>
                <c:pt idx="1">
                  <c:v>76</c:v>
                </c:pt>
                <c:pt idx="2">
                  <c:v>76.3</c:v>
                </c:pt>
                <c:pt idx="3">
                  <c:v>76.599999999999994</c:v>
                </c:pt>
                <c:pt idx="4">
                  <c:v>76.900000000000006</c:v>
                </c:pt>
                <c:pt idx="5">
                  <c:v>77.400000000000006</c:v>
                </c:pt>
                <c:pt idx="6">
                  <c:v>77.5</c:v>
                </c:pt>
                <c:pt idx="7">
                  <c:v>76.599999999999994</c:v>
                </c:pt>
                <c:pt idx="8">
                  <c:v>76.900000000000006</c:v>
                </c:pt>
                <c:pt idx="9">
                  <c:v>77.400000000000006</c:v>
                </c:pt>
                <c:pt idx="10">
                  <c:v>77.5</c:v>
                </c:pt>
              </c:numCache>
            </c:numRef>
          </c:val>
        </c:ser>
        <c:ser>
          <c:idx val="3"/>
          <c:order val="3"/>
          <c:tx>
            <c:strRef>
              <c:f>Lapa1!$A$5</c:f>
              <c:strCache>
                <c:ptCount val="1"/>
                <c:pt idx="0">
                  <c:v>Sievietes ES</c:v>
                </c:pt>
              </c:strCache>
            </c:strRef>
          </c:tx>
          <c:dLbls>
            <c:txPr>
              <a:bodyPr/>
              <a:lstStyle/>
              <a:p>
                <a:pPr>
                  <a:defRPr sz="1200" b="1">
                    <a:latin typeface="Times New Roman" pitchFamily="18" charset="0"/>
                    <a:cs typeface="Times New Roman" pitchFamily="18" charset="0"/>
                  </a:defRPr>
                </a:pPr>
                <a:endParaRPr lang="lv-LV"/>
              </a:p>
            </c:txPr>
            <c:dLblPos val="t"/>
            <c:showVal val="1"/>
          </c:dLbls>
          <c:cat>
            <c:numRef>
              <c:f>Lapa1!$B$1:$L$1</c:f>
              <c:numCache>
                <c:formatCode>General</c:formatCode>
                <c:ptCount val="11"/>
                <c:pt idx="0">
                  <c:v>2006</c:v>
                </c:pt>
                <c:pt idx="1">
                  <c:v>2007</c:v>
                </c:pt>
                <c:pt idx="2">
                  <c:v>2008</c:v>
                </c:pt>
                <c:pt idx="3">
                  <c:v>2009</c:v>
                </c:pt>
                <c:pt idx="4">
                  <c:v>2010</c:v>
                </c:pt>
                <c:pt idx="5">
                  <c:v>2011</c:v>
                </c:pt>
                <c:pt idx="6">
                  <c:v>2012</c:v>
                </c:pt>
                <c:pt idx="7">
                  <c:v>2009</c:v>
                </c:pt>
                <c:pt idx="8">
                  <c:v>2010</c:v>
                </c:pt>
                <c:pt idx="9">
                  <c:v>2011</c:v>
                </c:pt>
                <c:pt idx="10">
                  <c:v>2012</c:v>
                </c:pt>
              </c:numCache>
            </c:numRef>
          </c:cat>
          <c:val>
            <c:numRef>
              <c:f>Lapa1!$B$5:$L$5</c:f>
              <c:numCache>
                <c:formatCode>General</c:formatCode>
                <c:ptCount val="11"/>
                <c:pt idx="0">
                  <c:v>82</c:v>
                </c:pt>
                <c:pt idx="1">
                  <c:v>82.2</c:v>
                </c:pt>
                <c:pt idx="2">
                  <c:v>82.3</c:v>
                </c:pt>
                <c:pt idx="3">
                  <c:v>82.6</c:v>
                </c:pt>
                <c:pt idx="4">
                  <c:v>82.8</c:v>
                </c:pt>
                <c:pt idx="5">
                  <c:v>83.1</c:v>
                </c:pt>
                <c:pt idx="6">
                  <c:v>83.1</c:v>
                </c:pt>
                <c:pt idx="7">
                  <c:v>82.6</c:v>
                </c:pt>
                <c:pt idx="8">
                  <c:v>82.8</c:v>
                </c:pt>
                <c:pt idx="9">
                  <c:v>83.1</c:v>
                </c:pt>
                <c:pt idx="10">
                  <c:v>83.1</c:v>
                </c:pt>
              </c:numCache>
            </c:numRef>
          </c:val>
        </c:ser>
        <c:dLbls>
          <c:showVal val="1"/>
        </c:dLbls>
        <c:marker val="1"/>
        <c:axId val="48948352"/>
        <c:axId val="48950272"/>
      </c:lineChart>
      <c:catAx>
        <c:axId val="48948352"/>
        <c:scaling>
          <c:orientation val="minMax"/>
        </c:scaling>
        <c:axPos val="b"/>
        <c:title>
          <c:tx>
            <c:rich>
              <a:bodyPr/>
              <a:lstStyle/>
              <a:p>
                <a:pPr>
                  <a:defRPr/>
                </a:pPr>
                <a:r>
                  <a:rPr lang="lv-LV"/>
                  <a:t>Gads</a:t>
                </a:r>
              </a:p>
            </c:rich>
          </c:tx>
          <c:layout/>
        </c:title>
        <c:numFmt formatCode="General" sourceLinked="1"/>
        <c:majorTickMark val="none"/>
        <c:tickLblPos val="nextTo"/>
        <c:crossAx val="48950272"/>
        <c:crossesAt val="0"/>
        <c:auto val="1"/>
        <c:lblAlgn val="ctr"/>
        <c:lblOffset val="100"/>
      </c:catAx>
      <c:valAx>
        <c:axId val="48950272"/>
        <c:scaling>
          <c:orientation val="minMax"/>
          <c:min val="50"/>
        </c:scaling>
        <c:axPos val="l"/>
        <c:majorGridlines/>
        <c:title>
          <c:tx>
            <c:rich>
              <a:bodyPr/>
              <a:lstStyle/>
              <a:p>
                <a:pPr>
                  <a:defRPr/>
                </a:pPr>
                <a:r>
                  <a:rPr lang="lv-LV"/>
                  <a:t>Vecums gados</a:t>
                </a:r>
              </a:p>
            </c:rich>
          </c:tx>
          <c:layout/>
        </c:title>
        <c:numFmt formatCode="General" sourceLinked="1"/>
        <c:tickLblPos val="nextTo"/>
        <c:crossAx val="48948352"/>
        <c:crosses val="autoZero"/>
        <c:crossBetween val="between"/>
      </c:valAx>
    </c:plotArea>
    <c:legend>
      <c:legendPos val="r"/>
      <c:layout/>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lv-LV"/>
  <c:chart>
    <c:plotArea>
      <c:layout/>
      <c:lineChart>
        <c:grouping val="standard"/>
        <c:ser>
          <c:idx val="0"/>
          <c:order val="0"/>
          <c:tx>
            <c:strRef>
              <c:f>Sheet1!$B$2</c:f>
              <c:strCache>
                <c:ptCount val="1"/>
                <c:pt idx="0">
                  <c:v>sievietes (ES)</c:v>
                </c:pt>
              </c:strCache>
            </c:strRef>
          </c:tx>
          <c:spPr>
            <a:ln>
              <a:solidFill>
                <a:srgbClr val="7030A0"/>
              </a:solidFill>
            </a:ln>
          </c:spPr>
          <c:marker>
            <c:spPr>
              <a:solidFill>
                <a:srgbClr val="7030A0"/>
              </a:solidFill>
              <a:ln>
                <a:solidFill>
                  <a:srgbClr val="7030A0"/>
                </a:solidFill>
              </a:ln>
            </c:spPr>
          </c:marker>
          <c:dLbls>
            <c:txPr>
              <a:bodyPr/>
              <a:lstStyle/>
              <a:p>
                <a:pPr>
                  <a:defRPr sz="1200" b="1">
                    <a:latin typeface="Times New Roman" pitchFamily="18" charset="0"/>
                    <a:cs typeface="Times New Roman" pitchFamily="18" charset="0"/>
                  </a:defRPr>
                </a:pPr>
                <a:endParaRPr lang="lv-LV"/>
              </a:p>
            </c:txPr>
            <c:dLblPos val="t"/>
            <c:showVal val="1"/>
          </c:dLbls>
          <c:cat>
            <c:numRef>
              <c:f>Sheet1!$C$1:$J$1</c:f>
              <c:numCache>
                <c:formatCode>General</c:formatCode>
                <c:ptCount val="8"/>
                <c:pt idx="0">
                  <c:v>2005</c:v>
                </c:pt>
                <c:pt idx="1">
                  <c:v>2006</c:v>
                </c:pt>
                <c:pt idx="2">
                  <c:v>2007</c:v>
                </c:pt>
                <c:pt idx="3">
                  <c:v>2008</c:v>
                </c:pt>
                <c:pt idx="4">
                  <c:v>2009</c:v>
                </c:pt>
                <c:pt idx="5">
                  <c:v>2010</c:v>
                </c:pt>
                <c:pt idx="6">
                  <c:v>2011</c:v>
                </c:pt>
                <c:pt idx="7">
                  <c:v>2012</c:v>
                </c:pt>
              </c:numCache>
            </c:numRef>
          </c:cat>
          <c:val>
            <c:numRef>
              <c:f>Sheet1!$C$2:$J$2</c:f>
              <c:numCache>
                <c:formatCode>General</c:formatCode>
                <c:ptCount val="8"/>
                <c:pt idx="0">
                  <c:v>62.5</c:v>
                </c:pt>
                <c:pt idx="1">
                  <c:v>62.5</c:v>
                </c:pt>
                <c:pt idx="2">
                  <c:v>62.6</c:v>
                </c:pt>
                <c:pt idx="3">
                  <c:v>62.2</c:v>
                </c:pt>
                <c:pt idx="4">
                  <c:v>62</c:v>
                </c:pt>
                <c:pt idx="5">
                  <c:v>62.7</c:v>
                </c:pt>
                <c:pt idx="6">
                  <c:v>62.2</c:v>
                </c:pt>
                <c:pt idx="7">
                  <c:v>61.9</c:v>
                </c:pt>
              </c:numCache>
            </c:numRef>
          </c:val>
        </c:ser>
        <c:ser>
          <c:idx val="1"/>
          <c:order val="1"/>
          <c:tx>
            <c:strRef>
              <c:f>Sheet1!$B$3</c:f>
              <c:strCache>
                <c:ptCount val="1"/>
                <c:pt idx="0">
                  <c:v>vīrieši (ES)</c:v>
                </c:pt>
              </c:strCache>
            </c:strRef>
          </c:tx>
          <c:dLbls>
            <c:dLbl>
              <c:idx val="7"/>
              <c:layout>
                <c:manualLayout>
                  <c:x val="-4.2645888013998247E-2"/>
                  <c:y val="4.2141294838145778E-2"/>
                </c:manualLayout>
              </c:layout>
              <c:dLblPos val="r"/>
              <c:showVal val="1"/>
            </c:dLbl>
            <c:txPr>
              <a:bodyPr/>
              <a:lstStyle/>
              <a:p>
                <a:pPr>
                  <a:defRPr sz="1200" b="1">
                    <a:latin typeface="Times New Roman" pitchFamily="18" charset="0"/>
                    <a:cs typeface="Times New Roman" pitchFamily="18" charset="0"/>
                  </a:defRPr>
                </a:pPr>
                <a:endParaRPr lang="lv-LV"/>
              </a:p>
            </c:txPr>
            <c:dLblPos val="b"/>
            <c:showVal val="1"/>
          </c:dLbls>
          <c:cat>
            <c:numRef>
              <c:f>Sheet1!$C$1:$J$1</c:f>
              <c:numCache>
                <c:formatCode>General</c:formatCode>
                <c:ptCount val="8"/>
                <c:pt idx="0">
                  <c:v>2005</c:v>
                </c:pt>
                <c:pt idx="1">
                  <c:v>2006</c:v>
                </c:pt>
                <c:pt idx="2">
                  <c:v>2007</c:v>
                </c:pt>
                <c:pt idx="3">
                  <c:v>2008</c:v>
                </c:pt>
                <c:pt idx="4">
                  <c:v>2009</c:v>
                </c:pt>
                <c:pt idx="5">
                  <c:v>2010</c:v>
                </c:pt>
                <c:pt idx="6">
                  <c:v>2011</c:v>
                </c:pt>
                <c:pt idx="7">
                  <c:v>2012</c:v>
                </c:pt>
              </c:numCache>
            </c:numRef>
          </c:cat>
          <c:val>
            <c:numRef>
              <c:f>Sheet1!$C$3:$J$3</c:f>
              <c:numCache>
                <c:formatCode>General</c:formatCode>
                <c:ptCount val="8"/>
                <c:pt idx="0">
                  <c:v>61.1</c:v>
                </c:pt>
                <c:pt idx="1">
                  <c:v>61.8</c:v>
                </c:pt>
                <c:pt idx="2">
                  <c:v>61.7</c:v>
                </c:pt>
                <c:pt idx="3">
                  <c:v>61.1</c:v>
                </c:pt>
                <c:pt idx="4">
                  <c:v>61.3</c:v>
                </c:pt>
                <c:pt idx="5">
                  <c:v>61.9</c:v>
                </c:pt>
                <c:pt idx="6">
                  <c:v>61.7</c:v>
                </c:pt>
                <c:pt idx="7">
                  <c:v>61.3</c:v>
                </c:pt>
              </c:numCache>
            </c:numRef>
          </c:val>
        </c:ser>
        <c:ser>
          <c:idx val="2"/>
          <c:order val="2"/>
          <c:tx>
            <c:strRef>
              <c:f>Sheet1!$B$4</c:f>
              <c:strCache>
                <c:ptCount val="1"/>
                <c:pt idx="0">
                  <c:v>sievietes (LV)</c:v>
                </c:pt>
              </c:strCache>
            </c:strRef>
          </c:tx>
          <c:spPr>
            <a:ln>
              <a:solidFill>
                <a:srgbClr val="C00000"/>
              </a:solidFill>
            </a:ln>
          </c:spPr>
          <c:marker>
            <c:spPr>
              <a:solidFill>
                <a:srgbClr val="00B050"/>
              </a:solidFill>
              <a:ln>
                <a:solidFill>
                  <a:schemeClr val="accent5">
                    <a:lumMod val="75000"/>
                  </a:schemeClr>
                </a:solidFill>
              </a:ln>
            </c:spPr>
          </c:marker>
          <c:dLbls>
            <c:dLbl>
              <c:idx val="7"/>
              <c:layout>
                <c:manualLayout>
                  <c:x val="-3.1534776902887154E-2"/>
                  <c:y val="-5.1042578011082371E-3"/>
                </c:manualLayout>
              </c:layout>
              <c:dLblPos val="r"/>
              <c:showVal val="1"/>
            </c:dLbl>
            <c:txPr>
              <a:bodyPr/>
              <a:lstStyle/>
              <a:p>
                <a:pPr>
                  <a:defRPr sz="1200" b="1">
                    <a:latin typeface="Times New Roman" pitchFamily="18" charset="0"/>
                    <a:cs typeface="Times New Roman" pitchFamily="18" charset="0"/>
                  </a:defRPr>
                </a:pPr>
                <a:endParaRPr lang="lv-LV"/>
              </a:p>
            </c:txPr>
            <c:dLblPos val="t"/>
            <c:showVal val="1"/>
          </c:dLbls>
          <c:cat>
            <c:numRef>
              <c:f>Sheet1!$C$1:$J$1</c:f>
              <c:numCache>
                <c:formatCode>General</c:formatCode>
                <c:ptCount val="8"/>
                <c:pt idx="0">
                  <c:v>2005</c:v>
                </c:pt>
                <c:pt idx="1">
                  <c:v>2006</c:v>
                </c:pt>
                <c:pt idx="2">
                  <c:v>2007</c:v>
                </c:pt>
                <c:pt idx="3">
                  <c:v>2008</c:v>
                </c:pt>
                <c:pt idx="4">
                  <c:v>2009</c:v>
                </c:pt>
                <c:pt idx="5">
                  <c:v>2010</c:v>
                </c:pt>
                <c:pt idx="6">
                  <c:v>2011</c:v>
                </c:pt>
                <c:pt idx="7">
                  <c:v>2012</c:v>
                </c:pt>
              </c:numCache>
            </c:numRef>
          </c:cat>
          <c:val>
            <c:numRef>
              <c:f>Sheet1!$C$4:$J$4</c:f>
              <c:numCache>
                <c:formatCode>General</c:formatCode>
                <c:ptCount val="8"/>
                <c:pt idx="0">
                  <c:v>53.2</c:v>
                </c:pt>
                <c:pt idx="1">
                  <c:v>52.5</c:v>
                </c:pt>
                <c:pt idx="2">
                  <c:v>54.1</c:v>
                </c:pt>
                <c:pt idx="3">
                  <c:v>54.6</c:v>
                </c:pt>
                <c:pt idx="4">
                  <c:v>56.2</c:v>
                </c:pt>
                <c:pt idx="5">
                  <c:v>56.7</c:v>
                </c:pt>
                <c:pt idx="6">
                  <c:v>56.6</c:v>
                </c:pt>
                <c:pt idx="7">
                  <c:v>59.1</c:v>
                </c:pt>
              </c:numCache>
            </c:numRef>
          </c:val>
        </c:ser>
        <c:ser>
          <c:idx val="3"/>
          <c:order val="3"/>
          <c:tx>
            <c:strRef>
              <c:f>Sheet1!$B$5</c:f>
              <c:strCache>
                <c:ptCount val="1"/>
                <c:pt idx="0">
                  <c:v>vīrieši (LV)</c:v>
                </c:pt>
              </c:strCache>
            </c:strRef>
          </c:tx>
          <c:spPr>
            <a:ln>
              <a:solidFill>
                <a:schemeClr val="accent6">
                  <a:lumMod val="75000"/>
                </a:schemeClr>
              </a:solidFill>
            </a:ln>
          </c:spPr>
          <c:marker>
            <c:spPr>
              <a:solidFill>
                <a:srgbClr val="0070C0"/>
              </a:solidFill>
              <a:ln>
                <a:solidFill>
                  <a:schemeClr val="accent6">
                    <a:lumMod val="75000"/>
                  </a:schemeClr>
                </a:solidFill>
              </a:ln>
            </c:spPr>
          </c:marker>
          <c:dLbls>
            <c:dLbl>
              <c:idx val="0"/>
              <c:layout>
                <c:manualLayout>
                  <c:x val="-4.5423665791776029E-2"/>
                  <c:y val="3.7511665208515815E-2"/>
                </c:manualLayout>
              </c:layout>
              <c:dLblPos val="r"/>
              <c:showVal val="1"/>
            </c:dLbl>
            <c:dLbl>
              <c:idx val="1"/>
              <c:layout>
                <c:manualLayout>
                  <c:x val="-4.2645888013998247E-2"/>
                  <c:y val="4.6770924467774859E-2"/>
                </c:manualLayout>
              </c:layout>
              <c:dLblPos val="r"/>
              <c:showVal val="1"/>
            </c:dLbl>
            <c:dLbl>
              <c:idx val="2"/>
              <c:layout>
                <c:manualLayout>
                  <c:x val="-3.213888888888889E-2"/>
                  <c:y val="3.7511665208515815E-2"/>
                </c:manualLayout>
              </c:layout>
              <c:dLblPos val="r"/>
              <c:showVal val="1"/>
            </c:dLbl>
            <c:txPr>
              <a:bodyPr/>
              <a:lstStyle/>
              <a:p>
                <a:pPr>
                  <a:defRPr sz="1200" b="1">
                    <a:latin typeface="Times New Roman" pitchFamily="18" charset="0"/>
                    <a:cs typeface="Times New Roman" pitchFamily="18" charset="0"/>
                  </a:defRPr>
                </a:pPr>
                <a:endParaRPr lang="lv-LV"/>
              </a:p>
            </c:txPr>
            <c:dLblPos val="b"/>
            <c:showVal val="1"/>
          </c:dLbls>
          <c:cat>
            <c:numRef>
              <c:f>Sheet1!$C$1:$J$1</c:f>
              <c:numCache>
                <c:formatCode>General</c:formatCode>
                <c:ptCount val="8"/>
                <c:pt idx="0">
                  <c:v>2005</c:v>
                </c:pt>
                <c:pt idx="1">
                  <c:v>2006</c:v>
                </c:pt>
                <c:pt idx="2">
                  <c:v>2007</c:v>
                </c:pt>
                <c:pt idx="3">
                  <c:v>2008</c:v>
                </c:pt>
                <c:pt idx="4">
                  <c:v>2009</c:v>
                </c:pt>
                <c:pt idx="5">
                  <c:v>2010</c:v>
                </c:pt>
                <c:pt idx="6">
                  <c:v>2011</c:v>
                </c:pt>
                <c:pt idx="7">
                  <c:v>2012</c:v>
                </c:pt>
              </c:numCache>
            </c:numRef>
          </c:cat>
          <c:val>
            <c:numRef>
              <c:f>Sheet1!$C$5:$J$5</c:f>
              <c:numCache>
                <c:formatCode>General</c:formatCode>
                <c:ptCount val="8"/>
                <c:pt idx="0">
                  <c:v>50.8</c:v>
                </c:pt>
                <c:pt idx="1">
                  <c:v>50.8</c:v>
                </c:pt>
                <c:pt idx="2">
                  <c:v>51</c:v>
                </c:pt>
                <c:pt idx="3">
                  <c:v>51.8</c:v>
                </c:pt>
                <c:pt idx="4">
                  <c:v>52.8</c:v>
                </c:pt>
                <c:pt idx="5">
                  <c:v>53.5</c:v>
                </c:pt>
                <c:pt idx="6">
                  <c:v>53.7</c:v>
                </c:pt>
                <c:pt idx="7">
                  <c:v>54.8</c:v>
                </c:pt>
              </c:numCache>
            </c:numRef>
          </c:val>
        </c:ser>
        <c:marker val="1"/>
        <c:axId val="50083328"/>
        <c:axId val="50084864"/>
      </c:lineChart>
      <c:catAx>
        <c:axId val="50083328"/>
        <c:scaling>
          <c:orientation val="minMax"/>
        </c:scaling>
        <c:axPos val="b"/>
        <c:numFmt formatCode="General" sourceLinked="1"/>
        <c:tickLblPos val="nextTo"/>
        <c:txPr>
          <a:bodyPr/>
          <a:lstStyle/>
          <a:p>
            <a:pPr>
              <a:defRPr sz="1200">
                <a:latin typeface="Times New Roman" pitchFamily="18" charset="0"/>
                <a:cs typeface="Times New Roman" pitchFamily="18" charset="0"/>
              </a:defRPr>
            </a:pPr>
            <a:endParaRPr lang="lv-LV"/>
          </a:p>
        </c:txPr>
        <c:crossAx val="50084864"/>
        <c:crosses val="autoZero"/>
        <c:auto val="1"/>
        <c:lblAlgn val="ctr"/>
        <c:lblOffset val="100"/>
      </c:catAx>
      <c:valAx>
        <c:axId val="50084864"/>
        <c:scaling>
          <c:orientation val="minMax"/>
          <c:max val="64"/>
          <c:min val="50"/>
        </c:scaling>
        <c:axPos val="l"/>
        <c:majorGridlines/>
        <c:numFmt formatCode="General" sourceLinked="1"/>
        <c:tickLblPos val="nextTo"/>
        <c:txPr>
          <a:bodyPr/>
          <a:lstStyle/>
          <a:p>
            <a:pPr>
              <a:defRPr>
                <a:latin typeface="Times New Roman" pitchFamily="18" charset="0"/>
                <a:cs typeface="Times New Roman" pitchFamily="18" charset="0"/>
              </a:defRPr>
            </a:pPr>
            <a:endParaRPr lang="lv-LV"/>
          </a:p>
        </c:txPr>
        <c:crossAx val="50083328"/>
        <c:crosses val="autoZero"/>
        <c:crossBetween val="between"/>
        <c:majorUnit val="2"/>
      </c:valAx>
    </c:plotArea>
    <c:legend>
      <c:legendPos val="r"/>
      <c:layout>
        <c:manualLayout>
          <c:xMode val="edge"/>
          <c:yMode val="edge"/>
          <c:x val="0.83747403328351977"/>
          <c:y val="0.40292162877959797"/>
          <c:w val="0.15254279922775876"/>
          <c:h val="0.21122473846991921"/>
        </c:manualLayout>
      </c:layout>
      <c:txPr>
        <a:bodyPr/>
        <a:lstStyle/>
        <a:p>
          <a:pPr>
            <a:defRPr sz="1100">
              <a:latin typeface="Times New Roman" pitchFamily="18" charset="0"/>
              <a:cs typeface="Times New Roman" pitchFamily="18" charset="0"/>
            </a:defRPr>
          </a:pPr>
          <a:endParaRPr lang="lv-LV"/>
        </a:p>
      </c:txPr>
    </c:legend>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lv-LV"/>
  <c:style val="26"/>
  <c:chart>
    <c:autoTitleDeleted val="1"/>
    <c:plotArea>
      <c:layout/>
      <c:pieChart>
        <c:varyColors val="1"/>
        <c:ser>
          <c:idx val="0"/>
          <c:order val="0"/>
          <c:tx>
            <c:strRef>
              <c:f>Sheet1!$B$1</c:f>
              <c:strCache>
                <c:ptCount val="1"/>
                <c:pt idx="0">
                  <c:v>Sales</c:v>
                </c:pt>
              </c:strCache>
            </c:strRef>
          </c:tx>
          <c:dLbls>
            <c:txPr>
              <a:bodyPr/>
              <a:lstStyle/>
              <a:p>
                <a:pPr>
                  <a:defRPr sz="1400" b="1">
                    <a:latin typeface="Times New Roman" pitchFamily="18" charset="0"/>
                    <a:cs typeface="Times New Roman" pitchFamily="18" charset="0"/>
                  </a:defRPr>
                </a:pPr>
                <a:endParaRPr lang="lv-LV"/>
              </a:p>
            </c:txPr>
            <c:showPercent val="1"/>
            <c:showLeaderLines val="1"/>
          </c:dLbls>
          <c:cat>
            <c:strRef>
              <c:f>Sheet1!$A$2:$A$5</c:f>
              <c:strCache>
                <c:ptCount val="4"/>
                <c:pt idx="0">
                  <c:v>Veselības aprūpe (aprūpes pieejamība un kvalitāte)</c:v>
                </c:pt>
                <c:pt idx="1">
                  <c:v>Vide (vides kvalitāte, vides struktūra)</c:v>
                </c:pt>
                <c:pt idx="2">
                  <c:v>Sociāli-ekonomiskie faktori (izglītība, nodarbinātība, ienākumi, ģimenes/sociālais atbalsts)</c:v>
                </c:pt>
                <c:pt idx="3">
                  <c:v>Veselības paradumi (smēķēšana, alkohola lietošana, fiziskās aktivitātes, ēšanas paradumi, nedrošas seksualās attiecības)</c:v>
                </c:pt>
              </c:strCache>
            </c:strRef>
          </c:cat>
          <c:val>
            <c:numRef>
              <c:f>Sheet1!$B$2:$B$5</c:f>
              <c:numCache>
                <c:formatCode>General</c:formatCode>
                <c:ptCount val="4"/>
                <c:pt idx="0">
                  <c:v>20</c:v>
                </c:pt>
                <c:pt idx="1">
                  <c:v>10</c:v>
                </c:pt>
                <c:pt idx="2">
                  <c:v>40</c:v>
                </c:pt>
                <c:pt idx="3">
                  <c:v>30</c:v>
                </c:pt>
              </c:numCache>
            </c:numRef>
          </c:val>
          <c:bubble3D val="1"/>
        </c:ser>
        <c:dLbls>
          <c:showPercent val="1"/>
        </c:dLbls>
        <c:firstSliceAng val="0"/>
      </c:pieChart>
    </c:plotArea>
    <c:legend>
      <c:legendPos val="r"/>
      <c:layout>
        <c:manualLayout>
          <c:xMode val="edge"/>
          <c:yMode val="edge"/>
          <c:x val="0.58010659851728996"/>
          <c:y val="0.10314714566929141"/>
          <c:w val="0.41450614725790902"/>
          <c:h val="0.76149975393700864"/>
        </c:manualLayout>
      </c:layout>
      <c:txPr>
        <a:bodyPr/>
        <a:lstStyle/>
        <a:p>
          <a:pPr>
            <a:defRPr sz="1600" b="1">
              <a:latin typeface="Times New Roman" pitchFamily="18" charset="0"/>
              <a:cs typeface="Times New Roman" pitchFamily="18" charset="0"/>
            </a:defRPr>
          </a:pPr>
          <a:endParaRPr lang="lv-LV"/>
        </a:p>
      </c:txPr>
    </c:legend>
    <c:plotVisOnly val="1"/>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lv-LV"/>
  <c:style val="26"/>
  <c:chart>
    <c:view3D>
      <c:rotX val="75"/>
      <c:perspective val="30"/>
    </c:view3D>
    <c:plotArea>
      <c:layout/>
      <c:pie3DChart>
        <c:varyColors val="1"/>
        <c:ser>
          <c:idx val="0"/>
          <c:order val="0"/>
          <c:explosion val="25"/>
          <c:dLbls>
            <c:dLbl>
              <c:idx val="1"/>
              <c:layout/>
              <c:tx>
                <c:rich>
                  <a:bodyPr/>
                  <a:lstStyle/>
                  <a:p>
                    <a:r>
                      <a:rPr lang="lv-LV" dirty="0"/>
                      <a:t>&lt;</a:t>
                    </a:r>
                    <a:r>
                      <a:rPr lang="en-US" dirty="0"/>
                      <a:t>0,0</a:t>
                    </a:r>
                    <a:r>
                      <a:rPr lang="lv-LV" dirty="0"/>
                      <a:t>1</a:t>
                    </a:r>
                    <a:r>
                      <a:rPr lang="en-US" dirty="0"/>
                      <a:t>%</a:t>
                    </a:r>
                  </a:p>
                </c:rich>
              </c:tx>
              <c:showVal val="1"/>
            </c:dLbl>
            <c:showVal val="1"/>
            <c:showLeaderLines val="1"/>
          </c:dLbls>
          <c:cat>
            <c:strRef>
              <c:f>'2012_ar_CM'!$B$10:$E$10</c:f>
              <c:strCache>
                <c:ptCount val="4"/>
                <c:pt idx="0">
                  <c:v>Izlietotie līdzekļi ambulatoro veselības aprūpes pakalpojumu sniegšanai kopā ar pacientu iemaksas kompensāciju</c:v>
                </c:pt>
                <c:pt idx="1">
                  <c:v>Izlietotie līdzekļi zobārstniecības pakalpojumu sniegšanai kopā ar pacientu iemaksas kompensāciju</c:v>
                </c:pt>
                <c:pt idx="2">
                  <c:v>Izlietotie līdzekļi stacionāro veselības aprūpes pakalpojumu sniegšanai kopā ar pacientu iemaksas kompensāciju</c:v>
                </c:pt>
                <c:pt idx="3">
                  <c:v>Izlietotie līdzekļi medikamentu kompensācijai</c:v>
                </c:pt>
              </c:strCache>
            </c:strRef>
          </c:cat>
          <c:val>
            <c:numRef>
              <c:f>'2012_ar_CM'!$B$11:$E$11</c:f>
              <c:numCache>
                <c:formatCode>0.00%</c:formatCode>
                <c:ptCount val="4"/>
                <c:pt idx="0">
                  <c:v>0.35017000000000031</c:v>
                </c:pt>
                <c:pt idx="1">
                  <c:v>2.0000000000000036E-5</c:v>
                </c:pt>
                <c:pt idx="2">
                  <c:v>0.40390000000000031</c:v>
                </c:pt>
                <c:pt idx="3">
                  <c:v>0.24591000000000027</c:v>
                </c:pt>
              </c:numCache>
            </c:numRef>
          </c:val>
        </c:ser>
      </c:pie3DChart>
    </c:plotArea>
    <c:legend>
      <c:legendPos val="r"/>
      <c:layout>
        <c:manualLayout>
          <c:xMode val="edge"/>
          <c:yMode val="edge"/>
          <c:x val="0.62810448036100763"/>
          <c:y val="6.0380770896631492E-2"/>
          <c:w val="0.36897154303080554"/>
          <c:h val="0.81779650590551178"/>
        </c:manualLayout>
      </c:layout>
      <c:txPr>
        <a:bodyPr/>
        <a:lstStyle/>
        <a:p>
          <a:pPr>
            <a:defRPr>
              <a:latin typeface="Times New Roman" pitchFamily="18" charset="0"/>
              <a:cs typeface="Times New Roman" pitchFamily="18" charset="0"/>
            </a:defRPr>
          </a:pPr>
          <a:endParaRPr lang="lv-LV"/>
        </a:p>
      </c:txPr>
    </c:legend>
    <c:plotVisOnly val="1"/>
  </c:chart>
  <c:txPr>
    <a:bodyPr/>
    <a:lstStyle/>
    <a:p>
      <a:pPr>
        <a:defRPr sz="1800"/>
      </a:pPr>
      <a:endParaRPr lang="lv-LV"/>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lv-LV"/>
  <c:style val="27"/>
  <c:chart>
    <c:view3D>
      <c:perspective val="30"/>
    </c:view3D>
    <c:plotArea>
      <c:layout/>
      <c:bar3DChart>
        <c:barDir val="col"/>
        <c:grouping val="clustered"/>
        <c:ser>
          <c:idx val="0"/>
          <c:order val="0"/>
          <c:dLbls>
            <c:dLbl>
              <c:idx val="1"/>
              <c:layout>
                <c:manualLayout>
                  <c:x val="1.4035087719298246E-2"/>
                  <c:y val="-2.9629675196850402E-2"/>
                </c:manualLayout>
              </c:layout>
              <c:showVal val="1"/>
            </c:dLbl>
            <c:dLbl>
              <c:idx val="2"/>
              <c:layout>
                <c:manualLayout>
                  <c:x val="1.7543859649122844E-2"/>
                  <c:y val="-5.2083333333333443E-3"/>
                </c:manualLayout>
              </c:layout>
              <c:showVal val="1"/>
            </c:dLbl>
            <c:dLbl>
              <c:idx val="3"/>
              <c:layout>
                <c:manualLayout>
                  <c:x val="1.461988304093568E-2"/>
                  <c:y val="-1.0416666666666666E-2"/>
                </c:manualLayout>
              </c:layout>
              <c:showVal val="1"/>
            </c:dLbl>
            <c:dLbl>
              <c:idx val="4"/>
              <c:layout>
                <c:manualLayout>
                  <c:x val="2.3391812865497082E-2"/>
                  <c:y val="-1.8229166666666689E-2"/>
                </c:manualLayout>
              </c:layout>
              <c:showVal val="1"/>
            </c:dLbl>
            <c:dLbl>
              <c:idx val="5"/>
              <c:layout>
                <c:manualLayout>
                  <c:x val="1.7543859649122737E-2"/>
                  <c:y val="-1.5625E-2"/>
                </c:manualLayout>
              </c:layout>
              <c:showVal val="1"/>
            </c:dLbl>
            <c:txPr>
              <a:bodyPr/>
              <a:lstStyle/>
              <a:p>
                <a:pPr>
                  <a:defRPr sz="1200" b="1">
                    <a:latin typeface="Times New Roman" pitchFamily="18" charset="0"/>
                    <a:cs typeface="Times New Roman" pitchFamily="18" charset="0"/>
                  </a:defRPr>
                </a:pPr>
                <a:endParaRPr lang="lv-LV"/>
              </a:p>
            </c:txPr>
            <c:showVal val="1"/>
          </c:dLbls>
          <c:cat>
            <c:strRef>
              <c:f>Sheet1!$B$2:$B$7</c:f>
              <c:strCache>
                <c:ptCount val="6"/>
                <c:pt idx="0">
                  <c:v>Līdz 1 gadam</c:v>
                </c:pt>
                <c:pt idx="1">
                  <c:v>1-14 gadi</c:v>
                </c:pt>
                <c:pt idx="2">
                  <c:v>15-17 gadi</c:v>
                </c:pt>
                <c:pt idx="3">
                  <c:v>18-44 gadi</c:v>
                </c:pt>
                <c:pt idx="4">
                  <c:v>45-59 gadi</c:v>
                </c:pt>
                <c:pt idx="5">
                  <c:v>60 gadi un vecāki</c:v>
                </c:pt>
              </c:strCache>
            </c:strRef>
          </c:cat>
          <c:val>
            <c:numRef>
              <c:f>Sheet1!$C$2:$C$7</c:f>
              <c:numCache>
                <c:formatCode>General</c:formatCode>
                <c:ptCount val="6"/>
                <c:pt idx="0">
                  <c:v>662.5</c:v>
                </c:pt>
                <c:pt idx="1">
                  <c:v>160.5</c:v>
                </c:pt>
                <c:pt idx="2">
                  <c:v>160</c:v>
                </c:pt>
                <c:pt idx="3">
                  <c:v>134.9</c:v>
                </c:pt>
                <c:pt idx="4">
                  <c:v>164.8</c:v>
                </c:pt>
                <c:pt idx="5">
                  <c:v>290.2</c:v>
                </c:pt>
              </c:numCache>
            </c:numRef>
          </c:val>
        </c:ser>
        <c:dLbls>
          <c:showVal val="1"/>
        </c:dLbls>
        <c:shape val="box"/>
        <c:axId val="52931968"/>
        <c:axId val="52941952"/>
        <c:axId val="0"/>
      </c:bar3DChart>
      <c:catAx>
        <c:axId val="52931968"/>
        <c:scaling>
          <c:orientation val="minMax"/>
        </c:scaling>
        <c:axPos val="b"/>
        <c:tickLblPos val="nextTo"/>
        <c:txPr>
          <a:bodyPr/>
          <a:lstStyle/>
          <a:p>
            <a:pPr>
              <a:defRPr sz="1200">
                <a:latin typeface="Times New Roman" pitchFamily="18" charset="0"/>
                <a:cs typeface="Times New Roman" pitchFamily="18" charset="0"/>
              </a:defRPr>
            </a:pPr>
            <a:endParaRPr lang="lv-LV"/>
          </a:p>
        </c:txPr>
        <c:crossAx val="52941952"/>
        <c:crosses val="autoZero"/>
        <c:auto val="1"/>
        <c:lblAlgn val="ctr"/>
        <c:lblOffset val="100"/>
      </c:catAx>
      <c:valAx>
        <c:axId val="52941952"/>
        <c:scaling>
          <c:orientation val="minMax"/>
        </c:scaling>
        <c:axPos val="l"/>
        <c:majorGridlines/>
        <c:numFmt formatCode="General" sourceLinked="1"/>
        <c:tickLblPos val="nextTo"/>
        <c:crossAx val="52931968"/>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lv-LV"/>
  <c:style val="5"/>
  <c:chart>
    <c:view3D>
      <c:perspective val="30"/>
    </c:view3D>
    <c:plotArea>
      <c:layout/>
      <c:bar3DChart>
        <c:barDir val="col"/>
        <c:grouping val="standard"/>
        <c:ser>
          <c:idx val="0"/>
          <c:order val="0"/>
          <c:dLbls>
            <c:dLbl>
              <c:idx val="0"/>
              <c:layout>
                <c:manualLayout>
                  <c:x val="2.192982456140349E-2"/>
                  <c:y val="-2.0833333333333412E-2"/>
                </c:manualLayout>
              </c:layout>
              <c:showVal val="1"/>
            </c:dLbl>
            <c:dLbl>
              <c:idx val="1"/>
              <c:layout>
                <c:manualLayout>
                  <c:x val="3.2309941520467886E-2"/>
                  <c:y val="-4.3692380249343923E-2"/>
                </c:manualLayout>
              </c:layout>
              <c:showVal val="1"/>
            </c:dLbl>
            <c:dLbl>
              <c:idx val="2"/>
              <c:layout>
                <c:manualLayout>
                  <c:x val="1.9005847953216373E-2"/>
                  <c:y val="-2.8645833333333332E-2"/>
                </c:manualLayout>
              </c:layout>
              <c:showVal val="1"/>
            </c:dLbl>
            <c:dLbl>
              <c:idx val="3"/>
              <c:layout>
                <c:manualLayout>
                  <c:x val="1.7543859649122844E-2"/>
                  <c:y val="-4.6874999999999986E-2"/>
                </c:manualLayout>
              </c:layout>
              <c:showVal val="1"/>
            </c:dLbl>
            <c:txPr>
              <a:bodyPr/>
              <a:lstStyle/>
              <a:p>
                <a:pPr>
                  <a:defRPr>
                    <a:latin typeface="Times New Roman" pitchFamily="18" charset="0"/>
                    <a:cs typeface="Times New Roman" pitchFamily="18" charset="0"/>
                  </a:defRPr>
                </a:pPr>
                <a:endParaRPr lang="lv-LV"/>
              </a:p>
            </c:txPr>
            <c:showVal val="1"/>
          </c:dLbls>
          <c:cat>
            <c:strRef>
              <c:f>Sheet1!$B$21:$B$24</c:f>
              <c:strCache>
                <c:ptCount val="4"/>
                <c:pt idx="0">
                  <c:v>0-17 gadi</c:v>
                </c:pt>
                <c:pt idx="1">
                  <c:v>18-44 gadi</c:v>
                </c:pt>
                <c:pt idx="2">
                  <c:v>45-59 gadi</c:v>
                </c:pt>
                <c:pt idx="3">
                  <c:v>60 gadi un vecāki</c:v>
                </c:pt>
              </c:strCache>
            </c:strRef>
          </c:cat>
          <c:val>
            <c:numRef>
              <c:f>Sheet1!$C$21:$C$24</c:f>
              <c:numCache>
                <c:formatCode>General</c:formatCode>
                <c:ptCount val="4"/>
                <c:pt idx="0">
                  <c:v>1170</c:v>
                </c:pt>
                <c:pt idx="1">
                  <c:v>942.8</c:v>
                </c:pt>
                <c:pt idx="2">
                  <c:v>1511.4</c:v>
                </c:pt>
                <c:pt idx="3">
                  <c:v>2423.1</c:v>
                </c:pt>
              </c:numCache>
            </c:numRef>
          </c:val>
        </c:ser>
        <c:shape val="box"/>
        <c:axId val="52860032"/>
        <c:axId val="52861568"/>
        <c:axId val="52842944"/>
      </c:bar3DChart>
      <c:catAx>
        <c:axId val="52860032"/>
        <c:scaling>
          <c:orientation val="minMax"/>
        </c:scaling>
        <c:axPos val="b"/>
        <c:tickLblPos val="nextTo"/>
        <c:txPr>
          <a:bodyPr/>
          <a:lstStyle/>
          <a:p>
            <a:pPr>
              <a:defRPr>
                <a:latin typeface="Times New Roman" pitchFamily="18" charset="0"/>
                <a:cs typeface="Times New Roman" pitchFamily="18" charset="0"/>
              </a:defRPr>
            </a:pPr>
            <a:endParaRPr lang="lv-LV"/>
          </a:p>
        </c:txPr>
        <c:crossAx val="52861568"/>
        <c:crosses val="autoZero"/>
        <c:auto val="1"/>
        <c:lblAlgn val="ctr"/>
        <c:lblOffset val="100"/>
      </c:catAx>
      <c:valAx>
        <c:axId val="52861568"/>
        <c:scaling>
          <c:orientation val="minMax"/>
        </c:scaling>
        <c:axPos val="l"/>
        <c:majorGridlines/>
        <c:numFmt formatCode="General" sourceLinked="1"/>
        <c:tickLblPos val="nextTo"/>
        <c:txPr>
          <a:bodyPr/>
          <a:lstStyle/>
          <a:p>
            <a:pPr>
              <a:defRPr>
                <a:latin typeface="Times New Roman" pitchFamily="18" charset="0"/>
                <a:cs typeface="Times New Roman" pitchFamily="18" charset="0"/>
              </a:defRPr>
            </a:pPr>
            <a:endParaRPr lang="lv-LV"/>
          </a:p>
        </c:txPr>
        <c:crossAx val="52860032"/>
        <c:crosses val="autoZero"/>
        <c:crossBetween val="between"/>
      </c:valAx>
      <c:serAx>
        <c:axId val="52842944"/>
        <c:scaling>
          <c:orientation val="minMax"/>
        </c:scaling>
        <c:delete val="1"/>
        <c:axPos val="b"/>
        <c:tickLblPos val="none"/>
        <c:crossAx val="52861568"/>
        <c:crosses val="autoZero"/>
      </c:serAx>
    </c:plotArea>
    <c:plotVisOnly val="1"/>
  </c:chart>
  <c:txPr>
    <a:bodyPr/>
    <a:lstStyle/>
    <a:p>
      <a:pPr>
        <a:defRPr sz="1800"/>
      </a:pPr>
      <a:endParaRPr lang="lv-LV"/>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333FD-5F84-403B-A76A-FE5C5CF11117}" type="doc">
      <dgm:prSet loTypeId="urn:microsoft.com/office/officeart/2005/8/layout/list1" loCatId="list" qsTypeId="urn:microsoft.com/office/officeart/2005/8/quickstyle/simple3" qsCatId="simple" csTypeId="urn:microsoft.com/office/officeart/2005/8/colors/accent0_2" csCatId="mainScheme" phldr="1"/>
      <dgm:spPr/>
      <dgm:t>
        <a:bodyPr/>
        <a:lstStyle/>
        <a:p>
          <a:endParaRPr lang="lv-LV"/>
        </a:p>
      </dgm:t>
    </dgm:pt>
    <dgm:pt modelId="{9FBF28C5-3CF4-407B-AC61-891352F7A561}">
      <dgm:prSet phldrT="[Text]" custT="1"/>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lv-LV" sz="2800" b="1" dirty="0" smtClean="0">
              <a:latin typeface="Times New Roman" pitchFamily="18" charset="0"/>
              <a:cs typeface="Times New Roman" pitchFamily="18" charset="0"/>
            </a:rPr>
            <a:t>Mērķis veselības sektorā</a:t>
          </a:r>
        </a:p>
      </dgm:t>
    </dgm:pt>
    <dgm:pt modelId="{2D2C6A67-4414-4D0A-BACF-43525ACB6D83}" type="parTrans" cxnId="{8E87D8B8-EB4F-4C12-AA45-5E0BBF6E5DD9}">
      <dgm:prSet/>
      <dgm:spPr/>
      <dgm:t>
        <a:bodyPr/>
        <a:lstStyle/>
        <a:p>
          <a:endParaRPr lang="lv-LV"/>
        </a:p>
      </dgm:t>
    </dgm:pt>
    <dgm:pt modelId="{8D9FF830-1A38-4219-A23D-24A66941E0B0}" type="sibTrans" cxnId="{8E87D8B8-EB4F-4C12-AA45-5E0BBF6E5DD9}">
      <dgm:prSet/>
      <dgm:spPr/>
      <dgm:t>
        <a:bodyPr/>
        <a:lstStyle/>
        <a:p>
          <a:endParaRPr lang="lv-LV"/>
        </a:p>
      </dgm:t>
    </dgm:pt>
    <dgm:pt modelId="{C2914FAC-ADED-41B2-8EE1-75FA93939CB1}">
      <dgm:prSet phldrT="[Text]" custT="1"/>
      <dgm:spPr/>
      <dgm:t>
        <a:bodyPr/>
        <a:lstStyle/>
        <a:p>
          <a:pPr algn="l"/>
          <a:r>
            <a:rPr lang="lv-LV" sz="2800" b="1" dirty="0" smtClean="0">
              <a:latin typeface="Times New Roman" pitchFamily="18" charset="0"/>
              <a:cs typeface="Times New Roman" pitchFamily="18" charset="0"/>
            </a:rPr>
            <a:t>Veselība visās politikās</a:t>
          </a:r>
          <a:endParaRPr lang="lv-LV" sz="2800" b="1" dirty="0">
            <a:latin typeface="Times New Roman" pitchFamily="18" charset="0"/>
            <a:cs typeface="Times New Roman" pitchFamily="18" charset="0"/>
          </a:endParaRPr>
        </a:p>
      </dgm:t>
    </dgm:pt>
    <dgm:pt modelId="{69770BAD-EF80-4F82-AE2F-CABF36869B2A}" type="parTrans" cxnId="{C65EFDAA-5A5D-48D6-B4C9-CFED78ED9468}">
      <dgm:prSet/>
      <dgm:spPr/>
      <dgm:t>
        <a:bodyPr/>
        <a:lstStyle/>
        <a:p>
          <a:endParaRPr lang="lv-LV"/>
        </a:p>
      </dgm:t>
    </dgm:pt>
    <dgm:pt modelId="{1302D5AE-FF58-4AB9-BB4C-52BD14032B67}" type="sibTrans" cxnId="{C65EFDAA-5A5D-48D6-B4C9-CFED78ED9468}">
      <dgm:prSet/>
      <dgm:spPr/>
      <dgm:t>
        <a:bodyPr/>
        <a:lstStyle/>
        <a:p>
          <a:endParaRPr lang="lv-LV"/>
        </a:p>
      </dgm:t>
    </dgm:pt>
    <dgm:pt modelId="{F9311A6C-5516-4853-8AD3-A6D8AAE70F34}">
      <dgm:prSet phldrT="[Text]" custT="1"/>
      <dgm:spPr/>
      <dgm:t>
        <a:bodyPr/>
        <a:lstStyle/>
        <a:p>
          <a:r>
            <a:rPr lang="lv-LV" sz="2800" b="1" dirty="0" smtClean="0">
              <a:latin typeface="Times New Roman" pitchFamily="18" charset="0"/>
              <a:cs typeface="Times New Roman" pitchFamily="18" charset="0"/>
            </a:rPr>
            <a:t>Iedzīvotāju veselības statuss</a:t>
          </a:r>
          <a:endParaRPr lang="lv-LV" sz="2800" b="1" dirty="0">
            <a:latin typeface="Times New Roman" pitchFamily="18" charset="0"/>
            <a:cs typeface="Times New Roman" pitchFamily="18" charset="0"/>
          </a:endParaRPr>
        </a:p>
      </dgm:t>
    </dgm:pt>
    <dgm:pt modelId="{BFB79511-E0D0-4489-AEE0-265956122921}" type="parTrans" cxnId="{E6E9564D-894E-4DBC-89A5-2B04C3A71FED}">
      <dgm:prSet/>
      <dgm:spPr/>
      <dgm:t>
        <a:bodyPr/>
        <a:lstStyle/>
        <a:p>
          <a:endParaRPr lang="lv-LV"/>
        </a:p>
      </dgm:t>
    </dgm:pt>
    <dgm:pt modelId="{2DE21C0D-FABF-4F2F-A157-65E795B0E914}" type="sibTrans" cxnId="{E6E9564D-894E-4DBC-89A5-2B04C3A71FED}">
      <dgm:prSet/>
      <dgm:spPr/>
      <dgm:t>
        <a:bodyPr/>
        <a:lstStyle/>
        <a:p>
          <a:endParaRPr lang="lv-LV"/>
        </a:p>
      </dgm:t>
    </dgm:pt>
    <dgm:pt modelId="{446205AC-E1CE-4AC6-9EF5-341635862D04}">
      <dgm:prSet phldrT="[Text]" custT="1"/>
      <dgm:spPr/>
      <dgm:t>
        <a:bodyPr/>
        <a:lstStyle/>
        <a:p>
          <a:r>
            <a:rPr lang="lv-LV" sz="2800" b="1" dirty="0" smtClean="0">
              <a:latin typeface="Times New Roman" pitchFamily="18" charset="0"/>
              <a:cs typeface="Times New Roman" pitchFamily="18" charset="0"/>
            </a:rPr>
            <a:t>Veselības sociālās determinantes</a:t>
          </a:r>
          <a:endParaRPr lang="lv-LV" sz="2800" b="1" dirty="0">
            <a:latin typeface="Times New Roman" pitchFamily="18" charset="0"/>
            <a:cs typeface="Times New Roman" pitchFamily="18" charset="0"/>
          </a:endParaRPr>
        </a:p>
      </dgm:t>
    </dgm:pt>
    <dgm:pt modelId="{FF91FC7F-5441-4837-9B56-664735AF5A47}" type="sibTrans" cxnId="{8A652D22-9DFB-471B-AADF-1AF1C9DDBCA6}">
      <dgm:prSet/>
      <dgm:spPr/>
      <dgm:t>
        <a:bodyPr/>
        <a:lstStyle/>
        <a:p>
          <a:endParaRPr lang="lv-LV"/>
        </a:p>
      </dgm:t>
    </dgm:pt>
    <dgm:pt modelId="{DE4340F2-7CB5-4180-80E8-6CAFD0F5BD2A}" type="parTrans" cxnId="{8A652D22-9DFB-471B-AADF-1AF1C9DDBCA6}">
      <dgm:prSet/>
      <dgm:spPr/>
      <dgm:t>
        <a:bodyPr/>
        <a:lstStyle/>
        <a:p>
          <a:endParaRPr lang="lv-LV"/>
        </a:p>
      </dgm:t>
    </dgm:pt>
    <dgm:pt modelId="{0CFC1767-AC9E-4495-969B-94AF70CB55CE}">
      <dgm:prSet phldrT="[Text]" custT="1"/>
      <dgm:spPr/>
      <dgm:t>
        <a:bodyPr/>
        <a:lstStyle/>
        <a:p>
          <a:r>
            <a:rPr lang="lv-LV" sz="2800" b="1" dirty="0" smtClean="0">
              <a:latin typeface="Times New Roman" pitchFamily="18" charset="0"/>
              <a:cs typeface="Times New Roman" pitchFamily="18" charset="0"/>
            </a:rPr>
            <a:t>Izaicinājumi veselības aprūpē un veicināšanā</a:t>
          </a:r>
          <a:endParaRPr lang="lv-LV" sz="2800" b="1" dirty="0">
            <a:latin typeface="Times New Roman" pitchFamily="18" charset="0"/>
            <a:cs typeface="Times New Roman" pitchFamily="18" charset="0"/>
          </a:endParaRPr>
        </a:p>
      </dgm:t>
    </dgm:pt>
    <dgm:pt modelId="{3B4A3B3F-F23C-41DD-84BA-651DB821AF55}" type="parTrans" cxnId="{08CFFDF2-7B3A-45CA-93E8-4F11C84CA239}">
      <dgm:prSet/>
      <dgm:spPr/>
      <dgm:t>
        <a:bodyPr/>
        <a:lstStyle/>
        <a:p>
          <a:endParaRPr lang="lv-LV"/>
        </a:p>
      </dgm:t>
    </dgm:pt>
    <dgm:pt modelId="{86CA53D4-E403-4940-AAB4-0DB6FE7E7345}" type="sibTrans" cxnId="{08CFFDF2-7B3A-45CA-93E8-4F11C84CA239}">
      <dgm:prSet/>
      <dgm:spPr/>
      <dgm:t>
        <a:bodyPr/>
        <a:lstStyle/>
        <a:p>
          <a:endParaRPr lang="lv-LV"/>
        </a:p>
      </dgm:t>
    </dgm:pt>
    <dgm:pt modelId="{D6D4787E-EFA9-4655-B309-BB689BF6AFA7}" type="pres">
      <dgm:prSet presAssocID="{F6F333FD-5F84-403B-A76A-FE5C5CF11117}" presName="linear" presStyleCnt="0">
        <dgm:presLayoutVars>
          <dgm:dir/>
          <dgm:animLvl val="lvl"/>
          <dgm:resizeHandles val="exact"/>
        </dgm:presLayoutVars>
      </dgm:prSet>
      <dgm:spPr/>
      <dgm:t>
        <a:bodyPr/>
        <a:lstStyle/>
        <a:p>
          <a:endParaRPr lang="lv-LV"/>
        </a:p>
      </dgm:t>
    </dgm:pt>
    <dgm:pt modelId="{4229B2C6-3B5F-45CC-B74C-733720B77F85}" type="pres">
      <dgm:prSet presAssocID="{9FBF28C5-3CF4-407B-AC61-891352F7A561}" presName="parentLin" presStyleCnt="0"/>
      <dgm:spPr/>
      <dgm:t>
        <a:bodyPr/>
        <a:lstStyle/>
        <a:p>
          <a:endParaRPr lang="lv-LV"/>
        </a:p>
      </dgm:t>
    </dgm:pt>
    <dgm:pt modelId="{AE7AAC26-2651-4D88-9EE5-C106834C416D}" type="pres">
      <dgm:prSet presAssocID="{9FBF28C5-3CF4-407B-AC61-891352F7A561}" presName="parentLeftMargin" presStyleLbl="node1" presStyleIdx="0" presStyleCnt="5"/>
      <dgm:spPr/>
      <dgm:t>
        <a:bodyPr/>
        <a:lstStyle/>
        <a:p>
          <a:endParaRPr lang="lv-LV"/>
        </a:p>
      </dgm:t>
    </dgm:pt>
    <dgm:pt modelId="{6ED9B842-1280-4194-9618-F5B18DE7FFA0}" type="pres">
      <dgm:prSet presAssocID="{9FBF28C5-3CF4-407B-AC61-891352F7A561}" presName="parentText" presStyleLbl="node1" presStyleIdx="0" presStyleCnt="5" custScaleX="141118" custScaleY="258889">
        <dgm:presLayoutVars>
          <dgm:chMax val="0"/>
          <dgm:bulletEnabled val="1"/>
        </dgm:presLayoutVars>
      </dgm:prSet>
      <dgm:spPr/>
      <dgm:t>
        <a:bodyPr/>
        <a:lstStyle/>
        <a:p>
          <a:endParaRPr lang="lv-LV"/>
        </a:p>
      </dgm:t>
    </dgm:pt>
    <dgm:pt modelId="{B980C5C4-BC1C-4980-9F7E-A4C198ADD6E2}" type="pres">
      <dgm:prSet presAssocID="{9FBF28C5-3CF4-407B-AC61-891352F7A561}" presName="negativeSpace" presStyleCnt="0"/>
      <dgm:spPr/>
      <dgm:t>
        <a:bodyPr/>
        <a:lstStyle/>
        <a:p>
          <a:endParaRPr lang="lv-LV"/>
        </a:p>
      </dgm:t>
    </dgm:pt>
    <dgm:pt modelId="{C825B630-BEE6-420D-AED7-CE26071A8515}" type="pres">
      <dgm:prSet presAssocID="{9FBF28C5-3CF4-407B-AC61-891352F7A561}" presName="childText" presStyleLbl="conFgAcc1" presStyleIdx="0" presStyleCnt="5" custLinFactY="3373" custLinFactNeighborY="100000">
        <dgm:presLayoutVars>
          <dgm:bulletEnabled val="1"/>
        </dgm:presLayoutVars>
      </dgm:prSet>
      <dgm:spPr/>
      <dgm:t>
        <a:bodyPr/>
        <a:lstStyle/>
        <a:p>
          <a:endParaRPr lang="lv-LV"/>
        </a:p>
      </dgm:t>
    </dgm:pt>
    <dgm:pt modelId="{060168DB-FAB6-43E0-863C-296FDF3BA8AF}" type="pres">
      <dgm:prSet presAssocID="{8D9FF830-1A38-4219-A23D-24A66941E0B0}" presName="spaceBetweenRectangles" presStyleCnt="0"/>
      <dgm:spPr/>
      <dgm:t>
        <a:bodyPr/>
        <a:lstStyle/>
        <a:p>
          <a:endParaRPr lang="lv-LV"/>
        </a:p>
      </dgm:t>
    </dgm:pt>
    <dgm:pt modelId="{A54D76D3-C829-45A8-859D-5C34A8DE932E}" type="pres">
      <dgm:prSet presAssocID="{F9311A6C-5516-4853-8AD3-A6D8AAE70F34}" presName="parentLin" presStyleCnt="0"/>
      <dgm:spPr/>
      <dgm:t>
        <a:bodyPr/>
        <a:lstStyle/>
        <a:p>
          <a:endParaRPr lang="lv-LV"/>
        </a:p>
      </dgm:t>
    </dgm:pt>
    <dgm:pt modelId="{07B6066E-F1BD-42A4-AD46-9F64AE82C591}" type="pres">
      <dgm:prSet presAssocID="{F9311A6C-5516-4853-8AD3-A6D8AAE70F34}" presName="parentLeftMargin" presStyleLbl="node1" presStyleIdx="0" presStyleCnt="5"/>
      <dgm:spPr/>
      <dgm:t>
        <a:bodyPr/>
        <a:lstStyle/>
        <a:p>
          <a:endParaRPr lang="lv-LV"/>
        </a:p>
      </dgm:t>
    </dgm:pt>
    <dgm:pt modelId="{0E6725CD-32A5-4A42-9A80-DA41A174CD1C}" type="pres">
      <dgm:prSet presAssocID="{F9311A6C-5516-4853-8AD3-A6D8AAE70F34}" presName="parentText" presStyleLbl="node1" presStyleIdx="1" presStyleCnt="5" custScaleX="151529" custScaleY="258899">
        <dgm:presLayoutVars>
          <dgm:chMax val="0"/>
          <dgm:bulletEnabled val="1"/>
        </dgm:presLayoutVars>
      </dgm:prSet>
      <dgm:spPr/>
      <dgm:t>
        <a:bodyPr/>
        <a:lstStyle/>
        <a:p>
          <a:endParaRPr lang="lv-LV"/>
        </a:p>
      </dgm:t>
    </dgm:pt>
    <dgm:pt modelId="{BB4CE9BA-D381-4305-885F-F49F1A51F922}" type="pres">
      <dgm:prSet presAssocID="{F9311A6C-5516-4853-8AD3-A6D8AAE70F34}" presName="negativeSpace" presStyleCnt="0"/>
      <dgm:spPr/>
      <dgm:t>
        <a:bodyPr/>
        <a:lstStyle/>
        <a:p>
          <a:endParaRPr lang="lv-LV"/>
        </a:p>
      </dgm:t>
    </dgm:pt>
    <dgm:pt modelId="{33890B3B-2CFE-408B-8072-0E34D3FD6824}" type="pres">
      <dgm:prSet presAssocID="{F9311A6C-5516-4853-8AD3-A6D8AAE70F34}" presName="childText" presStyleLbl="conFgAcc1" presStyleIdx="1" presStyleCnt="5">
        <dgm:presLayoutVars>
          <dgm:bulletEnabled val="1"/>
        </dgm:presLayoutVars>
      </dgm:prSet>
      <dgm:spPr/>
      <dgm:t>
        <a:bodyPr/>
        <a:lstStyle/>
        <a:p>
          <a:endParaRPr lang="lv-LV"/>
        </a:p>
      </dgm:t>
    </dgm:pt>
    <dgm:pt modelId="{66AC95DE-16AA-4977-87B8-9776B882C8BC}" type="pres">
      <dgm:prSet presAssocID="{2DE21C0D-FABF-4F2F-A157-65E795B0E914}" presName="spaceBetweenRectangles" presStyleCnt="0"/>
      <dgm:spPr/>
      <dgm:t>
        <a:bodyPr/>
        <a:lstStyle/>
        <a:p>
          <a:endParaRPr lang="lv-LV"/>
        </a:p>
      </dgm:t>
    </dgm:pt>
    <dgm:pt modelId="{8FD0E136-83A1-4830-9D42-023705A9F061}" type="pres">
      <dgm:prSet presAssocID="{446205AC-E1CE-4AC6-9EF5-341635862D04}" presName="parentLin" presStyleCnt="0"/>
      <dgm:spPr/>
      <dgm:t>
        <a:bodyPr/>
        <a:lstStyle/>
        <a:p>
          <a:endParaRPr lang="lv-LV"/>
        </a:p>
      </dgm:t>
    </dgm:pt>
    <dgm:pt modelId="{F3CAAE51-DC22-4CA5-B8CD-5373FBB90B94}" type="pres">
      <dgm:prSet presAssocID="{446205AC-E1CE-4AC6-9EF5-341635862D04}" presName="parentLeftMargin" presStyleLbl="node1" presStyleIdx="1" presStyleCnt="5"/>
      <dgm:spPr/>
      <dgm:t>
        <a:bodyPr/>
        <a:lstStyle/>
        <a:p>
          <a:endParaRPr lang="lv-LV"/>
        </a:p>
      </dgm:t>
    </dgm:pt>
    <dgm:pt modelId="{BA068815-8EF1-4F35-AABC-45BBF3AAD671}" type="pres">
      <dgm:prSet presAssocID="{446205AC-E1CE-4AC6-9EF5-341635862D04}" presName="parentText" presStyleLbl="node1" presStyleIdx="2" presStyleCnt="5" custScaleX="144953" custScaleY="241093">
        <dgm:presLayoutVars>
          <dgm:chMax val="0"/>
          <dgm:bulletEnabled val="1"/>
        </dgm:presLayoutVars>
      </dgm:prSet>
      <dgm:spPr/>
      <dgm:t>
        <a:bodyPr/>
        <a:lstStyle/>
        <a:p>
          <a:endParaRPr lang="lv-LV"/>
        </a:p>
      </dgm:t>
    </dgm:pt>
    <dgm:pt modelId="{E5E0085B-A029-4154-BAB1-8F4171118FC9}" type="pres">
      <dgm:prSet presAssocID="{446205AC-E1CE-4AC6-9EF5-341635862D04}" presName="negativeSpace" presStyleCnt="0"/>
      <dgm:spPr/>
      <dgm:t>
        <a:bodyPr/>
        <a:lstStyle/>
        <a:p>
          <a:endParaRPr lang="lv-LV"/>
        </a:p>
      </dgm:t>
    </dgm:pt>
    <dgm:pt modelId="{CF1740AD-5FA7-4D44-886C-8CD61895816C}" type="pres">
      <dgm:prSet presAssocID="{446205AC-E1CE-4AC6-9EF5-341635862D04}" presName="childText" presStyleLbl="conFgAcc1" presStyleIdx="2" presStyleCnt="5">
        <dgm:presLayoutVars>
          <dgm:bulletEnabled val="1"/>
        </dgm:presLayoutVars>
      </dgm:prSet>
      <dgm:spPr/>
      <dgm:t>
        <a:bodyPr/>
        <a:lstStyle/>
        <a:p>
          <a:endParaRPr lang="lv-LV"/>
        </a:p>
      </dgm:t>
    </dgm:pt>
    <dgm:pt modelId="{A4D288A2-3FDD-4072-90C9-C3F2DA55EDD0}" type="pres">
      <dgm:prSet presAssocID="{FF91FC7F-5441-4837-9B56-664735AF5A47}" presName="spaceBetweenRectangles" presStyleCnt="0"/>
      <dgm:spPr/>
      <dgm:t>
        <a:bodyPr/>
        <a:lstStyle/>
        <a:p>
          <a:endParaRPr lang="lv-LV"/>
        </a:p>
      </dgm:t>
    </dgm:pt>
    <dgm:pt modelId="{7C11909F-C0ED-421F-8630-66EE1D422DA2}" type="pres">
      <dgm:prSet presAssocID="{0CFC1767-AC9E-4495-969B-94AF70CB55CE}" presName="parentLin" presStyleCnt="0"/>
      <dgm:spPr/>
      <dgm:t>
        <a:bodyPr/>
        <a:lstStyle/>
        <a:p>
          <a:endParaRPr lang="lv-LV"/>
        </a:p>
      </dgm:t>
    </dgm:pt>
    <dgm:pt modelId="{0E12BC03-FB63-4810-BC59-D2BF7B495065}" type="pres">
      <dgm:prSet presAssocID="{0CFC1767-AC9E-4495-969B-94AF70CB55CE}" presName="parentLeftMargin" presStyleLbl="node1" presStyleIdx="2" presStyleCnt="5"/>
      <dgm:spPr/>
      <dgm:t>
        <a:bodyPr/>
        <a:lstStyle/>
        <a:p>
          <a:endParaRPr lang="lv-LV"/>
        </a:p>
      </dgm:t>
    </dgm:pt>
    <dgm:pt modelId="{3C80333E-75BF-4022-8E22-5ADD8CFCF6BF}" type="pres">
      <dgm:prSet presAssocID="{0CFC1767-AC9E-4495-969B-94AF70CB55CE}" presName="parentText" presStyleLbl="node1" presStyleIdx="3" presStyleCnt="5" custScaleX="142857" custScaleY="243989">
        <dgm:presLayoutVars>
          <dgm:chMax val="0"/>
          <dgm:bulletEnabled val="1"/>
        </dgm:presLayoutVars>
      </dgm:prSet>
      <dgm:spPr/>
      <dgm:t>
        <a:bodyPr/>
        <a:lstStyle/>
        <a:p>
          <a:endParaRPr lang="lv-LV"/>
        </a:p>
      </dgm:t>
    </dgm:pt>
    <dgm:pt modelId="{37F92988-40C3-4706-9173-6298731B9CDF}" type="pres">
      <dgm:prSet presAssocID="{0CFC1767-AC9E-4495-969B-94AF70CB55CE}" presName="negativeSpace" presStyleCnt="0"/>
      <dgm:spPr/>
      <dgm:t>
        <a:bodyPr/>
        <a:lstStyle/>
        <a:p>
          <a:endParaRPr lang="lv-LV"/>
        </a:p>
      </dgm:t>
    </dgm:pt>
    <dgm:pt modelId="{47F1173D-F738-4990-8170-BF97399B6641}" type="pres">
      <dgm:prSet presAssocID="{0CFC1767-AC9E-4495-969B-94AF70CB55CE}" presName="childText" presStyleLbl="conFgAcc1" presStyleIdx="3" presStyleCnt="5">
        <dgm:presLayoutVars>
          <dgm:bulletEnabled val="1"/>
        </dgm:presLayoutVars>
      </dgm:prSet>
      <dgm:spPr/>
      <dgm:t>
        <a:bodyPr/>
        <a:lstStyle/>
        <a:p>
          <a:endParaRPr lang="lv-LV"/>
        </a:p>
      </dgm:t>
    </dgm:pt>
    <dgm:pt modelId="{253A09D4-CDFD-4412-90DA-66333622C61A}" type="pres">
      <dgm:prSet presAssocID="{86CA53D4-E403-4940-AAB4-0DB6FE7E7345}" presName="spaceBetweenRectangles" presStyleCnt="0"/>
      <dgm:spPr/>
      <dgm:t>
        <a:bodyPr/>
        <a:lstStyle/>
        <a:p>
          <a:endParaRPr lang="lv-LV"/>
        </a:p>
      </dgm:t>
    </dgm:pt>
    <dgm:pt modelId="{AFF64FA4-EEE2-47AE-89D6-6984724AD643}" type="pres">
      <dgm:prSet presAssocID="{C2914FAC-ADED-41B2-8EE1-75FA93939CB1}" presName="parentLin" presStyleCnt="0"/>
      <dgm:spPr/>
      <dgm:t>
        <a:bodyPr/>
        <a:lstStyle/>
        <a:p>
          <a:endParaRPr lang="lv-LV"/>
        </a:p>
      </dgm:t>
    </dgm:pt>
    <dgm:pt modelId="{4DB1D04E-F2E0-48D5-8267-8106110C50D4}" type="pres">
      <dgm:prSet presAssocID="{C2914FAC-ADED-41B2-8EE1-75FA93939CB1}" presName="parentLeftMargin" presStyleLbl="node1" presStyleIdx="3" presStyleCnt="5"/>
      <dgm:spPr/>
      <dgm:t>
        <a:bodyPr/>
        <a:lstStyle/>
        <a:p>
          <a:endParaRPr lang="lv-LV"/>
        </a:p>
      </dgm:t>
    </dgm:pt>
    <dgm:pt modelId="{1392C9C0-5988-4DF9-8D63-66C4558452B2}" type="pres">
      <dgm:prSet presAssocID="{C2914FAC-ADED-41B2-8EE1-75FA93939CB1}" presName="parentText" presStyleLbl="node1" presStyleIdx="4" presStyleCnt="5" custScaleX="144561" custScaleY="256149" custLinFactNeighborX="13004" custLinFactNeighborY="-36118">
        <dgm:presLayoutVars>
          <dgm:chMax val="0"/>
          <dgm:bulletEnabled val="1"/>
        </dgm:presLayoutVars>
      </dgm:prSet>
      <dgm:spPr/>
      <dgm:t>
        <a:bodyPr/>
        <a:lstStyle/>
        <a:p>
          <a:endParaRPr lang="lv-LV"/>
        </a:p>
      </dgm:t>
    </dgm:pt>
    <dgm:pt modelId="{6F4DD18E-933F-4F08-8076-FA5A276DFEF1}" type="pres">
      <dgm:prSet presAssocID="{C2914FAC-ADED-41B2-8EE1-75FA93939CB1}" presName="negativeSpace" presStyleCnt="0"/>
      <dgm:spPr/>
      <dgm:t>
        <a:bodyPr/>
        <a:lstStyle/>
        <a:p>
          <a:endParaRPr lang="lv-LV"/>
        </a:p>
      </dgm:t>
    </dgm:pt>
    <dgm:pt modelId="{9763A05F-96A6-40D3-8715-1990BF830F0A}" type="pres">
      <dgm:prSet presAssocID="{C2914FAC-ADED-41B2-8EE1-75FA93939CB1}" presName="childText" presStyleLbl="conFgAcc1" presStyleIdx="4" presStyleCnt="5">
        <dgm:presLayoutVars>
          <dgm:bulletEnabled val="1"/>
        </dgm:presLayoutVars>
      </dgm:prSet>
      <dgm:spPr/>
      <dgm:t>
        <a:bodyPr/>
        <a:lstStyle/>
        <a:p>
          <a:endParaRPr lang="lv-LV"/>
        </a:p>
      </dgm:t>
    </dgm:pt>
  </dgm:ptLst>
  <dgm:cxnLst>
    <dgm:cxn modelId="{08CFFDF2-7B3A-45CA-93E8-4F11C84CA239}" srcId="{F6F333FD-5F84-403B-A76A-FE5C5CF11117}" destId="{0CFC1767-AC9E-4495-969B-94AF70CB55CE}" srcOrd="3" destOrd="0" parTransId="{3B4A3B3F-F23C-41DD-84BA-651DB821AF55}" sibTransId="{86CA53D4-E403-4940-AAB4-0DB6FE7E7345}"/>
    <dgm:cxn modelId="{F695CFE2-0B58-4B0A-8554-82F331A2E7EC}" type="presOf" srcId="{0CFC1767-AC9E-4495-969B-94AF70CB55CE}" destId="{0E12BC03-FB63-4810-BC59-D2BF7B495065}" srcOrd="0" destOrd="0" presId="urn:microsoft.com/office/officeart/2005/8/layout/list1"/>
    <dgm:cxn modelId="{FE8DF1E4-77AE-4557-BCB1-098ED129FB0D}" type="presOf" srcId="{F6F333FD-5F84-403B-A76A-FE5C5CF11117}" destId="{D6D4787E-EFA9-4655-B309-BB689BF6AFA7}" srcOrd="0" destOrd="0" presId="urn:microsoft.com/office/officeart/2005/8/layout/list1"/>
    <dgm:cxn modelId="{0D783E35-C9BA-4140-8586-246219309C1E}" type="presOf" srcId="{F9311A6C-5516-4853-8AD3-A6D8AAE70F34}" destId="{0E6725CD-32A5-4A42-9A80-DA41A174CD1C}" srcOrd="1" destOrd="0" presId="urn:microsoft.com/office/officeart/2005/8/layout/list1"/>
    <dgm:cxn modelId="{2D5D8D86-1F90-4E70-A70D-263FB5421973}" type="presOf" srcId="{C2914FAC-ADED-41B2-8EE1-75FA93939CB1}" destId="{1392C9C0-5988-4DF9-8D63-66C4558452B2}" srcOrd="1" destOrd="0" presId="urn:microsoft.com/office/officeart/2005/8/layout/list1"/>
    <dgm:cxn modelId="{857AC2D2-C7A2-46C7-94FD-8BE9FCB3CD9F}" type="presOf" srcId="{446205AC-E1CE-4AC6-9EF5-341635862D04}" destId="{BA068815-8EF1-4F35-AABC-45BBF3AAD671}" srcOrd="1" destOrd="0" presId="urn:microsoft.com/office/officeart/2005/8/layout/list1"/>
    <dgm:cxn modelId="{C65EFDAA-5A5D-48D6-B4C9-CFED78ED9468}" srcId="{F6F333FD-5F84-403B-A76A-FE5C5CF11117}" destId="{C2914FAC-ADED-41B2-8EE1-75FA93939CB1}" srcOrd="4" destOrd="0" parTransId="{69770BAD-EF80-4F82-AE2F-CABF36869B2A}" sibTransId="{1302D5AE-FF58-4AB9-BB4C-52BD14032B67}"/>
    <dgm:cxn modelId="{8A652D22-9DFB-471B-AADF-1AF1C9DDBCA6}" srcId="{F6F333FD-5F84-403B-A76A-FE5C5CF11117}" destId="{446205AC-E1CE-4AC6-9EF5-341635862D04}" srcOrd="2" destOrd="0" parTransId="{DE4340F2-7CB5-4180-80E8-6CAFD0F5BD2A}" sibTransId="{FF91FC7F-5441-4837-9B56-664735AF5A47}"/>
    <dgm:cxn modelId="{C1A92D37-80FC-4F4B-AA09-5F68DD3C55B3}" type="presOf" srcId="{9FBF28C5-3CF4-407B-AC61-891352F7A561}" destId="{6ED9B842-1280-4194-9618-F5B18DE7FFA0}" srcOrd="1" destOrd="0" presId="urn:microsoft.com/office/officeart/2005/8/layout/list1"/>
    <dgm:cxn modelId="{42FF7743-C1FF-43DD-9DA5-EA5038C32C10}" type="presOf" srcId="{F9311A6C-5516-4853-8AD3-A6D8AAE70F34}" destId="{07B6066E-F1BD-42A4-AD46-9F64AE82C591}" srcOrd="0" destOrd="0" presId="urn:microsoft.com/office/officeart/2005/8/layout/list1"/>
    <dgm:cxn modelId="{E6E9564D-894E-4DBC-89A5-2B04C3A71FED}" srcId="{F6F333FD-5F84-403B-A76A-FE5C5CF11117}" destId="{F9311A6C-5516-4853-8AD3-A6D8AAE70F34}" srcOrd="1" destOrd="0" parTransId="{BFB79511-E0D0-4489-AEE0-265956122921}" sibTransId="{2DE21C0D-FABF-4F2F-A157-65E795B0E914}"/>
    <dgm:cxn modelId="{D782A9C8-2869-4C5E-B35C-182565C77F3A}" type="presOf" srcId="{0CFC1767-AC9E-4495-969B-94AF70CB55CE}" destId="{3C80333E-75BF-4022-8E22-5ADD8CFCF6BF}" srcOrd="1" destOrd="0" presId="urn:microsoft.com/office/officeart/2005/8/layout/list1"/>
    <dgm:cxn modelId="{E568D343-4076-4314-810C-77606D03EFE9}" type="presOf" srcId="{446205AC-E1CE-4AC6-9EF5-341635862D04}" destId="{F3CAAE51-DC22-4CA5-B8CD-5373FBB90B94}" srcOrd="0" destOrd="0" presId="urn:microsoft.com/office/officeart/2005/8/layout/list1"/>
    <dgm:cxn modelId="{76B8004D-5551-44B5-ACA4-60E7D6D95A4A}" type="presOf" srcId="{9FBF28C5-3CF4-407B-AC61-891352F7A561}" destId="{AE7AAC26-2651-4D88-9EE5-C106834C416D}" srcOrd="0" destOrd="0" presId="urn:microsoft.com/office/officeart/2005/8/layout/list1"/>
    <dgm:cxn modelId="{8E87D8B8-EB4F-4C12-AA45-5E0BBF6E5DD9}" srcId="{F6F333FD-5F84-403B-A76A-FE5C5CF11117}" destId="{9FBF28C5-3CF4-407B-AC61-891352F7A561}" srcOrd="0" destOrd="0" parTransId="{2D2C6A67-4414-4D0A-BACF-43525ACB6D83}" sibTransId="{8D9FF830-1A38-4219-A23D-24A66941E0B0}"/>
    <dgm:cxn modelId="{7244B7C3-97EE-4A98-B868-721702110009}" type="presOf" srcId="{C2914FAC-ADED-41B2-8EE1-75FA93939CB1}" destId="{4DB1D04E-F2E0-48D5-8267-8106110C50D4}" srcOrd="0" destOrd="0" presId="urn:microsoft.com/office/officeart/2005/8/layout/list1"/>
    <dgm:cxn modelId="{873FD89D-E8B9-4721-BD96-E6ED8271BBCF}" type="presParOf" srcId="{D6D4787E-EFA9-4655-B309-BB689BF6AFA7}" destId="{4229B2C6-3B5F-45CC-B74C-733720B77F85}" srcOrd="0" destOrd="0" presId="urn:microsoft.com/office/officeart/2005/8/layout/list1"/>
    <dgm:cxn modelId="{449C640C-67E0-4FC3-B0F8-6305B263422B}" type="presParOf" srcId="{4229B2C6-3B5F-45CC-B74C-733720B77F85}" destId="{AE7AAC26-2651-4D88-9EE5-C106834C416D}" srcOrd="0" destOrd="0" presId="urn:microsoft.com/office/officeart/2005/8/layout/list1"/>
    <dgm:cxn modelId="{42635626-ACFC-4CC8-8AB8-47E3FE734283}" type="presParOf" srcId="{4229B2C6-3B5F-45CC-B74C-733720B77F85}" destId="{6ED9B842-1280-4194-9618-F5B18DE7FFA0}" srcOrd="1" destOrd="0" presId="urn:microsoft.com/office/officeart/2005/8/layout/list1"/>
    <dgm:cxn modelId="{0C590BF1-BE70-4D5D-92E8-5299D679E2C3}" type="presParOf" srcId="{D6D4787E-EFA9-4655-B309-BB689BF6AFA7}" destId="{B980C5C4-BC1C-4980-9F7E-A4C198ADD6E2}" srcOrd="1" destOrd="0" presId="urn:microsoft.com/office/officeart/2005/8/layout/list1"/>
    <dgm:cxn modelId="{0B607A7B-EC72-4066-8DF3-B1CAFDCB1C10}" type="presParOf" srcId="{D6D4787E-EFA9-4655-B309-BB689BF6AFA7}" destId="{C825B630-BEE6-420D-AED7-CE26071A8515}" srcOrd="2" destOrd="0" presId="urn:microsoft.com/office/officeart/2005/8/layout/list1"/>
    <dgm:cxn modelId="{59790F1C-6C3D-40A8-BED1-FC649BE15BD5}" type="presParOf" srcId="{D6D4787E-EFA9-4655-B309-BB689BF6AFA7}" destId="{060168DB-FAB6-43E0-863C-296FDF3BA8AF}" srcOrd="3" destOrd="0" presId="urn:microsoft.com/office/officeart/2005/8/layout/list1"/>
    <dgm:cxn modelId="{9AAB98C1-6DE6-4D4B-9855-1874E00ABC69}" type="presParOf" srcId="{D6D4787E-EFA9-4655-B309-BB689BF6AFA7}" destId="{A54D76D3-C829-45A8-859D-5C34A8DE932E}" srcOrd="4" destOrd="0" presId="urn:microsoft.com/office/officeart/2005/8/layout/list1"/>
    <dgm:cxn modelId="{13E09906-26FA-401D-899E-882448AF04FD}" type="presParOf" srcId="{A54D76D3-C829-45A8-859D-5C34A8DE932E}" destId="{07B6066E-F1BD-42A4-AD46-9F64AE82C591}" srcOrd="0" destOrd="0" presId="urn:microsoft.com/office/officeart/2005/8/layout/list1"/>
    <dgm:cxn modelId="{9294A196-40CF-47C1-B969-C7CE5C3F80B2}" type="presParOf" srcId="{A54D76D3-C829-45A8-859D-5C34A8DE932E}" destId="{0E6725CD-32A5-4A42-9A80-DA41A174CD1C}" srcOrd="1" destOrd="0" presId="urn:microsoft.com/office/officeart/2005/8/layout/list1"/>
    <dgm:cxn modelId="{76D3007E-F6C5-411F-84D5-8FECF0FBD937}" type="presParOf" srcId="{D6D4787E-EFA9-4655-B309-BB689BF6AFA7}" destId="{BB4CE9BA-D381-4305-885F-F49F1A51F922}" srcOrd="5" destOrd="0" presId="urn:microsoft.com/office/officeart/2005/8/layout/list1"/>
    <dgm:cxn modelId="{94CEEA8F-17C3-48A4-B638-B7D1192DBF21}" type="presParOf" srcId="{D6D4787E-EFA9-4655-B309-BB689BF6AFA7}" destId="{33890B3B-2CFE-408B-8072-0E34D3FD6824}" srcOrd="6" destOrd="0" presId="urn:microsoft.com/office/officeart/2005/8/layout/list1"/>
    <dgm:cxn modelId="{16166C35-2617-4849-B23D-0369B68833E3}" type="presParOf" srcId="{D6D4787E-EFA9-4655-B309-BB689BF6AFA7}" destId="{66AC95DE-16AA-4977-87B8-9776B882C8BC}" srcOrd="7" destOrd="0" presId="urn:microsoft.com/office/officeart/2005/8/layout/list1"/>
    <dgm:cxn modelId="{65CEC668-A43E-4DDF-95CC-48FA19960AC8}" type="presParOf" srcId="{D6D4787E-EFA9-4655-B309-BB689BF6AFA7}" destId="{8FD0E136-83A1-4830-9D42-023705A9F061}" srcOrd="8" destOrd="0" presId="urn:microsoft.com/office/officeart/2005/8/layout/list1"/>
    <dgm:cxn modelId="{7B8F77C9-2ECD-4CE1-8208-B35A8047F928}" type="presParOf" srcId="{8FD0E136-83A1-4830-9D42-023705A9F061}" destId="{F3CAAE51-DC22-4CA5-B8CD-5373FBB90B94}" srcOrd="0" destOrd="0" presId="urn:microsoft.com/office/officeart/2005/8/layout/list1"/>
    <dgm:cxn modelId="{CE1F18BC-DC62-4DE2-AC3C-A6E1EF0432DC}" type="presParOf" srcId="{8FD0E136-83A1-4830-9D42-023705A9F061}" destId="{BA068815-8EF1-4F35-AABC-45BBF3AAD671}" srcOrd="1" destOrd="0" presId="urn:microsoft.com/office/officeart/2005/8/layout/list1"/>
    <dgm:cxn modelId="{CC3EA2B6-AA44-4580-8EB8-E94AAAAA120C}" type="presParOf" srcId="{D6D4787E-EFA9-4655-B309-BB689BF6AFA7}" destId="{E5E0085B-A029-4154-BAB1-8F4171118FC9}" srcOrd="9" destOrd="0" presId="urn:microsoft.com/office/officeart/2005/8/layout/list1"/>
    <dgm:cxn modelId="{29AEBE7D-EC1C-4139-95D2-58C8869E300E}" type="presParOf" srcId="{D6D4787E-EFA9-4655-B309-BB689BF6AFA7}" destId="{CF1740AD-5FA7-4D44-886C-8CD61895816C}" srcOrd="10" destOrd="0" presId="urn:microsoft.com/office/officeart/2005/8/layout/list1"/>
    <dgm:cxn modelId="{7166ABE1-31C9-49A1-83B2-A11A4D972614}" type="presParOf" srcId="{D6D4787E-EFA9-4655-B309-BB689BF6AFA7}" destId="{A4D288A2-3FDD-4072-90C9-C3F2DA55EDD0}" srcOrd="11" destOrd="0" presId="urn:microsoft.com/office/officeart/2005/8/layout/list1"/>
    <dgm:cxn modelId="{A13E9740-4E4A-4CCC-9026-F34766B4461C}" type="presParOf" srcId="{D6D4787E-EFA9-4655-B309-BB689BF6AFA7}" destId="{7C11909F-C0ED-421F-8630-66EE1D422DA2}" srcOrd="12" destOrd="0" presId="urn:microsoft.com/office/officeart/2005/8/layout/list1"/>
    <dgm:cxn modelId="{9DF118C7-CE68-45BB-9DAB-D1EF2E1CDF16}" type="presParOf" srcId="{7C11909F-C0ED-421F-8630-66EE1D422DA2}" destId="{0E12BC03-FB63-4810-BC59-D2BF7B495065}" srcOrd="0" destOrd="0" presId="urn:microsoft.com/office/officeart/2005/8/layout/list1"/>
    <dgm:cxn modelId="{EFA169EF-DB3C-40B0-9E13-6BF76F793CE0}" type="presParOf" srcId="{7C11909F-C0ED-421F-8630-66EE1D422DA2}" destId="{3C80333E-75BF-4022-8E22-5ADD8CFCF6BF}" srcOrd="1" destOrd="0" presId="urn:microsoft.com/office/officeart/2005/8/layout/list1"/>
    <dgm:cxn modelId="{1C844D60-8D03-4C77-B7F9-8D5DAA715294}" type="presParOf" srcId="{D6D4787E-EFA9-4655-B309-BB689BF6AFA7}" destId="{37F92988-40C3-4706-9173-6298731B9CDF}" srcOrd="13" destOrd="0" presId="urn:microsoft.com/office/officeart/2005/8/layout/list1"/>
    <dgm:cxn modelId="{2FD67116-DEBE-4127-88A1-99FACC2B4683}" type="presParOf" srcId="{D6D4787E-EFA9-4655-B309-BB689BF6AFA7}" destId="{47F1173D-F738-4990-8170-BF97399B6641}" srcOrd="14" destOrd="0" presId="urn:microsoft.com/office/officeart/2005/8/layout/list1"/>
    <dgm:cxn modelId="{08DE0971-96F6-4B5C-BCC9-D4197C2BD4AB}" type="presParOf" srcId="{D6D4787E-EFA9-4655-B309-BB689BF6AFA7}" destId="{253A09D4-CDFD-4412-90DA-66333622C61A}" srcOrd="15" destOrd="0" presId="urn:microsoft.com/office/officeart/2005/8/layout/list1"/>
    <dgm:cxn modelId="{9CDCFEDC-66D8-4A35-AA85-3600231D3FDE}" type="presParOf" srcId="{D6D4787E-EFA9-4655-B309-BB689BF6AFA7}" destId="{AFF64FA4-EEE2-47AE-89D6-6984724AD643}" srcOrd="16" destOrd="0" presId="urn:microsoft.com/office/officeart/2005/8/layout/list1"/>
    <dgm:cxn modelId="{00D07409-1549-4D71-98B6-2B13E0CECFCE}" type="presParOf" srcId="{AFF64FA4-EEE2-47AE-89D6-6984724AD643}" destId="{4DB1D04E-F2E0-48D5-8267-8106110C50D4}" srcOrd="0" destOrd="0" presId="urn:microsoft.com/office/officeart/2005/8/layout/list1"/>
    <dgm:cxn modelId="{0D98DD37-94CA-4CC1-A353-4A67CBF2A014}" type="presParOf" srcId="{AFF64FA4-EEE2-47AE-89D6-6984724AD643}" destId="{1392C9C0-5988-4DF9-8D63-66C4558452B2}" srcOrd="1" destOrd="0" presId="urn:microsoft.com/office/officeart/2005/8/layout/list1"/>
    <dgm:cxn modelId="{AD1AAC24-6AFE-4FF0-A3AA-7ACF518F908A}" type="presParOf" srcId="{D6D4787E-EFA9-4655-B309-BB689BF6AFA7}" destId="{6F4DD18E-933F-4F08-8076-FA5A276DFEF1}" srcOrd="17" destOrd="0" presId="urn:microsoft.com/office/officeart/2005/8/layout/list1"/>
    <dgm:cxn modelId="{14B3236A-4C10-4D4E-9D32-79E0CBF7065C}" type="presParOf" srcId="{D6D4787E-EFA9-4655-B309-BB689BF6AFA7}" destId="{9763A05F-96A6-40D3-8715-1990BF830F0A}" srcOrd="18"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215873-78F4-4DA9-BA36-65380666845D}" type="doc">
      <dgm:prSet loTypeId="urn:microsoft.com/office/officeart/2005/8/layout/process4" loCatId="list" qsTypeId="urn:microsoft.com/office/officeart/2005/8/quickstyle/simple2" qsCatId="simple" csTypeId="urn:microsoft.com/office/officeart/2005/8/colors/colorful1" csCatId="colorful" phldr="1"/>
      <dgm:spPr/>
      <dgm:t>
        <a:bodyPr/>
        <a:lstStyle/>
        <a:p>
          <a:endParaRPr lang="lv-LV"/>
        </a:p>
      </dgm:t>
    </dgm:pt>
    <dgm:pt modelId="{8BCCB845-2984-4CA2-A935-5DECD7E8B158}">
      <dgm:prSet custT="1"/>
      <dgm:spPr/>
      <dgm:t>
        <a:bodyPr/>
        <a:lstStyle/>
        <a:p>
          <a:r>
            <a:rPr lang="lv-LV" sz="2400" b="1" dirty="0" smtClean="0">
              <a:solidFill>
                <a:schemeClr val="tx1"/>
              </a:solidFill>
              <a:latin typeface="Times New Roman" pitchFamily="18" charset="0"/>
              <a:cs typeface="Times New Roman" pitchFamily="18" charset="0"/>
            </a:rPr>
            <a:t>Vesels </a:t>
          </a:r>
          <a:r>
            <a:rPr lang="lv-LV" sz="2400" b="1" dirty="0" smtClean="0">
              <a:solidFill>
                <a:schemeClr val="tx1"/>
              </a:solidFill>
              <a:latin typeface="Times New Roman" pitchFamily="18" charset="0"/>
              <a:cs typeface="Times New Roman" pitchFamily="18" charset="0"/>
            </a:rPr>
            <a:t>un darbspējīgs </a:t>
          </a:r>
          <a:r>
            <a:rPr lang="lv-LV" sz="2400" b="1" dirty="0" smtClean="0">
              <a:solidFill>
                <a:schemeClr val="tx1"/>
              </a:solidFill>
              <a:latin typeface="Times New Roman" pitchFamily="18" charset="0"/>
              <a:cs typeface="Times New Roman" pitchFamily="18" charset="0"/>
            </a:rPr>
            <a:t>cilvēks </a:t>
          </a:r>
          <a:endParaRPr lang="lv-LV" sz="2400" b="1" dirty="0" smtClean="0">
            <a:solidFill>
              <a:schemeClr val="tx1"/>
            </a:solidFill>
            <a:latin typeface="Times New Roman" pitchFamily="18" charset="0"/>
            <a:cs typeface="Times New Roman" pitchFamily="18" charset="0"/>
          </a:endParaRPr>
        </a:p>
      </dgm:t>
    </dgm:pt>
    <dgm:pt modelId="{B4C0E10B-A2E2-42C8-BA5F-613D5A03F3ED}" type="parTrans" cxnId="{1FC896AF-5295-44FC-A304-6BC5FD610404}">
      <dgm:prSet/>
      <dgm:spPr/>
      <dgm:t>
        <a:bodyPr/>
        <a:lstStyle/>
        <a:p>
          <a:endParaRPr lang="lv-LV"/>
        </a:p>
      </dgm:t>
    </dgm:pt>
    <dgm:pt modelId="{700EDEBB-8891-4E26-872A-D1F347DA5EFC}" type="sibTrans" cxnId="{1FC896AF-5295-44FC-A304-6BC5FD610404}">
      <dgm:prSet/>
      <dgm:spPr/>
      <dgm:t>
        <a:bodyPr/>
        <a:lstStyle/>
        <a:p>
          <a:endParaRPr lang="lv-LV"/>
        </a:p>
      </dgm:t>
    </dgm:pt>
    <dgm:pt modelId="{00275D26-631D-4D1A-8E4D-70585A94ECB8}">
      <dgm:prSet custT="1"/>
      <dgm:spPr/>
      <dgm:t>
        <a:bodyPr/>
        <a:lstStyle/>
        <a:p>
          <a:pPr>
            <a:lnSpc>
              <a:spcPct val="100000"/>
            </a:lnSpc>
            <a:spcAft>
              <a:spcPts val="0"/>
            </a:spcAft>
          </a:pPr>
          <a:r>
            <a:rPr lang="lv-LV" sz="2400" cap="none" dirty="0" smtClean="0">
              <a:solidFill>
                <a:schemeClr val="tx1"/>
              </a:solidFill>
              <a:latin typeface="Times New Roman" pitchFamily="18" charset="0"/>
              <a:cs typeface="Times New Roman" pitchFamily="18" charset="0"/>
            </a:rPr>
            <a:t>Veselīga dzīvesveida veicināšana</a:t>
          </a:r>
        </a:p>
        <a:p>
          <a:pPr>
            <a:lnSpc>
              <a:spcPct val="100000"/>
            </a:lnSpc>
            <a:spcAft>
              <a:spcPts val="0"/>
            </a:spcAft>
          </a:pPr>
          <a:r>
            <a:rPr lang="lv-LV" sz="2400" cap="none" dirty="0" smtClean="0">
              <a:solidFill>
                <a:schemeClr val="tx1"/>
              </a:solidFill>
              <a:latin typeface="Times New Roman" pitchFamily="18" charset="0"/>
              <a:cs typeface="Times New Roman" pitchFamily="18" charset="0"/>
            </a:rPr>
            <a:t>Veselības </a:t>
          </a:r>
          <a:r>
            <a:rPr lang="lv-LV" sz="2400" cap="none" dirty="0" smtClean="0">
              <a:solidFill>
                <a:schemeClr val="tx1"/>
              </a:solidFill>
              <a:latin typeface="Times New Roman" pitchFamily="18" charset="0"/>
              <a:cs typeface="Times New Roman" pitchFamily="18" charset="0"/>
            </a:rPr>
            <a:t>aprūpes kvalitātes  un pieejamības uzlabošana</a:t>
          </a:r>
          <a:endParaRPr lang="lv-LV" sz="2400" dirty="0">
            <a:solidFill>
              <a:schemeClr val="tx1"/>
            </a:solidFill>
          </a:endParaRPr>
        </a:p>
      </dgm:t>
    </dgm:pt>
    <dgm:pt modelId="{AAA555EC-982C-49F0-875A-98E631D9D24A}" type="parTrans" cxnId="{EF417B88-D2CA-40FA-837A-2E730F3DA2BD}">
      <dgm:prSet/>
      <dgm:spPr/>
      <dgm:t>
        <a:bodyPr/>
        <a:lstStyle/>
        <a:p>
          <a:endParaRPr lang="lv-LV"/>
        </a:p>
      </dgm:t>
    </dgm:pt>
    <dgm:pt modelId="{F624F820-BB6E-413F-B465-30A532009FF1}" type="sibTrans" cxnId="{EF417B88-D2CA-40FA-837A-2E730F3DA2BD}">
      <dgm:prSet/>
      <dgm:spPr/>
      <dgm:t>
        <a:bodyPr/>
        <a:lstStyle/>
        <a:p>
          <a:endParaRPr lang="lv-LV"/>
        </a:p>
      </dgm:t>
    </dgm:pt>
    <dgm:pt modelId="{739FEE75-BAF7-4CD0-860F-C3382C73355E}">
      <dgm:prSet custT="1"/>
      <dgm:spPr/>
      <dgm:t>
        <a:bodyPr/>
        <a:lstStyle/>
        <a:p>
          <a:r>
            <a:rPr lang="lv-LV" sz="2400" dirty="0" smtClean="0">
              <a:solidFill>
                <a:schemeClr val="tx1"/>
              </a:solidFill>
              <a:latin typeface="Times New Roman" pitchFamily="18" charset="0"/>
              <a:cs typeface="Times New Roman" pitchFamily="18" charset="0"/>
            </a:rPr>
            <a:t>Hronisko slimību un ārējo nāves cēloņu riska faktoru izplatības mazināšana sabiedrībā </a:t>
          </a:r>
        </a:p>
      </dgm:t>
    </dgm:pt>
    <dgm:pt modelId="{A9732FB6-B016-492E-BF25-ACD97A4B083D}" type="parTrans" cxnId="{43B90E01-2ECF-4133-86AB-E95905C861B2}">
      <dgm:prSet/>
      <dgm:spPr/>
      <dgm:t>
        <a:bodyPr/>
        <a:lstStyle/>
        <a:p>
          <a:endParaRPr lang="lv-LV"/>
        </a:p>
      </dgm:t>
    </dgm:pt>
    <dgm:pt modelId="{18773074-BD24-4B4E-8233-1E647491880E}" type="sibTrans" cxnId="{43B90E01-2ECF-4133-86AB-E95905C861B2}">
      <dgm:prSet/>
      <dgm:spPr/>
      <dgm:t>
        <a:bodyPr/>
        <a:lstStyle/>
        <a:p>
          <a:endParaRPr lang="lv-LV"/>
        </a:p>
      </dgm:t>
    </dgm:pt>
    <dgm:pt modelId="{B0D15A55-DD98-4CE3-8795-B3D5AA2712E6}">
      <dgm:prSet custT="1"/>
      <dgm:spPr/>
      <dgm:t>
        <a:bodyPr/>
        <a:lstStyle/>
        <a:p>
          <a:r>
            <a:rPr lang="lv-LV" sz="2400" b="0" dirty="0" smtClean="0">
              <a:solidFill>
                <a:schemeClr val="tx1"/>
              </a:solidFill>
              <a:latin typeface="Times New Roman" pitchFamily="18" charset="0"/>
              <a:cs typeface="Times New Roman" pitchFamily="18" charset="0"/>
            </a:rPr>
            <a:t>Iespējami pagarināt cilvēka mūžu un ļaut to nodzīvot pēc iespējas veselīgāk</a:t>
          </a:r>
          <a:endParaRPr lang="lv-LV" sz="2400" b="0" dirty="0" smtClean="0">
            <a:solidFill>
              <a:schemeClr val="tx1"/>
            </a:solidFill>
            <a:latin typeface="Times New Roman" pitchFamily="18" charset="0"/>
            <a:cs typeface="Times New Roman" pitchFamily="18" charset="0"/>
          </a:endParaRPr>
        </a:p>
      </dgm:t>
    </dgm:pt>
    <dgm:pt modelId="{04A02843-7EE2-40C6-87FC-29EE2A598C0C}" type="parTrans" cxnId="{1A952022-5DCA-4605-8683-A160BF3BD1B5}">
      <dgm:prSet/>
      <dgm:spPr/>
      <dgm:t>
        <a:bodyPr/>
        <a:lstStyle/>
        <a:p>
          <a:endParaRPr lang="lv-LV"/>
        </a:p>
      </dgm:t>
    </dgm:pt>
    <dgm:pt modelId="{5C8A6A05-EFDF-4914-B6CD-0B35C1D0C7B6}" type="sibTrans" cxnId="{1A952022-5DCA-4605-8683-A160BF3BD1B5}">
      <dgm:prSet/>
      <dgm:spPr/>
      <dgm:t>
        <a:bodyPr/>
        <a:lstStyle/>
        <a:p>
          <a:endParaRPr lang="lv-LV"/>
        </a:p>
      </dgm:t>
    </dgm:pt>
    <dgm:pt modelId="{DF5B292F-A648-4CF1-838C-5E71429BC5EE}" type="pres">
      <dgm:prSet presAssocID="{3A215873-78F4-4DA9-BA36-65380666845D}" presName="Name0" presStyleCnt="0">
        <dgm:presLayoutVars>
          <dgm:dir/>
          <dgm:animLvl val="lvl"/>
          <dgm:resizeHandles val="exact"/>
        </dgm:presLayoutVars>
      </dgm:prSet>
      <dgm:spPr/>
      <dgm:t>
        <a:bodyPr/>
        <a:lstStyle/>
        <a:p>
          <a:endParaRPr lang="lv-LV"/>
        </a:p>
      </dgm:t>
    </dgm:pt>
    <dgm:pt modelId="{E71B6434-3166-4833-A7D2-C938FCF89F95}" type="pres">
      <dgm:prSet presAssocID="{00275D26-631D-4D1A-8E4D-70585A94ECB8}" presName="boxAndChildren" presStyleCnt="0"/>
      <dgm:spPr/>
      <dgm:t>
        <a:bodyPr/>
        <a:lstStyle/>
        <a:p>
          <a:endParaRPr lang="lv-LV"/>
        </a:p>
      </dgm:t>
    </dgm:pt>
    <dgm:pt modelId="{744BD41F-8696-4C80-9B27-947CA9A58798}" type="pres">
      <dgm:prSet presAssocID="{00275D26-631D-4D1A-8E4D-70585A94ECB8}" presName="parentTextBox" presStyleLbl="node1" presStyleIdx="0" presStyleCnt="4"/>
      <dgm:spPr/>
      <dgm:t>
        <a:bodyPr/>
        <a:lstStyle/>
        <a:p>
          <a:endParaRPr lang="lv-LV"/>
        </a:p>
      </dgm:t>
    </dgm:pt>
    <dgm:pt modelId="{298447AB-6480-4D4B-BDBF-19683396D128}" type="pres">
      <dgm:prSet presAssocID="{18773074-BD24-4B4E-8233-1E647491880E}" presName="sp" presStyleCnt="0"/>
      <dgm:spPr/>
    </dgm:pt>
    <dgm:pt modelId="{7D670806-0B7B-42A2-9E4F-06A4B8B5CED4}" type="pres">
      <dgm:prSet presAssocID="{739FEE75-BAF7-4CD0-860F-C3382C73355E}" presName="arrowAndChildren" presStyleCnt="0"/>
      <dgm:spPr/>
    </dgm:pt>
    <dgm:pt modelId="{DC045AEF-DFEF-467E-A503-9FE86E85280F}" type="pres">
      <dgm:prSet presAssocID="{739FEE75-BAF7-4CD0-860F-C3382C73355E}" presName="parentTextArrow" presStyleLbl="node1" presStyleIdx="1" presStyleCnt="4"/>
      <dgm:spPr/>
      <dgm:t>
        <a:bodyPr/>
        <a:lstStyle/>
        <a:p>
          <a:endParaRPr lang="lv-LV"/>
        </a:p>
      </dgm:t>
    </dgm:pt>
    <dgm:pt modelId="{E8E1541B-48F8-4CF4-BC6F-ED2708C7988E}" type="pres">
      <dgm:prSet presAssocID="{5C8A6A05-EFDF-4914-B6CD-0B35C1D0C7B6}" presName="sp" presStyleCnt="0"/>
      <dgm:spPr/>
    </dgm:pt>
    <dgm:pt modelId="{8B0F5AFC-4B66-4838-BE79-0D8E400617CA}" type="pres">
      <dgm:prSet presAssocID="{B0D15A55-DD98-4CE3-8795-B3D5AA2712E6}" presName="arrowAndChildren" presStyleCnt="0"/>
      <dgm:spPr/>
    </dgm:pt>
    <dgm:pt modelId="{2421F487-35AF-41FB-90DA-67392C76917E}" type="pres">
      <dgm:prSet presAssocID="{B0D15A55-DD98-4CE3-8795-B3D5AA2712E6}" presName="parentTextArrow" presStyleLbl="node1" presStyleIdx="2" presStyleCnt="4"/>
      <dgm:spPr/>
      <dgm:t>
        <a:bodyPr/>
        <a:lstStyle/>
        <a:p>
          <a:endParaRPr lang="lv-LV"/>
        </a:p>
      </dgm:t>
    </dgm:pt>
    <dgm:pt modelId="{8EA13171-3F17-4B32-9D0D-8CDF434FC02E}" type="pres">
      <dgm:prSet presAssocID="{700EDEBB-8891-4E26-872A-D1F347DA5EFC}" presName="sp" presStyleCnt="0"/>
      <dgm:spPr/>
      <dgm:t>
        <a:bodyPr/>
        <a:lstStyle/>
        <a:p>
          <a:endParaRPr lang="lv-LV"/>
        </a:p>
      </dgm:t>
    </dgm:pt>
    <dgm:pt modelId="{C3D5BD81-3133-42B9-B5CD-910A39796823}" type="pres">
      <dgm:prSet presAssocID="{8BCCB845-2984-4CA2-A935-5DECD7E8B158}" presName="arrowAndChildren" presStyleCnt="0"/>
      <dgm:spPr/>
      <dgm:t>
        <a:bodyPr/>
        <a:lstStyle/>
        <a:p>
          <a:endParaRPr lang="lv-LV"/>
        </a:p>
      </dgm:t>
    </dgm:pt>
    <dgm:pt modelId="{E5C20C91-6CC4-4BD2-8498-1FDB8F025445}" type="pres">
      <dgm:prSet presAssocID="{8BCCB845-2984-4CA2-A935-5DECD7E8B158}" presName="parentTextArrow" presStyleLbl="node1" presStyleIdx="3" presStyleCnt="4" custLinFactNeighborY="-123"/>
      <dgm:spPr/>
      <dgm:t>
        <a:bodyPr/>
        <a:lstStyle/>
        <a:p>
          <a:endParaRPr lang="lv-LV"/>
        </a:p>
      </dgm:t>
    </dgm:pt>
  </dgm:ptLst>
  <dgm:cxnLst>
    <dgm:cxn modelId="{AF26217F-EF5D-4065-B85C-308226109902}" type="presOf" srcId="{739FEE75-BAF7-4CD0-860F-C3382C73355E}" destId="{DC045AEF-DFEF-467E-A503-9FE86E85280F}" srcOrd="0" destOrd="0" presId="urn:microsoft.com/office/officeart/2005/8/layout/process4"/>
    <dgm:cxn modelId="{73116C66-8F97-4E5A-9ED6-856A7D5E03C4}" type="presOf" srcId="{00275D26-631D-4D1A-8E4D-70585A94ECB8}" destId="{744BD41F-8696-4C80-9B27-947CA9A58798}" srcOrd="0" destOrd="0" presId="urn:microsoft.com/office/officeart/2005/8/layout/process4"/>
    <dgm:cxn modelId="{0E9E87D9-E025-44CB-8BF4-584D65B25B58}" type="presOf" srcId="{B0D15A55-DD98-4CE3-8795-B3D5AA2712E6}" destId="{2421F487-35AF-41FB-90DA-67392C76917E}" srcOrd="0" destOrd="0" presId="urn:microsoft.com/office/officeart/2005/8/layout/process4"/>
    <dgm:cxn modelId="{1A952022-5DCA-4605-8683-A160BF3BD1B5}" srcId="{3A215873-78F4-4DA9-BA36-65380666845D}" destId="{B0D15A55-DD98-4CE3-8795-B3D5AA2712E6}" srcOrd="1" destOrd="0" parTransId="{04A02843-7EE2-40C6-87FC-29EE2A598C0C}" sibTransId="{5C8A6A05-EFDF-4914-B6CD-0B35C1D0C7B6}"/>
    <dgm:cxn modelId="{DC0C9FA2-A385-49A5-9839-A7B4D0119F3E}" type="presOf" srcId="{8BCCB845-2984-4CA2-A935-5DECD7E8B158}" destId="{E5C20C91-6CC4-4BD2-8498-1FDB8F025445}" srcOrd="0" destOrd="0" presId="urn:microsoft.com/office/officeart/2005/8/layout/process4"/>
    <dgm:cxn modelId="{1FC896AF-5295-44FC-A304-6BC5FD610404}" srcId="{3A215873-78F4-4DA9-BA36-65380666845D}" destId="{8BCCB845-2984-4CA2-A935-5DECD7E8B158}" srcOrd="0" destOrd="0" parTransId="{B4C0E10B-A2E2-42C8-BA5F-613D5A03F3ED}" sibTransId="{700EDEBB-8891-4E26-872A-D1F347DA5EFC}"/>
    <dgm:cxn modelId="{06417B92-896F-42B6-8999-99B11B2078C6}" type="presOf" srcId="{3A215873-78F4-4DA9-BA36-65380666845D}" destId="{DF5B292F-A648-4CF1-838C-5E71429BC5EE}" srcOrd="0" destOrd="0" presId="urn:microsoft.com/office/officeart/2005/8/layout/process4"/>
    <dgm:cxn modelId="{43B90E01-2ECF-4133-86AB-E95905C861B2}" srcId="{3A215873-78F4-4DA9-BA36-65380666845D}" destId="{739FEE75-BAF7-4CD0-860F-C3382C73355E}" srcOrd="2" destOrd="0" parTransId="{A9732FB6-B016-492E-BF25-ACD97A4B083D}" sibTransId="{18773074-BD24-4B4E-8233-1E647491880E}"/>
    <dgm:cxn modelId="{EF417B88-D2CA-40FA-837A-2E730F3DA2BD}" srcId="{3A215873-78F4-4DA9-BA36-65380666845D}" destId="{00275D26-631D-4D1A-8E4D-70585A94ECB8}" srcOrd="3" destOrd="0" parTransId="{AAA555EC-982C-49F0-875A-98E631D9D24A}" sibTransId="{F624F820-BB6E-413F-B465-30A532009FF1}"/>
    <dgm:cxn modelId="{2A622237-4F78-4797-8F02-CD86CA5E1F0F}" type="presParOf" srcId="{DF5B292F-A648-4CF1-838C-5E71429BC5EE}" destId="{E71B6434-3166-4833-A7D2-C938FCF89F95}" srcOrd="0" destOrd="0" presId="urn:microsoft.com/office/officeart/2005/8/layout/process4"/>
    <dgm:cxn modelId="{B28FF702-43CE-4918-A141-B559164B7B94}" type="presParOf" srcId="{E71B6434-3166-4833-A7D2-C938FCF89F95}" destId="{744BD41F-8696-4C80-9B27-947CA9A58798}" srcOrd="0" destOrd="0" presId="urn:microsoft.com/office/officeart/2005/8/layout/process4"/>
    <dgm:cxn modelId="{15C1B087-6D84-45D1-B235-4EDEEC8817EA}" type="presParOf" srcId="{DF5B292F-A648-4CF1-838C-5E71429BC5EE}" destId="{298447AB-6480-4D4B-BDBF-19683396D128}" srcOrd="1" destOrd="0" presId="urn:microsoft.com/office/officeart/2005/8/layout/process4"/>
    <dgm:cxn modelId="{8613D938-D82B-431C-B5F3-33D4FBB2CA86}" type="presParOf" srcId="{DF5B292F-A648-4CF1-838C-5E71429BC5EE}" destId="{7D670806-0B7B-42A2-9E4F-06A4B8B5CED4}" srcOrd="2" destOrd="0" presId="urn:microsoft.com/office/officeart/2005/8/layout/process4"/>
    <dgm:cxn modelId="{8D7F3EC2-F902-47C1-8668-7E8A50F431A4}" type="presParOf" srcId="{7D670806-0B7B-42A2-9E4F-06A4B8B5CED4}" destId="{DC045AEF-DFEF-467E-A503-9FE86E85280F}" srcOrd="0" destOrd="0" presId="urn:microsoft.com/office/officeart/2005/8/layout/process4"/>
    <dgm:cxn modelId="{01ECCD8E-295D-4FE8-9EE5-2F96AA8F08D3}" type="presParOf" srcId="{DF5B292F-A648-4CF1-838C-5E71429BC5EE}" destId="{E8E1541B-48F8-4CF4-BC6F-ED2708C7988E}" srcOrd="3" destOrd="0" presId="urn:microsoft.com/office/officeart/2005/8/layout/process4"/>
    <dgm:cxn modelId="{CA0E1978-0688-44EC-9B3A-EE27FFC48612}" type="presParOf" srcId="{DF5B292F-A648-4CF1-838C-5E71429BC5EE}" destId="{8B0F5AFC-4B66-4838-BE79-0D8E400617CA}" srcOrd="4" destOrd="0" presId="urn:microsoft.com/office/officeart/2005/8/layout/process4"/>
    <dgm:cxn modelId="{DE68E447-8801-4F86-98FA-DBDF5E6C1C5E}" type="presParOf" srcId="{8B0F5AFC-4B66-4838-BE79-0D8E400617CA}" destId="{2421F487-35AF-41FB-90DA-67392C76917E}" srcOrd="0" destOrd="0" presId="urn:microsoft.com/office/officeart/2005/8/layout/process4"/>
    <dgm:cxn modelId="{6A4E98DE-ABF1-489C-A8AB-FC10EE393F71}" type="presParOf" srcId="{DF5B292F-A648-4CF1-838C-5E71429BC5EE}" destId="{8EA13171-3F17-4B32-9D0D-8CDF434FC02E}" srcOrd="5" destOrd="0" presId="urn:microsoft.com/office/officeart/2005/8/layout/process4"/>
    <dgm:cxn modelId="{165677A3-E343-40A6-B58E-12E484BEC863}" type="presParOf" srcId="{DF5B292F-A648-4CF1-838C-5E71429BC5EE}" destId="{C3D5BD81-3133-42B9-B5CD-910A39796823}" srcOrd="6" destOrd="0" presId="urn:microsoft.com/office/officeart/2005/8/layout/process4"/>
    <dgm:cxn modelId="{761DDF37-AF42-4BAA-A7A5-54AB28300AD4}" type="presParOf" srcId="{C3D5BD81-3133-42B9-B5CD-910A39796823}" destId="{E5C20C91-6CC4-4BD2-8498-1FDB8F025445}"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215873-78F4-4DA9-BA36-65380666845D}" type="doc">
      <dgm:prSet loTypeId="urn:microsoft.com/office/officeart/2005/8/layout/process4" loCatId="list" qsTypeId="urn:microsoft.com/office/officeart/2005/8/quickstyle/simple2" qsCatId="simple" csTypeId="urn:microsoft.com/office/officeart/2005/8/colors/colorful2" csCatId="colorful" phldr="1"/>
      <dgm:spPr/>
      <dgm:t>
        <a:bodyPr/>
        <a:lstStyle/>
        <a:p>
          <a:endParaRPr lang="lv-LV"/>
        </a:p>
      </dgm:t>
    </dgm:pt>
    <dgm:pt modelId="{8BCCB845-2984-4CA2-A935-5DECD7E8B158}">
      <dgm:prSet custT="1"/>
      <dgm:spPr/>
      <dgm:t>
        <a:bodyPr/>
        <a:lstStyle/>
        <a:p>
          <a:r>
            <a:rPr lang="lv-LV" sz="2400" b="0" dirty="0" smtClean="0">
              <a:solidFill>
                <a:schemeClr val="tx1"/>
              </a:solidFill>
              <a:latin typeface="Times New Roman" pitchFamily="18" charset="0"/>
              <a:cs typeface="Times New Roman" pitchFamily="18" charset="0"/>
            </a:rPr>
            <a:t>Pieejamība veselības aprūpes pakalpojumiem ambulatorā posmā</a:t>
          </a:r>
          <a:endParaRPr lang="lv-LV" sz="2400" b="0" dirty="0" smtClean="0">
            <a:solidFill>
              <a:schemeClr val="tx1"/>
            </a:solidFill>
            <a:latin typeface="Times New Roman" pitchFamily="18" charset="0"/>
            <a:cs typeface="Times New Roman" pitchFamily="18" charset="0"/>
          </a:endParaRPr>
        </a:p>
      </dgm:t>
    </dgm:pt>
    <dgm:pt modelId="{B4C0E10B-A2E2-42C8-BA5F-613D5A03F3ED}" type="parTrans" cxnId="{1FC896AF-5295-44FC-A304-6BC5FD610404}">
      <dgm:prSet/>
      <dgm:spPr/>
      <dgm:t>
        <a:bodyPr/>
        <a:lstStyle/>
        <a:p>
          <a:endParaRPr lang="lv-LV"/>
        </a:p>
      </dgm:t>
    </dgm:pt>
    <dgm:pt modelId="{700EDEBB-8891-4E26-872A-D1F347DA5EFC}" type="sibTrans" cxnId="{1FC896AF-5295-44FC-A304-6BC5FD610404}">
      <dgm:prSet/>
      <dgm:spPr/>
      <dgm:t>
        <a:bodyPr/>
        <a:lstStyle/>
        <a:p>
          <a:endParaRPr lang="lv-LV"/>
        </a:p>
      </dgm:t>
    </dgm:pt>
    <dgm:pt modelId="{739FEE75-BAF7-4CD0-860F-C3382C73355E}">
      <dgm:prSet custT="1"/>
      <dgm:spPr/>
      <dgm:t>
        <a:bodyPr/>
        <a:lstStyle/>
        <a:p>
          <a:r>
            <a:rPr lang="lv-LV" sz="2400" dirty="0" smtClean="0">
              <a:solidFill>
                <a:schemeClr val="tx1"/>
              </a:solidFill>
              <a:latin typeface="Times New Roman" pitchFamily="18" charset="0"/>
              <a:cs typeface="Times New Roman" pitchFamily="18" charset="0"/>
            </a:rPr>
            <a:t>No veselības uz </a:t>
          </a:r>
          <a:r>
            <a:rPr lang="lv-LV" sz="2400" smtClean="0">
              <a:solidFill>
                <a:schemeClr val="tx1"/>
              </a:solidFill>
              <a:latin typeface="Times New Roman" pitchFamily="18" charset="0"/>
              <a:cs typeface="Times New Roman" pitchFamily="18" charset="0"/>
            </a:rPr>
            <a:t>ilgtermiņa un sociālo aprūpi</a:t>
          </a:r>
          <a:endParaRPr lang="lv-LV" sz="2400" dirty="0" smtClean="0">
            <a:solidFill>
              <a:schemeClr val="tx1"/>
            </a:solidFill>
            <a:latin typeface="Times New Roman" pitchFamily="18" charset="0"/>
            <a:cs typeface="Times New Roman" pitchFamily="18" charset="0"/>
          </a:endParaRPr>
        </a:p>
      </dgm:t>
    </dgm:pt>
    <dgm:pt modelId="{A9732FB6-B016-492E-BF25-ACD97A4B083D}" type="parTrans" cxnId="{43B90E01-2ECF-4133-86AB-E95905C861B2}">
      <dgm:prSet/>
      <dgm:spPr/>
      <dgm:t>
        <a:bodyPr/>
        <a:lstStyle/>
        <a:p>
          <a:endParaRPr lang="lv-LV"/>
        </a:p>
      </dgm:t>
    </dgm:pt>
    <dgm:pt modelId="{18773074-BD24-4B4E-8233-1E647491880E}" type="sibTrans" cxnId="{43B90E01-2ECF-4133-86AB-E95905C861B2}">
      <dgm:prSet/>
      <dgm:spPr/>
      <dgm:t>
        <a:bodyPr/>
        <a:lstStyle/>
        <a:p>
          <a:endParaRPr lang="lv-LV"/>
        </a:p>
      </dgm:t>
    </dgm:pt>
    <dgm:pt modelId="{B0D15A55-DD98-4CE3-8795-B3D5AA2712E6}">
      <dgm:prSet custT="1"/>
      <dgm:spPr/>
      <dgm:t>
        <a:bodyPr/>
        <a:lstStyle/>
        <a:p>
          <a:r>
            <a:rPr lang="lv-LV" sz="2400" b="0" dirty="0" smtClean="0">
              <a:solidFill>
                <a:schemeClr val="tx1"/>
              </a:solidFill>
              <a:latin typeface="Times New Roman" pitchFamily="18" charset="0"/>
              <a:cs typeface="Times New Roman" pitchFamily="18" charset="0"/>
            </a:rPr>
            <a:t>Veselības izglītība un hronisko slimību vadība</a:t>
          </a:r>
          <a:endParaRPr lang="lv-LV" sz="2400" b="0" dirty="0" smtClean="0">
            <a:solidFill>
              <a:schemeClr val="tx1"/>
            </a:solidFill>
            <a:latin typeface="Times New Roman" pitchFamily="18" charset="0"/>
            <a:cs typeface="Times New Roman" pitchFamily="18" charset="0"/>
          </a:endParaRPr>
        </a:p>
      </dgm:t>
    </dgm:pt>
    <dgm:pt modelId="{04A02843-7EE2-40C6-87FC-29EE2A598C0C}" type="parTrans" cxnId="{1A952022-5DCA-4605-8683-A160BF3BD1B5}">
      <dgm:prSet/>
      <dgm:spPr/>
      <dgm:t>
        <a:bodyPr/>
        <a:lstStyle/>
        <a:p>
          <a:endParaRPr lang="lv-LV"/>
        </a:p>
      </dgm:t>
    </dgm:pt>
    <dgm:pt modelId="{5C8A6A05-EFDF-4914-B6CD-0B35C1D0C7B6}" type="sibTrans" cxnId="{1A952022-5DCA-4605-8683-A160BF3BD1B5}">
      <dgm:prSet/>
      <dgm:spPr/>
      <dgm:t>
        <a:bodyPr/>
        <a:lstStyle/>
        <a:p>
          <a:endParaRPr lang="lv-LV"/>
        </a:p>
      </dgm:t>
    </dgm:pt>
    <dgm:pt modelId="{DF5B292F-A648-4CF1-838C-5E71429BC5EE}" type="pres">
      <dgm:prSet presAssocID="{3A215873-78F4-4DA9-BA36-65380666845D}" presName="Name0" presStyleCnt="0">
        <dgm:presLayoutVars>
          <dgm:dir/>
          <dgm:animLvl val="lvl"/>
          <dgm:resizeHandles val="exact"/>
        </dgm:presLayoutVars>
      </dgm:prSet>
      <dgm:spPr/>
      <dgm:t>
        <a:bodyPr/>
        <a:lstStyle/>
        <a:p>
          <a:endParaRPr lang="lv-LV"/>
        </a:p>
      </dgm:t>
    </dgm:pt>
    <dgm:pt modelId="{5CBE712B-FF74-4262-A684-D8A6D92E4DCA}" type="pres">
      <dgm:prSet presAssocID="{739FEE75-BAF7-4CD0-860F-C3382C73355E}" presName="boxAndChildren" presStyleCnt="0"/>
      <dgm:spPr/>
    </dgm:pt>
    <dgm:pt modelId="{A371BE4F-2EDF-4DB8-80DE-0C7E91F9A070}" type="pres">
      <dgm:prSet presAssocID="{739FEE75-BAF7-4CD0-860F-C3382C73355E}" presName="parentTextBox" presStyleLbl="node1" presStyleIdx="0" presStyleCnt="3"/>
      <dgm:spPr/>
      <dgm:t>
        <a:bodyPr/>
        <a:lstStyle/>
        <a:p>
          <a:endParaRPr lang="lv-LV"/>
        </a:p>
      </dgm:t>
    </dgm:pt>
    <dgm:pt modelId="{E8E1541B-48F8-4CF4-BC6F-ED2708C7988E}" type="pres">
      <dgm:prSet presAssocID="{5C8A6A05-EFDF-4914-B6CD-0B35C1D0C7B6}" presName="sp" presStyleCnt="0"/>
      <dgm:spPr/>
      <dgm:t>
        <a:bodyPr/>
        <a:lstStyle/>
        <a:p>
          <a:endParaRPr lang="lv-LV"/>
        </a:p>
      </dgm:t>
    </dgm:pt>
    <dgm:pt modelId="{8B0F5AFC-4B66-4838-BE79-0D8E400617CA}" type="pres">
      <dgm:prSet presAssocID="{B0D15A55-DD98-4CE3-8795-B3D5AA2712E6}" presName="arrowAndChildren" presStyleCnt="0"/>
      <dgm:spPr/>
      <dgm:t>
        <a:bodyPr/>
        <a:lstStyle/>
        <a:p>
          <a:endParaRPr lang="lv-LV"/>
        </a:p>
      </dgm:t>
    </dgm:pt>
    <dgm:pt modelId="{2421F487-35AF-41FB-90DA-67392C76917E}" type="pres">
      <dgm:prSet presAssocID="{B0D15A55-DD98-4CE3-8795-B3D5AA2712E6}" presName="parentTextArrow" presStyleLbl="node1" presStyleIdx="1" presStyleCnt="3"/>
      <dgm:spPr/>
      <dgm:t>
        <a:bodyPr/>
        <a:lstStyle/>
        <a:p>
          <a:endParaRPr lang="lv-LV"/>
        </a:p>
      </dgm:t>
    </dgm:pt>
    <dgm:pt modelId="{8EA13171-3F17-4B32-9D0D-8CDF434FC02E}" type="pres">
      <dgm:prSet presAssocID="{700EDEBB-8891-4E26-872A-D1F347DA5EFC}" presName="sp" presStyleCnt="0"/>
      <dgm:spPr/>
      <dgm:t>
        <a:bodyPr/>
        <a:lstStyle/>
        <a:p>
          <a:endParaRPr lang="lv-LV"/>
        </a:p>
      </dgm:t>
    </dgm:pt>
    <dgm:pt modelId="{C3D5BD81-3133-42B9-B5CD-910A39796823}" type="pres">
      <dgm:prSet presAssocID="{8BCCB845-2984-4CA2-A935-5DECD7E8B158}" presName="arrowAndChildren" presStyleCnt="0"/>
      <dgm:spPr/>
      <dgm:t>
        <a:bodyPr/>
        <a:lstStyle/>
        <a:p>
          <a:endParaRPr lang="lv-LV"/>
        </a:p>
      </dgm:t>
    </dgm:pt>
    <dgm:pt modelId="{E5C20C91-6CC4-4BD2-8498-1FDB8F025445}" type="pres">
      <dgm:prSet presAssocID="{8BCCB845-2984-4CA2-A935-5DECD7E8B158}" presName="parentTextArrow" presStyleLbl="node1" presStyleIdx="2" presStyleCnt="3" custLinFactNeighborY="-123"/>
      <dgm:spPr/>
      <dgm:t>
        <a:bodyPr/>
        <a:lstStyle/>
        <a:p>
          <a:endParaRPr lang="lv-LV"/>
        </a:p>
      </dgm:t>
    </dgm:pt>
  </dgm:ptLst>
  <dgm:cxnLst>
    <dgm:cxn modelId="{02000A3A-EE47-46D0-BEEA-2F5220C5F5C4}" type="presOf" srcId="{3A215873-78F4-4DA9-BA36-65380666845D}" destId="{DF5B292F-A648-4CF1-838C-5E71429BC5EE}" srcOrd="0" destOrd="0" presId="urn:microsoft.com/office/officeart/2005/8/layout/process4"/>
    <dgm:cxn modelId="{1A952022-5DCA-4605-8683-A160BF3BD1B5}" srcId="{3A215873-78F4-4DA9-BA36-65380666845D}" destId="{B0D15A55-DD98-4CE3-8795-B3D5AA2712E6}" srcOrd="1" destOrd="0" parTransId="{04A02843-7EE2-40C6-87FC-29EE2A598C0C}" sibTransId="{5C8A6A05-EFDF-4914-B6CD-0B35C1D0C7B6}"/>
    <dgm:cxn modelId="{2300916D-7E6A-4A08-89EB-3A947E3F1AA3}" type="presOf" srcId="{B0D15A55-DD98-4CE3-8795-B3D5AA2712E6}" destId="{2421F487-35AF-41FB-90DA-67392C76917E}" srcOrd="0" destOrd="0" presId="urn:microsoft.com/office/officeart/2005/8/layout/process4"/>
    <dgm:cxn modelId="{FA8DED4A-1510-4A20-90D3-6F27C95E2F0F}" type="presOf" srcId="{739FEE75-BAF7-4CD0-860F-C3382C73355E}" destId="{A371BE4F-2EDF-4DB8-80DE-0C7E91F9A070}" srcOrd="0" destOrd="0" presId="urn:microsoft.com/office/officeart/2005/8/layout/process4"/>
    <dgm:cxn modelId="{1FC896AF-5295-44FC-A304-6BC5FD610404}" srcId="{3A215873-78F4-4DA9-BA36-65380666845D}" destId="{8BCCB845-2984-4CA2-A935-5DECD7E8B158}" srcOrd="0" destOrd="0" parTransId="{B4C0E10B-A2E2-42C8-BA5F-613D5A03F3ED}" sibTransId="{700EDEBB-8891-4E26-872A-D1F347DA5EFC}"/>
    <dgm:cxn modelId="{43B90E01-2ECF-4133-86AB-E95905C861B2}" srcId="{3A215873-78F4-4DA9-BA36-65380666845D}" destId="{739FEE75-BAF7-4CD0-860F-C3382C73355E}" srcOrd="2" destOrd="0" parTransId="{A9732FB6-B016-492E-BF25-ACD97A4B083D}" sibTransId="{18773074-BD24-4B4E-8233-1E647491880E}"/>
    <dgm:cxn modelId="{EA6F90B9-486D-4E35-A27E-94F767CA4178}" type="presOf" srcId="{8BCCB845-2984-4CA2-A935-5DECD7E8B158}" destId="{E5C20C91-6CC4-4BD2-8498-1FDB8F025445}" srcOrd="0" destOrd="0" presId="urn:microsoft.com/office/officeart/2005/8/layout/process4"/>
    <dgm:cxn modelId="{13343A3C-D45F-4B03-8945-7B2F0F958A8E}" type="presParOf" srcId="{DF5B292F-A648-4CF1-838C-5E71429BC5EE}" destId="{5CBE712B-FF74-4262-A684-D8A6D92E4DCA}" srcOrd="0" destOrd="0" presId="urn:microsoft.com/office/officeart/2005/8/layout/process4"/>
    <dgm:cxn modelId="{C33A9DB0-B1D5-4166-8FBA-BE1B792D7764}" type="presParOf" srcId="{5CBE712B-FF74-4262-A684-D8A6D92E4DCA}" destId="{A371BE4F-2EDF-4DB8-80DE-0C7E91F9A070}" srcOrd="0" destOrd="0" presId="urn:microsoft.com/office/officeart/2005/8/layout/process4"/>
    <dgm:cxn modelId="{75588E6E-7303-4D56-8B4D-BD6DF0F24C87}" type="presParOf" srcId="{DF5B292F-A648-4CF1-838C-5E71429BC5EE}" destId="{E8E1541B-48F8-4CF4-BC6F-ED2708C7988E}" srcOrd="1" destOrd="0" presId="urn:microsoft.com/office/officeart/2005/8/layout/process4"/>
    <dgm:cxn modelId="{632AD8C9-4DF4-4FFC-864D-18F0CADA007E}" type="presParOf" srcId="{DF5B292F-A648-4CF1-838C-5E71429BC5EE}" destId="{8B0F5AFC-4B66-4838-BE79-0D8E400617CA}" srcOrd="2" destOrd="0" presId="urn:microsoft.com/office/officeart/2005/8/layout/process4"/>
    <dgm:cxn modelId="{ACC95CF1-09A0-473A-BFC2-62D5F9AC7638}" type="presParOf" srcId="{8B0F5AFC-4B66-4838-BE79-0D8E400617CA}" destId="{2421F487-35AF-41FB-90DA-67392C76917E}" srcOrd="0" destOrd="0" presId="urn:microsoft.com/office/officeart/2005/8/layout/process4"/>
    <dgm:cxn modelId="{E743F445-C3CB-40CC-A8B8-351C9D951235}" type="presParOf" srcId="{DF5B292F-A648-4CF1-838C-5E71429BC5EE}" destId="{8EA13171-3F17-4B32-9D0D-8CDF434FC02E}" srcOrd="3" destOrd="0" presId="urn:microsoft.com/office/officeart/2005/8/layout/process4"/>
    <dgm:cxn modelId="{DDD91659-7062-43A4-B583-0BD58798348C}" type="presParOf" srcId="{DF5B292F-A648-4CF1-838C-5E71429BC5EE}" destId="{C3D5BD81-3133-42B9-B5CD-910A39796823}" srcOrd="4" destOrd="0" presId="urn:microsoft.com/office/officeart/2005/8/layout/process4"/>
    <dgm:cxn modelId="{398FB93F-F047-4CD4-AD55-2CA7A85E82FC}" type="presParOf" srcId="{C3D5BD81-3133-42B9-B5CD-910A39796823}" destId="{E5C20C91-6CC4-4BD2-8498-1FDB8F025445}"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CC362E-38A5-4B49-AC9A-BCE4F6FBADF5}" type="doc">
      <dgm:prSet loTypeId="urn:microsoft.com/office/officeart/2005/8/layout/radial3" loCatId="cycle" qsTypeId="urn:microsoft.com/office/officeart/2005/8/quickstyle/3d4" qsCatId="3D" csTypeId="urn:microsoft.com/office/officeart/2005/8/colors/colorful1" csCatId="colorful" phldr="1"/>
      <dgm:spPr/>
      <dgm:t>
        <a:bodyPr/>
        <a:lstStyle/>
        <a:p>
          <a:endParaRPr lang="en-US"/>
        </a:p>
      </dgm:t>
    </dgm:pt>
    <dgm:pt modelId="{68E88176-FC97-4E3F-BD2C-6FF1C095EB06}">
      <dgm:prSet phldrT="[Text]" custT="1"/>
      <dgm:spPr/>
      <dgm:t>
        <a:bodyPr/>
        <a:lstStyle/>
        <a:p>
          <a:r>
            <a:rPr lang="lv-LV" sz="2900" b="1" dirty="0" smtClean="0">
              <a:solidFill>
                <a:srgbClr val="C00000"/>
              </a:solidFill>
              <a:latin typeface="Times New Roman" pitchFamily="18" charset="0"/>
              <a:cs typeface="Times New Roman" pitchFamily="18" charset="0"/>
            </a:rPr>
            <a:t>Veselība</a:t>
          </a:r>
          <a:r>
            <a:rPr lang="lv-LV" sz="3200" b="1" dirty="0" smtClean="0">
              <a:solidFill>
                <a:srgbClr val="C00000"/>
              </a:solidFill>
            </a:rPr>
            <a:t> </a:t>
          </a:r>
          <a:r>
            <a:rPr lang="lv-LV" sz="2000" b="1" dirty="0" smtClean="0">
              <a:solidFill>
                <a:srgbClr val="C00000"/>
              </a:solidFill>
            </a:rPr>
            <a:t> </a:t>
          </a:r>
          <a:endParaRPr lang="en-US" sz="2000" b="1" dirty="0">
            <a:solidFill>
              <a:srgbClr val="C00000"/>
            </a:solidFill>
          </a:endParaRPr>
        </a:p>
      </dgm:t>
    </dgm:pt>
    <dgm:pt modelId="{DDD006EC-0B51-48B4-A267-6CD1FB3C5400}" type="parTrans" cxnId="{37BD429D-5A41-4B8B-A01B-B0D2C6790995}">
      <dgm:prSet/>
      <dgm:spPr/>
      <dgm:t>
        <a:bodyPr/>
        <a:lstStyle/>
        <a:p>
          <a:endParaRPr lang="en-US" sz="2000"/>
        </a:p>
      </dgm:t>
    </dgm:pt>
    <dgm:pt modelId="{A20BFA28-F1D1-448E-A921-F454B3FF60BD}" type="sibTrans" cxnId="{37BD429D-5A41-4B8B-A01B-B0D2C6790995}">
      <dgm:prSet/>
      <dgm:spPr/>
      <dgm:t>
        <a:bodyPr/>
        <a:lstStyle/>
        <a:p>
          <a:endParaRPr lang="en-US" sz="2000"/>
        </a:p>
      </dgm:t>
    </dgm:pt>
    <dgm:pt modelId="{6DA74449-6A15-4B70-B521-E9470945AFFE}">
      <dgm:prSet phldrT="[Text]" custT="1"/>
      <dgm:spPr/>
      <dgm:t>
        <a:bodyPr/>
        <a:lstStyle/>
        <a:p>
          <a:r>
            <a:rPr lang="lv-LV" sz="2000" dirty="0" smtClean="0">
              <a:latin typeface="Times New Roman" pitchFamily="18" charset="0"/>
              <a:cs typeface="Times New Roman" pitchFamily="18" charset="0"/>
            </a:rPr>
            <a:t>Finanses</a:t>
          </a:r>
          <a:r>
            <a:rPr lang="lv-LV" sz="2000" dirty="0" smtClean="0"/>
            <a:t> </a:t>
          </a:r>
          <a:endParaRPr lang="en-US" sz="2000" dirty="0"/>
        </a:p>
      </dgm:t>
    </dgm:pt>
    <dgm:pt modelId="{377F4245-BEA4-4D25-8110-C319C5FAC370}" type="parTrans" cxnId="{A25C039D-409B-48E8-BE56-3AD0D66EFB00}">
      <dgm:prSet/>
      <dgm:spPr/>
      <dgm:t>
        <a:bodyPr/>
        <a:lstStyle/>
        <a:p>
          <a:endParaRPr lang="en-US" sz="2000"/>
        </a:p>
      </dgm:t>
    </dgm:pt>
    <dgm:pt modelId="{39170B7B-E234-41AB-8928-23F11BAEA86C}" type="sibTrans" cxnId="{A25C039D-409B-48E8-BE56-3AD0D66EFB00}">
      <dgm:prSet/>
      <dgm:spPr/>
      <dgm:t>
        <a:bodyPr/>
        <a:lstStyle/>
        <a:p>
          <a:endParaRPr lang="en-US" sz="2000"/>
        </a:p>
      </dgm:t>
    </dgm:pt>
    <dgm:pt modelId="{11B95B51-8C4E-42BB-81FC-05570BAA30DA}">
      <dgm:prSet phldrT="[Text]" custT="1"/>
      <dgm:spPr/>
      <dgm:t>
        <a:bodyPr/>
        <a:lstStyle/>
        <a:p>
          <a:r>
            <a:rPr lang="lv-LV" sz="2000" dirty="0" smtClean="0">
              <a:latin typeface="Times New Roman" pitchFamily="18" charset="0"/>
              <a:cs typeface="Times New Roman" pitchFamily="18" charset="0"/>
            </a:rPr>
            <a:t>Izglītība </a:t>
          </a:r>
          <a:endParaRPr lang="en-US" sz="2000" dirty="0">
            <a:latin typeface="Times New Roman" pitchFamily="18" charset="0"/>
            <a:cs typeface="Times New Roman" pitchFamily="18" charset="0"/>
          </a:endParaRPr>
        </a:p>
      </dgm:t>
    </dgm:pt>
    <dgm:pt modelId="{FDED9BEE-E303-4606-B502-D64897D62919}" type="parTrans" cxnId="{1665EFB8-0BCB-4E93-B553-DC122336F3ED}">
      <dgm:prSet/>
      <dgm:spPr/>
      <dgm:t>
        <a:bodyPr/>
        <a:lstStyle/>
        <a:p>
          <a:endParaRPr lang="en-US" sz="2000"/>
        </a:p>
      </dgm:t>
    </dgm:pt>
    <dgm:pt modelId="{D64785D4-09B4-430A-990F-C87CF8C24669}" type="sibTrans" cxnId="{1665EFB8-0BCB-4E93-B553-DC122336F3ED}">
      <dgm:prSet/>
      <dgm:spPr/>
      <dgm:t>
        <a:bodyPr/>
        <a:lstStyle/>
        <a:p>
          <a:endParaRPr lang="en-US" sz="2000"/>
        </a:p>
      </dgm:t>
    </dgm:pt>
    <dgm:pt modelId="{60464A6B-4C19-4071-B4DB-7DA48C658669}">
      <dgm:prSet phldrT="[Text]" custT="1"/>
      <dgm:spPr/>
      <dgm:t>
        <a:bodyPr/>
        <a:lstStyle/>
        <a:p>
          <a:r>
            <a:rPr lang="lv-LV" sz="2000" dirty="0" smtClean="0">
              <a:latin typeface="Times New Roman" pitchFamily="18" charset="0"/>
              <a:cs typeface="Times New Roman" pitchFamily="18" charset="0"/>
            </a:rPr>
            <a:t>Sports</a:t>
          </a:r>
          <a:r>
            <a:rPr lang="lv-LV" sz="2000" dirty="0" smtClean="0"/>
            <a:t> </a:t>
          </a:r>
          <a:endParaRPr lang="en-US" sz="2000" dirty="0"/>
        </a:p>
      </dgm:t>
    </dgm:pt>
    <dgm:pt modelId="{52CC1734-6D7D-4E6F-AA60-E42C8E7EBAD7}" type="parTrans" cxnId="{08D84357-11C4-47C5-9A49-53FB902DE4BE}">
      <dgm:prSet/>
      <dgm:spPr/>
      <dgm:t>
        <a:bodyPr/>
        <a:lstStyle/>
        <a:p>
          <a:endParaRPr lang="en-US" sz="2000"/>
        </a:p>
      </dgm:t>
    </dgm:pt>
    <dgm:pt modelId="{508D08BB-7596-46F9-A0F4-FFD9665DEB0D}" type="sibTrans" cxnId="{08D84357-11C4-47C5-9A49-53FB902DE4BE}">
      <dgm:prSet/>
      <dgm:spPr/>
      <dgm:t>
        <a:bodyPr/>
        <a:lstStyle/>
        <a:p>
          <a:endParaRPr lang="en-US" sz="2000"/>
        </a:p>
      </dgm:t>
    </dgm:pt>
    <dgm:pt modelId="{AC5B5899-FC02-481F-815F-57D795B887FA}">
      <dgm:prSet phldrT="[Text]" custT="1"/>
      <dgm:spPr/>
      <dgm:t>
        <a:bodyPr/>
        <a:lstStyle/>
        <a:p>
          <a:r>
            <a:rPr lang="lv-LV" sz="2000" dirty="0" smtClean="0">
              <a:latin typeface="Times New Roman" pitchFamily="18" charset="0"/>
              <a:cs typeface="Times New Roman" pitchFamily="18" charset="0"/>
            </a:rPr>
            <a:t>Vide </a:t>
          </a:r>
          <a:endParaRPr lang="en-US" sz="2000" dirty="0">
            <a:latin typeface="Times New Roman" pitchFamily="18" charset="0"/>
            <a:cs typeface="Times New Roman" pitchFamily="18" charset="0"/>
          </a:endParaRPr>
        </a:p>
      </dgm:t>
    </dgm:pt>
    <dgm:pt modelId="{A5CAD1F5-BFDB-445C-92D8-E0BC8F583125}" type="parTrans" cxnId="{45B5611B-6CA1-4BA3-87C5-1C52BCF93C9F}">
      <dgm:prSet/>
      <dgm:spPr/>
      <dgm:t>
        <a:bodyPr/>
        <a:lstStyle/>
        <a:p>
          <a:endParaRPr lang="en-US" sz="2000"/>
        </a:p>
      </dgm:t>
    </dgm:pt>
    <dgm:pt modelId="{3EC63349-D200-4918-9692-58CC5947EB68}" type="sibTrans" cxnId="{45B5611B-6CA1-4BA3-87C5-1C52BCF93C9F}">
      <dgm:prSet/>
      <dgm:spPr/>
      <dgm:t>
        <a:bodyPr/>
        <a:lstStyle/>
        <a:p>
          <a:endParaRPr lang="en-US" sz="2000"/>
        </a:p>
      </dgm:t>
    </dgm:pt>
    <dgm:pt modelId="{E8BB0822-7EFD-4EE7-AB07-95FA59D4105D}">
      <dgm:prSet custT="1"/>
      <dgm:spPr/>
      <dgm:t>
        <a:bodyPr/>
        <a:lstStyle/>
        <a:p>
          <a:r>
            <a:rPr lang="lv-LV" sz="2000" dirty="0" smtClean="0">
              <a:latin typeface="Times New Roman" pitchFamily="18" charset="0"/>
              <a:cs typeface="Times New Roman" pitchFamily="18" charset="0"/>
            </a:rPr>
            <a:t>Kultūra</a:t>
          </a:r>
          <a:r>
            <a:rPr lang="lv-LV" sz="2000" dirty="0" smtClean="0"/>
            <a:t> </a:t>
          </a:r>
          <a:endParaRPr lang="en-US" sz="2000" dirty="0"/>
        </a:p>
      </dgm:t>
    </dgm:pt>
    <dgm:pt modelId="{59AAEFE1-64D7-407E-9DEC-8BB145F66193}" type="parTrans" cxnId="{F814DA33-94DF-441C-A122-4FE8F34643C3}">
      <dgm:prSet/>
      <dgm:spPr/>
      <dgm:t>
        <a:bodyPr/>
        <a:lstStyle/>
        <a:p>
          <a:endParaRPr lang="en-US" sz="2000"/>
        </a:p>
      </dgm:t>
    </dgm:pt>
    <dgm:pt modelId="{EB98D45E-FEFC-464D-AC5E-343F70A638E9}" type="sibTrans" cxnId="{F814DA33-94DF-441C-A122-4FE8F34643C3}">
      <dgm:prSet/>
      <dgm:spPr/>
      <dgm:t>
        <a:bodyPr/>
        <a:lstStyle/>
        <a:p>
          <a:endParaRPr lang="en-US" sz="2000"/>
        </a:p>
      </dgm:t>
    </dgm:pt>
    <dgm:pt modelId="{A0497A95-2595-4154-9989-55AA546A982E}">
      <dgm:prSet custT="1"/>
      <dgm:spPr/>
      <dgm:t>
        <a:bodyPr/>
        <a:lstStyle/>
        <a:p>
          <a:r>
            <a:rPr lang="lv-LV" sz="1800" dirty="0" smtClean="0">
              <a:latin typeface="Times New Roman" pitchFamily="18" charset="0"/>
              <a:cs typeface="Times New Roman" pitchFamily="18" charset="0"/>
            </a:rPr>
            <a:t>Transports</a:t>
          </a:r>
          <a:r>
            <a:rPr lang="lv-LV" sz="1800" dirty="0" smtClean="0"/>
            <a:t> </a:t>
          </a:r>
          <a:endParaRPr lang="en-US" sz="1800" dirty="0"/>
        </a:p>
      </dgm:t>
    </dgm:pt>
    <dgm:pt modelId="{E4275060-09DA-4711-A326-D632261ED20A}" type="parTrans" cxnId="{49D19D45-FA51-4A24-970C-09A372EDC497}">
      <dgm:prSet/>
      <dgm:spPr/>
      <dgm:t>
        <a:bodyPr/>
        <a:lstStyle/>
        <a:p>
          <a:endParaRPr lang="en-US" sz="2000"/>
        </a:p>
      </dgm:t>
    </dgm:pt>
    <dgm:pt modelId="{2E48A243-BD90-4988-B5B0-196042A03237}" type="sibTrans" cxnId="{49D19D45-FA51-4A24-970C-09A372EDC497}">
      <dgm:prSet/>
      <dgm:spPr/>
      <dgm:t>
        <a:bodyPr/>
        <a:lstStyle/>
        <a:p>
          <a:endParaRPr lang="en-US" sz="2000"/>
        </a:p>
      </dgm:t>
    </dgm:pt>
    <dgm:pt modelId="{8AD1DB6C-42FF-4CF2-B52E-60EDA278191C}">
      <dgm:prSet custT="1"/>
      <dgm:spPr/>
      <dgm:t>
        <a:bodyPr/>
        <a:lstStyle/>
        <a:p>
          <a:r>
            <a:rPr lang="lv-LV" sz="2000" dirty="0" smtClean="0">
              <a:latin typeface="Times New Roman" pitchFamily="18" charset="0"/>
              <a:cs typeface="Times New Roman" pitchFamily="18" charset="0"/>
            </a:rPr>
            <a:t>Drošība</a:t>
          </a:r>
          <a:endParaRPr lang="en-US" sz="2000" dirty="0">
            <a:latin typeface="Times New Roman" pitchFamily="18" charset="0"/>
            <a:cs typeface="Times New Roman" pitchFamily="18" charset="0"/>
          </a:endParaRPr>
        </a:p>
      </dgm:t>
    </dgm:pt>
    <dgm:pt modelId="{C1535664-406D-444D-B1B5-F611F5C82265}" type="parTrans" cxnId="{785473E4-3563-440B-B62D-85DB15820C7D}">
      <dgm:prSet/>
      <dgm:spPr/>
      <dgm:t>
        <a:bodyPr/>
        <a:lstStyle/>
        <a:p>
          <a:endParaRPr lang="en-US" sz="2000"/>
        </a:p>
      </dgm:t>
    </dgm:pt>
    <dgm:pt modelId="{F2C03B4D-1240-45D0-9F50-A8E244B36A61}" type="sibTrans" cxnId="{785473E4-3563-440B-B62D-85DB15820C7D}">
      <dgm:prSet/>
      <dgm:spPr/>
      <dgm:t>
        <a:bodyPr/>
        <a:lstStyle/>
        <a:p>
          <a:endParaRPr lang="en-US" sz="2000"/>
        </a:p>
      </dgm:t>
    </dgm:pt>
    <dgm:pt modelId="{F5AB0448-E211-42C5-9C85-AD4577A0209F}">
      <dgm:prSet phldrT="[Text]" custT="1"/>
      <dgm:spPr/>
      <dgm:t>
        <a:bodyPr/>
        <a:lstStyle/>
        <a:p>
          <a:r>
            <a:rPr lang="lv-LV" sz="2000" dirty="0" smtClean="0">
              <a:latin typeface="Times New Roman" pitchFamily="18" charset="0"/>
              <a:cs typeface="Times New Roman" pitchFamily="18" charset="0"/>
            </a:rPr>
            <a:t>Pārtika </a:t>
          </a:r>
          <a:endParaRPr lang="en-US" sz="2000" dirty="0">
            <a:latin typeface="Times New Roman" pitchFamily="18" charset="0"/>
            <a:cs typeface="Times New Roman" pitchFamily="18" charset="0"/>
          </a:endParaRPr>
        </a:p>
      </dgm:t>
    </dgm:pt>
    <dgm:pt modelId="{08E5B01E-84C9-4FF6-AC19-96E19A764BDB}" type="parTrans" cxnId="{D228361C-5F84-41D3-8BCE-6E9AF4726CA7}">
      <dgm:prSet/>
      <dgm:spPr/>
      <dgm:t>
        <a:bodyPr/>
        <a:lstStyle/>
        <a:p>
          <a:endParaRPr lang="lv-LV"/>
        </a:p>
      </dgm:t>
    </dgm:pt>
    <dgm:pt modelId="{E6D0248D-2E1C-4BAC-9860-29310528E4A9}" type="sibTrans" cxnId="{D228361C-5F84-41D3-8BCE-6E9AF4726CA7}">
      <dgm:prSet/>
      <dgm:spPr/>
      <dgm:t>
        <a:bodyPr/>
        <a:lstStyle/>
        <a:p>
          <a:endParaRPr lang="lv-LV"/>
        </a:p>
      </dgm:t>
    </dgm:pt>
    <dgm:pt modelId="{ED632A45-1E50-4F9E-A6CF-CE4AD1E4B766}" type="pres">
      <dgm:prSet presAssocID="{C1CC362E-38A5-4B49-AC9A-BCE4F6FBADF5}" presName="composite" presStyleCnt="0">
        <dgm:presLayoutVars>
          <dgm:chMax val="1"/>
          <dgm:dir/>
          <dgm:resizeHandles val="exact"/>
        </dgm:presLayoutVars>
      </dgm:prSet>
      <dgm:spPr/>
      <dgm:t>
        <a:bodyPr/>
        <a:lstStyle/>
        <a:p>
          <a:endParaRPr lang="en-US"/>
        </a:p>
      </dgm:t>
    </dgm:pt>
    <dgm:pt modelId="{F11CCACB-A7A0-40E8-847C-61F4658F9ABA}" type="pres">
      <dgm:prSet presAssocID="{C1CC362E-38A5-4B49-AC9A-BCE4F6FBADF5}" presName="radial" presStyleCnt="0">
        <dgm:presLayoutVars>
          <dgm:animLvl val="ctr"/>
        </dgm:presLayoutVars>
      </dgm:prSet>
      <dgm:spPr/>
      <dgm:t>
        <a:bodyPr/>
        <a:lstStyle/>
        <a:p>
          <a:endParaRPr lang="lv-LV"/>
        </a:p>
      </dgm:t>
    </dgm:pt>
    <dgm:pt modelId="{E0A986D4-D588-402C-A79F-51BE63A4092D}" type="pres">
      <dgm:prSet presAssocID="{68E88176-FC97-4E3F-BD2C-6FF1C095EB06}" presName="centerShape" presStyleLbl="vennNode1" presStyleIdx="0" presStyleCnt="9"/>
      <dgm:spPr/>
      <dgm:t>
        <a:bodyPr/>
        <a:lstStyle/>
        <a:p>
          <a:endParaRPr lang="en-US"/>
        </a:p>
      </dgm:t>
    </dgm:pt>
    <dgm:pt modelId="{5C7F9C62-B571-4074-800F-5777C8931E5F}" type="pres">
      <dgm:prSet presAssocID="{6DA74449-6A15-4B70-B521-E9470945AFFE}" presName="node" presStyleLbl="vennNode1" presStyleIdx="1" presStyleCnt="9" custScaleX="132348" custScaleY="112568" custRadScaleRad="99915" custRadScaleInc="6339">
        <dgm:presLayoutVars>
          <dgm:bulletEnabled val="1"/>
        </dgm:presLayoutVars>
      </dgm:prSet>
      <dgm:spPr/>
      <dgm:t>
        <a:bodyPr/>
        <a:lstStyle/>
        <a:p>
          <a:endParaRPr lang="en-US"/>
        </a:p>
      </dgm:t>
    </dgm:pt>
    <dgm:pt modelId="{98EB6FC0-5A1C-4DEA-99A4-8715677FA24C}" type="pres">
      <dgm:prSet presAssocID="{11B95B51-8C4E-42BB-81FC-05570BAA30DA}" presName="node" presStyleLbl="vennNode1" presStyleIdx="2" presStyleCnt="9" custScaleX="116131" custScaleY="113074">
        <dgm:presLayoutVars>
          <dgm:bulletEnabled val="1"/>
        </dgm:presLayoutVars>
      </dgm:prSet>
      <dgm:spPr/>
      <dgm:t>
        <a:bodyPr/>
        <a:lstStyle/>
        <a:p>
          <a:endParaRPr lang="en-US"/>
        </a:p>
      </dgm:t>
    </dgm:pt>
    <dgm:pt modelId="{26340809-CEA8-4249-9767-559E06C01AEC}" type="pres">
      <dgm:prSet presAssocID="{E8BB0822-7EFD-4EE7-AB07-95FA59D4105D}" presName="node" presStyleLbl="vennNode1" presStyleIdx="3" presStyleCnt="9" custScaleX="111933" custScaleY="114769">
        <dgm:presLayoutVars>
          <dgm:bulletEnabled val="1"/>
        </dgm:presLayoutVars>
      </dgm:prSet>
      <dgm:spPr/>
      <dgm:t>
        <a:bodyPr/>
        <a:lstStyle/>
        <a:p>
          <a:endParaRPr lang="en-US"/>
        </a:p>
      </dgm:t>
    </dgm:pt>
    <dgm:pt modelId="{A4559009-D954-49C9-B46D-48B09416D0D3}" type="pres">
      <dgm:prSet presAssocID="{8AD1DB6C-42FF-4CF2-B52E-60EDA278191C}" presName="node" presStyleLbl="vennNode1" presStyleIdx="4" presStyleCnt="9" custScaleX="117498" custScaleY="116592">
        <dgm:presLayoutVars>
          <dgm:bulletEnabled val="1"/>
        </dgm:presLayoutVars>
      </dgm:prSet>
      <dgm:spPr/>
      <dgm:t>
        <a:bodyPr/>
        <a:lstStyle/>
        <a:p>
          <a:endParaRPr lang="en-US"/>
        </a:p>
      </dgm:t>
    </dgm:pt>
    <dgm:pt modelId="{2DD9DDF1-6FA8-4B4B-9CF5-01B63A3CDF09}" type="pres">
      <dgm:prSet presAssocID="{60464A6B-4C19-4071-B4DB-7DA48C658669}" presName="node" presStyleLbl="vennNode1" presStyleIdx="5" presStyleCnt="9" custScaleX="114444" custScaleY="112345">
        <dgm:presLayoutVars>
          <dgm:bulletEnabled val="1"/>
        </dgm:presLayoutVars>
      </dgm:prSet>
      <dgm:spPr/>
      <dgm:t>
        <a:bodyPr/>
        <a:lstStyle/>
        <a:p>
          <a:endParaRPr lang="en-US"/>
        </a:p>
      </dgm:t>
    </dgm:pt>
    <dgm:pt modelId="{8D20891D-A498-44DF-BDEF-200EF0F7A829}" type="pres">
      <dgm:prSet presAssocID="{F5AB0448-E211-42C5-9C85-AD4577A0209F}" presName="node" presStyleLbl="vennNode1" presStyleIdx="6" presStyleCnt="9" custScaleX="121205" custScaleY="121205" custRadScaleRad="96402" custRadScaleInc="206543">
        <dgm:presLayoutVars>
          <dgm:bulletEnabled val="1"/>
        </dgm:presLayoutVars>
      </dgm:prSet>
      <dgm:spPr/>
      <dgm:t>
        <a:bodyPr/>
        <a:lstStyle/>
        <a:p>
          <a:endParaRPr lang="lv-LV"/>
        </a:p>
      </dgm:t>
    </dgm:pt>
    <dgm:pt modelId="{5E35B4D6-55B9-49AC-84B3-2664612D2BEE}" type="pres">
      <dgm:prSet presAssocID="{AC5B5899-FC02-481F-815F-57D795B887FA}" presName="node" presStyleLbl="vennNode1" presStyleIdx="7" presStyleCnt="9" custScaleX="113092" custScaleY="116582" custRadScaleRad="97076" custRadScaleInc="-101757">
        <dgm:presLayoutVars>
          <dgm:bulletEnabled val="1"/>
        </dgm:presLayoutVars>
      </dgm:prSet>
      <dgm:spPr/>
      <dgm:t>
        <a:bodyPr/>
        <a:lstStyle/>
        <a:p>
          <a:endParaRPr lang="en-US"/>
        </a:p>
      </dgm:t>
    </dgm:pt>
    <dgm:pt modelId="{AE997E87-D380-43B1-8FB7-1E3297EDEA25}" type="pres">
      <dgm:prSet presAssocID="{A0497A95-2595-4154-9989-55AA546A982E}" presName="node" presStyleLbl="vennNode1" presStyleIdx="8" presStyleCnt="9" custScaleX="138620" custScaleY="122169" custRadScaleRad="93975" custRadScaleInc="-79077">
        <dgm:presLayoutVars>
          <dgm:bulletEnabled val="1"/>
        </dgm:presLayoutVars>
      </dgm:prSet>
      <dgm:spPr/>
      <dgm:t>
        <a:bodyPr/>
        <a:lstStyle/>
        <a:p>
          <a:endParaRPr lang="en-US"/>
        </a:p>
      </dgm:t>
    </dgm:pt>
  </dgm:ptLst>
  <dgm:cxnLst>
    <dgm:cxn modelId="{D1824CF2-6A21-49A5-825D-63142E165A53}" type="presOf" srcId="{68E88176-FC97-4E3F-BD2C-6FF1C095EB06}" destId="{E0A986D4-D588-402C-A79F-51BE63A4092D}" srcOrd="0" destOrd="0" presId="urn:microsoft.com/office/officeart/2005/8/layout/radial3"/>
    <dgm:cxn modelId="{598714FE-13DE-472F-A8A7-FD1F801A9680}" type="presOf" srcId="{11B95B51-8C4E-42BB-81FC-05570BAA30DA}" destId="{98EB6FC0-5A1C-4DEA-99A4-8715677FA24C}" srcOrd="0" destOrd="0" presId="urn:microsoft.com/office/officeart/2005/8/layout/radial3"/>
    <dgm:cxn modelId="{B7C61613-54C5-4C59-9C02-A7D56BE147C2}" type="presOf" srcId="{F5AB0448-E211-42C5-9C85-AD4577A0209F}" destId="{8D20891D-A498-44DF-BDEF-200EF0F7A829}" srcOrd="0" destOrd="0" presId="urn:microsoft.com/office/officeart/2005/8/layout/radial3"/>
    <dgm:cxn modelId="{A25C039D-409B-48E8-BE56-3AD0D66EFB00}" srcId="{68E88176-FC97-4E3F-BD2C-6FF1C095EB06}" destId="{6DA74449-6A15-4B70-B521-E9470945AFFE}" srcOrd="0" destOrd="0" parTransId="{377F4245-BEA4-4D25-8110-C319C5FAC370}" sibTransId="{39170B7B-E234-41AB-8928-23F11BAEA86C}"/>
    <dgm:cxn modelId="{88A22953-DF30-4809-A8B8-7D7FBF4EDA2D}" type="presOf" srcId="{C1CC362E-38A5-4B49-AC9A-BCE4F6FBADF5}" destId="{ED632A45-1E50-4F9E-A6CF-CE4AD1E4B766}" srcOrd="0" destOrd="0" presId="urn:microsoft.com/office/officeart/2005/8/layout/radial3"/>
    <dgm:cxn modelId="{49D19D45-FA51-4A24-970C-09A372EDC497}" srcId="{68E88176-FC97-4E3F-BD2C-6FF1C095EB06}" destId="{A0497A95-2595-4154-9989-55AA546A982E}" srcOrd="7" destOrd="0" parTransId="{E4275060-09DA-4711-A326-D632261ED20A}" sibTransId="{2E48A243-BD90-4988-B5B0-196042A03237}"/>
    <dgm:cxn modelId="{8023B9EE-D3BE-499D-B001-ECDBF1850352}" type="presOf" srcId="{8AD1DB6C-42FF-4CF2-B52E-60EDA278191C}" destId="{A4559009-D954-49C9-B46D-48B09416D0D3}" srcOrd="0" destOrd="0" presId="urn:microsoft.com/office/officeart/2005/8/layout/radial3"/>
    <dgm:cxn modelId="{785473E4-3563-440B-B62D-85DB15820C7D}" srcId="{68E88176-FC97-4E3F-BD2C-6FF1C095EB06}" destId="{8AD1DB6C-42FF-4CF2-B52E-60EDA278191C}" srcOrd="3" destOrd="0" parTransId="{C1535664-406D-444D-B1B5-F611F5C82265}" sibTransId="{F2C03B4D-1240-45D0-9F50-A8E244B36A61}"/>
    <dgm:cxn modelId="{D228361C-5F84-41D3-8BCE-6E9AF4726CA7}" srcId="{68E88176-FC97-4E3F-BD2C-6FF1C095EB06}" destId="{F5AB0448-E211-42C5-9C85-AD4577A0209F}" srcOrd="5" destOrd="0" parTransId="{08E5B01E-84C9-4FF6-AC19-96E19A764BDB}" sibTransId="{E6D0248D-2E1C-4BAC-9860-29310528E4A9}"/>
    <dgm:cxn modelId="{37BD429D-5A41-4B8B-A01B-B0D2C6790995}" srcId="{C1CC362E-38A5-4B49-AC9A-BCE4F6FBADF5}" destId="{68E88176-FC97-4E3F-BD2C-6FF1C095EB06}" srcOrd="0" destOrd="0" parTransId="{DDD006EC-0B51-48B4-A267-6CD1FB3C5400}" sibTransId="{A20BFA28-F1D1-448E-A921-F454B3FF60BD}"/>
    <dgm:cxn modelId="{08D84357-11C4-47C5-9A49-53FB902DE4BE}" srcId="{68E88176-FC97-4E3F-BD2C-6FF1C095EB06}" destId="{60464A6B-4C19-4071-B4DB-7DA48C658669}" srcOrd="4" destOrd="0" parTransId="{52CC1734-6D7D-4E6F-AA60-E42C8E7EBAD7}" sibTransId="{508D08BB-7596-46F9-A0F4-FFD9665DEB0D}"/>
    <dgm:cxn modelId="{C5EF783C-EE22-4156-8DFB-23AD814283F5}" type="presOf" srcId="{E8BB0822-7EFD-4EE7-AB07-95FA59D4105D}" destId="{26340809-CEA8-4249-9767-559E06C01AEC}" srcOrd="0" destOrd="0" presId="urn:microsoft.com/office/officeart/2005/8/layout/radial3"/>
    <dgm:cxn modelId="{1665EFB8-0BCB-4E93-B553-DC122336F3ED}" srcId="{68E88176-FC97-4E3F-BD2C-6FF1C095EB06}" destId="{11B95B51-8C4E-42BB-81FC-05570BAA30DA}" srcOrd="1" destOrd="0" parTransId="{FDED9BEE-E303-4606-B502-D64897D62919}" sibTransId="{D64785D4-09B4-430A-990F-C87CF8C24669}"/>
    <dgm:cxn modelId="{45B5611B-6CA1-4BA3-87C5-1C52BCF93C9F}" srcId="{68E88176-FC97-4E3F-BD2C-6FF1C095EB06}" destId="{AC5B5899-FC02-481F-815F-57D795B887FA}" srcOrd="6" destOrd="0" parTransId="{A5CAD1F5-BFDB-445C-92D8-E0BC8F583125}" sibTransId="{3EC63349-D200-4918-9692-58CC5947EB68}"/>
    <dgm:cxn modelId="{CA41365B-AD6B-4A13-AF18-8FF80503C170}" type="presOf" srcId="{60464A6B-4C19-4071-B4DB-7DA48C658669}" destId="{2DD9DDF1-6FA8-4B4B-9CF5-01B63A3CDF09}" srcOrd="0" destOrd="0" presId="urn:microsoft.com/office/officeart/2005/8/layout/radial3"/>
    <dgm:cxn modelId="{03CC1830-7F79-4E9D-8A84-CBBCF6F3EDCE}" type="presOf" srcId="{A0497A95-2595-4154-9989-55AA546A982E}" destId="{AE997E87-D380-43B1-8FB7-1E3297EDEA25}" srcOrd="0" destOrd="0" presId="urn:microsoft.com/office/officeart/2005/8/layout/radial3"/>
    <dgm:cxn modelId="{FE6403D5-2CC5-4D37-AACB-F862FFB632DF}" type="presOf" srcId="{AC5B5899-FC02-481F-815F-57D795B887FA}" destId="{5E35B4D6-55B9-49AC-84B3-2664612D2BEE}" srcOrd="0" destOrd="0" presId="urn:microsoft.com/office/officeart/2005/8/layout/radial3"/>
    <dgm:cxn modelId="{EA8FA662-9274-465F-81EF-B900FFE3F36E}" type="presOf" srcId="{6DA74449-6A15-4B70-B521-E9470945AFFE}" destId="{5C7F9C62-B571-4074-800F-5777C8931E5F}" srcOrd="0" destOrd="0" presId="urn:microsoft.com/office/officeart/2005/8/layout/radial3"/>
    <dgm:cxn modelId="{F814DA33-94DF-441C-A122-4FE8F34643C3}" srcId="{68E88176-FC97-4E3F-BD2C-6FF1C095EB06}" destId="{E8BB0822-7EFD-4EE7-AB07-95FA59D4105D}" srcOrd="2" destOrd="0" parTransId="{59AAEFE1-64D7-407E-9DEC-8BB145F66193}" sibTransId="{EB98D45E-FEFC-464D-AC5E-343F70A638E9}"/>
    <dgm:cxn modelId="{3779C1C1-72E5-4C8A-96E3-42DC11F74E47}" type="presParOf" srcId="{ED632A45-1E50-4F9E-A6CF-CE4AD1E4B766}" destId="{F11CCACB-A7A0-40E8-847C-61F4658F9ABA}" srcOrd="0" destOrd="0" presId="urn:microsoft.com/office/officeart/2005/8/layout/radial3"/>
    <dgm:cxn modelId="{37049FAF-11AA-417C-9701-C3A6B2FFE908}" type="presParOf" srcId="{F11CCACB-A7A0-40E8-847C-61F4658F9ABA}" destId="{E0A986D4-D588-402C-A79F-51BE63A4092D}" srcOrd="0" destOrd="0" presId="urn:microsoft.com/office/officeart/2005/8/layout/radial3"/>
    <dgm:cxn modelId="{22CC79F8-4223-44D1-A2C5-B02A55EB945A}" type="presParOf" srcId="{F11CCACB-A7A0-40E8-847C-61F4658F9ABA}" destId="{5C7F9C62-B571-4074-800F-5777C8931E5F}" srcOrd="1" destOrd="0" presId="urn:microsoft.com/office/officeart/2005/8/layout/radial3"/>
    <dgm:cxn modelId="{B6690A40-E929-4AA1-BB73-D56C6132991A}" type="presParOf" srcId="{F11CCACB-A7A0-40E8-847C-61F4658F9ABA}" destId="{98EB6FC0-5A1C-4DEA-99A4-8715677FA24C}" srcOrd="2" destOrd="0" presId="urn:microsoft.com/office/officeart/2005/8/layout/radial3"/>
    <dgm:cxn modelId="{C4697278-6079-4DB9-9806-3F194BFB54BF}" type="presParOf" srcId="{F11CCACB-A7A0-40E8-847C-61F4658F9ABA}" destId="{26340809-CEA8-4249-9767-559E06C01AEC}" srcOrd="3" destOrd="0" presId="urn:microsoft.com/office/officeart/2005/8/layout/radial3"/>
    <dgm:cxn modelId="{A263A013-138E-43EF-A883-2CCB6C3B2D16}" type="presParOf" srcId="{F11CCACB-A7A0-40E8-847C-61F4658F9ABA}" destId="{A4559009-D954-49C9-B46D-48B09416D0D3}" srcOrd="4" destOrd="0" presId="urn:microsoft.com/office/officeart/2005/8/layout/radial3"/>
    <dgm:cxn modelId="{16930859-FDE7-4464-B029-F40C542B5340}" type="presParOf" srcId="{F11CCACB-A7A0-40E8-847C-61F4658F9ABA}" destId="{2DD9DDF1-6FA8-4B4B-9CF5-01B63A3CDF09}" srcOrd="5" destOrd="0" presId="urn:microsoft.com/office/officeart/2005/8/layout/radial3"/>
    <dgm:cxn modelId="{E2AD37FE-1701-461A-AA1A-778C0C965AD1}" type="presParOf" srcId="{F11CCACB-A7A0-40E8-847C-61F4658F9ABA}" destId="{8D20891D-A498-44DF-BDEF-200EF0F7A829}" srcOrd="6" destOrd="0" presId="urn:microsoft.com/office/officeart/2005/8/layout/radial3"/>
    <dgm:cxn modelId="{CE7DA22B-6C56-4DAD-9F0D-847E3D0FCBF8}" type="presParOf" srcId="{F11CCACB-A7A0-40E8-847C-61F4658F9ABA}" destId="{5E35B4D6-55B9-49AC-84B3-2664612D2BEE}" srcOrd="7" destOrd="0" presId="urn:microsoft.com/office/officeart/2005/8/layout/radial3"/>
    <dgm:cxn modelId="{51DB7978-E7AE-458F-BADA-BC6CEDCD52A4}" type="presParOf" srcId="{F11CCACB-A7A0-40E8-847C-61F4658F9ABA}" destId="{AE997E87-D380-43B1-8FB7-1E3297EDEA25}" srcOrd="8" destOrd="0" presId="urn:microsoft.com/office/officeart/2005/8/layout/radial3"/>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25B630-BEE6-420D-AED7-CE26071A8515}">
      <dsp:nvSpPr>
        <dsp:cNvPr id="0" name=""/>
        <dsp:cNvSpPr/>
      </dsp:nvSpPr>
      <dsp:spPr>
        <a:xfrm>
          <a:off x="0" y="720080"/>
          <a:ext cx="6768752" cy="252000"/>
        </a:xfrm>
        <a:prstGeom prst="rect">
          <a:avLst/>
        </a:prstGeom>
        <a:solidFill>
          <a:schemeClr val="dk2">
            <a:alpha val="90000"/>
            <a:tint val="40000"/>
            <a:hueOff val="0"/>
            <a:satOff val="0"/>
            <a:lumOff val="0"/>
            <a:alphaOff val="0"/>
          </a:schemeClr>
        </a:solidFill>
        <a:ln w="10000"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ED9B842-1280-4194-9618-F5B18DE7FFA0}">
      <dsp:nvSpPr>
        <dsp:cNvPr id="0" name=""/>
        <dsp:cNvSpPr/>
      </dsp:nvSpPr>
      <dsp:spPr>
        <a:xfrm>
          <a:off x="325878" y="40939"/>
          <a:ext cx="6438222" cy="764240"/>
        </a:xfrm>
        <a:prstGeom prst="roundRect">
          <a:avLst/>
        </a:prstGeom>
        <a:gradFill rotWithShape="0">
          <a:gsLst>
            <a:gs pos="0">
              <a:schemeClr val="lt1">
                <a:hueOff val="0"/>
                <a:satOff val="0"/>
                <a:lumOff val="0"/>
                <a:alphaOff val="0"/>
                <a:tint val="30000"/>
                <a:satMod val="250000"/>
              </a:schemeClr>
            </a:gs>
            <a:gs pos="72000">
              <a:schemeClr val="lt1">
                <a:hueOff val="0"/>
                <a:satOff val="0"/>
                <a:lumOff val="0"/>
                <a:alphaOff val="0"/>
                <a:tint val="75000"/>
                <a:satMod val="210000"/>
              </a:schemeClr>
            </a:gs>
            <a:gs pos="100000">
              <a:schemeClr val="lt1">
                <a:hueOff val="0"/>
                <a:satOff val="0"/>
                <a:lumOff val="0"/>
                <a:alphaOff val="0"/>
                <a:tint val="85000"/>
                <a:satMod val="21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9090" tIns="0" rIns="179090"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lv-LV" sz="2800" b="1" kern="1200" dirty="0" smtClean="0">
              <a:latin typeface="Times New Roman" pitchFamily="18" charset="0"/>
              <a:cs typeface="Times New Roman" pitchFamily="18" charset="0"/>
            </a:rPr>
            <a:t>Mērķis veselības sektorā</a:t>
          </a:r>
        </a:p>
      </dsp:txBody>
      <dsp:txXfrm>
        <a:off x="325878" y="40939"/>
        <a:ext cx="6438222" cy="764240"/>
      </dsp:txXfrm>
    </dsp:sp>
    <dsp:sp modelId="{33890B3B-2CFE-408B-8072-0E34D3FD6824}">
      <dsp:nvSpPr>
        <dsp:cNvPr id="0" name=""/>
        <dsp:cNvSpPr/>
      </dsp:nvSpPr>
      <dsp:spPr>
        <a:xfrm>
          <a:off x="0" y="1580250"/>
          <a:ext cx="6768752" cy="252000"/>
        </a:xfrm>
        <a:prstGeom prst="rect">
          <a:avLst/>
        </a:prstGeom>
        <a:solidFill>
          <a:schemeClr val="dk2">
            <a:alpha val="90000"/>
            <a:tint val="40000"/>
            <a:hueOff val="0"/>
            <a:satOff val="0"/>
            <a:lumOff val="0"/>
            <a:alphaOff val="0"/>
          </a:schemeClr>
        </a:solidFill>
        <a:ln w="10000"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E6725CD-32A5-4A42-9A80-DA41A174CD1C}">
      <dsp:nvSpPr>
        <dsp:cNvPr id="0" name=""/>
        <dsp:cNvSpPr/>
      </dsp:nvSpPr>
      <dsp:spPr>
        <a:xfrm>
          <a:off x="304395" y="963580"/>
          <a:ext cx="6457465" cy="764269"/>
        </a:xfrm>
        <a:prstGeom prst="roundRect">
          <a:avLst/>
        </a:prstGeom>
        <a:gradFill rotWithShape="0">
          <a:gsLst>
            <a:gs pos="0">
              <a:schemeClr val="lt1">
                <a:hueOff val="0"/>
                <a:satOff val="0"/>
                <a:lumOff val="0"/>
                <a:alphaOff val="0"/>
                <a:tint val="30000"/>
                <a:satMod val="250000"/>
              </a:schemeClr>
            </a:gs>
            <a:gs pos="72000">
              <a:schemeClr val="lt1">
                <a:hueOff val="0"/>
                <a:satOff val="0"/>
                <a:lumOff val="0"/>
                <a:alphaOff val="0"/>
                <a:tint val="75000"/>
                <a:satMod val="210000"/>
              </a:schemeClr>
            </a:gs>
            <a:gs pos="100000">
              <a:schemeClr val="lt1">
                <a:hueOff val="0"/>
                <a:satOff val="0"/>
                <a:lumOff val="0"/>
                <a:alphaOff val="0"/>
                <a:tint val="85000"/>
                <a:satMod val="21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9090" tIns="0" rIns="179090" bIns="0" numCol="1" spcCol="1270" anchor="ctr" anchorCtr="0">
          <a:noAutofit/>
        </a:bodyPr>
        <a:lstStyle/>
        <a:p>
          <a:pPr lvl="0" algn="l" defTabSz="1244600">
            <a:lnSpc>
              <a:spcPct val="90000"/>
            </a:lnSpc>
            <a:spcBef>
              <a:spcPct val="0"/>
            </a:spcBef>
            <a:spcAft>
              <a:spcPct val="35000"/>
            </a:spcAft>
          </a:pPr>
          <a:r>
            <a:rPr lang="lv-LV" sz="2800" b="1" kern="1200" dirty="0" smtClean="0">
              <a:latin typeface="Times New Roman" pitchFamily="18" charset="0"/>
              <a:cs typeface="Times New Roman" pitchFamily="18" charset="0"/>
            </a:rPr>
            <a:t>Iedzīvotāju veselības statuss</a:t>
          </a:r>
          <a:endParaRPr lang="lv-LV" sz="2800" b="1" kern="1200" dirty="0">
            <a:latin typeface="Times New Roman" pitchFamily="18" charset="0"/>
            <a:cs typeface="Times New Roman" pitchFamily="18" charset="0"/>
          </a:endParaRPr>
        </a:p>
      </dsp:txBody>
      <dsp:txXfrm>
        <a:off x="304395" y="963580"/>
        <a:ext cx="6457465" cy="764269"/>
      </dsp:txXfrm>
    </dsp:sp>
    <dsp:sp modelId="{CF1740AD-5FA7-4D44-886C-8CD61895816C}">
      <dsp:nvSpPr>
        <dsp:cNvPr id="0" name=""/>
        <dsp:cNvSpPr/>
      </dsp:nvSpPr>
      <dsp:spPr>
        <a:xfrm>
          <a:off x="0" y="2450356"/>
          <a:ext cx="6768752" cy="252000"/>
        </a:xfrm>
        <a:prstGeom prst="rect">
          <a:avLst/>
        </a:prstGeom>
        <a:solidFill>
          <a:schemeClr val="dk2">
            <a:alpha val="90000"/>
            <a:tint val="40000"/>
            <a:hueOff val="0"/>
            <a:satOff val="0"/>
            <a:lumOff val="0"/>
            <a:alphaOff val="0"/>
          </a:schemeClr>
        </a:solidFill>
        <a:ln w="10000"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A068815-8EF1-4F35-AABC-45BBF3AAD671}">
      <dsp:nvSpPr>
        <dsp:cNvPr id="0" name=""/>
        <dsp:cNvSpPr/>
      </dsp:nvSpPr>
      <dsp:spPr>
        <a:xfrm>
          <a:off x="317615" y="1886250"/>
          <a:ext cx="6445509" cy="711706"/>
        </a:xfrm>
        <a:prstGeom prst="roundRect">
          <a:avLst/>
        </a:prstGeom>
        <a:gradFill rotWithShape="0">
          <a:gsLst>
            <a:gs pos="0">
              <a:schemeClr val="lt1">
                <a:hueOff val="0"/>
                <a:satOff val="0"/>
                <a:lumOff val="0"/>
                <a:alphaOff val="0"/>
                <a:tint val="30000"/>
                <a:satMod val="250000"/>
              </a:schemeClr>
            </a:gs>
            <a:gs pos="72000">
              <a:schemeClr val="lt1">
                <a:hueOff val="0"/>
                <a:satOff val="0"/>
                <a:lumOff val="0"/>
                <a:alphaOff val="0"/>
                <a:tint val="75000"/>
                <a:satMod val="210000"/>
              </a:schemeClr>
            </a:gs>
            <a:gs pos="100000">
              <a:schemeClr val="lt1">
                <a:hueOff val="0"/>
                <a:satOff val="0"/>
                <a:lumOff val="0"/>
                <a:alphaOff val="0"/>
                <a:tint val="85000"/>
                <a:satMod val="21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9090" tIns="0" rIns="179090" bIns="0" numCol="1" spcCol="1270" anchor="ctr" anchorCtr="0">
          <a:noAutofit/>
        </a:bodyPr>
        <a:lstStyle/>
        <a:p>
          <a:pPr lvl="0" algn="l" defTabSz="1244600">
            <a:lnSpc>
              <a:spcPct val="90000"/>
            </a:lnSpc>
            <a:spcBef>
              <a:spcPct val="0"/>
            </a:spcBef>
            <a:spcAft>
              <a:spcPct val="35000"/>
            </a:spcAft>
          </a:pPr>
          <a:r>
            <a:rPr lang="lv-LV" sz="2800" b="1" kern="1200" dirty="0" smtClean="0">
              <a:latin typeface="Times New Roman" pitchFamily="18" charset="0"/>
              <a:cs typeface="Times New Roman" pitchFamily="18" charset="0"/>
            </a:rPr>
            <a:t>Veselības sociālās determinantes</a:t>
          </a:r>
          <a:endParaRPr lang="lv-LV" sz="2800" b="1" kern="1200" dirty="0">
            <a:latin typeface="Times New Roman" pitchFamily="18" charset="0"/>
            <a:cs typeface="Times New Roman" pitchFamily="18" charset="0"/>
          </a:endParaRPr>
        </a:p>
      </dsp:txBody>
      <dsp:txXfrm>
        <a:off x="317615" y="1886250"/>
        <a:ext cx="6445509" cy="711706"/>
      </dsp:txXfrm>
    </dsp:sp>
    <dsp:sp modelId="{47F1173D-F738-4990-8170-BF97399B6641}">
      <dsp:nvSpPr>
        <dsp:cNvPr id="0" name=""/>
        <dsp:cNvSpPr/>
      </dsp:nvSpPr>
      <dsp:spPr>
        <a:xfrm>
          <a:off x="0" y="3329012"/>
          <a:ext cx="6768752" cy="252000"/>
        </a:xfrm>
        <a:prstGeom prst="rect">
          <a:avLst/>
        </a:prstGeom>
        <a:solidFill>
          <a:schemeClr val="dk2">
            <a:alpha val="90000"/>
            <a:tint val="40000"/>
            <a:hueOff val="0"/>
            <a:satOff val="0"/>
            <a:lumOff val="0"/>
            <a:alphaOff val="0"/>
          </a:schemeClr>
        </a:solidFill>
        <a:ln w="10000"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C80333E-75BF-4022-8E22-5ADD8CFCF6BF}">
      <dsp:nvSpPr>
        <dsp:cNvPr id="0" name=""/>
        <dsp:cNvSpPr/>
      </dsp:nvSpPr>
      <dsp:spPr>
        <a:xfrm>
          <a:off x="322242" y="2756356"/>
          <a:ext cx="6444850" cy="720255"/>
        </a:xfrm>
        <a:prstGeom prst="roundRect">
          <a:avLst/>
        </a:prstGeom>
        <a:gradFill rotWithShape="0">
          <a:gsLst>
            <a:gs pos="0">
              <a:schemeClr val="lt1">
                <a:hueOff val="0"/>
                <a:satOff val="0"/>
                <a:lumOff val="0"/>
                <a:alphaOff val="0"/>
                <a:tint val="30000"/>
                <a:satMod val="250000"/>
              </a:schemeClr>
            </a:gs>
            <a:gs pos="72000">
              <a:schemeClr val="lt1">
                <a:hueOff val="0"/>
                <a:satOff val="0"/>
                <a:lumOff val="0"/>
                <a:alphaOff val="0"/>
                <a:tint val="75000"/>
                <a:satMod val="210000"/>
              </a:schemeClr>
            </a:gs>
            <a:gs pos="100000">
              <a:schemeClr val="lt1">
                <a:hueOff val="0"/>
                <a:satOff val="0"/>
                <a:lumOff val="0"/>
                <a:alphaOff val="0"/>
                <a:tint val="85000"/>
                <a:satMod val="21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9090" tIns="0" rIns="179090" bIns="0" numCol="1" spcCol="1270" anchor="ctr" anchorCtr="0">
          <a:noAutofit/>
        </a:bodyPr>
        <a:lstStyle/>
        <a:p>
          <a:pPr lvl="0" algn="l" defTabSz="1244600">
            <a:lnSpc>
              <a:spcPct val="90000"/>
            </a:lnSpc>
            <a:spcBef>
              <a:spcPct val="0"/>
            </a:spcBef>
            <a:spcAft>
              <a:spcPct val="35000"/>
            </a:spcAft>
          </a:pPr>
          <a:r>
            <a:rPr lang="lv-LV" sz="2800" b="1" kern="1200" dirty="0" smtClean="0">
              <a:latin typeface="Times New Roman" pitchFamily="18" charset="0"/>
              <a:cs typeface="Times New Roman" pitchFamily="18" charset="0"/>
            </a:rPr>
            <a:t>Izaicinājumi veselības aprūpē un veicināšanā</a:t>
          </a:r>
          <a:endParaRPr lang="lv-LV" sz="2800" b="1" kern="1200" dirty="0">
            <a:latin typeface="Times New Roman" pitchFamily="18" charset="0"/>
            <a:cs typeface="Times New Roman" pitchFamily="18" charset="0"/>
          </a:endParaRPr>
        </a:p>
      </dsp:txBody>
      <dsp:txXfrm>
        <a:off x="322242" y="2756356"/>
        <a:ext cx="6444850" cy="720255"/>
      </dsp:txXfrm>
    </dsp:sp>
    <dsp:sp modelId="{9763A05F-96A6-40D3-8715-1990BF830F0A}">
      <dsp:nvSpPr>
        <dsp:cNvPr id="0" name=""/>
        <dsp:cNvSpPr/>
      </dsp:nvSpPr>
      <dsp:spPr>
        <a:xfrm>
          <a:off x="0" y="4243564"/>
          <a:ext cx="6768752" cy="252000"/>
        </a:xfrm>
        <a:prstGeom prst="rect">
          <a:avLst/>
        </a:prstGeom>
        <a:solidFill>
          <a:schemeClr val="dk2">
            <a:alpha val="90000"/>
            <a:tint val="40000"/>
            <a:hueOff val="0"/>
            <a:satOff val="0"/>
            <a:lumOff val="0"/>
            <a:alphaOff val="0"/>
          </a:schemeClr>
        </a:solidFill>
        <a:ln w="10000"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392C9C0-5988-4DF9-8D63-66C4558452B2}">
      <dsp:nvSpPr>
        <dsp:cNvPr id="0" name=""/>
        <dsp:cNvSpPr/>
      </dsp:nvSpPr>
      <dsp:spPr>
        <a:xfrm>
          <a:off x="320605" y="3528391"/>
          <a:ext cx="6448146" cy="756151"/>
        </a:xfrm>
        <a:prstGeom prst="roundRect">
          <a:avLst/>
        </a:prstGeom>
        <a:gradFill rotWithShape="0">
          <a:gsLst>
            <a:gs pos="0">
              <a:schemeClr val="lt1">
                <a:hueOff val="0"/>
                <a:satOff val="0"/>
                <a:lumOff val="0"/>
                <a:alphaOff val="0"/>
                <a:tint val="30000"/>
                <a:satMod val="250000"/>
              </a:schemeClr>
            </a:gs>
            <a:gs pos="72000">
              <a:schemeClr val="lt1">
                <a:hueOff val="0"/>
                <a:satOff val="0"/>
                <a:lumOff val="0"/>
                <a:alphaOff val="0"/>
                <a:tint val="75000"/>
                <a:satMod val="210000"/>
              </a:schemeClr>
            </a:gs>
            <a:gs pos="100000">
              <a:schemeClr val="lt1">
                <a:hueOff val="0"/>
                <a:satOff val="0"/>
                <a:lumOff val="0"/>
                <a:alphaOff val="0"/>
                <a:tint val="85000"/>
                <a:satMod val="21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9090" tIns="0" rIns="179090" bIns="0" numCol="1" spcCol="1270" anchor="ctr" anchorCtr="0">
          <a:noAutofit/>
        </a:bodyPr>
        <a:lstStyle/>
        <a:p>
          <a:pPr lvl="0" algn="l" defTabSz="1244600">
            <a:lnSpc>
              <a:spcPct val="90000"/>
            </a:lnSpc>
            <a:spcBef>
              <a:spcPct val="0"/>
            </a:spcBef>
            <a:spcAft>
              <a:spcPct val="35000"/>
            </a:spcAft>
          </a:pPr>
          <a:r>
            <a:rPr lang="lv-LV" sz="2800" b="1" kern="1200" dirty="0" smtClean="0">
              <a:latin typeface="Times New Roman" pitchFamily="18" charset="0"/>
              <a:cs typeface="Times New Roman" pitchFamily="18" charset="0"/>
            </a:rPr>
            <a:t>Veselība visās politikās</a:t>
          </a:r>
          <a:endParaRPr lang="lv-LV" sz="2800" b="1" kern="1200" dirty="0">
            <a:latin typeface="Times New Roman" pitchFamily="18" charset="0"/>
            <a:cs typeface="Times New Roman" pitchFamily="18" charset="0"/>
          </a:endParaRPr>
        </a:p>
      </dsp:txBody>
      <dsp:txXfrm>
        <a:off x="320605" y="3528391"/>
        <a:ext cx="6448146" cy="75615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44BD41F-8696-4C80-9B27-947CA9A58798}">
      <dsp:nvSpPr>
        <dsp:cNvPr id="0" name=""/>
        <dsp:cNvSpPr/>
      </dsp:nvSpPr>
      <dsp:spPr>
        <a:xfrm>
          <a:off x="0" y="3602791"/>
          <a:ext cx="7920879" cy="78820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100000"/>
            </a:lnSpc>
            <a:spcBef>
              <a:spcPct val="0"/>
            </a:spcBef>
            <a:spcAft>
              <a:spcPts val="0"/>
            </a:spcAft>
          </a:pPr>
          <a:r>
            <a:rPr lang="lv-LV" sz="2400" kern="1200" cap="none" dirty="0" smtClean="0">
              <a:solidFill>
                <a:schemeClr val="tx1"/>
              </a:solidFill>
              <a:latin typeface="Times New Roman" pitchFamily="18" charset="0"/>
              <a:cs typeface="Times New Roman" pitchFamily="18" charset="0"/>
            </a:rPr>
            <a:t>Veselīga dzīvesveida veicināšana</a:t>
          </a:r>
        </a:p>
        <a:p>
          <a:pPr lvl="0" algn="ctr" defTabSz="1066800">
            <a:lnSpc>
              <a:spcPct val="100000"/>
            </a:lnSpc>
            <a:spcBef>
              <a:spcPct val="0"/>
            </a:spcBef>
            <a:spcAft>
              <a:spcPts val="0"/>
            </a:spcAft>
          </a:pPr>
          <a:r>
            <a:rPr lang="lv-LV" sz="2400" kern="1200" cap="none" dirty="0" smtClean="0">
              <a:solidFill>
                <a:schemeClr val="tx1"/>
              </a:solidFill>
              <a:latin typeface="Times New Roman" pitchFamily="18" charset="0"/>
              <a:cs typeface="Times New Roman" pitchFamily="18" charset="0"/>
            </a:rPr>
            <a:t>Veselības </a:t>
          </a:r>
          <a:r>
            <a:rPr lang="lv-LV" sz="2400" kern="1200" cap="none" dirty="0" smtClean="0">
              <a:solidFill>
                <a:schemeClr val="tx1"/>
              </a:solidFill>
              <a:latin typeface="Times New Roman" pitchFamily="18" charset="0"/>
              <a:cs typeface="Times New Roman" pitchFamily="18" charset="0"/>
            </a:rPr>
            <a:t>aprūpes kvalitātes  un pieejamības uzlabošana</a:t>
          </a:r>
          <a:endParaRPr lang="lv-LV" sz="2400" kern="1200" dirty="0">
            <a:solidFill>
              <a:schemeClr val="tx1"/>
            </a:solidFill>
          </a:endParaRPr>
        </a:p>
      </dsp:txBody>
      <dsp:txXfrm>
        <a:off x="0" y="3602791"/>
        <a:ext cx="7920879" cy="788202"/>
      </dsp:txXfrm>
    </dsp:sp>
    <dsp:sp modelId="{DC045AEF-DFEF-467E-A503-9FE86E85280F}">
      <dsp:nvSpPr>
        <dsp:cNvPr id="0" name=""/>
        <dsp:cNvSpPr/>
      </dsp:nvSpPr>
      <dsp:spPr>
        <a:xfrm rot="10800000">
          <a:off x="0" y="2402359"/>
          <a:ext cx="7920879" cy="1212255"/>
        </a:xfrm>
        <a:prstGeom prst="upArrowCallou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lv-LV" sz="2400" kern="1200" dirty="0" smtClean="0">
              <a:solidFill>
                <a:schemeClr val="tx1"/>
              </a:solidFill>
              <a:latin typeface="Times New Roman" pitchFamily="18" charset="0"/>
              <a:cs typeface="Times New Roman" pitchFamily="18" charset="0"/>
            </a:rPr>
            <a:t>Hronisko slimību un ārējo nāves cēloņu riska faktoru izplatības mazināšana sabiedrībā </a:t>
          </a:r>
        </a:p>
      </dsp:txBody>
      <dsp:txXfrm rot="10800000">
        <a:off x="0" y="2402359"/>
        <a:ext cx="7920879" cy="1212255"/>
      </dsp:txXfrm>
    </dsp:sp>
    <dsp:sp modelId="{2421F487-35AF-41FB-90DA-67392C76917E}">
      <dsp:nvSpPr>
        <dsp:cNvPr id="0" name=""/>
        <dsp:cNvSpPr/>
      </dsp:nvSpPr>
      <dsp:spPr>
        <a:xfrm rot="10800000">
          <a:off x="0" y="1201926"/>
          <a:ext cx="7920879" cy="1212255"/>
        </a:xfrm>
        <a:prstGeom prst="upArrowCallou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lv-LV" sz="2400" b="0" kern="1200" dirty="0" smtClean="0">
              <a:solidFill>
                <a:schemeClr val="tx1"/>
              </a:solidFill>
              <a:latin typeface="Times New Roman" pitchFamily="18" charset="0"/>
              <a:cs typeface="Times New Roman" pitchFamily="18" charset="0"/>
            </a:rPr>
            <a:t>Iespējami pagarināt cilvēka mūžu un ļaut to nodzīvot pēc iespējas veselīgāk</a:t>
          </a:r>
          <a:endParaRPr lang="lv-LV" sz="2400" b="0" kern="1200" dirty="0" smtClean="0">
            <a:solidFill>
              <a:schemeClr val="tx1"/>
            </a:solidFill>
            <a:latin typeface="Times New Roman" pitchFamily="18" charset="0"/>
            <a:cs typeface="Times New Roman" pitchFamily="18" charset="0"/>
          </a:endParaRPr>
        </a:p>
      </dsp:txBody>
      <dsp:txXfrm rot="10800000">
        <a:off x="0" y="1201926"/>
        <a:ext cx="7920879" cy="1212255"/>
      </dsp:txXfrm>
    </dsp:sp>
    <dsp:sp modelId="{E5C20C91-6CC4-4BD2-8498-1FDB8F025445}">
      <dsp:nvSpPr>
        <dsp:cNvPr id="0" name=""/>
        <dsp:cNvSpPr/>
      </dsp:nvSpPr>
      <dsp:spPr>
        <a:xfrm rot="10800000">
          <a:off x="0" y="2"/>
          <a:ext cx="7920879" cy="1212255"/>
        </a:xfrm>
        <a:prstGeom prst="upArrowCallou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lv-LV" sz="2400" b="1" kern="1200" dirty="0" smtClean="0">
              <a:solidFill>
                <a:schemeClr val="tx1"/>
              </a:solidFill>
              <a:latin typeface="Times New Roman" pitchFamily="18" charset="0"/>
              <a:cs typeface="Times New Roman" pitchFamily="18" charset="0"/>
            </a:rPr>
            <a:t>Vesels </a:t>
          </a:r>
          <a:r>
            <a:rPr lang="lv-LV" sz="2400" b="1" kern="1200" dirty="0" smtClean="0">
              <a:solidFill>
                <a:schemeClr val="tx1"/>
              </a:solidFill>
              <a:latin typeface="Times New Roman" pitchFamily="18" charset="0"/>
              <a:cs typeface="Times New Roman" pitchFamily="18" charset="0"/>
            </a:rPr>
            <a:t>un darbspējīgs </a:t>
          </a:r>
          <a:r>
            <a:rPr lang="lv-LV" sz="2400" b="1" kern="1200" dirty="0" smtClean="0">
              <a:solidFill>
                <a:schemeClr val="tx1"/>
              </a:solidFill>
              <a:latin typeface="Times New Roman" pitchFamily="18" charset="0"/>
              <a:cs typeface="Times New Roman" pitchFamily="18" charset="0"/>
            </a:rPr>
            <a:t>cilvēks </a:t>
          </a:r>
          <a:endParaRPr lang="lv-LV" sz="2400" b="1" kern="1200" dirty="0" smtClean="0">
            <a:solidFill>
              <a:schemeClr val="tx1"/>
            </a:solidFill>
            <a:latin typeface="Times New Roman" pitchFamily="18" charset="0"/>
            <a:cs typeface="Times New Roman" pitchFamily="18" charset="0"/>
          </a:endParaRPr>
        </a:p>
      </dsp:txBody>
      <dsp:txXfrm rot="10800000">
        <a:off x="0" y="2"/>
        <a:ext cx="7920879" cy="121225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71BE4F-2EDF-4DB8-80DE-0C7E91F9A070}">
      <dsp:nvSpPr>
        <dsp:cNvPr id="0" name=""/>
        <dsp:cNvSpPr/>
      </dsp:nvSpPr>
      <dsp:spPr>
        <a:xfrm>
          <a:off x="0" y="3306458"/>
          <a:ext cx="7920879" cy="1085253"/>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lv-LV" sz="2400" kern="1200" dirty="0" smtClean="0">
              <a:solidFill>
                <a:schemeClr val="tx1"/>
              </a:solidFill>
              <a:latin typeface="Times New Roman" pitchFamily="18" charset="0"/>
              <a:cs typeface="Times New Roman" pitchFamily="18" charset="0"/>
            </a:rPr>
            <a:t>No veselības uz </a:t>
          </a:r>
          <a:r>
            <a:rPr lang="lv-LV" sz="2400" kern="1200" smtClean="0">
              <a:solidFill>
                <a:schemeClr val="tx1"/>
              </a:solidFill>
              <a:latin typeface="Times New Roman" pitchFamily="18" charset="0"/>
              <a:cs typeface="Times New Roman" pitchFamily="18" charset="0"/>
            </a:rPr>
            <a:t>ilgtermiņa un sociālo aprūpi</a:t>
          </a:r>
          <a:endParaRPr lang="lv-LV" sz="2400" kern="1200" dirty="0" smtClean="0">
            <a:solidFill>
              <a:schemeClr val="tx1"/>
            </a:solidFill>
            <a:latin typeface="Times New Roman" pitchFamily="18" charset="0"/>
            <a:cs typeface="Times New Roman" pitchFamily="18" charset="0"/>
          </a:endParaRPr>
        </a:p>
      </dsp:txBody>
      <dsp:txXfrm>
        <a:off x="0" y="3306458"/>
        <a:ext cx="7920879" cy="1085253"/>
      </dsp:txXfrm>
    </dsp:sp>
    <dsp:sp modelId="{2421F487-35AF-41FB-90DA-67392C76917E}">
      <dsp:nvSpPr>
        <dsp:cNvPr id="0" name=""/>
        <dsp:cNvSpPr/>
      </dsp:nvSpPr>
      <dsp:spPr>
        <a:xfrm rot="10800000">
          <a:off x="0" y="1653617"/>
          <a:ext cx="7920879" cy="1669119"/>
        </a:xfrm>
        <a:prstGeom prst="upArrowCallout">
          <a:avLst/>
        </a:prstGeom>
        <a:solidFill>
          <a:schemeClr val="accent2">
            <a:hueOff val="4590534"/>
            <a:satOff val="3928"/>
            <a:lumOff val="8235"/>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lv-LV" sz="2400" b="0" kern="1200" dirty="0" smtClean="0">
              <a:solidFill>
                <a:schemeClr val="tx1"/>
              </a:solidFill>
              <a:latin typeface="Times New Roman" pitchFamily="18" charset="0"/>
              <a:cs typeface="Times New Roman" pitchFamily="18" charset="0"/>
            </a:rPr>
            <a:t>Veselības izglītība un hronisko slimību vadība</a:t>
          </a:r>
          <a:endParaRPr lang="lv-LV" sz="2400" b="0" kern="1200" dirty="0" smtClean="0">
            <a:solidFill>
              <a:schemeClr val="tx1"/>
            </a:solidFill>
            <a:latin typeface="Times New Roman" pitchFamily="18" charset="0"/>
            <a:cs typeface="Times New Roman" pitchFamily="18" charset="0"/>
          </a:endParaRPr>
        </a:p>
      </dsp:txBody>
      <dsp:txXfrm rot="10800000">
        <a:off x="0" y="1653617"/>
        <a:ext cx="7920879" cy="1669119"/>
      </dsp:txXfrm>
    </dsp:sp>
    <dsp:sp modelId="{E5C20C91-6CC4-4BD2-8498-1FDB8F025445}">
      <dsp:nvSpPr>
        <dsp:cNvPr id="0" name=""/>
        <dsp:cNvSpPr/>
      </dsp:nvSpPr>
      <dsp:spPr>
        <a:xfrm rot="10800000">
          <a:off x="0" y="0"/>
          <a:ext cx="7920879" cy="1669119"/>
        </a:xfrm>
        <a:prstGeom prst="upArrowCallout">
          <a:avLst/>
        </a:prstGeom>
        <a:solidFill>
          <a:schemeClr val="accent2">
            <a:hueOff val="9181068"/>
            <a:satOff val="7856"/>
            <a:lumOff val="16470"/>
            <a:alphaOff val="0"/>
          </a:schemeClr>
        </a:solidFill>
        <a:ln w="38100" cap="flat" cmpd="sng" algn="ctr">
          <a:solidFill>
            <a:schemeClr val="lt1">
              <a:hueOff val="0"/>
              <a:satOff val="0"/>
              <a:lumOff val="0"/>
              <a:alphaOff val="0"/>
            </a:schemeClr>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lv-LV" sz="2400" b="0" kern="1200" dirty="0" smtClean="0">
              <a:solidFill>
                <a:schemeClr val="tx1"/>
              </a:solidFill>
              <a:latin typeface="Times New Roman" pitchFamily="18" charset="0"/>
              <a:cs typeface="Times New Roman" pitchFamily="18" charset="0"/>
            </a:rPr>
            <a:t>Pieejamība veselības aprūpes pakalpojumiem ambulatorā posmā</a:t>
          </a:r>
          <a:endParaRPr lang="lv-LV" sz="2400" b="0" kern="1200" dirty="0" smtClean="0">
            <a:solidFill>
              <a:schemeClr val="tx1"/>
            </a:solidFill>
            <a:latin typeface="Times New Roman" pitchFamily="18" charset="0"/>
            <a:cs typeface="Times New Roman" pitchFamily="18" charset="0"/>
          </a:endParaRPr>
        </a:p>
      </dsp:txBody>
      <dsp:txXfrm rot="10800000">
        <a:off x="0" y="0"/>
        <a:ext cx="7920879" cy="166911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A986D4-D588-402C-A79F-51BE63A4092D}">
      <dsp:nvSpPr>
        <dsp:cNvPr id="0" name=""/>
        <dsp:cNvSpPr/>
      </dsp:nvSpPr>
      <dsp:spPr>
        <a:xfrm>
          <a:off x="1673264" y="914517"/>
          <a:ext cx="2276690" cy="2276690"/>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lv-LV" sz="2900" b="1" kern="1200" dirty="0" smtClean="0">
              <a:solidFill>
                <a:srgbClr val="C00000"/>
              </a:solidFill>
              <a:latin typeface="Times New Roman" pitchFamily="18" charset="0"/>
              <a:cs typeface="Times New Roman" pitchFamily="18" charset="0"/>
            </a:rPr>
            <a:t>Veselība</a:t>
          </a:r>
          <a:r>
            <a:rPr lang="lv-LV" sz="3200" b="1" kern="1200" dirty="0" smtClean="0">
              <a:solidFill>
                <a:srgbClr val="C00000"/>
              </a:solidFill>
            </a:rPr>
            <a:t> </a:t>
          </a:r>
          <a:r>
            <a:rPr lang="lv-LV" sz="2000" b="1" kern="1200" dirty="0" smtClean="0">
              <a:solidFill>
                <a:srgbClr val="C00000"/>
              </a:solidFill>
            </a:rPr>
            <a:t> </a:t>
          </a:r>
          <a:endParaRPr lang="en-US" sz="2000" b="1" kern="1200" dirty="0">
            <a:solidFill>
              <a:srgbClr val="C00000"/>
            </a:solidFill>
          </a:endParaRPr>
        </a:p>
      </dsp:txBody>
      <dsp:txXfrm>
        <a:off x="1673264" y="914517"/>
        <a:ext cx="2276690" cy="2276690"/>
      </dsp:txXfrm>
    </dsp:sp>
    <dsp:sp modelId="{5C7F9C62-B571-4074-800F-5777C8931E5F}">
      <dsp:nvSpPr>
        <dsp:cNvPr id="0" name=""/>
        <dsp:cNvSpPr/>
      </dsp:nvSpPr>
      <dsp:spPr>
        <a:xfrm>
          <a:off x="2132044" y="-67396"/>
          <a:ext cx="1506577" cy="1281412"/>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v-LV" sz="2000" kern="1200" dirty="0" smtClean="0">
              <a:latin typeface="Times New Roman" pitchFamily="18" charset="0"/>
              <a:cs typeface="Times New Roman" pitchFamily="18" charset="0"/>
            </a:rPr>
            <a:t>Finanses</a:t>
          </a:r>
          <a:r>
            <a:rPr lang="lv-LV" sz="2000" kern="1200" dirty="0" smtClean="0"/>
            <a:t> </a:t>
          </a:r>
          <a:endParaRPr lang="en-US" sz="2000" kern="1200" dirty="0"/>
        </a:p>
      </dsp:txBody>
      <dsp:txXfrm>
        <a:off x="2132044" y="-67396"/>
        <a:ext cx="1506577" cy="1281412"/>
      </dsp:txXfrm>
    </dsp:sp>
    <dsp:sp modelId="{98EB6FC0-5A1C-4DEA-99A4-8715677FA24C}">
      <dsp:nvSpPr>
        <dsp:cNvPr id="0" name=""/>
        <dsp:cNvSpPr/>
      </dsp:nvSpPr>
      <dsp:spPr>
        <a:xfrm>
          <a:off x="3199015" y="360885"/>
          <a:ext cx="1321972" cy="1287172"/>
        </a:xfrm>
        <a:prstGeom prst="ellipse">
          <a:avLst/>
        </a:prstGeom>
        <a:solidFill>
          <a:schemeClr val="accent4">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v-LV" sz="2000" kern="1200" dirty="0" smtClean="0">
              <a:latin typeface="Times New Roman" pitchFamily="18" charset="0"/>
              <a:cs typeface="Times New Roman" pitchFamily="18" charset="0"/>
            </a:rPr>
            <a:t>Izglītība </a:t>
          </a:r>
          <a:endParaRPr lang="en-US" sz="2000" kern="1200" dirty="0">
            <a:latin typeface="Times New Roman" pitchFamily="18" charset="0"/>
            <a:cs typeface="Times New Roman" pitchFamily="18" charset="0"/>
          </a:endParaRPr>
        </a:p>
      </dsp:txBody>
      <dsp:txXfrm>
        <a:off x="3199015" y="360885"/>
        <a:ext cx="1321972" cy="1287172"/>
      </dsp:txXfrm>
    </dsp:sp>
    <dsp:sp modelId="{26340809-CEA8-4249-9767-559E06C01AEC}">
      <dsp:nvSpPr>
        <dsp:cNvPr id="0" name=""/>
        <dsp:cNvSpPr/>
      </dsp:nvSpPr>
      <dsp:spPr>
        <a:xfrm>
          <a:off x="3657167" y="1399629"/>
          <a:ext cx="1274184" cy="1306467"/>
        </a:xfrm>
        <a:prstGeom prst="ellipse">
          <a:avLst/>
        </a:prstGeom>
        <a:solidFill>
          <a:schemeClr val="accent5">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v-LV" sz="2000" kern="1200" dirty="0" smtClean="0">
              <a:latin typeface="Times New Roman" pitchFamily="18" charset="0"/>
              <a:cs typeface="Times New Roman" pitchFamily="18" charset="0"/>
            </a:rPr>
            <a:t>Kultūra</a:t>
          </a:r>
          <a:r>
            <a:rPr lang="lv-LV" sz="2000" kern="1200" dirty="0" smtClean="0"/>
            <a:t> </a:t>
          </a:r>
          <a:endParaRPr lang="en-US" sz="2000" kern="1200" dirty="0"/>
        </a:p>
      </dsp:txBody>
      <dsp:txXfrm>
        <a:off x="3657167" y="1399629"/>
        <a:ext cx="1274184" cy="1306467"/>
      </dsp:txXfrm>
    </dsp:sp>
    <dsp:sp modelId="{A4559009-D954-49C9-B46D-48B09416D0D3}">
      <dsp:nvSpPr>
        <dsp:cNvPr id="0" name=""/>
        <dsp:cNvSpPr/>
      </dsp:nvSpPr>
      <dsp:spPr>
        <a:xfrm>
          <a:off x="3191235" y="2437644"/>
          <a:ext cx="1337533" cy="1327219"/>
        </a:xfrm>
        <a:prstGeom prst="ellipse">
          <a:avLst/>
        </a:prstGeom>
        <a:solidFill>
          <a:schemeClr val="accent6">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v-LV" sz="2000" kern="1200" dirty="0" smtClean="0">
              <a:latin typeface="Times New Roman" pitchFamily="18" charset="0"/>
              <a:cs typeface="Times New Roman" pitchFamily="18" charset="0"/>
            </a:rPr>
            <a:t>Drošība</a:t>
          </a:r>
          <a:endParaRPr lang="en-US" sz="2000" kern="1200" dirty="0">
            <a:latin typeface="Times New Roman" pitchFamily="18" charset="0"/>
            <a:cs typeface="Times New Roman" pitchFamily="18" charset="0"/>
          </a:endParaRPr>
        </a:p>
      </dsp:txBody>
      <dsp:txXfrm>
        <a:off x="3191235" y="2437644"/>
        <a:ext cx="1337533" cy="1327219"/>
      </dsp:txXfrm>
    </dsp:sp>
    <dsp:sp modelId="{2DD9DDF1-6FA8-4B4B-9CF5-01B63A3CDF09}">
      <dsp:nvSpPr>
        <dsp:cNvPr id="0" name=""/>
        <dsp:cNvSpPr/>
      </dsp:nvSpPr>
      <dsp:spPr>
        <a:xfrm>
          <a:off x="2160226" y="2896075"/>
          <a:ext cx="1302768" cy="1278874"/>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v-LV" sz="2000" kern="1200" dirty="0" smtClean="0">
              <a:latin typeface="Times New Roman" pitchFamily="18" charset="0"/>
              <a:cs typeface="Times New Roman" pitchFamily="18" charset="0"/>
            </a:rPr>
            <a:t>Sports</a:t>
          </a:r>
          <a:r>
            <a:rPr lang="lv-LV" sz="2000" kern="1200" dirty="0" smtClean="0"/>
            <a:t> </a:t>
          </a:r>
          <a:endParaRPr lang="en-US" sz="2000" kern="1200" dirty="0"/>
        </a:p>
      </dsp:txBody>
      <dsp:txXfrm>
        <a:off x="2160226" y="2896075"/>
        <a:ext cx="1302768" cy="1278874"/>
      </dsp:txXfrm>
    </dsp:sp>
    <dsp:sp modelId="{8D20891D-A498-44DF-BDEF-200EF0F7A829}">
      <dsp:nvSpPr>
        <dsp:cNvPr id="0" name=""/>
        <dsp:cNvSpPr/>
      </dsp:nvSpPr>
      <dsp:spPr>
        <a:xfrm>
          <a:off x="1164322" y="301747"/>
          <a:ext cx="1379731" cy="1379731"/>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v-LV" sz="2000" kern="1200" dirty="0" smtClean="0">
              <a:latin typeface="Times New Roman" pitchFamily="18" charset="0"/>
              <a:cs typeface="Times New Roman" pitchFamily="18" charset="0"/>
            </a:rPr>
            <a:t>Pārtika </a:t>
          </a:r>
          <a:endParaRPr lang="en-US" sz="2000" kern="1200" dirty="0">
            <a:latin typeface="Times New Roman" pitchFamily="18" charset="0"/>
            <a:cs typeface="Times New Roman" pitchFamily="18" charset="0"/>
          </a:endParaRPr>
        </a:p>
      </dsp:txBody>
      <dsp:txXfrm>
        <a:off x="1164322" y="301747"/>
        <a:ext cx="1379731" cy="1379731"/>
      </dsp:txXfrm>
    </dsp:sp>
    <dsp:sp modelId="{5E35B4D6-55B9-49AC-84B3-2664612D2BEE}">
      <dsp:nvSpPr>
        <dsp:cNvPr id="0" name=""/>
        <dsp:cNvSpPr/>
      </dsp:nvSpPr>
      <dsp:spPr>
        <a:xfrm>
          <a:off x="1164325" y="2420993"/>
          <a:ext cx="1287377" cy="1327105"/>
        </a:xfrm>
        <a:prstGeom prst="ellipse">
          <a:avLst/>
        </a:prstGeom>
        <a:solidFill>
          <a:schemeClr val="accent4">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lv-LV" sz="2000" kern="1200" dirty="0" smtClean="0">
              <a:latin typeface="Times New Roman" pitchFamily="18" charset="0"/>
              <a:cs typeface="Times New Roman" pitchFamily="18" charset="0"/>
            </a:rPr>
            <a:t>Vide </a:t>
          </a:r>
          <a:endParaRPr lang="en-US" sz="2000" kern="1200" dirty="0">
            <a:latin typeface="Times New Roman" pitchFamily="18" charset="0"/>
            <a:cs typeface="Times New Roman" pitchFamily="18" charset="0"/>
          </a:endParaRPr>
        </a:p>
      </dsp:txBody>
      <dsp:txXfrm>
        <a:off x="1164325" y="2420993"/>
        <a:ext cx="1287377" cy="1327105"/>
      </dsp:txXfrm>
    </dsp:sp>
    <dsp:sp modelId="{AE997E87-D380-43B1-8FB7-1E3297EDEA25}">
      <dsp:nvSpPr>
        <dsp:cNvPr id="0" name=""/>
        <dsp:cNvSpPr/>
      </dsp:nvSpPr>
      <dsp:spPr>
        <a:xfrm>
          <a:off x="648073" y="1129576"/>
          <a:ext cx="1577974" cy="1390705"/>
        </a:xfrm>
        <a:prstGeom prst="ellipse">
          <a:avLst/>
        </a:prstGeom>
        <a:solidFill>
          <a:schemeClr val="accent5">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lv-LV" sz="1800" kern="1200" dirty="0" smtClean="0">
              <a:latin typeface="Times New Roman" pitchFamily="18" charset="0"/>
              <a:cs typeface="Times New Roman" pitchFamily="18" charset="0"/>
            </a:rPr>
            <a:t>Transports</a:t>
          </a:r>
          <a:r>
            <a:rPr lang="lv-LV" sz="1800" kern="1200" dirty="0" smtClean="0"/>
            <a:t> </a:t>
          </a:r>
          <a:endParaRPr lang="en-US" sz="1800" kern="1200" dirty="0"/>
        </a:p>
      </dsp:txBody>
      <dsp:txXfrm>
        <a:off x="648073" y="1129576"/>
        <a:ext cx="1577974" cy="139070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0.75433</cdr:x>
      <cdr:y>0.43359</cdr:y>
    </cdr:from>
    <cdr:to>
      <cdr:x>0.87038</cdr:x>
      <cdr:y>0.44296</cdr:y>
    </cdr:to>
    <cdr:sp macro="" textlink="">
      <cdr:nvSpPr>
        <cdr:cNvPr id="3" name="Straight Arrow Connector 2"/>
        <cdr:cNvSpPr/>
      </cdr:nvSpPr>
      <cdr:spPr>
        <a:xfrm xmlns:a="http://schemas.openxmlformats.org/drawingml/2006/main" flipH="1" flipV="1">
          <a:off x="6552728" y="2114519"/>
          <a:ext cx="1008112" cy="45720"/>
        </a:xfrm>
        <a:prstGeom xmlns:a="http://schemas.openxmlformats.org/drawingml/2006/main" prst="straightConnector1">
          <a:avLst/>
        </a:prstGeom>
        <a:ln xmlns:a="http://schemas.openxmlformats.org/drawingml/2006/main" w="3492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lv-LV"/>
        </a:p>
      </cdr:txBody>
    </cdr:sp>
  </cdr:relSizeAnchor>
  <cdr:relSizeAnchor xmlns:cdr="http://schemas.openxmlformats.org/drawingml/2006/chartDrawing">
    <cdr:from>
      <cdr:x>0.80407</cdr:x>
      <cdr:y>0.16242</cdr:y>
    </cdr:from>
    <cdr:to>
      <cdr:x>0.90354</cdr:x>
      <cdr:y>0.48726</cdr:y>
    </cdr:to>
    <cdr:sp macro="" textlink="">
      <cdr:nvSpPr>
        <cdr:cNvPr id="4" name="Straight Arrow Connector 3"/>
        <cdr:cNvSpPr/>
      </cdr:nvSpPr>
      <cdr:spPr>
        <a:xfrm xmlns:a="http://schemas.openxmlformats.org/drawingml/2006/main" flipH="1" flipV="1">
          <a:off x="6984776" y="792088"/>
          <a:ext cx="864096" cy="1584176"/>
        </a:xfrm>
        <a:prstGeom xmlns:a="http://schemas.openxmlformats.org/drawingml/2006/main" prst="straightConnector1">
          <a:avLst/>
        </a:prstGeom>
        <a:noFill xmlns:a="http://schemas.openxmlformats.org/drawingml/2006/main"/>
        <a:ln xmlns:a="http://schemas.openxmlformats.org/drawingml/2006/main" w="34925" cap="flat" cmpd="sng" algn="ctr">
          <a:solidFill>
            <a:srgbClr val="FF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rgbClr val="000000"/>
              </a:solidFill>
              <a:latin typeface="Balt Times Omni"/>
            </a:defRPr>
          </a:lvl1pPr>
          <a:lvl2pPr marL="457200" indent="0">
            <a:defRPr sz="1100">
              <a:solidFill>
                <a:srgbClr val="000000"/>
              </a:solidFill>
              <a:latin typeface="Balt Times Omni"/>
            </a:defRPr>
          </a:lvl2pPr>
          <a:lvl3pPr marL="914400" indent="0">
            <a:defRPr sz="1100">
              <a:solidFill>
                <a:srgbClr val="000000"/>
              </a:solidFill>
              <a:latin typeface="Balt Times Omni"/>
            </a:defRPr>
          </a:lvl3pPr>
          <a:lvl4pPr marL="1371600" indent="0">
            <a:defRPr sz="1100">
              <a:solidFill>
                <a:srgbClr val="000000"/>
              </a:solidFill>
              <a:latin typeface="Balt Times Omni"/>
            </a:defRPr>
          </a:lvl4pPr>
          <a:lvl5pPr marL="1828800" indent="0">
            <a:defRPr sz="1100">
              <a:solidFill>
                <a:srgbClr val="000000"/>
              </a:solidFill>
              <a:latin typeface="Balt Times Omni"/>
            </a:defRPr>
          </a:lvl5pPr>
          <a:lvl6pPr marL="2286000" indent="0">
            <a:defRPr sz="1100">
              <a:solidFill>
                <a:srgbClr val="000000"/>
              </a:solidFill>
              <a:latin typeface="Balt Times Omni"/>
            </a:defRPr>
          </a:lvl6pPr>
          <a:lvl7pPr marL="2743200" indent="0">
            <a:defRPr sz="1100">
              <a:solidFill>
                <a:srgbClr val="000000"/>
              </a:solidFill>
              <a:latin typeface="Balt Times Omni"/>
            </a:defRPr>
          </a:lvl7pPr>
          <a:lvl8pPr marL="3200400" indent="0">
            <a:defRPr sz="1100">
              <a:solidFill>
                <a:srgbClr val="000000"/>
              </a:solidFill>
              <a:latin typeface="Balt Times Omni"/>
            </a:defRPr>
          </a:lvl8pPr>
          <a:lvl9pPr marL="3657600" indent="0">
            <a:defRPr sz="1100">
              <a:solidFill>
                <a:srgbClr val="000000"/>
              </a:solidFill>
              <a:latin typeface="Balt Times Omni"/>
            </a:defRPr>
          </a:lvl9pPr>
        </a:lstStyle>
        <a:p xmlns:a="http://schemas.openxmlformats.org/drawingml/2006/main">
          <a:endParaRPr lang="lv-LV"/>
        </a:p>
      </cdr:txBody>
    </cdr:sp>
  </cdr:relSizeAnchor>
</c:userShapes>
</file>

<file path=ppt/drawings/drawing2.xml><?xml version="1.0" encoding="utf-8"?>
<c:userShapes xmlns:c="http://schemas.openxmlformats.org/drawingml/2006/chart">
  <cdr:relSizeAnchor xmlns:cdr="http://schemas.openxmlformats.org/drawingml/2006/chartDrawing">
    <cdr:from>
      <cdr:x>0.77358</cdr:x>
      <cdr:y>0.36066</cdr:y>
    </cdr:from>
    <cdr:to>
      <cdr:x>0.84906</cdr:x>
      <cdr:y>0.54098</cdr:y>
    </cdr:to>
    <cdr:sp macro="" textlink="">
      <cdr:nvSpPr>
        <cdr:cNvPr id="2" name="Straight Arrow Connector 1"/>
        <cdr:cNvSpPr/>
      </cdr:nvSpPr>
      <cdr:spPr>
        <a:xfrm xmlns:a="http://schemas.openxmlformats.org/drawingml/2006/main" flipH="1" flipV="1">
          <a:off x="5904656" y="1584176"/>
          <a:ext cx="576064" cy="792088"/>
        </a:xfrm>
        <a:prstGeom xmlns:a="http://schemas.openxmlformats.org/drawingml/2006/main" prst="straightConnector1">
          <a:avLst/>
        </a:prstGeom>
        <a:noFill xmlns:a="http://schemas.openxmlformats.org/drawingml/2006/main"/>
        <a:ln xmlns:a="http://schemas.openxmlformats.org/drawingml/2006/main" w="34925" cap="flat" cmpd="sng" algn="ctr">
          <a:solidFill>
            <a:srgbClr val="FF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rgbClr val="000000"/>
              </a:solidFill>
              <a:latin typeface="Balt Times Omni"/>
            </a:defRPr>
          </a:lvl1pPr>
          <a:lvl2pPr marL="457200" indent="0">
            <a:defRPr sz="1100">
              <a:solidFill>
                <a:srgbClr val="000000"/>
              </a:solidFill>
              <a:latin typeface="Balt Times Omni"/>
            </a:defRPr>
          </a:lvl2pPr>
          <a:lvl3pPr marL="914400" indent="0">
            <a:defRPr sz="1100">
              <a:solidFill>
                <a:srgbClr val="000000"/>
              </a:solidFill>
              <a:latin typeface="Balt Times Omni"/>
            </a:defRPr>
          </a:lvl3pPr>
          <a:lvl4pPr marL="1371600" indent="0">
            <a:defRPr sz="1100">
              <a:solidFill>
                <a:srgbClr val="000000"/>
              </a:solidFill>
              <a:latin typeface="Balt Times Omni"/>
            </a:defRPr>
          </a:lvl4pPr>
          <a:lvl5pPr marL="1828800" indent="0">
            <a:defRPr sz="1100">
              <a:solidFill>
                <a:srgbClr val="000000"/>
              </a:solidFill>
              <a:latin typeface="Balt Times Omni"/>
            </a:defRPr>
          </a:lvl5pPr>
          <a:lvl6pPr marL="2286000" indent="0">
            <a:defRPr sz="1100">
              <a:solidFill>
                <a:srgbClr val="000000"/>
              </a:solidFill>
              <a:latin typeface="Balt Times Omni"/>
            </a:defRPr>
          </a:lvl6pPr>
          <a:lvl7pPr marL="2743200" indent="0">
            <a:defRPr sz="1100">
              <a:solidFill>
                <a:srgbClr val="000000"/>
              </a:solidFill>
              <a:latin typeface="Balt Times Omni"/>
            </a:defRPr>
          </a:lvl7pPr>
          <a:lvl8pPr marL="3200400" indent="0">
            <a:defRPr sz="1100">
              <a:solidFill>
                <a:srgbClr val="000000"/>
              </a:solidFill>
              <a:latin typeface="Balt Times Omni"/>
            </a:defRPr>
          </a:lvl8pPr>
          <a:lvl9pPr marL="3657600" indent="0">
            <a:defRPr sz="1100">
              <a:solidFill>
                <a:srgbClr val="000000"/>
              </a:solidFill>
              <a:latin typeface="Balt Times Omni"/>
            </a:defRPr>
          </a:lvl9pPr>
        </a:lstStyle>
        <a:p xmlns:a="http://schemas.openxmlformats.org/drawingml/2006/main">
          <a:endParaRPr lang="lv-LV"/>
        </a:p>
      </cdr:txBody>
    </cdr:sp>
  </cdr:relSizeAnchor>
  <cdr:relSizeAnchor xmlns:cdr="http://schemas.openxmlformats.org/drawingml/2006/chartDrawing">
    <cdr:from>
      <cdr:x>0.75472</cdr:x>
      <cdr:y>0.59016</cdr:y>
    </cdr:from>
    <cdr:to>
      <cdr:x>0.84906</cdr:x>
      <cdr:y>0.63934</cdr:y>
    </cdr:to>
    <cdr:sp macro="" textlink="">
      <cdr:nvSpPr>
        <cdr:cNvPr id="3" name="Straight Arrow Connector 2"/>
        <cdr:cNvSpPr/>
      </cdr:nvSpPr>
      <cdr:spPr>
        <a:xfrm xmlns:a="http://schemas.openxmlformats.org/drawingml/2006/main" flipH="1">
          <a:off x="5760640" y="2592288"/>
          <a:ext cx="720080" cy="216024"/>
        </a:xfrm>
        <a:prstGeom xmlns:a="http://schemas.openxmlformats.org/drawingml/2006/main" prst="straightConnector1">
          <a:avLst/>
        </a:prstGeom>
        <a:noFill xmlns:a="http://schemas.openxmlformats.org/drawingml/2006/main"/>
        <a:ln xmlns:a="http://schemas.openxmlformats.org/drawingml/2006/main" w="34925" cap="flat" cmpd="sng" algn="ctr">
          <a:solidFill>
            <a:srgbClr val="FF0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rgbClr val="000000"/>
              </a:solidFill>
              <a:latin typeface="Balt Times Omni"/>
            </a:defRPr>
          </a:lvl1pPr>
          <a:lvl2pPr marL="457200" indent="0">
            <a:defRPr sz="1100">
              <a:solidFill>
                <a:srgbClr val="000000"/>
              </a:solidFill>
              <a:latin typeface="Balt Times Omni"/>
            </a:defRPr>
          </a:lvl2pPr>
          <a:lvl3pPr marL="914400" indent="0">
            <a:defRPr sz="1100">
              <a:solidFill>
                <a:srgbClr val="000000"/>
              </a:solidFill>
              <a:latin typeface="Balt Times Omni"/>
            </a:defRPr>
          </a:lvl3pPr>
          <a:lvl4pPr marL="1371600" indent="0">
            <a:defRPr sz="1100">
              <a:solidFill>
                <a:srgbClr val="000000"/>
              </a:solidFill>
              <a:latin typeface="Balt Times Omni"/>
            </a:defRPr>
          </a:lvl4pPr>
          <a:lvl5pPr marL="1828800" indent="0">
            <a:defRPr sz="1100">
              <a:solidFill>
                <a:srgbClr val="000000"/>
              </a:solidFill>
              <a:latin typeface="Balt Times Omni"/>
            </a:defRPr>
          </a:lvl5pPr>
          <a:lvl6pPr marL="2286000" indent="0">
            <a:defRPr sz="1100">
              <a:solidFill>
                <a:srgbClr val="000000"/>
              </a:solidFill>
              <a:latin typeface="Balt Times Omni"/>
            </a:defRPr>
          </a:lvl6pPr>
          <a:lvl7pPr marL="2743200" indent="0">
            <a:defRPr sz="1100">
              <a:solidFill>
                <a:srgbClr val="000000"/>
              </a:solidFill>
              <a:latin typeface="Balt Times Omni"/>
            </a:defRPr>
          </a:lvl7pPr>
          <a:lvl8pPr marL="3200400" indent="0">
            <a:defRPr sz="1100">
              <a:solidFill>
                <a:srgbClr val="000000"/>
              </a:solidFill>
              <a:latin typeface="Balt Times Omni"/>
            </a:defRPr>
          </a:lvl8pPr>
          <a:lvl9pPr marL="3657600" indent="0">
            <a:defRPr sz="1100">
              <a:solidFill>
                <a:srgbClr val="000000"/>
              </a:solidFill>
              <a:latin typeface="Balt Times Omni"/>
            </a:defRPr>
          </a:lvl9pPr>
        </a:lstStyle>
        <a:p xmlns:a="http://schemas.openxmlformats.org/drawingml/2006/main">
          <a:endParaRPr lang="lv-LV"/>
        </a:p>
      </cdr:txBody>
    </cdr:sp>
  </cdr:relSizeAnchor>
</c:userShapes>
</file>

<file path=ppt/drawings/drawing3.xml><?xml version="1.0" encoding="utf-8"?>
<c:userShapes xmlns:c="http://schemas.openxmlformats.org/drawingml/2006/chart">
  <cdr:relSizeAnchor xmlns:cdr="http://schemas.openxmlformats.org/drawingml/2006/chartDrawing">
    <cdr:from>
      <cdr:x>0.37421</cdr:x>
      <cdr:y>0.14763</cdr:y>
    </cdr:from>
    <cdr:to>
      <cdr:x>0.52921</cdr:x>
      <cdr:y>0.29529</cdr:y>
    </cdr:to>
    <cdr:sp macro="" textlink="">
      <cdr:nvSpPr>
        <cdr:cNvPr id="3" name="Oval 2"/>
        <cdr:cNvSpPr/>
      </cdr:nvSpPr>
      <cdr:spPr>
        <a:xfrm xmlns:a="http://schemas.openxmlformats.org/drawingml/2006/main">
          <a:off x="3250704" y="719981"/>
          <a:ext cx="1346448" cy="720080"/>
        </a:xfrm>
        <a:prstGeom xmlns:a="http://schemas.openxmlformats.org/drawingml/2006/main" prst="ellipse">
          <a:avLst/>
        </a:prstGeom>
        <a:noFill xmlns:a="http://schemas.openxmlformats.org/drawingml/2006/main"/>
        <a:ln xmlns:a="http://schemas.openxmlformats.org/drawingml/2006/main" w="25400" cap="flat" cmpd="sng" algn="ctr">
          <a:solidFill>
            <a:srgbClr val="FF0000"/>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lv-LV"/>
          </a:defPPr>
          <a:lvl1pPr marL="0" algn="l" defTabSz="914400" rtl="0" eaLnBrk="1" latinLnBrk="0" hangingPunct="1">
            <a:defRPr sz="1800" kern="1200">
              <a:solidFill>
                <a:srgbClr val="FFFFFF"/>
              </a:solidFill>
              <a:latin typeface="Balt Times Omni"/>
            </a:defRPr>
          </a:lvl1pPr>
          <a:lvl2pPr marL="457200" algn="l" defTabSz="914400" rtl="0" eaLnBrk="1" latinLnBrk="0" hangingPunct="1">
            <a:defRPr sz="1800" kern="1200">
              <a:solidFill>
                <a:srgbClr val="FFFFFF"/>
              </a:solidFill>
              <a:latin typeface="Balt Times Omni"/>
            </a:defRPr>
          </a:lvl2pPr>
          <a:lvl3pPr marL="914400" algn="l" defTabSz="914400" rtl="0" eaLnBrk="1" latinLnBrk="0" hangingPunct="1">
            <a:defRPr sz="1800" kern="1200">
              <a:solidFill>
                <a:srgbClr val="FFFFFF"/>
              </a:solidFill>
              <a:latin typeface="Balt Times Omni"/>
            </a:defRPr>
          </a:lvl3pPr>
          <a:lvl4pPr marL="1371600" algn="l" defTabSz="914400" rtl="0" eaLnBrk="1" latinLnBrk="0" hangingPunct="1">
            <a:defRPr sz="1800" kern="1200">
              <a:solidFill>
                <a:srgbClr val="FFFFFF"/>
              </a:solidFill>
              <a:latin typeface="Balt Times Omni"/>
            </a:defRPr>
          </a:lvl4pPr>
          <a:lvl5pPr marL="1828800" algn="l" defTabSz="914400" rtl="0" eaLnBrk="1" latinLnBrk="0" hangingPunct="1">
            <a:defRPr sz="1800" kern="1200">
              <a:solidFill>
                <a:srgbClr val="FFFFFF"/>
              </a:solidFill>
              <a:latin typeface="Balt Times Omni"/>
            </a:defRPr>
          </a:lvl5pPr>
          <a:lvl6pPr marL="2286000" algn="l" defTabSz="914400" rtl="0" eaLnBrk="1" latinLnBrk="0" hangingPunct="1">
            <a:defRPr sz="1800" kern="1200">
              <a:solidFill>
                <a:srgbClr val="FFFFFF"/>
              </a:solidFill>
              <a:latin typeface="Balt Times Omni"/>
            </a:defRPr>
          </a:lvl6pPr>
          <a:lvl7pPr marL="2743200" algn="l" defTabSz="914400" rtl="0" eaLnBrk="1" latinLnBrk="0" hangingPunct="1">
            <a:defRPr sz="1800" kern="1200">
              <a:solidFill>
                <a:srgbClr val="FFFFFF"/>
              </a:solidFill>
              <a:latin typeface="Balt Times Omni"/>
            </a:defRPr>
          </a:lvl7pPr>
          <a:lvl8pPr marL="3200400" algn="l" defTabSz="914400" rtl="0" eaLnBrk="1" latinLnBrk="0" hangingPunct="1">
            <a:defRPr sz="1800" kern="1200">
              <a:solidFill>
                <a:srgbClr val="FFFFFF"/>
              </a:solidFill>
              <a:latin typeface="Balt Times Omni"/>
            </a:defRPr>
          </a:lvl8pPr>
          <a:lvl9pPr marL="3657600" algn="l" defTabSz="914400" rtl="0" eaLnBrk="1" latinLnBrk="0" hangingPunct="1">
            <a:defRPr sz="1800" kern="1200">
              <a:solidFill>
                <a:srgbClr val="FFFFFF"/>
              </a:solidFill>
              <a:latin typeface="Balt Times Omni"/>
            </a:defRPr>
          </a:lvl9pPr>
        </a:lstStyle>
        <a:p xmlns:a="http://schemas.openxmlformats.org/drawingml/2006/main">
          <a:pPr algn="ctr"/>
          <a:endParaRPr lang="lv-LV"/>
        </a:p>
      </cdr:txBody>
    </cdr:sp>
  </cdr:relSizeAnchor>
  <cdr:relSizeAnchor xmlns:cdr="http://schemas.openxmlformats.org/drawingml/2006/chartDrawing">
    <cdr:from>
      <cdr:x>0.58974</cdr:x>
      <cdr:y>0.08857</cdr:y>
    </cdr:from>
    <cdr:to>
      <cdr:x>0.96276</cdr:x>
      <cdr:y>0.23623</cdr:y>
    </cdr:to>
    <cdr:sp macro="" textlink="">
      <cdr:nvSpPr>
        <cdr:cNvPr id="4" name="Oval 3"/>
        <cdr:cNvSpPr/>
      </cdr:nvSpPr>
      <cdr:spPr>
        <a:xfrm xmlns:a="http://schemas.openxmlformats.org/drawingml/2006/main">
          <a:off x="5122912" y="431949"/>
          <a:ext cx="3240360" cy="720080"/>
        </a:xfrm>
        <a:prstGeom xmlns:a="http://schemas.openxmlformats.org/drawingml/2006/main" prst="ellipse">
          <a:avLst/>
        </a:prstGeom>
        <a:noFill xmlns:a="http://schemas.openxmlformats.org/drawingml/2006/main"/>
        <a:ln xmlns:a="http://schemas.openxmlformats.org/drawingml/2006/main" w="25400" cap="flat" cmpd="sng" algn="ctr">
          <a:solidFill>
            <a:srgbClr val="FF0000"/>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rgbClr val="FFFFFF"/>
              </a:solidFill>
              <a:latin typeface="Balt Times Omni"/>
            </a:defRPr>
          </a:lvl1pPr>
          <a:lvl2pPr marL="457200" indent="0">
            <a:defRPr sz="1100">
              <a:solidFill>
                <a:srgbClr val="FFFFFF"/>
              </a:solidFill>
              <a:latin typeface="Balt Times Omni"/>
            </a:defRPr>
          </a:lvl2pPr>
          <a:lvl3pPr marL="914400" indent="0">
            <a:defRPr sz="1100">
              <a:solidFill>
                <a:srgbClr val="FFFFFF"/>
              </a:solidFill>
              <a:latin typeface="Balt Times Omni"/>
            </a:defRPr>
          </a:lvl3pPr>
          <a:lvl4pPr marL="1371600" indent="0">
            <a:defRPr sz="1100">
              <a:solidFill>
                <a:srgbClr val="FFFFFF"/>
              </a:solidFill>
              <a:latin typeface="Balt Times Omni"/>
            </a:defRPr>
          </a:lvl4pPr>
          <a:lvl5pPr marL="1828800" indent="0">
            <a:defRPr sz="1100">
              <a:solidFill>
                <a:srgbClr val="FFFFFF"/>
              </a:solidFill>
              <a:latin typeface="Balt Times Omni"/>
            </a:defRPr>
          </a:lvl5pPr>
          <a:lvl6pPr marL="2286000" indent="0">
            <a:defRPr sz="1100">
              <a:solidFill>
                <a:srgbClr val="FFFFFF"/>
              </a:solidFill>
              <a:latin typeface="Balt Times Omni"/>
            </a:defRPr>
          </a:lvl6pPr>
          <a:lvl7pPr marL="2743200" indent="0">
            <a:defRPr sz="1100">
              <a:solidFill>
                <a:srgbClr val="FFFFFF"/>
              </a:solidFill>
              <a:latin typeface="Balt Times Omni"/>
            </a:defRPr>
          </a:lvl7pPr>
          <a:lvl8pPr marL="3200400" indent="0">
            <a:defRPr sz="1100">
              <a:solidFill>
                <a:srgbClr val="FFFFFF"/>
              </a:solidFill>
              <a:latin typeface="Balt Times Omni"/>
            </a:defRPr>
          </a:lvl8pPr>
          <a:lvl9pPr marL="3657600" indent="0">
            <a:defRPr sz="1100">
              <a:solidFill>
                <a:srgbClr val="FFFFFF"/>
              </a:solidFill>
              <a:latin typeface="Balt Times Omni"/>
            </a:defRPr>
          </a:lvl9pPr>
        </a:lstStyle>
        <a:p xmlns:a="http://schemas.openxmlformats.org/drawingml/2006/main">
          <a:pPr algn="ctr"/>
          <a:endParaRPr lang="lv-LV"/>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698B39B-B947-4CFC-B341-8C6545303B63}" type="datetimeFigureOut">
              <a:rPr lang="lv-LV" smtClean="0"/>
              <a:pPr/>
              <a:t>06.06.2014</a:t>
            </a:fld>
            <a:endParaRPr lang="lv-LV"/>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51A85300-C5C8-4068-97B2-E89308416459}" type="slidenum">
              <a:rPr lang="lv-LV" smtClean="0"/>
              <a:pPr/>
              <a:t>‹#›</a:t>
            </a:fld>
            <a:endParaRPr lang="lv-LV"/>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1BED870-F1AF-4FAB-B798-7F4AF4A8237E}" type="datetimeFigureOut">
              <a:rPr lang="en-US" smtClean="0"/>
              <a:pPr/>
              <a:t>6/6/2014</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6FA938D-5E2F-411C-9850-71E2BF74F3C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86FA938D-5E2F-411C-9850-71E2BF74F3C1}"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lgn="just">
              <a:buClr>
                <a:schemeClr val="tx1"/>
              </a:buClr>
              <a:buFont typeface="Wingdings" pitchFamily="2" charset="2"/>
              <a:buNone/>
            </a:pPr>
            <a:r>
              <a:rPr lang="lv-LV" sz="1200" b="0" dirty="0" smtClean="0">
                <a:latin typeface="Times New Roman" pitchFamily="18" charset="0"/>
                <a:cs typeface="Times New Roman" pitchFamily="18" charset="0"/>
              </a:rPr>
              <a:t>Galvenie rīcības virzieni saskaņa</a:t>
            </a:r>
            <a:r>
              <a:rPr lang="lv-LV" sz="1200" b="0" baseline="0" dirty="0" smtClean="0">
                <a:latin typeface="Times New Roman" pitchFamily="18" charset="0"/>
                <a:cs typeface="Times New Roman" pitchFamily="18" charset="0"/>
              </a:rPr>
              <a:t> ar NAP:</a:t>
            </a:r>
          </a:p>
          <a:p>
            <a:pPr algn="just"/>
            <a:r>
              <a:rPr lang="lv-LV" sz="1200" b="0" dirty="0" smtClean="0">
                <a:latin typeface="Times New Roman" pitchFamily="18" charset="0"/>
                <a:cs typeface="Times New Roman" pitchFamily="18" charset="0"/>
              </a:rPr>
              <a:t>Veselīga un aktīva dzīvesveida paradumu nostiprināšana sabiedrībā kopumā,</a:t>
            </a:r>
            <a:r>
              <a:rPr lang="lv-LV" sz="1200" b="0" baseline="0" dirty="0" smtClean="0">
                <a:latin typeface="Times New Roman" pitchFamily="18" charset="0"/>
                <a:cs typeface="Times New Roman" pitchFamily="18" charset="0"/>
              </a:rPr>
              <a:t> </a:t>
            </a:r>
            <a:r>
              <a:rPr lang="lv-LV" sz="1200" b="0" dirty="0" smtClean="0">
                <a:latin typeface="Times New Roman" pitchFamily="18" charset="0"/>
                <a:cs typeface="Times New Roman" pitchFamily="18" charset="0"/>
              </a:rPr>
              <a:t>Veselības aprūpes pakalpojumu pieejamības nodrošināšana,</a:t>
            </a:r>
            <a:r>
              <a:rPr lang="lv-LV" sz="1200" b="0" baseline="0" dirty="0" smtClean="0">
                <a:latin typeface="Times New Roman" pitchFamily="18" charset="0"/>
                <a:cs typeface="Times New Roman" pitchFamily="18" charset="0"/>
              </a:rPr>
              <a:t> </a:t>
            </a:r>
            <a:r>
              <a:rPr lang="lv-LV" sz="1200" b="0" dirty="0" smtClean="0">
                <a:latin typeface="Times New Roman" pitchFamily="18" charset="0"/>
                <a:cs typeface="Times New Roman" pitchFamily="18" charset="0"/>
              </a:rPr>
              <a:t>Veselības aprūpes pakalpojumu kvalitātes uzlabošana,</a:t>
            </a:r>
            <a:r>
              <a:rPr lang="lv-LV" sz="1200" b="0" baseline="0" dirty="0" smtClean="0">
                <a:latin typeface="Times New Roman" pitchFamily="18" charset="0"/>
                <a:cs typeface="Times New Roman" pitchFamily="18" charset="0"/>
              </a:rPr>
              <a:t> </a:t>
            </a:r>
            <a:r>
              <a:rPr lang="lv-LV" sz="1200" b="0" dirty="0" smtClean="0">
                <a:latin typeface="Times New Roman" pitchFamily="18" charset="0"/>
                <a:cs typeface="Times New Roman" pitchFamily="18" charset="0"/>
              </a:rPr>
              <a:t>Medicīniskās un sociālās rehabilitācijas pasākumi,</a:t>
            </a:r>
            <a:r>
              <a:rPr lang="lv-LV" sz="1200" b="0" baseline="0" dirty="0" smtClean="0">
                <a:latin typeface="Times New Roman" pitchFamily="18" charset="0"/>
                <a:cs typeface="Times New Roman" pitchFamily="18" charset="0"/>
              </a:rPr>
              <a:t> </a:t>
            </a:r>
            <a:r>
              <a:rPr lang="lv-LV" sz="1200" b="0" dirty="0" smtClean="0">
                <a:latin typeface="Times New Roman" pitchFamily="18" charset="0"/>
                <a:cs typeface="Times New Roman" pitchFamily="18" charset="0"/>
              </a:rPr>
              <a:t>Atkarību izraisošo vielu un procesu lietošanas izplatības ierobežošana, t.sk. </a:t>
            </a:r>
            <a:r>
              <a:rPr lang="lv-LV" sz="1200" b="0" dirty="0" smtClean="0">
                <a:latin typeface="Times New Roman" pitchFamily="18" charset="0"/>
                <a:cs typeface="Times New Roman" pitchFamily="18" charset="0"/>
              </a:rPr>
              <a:t>ārstēšana</a:t>
            </a:r>
          </a:p>
          <a:p>
            <a:pPr algn="just"/>
            <a:r>
              <a:rPr lang="lv-LV" sz="1200" b="1" dirty="0" smtClean="0">
                <a:latin typeface="Times New Roman" pitchFamily="18" charset="0"/>
                <a:cs typeface="Times New Roman" pitchFamily="18" charset="0"/>
              </a:rPr>
              <a:t>Līdz 2020.gadam paveicamais:</a:t>
            </a:r>
          </a:p>
          <a:p>
            <a:pPr lvl="0" algn="just">
              <a:buFont typeface="Arial" pitchFamily="34" charset="0"/>
              <a:buChar char="•"/>
            </a:pPr>
            <a:r>
              <a:rPr lang="lv-LV" sz="1200" dirty="0" smtClean="0">
                <a:latin typeface="Times New Roman" pitchFamily="18" charset="0"/>
                <a:cs typeface="Times New Roman" pitchFamily="18" charset="0"/>
              </a:rPr>
              <a:t> par </a:t>
            </a:r>
            <a:r>
              <a:rPr lang="lv-LV" sz="1200" b="1" dirty="0" smtClean="0">
                <a:latin typeface="Times New Roman" pitchFamily="18" charset="0"/>
                <a:cs typeface="Times New Roman" pitchFamily="18" charset="0"/>
              </a:rPr>
              <a:t>3 gadiem </a:t>
            </a:r>
            <a:r>
              <a:rPr lang="lv-LV" sz="1200" dirty="0" smtClean="0">
                <a:latin typeface="Times New Roman" pitchFamily="18" charset="0"/>
                <a:cs typeface="Times New Roman" pitchFamily="18" charset="0"/>
              </a:rPr>
              <a:t>pagarināt veselīgi nodzīvoto dzīves gadu skaitu</a:t>
            </a:r>
            <a:endParaRPr lang="en-US" sz="1200" dirty="0" smtClean="0">
              <a:latin typeface="Times New Roman" pitchFamily="18" charset="0"/>
              <a:cs typeface="Times New Roman" pitchFamily="18" charset="0"/>
            </a:endParaRPr>
          </a:p>
          <a:p>
            <a:pPr algn="just"/>
            <a:r>
              <a:rPr lang="lv-LV" sz="1200" dirty="0" smtClean="0">
                <a:latin typeface="Times New Roman" pitchFamily="18" charset="0"/>
                <a:cs typeface="Times New Roman" pitchFamily="18" charset="0"/>
              </a:rPr>
              <a:t>(no 54 gadiem vīriešiem un 57 gadiem sievietēm 2014.gadā uz 57 gadiem vīriešiem un 60 gadiem sievietēm 2020.gadā) </a:t>
            </a:r>
            <a:endParaRPr lang="en-US" sz="1200" dirty="0" smtClean="0">
              <a:latin typeface="Times New Roman" pitchFamily="18" charset="0"/>
              <a:cs typeface="Times New Roman" pitchFamily="18" charset="0"/>
            </a:endParaRPr>
          </a:p>
          <a:p>
            <a:pPr lvl="0" algn="just">
              <a:buFont typeface="Arial" pitchFamily="34" charset="0"/>
              <a:buChar char="•"/>
            </a:pPr>
            <a:r>
              <a:rPr lang="lv-LV" sz="1200" dirty="0" smtClean="0">
                <a:latin typeface="Times New Roman" pitchFamily="18" charset="0"/>
                <a:cs typeface="Times New Roman" pitchFamily="18" charset="0"/>
              </a:rPr>
              <a:t> par </a:t>
            </a:r>
            <a:r>
              <a:rPr lang="lv-LV" sz="1200" b="1" dirty="0" smtClean="0">
                <a:latin typeface="Times New Roman" pitchFamily="18" charset="0"/>
                <a:cs typeface="Times New Roman" pitchFamily="18" charset="0"/>
              </a:rPr>
              <a:t>11%</a:t>
            </a:r>
            <a:r>
              <a:rPr lang="lv-LV" sz="1200" dirty="0" smtClean="0">
                <a:latin typeface="Times New Roman" pitchFamily="18" charset="0"/>
                <a:cs typeface="Times New Roman" pitchFamily="18" charset="0"/>
              </a:rPr>
              <a:t> samazināt potenciāli zaudēto dzīves gadu rādītāju </a:t>
            </a:r>
            <a:endParaRPr lang="en-US" sz="1200" dirty="0" smtClean="0">
              <a:latin typeface="Times New Roman" pitchFamily="18" charset="0"/>
              <a:cs typeface="Times New Roman" pitchFamily="18" charset="0"/>
            </a:endParaRPr>
          </a:p>
          <a:p>
            <a:pPr algn="just"/>
            <a:r>
              <a:rPr lang="lv-LV" sz="1200" dirty="0" smtClean="0">
                <a:latin typeface="Times New Roman" pitchFamily="18" charset="0"/>
                <a:cs typeface="Times New Roman" pitchFamily="18" charset="0"/>
              </a:rPr>
              <a:t>(no 6050 gadiem 2014.gadā uz 5300 gadiem 2020.gadā  (uz 100 000 iedzīvotāju).</a:t>
            </a:r>
            <a:endParaRPr lang="en-US" sz="1200" dirty="0" smtClean="0">
              <a:latin typeface="Times New Roman" pitchFamily="18" charset="0"/>
              <a:cs typeface="Times New Roman" pitchFamily="18" charset="0"/>
            </a:endParaRPr>
          </a:p>
          <a:p>
            <a:pPr algn="just">
              <a:buClr>
                <a:schemeClr val="tx1"/>
              </a:buClr>
              <a:buFont typeface="Wingdings" pitchFamily="2" charset="2"/>
              <a:buNone/>
            </a:pPr>
            <a:endParaRPr lang="lv-LV" sz="1200" b="0" dirty="0" smtClean="0">
              <a:latin typeface="Times New Roman" pitchFamily="18" charset="0"/>
              <a:cs typeface="Times New Roman" pitchFamily="18" charset="0"/>
            </a:endParaRPr>
          </a:p>
          <a:p>
            <a:pPr algn="just">
              <a:buClr>
                <a:schemeClr val="tx1"/>
              </a:buClr>
              <a:buFont typeface="Wingdings" pitchFamily="2" charset="2"/>
              <a:buNone/>
            </a:pPr>
            <a:endParaRPr lang="lv-LV" sz="1200" b="0" dirty="0" smtClean="0">
              <a:latin typeface="Times New Roman" pitchFamily="18" charset="0"/>
              <a:cs typeface="Times New Roman" pitchFamily="18" charset="0"/>
            </a:endParaRPr>
          </a:p>
          <a:p>
            <a:pPr eaLnBrk="1" hangingPunct="1">
              <a:spcBef>
                <a:spcPct val="0"/>
              </a:spcBef>
            </a:pPr>
            <a:endParaRPr lang="en-US" b="0" dirty="0" smtClean="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7FE3C8-06D9-4597-ABCC-B7114C063F56}"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86FA938D-5E2F-411C-9850-71E2BF74F3C1}"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Veselības</a:t>
            </a:r>
            <a:r>
              <a:rPr lang="lv-LV" baseline="0" dirty="0" smtClean="0"/>
              <a:t> sociālās determinantes </a:t>
            </a:r>
            <a:endParaRPr lang="lv-LV" dirty="0"/>
          </a:p>
        </p:txBody>
      </p:sp>
      <p:sp>
        <p:nvSpPr>
          <p:cNvPr id="4" name="Slide Number Placeholder 3"/>
          <p:cNvSpPr>
            <a:spLocks noGrp="1"/>
          </p:cNvSpPr>
          <p:nvPr>
            <p:ph type="sldNum" sz="quarter" idx="10"/>
          </p:nvPr>
        </p:nvSpPr>
        <p:spPr/>
        <p:txBody>
          <a:bodyPr/>
          <a:lstStyle/>
          <a:p>
            <a:fld id="{86FA938D-5E2F-411C-9850-71E2BF74F3C1}"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smtClean="0"/>
              <a:t>Veselības Sociālais modelis - Dahlgren un Whitehead </a:t>
            </a:r>
            <a:r>
              <a:rPr lang="lv-LV" dirty="0" smtClean="0"/>
              <a:t>runā</a:t>
            </a:r>
            <a:r>
              <a:rPr lang="lv-LV" baseline="0" dirty="0" smtClean="0"/>
              <a:t> par</a:t>
            </a:r>
            <a:r>
              <a:rPr lang="lv-LV" dirty="0" smtClean="0"/>
              <a:t> </a:t>
            </a:r>
            <a:r>
              <a:rPr lang="lv-LV" dirty="0" smtClean="0"/>
              <a:t>slāņu ietekmi jeb</a:t>
            </a:r>
            <a:r>
              <a:rPr lang="lv-LV" baseline="0" dirty="0" smtClean="0"/>
              <a:t>  </a:t>
            </a:r>
            <a:r>
              <a:rPr lang="lv-LV" dirty="0" smtClean="0"/>
              <a:t>sociālo ekoloģisko teoriju veselībai. Viņi mēģina veidot karti attiecībās starp indivīdu, tā vidi un slimībām. Indivīdi ir centrā ar virkni fiksēto gēnu. Ap tām ir ietekme uz veselību, kas var tikt modificēti.Pirmais slānis ir personīgā uzvedība un dzīves veids, kas var veicināt vai kaitēt veselībai. Piemēram izvēle smēķēt vai ne.</a:t>
            </a:r>
            <a:r>
              <a:rPr lang="lv-LV" baseline="0" dirty="0" smtClean="0"/>
              <a:t> </a:t>
            </a:r>
            <a:r>
              <a:rPr lang="lv-LV" dirty="0" smtClean="0"/>
              <a:t>Nākamais slānis ir sociālās un kopienas ietekme, kas sniedz savstarpēju atbalstu locekļiem kopienas nelabvēlīgos apstākļos. Bet tie var arī nesniegt nekādu atbalstu, vai arī dot negatīvu</a:t>
            </a:r>
            <a:r>
              <a:rPr lang="lv-LV" baseline="0" dirty="0" smtClean="0"/>
              <a:t> </a:t>
            </a:r>
            <a:r>
              <a:rPr lang="lv-LV" dirty="0" smtClean="0"/>
              <a:t>efektu.Trešā kārta ietver strukturālos faktorus:  pieeja pakalpojumiem, darbs vide utt</a:t>
            </a:r>
            <a:endParaRPr lang="lv-LV" dirty="0"/>
          </a:p>
        </p:txBody>
      </p:sp>
      <p:sp>
        <p:nvSpPr>
          <p:cNvPr id="4" name="Slide Number Placeholder 3"/>
          <p:cNvSpPr>
            <a:spLocks noGrp="1"/>
          </p:cNvSpPr>
          <p:nvPr>
            <p:ph type="sldNum" sz="quarter" idx="10"/>
          </p:nvPr>
        </p:nvSpPr>
        <p:spPr/>
        <p:txBody>
          <a:bodyPr/>
          <a:lstStyle/>
          <a:p>
            <a:fld id="{79163D21-84AA-4270-A9A7-9096F1DE081A}" type="slidenum">
              <a:rPr lang="lv-LV" smtClean="0"/>
              <a:pPr/>
              <a:t>8</a:t>
            </a:fld>
            <a:endParaRPr lang="lv-LV"/>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algn="just">
              <a:buClr>
                <a:schemeClr val="tx1"/>
              </a:buClr>
              <a:buFont typeface="Wingdings" pitchFamily="2" charset="2"/>
              <a:buNone/>
            </a:pPr>
            <a:endParaRPr lang="lv-LV" sz="1200" b="0" dirty="0" smtClean="0">
              <a:latin typeface="Times New Roman" pitchFamily="18" charset="0"/>
              <a:cs typeface="Times New Roman" pitchFamily="18" charset="0"/>
            </a:endParaRPr>
          </a:p>
          <a:p>
            <a:pPr eaLnBrk="1" hangingPunct="1">
              <a:spcBef>
                <a:spcPct val="0"/>
              </a:spcBef>
            </a:pPr>
            <a:endParaRPr lang="en-US" b="0" dirty="0" smtClean="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7FE3C8-06D9-4597-ABCC-B7114C063F56}"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pPr eaLnBrk="1" hangingPunct="1"/>
            <a:endParaRPr lang="en-US" dirty="0" smtClean="0"/>
          </a:p>
        </p:txBody>
      </p:sp>
      <p:sp>
        <p:nvSpPr>
          <p:cNvPr id="20483" name="Slide Number Placeholder 3"/>
          <p:cNvSpPr>
            <a:spLocks noGrp="1"/>
          </p:cNvSpPr>
          <p:nvPr>
            <p:ph type="sldNum" sz="quarter"/>
          </p:nvPr>
        </p:nvSpPr>
        <p:spPr>
          <a:noFill/>
        </p:spPr>
        <p:txBody>
          <a:bodyPr/>
          <a:lstStyle/>
          <a:p>
            <a:fld id="{A7C5FA6F-F17F-42C6-9C71-6D1A26BBD544}" type="slidenum">
              <a:rPr lang="en-GB" smtClean="0"/>
              <a:pPr/>
              <a:t>16</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Virsraksta slaid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aisns savienotājs 6"/>
          <p:cNvSpPr>
            <a:spLocks noChangeShapeType="1"/>
          </p:cNvSpPr>
          <p:nvPr/>
        </p:nvSpPr>
        <p:spPr bwMode="auto">
          <a:xfrm>
            <a:off x="514350" y="5407819"/>
            <a:ext cx="8629650" cy="2381"/>
          </a:xfrm>
          <a:prstGeom prst="line">
            <a:avLst/>
          </a:prstGeom>
          <a:noFill/>
          <a:ln w="9525" cap="flat" cmpd="sng" algn="ctr">
            <a:gradFill flip="none" rotWithShape="1">
              <a:gsLst>
                <a:gs pos="0">
                  <a:schemeClr val="accent3">
                    <a:alpha val="0"/>
                  </a:schemeClr>
                </a:gs>
                <a:gs pos="17000">
                  <a:schemeClr val="accent3"/>
                </a:gs>
                <a:gs pos="100000">
                  <a:schemeClr val="accent3"/>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Virsraksts 28"/>
          <p:cNvSpPr>
            <a:spLocks noGrp="1"/>
          </p:cNvSpPr>
          <p:nvPr>
            <p:ph type="ctrTitle"/>
          </p:nvPr>
        </p:nvSpPr>
        <p:spPr>
          <a:xfrm>
            <a:off x="533400" y="4114800"/>
            <a:ext cx="8458200" cy="1222375"/>
          </a:xfrm>
        </p:spPr>
        <p:txBody>
          <a:bodyPr anchor="t"/>
          <a:lstStyle>
            <a:lvl1pPr algn="ctr">
              <a:defRPr>
                <a:effectLst/>
              </a:defRPr>
            </a:lvl1pPr>
          </a:lstStyle>
          <a:p>
            <a:r>
              <a:rPr kumimoji="0" lang="en-US" smtClean="0"/>
              <a:t>Click to edit Master title style</a:t>
            </a:r>
            <a:endParaRPr kumimoji="0" lang="en-US" dirty="0"/>
          </a:p>
        </p:txBody>
      </p:sp>
      <p:sp>
        <p:nvSpPr>
          <p:cNvPr id="9" name="Apakšvirsraksts 8"/>
          <p:cNvSpPr>
            <a:spLocks noGrp="1"/>
          </p:cNvSpPr>
          <p:nvPr>
            <p:ph type="subTitle" idx="1"/>
          </p:nvPr>
        </p:nvSpPr>
        <p:spPr>
          <a:xfrm>
            <a:off x="533400" y="5410200"/>
            <a:ext cx="8458200" cy="457200"/>
          </a:xfrm>
        </p:spPr>
        <p:txBody>
          <a:bodyPr anchor="b"/>
          <a:lstStyle>
            <a:lvl1pPr marL="0" indent="0" algn="ctr">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dirty="0"/>
          </a:p>
        </p:txBody>
      </p:sp>
      <p:sp>
        <p:nvSpPr>
          <p:cNvPr id="2" name="Kājenes vietturis 1"/>
          <p:cNvSpPr>
            <a:spLocks noGrp="1"/>
          </p:cNvSpPr>
          <p:nvPr>
            <p:ph type="ftr" sz="quarter" idx="11"/>
          </p:nvPr>
        </p:nvSpPr>
        <p:spPr/>
        <p:txBody>
          <a:bodyPr/>
          <a:lstStyle/>
          <a:p>
            <a:r>
              <a:rPr lang="en-US" smtClean="0"/>
              <a:t>Sagatavots Veselības ministrijā</a:t>
            </a:r>
            <a:endParaRPr lang="en-US"/>
          </a:p>
        </p:txBody>
      </p:sp>
      <p:sp>
        <p:nvSpPr>
          <p:cNvPr id="15" name="Slaida numura vietturis 14"/>
          <p:cNvSpPr>
            <a:spLocks noGrp="1"/>
          </p:cNvSpPr>
          <p:nvPr>
            <p:ph type="sldNum" sz="quarter" idx="12"/>
          </p:nvPr>
        </p:nvSpPr>
        <p:spPr>
          <a:xfrm>
            <a:off x="8229600" y="6473952"/>
            <a:ext cx="758952" cy="246888"/>
          </a:xfrm>
        </p:spPr>
        <p:txBody>
          <a:bodyPr/>
          <a:lstStyle/>
          <a:p>
            <a:fld id="{09E15582-6842-4172-84AD-D4C448329EBC}" type="slidenum">
              <a:rPr lang="en-US" smtClean="0"/>
              <a:pPr/>
              <a:t>‹#›</a:t>
            </a:fld>
            <a:endParaRPr lang="en-US"/>
          </a:p>
        </p:txBody>
      </p:sp>
      <p:pic>
        <p:nvPicPr>
          <p:cNvPr id="8" name="Attēls 7" descr="logo.png"/>
          <p:cNvPicPr>
            <a:picLocks noChangeAspect="1"/>
          </p:cNvPicPr>
          <p:nvPr/>
        </p:nvPicPr>
        <p:blipFill>
          <a:blip r:embed="rId3" cstate="print">
            <a:clrChange>
              <a:clrFrom>
                <a:srgbClr val="FFFFFF"/>
              </a:clrFrom>
              <a:clrTo>
                <a:srgbClr val="FFFFFF">
                  <a:alpha val="0"/>
                </a:srgbClr>
              </a:clrTo>
            </a:clrChange>
          </a:blip>
          <a:stretch>
            <a:fillRect/>
          </a:stretch>
        </p:blipFill>
        <p:spPr>
          <a:xfrm>
            <a:off x="2743200" y="1066800"/>
            <a:ext cx="3665220" cy="2819400"/>
          </a:xfrm>
          <a:prstGeom prst="rect">
            <a:avLst/>
          </a:prstGeom>
          <a:effectLst/>
        </p:spPr>
      </p:pic>
      <p:sp>
        <p:nvSpPr>
          <p:cNvPr id="24" name="Teksta vietturis 23"/>
          <p:cNvSpPr>
            <a:spLocks noGrp="1"/>
          </p:cNvSpPr>
          <p:nvPr>
            <p:ph type="body" sz="quarter" idx="13" hasCustomPrompt="1"/>
          </p:nvPr>
        </p:nvSpPr>
        <p:spPr>
          <a:xfrm>
            <a:off x="6516216" y="6021288"/>
            <a:ext cx="2447925" cy="288925"/>
          </a:xfrm>
        </p:spPr>
        <p:txBody>
          <a:bodyPr>
            <a:noAutofit/>
          </a:bodyPr>
          <a:lstStyle>
            <a:lvl1pPr>
              <a:buNone/>
              <a:defRPr sz="1500" baseline="0"/>
            </a:lvl1pPr>
          </a:lstStyle>
          <a:p>
            <a:pPr lvl="0"/>
            <a:r>
              <a:rPr lang="lv-LV" dirty="0" smtClean="0"/>
              <a:t>Vārds Uzvārds</a:t>
            </a:r>
          </a:p>
        </p:txBody>
      </p:sp>
      <p:sp>
        <p:nvSpPr>
          <p:cNvPr id="11" name="Teksta vietturis 10"/>
          <p:cNvSpPr>
            <a:spLocks noGrp="1"/>
          </p:cNvSpPr>
          <p:nvPr>
            <p:ph type="body" sz="quarter" idx="14" hasCustomPrompt="1"/>
          </p:nvPr>
        </p:nvSpPr>
        <p:spPr>
          <a:xfrm>
            <a:off x="6660232" y="6453336"/>
            <a:ext cx="1512168" cy="287437"/>
          </a:xfrm>
        </p:spPr>
        <p:txBody>
          <a:bodyPr>
            <a:noAutofit/>
          </a:bodyPr>
          <a:lstStyle>
            <a:lvl1pPr>
              <a:buNone/>
              <a:defRPr sz="1500"/>
            </a:lvl1pPr>
          </a:lstStyle>
          <a:p>
            <a:pPr lvl="0"/>
            <a:r>
              <a:rPr lang="lv-LV" dirty="0" err="1" smtClean="0"/>
              <a:t>dd.mēnesis</a:t>
            </a:r>
            <a:endParaRPr lang="lv-LV" dirty="0" smtClean="0"/>
          </a:p>
        </p:txBody>
      </p:sp>
      <p:sp>
        <p:nvSpPr>
          <p:cNvPr id="12" name="TextBox 11"/>
          <p:cNvSpPr txBox="1"/>
          <p:nvPr/>
        </p:nvSpPr>
        <p:spPr>
          <a:xfrm>
            <a:off x="5796136" y="6453336"/>
            <a:ext cx="1008112" cy="323165"/>
          </a:xfrm>
          <a:prstGeom prst="rect">
            <a:avLst/>
          </a:prstGeom>
          <a:noFill/>
        </p:spPr>
        <p:txBody>
          <a:bodyPr wrap="square" rtlCol="0">
            <a:spAutoFit/>
          </a:bodyPr>
          <a:lstStyle/>
          <a:p>
            <a:r>
              <a:rPr lang="lv-LV" sz="1500" dirty="0" smtClean="0"/>
              <a:t>2013.gada</a:t>
            </a:r>
            <a:endParaRPr lang="lv-LV" sz="150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2" name="Virsraksts 21"/>
          <p:cNvSpPr>
            <a:spLocks noGrp="1"/>
          </p:cNvSpPr>
          <p:nvPr>
            <p:ph type="title"/>
          </p:nvPr>
        </p:nvSpPr>
        <p:spPr>
          <a:xfrm>
            <a:off x="2362200" y="152400"/>
            <a:ext cx="6629400" cy="1371600"/>
          </a:xfrm>
        </p:spPr>
        <p:txBody>
          <a:bodyPr/>
          <a:lstStyle/>
          <a:p>
            <a:r>
              <a:rPr kumimoji="0" lang="en-US" smtClean="0"/>
              <a:t>Click to edit Master title style</a:t>
            </a:r>
            <a:endParaRPr kumimoji="0" lang="en-US" dirty="0"/>
          </a:p>
        </p:txBody>
      </p:sp>
      <p:sp>
        <p:nvSpPr>
          <p:cNvPr id="27" name="Satura vietturis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9" name="Kājenes vietturis 18"/>
          <p:cNvSpPr>
            <a:spLocks noGrp="1"/>
          </p:cNvSpPr>
          <p:nvPr>
            <p:ph type="ftr" sz="quarter" idx="11"/>
          </p:nvPr>
        </p:nvSpPr>
        <p:spPr>
          <a:xfrm>
            <a:off x="152400" y="6477000"/>
            <a:ext cx="2895600" cy="288925"/>
          </a:xfrm>
        </p:spPr>
        <p:txBody>
          <a:bodyPr/>
          <a:lstStyle/>
          <a:p>
            <a:r>
              <a:rPr lang="en-US" smtClean="0"/>
              <a:t>Sagatavots Veselības ministrijā</a:t>
            </a:r>
            <a:endParaRPr lang="en-US"/>
          </a:p>
        </p:txBody>
      </p:sp>
      <p:sp>
        <p:nvSpPr>
          <p:cNvPr id="16" name="Slaida numura vietturis 15"/>
          <p:cNvSpPr>
            <a:spLocks noGrp="1"/>
          </p:cNvSpPr>
          <p:nvPr>
            <p:ph type="sldNum" sz="quarter" idx="12"/>
          </p:nvPr>
        </p:nvSpPr>
        <p:spPr>
          <a:xfrm>
            <a:off x="8229600" y="6473952"/>
            <a:ext cx="758952" cy="246888"/>
          </a:xfrm>
        </p:spPr>
        <p:txBody>
          <a:bodyPr/>
          <a:lstStyle/>
          <a:p>
            <a:fld id="{09E15582-6842-4172-84AD-D4C448329EBC}" type="slidenum">
              <a:rPr lang="en-US" smtClean="0"/>
              <a:pPr/>
              <a:t>‹#›</a:t>
            </a:fld>
            <a:endParaRPr lang="en-US"/>
          </a:p>
        </p:txBody>
      </p:sp>
      <p:sp>
        <p:nvSpPr>
          <p:cNvPr id="6" name="Taisns savienotājs 5"/>
          <p:cNvSpPr>
            <a:spLocks noChangeShapeType="1"/>
          </p:cNvSpPr>
          <p:nvPr/>
        </p:nvSpPr>
        <p:spPr bwMode="auto">
          <a:xfrm>
            <a:off x="381000" y="1524000"/>
            <a:ext cx="8763000" cy="0"/>
          </a:xfrm>
          <a:prstGeom prst="line">
            <a:avLst/>
          </a:prstGeom>
          <a:noFill/>
          <a:ln w="9525" cap="flat" cmpd="sng" algn="ctr">
            <a:gradFill flip="none" rotWithShape="1">
              <a:gsLst>
                <a:gs pos="0">
                  <a:schemeClr val="accent3">
                    <a:alpha val="0"/>
                  </a:schemeClr>
                </a:gs>
                <a:gs pos="17000">
                  <a:schemeClr val="accent3"/>
                </a:gs>
                <a:gs pos="100000">
                  <a:schemeClr val="accent3"/>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7" name="Taisns savienotājs 6"/>
          <p:cNvSpPr>
            <a:spLocks noChangeShapeType="1"/>
          </p:cNvSpPr>
          <p:nvPr/>
        </p:nvSpPr>
        <p:spPr bwMode="auto">
          <a:xfrm>
            <a:off x="514350" y="2924944"/>
            <a:ext cx="8629650" cy="2381"/>
          </a:xfrm>
          <a:prstGeom prst="line">
            <a:avLst/>
          </a:prstGeom>
          <a:noFill/>
          <a:ln w="9525" cap="flat" cmpd="sng" algn="ctr">
            <a:gradFill flip="none" rotWithShape="1">
              <a:gsLst>
                <a:gs pos="0">
                  <a:schemeClr val="accent3">
                    <a:alpha val="0"/>
                  </a:schemeClr>
                </a:gs>
                <a:gs pos="17000">
                  <a:schemeClr val="accent3"/>
                </a:gs>
                <a:gs pos="100000">
                  <a:schemeClr val="accent3"/>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ksta vietturis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1" name="Kājenes vietturis 10"/>
          <p:cNvSpPr>
            <a:spLocks noGrp="1"/>
          </p:cNvSpPr>
          <p:nvPr>
            <p:ph type="ftr" sz="quarter" idx="11"/>
          </p:nvPr>
        </p:nvSpPr>
        <p:spPr/>
        <p:txBody>
          <a:bodyPr/>
          <a:lstStyle/>
          <a:p>
            <a:r>
              <a:rPr lang="en-US" smtClean="0"/>
              <a:t>Sagatavots Veselības ministrijā</a:t>
            </a:r>
            <a:endParaRPr lang="en-US"/>
          </a:p>
        </p:txBody>
      </p:sp>
      <p:sp>
        <p:nvSpPr>
          <p:cNvPr id="16" name="Slaida numura vietturis 15"/>
          <p:cNvSpPr>
            <a:spLocks noGrp="1"/>
          </p:cNvSpPr>
          <p:nvPr>
            <p:ph type="sldNum" sz="quarter" idx="12"/>
          </p:nvPr>
        </p:nvSpPr>
        <p:spPr/>
        <p:txBody>
          <a:bodyPr/>
          <a:lstStyle/>
          <a:p>
            <a:fld id="{09E15582-6842-4172-84AD-D4C448329EBC}" type="slidenum">
              <a:rPr lang="en-US" smtClean="0"/>
              <a:pPr/>
              <a:t>‹#›</a:t>
            </a:fld>
            <a:endParaRPr lang="en-US"/>
          </a:p>
        </p:txBody>
      </p:sp>
      <p:sp>
        <p:nvSpPr>
          <p:cNvPr id="8" name="Virsraksts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pic>
        <p:nvPicPr>
          <p:cNvPr id="12" name="Attēls 11" descr="logo.png"/>
          <p:cNvPicPr>
            <a:picLocks noChangeAspect="1"/>
          </p:cNvPicPr>
          <p:nvPr/>
        </p:nvPicPr>
        <p:blipFill>
          <a:blip r:embed="rId2" cstate="print">
            <a:clrChange>
              <a:clrFrom>
                <a:srgbClr val="FFFFFF"/>
              </a:clrFrom>
              <a:clrTo>
                <a:srgbClr val="FFFFFF">
                  <a:alpha val="0"/>
                </a:srgbClr>
              </a:clrTo>
            </a:clrChange>
          </a:blip>
          <a:stretch>
            <a:fillRect/>
          </a:stretch>
        </p:blipFill>
        <p:spPr>
          <a:xfrm>
            <a:off x="152400" y="152400"/>
            <a:ext cx="2288099" cy="685800"/>
          </a:xfrm>
          <a:prstGeom prst="rect">
            <a:avLst/>
          </a:prstGeom>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0" name="Virsraksts 19"/>
          <p:cNvSpPr>
            <a:spLocks noGrp="1"/>
          </p:cNvSpPr>
          <p:nvPr>
            <p:ph type="title"/>
          </p:nvPr>
        </p:nvSpPr>
        <p:spPr>
          <a:xfrm>
            <a:off x="2286000" y="152400"/>
            <a:ext cx="6705600" cy="1374648"/>
          </a:xfrm>
        </p:spPr>
        <p:txBody>
          <a:bodyPr/>
          <a:lstStyle/>
          <a:p>
            <a:r>
              <a:rPr kumimoji="0" lang="en-US" smtClean="0"/>
              <a:t>Click to edit Master title style</a:t>
            </a:r>
            <a:endParaRPr kumimoji="0" lang="en-US" dirty="0"/>
          </a:p>
        </p:txBody>
      </p:sp>
      <p:sp>
        <p:nvSpPr>
          <p:cNvPr id="14" name="Satura vietturis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3" name="Satura vietturis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Kājenes vietturis 9"/>
          <p:cNvSpPr>
            <a:spLocks noGrp="1"/>
          </p:cNvSpPr>
          <p:nvPr>
            <p:ph type="ftr" sz="quarter" idx="11"/>
          </p:nvPr>
        </p:nvSpPr>
        <p:spPr/>
        <p:txBody>
          <a:bodyPr/>
          <a:lstStyle/>
          <a:p>
            <a:r>
              <a:rPr lang="en-US" smtClean="0"/>
              <a:t>Sagatavots Veselības ministrijā</a:t>
            </a:r>
            <a:endParaRPr lang="en-US"/>
          </a:p>
        </p:txBody>
      </p:sp>
      <p:sp>
        <p:nvSpPr>
          <p:cNvPr id="31" name="Slaida numura vietturis 30"/>
          <p:cNvSpPr>
            <a:spLocks noGrp="1"/>
          </p:cNvSpPr>
          <p:nvPr>
            <p:ph type="sldNum" sz="quarter" idx="12"/>
          </p:nvPr>
        </p:nvSpPr>
        <p:spPr/>
        <p:txBody>
          <a:bodyPr/>
          <a:lstStyle/>
          <a:p>
            <a:fld id="{09E15582-6842-4172-84AD-D4C448329EBC}" type="slidenum">
              <a:rPr lang="en-US" smtClean="0"/>
              <a:pPr/>
              <a:t>‹#›</a:t>
            </a:fld>
            <a:endParaRPr lang="en-US"/>
          </a:p>
        </p:txBody>
      </p:sp>
      <p:sp>
        <p:nvSpPr>
          <p:cNvPr id="7" name="Taisns savienotājs 6"/>
          <p:cNvSpPr>
            <a:spLocks noChangeShapeType="1"/>
          </p:cNvSpPr>
          <p:nvPr/>
        </p:nvSpPr>
        <p:spPr bwMode="auto">
          <a:xfrm>
            <a:off x="381000" y="1524000"/>
            <a:ext cx="8763000" cy="0"/>
          </a:xfrm>
          <a:prstGeom prst="line">
            <a:avLst/>
          </a:prstGeom>
          <a:noFill/>
          <a:ln w="9525" cap="flat" cmpd="sng" algn="ctr">
            <a:gradFill flip="none" rotWithShape="1">
              <a:gsLst>
                <a:gs pos="0">
                  <a:schemeClr val="accent3">
                    <a:alpha val="0"/>
                  </a:schemeClr>
                </a:gs>
                <a:gs pos="17000">
                  <a:schemeClr val="accent3"/>
                </a:gs>
                <a:gs pos="100000">
                  <a:schemeClr val="accent3"/>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alīdzinājums">
    <p:spTree>
      <p:nvGrpSpPr>
        <p:cNvPr id="1" name=""/>
        <p:cNvGrpSpPr/>
        <p:nvPr/>
      </p:nvGrpSpPr>
      <p:grpSpPr>
        <a:xfrm>
          <a:off x="0" y="0"/>
          <a:ext cx="0" cy="0"/>
          <a:chOff x="0" y="0"/>
          <a:chExt cx="0" cy="0"/>
        </a:xfrm>
      </p:grpSpPr>
      <p:sp>
        <p:nvSpPr>
          <p:cNvPr id="13" name="Teksta vietturis 12"/>
          <p:cNvSpPr>
            <a:spLocks noGrp="1"/>
          </p:cNvSpPr>
          <p:nvPr>
            <p:ph type="body" idx="1"/>
          </p:nvPr>
        </p:nvSpPr>
        <p:spPr>
          <a:xfrm>
            <a:off x="281444" y="845022"/>
            <a:ext cx="4290556" cy="639762"/>
          </a:xfrm>
        </p:spPr>
        <p:txBody>
          <a:bodyPr anchor="ctr"/>
          <a:lstStyle>
            <a:lvl1pPr marL="0" indent="0">
              <a:buNone/>
              <a:defRPr sz="1800" b="1" cap="all" baseline="0">
                <a:solidFill>
                  <a:schemeClr val="tx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ksta vietturis 24"/>
          <p:cNvSpPr>
            <a:spLocks noGrp="1"/>
          </p:cNvSpPr>
          <p:nvPr>
            <p:ph type="body" sz="half" idx="3"/>
          </p:nvPr>
        </p:nvSpPr>
        <p:spPr>
          <a:xfrm>
            <a:off x="4645025" y="845022"/>
            <a:ext cx="4292241" cy="639762"/>
          </a:xfrm>
        </p:spPr>
        <p:txBody>
          <a:bodyPr anchor="ctr"/>
          <a:lstStyle>
            <a:lvl1pPr marL="0" indent="0">
              <a:buNone/>
              <a:defRPr sz="1800" b="1" cap="all" baseline="0">
                <a:solidFill>
                  <a:schemeClr val="tx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Satura vietturis 3"/>
          <p:cNvSpPr>
            <a:spLocks noGrp="1"/>
          </p:cNvSpPr>
          <p:nvPr>
            <p:ph sz="quarter" idx="2"/>
          </p:nvPr>
        </p:nvSpPr>
        <p:spPr>
          <a:xfrm>
            <a:off x="281444" y="1556792"/>
            <a:ext cx="4290556" cy="4752528"/>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28" name="Satura vietturis 27"/>
          <p:cNvSpPr>
            <a:spLocks noGrp="1"/>
          </p:cNvSpPr>
          <p:nvPr>
            <p:ph sz="quarter" idx="4"/>
          </p:nvPr>
        </p:nvSpPr>
        <p:spPr>
          <a:xfrm>
            <a:off x="4648730" y="1556792"/>
            <a:ext cx="4288536" cy="4752528"/>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Kājenes vietturis 5"/>
          <p:cNvSpPr>
            <a:spLocks noGrp="1"/>
          </p:cNvSpPr>
          <p:nvPr>
            <p:ph type="ftr" sz="quarter" idx="11"/>
          </p:nvPr>
        </p:nvSpPr>
        <p:spPr/>
        <p:txBody>
          <a:bodyPr/>
          <a:lstStyle/>
          <a:p>
            <a:r>
              <a:rPr lang="en-US" smtClean="0"/>
              <a:t>Sagatavots Veselības ministrijā</a:t>
            </a:r>
            <a:endParaRPr lang="en-US"/>
          </a:p>
        </p:txBody>
      </p:sp>
      <p:sp>
        <p:nvSpPr>
          <p:cNvPr id="7" name="Slaida numura vietturis 6"/>
          <p:cNvSpPr>
            <a:spLocks noGrp="1"/>
          </p:cNvSpPr>
          <p:nvPr>
            <p:ph type="sldNum" sz="quarter" idx="12"/>
          </p:nvPr>
        </p:nvSpPr>
        <p:spPr>
          <a:xfrm>
            <a:off x="8229600" y="6477000"/>
            <a:ext cx="762000" cy="246888"/>
          </a:xfrm>
        </p:spPr>
        <p:txBody>
          <a:bodyPr/>
          <a:lstStyle/>
          <a:p>
            <a:fld id="{09E15582-6842-4172-84AD-D4C448329E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30" name="Virsraksts 29"/>
          <p:cNvSpPr>
            <a:spLocks noGrp="1"/>
          </p:cNvSpPr>
          <p:nvPr>
            <p:ph type="title"/>
          </p:nvPr>
        </p:nvSpPr>
        <p:spPr>
          <a:xfrm>
            <a:off x="2362200" y="152400"/>
            <a:ext cx="6629400" cy="1371600"/>
          </a:xfrm>
        </p:spPr>
        <p:txBody>
          <a:bodyPr/>
          <a:lstStyle/>
          <a:p>
            <a:r>
              <a:rPr kumimoji="0" lang="en-US" smtClean="0"/>
              <a:t>Click to edit Master title style</a:t>
            </a:r>
            <a:endParaRPr kumimoji="0" lang="en-US" dirty="0"/>
          </a:p>
        </p:txBody>
      </p:sp>
      <p:sp>
        <p:nvSpPr>
          <p:cNvPr id="21" name="Kājenes vietturis 20"/>
          <p:cNvSpPr>
            <a:spLocks noGrp="1"/>
          </p:cNvSpPr>
          <p:nvPr>
            <p:ph type="ftr" sz="quarter" idx="11"/>
          </p:nvPr>
        </p:nvSpPr>
        <p:spPr/>
        <p:txBody>
          <a:bodyPr/>
          <a:lstStyle/>
          <a:p>
            <a:r>
              <a:rPr lang="en-US" smtClean="0"/>
              <a:t>Sagatavots Veselības ministrijā</a:t>
            </a:r>
            <a:endParaRPr lang="en-US"/>
          </a:p>
        </p:txBody>
      </p:sp>
      <p:sp>
        <p:nvSpPr>
          <p:cNvPr id="6" name="Slaida numura vietturis 5"/>
          <p:cNvSpPr>
            <a:spLocks noGrp="1"/>
          </p:cNvSpPr>
          <p:nvPr>
            <p:ph type="sldNum" sz="quarter" idx="12"/>
          </p:nvPr>
        </p:nvSpPr>
        <p:spPr/>
        <p:txBody>
          <a:bodyPr/>
          <a:lstStyle/>
          <a:p>
            <a:fld id="{09E15582-6842-4172-84AD-D4C448329E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kai virsraksts">
    <p:spTree>
      <p:nvGrpSpPr>
        <p:cNvPr id="1" name=""/>
        <p:cNvGrpSpPr/>
        <p:nvPr/>
      </p:nvGrpSpPr>
      <p:grpSpPr>
        <a:xfrm>
          <a:off x="0" y="0"/>
          <a:ext cx="0" cy="0"/>
          <a:chOff x="0" y="0"/>
          <a:chExt cx="0" cy="0"/>
        </a:xfrm>
      </p:grpSpPr>
      <p:sp>
        <p:nvSpPr>
          <p:cNvPr id="30" name="Virsraksts 29"/>
          <p:cNvSpPr>
            <a:spLocks noGrp="1"/>
          </p:cNvSpPr>
          <p:nvPr>
            <p:ph type="title"/>
          </p:nvPr>
        </p:nvSpPr>
        <p:spPr>
          <a:xfrm>
            <a:off x="2362200" y="152400"/>
            <a:ext cx="6629400" cy="1371600"/>
          </a:xfrm>
        </p:spPr>
        <p:txBody>
          <a:bodyPr/>
          <a:lstStyle/>
          <a:p>
            <a:r>
              <a:rPr kumimoji="0" lang="en-US" smtClean="0"/>
              <a:t>Click to edit Master title style</a:t>
            </a:r>
            <a:endParaRPr kumimoji="0" lang="en-US" dirty="0"/>
          </a:p>
        </p:txBody>
      </p:sp>
      <p:sp>
        <p:nvSpPr>
          <p:cNvPr id="21" name="Kājenes vietturis 20"/>
          <p:cNvSpPr>
            <a:spLocks noGrp="1"/>
          </p:cNvSpPr>
          <p:nvPr>
            <p:ph type="ftr" sz="quarter" idx="11"/>
          </p:nvPr>
        </p:nvSpPr>
        <p:spPr/>
        <p:txBody>
          <a:bodyPr/>
          <a:lstStyle/>
          <a:p>
            <a:r>
              <a:rPr lang="en-US" smtClean="0"/>
              <a:t>Sagatavots Veselības ministrijā</a:t>
            </a:r>
            <a:endParaRPr lang="en-US"/>
          </a:p>
        </p:txBody>
      </p:sp>
      <p:sp>
        <p:nvSpPr>
          <p:cNvPr id="6" name="Slaida numura vietturis 5"/>
          <p:cNvSpPr>
            <a:spLocks noGrp="1"/>
          </p:cNvSpPr>
          <p:nvPr>
            <p:ph type="sldNum" sz="quarter" idx="12"/>
          </p:nvPr>
        </p:nvSpPr>
        <p:spPr/>
        <p:txBody>
          <a:bodyPr/>
          <a:lstStyle/>
          <a:p>
            <a:fld id="{09E15582-6842-4172-84AD-D4C448329EBC}" type="slidenum">
              <a:rPr lang="en-US" smtClean="0"/>
              <a:pPr/>
              <a:t>‹#›</a:t>
            </a:fld>
            <a:endParaRPr lang="en-US"/>
          </a:p>
        </p:txBody>
      </p:sp>
      <p:sp>
        <p:nvSpPr>
          <p:cNvPr id="5" name="Taisns savienotājs 4"/>
          <p:cNvSpPr>
            <a:spLocks noChangeShapeType="1"/>
          </p:cNvSpPr>
          <p:nvPr/>
        </p:nvSpPr>
        <p:spPr bwMode="auto">
          <a:xfrm>
            <a:off x="381000" y="1524000"/>
            <a:ext cx="8763000" cy="0"/>
          </a:xfrm>
          <a:prstGeom prst="line">
            <a:avLst/>
          </a:prstGeom>
          <a:noFill/>
          <a:ln w="9525" cap="flat" cmpd="sng" algn="ctr">
            <a:gradFill flip="none" rotWithShape="1">
              <a:gsLst>
                <a:gs pos="0">
                  <a:schemeClr val="accent3">
                    <a:alpha val="0"/>
                  </a:schemeClr>
                </a:gs>
                <a:gs pos="17000">
                  <a:schemeClr val="accent3"/>
                </a:gs>
                <a:gs pos="100000">
                  <a:schemeClr val="accent3"/>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4" name="Kājenes vietturis 23"/>
          <p:cNvSpPr>
            <a:spLocks noGrp="1"/>
          </p:cNvSpPr>
          <p:nvPr>
            <p:ph type="ftr" sz="quarter" idx="11"/>
          </p:nvPr>
        </p:nvSpPr>
        <p:spPr/>
        <p:txBody>
          <a:bodyPr/>
          <a:lstStyle/>
          <a:p>
            <a:r>
              <a:rPr lang="en-US" smtClean="0"/>
              <a:t>Sagatavots Veselības ministrijā</a:t>
            </a:r>
            <a:endParaRPr lang="en-US"/>
          </a:p>
        </p:txBody>
      </p:sp>
      <p:sp>
        <p:nvSpPr>
          <p:cNvPr id="7" name="Slaida numura vietturis 6"/>
          <p:cNvSpPr>
            <a:spLocks noGrp="1"/>
          </p:cNvSpPr>
          <p:nvPr>
            <p:ph type="sldNum" sz="quarter" idx="12"/>
          </p:nvPr>
        </p:nvSpPr>
        <p:spPr/>
        <p:txBody>
          <a:bodyPr/>
          <a:lstStyle/>
          <a:p>
            <a:fld id="{09E15582-6842-4172-84AD-D4C448329E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8" name="Taisns savienotājs 7"/>
          <p:cNvSpPr>
            <a:spLocks noChangeShapeType="1"/>
          </p:cNvSpPr>
          <p:nvPr/>
        </p:nvSpPr>
        <p:spPr bwMode="auto">
          <a:xfrm>
            <a:off x="514350" y="5661248"/>
            <a:ext cx="8629650" cy="2381"/>
          </a:xfrm>
          <a:prstGeom prst="line">
            <a:avLst/>
          </a:prstGeom>
          <a:noFill/>
          <a:ln w="9525" cap="flat" cmpd="sng" algn="ctr">
            <a:gradFill flip="none" rotWithShape="1">
              <a:gsLst>
                <a:gs pos="0">
                  <a:schemeClr val="accent3">
                    <a:alpha val="0"/>
                  </a:schemeClr>
                </a:gs>
                <a:gs pos="17000">
                  <a:schemeClr val="accent3"/>
                </a:gs>
                <a:gs pos="100000">
                  <a:schemeClr val="accent3"/>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Virsraksts 11"/>
          <p:cNvSpPr>
            <a:spLocks noGrp="1"/>
          </p:cNvSpPr>
          <p:nvPr>
            <p:ph type="title"/>
          </p:nvPr>
        </p:nvSpPr>
        <p:spPr>
          <a:xfrm>
            <a:off x="467544" y="5733256"/>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ksta vietturis 25"/>
          <p:cNvSpPr>
            <a:spLocks noGrp="1"/>
          </p:cNvSpPr>
          <p:nvPr>
            <p:ph type="body" idx="2"/>
          </p:nvPr>
        </p:nvSpPr>
        <p:spPr>
          <a:xfrm>
            <a:off x="457200" y="836712"/>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Satura vietturis 13"/>
          <p:cNvSpPr>
            <a:spLocks noGrp="1"/>
          </p:cNvSpPr>
          <p:nvPr>
            <p:ph sz="half" idx="1"/>
          </p:nvPr>
        </p:nvSpPr>
        <p:spPr>
          <a:xfrm>
            <a:off x="3575050" y="836712"/>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29" name="Kājenes vietturis 28"/>
          <p:cNvSpPr>
            <a:spLocks noGrp="1"/>
          </p:cNvSpPr>
          <p:nvPr>
            <p:ph type="ftr" sz="quarter" idx="11"/>
          </p:nvPr>
        </p:nvSpPr>
        <p:spPr/>
        <p:txBody>
          <a:bodyPr/>
          <a:lstStyle/>
          <a:p>
            <a:r>
              <a:rPr lang="en-US" smtClean="0"/>
              <a:t>Sagatavots Veselības ministrijā</a:t>
            </a:r>
            <a:endParaRPr lang="en-US"/>
          </a:p>
        </p:txBody>
      </p:sp>
      <p:sp>
        <p:nvSpPr>
          <p:cNvPr id="7" name="Slaida numura vietturis 6"/>
          <p:cNvSpPr>
            <a:spLocks noGrp="1"/>
          </p:cNvSpPr>
          <p:nvPr>
            <p:ph type="sldNum" sz="quarter" idx="12"/>
          </p:nvPr>
        </p:nvSpPr>
        <p:spPr/>
        <p:txBody>
          <a:bodyPr/>
          <a:lstStyle/>
          <a:p>
            <a:fld id="{09E15582-6842-4172-84AD-D4C448329E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13" name="Attēla vietturis 12"/>
          <p:cNvSpPr>
            <a:spLocks noGrp="1"/>
          </p:cNvSpPr>
          <p:nvPr>
            <p:ph type="pic" idx="1"/>
          </p:nvPr>
        </p:nvSpPr>
        <p:spPr>
          <a:xfrm>
            <a:off x="3505200" y="616634"/>
            <a:ext cx="5029200" cy="3657600"/>
          </a:xfrm>
          <a:solidFill>
            <a:schemeClr val="bg1"/>
          </a:solidFill>
          <a:ln w="6350">
            <a:solidFill>
              <a:schemeClr val="accent3"/>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5" name="Kājenes vietturis 4"/>
          <p:cNvSpPr>
            <a:spLocks noGrp="1"/>
          </p:cNvSpPr>
          <p:nvPr>
            <p:ph type="ftr" sz="quarter" idx="11"/>
          </p:nvPr>
        </p:nvSpPr>
        <p:spPr/>
        <p:txBody>
          <a:bodyPr/>
          <a:lstStyle/>
          <a:p>
            <a:r>
              <a:rPr lang="en-US" smtClean="0"/>
              <a:t>Sagatavots Veselības ministrijā</a:t>
            </a:r>
            <a:endParaRPr lang="en-US"/>
          </a:p>
        </p:txBody>
      </p:sp>
      <p:sp>
        <p:nvSpPr>
          <p:cNvPr id="31" name="Slaida numura vietturis 30"/>
          <p:cNvSpPr>
            <a:spLocks noGrp="1"/>
          </p:cNvSpPr>
          <p:nvPr>
            <p:ph type="sldNum" sz="quarter" idx="12"/>
          </p:nvPr>
        </p:nvSpPr>
        <p:spPr/>
        <p:txBody>
          <a:bodyPr/>
          <a:lstStyle/>
          <a:p>
            <a:fld id="{09E15582-6842-4172-84AD-D4C448329EBC}" type="slidenum">
              <a:rPr lang="en-US" smtClean="0"/>
              <a:pPr/>
              <a:t>‹#›</a:t>
            </a:fld>
            <a:endParaRPr lang="en-US"/>
          </a:p>
        </p:txBody>
      </p:sp>
      <p:sp>
        <p:nvSpPr>
          <p:cNvPr id="17" name="Virsraksts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ksta vietturis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Virsraksta slaid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aisns savienotājs 6"/>
          <p:cNvSpPr>
            <a:spLocks noChangeShapeType="1"/>
          </p:cNvSpPr>
          <p:nvPr/>
        </p:nvSpPr>
        <p:spPr bwMode="auto">
          <a:xfrm>
            <a:off x="514350" y="5407819"/>
            <a:ext cx="8629650" cy="2381"/>
          </a:xfrm>
          <a:prstGeom prst="line">
            <a:avLst/>
          </a:prstGeom>
          <a:noFill/>
          <a:ln w="9525" cap="flat" cmpd="sng" algn="ctr">
            <a:gradFill flip="none" rotWithShape="1">
              <a:gsLst>
                <a:gs pos="0">
                  <a:schemeClr val="accent3">
                    <a:alpha val="0"/>
                  </a:schemeClr>
                </a:gs>
                <a:gs pos="17000">
                  <a:schemeClr val="accent3"/>
                </a:gs>
                <a:gs pos="100000">
                  <a:schemeClr val="accent3"/>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Virsraksts 28"/>
          <p:cNvSpPr>
            <a:spLocks noGrp="1"/>
          </p:cNvSpPr>
          <p:nvPr>
            <p:ph type="ctrTitle"/>
          </p:nvPr>
        </p:nvSpPr>
        <p:spPr>
          <a:xfrm>
            <a:off x="395536" y="2492896"/>
            <a:ext cx="8458200" cy="1222375"/>
          </a:xfrm>
        </p:spPr>
        <p:txBody>
          <a:bodyPr anchor="t"/>
          <a:lstStyle>
            <a:lvl1pPr algn="ctr">
              <a:defRPr b="1">
                <a:solidFill>
                  <a:srgbClr val="C00000"/>
                </a:solidFill>
                <a:effectLst/>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9" name="Apakšvirsraksts 8"/>
          <p:cNvSpPr>
            <a:spLocks noGrp="1"/>
          </p:cNvSpPr>
          <p:nvPr>
            <p:ph type="subTitle" idx="1"/>
          </p:nvPr>
        </p:nvSpPr>
        <p:spPr>
          <a:xfrm>
            <a:off x="323528" y="4221088"/>
            <a:ext cx="8458200" cy="457200"/>
          </a:xfrm>
        </p:spPr>
        <p:txBody>
          <a:bodyPr anchor="b">
            <a:noAutofit/>
          </a:bodyPr>
          <a:lstStyle>
            <a:lvl1pPr marL="0" indent="0" algn="ctr">
              <a:buNone/>
              <a:defRPr sz="2800">
                <a:solidFill>
                  <a:schemeClr val="tx2">
                    <a:shade val="75000"/>
                  </a:schemeClr>
                </a:solidFill>
                <a:latin typeface="Times New Roman" pitchFamily="18" charset="0"/>
                <a:cs typeface="Times New Roman"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pic>
        <p:nvPicPr>
          <p:cNvPr id="8" name="Attēls 7" descr="logo.png"/>
          <p:cNvPicPr>
            <a:picLocks noChangeAspect="1"/>
          </p:cNvPicPr>
          <p:nvPr userDrawn="1"/>
        </p:nvPicPr>
        <p:blipFill>
          <a:blip r:embed="rId3" cstate="print">
            <a:clrChange>
              <a:clrFrom>
                <a:srgbClr val="FFFFFF"/>
              </a:clrFrom>
              <a:clrTo>
                <a:srgbClr val="FFFFFF">
                  <a:alpha val="0"/>
                </a:srgbClr>
              </a:clrTo>
            </a:clrChange>
          </a:blip>
          <a:stretch>
            <a:fillRect/>
          </a:stretch>
        </p:blipFill>
        <p:spPr>
          <a:xfrm>
            <a:off x="3491880" y="404664"/>
            <a:ext cx="2160240" cy="1661723"/>
          </a:xfrm>
          <a:prstGeom prst="rect">
            <a:avLst/>
          </a:prstGeom>
          <a:effec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8" name="Teksta vietturis 7"/>
          <p:cNvSpPr>
            <a:spLocks noGrp="1"/>
          </p:cNvSpPr>
          <p:nvPr>
            <p:ph type="body" idx="1"/>
          </p:nvPr>
        </p:nvSpPr>
        <p:spPr>
          <a:xfrm>
            <a:off x="304800" y="1524000"/>
            <a:ext cx="8686800" cy="4876800"/>
          </a:xfrm>
          <a:prstGeom prst="rect">
            <a:avLst/>
          </a:prstGeom>
        </p:spPr>
        <p:txBody>
          <a:bodyPr vert="horz">
            <a:normAutofit/>
          </a:bodyPr>
          <a:lstStyle/>
          <a:p>
            <a:pPr lvl="0" eaLnBrk="1" latinLnBrk="0" hangingPunct="1"/>
            <a:r>
              <a:rPr kumimoji="0" lang="lv-LV" dirty="0" smtClean="0"/>
              <a:t>Noklikšķiniet, lai rediģētu šablona teksta stilus</a:t>
            </a:r>
          </a:p>
          <a:p>
            <a:pPr lvl="1" eaLnBrk="1" latinLnBrk="0" hangingPunct="1"/>
            <a:r>
              <a:rPr kumimoji="0" lang="lv-LV" dirty="0" smtClean="0"/>
              <a:t>Otrais līmenis</a:t>
            </a:r>
          </a:p>
          <a:p>
            <a:pPr lvl="2" eaLnBrk="1" latinLnBrk="0" hangingPunct="1"/>
            <a:r>
              <a:rPr kumimoji="0" lang="lv-LV" dirty="0" smtClean="0"/>
              <a:t>Trešais līmenis</a:t>
            </a:r>
          </a:p>
          <a:p>
            <a:pPr lvl="3" eaLnBrk="1" latinLnBrk="0" hangingPunct="1"/>
            <a:r>
              <a:rPr kumimoji="0" lang="lv-LV" dirty="0" smtClean="0"/>
              <a:t>Ceturtais līmenis</a:t>
            </a:r>
          </a:p>
          <a:p>
            <a:pPr lvl="4" eaLnBrk="1" latinLnBrk="0" hangingPunct="1"/>
            <a:r>
              <a:rPr kumimoji="0" lang="lv-LV" dirty="0" smtClean="0"/>
              <a:t>Piektais līmenis</a:t>
            </a:r>
            <a:endParaRPr kumimoji="0" lang="en-US" dirty="0"/>
          </a:p>
        </p:txBody>
      </p:sp>
      <p:sp>
        <p:nvSpPr>
          <p:cNvPr id="28" name="Kājenes vietturis 27"/>
          <p:cNvSpPr>
            <a:spLocks noGrp="1"/>
          </p:cNvSpPr>
          <p:nvPr>
            <p:ph type="ftr" sz="quarter" idx="3"/>
          </p:nvPr>
        </p:nvSpPr>
        <p:spPr>
          <a:xfrm>
            <a:off x="228600" y="6477000"/>
            <a:ext cx="2667000" cy="288925"/>
          </a:xfrm>
          <a:prstGeom prst="rect">
            <a:avLst/>
          </a:prstGeom>
        </p:spPr>
        <p:txBody>
          <a:bodyPr vert="horz"/>
          <a:lstStyle>
            <a:lvl1pPr algn="l" eaLnBrk="1" latinLnBrk="0" hangingPunct="1">
              <a:defRPr kumimoji="0" sz="1200">
                <a:solidFill>
                  <a:schemeClr val="tx1"/>
                </a:solidFill>
              </a:defRPr>
            </a:lvl1pPr>
          </a:lstStyle>
          <a:p>
            <a:r>
              <a:rPr lang="en-US" smtClean="0"/>
              <a:t>Sagatavots Veselības ministrijā</a:t>
            </a:r>
            <a:endParaRPr lang="en-US"/>
          </a:p>
        </p:txBody>
      </p:sp>
      <p:sp>
        <p:nvSpPr>
          <p:cNvPr id="5" name="Slaida numura vietturis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tx1"/>
                </a:solidFill>
              </a:defRPr>
            </a:lvl1pPr>
          </a:lstStyle>
          <a:p>
            <a:fld id="{09E15582-6842-4172-84AD-D4C448329EBC}" type="slidenum">
              <a:rPr lang="en-US" smtClean="0"/>
              <a:pPr/>
              <a:t>‹#›</a:t>
            </a:fld>
            <a:endParaRPr lang="en-US"/>
          </a:p>
        </p:txBody>
      </p:sp>
      <p:sp>
        <p:nvSpPr>
          <p:cNvPr id="10" name="Virsraksta vietturis 9"/>
          <p:cNvSpPr>
            <a:spLocks noGrp="1"/>
          </p:cNvSpPr>
          <p:nvPr>
            <p:ph type="title"/>
          </p:nvPr>
        </p:nvSpPr>
        <p:spPr>
          <a:xfrm>
            <a:off x="2438400" y="152400"/>
            <a:ext cx="6477000" cy="1371600"/>
          </a:xfrm>
          <a:prstGeom prst="rect">
            <a:avLst/>
          </a:prstGeom>
        </p:spPr>
        <p:txBody>
          <a:bodyPr vert="horz" anchor="ctr">
            <a:normAutofit/>
          </a:bodyPr>
          <a:lstStyle/>
          <a:p>
            <a:r>
              <a:rPr kumimoji="0" lang="lv-LV" dirty="0" smtClean="0"/>
              <a:t>Rediģēt šablona virsraksta stilu</a:t>
            </a:r>
            <a:endParaRPr kumimoji="0" lang="en-US" dirty="0"/>
          </a:p>
        </p:txBody>
      </p:sp>
      <p:pic>
        <p:nvPicPr>
          <p:cNvPr id="13" name="Attēls 12" descr="logo.png"/>
          <p:cNvPicPr>
            <a:picLocks noChangeAspect="1"/>
          </p:cNvPicPr>
          <p:nvPr/>
        </p:nvPicPr>
        <p:blipFill>
          <a:blip r:embed="rId14" cstate="print">
            <a:clrChange>
              <a:clrFrom>
                <a:srgbClr val="FFFFFF"/>
              </a:clrFrom>
              <a:clrTo>
                <a:srgbClr val="FFFFFF">
                  <a:alpha val="0"/>
                </a:srgbClr>
              </a:clrTo>
            </a:clrChange>
          </a:blip>
          <a:stretch>
            <a:fillRect/>
          </a:stretch>
        </p:blipFill>
        <p:spPr>
          <a:xfrm>
            <a:off x="152400" y="152400"/>
            <a:ext cx="2288099" cy="685800"/>
          </a:xfrm>
          <a:prstGeom prst="rect">
            <a:avLst/>
          </a:prstGeom>
          <a:effec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rtl="0" eaLnBrk="1" latinLnBrk="0" hangingPunct="1">
        <a:spcBef>
          <a:spcPct val="0"/>
        </a:spcBef>
        <a:buNone/>
        <a:defRPr kumimoji="0" sz="3600" kern="1200" cap="all" baseline="0">
          <a:solidFill>
            <a:schemeClr val="tx2"/>
          </a:solidFill>
          <a:effectLst/>
          <a:latin typeface="+mj-lt"/>
          <a:ea typeface="+mj-ea"/>
          <a:cs typeface="+mj-cs"/>
        </a:defRPr>
      </a:lvl1pPr>
    </p:titleStyle>
    <p:bodyStyle>
      <a:lvl1pPr marL="342900" indent="-342900" algn="l" rtl="0" eaLnBrk="1" latinLnBrk="0" hangingPunct="1">
        <a:spcBef>
          <a:spcPct val="20000"/>
        </a:spcBef>
        <a:buClr>
          <a:schemeClr val="accent3"/>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3"/>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3"/>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3"/>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3"/>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v-LV" cap="none" dirty="0" smtClean="0"/>
              <a:t>Sabiedrības veselīgas novecošanas politika Latvijā</a:t>
            </a:r>
            <a:br>
              <a:rPr lang="lv-LV" cap="none" dirty="0" smtClean="0"/>
            </a:br>
            <a:r>
              <a:rPr lang="lv-LV" cap="none" dirty="0" smtClean="0"/>
              <a:t>Veselības sektora skatījums</a:t>
            </a:r>
            <a:br>
              <a:rPr lang="lv-LV" cap="none" dirty="0" smtClean="0"/>
            </a:br>
            <a:r>
              <a:rPr lang="lv-LV" sz="2700" b="0" cap="none" dirty="0" smtClean="0">
                <a:solidFill>
                  <a:schemeClr val="tx1"/>
                </a:solidFill>
              </a:rPr>
              <a:t>2014. gada 9.jūnijs</a:t>
            </a:r>
            <a:r>
              <a:rPr lang="lv-LV" cap="none" dirty="0" smtClean="0"/>
              <a:t/>
            </a:r>
            <a:br>
              <a:rPr lang="lv-LV" cap="none" dirty="0" smtClean="0"/>
            </a:br>
            <a:endParaRPr lang="lv-LV" dirty="0"/>
          </a:p>
        </p:txBody>
      </p:sp>
      <p:sp>
        <p:nvSpPr>
          <p:cNvPr id="3" name="Subtitle 2"/>
          <p:cNvSpPr>
            <a:spLocks noGrp="1"/>
          </p:cNvSpPr>
          <p:nvPr>
            <p:ph type="subTitle" idx="1"/>
          </p:nvPr>
        </p:nvSpPr>
        <p:spPr>
          <a:xfrm>
            <a:off x="2051720" y="4653136"/>
            <a:ext cx="5976664" cy="1872208"/>
          </a:xfrm>
        </p:spPr>
        <p:txBody>
          <a:bodyPr/>
          <a:lstStyle/>
          <a:p>
            <a:endParaRPr lang="lv-LV" sz="2000" dirty="0" smtClean="0"/>
          </a:p>
          <a:p>
            <a:endParaRPr lang="lv-LV" sz="2000" dirty="0" smtClean="0"/>
          </a:p>
          <a:p>
            <a:r>
              <a:rPr lang="lv-LV" sz="2000" dirty="0" smtClean="0"/>
              <a:t>Veselības ministrijas valsts sekretāra vietniece </a:t>
            </a:r>
          </a:p>
          <a:p>
            <a:r>
              <a:rPr lang="lv-LV" sz="2000" dirty="0" smtClean="0"/>
              <a:t>veselības politikas jautājumos</a:t>
            </a:r>
          </a:p>
          <a:p>
            <a:r>
              <a:rPr lang="lv-LV" sz="2000" dirty="0" smtClean="0"/>
              <a:t>Egita </a:t>
            </a:r>
            <a:r>
              <a:rPr lang="lv-LV" sz="2000" dirty="0" err="1" smtClean="0"/>
              <a:t>Pole</a:t>
            </a:r>
            <a:endParaRPr lang="lv-LV"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b="1" dirty="0" smtClean="0">
                <a:solidFill>
                  <a:srgbClr val="C00000"/>
                </a:solidFill>
                <a:latin typeface="Times New Roman" pitchFamily="18" charset="0"/>
                <a:cs typeface="Times New Roman" pitchFamily="18" charset="0"/>
              </a:rPr>
              <a:t>saturs</a:t>
            </a:r>
            <a:endParaRPr lang="lv-LV"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251520" y="1484784"/>
            <a:ext cx="8343528" cy="4876800"/>
          </a:xfrm>
        </p:spPr>
        <p:txBody>
          <a:bodyPr/>
          <a:lstStyle/>
          <a:p>
            <a:pPr>
              <a:buClr>
                <a:srgbClr val="C00000"/>
              </a:buClr>
              <a:buNone/>
            </a:pPr>
            <a:endParaRPr lang="lv-LV" dirty="0" smtClean="0"/>
          </a:p>
          <a:p>
            <a:pPr>
              <a:buClr>
                <a:srgbClr val="C00000"/>
              </a:buClr>
              <a:buFont typeface="Wingdings" pitchFamily="2" charset="2"/>
              <a:buChar char="Ø"/>
            </a:pPr>
            <a:endParaRPr lang="lv-LV" dirty="0"/>
          </a:p>
        </p:txBody>
      </p:sp>
      <p:sp>
        <p:nvSpPr>
          <p:cNvPr id="4" name="Slide Number Placeholder 3"/>
          <p:cNvSpPr>
            <a:spLocks noGrp="1"/>
          </p:cNvSpPr>
          <p:nvPr>
            <p:ph type="sldNum" sz="quarter" idx="12"/>
          </p:nvPr>
        </p:nvSpPr>
        <p:spPr/>
        <p:txBody>
          <a:bodyPr/>
          <a:lstStyle/>
          <a:p>
            <a:pPr>
              <a:defRPr/>
            </a:pPr>
            <a:fld id="{E5737542-615B-45C8-95A4-B3251991F66E}" type="slidenum">
              <a:rPr lang="en-GB" smtClean="0"/>
              <a:pPr>
                <a:defRPr/>
              </a:pPr>
              <a:t>2</a:t>
            </a:fld>
            <a:endParaRPr lang="en-GB" dirty="0"/>
          </a:p>
        </p:txBody>
      </p:sp>
      <p:graphicFrame>
        <p:nvGraphicFramePr>
          <p:cNvPr id="6" name="Diagram 5"/>
          <p:cNvGraphicFramePr/>
          <p:nvPr/>
        </p:nvGraphicFramePr>
        <p:xfrm>
          <a:off x="1691680" y="1844824"/>
          <a:ext cx="6768752"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2483768" y="260648"/>
            <a:ext cx="6120681" cy="944562"/>
          </a:xfrm>
        </p:spPr>
        <p:txBody>
          <a:bodyPr wrap="square" lIns="91440" tIns="45720" rIns="91440" bIns="45720" numCol="1" anchorCtr="0" compatLnSpc="1">
            <a:prstTxWarp prst="textNoShape">
              <a:avLst/>
            </a:prstTxWarp>
            <a:noAutofit/>
          </a:bodyPr>
          <a:lstStyle/>
          <a:p>
            <a:pPr algn="ctr"/>
            <a:r>
              <a:rPr lang="lv-LV" sz="3200" b="1" cap="none" dirty="0" smtClean="0">
                <a:solidFill>
                  <a:srgbClr val="CC0000"/>
                </a:solidFill>
                <a:latin typeface="Times New Roman" pitchFamily="18" charset="0"/>
                <a:cs typeface="Times New Roman" pitchFamily="18" charset="0"/>
              </a:rPr>
              <a:t>Mērķis </a:t>
            </a:r>
            <a:r>
              <a:rPr lang="lv-LV" sz="3200" b="1" cap="none" dirty="0" smtClean="0">
                <a:solidFill>
                  <a:srgbClr val="CC0000"/>
                </a:solidFill>
                <a:latin typeface="Times New Roman" pitchFamily="18" charset="0"/>
                <a:cs typeface="Times New Roman" pitchFamily="18" charset="0"/>
              </a:rPr>
              <a:t>veselības </a:t>
            </a:r>
            <a:r>
              <a:rPr lang="lv-LV" sz="3200" b="1" cap="none" dirty="0" smtClean="0">
                <a:solidFill>
                  <a:srgbClr val="CC0000"/>
                </a:solidFill>
                <a:latin typeface="Times New Roman" pitchFamily="18" charset="0"/>
                <a:cs typeface="Times New Roman" pitchFamily="18" charset="0"/>
              </a:rPr>
              <a:t>sektorā</a:t>
            </a:r>
            <a:endParaRPr lang="en-US" sz="3200" b="1" cap="none" dirty="0" smtClean="0">
              <a:solidFill>
                <a:srgbClr val="C00000"/>
              </a:solidFill>
              <a:latin typeface="Times New Roman" pitchFamily="18" charset="0"/>
              <a:cs typeface="Times New Roman" pitchFamily="18" charset="0"/>
            </a:endParaRPr>
          </a:p>
        </p:txBody>
      </p:sp>
      <p:graphicFrame>
        <p:nvGraphicFramePr>
          <p:cNvPr id="6" name="Diagram 5"/>
          <p:cNvGraphicFramePr/>
          <p:nvPr/>
        </p:nvGraphicFramePr>
        <p:xfrm>
          <a:off x="467544" y="1772816"/>
          <a:ext cx="7920880"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09E15582-6842-4172-84AD-D4C448329EB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2800" b="1" cap="none" dirty="0" smtClean="0">
                <a:solidFill>
                  <a:srgbClr val="C00000"/>
                </a:solidFill>
                <a:latin typeface="Times New Roman" pitchFamily="18" charset="0"/>
                <a:cs typeface="Times New Roman" pitchFamily="18" charset="0"/>
              </a:rPr>
              <a:t>Iedzīvotāju vecumstruktūra </a:t>
            </a:r>
            <a:br>
              <a:rPr lang="lv-LV" sz="2800" b="1" cap="none" dirty="0" smtClean="0">
                <a:solidFill>
                  <a:srgbClr val="C00000"/>
                </a:solidFill>
                <a:latin typeface="Times New Roman" pitchFamily="18" charset="0"/>
                <a:cs typeface="Times New Roman" pitchFamily="18" charset="0"/>
              </a:rPr>
            </a:br>
            <a:r>
              <a:rPr lang="lv-LV" sz="2800" b="1" cap="none" dirty="0" smtClean="0">
                <a:solidFill>
                  <a:srgbClr val="C00000"/>
                </a:solidFill>
                <a:latin typeface="Times New Roman" pitchFamily="18" charset="0"/>
                <a:cs typeface="Times New Roman" pitchFamily="18" charset="0"/>
              </a:rPr>
              <a:t>2013.gadā</a:t>
            </a:r>
            <a:endParaRPr lang="en-US" sz="2800" b="1" cap="none" dirty="0">
              <a:solidFill>
                <a:srgbClr val="C0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9E15582-6842-4172-84AD-D4C448329EBC}" type="slidenum">
              <a:rPr lang="en-US" smtClean="0"/>
              <a:pPr/>
              <a:t>4</a:t>
            </a:fld>
            <a:endParaRPr lang="en-US"/>
          </a:p>
        </p:txBody>
      </p:sp>
      <p:pic>
        <p:nvPicPr>
          <p:cNvPr id="1026" name="Picture 2"/>
          <p:cNvPicPr>
            <a:picLocks noGrp="1" noChangeAspect="1" noChangeArrowheads="1"/>
          </p:cNvPicPr>
          <p:nvPr>
            <p:ph idx="1"/>
          </p:nvPr>
        </p:nvPicPr>
        <p:blipFill>
          <a:blip r:embed="rId2" cstate="print"/>
          <a:srcRect l="14494" t="28002" r="14632" b="39995"/>
          <a:stretch>
            <a:fillRect/>
          </a:stretch>
        </p:blipFill>
        <p:spPr bwMode="auto">
          <a:xfrm>
            <a:off x="323528" y="2204864"/>
            <a:ext cx="8480942" cy="3250913"/>
          </a:xfrm>
          <a:prstGeom prst="rect">
            <a:avLst/>
          </a:prstGeom>
          <a:noFill/>
          <a:ln w="9525">
            <a:noFill/>
            <a:miter lim="800000"/>
            <a:headEnd/>
            <a:tailEnd/>
          </a:ln>
        </p:spPr>
      </p:pic>
      <p:sp>
        <p:nvSpPr>
          <p:cNvPr id="6" name="TextBox 5"/>
          <p:cNvSpPr txBox="1"/>
          <p:nvPr/>
        </p:nvSpPr>
        <p:spPr>
          <a:xfrm>
            <a:off x="5436096" y="5229200"/>
            <a:ext cx="936104" cy="307777"/>
          </a:xfrm>
          <a:prstGeom prst="rect">
            <a:avLst/>
          </a:prstGeom>
          <a:noFill/>
        </p:spPr>
        <p:txBody>
          <a:bodyPr wrap="square" rtlCol="0">
            <a:spAutoFit/>
          </a:bodyPr>
          <a:lstStyle/>
          <a:p>
            <a:r>
              <a:rPr lang="lv-LV" sz="1400" b="1" dirty="0" smtClean="0">
                <a:latin typeface="Times New Roman" pitchFamily="18" charset="0"/>
                <a:cs typeface="Times New Roman" pitchFamily="18" charset="0"/>
              </a:rPr>
              <a:t>Sievietes</a:t>
            </a:r>
            <a:endParaRPr lang="en-US" sz="1400" b="1" dirty="0">
              <a:latin typeface="Times New Roman" pitchFamily="18" charset="0"/>
              <a:cs typeface="Times New Roman" pitchFamily="18" charset="0"/>
            </a:endParaRPr>
          </a:p>
        </p:txBody>
      </p:sp>
      <p:sp>
        <p:nvSpPr>
          <p:cNvPr id="7" name="TextBox 6"/>
          <p:cNvSpPr txBox="1"/>
          <p:nvPr/>
        </p:nvSpPr>
        <p:spPr>
          <a:xfrm>
            <a:off x="3563888" y="5229200"/>
            <a:ext cx="936104" cy="307777"/>
          </a:xfrm>
          <a:prstGeom prst="rect">
            <a:avLst/>
          </a:prstGeom>
          <a:noFill/>
        </p:spPr>
        <p:txBody>
          <a:bodyPr wrap="square" rtlCol="0">
            <a:spAutoFit/>
          </a:bodyPr>
          <a:lstStyle/>
          <a:p>
            <a:r>
              <a:rPr lang="lv-LV" sz="1400" b="1" dirty="0" smtClean="0">
                <a:latin typeface="Times New Roman" pitchFamily="18" charset="0"/>
                <a:cs typeface="Times New Roman" pitchFamily="18" charset="0"/>
              </a:rPr>
              <a:t>Vīrieši</a:t>
            </a:r>
            <a:endParaRPr lang="en-US" sz="1400" b="1" dirty="0">
              <a:latin typeface="Times New Roman" pitchFamily="18" charset="0"/>
              <a:cs typeface="Times New Roman" pitchFamily="18" charset="0"/>
            </a:endParaRPr>
          </a:p>
        </p:txBody>
      </p:sp>
      <p:sp>
        <p:nvSpPr>
          <p:cNvPr id="8" name="Rectangle 7"/>
          <p:cNvSpPr/>
          <p:nvPr/>
        </p:nvSpPr>
        <p:spPr>
          <a:xfrm>
            <a:off x="3275856" y="5301208"/>
            <a:ext cx="144016" cy="144016"/>
          </a:xfrm>
          <a:prstGeom prst="rect">
            <a:avLst/>
          </a:prstGeom>
          <a:solidFill>
            <a:srgbClr val="149ED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Rectangle 8"/>
          <p:cNvSpPr/>
          <p:nvPr/>
        </p:nvSpPr>
        <p:spPr>
          <a:xfrm>
            <a:off x="5148064" y="5301208"/>
            <a:ext cx="144016" cy="144016"/>
          </a:xfrm>
          <a:prstGeom prst="rect">
            <a:avLst/>
          </a:prstGeom>
          <a:solidFill>
            <a:srgbClr val="127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aisnstūris 5"/>
          <p:cNvSpPr/>
          <p:nvPr/>
        </p:nvSpPr>
        <p:spPr>
          <a:xfrm>
            <a:off x="6372200" y="6309320"/>
            <a:ext cx="1944216" cy="360040"/>
          </a:xfrm>
          <a:prstGeom prst="rect">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400" i="1" dirty="0" smtClean="0">
                <a:solidFill>
                  <a:schemeClr val="tx1"/>
                </a:solidFill>
                <a:latin typeface="Times New Roman" pitchFamily="18" charset="0"/>
                <a:cs typeface="Times New Roman" pitchFamily="18" charset="0"/>
              </a:rPr>
              <a:t>Datu avots: CSP</a:t>
            </a:r>
            <a:endParaRPr lang="lv-LV" sz="1400"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3200" b="1" cap="none" dirty="0" smtClean="0">
                <a:solidFill>
                  <a:srgbClr val="C00000"/>
                </a:solidFill>
                <a:latin typeface="Times New Roman" pitchFamily="18" charset="0"/>
                <a:cs typeface="Times New Roman" pitchFamily="18" charset="0"/>
              </a:rPr>
              <a:t>Jaundzimušo vidējais paredzamais mūža ilgums</a:t>
            </a:r>
            <a:endParaRPr lang="en-US" sz="3200" b="1" cap="none" dirty="0">
              <a:solidFill>
                <a:srgbClr val="C0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9E15582-6842-4172-84AD-D4C448329EBC}" type="slidenum">
              <a:rPr lang="en-US" smtClean="0"/>
              <a:pPr/>
              <a:t>5</a:t>
            </a:fld>
            <a:endParaRPr lang="en-US"/>
          </a:p>
        </p:txBody>
      </p:sp>
      <p:graphicFrame>
        <p:nvGraphicFramePr>
          <p:cNvPr id="7" name="Diagramma 2"/>
          <p:cNvGraphicFramePr>
            <a:graphicFrameLocks noGrp="1"/>
          </p:cNvGraphicFramePr>
          <p:nvPr>
            <p:ph idx="1"/>
          </p:nvPr>
        </p:nvGraphicFramePr>
        <p:xfrm>
          <a:off x="179512" y="1628800"/>
          <a:ext cx="86868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8" name="Taisnstūris 5"/>
          <p:cNvSpPr/>
          <p:nvPr/>
        </p:nvSpPr>
        <p:spPr>
          <a:xfrm>
            <a:off x="6444208" y="6309320"/>
            <a:ext cx="1944216" cy="360040"/>
          </a:xfrm>
          <a:prstGeom prst="rect">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400" i="1" dirty="0" smtClean="0">
                <a:solidFill>
                  <a:schemeClr val="tx1"/>
                </a:solidFill>
                <a:latin typeface="Times New Roman" pitchFamily="18" charset="0"/>
                <a:cs typeface="Times New Roman" pitchFamily="18" charset="0"/>
              </a:rPr>
              <a:t>Datu avots: Eurostat</a:t>
            </a:r>
            <a:endParaRPr lang="lv-LV" sz="1400"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1"/>
          <p:cNvGraphicFramePr/>
          <p:nvPr/>
        </p:nvGraphicFramePr>
        <p:xfrm>
          <a:off x="899592" y="1628800"/>
          <a:ext cx="7632848"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a:spLocks noGrp="1"/>
          </p:cNvSpPr>
          <p:nvPr>
            <p:ph type="title"/>
          </p:nvPr>
        </p:nvSpPr>
        <p:spPr/>
        <p:txBody>
          <a:bodyPr>
            <a:normAutofit/>
          </a:bodyPr>
          <a:lstStyle/>
          <a:p>
            <a:pPr algn="ctr"/>
            <a:r>
              <a:rPr lang="lv-LV" sz="3200" b="1" cap="none" dirty="0" smtClean="0">
                <a:solidFill>
                  <a:srgbClr val="C00000"/>
                </a:solidFill>
                <a:latin typeface="Times New Roman" pitchFamily="18" charset="0"/>
                <a:cs typeface="Times New Roman" pitchFamily="18" charset="0"/>
              </a:rPr>
              <a:t>Veselīgi nodzīvotie mūža gadi</a:t>
            </a:r>
            <a:endParaRPr lang="lv-LV" sz="3200" b="1" cap="none" dirty="0">
              <a:solidFill>
                <a:srgbClr val="C00000"/>
              </a:solidFill>
              <a:latin typeface="Times New Roman" pitchFamily="18" charset="0"/>
              <a:cs typeface="Times New Roman" pitchFamily="18" charset="0"/>
            </a:endParaRPr>
          </a:p>
        </p:txBody>
      </p:sp>
      <p:sp>
        <p:nvSpPr>
          <p:cNvPr id="6" name="Taisnstūris 5"/>
          <p:cNvSpPr/>
          <p:nvPr/>
        </p:nvSpPr>
        <p:spPr>
          <a:xfrm>
            <a:off x="6444208" y="6309320"/>
            <a:ext cx="1944216" cy="360040"/>
          </a:xfrm>
          <a:prstGeom prst="rect">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400" i="1" dirty="0" smtClean="0">
                <a:solidFill>
                  <a:schemeClr val="tx1"/>
                </a:solidFill>
                <a:latin typeface="Times New Roman" pitchFamily="18" charset="0"/>
                <a:cs typeface="Times New Roman" pitchFamily="18" charset="0"/>
              </a:rPr>
              <a:t>Datu avots: Eurostat</a:t>
            </a:r>
            <a:endParaRPr lang="lv-LV" sz="1400" i="1" dirty="0">
              <a:solidFill>
                <a:schemeClr val="tx1"/>
              </a:solidFill>
              <a:latin typeface="Times New Roman" pitchFamily="18" charset="0"/>
              <a:cs typeface="Times New Roman" pitchFamily="18" charset="0"/>
            </a:endParaRPr>
          </a:p>
        </p:txBody>
      </p:sp>
      <p:sp>
        <p:nvSpPr>
          <p:cNvPr id="5" name="Slaida numura vietturis 4"/>
          <p:cNvSpPr>
            <a:spLocks noGrp="1"/>
          </p:cNvSpPr>
          <p:nvPr>
            <p:ph type="sldNum" sz="quarter" idx="12"/>
          </p:nvPr>
        </p:nvSpPr>
        <p:spPr/>
        <p:txBody>
          <a:bodyPr/>
          <a:lstStyle/>
          <a:p>
            <a:fld id="{09E15582-6842-4172-84AD-D4C448329EBC}"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152400"/>
            <a:ext cx="7020272" cy="1371600"/>
          </a:xfrm>
        </p:spPr>
        <p:txBody>
          <a:bodyPr>
            <a:normAutofit/>
          </a:bodyPr>
          <a:lstStyle/>
          <a:p>
            <a:pPr algn="ctr"/>
            <a:r>
              <a:rPr lang="lv-LV" sz="4000" b="1" cap="none" dirty="0" smtClean="0">
                <a:solidFill>
                  <a:srgbClr val="C00000"/>
                </a:solidFill>
                <a:latin typeface="Times New Roman" pitchFamily="18" charset="0"/>
                <a:cs typeface="Times New Roman" pitchFamily="18" charset="0"/>
              </a:rPr>
              <a:t>Cik daudz var ietekmēt v</a:t>
            </a:r>
            <a:r>
              <a:rPr lang="lv-LV" sz="4000" b="1" cap="none" dirty="0" smtClean="0">
                <a:solidFill>
                  <a:srgbClr val="C00000"/>
                </a:solidFill>
                <a:latin typeface="Times New Roman" pitchFamily="18" charset="0"/>
                <a:cs typeface="Times New Roman" pitchFamily="18" charset="0"/>
              </a:rPr>
              <a:t>eselības sistēmas?</a:t>
            </a:r>
            <a:endParaRPr lang="lv-LV" sz="4000" dirty="0"/>
          </a:p>
        </p:txBody>
      </p:sp>
      <p:sp>
        <p:nvSpPr>
          <p:cNvPr id="4" name="Slide Number Placeholder 3"/>
          <p:cNvSpPr>
            <a:spLocks noGrp="1"/>
          </p:cNvSpPr>
          <p:nvPr>
            <p:ph type="sldNum" sz="quarter" idx="12"/>
          </p:nvPr>
        </p:nvSpPr>
        <p:spPr/>
        <p:txBody>
          <a:bodyPr/>
          <a:lstStyle/>
          <a:p>
            <a:fld id="{F01D9686-B84F-44EF-8289-A591A6E16726}" type="slidenum">
              <a:rPr lang="lv-LV" smtClean="0"/>
              <a:pPr/>
              <a:t>7</a:t>
            </a:fld>
            <a:endParaRPr lang="lv-LV"/>
          </a:p>
        </p:txBody>
      </p:sp>
      <p:graphicFrame>
        <p:nvGraphicFramePr>
          <p:cNvPr id="5" name="Content Placeholder 4"/>
          <p:cNvGraphicFramePr>
            <a:graphicFrameLocks noGrp="1"/>
          </p:cNvGraphicFramePr>
          <p:nvPr>
            <p:ph idx="1"/>
          </p:nvPr>
        </p:nvGraphicFramePr>
        <p:xfrm>
          <a:off x="457200" y="1412875"/>
          <a:ext cx="86868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p:cNvSpPr txBox="1">
            <a:spLocks/>
          </p:cNvSpPr>
          <p:nvPr/>
        </p:nvSpPr>
        <p:spPr>
          <a:xfrm>
            <a:off x="827584" y="6137920"/>
            <a:ext cx="7344816" cy="720080"/>
          </a:xfrm>
          <a:prstGeom prst="rect">
            <a:avLst/>
          </a:prstGeom>
          <a:solidFill>
            <a:schemeClr val="bg1">
              <a:lumMod val="85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1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Avots: Solar. A &amp; Irwin .O </a:t>
            </a:r>
            <a:r>
              <a:rPr kumimoji="0" lang="en-US" sz="14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 conceptual framework for action on the social determinants of health. Discussion paper for the Commission on Social Determinants of Health. Geneva, World Health Organization, 2007).</a:t>
            </a:r>
            <a:endParaRPr kumimoji="0" lang="en-GB" sz="14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buFont typeface="Trajan Pro Omni" pitchFamily="18" charset="-70"/>
              <a:buNone/>
              <a:defRPr/>
            </a:pPr>
            <a:r>
              <a:rPr lang="lv-LV" sz="3200" b="1" cap="none" dirty="0" smtClean="0">
                <a:solidFill>
                  <a:srgbClr val="C00000"/>
                </a:solidFill>
                <a:latin typeface="Times New Roman" pitchFamily="18" charset="0"/>
                <a:cs typeface="Times New Roman" pitchFamily="18" charset="0"/>
              </a:rPr>
              <a:t>Veselības sociālais modelis</a:t>
            </a:r>
            <a:endParaRPr lang="en-US" sz="3200" b="1" cap="none" dirty="0">
              <a:solidFill>
                <a:srgbClr val="C00000"/>
              </a:solidFill>
              <a:latin typeface="Times New Roman" pitchFamily="18" charset="0"/>
              <a:cs typeface="Times New Roman" pitchFamily="18" charset="0"/>
            </a:endParaRPr>
          </a:p>
        </p:txBody>
      </p:sp>
      <p:pic>
        <p:nvPicPr>
          <p:cNvPr id="18437" name="Picture 6"/>
          <p:cNvPicPr>
            <a:picLocks noChangeAspect="1" noChangeArrowheads="1"/>
          </p:cNvPicPr>
          <p:nvPr/>
        </p:nvPicPr>
        <p:blipFill>
          <a:blip r:embed="rId3" cstate="print"/>
          <a:srcRect/>
          <a:stretch>
            <a:fillRect/>
          </a:stretch>
        </p:blipFill>
        <p:spPr bwMode="auto">
          <a:xfrm>
            <a:off x="1187624" y="1673368"/>
            <a:ext cx="7140912" cy="4419780"/>
          </a:xfrm>
          <a:prstGeom prst="rect">
            <a:avLst/>
          </a:prstGeom>
          <a:noFill/>
          <a:ln w="9525">
            <a:solidFill>
              <a:schemeClr val="accent2">
                <a:lumMod val="75000"/>
              </a:schemeClr>
            </a:solidFill>
            <a:miter lim="800000"/>
            <a:headEnd/>
            <a:tailEnd/>
          </a:ln>
        </p:spPr>
      </p:pic>
      <p:sp>
        <p:nvSpPr>
          <p:cNvPr id="18438" name="Rectangle 7"/>
          <p:cNvSpPr>
            <a:spLocks noChangeArrowheads="1"/>
          </p:cNvSpPr>
          <p:nvPr/>
        </p:nvSpPr>
        <p:spPr bwMode="auto">
          <a:xfrm>
            <a:off x="1331640" y="6309320"/>
            <a:ext cx="6696744" cy="292709"/>
          </a:xfrm>
          <a:prstGeom prst="rect">
            <a:avLst/>
          </a:prstGeom>
          <a:solidFill>
            <a:schemeClr val="bg1">
              <a:lumMod val="85000"/>
            </a:schemeClr>
          </a:solidFill>
          <a:ln w="9525">
            <a:noFill/>
            <a:miter lim="800000"/>
            <a:headEnd/>
            <a:tailEnd/>
          </a:ln>
        </p:spPr>
        <p:txBody>
          <a:bodyPr wrap="square">
            <a:spAutoFit/>
          </a:bodyPr>
          <a:lstStyle/>
          <a:p>
            <a:pPr eaLnBrk="0" hangingPunct="0">
              <a:lnSpc>
                <a:spcPct val="93000"/>
              </a:lnSpc>
              <a:spcBef>
                <a:spcPct val="50000"/>
              </a:spcBef>
              <a:buClr>
                <a:srgbClr val="000000"/>
              </a:buClr>
              <a:buSzPct val="100000"/>
              <a:buFont typeface="Arial" charset="0"/>
              <a:buNone/>
            </a:pPr>
            <a:r>
              <a:rPr lang="lv-LV" sz="1400" i="1" dirty="0" smtClean="0">
                <a:latin typeface="Times New Roman" pitchFamily="18" charset="0"/>
                <a:cs typeface="Times New Roman" pitchFamily="18" charset="0"/>
              </a:rPr>
              <a:t>Avots: Dahlgren </a:t>
            </a:r>
            <a:r>
              <a:rPr lang="lv-LV" sz="1400" i="1" dirty="0">
                <a:latin typeface="Times New Roman" pitchFamily="18" charset="0"/>
                <a:cs typeface="Times New Roman" pitchFamily="18" charset="0"/>
              </a:rPr>
              <a:t>un </a:t>
            </a:r>
            <a:r>
              <a:rPr lang="lv-LV" sz="1400" i="1" dirty="0" smtClean="0">
                <a:latin typeface="Times New Roman" pitchFamily="18" charset="0"/>
                <a:cs typeface="Times New Roman" pitchFamily="18" charset="0"/>
              </a:rPr>
              <a:t>Whitehead, </a:t>
            </a:r>
            <a:r>
              <a:rPr lang="en-US" sz="1400" i="1" dirty="0" smtClean="0">
                <a:latin typeface="Times New Roman" pitchFamily="18" charset="0"/>
                <a:cs typeface="Times New Roman" pitchFamily="18" charset="0"/>
              </a:rPr>
              <a:t>Institute for Futures Studies, Stockholm, Sweden.</a:t>
            </a:r>
            <a:r>
              <a:rPr lang="lv-LV" sz="1400" i="1" dirty="0" smtClean="0">
                <a:latin typeface="Times New Roman" pitchFamily="18" charset="0"/>
                <a:cs typeface="Times New Roman" pitchFamily="18" charset="0"/>
              </a:rPr>
              <a:t>1991</a:t>
            </a:r>
            <a:endParaRPr lang="en-US" sz="1400" i="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F01D9686-B84F-44EF-8289-A591A6E16726}" type="slidenum">
              <a:rPr lang="lv-LV" smtClean="0"/>
              <a:pPr/>
              <a:t>8</a:t>
            </a:fld>
            <a:endParaRPr lang="lv-LV"/>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116632"/>
            <a:ext cx="6629400" cy="151216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C00000"/>
            </a:solidFill>
          </a:ln>
        </p:spPr>
        <p:txBody>
          <a:bodyPr>
            <a:noAutofit/>
          </a:bodyPr>
          <a:lstStyle/>
          <a:p>
            <a:r>
              <a:rPr lang="lv-LV" sz="2000" b="1" cap="none" dirty="0" smtClean="0">
                <a:solidFill>
                  <a:srgbClr val="C00000"/>
                </a:solidFill>
                <a:latin typeface="Times New Roman" pitchFamily="18" charset="0"/>
                <a:cs typeface="Times New Roman" pitchFamily="18" charset="0"/>
              </a:rPr>
              <a:t>Iedzīvotāaju virs 65 gadiem veselības aprūpei  2012. gadā tiek izlietots vidēji </a:t>
            </a:r>
            <a:r>
              <a:rPr lang="en-US" sz="2000" b="1" cap="none" dirty="0" smtClean="0">
                <a:solidFill>
                  <a:srgbClr val="C00000"/>
                </a:solidFill>
                <a:latin typeface="Times New Roman" pitchFamily="18" charset="0"/>
                <a:cs typeface="Times New Roman" pitchFamily="18" charset="0"/>
              </a:rPr>
              <a:t>34%</a:t>
            </a:r>
            <a:r>
              <a:rPr lang="lv-LV" sz="2000" b="1" cap="none" dirty="0" smtClean="0">
                <a:solidFill>
                  <a:srgbClr val="C00000"/>
                </a:solidFill>
                <a:latin typeface="Times New Roman" pitchFamily="18" charset="0"/>
                <a:cs typeface="Times New Roman" pitchFamily="18" charset="0"/>
              </a:rPr>
              <a:t> </a:t>
            </a:r>
            <a:r>
              <a:rPr lang="lv-LV" sz="2000" cap="none" dirty="0" smtClean="0">
                <a:solidFill>
                  <a:srgbClr val="C00000"/>
                </a:solidFill>
                <a:latin typeface="Times New Roman" pitchFamily="18" charset="0"/>
                <a:cs typeface="Times New Roman" pitchFamily="18" charset="0"/>
              </a:rPr>
              <a:t>(191 834 194,24 EURO)</a:t>
            </a:r>
            <a:r>
              <a:rPr lang="en-US" sz="2000" cap="none" dirty="0" smtClean="0">
                <a:solidFill>
                  <a:srgbClr val="C00000"/>
                </a:solidFill>
                <a:latin typeface="Times New Roman" pitchFamily="18" charset="0"/>
                <a:cs typeface="Times New Roman" pitchFamily="18" charset="0"/>
              </a:rPr>
              <a:t> </a:t>
            </a:r>
            <a:r>
              <a:rPr lang="en-US" sz="2000" b="1" cap="none" dirty="0" smtClean="0">
                <a:solidFill>
                  <a:srgbClr val="C00000"/>
                </a:solidFill>
                <a:latin typeface="Times New Roman" pitchFamily="18" charset="0"/>
                <a:cs typeface="Times New Roman" pitchFamily="18" charset="0"/>
              </a:rPr>
              <a:t>no </a:t>
            </a:r>
            <a:r>
              <a:rPr lang="en-US" sz="2000" b="1" cap="none" dirty="0" err="1" smtClean="0">
                <a:solidFill>
                  <a:srgbClr val="C00000"/>
                </a:solidFill>
                <a:latin typeface="Times New Roman" pitchFamily="18" charset="0"/>
                <a:cs typeface="Times New Roman" pitchFamily="18" charset="0"/>
              </a:rPr>
              <a:t>veselības</a:t>
            </a:r>
            <a:r>
              <a:rPr lang="en-US" sz="2000" b="1" cap="none" dirty="0" smtClean="0">
                <a:solidFill>
                  <a:srgbClr val="C00000"/>
                </a:solidFill>
                <a:latin typeface="Times New Roman" pitchFamily="18" charset="0"/>
                <a:cs typeface="Times New Roman" pitchFamily="18" charset="0"/>
              </a:rPr>
              <a:t> </a:t>
            </a:r>
            <a:r>
              <a:rPr lang="en-US" sz="2000" b="1" cap="none" dirty="0" err="1" smtClean="0">
                <a:solidFill>
                  <a:srgbClr val="C00000"/>
                </a:solidFill>
                <a:latin typeface="Times New Roman" pitchFamily="18" charset="0"/>
                <a:cs typeface="Times New Roman" pitchFamily="18" charset="0"/>
              </a:rPr>
              <a:t>aprūpes</a:t>
            </a:r>
            <a:r>
              <a:rPr lang="en-US" sz="2000" b="1" cap="none" dirty="0" smtClean="0">
                <a:solidFill>
                  <a:srgbClr val="C00000"/>
                </a:solidFill>
                <a:latin typeface="Times New Roman" pitchFamily="18" charset="0"/>
                <a:cs typeface="Times New Roman" pitchFamily="18" charset="0"/>
              </a:rPr>
              <a:t> </a:t>
            </a:r>
            <a:r>
              <a:rPr lang="en-US" sz="2000" b="1" cap="none" dirty="0" err="1" smtClean="0">
                <a:solidFill>
                  <a:srgbClr val="C00000"/>
                </a:solidFill>
                <a:latin typeface="Times New Roman" pitchFamily="18" charset="0"/>
                <a:cs typeface="Times New Roman" pitchFamily="18" charset="0"/>
              </a:rPr>
              <a:t>budžeta</a:t>
            </a:r>
            <a:r>
              <a:rPr lang="lv-LV" sz="2000" b="1" cap="none" dirty="0" smtClean="0">
                <a:solidFill>
                  <a:srgbClr val="C00000"/>
                </a:solidFill>
                <a:latin typeface="Times New Roman" pitchFamily="18" charset="0"/>
                <a:cs typeface="Times New Roman" pitchFamily="18" charset="0"/>
              </a:rPr>
              <a:t> (</a:t>
            </a:r>
            <a:r>
              <a:rPr lang="lv-LV" sz="2000" cap="none" dirty="0" smtClean="0">
                <a:solidFill>
                  <a:srgbClr val="C00000"/>
                </a:solidFill>
                <a:latin typeface="Times New Roman" pitchFamily="18" charset="0"/>
                <a:cs typeface="Times New Roman" pitchFamily="18" charset="0"/>
              </a:rPr>
              <a:t>neskaitot NMPD</a:t>
            </a:r>
            <a:r>
              <a:rPr lang="lv-LV" sz="2000" b="1" cap="none" dirty="0" smtClean="0">
                <a:solidFill>
                  <a:srgbClr val="C00000"/>
                </a:solidFill>
                <a:latin typeface="Times New Roman" pitchFamily="18" charset="0"/>
                <a:cs typeface="Times New Roman" pitchFamily="18" charset="0"/>
              </a:rPr>
              <a:t>)</a:t>
            </a:r>
            <a:endParaRPr lang="en-US" sz="2000" b="1" cap="none" dirty="0">
              <a:solidFill>
                <a:srgbClr val="C0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9E15582-6842-4172-84AD-D4C448329EBC}" type="slidenum">
              <a:rPr lang="en-US" smtClean="0"/>
              <a:pPr/>
              <a:t>9</a:t>
            </a:fld>
            <a:endParaRPr lang="en-US" dirty="0"/>
          </a:p>
        </p:txBody>
      </p:sp>
      <p:graphicFrame>
        <p:nvGraphicFramePr>
          <p:cNvPr id="5" name="Content Placeholder 4"/>
          <p:cNvGraphicFramePr>
            <a:graphicFrameLocks noGrp="1"/>
          </p:cNvGraphicFramePr>
          <p:nvPr>
            <p:ph idx="1"/>
          </p:nvPr>
        </p:nvGraphicFramePr>
        <p:xfrm>
          <a:off x="251520" y="1556792"/>
          <a:ext cx="8686800"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6" name="Taisnstūris 5"/>
          <p:cNvSpPr/>
          <p:nvPr/>
        </p:nvSpPr>
        <p:spPr>
          <a:xfrm>
            <a:off x="0" y="6237312"/>
            <a:ext cx="1944216" cy="360040"/>
          </a:xfrm>
          <a:prstGeom prst="rect">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400" i="1" dirty="0" smtClean="0">
                <a:solidFill>
                  <a:schemeClr val="tx1"/>
                </a:solidFill>
                <a:latin typeface="Times New Roman" pitchFamily="18" charset="0"/>
                <a:cs typeface="Times New Roman" pitchFamily="18" charset="0"/>
              </a:rPr>
              <a:t>Datu avots: NVD</a:t>
            </a:r>
            <a:endParaRPr lang="lv-LV" sz="1400" i="1" dirty="0">
              <a:solidFill>
                <a:schemeClr val="tx1"/>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152400"/>
            <a:ext cx="7308304" cy="1371600"/>
          </a:xfrm>
        </p:spPr>
        <p:txBody>
          <a:bodyPr>
            <a:noAutofit/>
          </a:bodyPr>
          <a:lstStyle/>
          <a:p>
            <a:pPr algn="ctr"/>
            <a:r>
              <a:rPr lang="lv-LV" sz="3200" b="1" cap="none" dirty="0" smtClean="0">
                <a:solidFill>
                  <a:srgbClr val="C00000"/>
                </a:solidFill>
                <a:latin typeface="Times New Roman" pitchFamily="18" charset="0"/>
                <a:cs typeface="Times New Roman" pitchFamily="18" charset="0"/>
              </a:rPr>
              <a:t>Slimnīcās ārstēto pacientu </a:t>
            </a:r>
            <a:r>
              <a:rPr lang="lv-LV" sz="3200" b="1" cap="none" dirty="0" smtClean="0">
                <a:solidFill>
                  <a:srgbClr val="C00000"/>
                </a:solidFill>
                <a:latin typeface="Times New Roman" pitchFamily="18" charset="0"/>
                <a:cs typeface="Times New Roman" pitchFamily="18" charset="0"/>
              </a:rPr>
              <a:t>skais 2012.gadā</a:t>
            </a:r>
            <a:r>
              <a:rPr lang="lv-LV" sz="3200" b="1" cap="none" dirty="0" smtClean="0">
                <a:solidFill>
                  <a:srgbClr val="C00000"/>
                </a:solidFill>
                <a:latin typeface="Times New Roman" pitchFamily="18" charset="0"/>
                <a:cs typeface="Times New Roman" pitchFamily="18" charset="0"/>
              </a:rPr>
              <a:t>,</a:t>
            </a:r>
            <a:br>
              <a:rPr lang="lv-LV" sz="3200" b="1" cap="none" dirty="0" smtClean="0">
                <a:solidFill>
                  <a:srgbClr val="C00000"/>
                </a:solidFill>
                <a:latin typeface="Times New Roman" pitchFamily="18" charset="0"/>
                <a:cs typeface="Times New Roman" pitchFamily="18" charset="0"/>
              </a:rPr>
            </a:br>
            <a:r>
              <a:rPr lang="lv-LV" sz="3200" b="1" cap="none" dirty="0" smtClean="0">
                <a:solidFill>
                  <a:srgbClr val="C00000"/>
                </a:solidFill>
                <a:latin typeface="Times New Roman" pitchFamily="18" charset="0"/>
                <a:cs typeface="Times New Roman" pitchFamily="18" charset="0"/>
              </a:rPr>
              <a:t>(uz 1000 attiecīgā vecuma iedzīvotāju)</a:t>
            </a:r>
            <a:endParaRPr lang="en-US" sz="3200" b="1" cap="none" dirty="0">
              <a:solidFill>
                <a:srgbClr val="C0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9E15582-6842-4172-84AD-D4C448329EBC}" type="slidenum">
              <a:rPr lang="en-US" smtClean="0"/>
              <a:pPr/>
              <a:t>10</a:t>
            </a:fld>
            <a:endParaRPr lang="en-US"/>
          </a:p>
        </p:txBody>
      </p:sp>
      <p:graphicFrame>
        <p:nvGraphicFramePr>
          <p:cNvPr id="5" name="Content Placeholder 4"/>
          <p:cNvGraphicFramePr>
            <a:graphicFrameLocks noGrp="1"/>
          </p:cNvGraphicFramePr>
          <p:nvPr>
            <p:ph idx="1"/>
          </p:nvPr>
        </p:nvGraphicFramePr>
        <p:xfrm>
          <a:off x="457200" y="1628800"/>
          <a:ext cx="86868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aisnstūris 5"/>
          <p:cNvSpPr/>
          <p:nvPr/>
        </p:nvSpPr>
        <p:spPr>
          <a:xfrm>
            <a:off x="0" y="6165304"/>
            <a:ext cx="1944216" cy="360040"/>
          </a:xfrm>
          <a:prstGeom prst="rect">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400" i="1" dirty="0" smtClean="0">
                <a:solidFill>
                  <a:schemeClr val="tx1"/>
                </a:solidFill>
                <a:latin typeface="Times New Roman" pitchFamily="18" charset="0"/>
                <a:cs typeface="Times New Roman" pitchFamily="18" charset="0"/>
              </a:rPr>
              <a:t>Datu avots: SPKC</a:t>
            </a:r>
            <a:endParaRPr lang="lv-LV" sz="1400" i="1" dirty="0">
              <a:solidFill>
                <a:schemeClr val="tx1"/>
              </a:solidFill>
              <a:latin typeface="Times New Roman" pitchFamily="18" charset="0"/>
              <a:cs typeface="Times New Roman" pitchFamily="18" charset="0"/>
            </a:endParaRPr>
          </a:p>
        </p:txBody>
      </p:sp>
      <p:sp>
        <p:nvSpPr>
          <p:cNvPr id="8" name="Oval 7"/>
          <p:cNvSpPr/>
          <p:nvPr/>
        </p:nvSpPr>
        <p:spPr>
          <a:xfrm>
            <a:off x="7020272" y="3645024"/>
            <a:ext cx="792088" cy="5760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116632"/>
            <a:ext cx="6557392" cy="1371600"/>
          </a:xfrm>
        </p:spPr>
        <p:txBody>
          <a:bodyPr>
            <a:noAutofit/>
          </a:bodyPr>
          <a:lstStyle/>
          <a:p>
            <a:pPr algn="ctr"/>
            <a:r>
              <a:rPr lang="lv-LV" sz="3200" b="1" cap="none" dirty="0" smtClean="0">
                <a:solidFill>
                  <a:srgbClr val="C00000"/>
                </a:solidFill>
                <a:latin typeface="Times New Roman" pitchFamily="18" charset="0"/>
                <a:cs typeface="Times New Roman" pitchFamily="18" charset="0"/>
              </a:rPr>
              <a:t> Slimn īcās pavadīto dienu skaits 2012.gadā</a:t>
            </a:r>
            <a:r>
              <a:rPr lang="lv-LV" sz="3200" b="1" cap="none" dirty="0" smtClean="0">
                <a:solidFill>
                  <a:srgbClr val="C00000"/>
                </a:solidFill>
                <a:latin typeface="Times New Roman" pitchFamily="18" charset="0"/>
                <a:cs typeface="Times New Roman" pitchFamily="18" charset="0"/>
              </a:rPr>
              <a:t>, </a:t>
            </a:r>
            <a:br>
              <a:rPr lang="lv-LV" sz="3200" b="1" cap="none" dirty="0" smtClean="0">
                <a:solidFill>
                  <a:srgbClr val="C00000"/>
                </a:solidFill>
                <a:latin typeface="Times New Roman" pitchFamily="18" charset="0"/>
                <a:cs typeface="Times New Roman" pitchFamily="18" charset="0"/>
              </a:rPr>
            </a:br>
            <a:r>
              <a:rPr lang="lv-LV" sz="3200" b="1" cap="none" dirty="0" smtClean="0">
                <a:solidFill>
                  <a:srgbClr val="C00000"/>
                </a:solidFill>
                <a:latin typeface="Times New Roman" pitchFamily="18" charset="0"/>
                <a:cs typeface="Times New Roman" pitchFamily="18" charset="0"/>
              </a:rPr>
              <a:t>(uz 1000 iedzīvotāju)</a:t>
            </a:r>
            <a:endParaRPr lang="en-US" sz="3200" cap="none" dirty="0">
              <a:solidFill>
                <a:srgbClr val="C00000"/>
              </a:solidFill>
            </a:endParaRPr>
          </a:p>
        </p:txBody>
      </p:sp>
      <p:sp>
        <p:nvSpPr>
          <p:cNvPr id="4" name="Slide Number Placeholder 3"/>
          <p:cNvSpPr>
            <a:spLocks noGrp="1"/>
          </p:cNvSpPr>
          <p:nvPr>
            <p:ph type="sldNum" sz="quarter" idx="12"/>
          </p:nvPr>
        </p:nvSpPr>
        <p:spPr/>
        <p:txBody>
          <a:bodyPr/>
          <a:lstStyle/>
          <a:p>
            <a:fld id="{09E15582-6842-4172-84AD-D4C448329EBC}" type="slidenum">
              <a:rPr lang="en-US" smtClean="0"/>
              <a:pPr/>
              <a:t>11</a:t>
            </a:fld>
            <a:endParaRPr lang="en-US"/>
          </a:p>
        </p:txBody>
      </p:sp>
      <p:graphicFrame>
        <p:nvGraphicFramePr>
          <p:cNvPr id="5" name="Content Placeholder 4"/>
          <p:cNvGraphicFramePr>
            <a:graphicFrameLocks noGrp="1"/>
          </p:cNvGraphicFramePr>
          <p:nvPr>
            <p:ph idx="1"/>
          </p:nvPr>
        </p:nvGraphicFramePr>
        <p:xfrm>
          <a:off x="304800" y="1524000"/>
          <a:ext cx="86868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aisnstūris 5"/>
          <p:cNvSpPr/>
          <p:nvPr/>
        </p:nvSpPr>
        <p:spPr>
          <a:xfrm>
            <a:off x="0" y="5949280"/>
            <a:ext cx="1944216" cy="360040"/>
          </a:xfrm>
          <a:prstGeom prst="rect">
            <a:avLst/>
          </a:prstGeom>
          <a:solidFill>
            <a:schemeClr val="bg1"/>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400" i="1" dirty="0" smtClean="0">
                <a:solidFill>
                  <a:schemeClr val="tx1"/>
                </a:solidFill>
                <a:latin typeface="Times New Roman" pitchFamily="18" charset="0"/>
                <a:cs typeface="Times New Roman" pitchFamily="18" charset="0"/>
              </a:rPr>
              <a:t>Datu avots: SPKC</a:t>
            </a:r>
            <a:endParaRPr lang="lv-LV" sz="1400" i="1" dirty="0">
              <a:solidFill>
                <a:schemeClr val="tx1"/>
              </a:solidFill>
              <a:latin typeface="Times New Roman" pitchFamily="18" charset="0"/>
              <a:cs typeface="Times New Roman" pitchFamily="18" charset="0"/>
            </a:endParaRPr>
          </a:p>
        </p:txBody>
      </p:sp>
      <p:sp>
        <p:nvSpPr>
          <p:cNvPr id="7" name="Oval 6"/>
          <p:cNvSpPr/>
          <p:nvPr/>
        </p:nvSpPr>
        <p:spPr>
          <a:xfrm>
            <a:off x="7236296" y="2132856"/>
            <a:ext cx="864096" cy="5760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2483768" y="260648"/>
            <a:ext cx="6120681" cy="944562"/>
          </a:xfrm>
        </p:spPr>
        <p:txBody>
          <a:bodyPr wrap="square" lIns="91440" tIns="45720" rIns="91440" bIns="45720" numCol="1" anchorCtr="0" compatLnSpc="1">
            <a:prstTxWarp prst="textNoShape">
              <a:avLst/>
            </a:prstTxWarp>
            <a:noAutofit/>
          </a:bodyPr>
          <a:lstStyle/>
          <a:p>
            <a:pPr algn="ctr"/>
            <a:r>
              <a:rPr lang="lv-LV" sz="3200" b="1" cap="none" dirty="0" smtClean="0">
                <a:solidFill>
                  <a:srgbClr val="CC0000"/>
                </a:solidFill>
                <a:latin typeface="Times New Roman" pitchFamily="18" charset="0"/>
                <a:cs typeface="Times New Roman" pitchFamily="18" charset="0"/>
              </a:rPr>
              <a:t>V</a:t>
            </a:r>
            <a:r>
              <a:rPr lang="lv-LV" sz="3200" b="1" cap="none" dirty="0" smtClean="0">
                <a:solidFill>
                  <a:srgbClr val="CC0000"/>
                </a:solidFill>
                <a:latin typeface="Times New Roman" pitchFamily="18" charset="0"/>
                <a:cs typeface="Times New Roman" pitchFamily="18" charset="0"/>
              </a:rPr>
              <a:t>eselības aprūpe</a:t>
            </a:r>
            <a:endParaRPr lang="en-US" sz="3200" b="1" cap="none" dirty="0" smtClean="0">
              <a:solidFill>
                <a:srgbClr val="C00000"/>
              </a:solidFill>
              <a:latin typeface="Times New Roman" pitchFamily="18" charset="0"/>
              <a:cs typeface="Times New Roman" pitchFamily="18" charset="0"/>
            </a:endParaRPr>
          </a:p>
        </p:txBody>
      </p:sp>
      <p:graphicFrame>
        <p:nvGraphicFramePr>
          <p:cNvPr id="6" name="Diagram 5"/>
          <p:cNvGraphicFramePr/>
          <p:nvPr/>
        </p:nvGraphicFramePr>
        <p:xfrm>
          <a:off x="467544" y="1772816"/>
          <a:ext cx="7920880"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09E15582-6842-4172-84AD-D4C448329EBC}"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3" y="116632"/>
            <a:ext cx="5616624" cy="1008062"/>
          </a:xfrm>
        </p:spPr>
        <p:txBody>
          <a:bodyPr>
            <a:noAutofit/>
          </a:bodyPr>
          <a:lstStyle/>
          <a:p>
            <a:pPr algn="ctr">
              <a:defRPr/>
            </a:pPr>
            <a:r>
              <a:rPr lang="lv-LV" sz="3200" b="1" cap="none" dirty="0" smtClean="0">
                <a:solidFill>
                  <a:srgbClr val="C00000"/>
                </a:solidFill>
                <a:latin typeface="Times New Roman" pitchFamily="18" charset="0"/>
                <a:cs typeface="Times New Roman" pitchFamily="18" charset="0"/>
              </a:rPr>
              <a:t>Veselības </a:t>
            </a:r>
            <a:r>
              <a:rPr lang="lv-LV" sz="3200" b="1" cap="none" dirty="0" smtClean="0">
                <a:solidFill>
                  <a:srgbClr val="C00000"/>
                </a:solidFill>
                <a:latin typeface="Times New Roman" pitchFamily="18" charset="0"/>
                <a:cs typeface="Times New Roman" pitchFamily="18" charset="0"/>
              </a:rPr>
              <a:t>veicināšana</a:t>
            </a:r>
            <a:endParaRPr lang="en-US" sz="3200" b="1" cap="none" dirty="0">
              <a:solidFill>
                <a:srgbClr val="C00000"/>
              </a:solidFill>
              <a:latin typeface="Times New Roman" pitchFamily="18" charset="0"/>
              <a:cs typeface="Times New Roman" pitchFamily="18" charset="0"/>
            </a:endParaRPr>
          </a:p>
        </p:txBody>
      </p:sp>
      <p:grpSp>
        <p:nvGrpSpPr>
          <p:cNvPr id="3" name="Group 7"/>
          <p:cNvGrpSpPr>
            <a:grpSpLocks/>
          </p:cNvGrpSpPr>
          <p:nvPr/>
        </p:nvGrpSpPr>
        <p:grpSpPr bwMode="auto">
          <a:xfrm>
            <a:off x="611560" y="1844824"/>
            <a:ext cx="8245547" cy="4680520"/>
            <a:chOff x="179435" y="1267289"/>
            <a:chExt cx="8641644" cy="5257324"/>
          </a:xfrm>
        </p:grpSpPr>
        <p:sp>
          <p:nvSpPr>
            <p:cNvPr id="9" name="Freeform 8"/>
            <p:cNvSpPr/>
            <p:nvPr/>
          </p:nvSpPr>
          <p:spPr>
            <a:xfrm>
              <a:off x="5940572" y="4075996"/>
              <a:ext cx="2880507" cy="2448617"/>
            </a:xfrm>
            <a:custGeom>
              <a:avLst/>
              <a:gdLst>
                <a:gd name="connsiteX0" fmla="*/ 0 w 2596899"/>
                <a:gd name="connsiteY0" fmla="*/ 168220 h 1682202"/>
                <a:gd name="connsiteX1" fmla="*/ 49271 w 2596899"/>
                <a:gd name="connsiteY1" fmla="*/ 49271 h 1682202"/>
                <a:gd name="connsiteX2" fmla="*/ 168221 w 2596899"/>
                <a:gd name="connsiteY2" fmla="*/ 1 h 1682202"/>
                <a:gd name="connsiteX3" fmla="*/ 2428679 w 2596899"/>
                <a:gd name="connsiteY3" fmla="*/ 0 h 1682202"/>
                <a:gd name="connsiteX4" fmla="*/ 2547628 w 2596899"/>
                <a:gd name="connsiteY4" fmla="*/ 49271 h 1682202"/>
                <a:gd name="connsiteX5" fmla="*/ 2596898 w 2596899"/>
                <a:gd name="connsiteY5" fmla="*/ 168221 h 1682202"/>
                <a:gd name="connsiteX6" fmla="*/ 2596899 w 2596899"/>
                <a:gd name="connsiteY6" fmla="*/ 1513982 h 1682202"/>
                <a:gd name="connsiteX7" fmla="*/ 2547628 w 2596899"/>
                <a:gd name="connsiteY7" fmla="*/ 1632932 h 1682202"/>
                <a:gd name="connsiteX8" fmla="*/ 2428678 w 2596899"/>
                <a:gd name="connsiteY8" fmla="*/ 1682202 h 1682202"/>
                <a:gd name="connsiteX9" fmla="*/ 168220 w 2596899"/>
                <a:gd name="connsiteY9" fmla="*/ 1682202 h 1682202"/>
                <a:gd name="connsiteX10" fmla="*/ 49270 w 2596899"/>
                <a:gd name="connsiteY10" fmla="*/ 1632931 h 1682202"/>
                <a:gd name="connsiteX11" fmla="*/ 0 w 2596899"/>
                <a:gd name="connsiteY11" fmla="*/ 1513981 h 1682202"/>
                <a:gd name="connsiteX12" fmla="*/ 0 w 2596899"/>
                <a:gd name="connsiteY12" fmla="*/ 168220 h 1682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6899" h="1682202">
                  <a:moveTo>
                    <a:pt x="0" y="168220"/>
                  </a:moveTo>
                  <a:cubicBezTo>
                    <a:pt x="0" y="123605"/>
                    <a:pt x="17723" y="80818"/>
                    <a:pt x="49271" y="49271"/>
                  </a:cubicBezTo>
                  <a:cubicBezTo>
                    <a:pt x="80818" y="17724"/>
                    <a:pt x="123606" y="1"/>
                    <a:pt x="168221" y="1"/>
                  </a:cubicBezTo>
                  <a:lnTo>
                    <a:pt x="2428679" y="0"/>
                  </a:lnTo>
                  <a:cubicBezTo>
                    <a:pt x="2473294" y="0"/>
                    <a:pt x="2516081" y="17723"/>
                    <a:pt x="2547628" y="49271"/>
                  </a:cubicBezTo>
                  <a:cubicBezTo>
                    <a:pt x="2579175" y="80818"/>
                    <a:pt x="2596898" y="123606"/>
                    <a:pt x="2596898" y="168221"/>
                  </a:cubicBezTo>
                  <a:cubicBezTo>
                    <a:pt x="2596898" y="616808"/>
                    <a:pt x="2596899" y="1065395"/>
                    <a:pt x="2596899" y="1513982"/>
                  </a:cubicBezTo>
                  <a:cubicBezTo>
                    <a:pt x="2596899" y="1558597"/>
                    <a:pt x="2579176" y="1601384"/>
                    <a:pt x="2547628" y="1632932"/>
                  </a:cubicBezTo>
                  <a:cubicBezTo>
                    <a:pt x="2516081" y="1664479"/>
                    <a:pt x="2473293" y="1682202"/>
                    <a:pt x="2428678" y="1682202"/>
                  </a:cubicBezTo>
                  <a:lnTo>
                    <a:pt x="168220" y="1682202"/>
                  </a:lnTo>
                  <a:cubicBezTo>
                    <a:pt x="123605" y="1682202"/>
                    <a:pt x="80818" y="1664479"/>
                    <a:pt x="49270" y="1632931"/>
                  </a:cubicBezTo>
                  <a:cubicBezTo>
                    <a:pt x="17723" y="1601384"/>
                    <a:pt x="0" y="1558596"/>
                    <a:pt x="0" y="1513981"/>
                  </a:cubicBezTo>
                  <a:lnTo>
                    <a:pt x="0" y="16822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69362" tIns="510843" rIns="90292" bIns="90292" spcCol="1270"/>
            <a:lstStyle/>
            <a:p>
              <a:pPr marL="57150" lvl="1" indent="-57150" algn="r" defTabSz="488950">
                <a:lnSpc>
                  <a:spcPct val="90000"/>
                </a:lnSpc>
                <a:spcAft>
                  <a:spcPct val="15000"/>
                </a:spcAft>
                <a:defRPr/>
              </a:pPr>
              <a:r>
                <a:rPr lang="lv-LV" sz="1800" i="1" u="sng" dirty="0">
                  <a:latin typeface="Times New Roman" pitchFamily="18" charset="0"/>
                  <a:cs typeface="Times New Roman" pitchFamily="18" charset="0"/>
                </a:rPr>
                <a:t>Mērķis: </a:t>
              </a:r>
              <a:r>
                <a:rPr lang="lv-LV" sz="1800" i="1" dirty="0">
                  <a:latin typeface="Times New Roman" pitchFamily="18" charset="0"/>
                  <a:cs typeface="Times New Roman" pitchFamily="18" charset="0"/>
                </a:rPr>
                <a:t>veicināt gados vecāku cilvēku aktīvu iesaistīšanos kopienas aktivitātēs un pilnvērtīgi pavadīt vecumdienas</a:t>
              </a:r>
            </a:p>
            <a:p>
              <a:pPr marL="57150" lvl="1" indent="-57150" algn="r" defTabSz="488950">
                <a:lnSpc>
                  <a:spcPct val="90000"/>
                </a:lnSpc>
                <a:spcAft>
                  <a:spcPct val="15000"/>
                </a:spcAft>
                <a:defRPr/>
              </a:pPr>
              <a:endParaRPr lang="en-US" sz="1800" dirty="0"/>
            </a:p>
          </p:txBody>
        </p:sp>
        <p:sp>
          <p:nvSpPr>
            <p:cNvPr id="10" name="Freeform 9"/>
            <p:cNvSpPr/>
            <p:nvPr/>
          </p:nvSpPr>
          <p:spPr>
            <a:xfrm>
              <a:off x="179435" y="4364069"/>
              <a:ext cx="3312707" cy="2115369"/>
            </a:xfrm>
            <a:custGeom>
              <a:avLst/>
              <a:gdLst>
                <a:gd name="connsiteX0" fmla="*/ 0 w 2596899"/>
                <a:gd name="connsiteY0" fmla="*/ 168220 h 1682202"/>
                <a:gd name="connsiteX1" fmla="*/ 49271 w 2596899"/>
                <a:gd name="connsiteY1" fmla="*/ 49271 h 1682202"/>
                <a:gd name="connsiteX2" fmla="*/ 168221 w 2596899"/>
                <a:gd name="connsiteY2" fmla="*/ 1 h 1682202"/>
                <a:gd name="connsiteX3" fmla="*/ 2428679 w 2596899"/>
                <a:gd name="connsiteY3" fmla="*/ 0 h 1682202"/>
                <a:gd name="connsiteX4" fmla="*/ 2547628 w 2596899"/>
                <a:gd name="connsiteY4" fmla="*/ 49271 h 1682202"/>
                <a:gd name="connsiteX5" fmla="*/ 2596898 w 2596899"/>
                <a:gd name="connsiteY5" fmla="*/ 168221 h 1682202"/>
                <a:gd name="connsiteX6" fmla="*/ 2596899 w 2596899"/>
                <a:gd name="connsiteY6" fmla="*/ 1513982 h 1682202"/>
                <a:gd name="connsiteX7" fmla="*/ 2547628 w 2596899"/>
                <a:gd name="connsiteY7" fmla="*/ 1632932 h 1682202"/>
                <a:gd name="connsiteX8" fmla="*/ 2428678 w 2596899"/>
                <a:gd name="connsiteY8" fmla="*/ 1682202 h 1682202"/>
                <a:gd name="connsiteX9" fmla="*/ 168220 w 2596899"/>
                <a:gd name="connsiteY9" fmla="*/ 1682202 h 1682202"/>
                <a:gd name="connsiteX10" fmla="*/ 49270 w 2596899"/>
                <a:gd name="connsiteY10" fmla="*/ 1632931 h 1682202"/>
                <a:gd name="connsiteX11" fmla="*/ 0 w 2596899"/>
                <a:gd name="connsiteY11" fmla="*/ 1513981 h 1682202"/>
                <a:gd name="connsiteX12" fmla="*/ 0 w 2596899"/>
                <a:gd name="connsiteY12" fmla="*/ 168220 h 1682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6899" h="1682202">
                  <a:moveTo>
                    <a:pt x="0" y="168220"/>
                  </a:moveTo>
                  <a:cubicBezTo>
                    <a:pt x="0" y="123605"/>
                    <a:pt x="17723" y="80818"/>
                    <a:pt x="49271" y="49271"/>
                  </a:cubicBezTo>
                  <a:cubicBezTo>
                    <a:pt x="80818" y="17724"/>
                    <a:pt x="123606" y="1"/>
                    <a:pt x="168221" y="1"/>
                  </a:cubicBezTo>
                  <a:lnTo>
                    <a:pt x="2428679" y="0"/>
                  </a:lnTo>
                  <a:cubicBezTo>
                    <a:pt x="2473294" y="0"/>
                    <a:pt x="2516081" y="17723"/>
                    <a:pt x="2547628" y="49271"/>
                  </a:cubicBezTo>
                  <a:cubicBezTo>
                    <a:pt x="2579175" y="80818"/>
                    <a:pt x="2596898" y="123606"/>
                    <a:pt x="2596898" y="168221"/>
                  </a:cubicBezTo>
                  <a:cubicBezTo>
                    <a:pt x="2596898" y="616808"/>
                    <a:pt x="2596899" y="1065395"/>
                    <a:pt x="2596899" y="1513982"/>
                  </a:cubicBezTo>
                  <a:cubicBezTo>
                    <a:pt x="2596899" y="1558597"/>
                    <a:pt x="2579176" y="1601384"/>
                    <a:pt x="2547628" y="1632932"/>
                  </a:cubicBezTo>
                  <a:cubicBezTo>
                    <a:pt x="2516081" y="1664479"/>
                    <a:pt x="2473293" y="1682202"/>
                    <a:pt x="2428678" y="1682202"/>
                  </a:cubicBezTo>
                  <a:lnTo>
                    <a:pt x="168220" y="1682202"/>
                  </a:lnTo>
                  <a:cubicBezTo>
                    <a:pt x="123605" y="1682202"/>
                    <a:pt x="80818" y="1664479"/>
                    <a:pt x="49270" y="1632931"/>
                  </a:cubicBezTo>
                  <a:cubicBezTo>
                    <a:pt x="17723" y="1601384"/>
                    <a:pt x="0" y="1558596"/>
                    <a:pt x="0" y="1513981"/>
                  </a:cubicBezTo>
                  <a:lnTo>
                    <a:pt x="0" y="16822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90292" tIns="510843" rIns="869362" bIns="90292" spcCol="1270"/>
            <a:lstStyle/>
            <a:p>
              <a:pPr marL="57150" lvl="1" indent="-57150" defTabSz="488950">
                <a:lnSpc>
                  <a:spcPct val="90000"/>
                </a:lnSpc>
                <a:spcAft>
                  <a:spcPct val="15000"/>
                </a:spcAft>
                <a:defRPr/>
              </a:pPr>
              <a:r>
                <a:rPr lang="lv-LV" sz="1800" i="1" u="sng" dirty="0">
                  <a:latin typeface="Times New Roman" pitchFamily="18" charset="0"/>
                  <a:cs typeface="Times New Roman" pitchFamily="18" charset="0"/>
                </a:rPr>
                <a:t>Mērķis:</a:t>
              </a:r>
              <a:r>
                <a:rPr lang="lv-LV" sz="1800" i="1" dirty="0">
                  <a:latin typeface="Times New Roman" pitchFamily="18" charset="0"/>
                  <a:cs typeface="Times New Roman" pitchFamily="18" charset="0"/>
                </a:rPr>
                <a:t> grūtniecēm un jaunajiem vecākiem veselīgas un atbalstošas vides veidošana</a:t>
              </a:r>
              <a:endParaRPr lang="en-US" sz="1800" dirty="0">
                <a:latin typeface="Times New Roman" pitchFamily="18" charset="0"/>
                <a:cs typeface="Times New Roman" pitchFamily="18" charset="0"/>
              </a:endParaRPr>
            </a:p>
          </p:txBody>
        </p:sp>
        <p:sp>
          <p:nvSpPr>
            <p:cNvPr id="11" name="Freeform 10"/>
            <p:cNvSpPr/>
            <p:nvPr/>
          </p:nvSpPr>
          <p:spPr>
            <a:xfrm>
              <a:off x="5796547" y="1267289"/>
              <a:ext cx="2952519" cy="1755675"/>
            </a:xfrm>
            <a:custGeom>
              <a:avLst/>
              <a:gdLst>
                <a:gd name="connsiteX0" fmla="*/ 0 w 2596899"/>
                <a:gd name="connsiteY0" fmla="*/ 168220 h 1682202"/>
                <a:gd name="connsiteX1" fmla="*/ 49271 w 2596899"/>
                <a:gd name="connsiteY1" fmla="*/ 49271 h 1682202"/>
                <a:gd name="connsiteX2" fmla="*/ 168221 w 2596899"/>
                <a:gd name="connsiteY2" fmla="*/ 1 h 1682202"/>
                <a:gd name="connsiteX3" fmla="*/ 2428679 w 2596899"/>
                <a:gd name="connsiteY3" fmla="*/ 0 h 1682202"/>
                <a:gd name="connsiteX4" fmla="*/ 2547628 w 2596899"/>
                <a:gd name="connsiteY4" fmla="*/ 49271 h 1682202"/>
                <a:gd name="connsiteX5" fmla="*/ 2596898 w 2596899"/>
                <a:gd name="connsiteY5" fmla="*/ 168221 h 1682202"/>
                <a:gd name="connsiteX6" fmla="*/ 2596899 w 2596899"/>
                <a:gd name="connsiteY6" fmla="*/ 1513982 h 1682202"/>
                <a:gd name="connsiteX7" fmla="*/ 2547628 w 2596899"/>
                <a:gd name="connsiteY7" fmla="*/ 1632932 h 1682202"/>
                <a:gd name="connsiteX8" fmla="*/ 2428678 w 2596899"/>
                <a:gd name="connsiteY8" fmla="*/ 1682202 h 1682202"/>
                <a:gd name="connsiteX9" fmla="*/ 168220 w 2596899"/>
                <a:gd name="connsiteY9" fmla="*/ 1682202 h 1682202"/>
                <a:gd name="connsiteX10" fmla="*/ 49270 w 2596899"/>
                <a:gd name="connsiteY10" fmla="*/ 1632931 h 1682202"/>
                <a:gd name="connsiteX11" fmla="*/ 0 w 2596899"/>
                <a:gd name="connsiteY11" fmla="*/ 1513981 h 1682202"/>
                <a:gd name="connsiteX12" fmla="*/ 0 w 2596899"/>
                <a:gd name="connsiteY12" fmla="*/ 168220 h 1682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6899" h="1682202">
                  <a:moveTo>
                    <a:pt x="0" y="168220"/>
                  </a:moveTo>
                  <a:cubicBezTo>
                    <a:pt x="0" y="123605"/>
                    <a:pt x="17723" y="80818"/>
                    <a:pt x="49271" y="49271"/>
                  </a:cubicBezTo>
                  <a:cubicBezTo>
                    <a:pt x="80818" y="17724"/>
                    <a:pt x="123606" y="1"/>
                    <a:pt x="168221" y="1"/>
                  </a:cubicBezTo>
                  <a:lnTo>
                    <a:pt x="2428679" y="0"/>
                  </a:lnTo>
                  <a:cubicBezTo>
                    <a:pt x="2473294" y="0"/>
                    <a:pt x="2516081" y="17723"/>
                    <a:pt x="2547628" y="49271"/>
                  </a:cubicBezTo>
                  <a:cubicBezTo>
                    <a:pt x="2579175" y="80818"/>
                    <a:pt x="2596898" y="123606"/>
                    <a:pt x="2596898" y="168221"/>
                  </a:cubicBezTo>
                  <a:cubicBezTo>
                    <a:pt x="2596898" y="616808"/>
                    <a:pt x="2596899" y="1065395"/>
                    <a:pt x="2596899" y="1513982"/>
                  </a:cubicBezTo>
                  <a:cubicBezTo>
                    <a:pt x="2596899" y="1558597"/>
                    <a:pt x="2579176" y="1601384"/>
                    <a:pt x="2547628" y="1632932"/>
                  </a:cubicBezTo>
                  <a:cubicBezTo>
                    <a:pt x="2516081" y="1664479"/>
                    <a:pt x="2473293" y="1682202"/>
                    <a:pt x="2428678" y="1682202"/>
                  </a:cubicBezTo>
                  <a:lnTo>
                    <a:pt x="168220" y="1682202"/>
                  </a:lnTo>
                  <a:cubicBezTo>
                    <a:pt x="123605" y="1682202"/>
                    <a:pt x="80818" y="1664479"/>
                    <a:pt x="49270" y="1632931"/>
                  </a:cubicBezTo>
                  <a:cubicBezTo>
                    <a:pt x="17723" y="1601384"/>
                    <a:pt x="0" y="1558596"/>
                    <a:pt x="0" y="1513981"/>
                  </a:cubicBezTo>
                  <a:lnTo>
                    <a:pt x="0" y="16822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869362" tIns="90292" rIns="90292" bIns="510843" spcCol="1270"/>
            <a:lstStyle/>
            <a:p>
              <a:pPr marL="57150" lvl="1" indent="-57150" defTabSz="488950">
                <a:lnSpc>
                  <a:spcPct val="90000"/>
                </a:lnSpc>
                <a:spcAft>
                  <a:spcPct val="15000"/>
                </a:spcAft>
                <a:defRPr/>
              </a:pPr>
              <a:r>
                <a:rPr lang="lv-LV" sz="1800" i="1" u="sng" dirty="0">
                  <a:latin typeface="Times New Roman" pitchFamily="18" charset="0"/>
                  <a:cs typeface="Times New Roman" pitchFamily="18" charset="0"/>
                </a:rPr>
                <a:t>Mērķis:</a:t>
              </a:r>
              <a:r>
                <a:rPr lang="lv-LV" sz="1800" i="1" dirty="0">
                  <a:latin typeface="Times New Roman" pitchFamily="18" charset="0"/>
                  <a:cs typeface="Times New Roman" pitchFamily="18" charset="0"/>
                </a:rPr>
                <a:t> attīstīt veselīgu darba un sociālo vidi</a:t>
              </a:r>
              <a:endParaRPr lang="en-US" sz="1800" dirty="0">
                <a:latin typeface="Times New Roman" pitchFamily="18" charset="0"/>
                <a:cs typeface="Times New Roman" pitchFamily="18" charset="0"/>
              </a:endParaRPr>
            </a:p>
          </p:txBody>
        </p:sp>
        <p:sp>
          <p:nvSpPr>
            <p:cNvPr id="12" name="Freeform 11"/>
            <p:cNvSpPr/>
            <p:nvPr/>
          </p:nvSpPr>
          <p:spPr>
            <a:xfrm>
              <a:off x="179558" y="1267289"/>
              <a:ext cx="3600634" cy="1656417"/>
            </a:xfrm>
            <a:custGeom>
              <a:avLst/>
              <a:gdLst>
                <a:gd name="connsiteX0" fmla="*/ 0 w 2596899"/>
                <a:gd name="connsiteY0" fmla="*/ 168220 h 1682202"/>
                <a:gd name="connsiteX1" fmla="*/ 49271 w 2596899"/>
                <a:gd name="connsiteY1" fmla="*/ 49271 h 1682202"/>
                <a:gd name="connsiteX2" fmla="*/ 168221 w 2596899"/>
                <a:gd name="connsiteY2" fmla="*/ 1 h 1682202"/>
                <a:gd name="connsiteX3" fmla="*/ 2428679 w 2596899"/>
                <a:gd name="connsiteY3" fmla="*/ 0 h 1682202"/>
                <a:gd name="connsiteX4" fmla="*/ 2547628 w 2596899"/>
                <a:gd name="connsiteY4" fmla="*/ 49271 h 1682202"/>
                <a:gd name="connsiteX5" fmla="*/ 2596898 w 2596899"/>
                <a:gd name="connsiteY5" fmla="*/ 168221 h 1682202"/>
                <a:gd name="connsiteX6" fmla="*/ 2596899 w 2596899"/>
                <a:gd name="connsiteY6" fmla="*/ 1513982 h 1682202"/>
                <a:gd name="connsiteX7" fmla="*/ 2547628 w 2596899"/>
                <a:gd name="connsiteY7" fmla="*/ 1632932 h 1682202"/>
                <a:gd name="connsiteX8" fmla="*/ 2428678 w 2596899"/>
                <a:gd name="connsiteY8" fmla="*/ 1682202 h 1682202"/>
                <a:gd name="connsiteX9" fmla="*/ 168220 w 2596899"/>
                <a:gd name="connsiteY9" fmla="*/ 1682202 h 1682202"/>
                <a:gd name="connsiteX10" fmla="*/ 49270 w 2596899"/>
                <a:gd name="connsiteY10" fmla="*/ 1632931 h 1682202"/>
                <a:gd name="connsiteX11" fmla="*/ 0 w 2596899"/>
                <a:gd name="connsiteY11" fmla="*/ 1513981 h 1682202"/>
                <a:gd name="connsiteX12" fmla="*/ 0 w 2596899"/>
                <a:gd name="connsiteY12" fmla="*/ 168220 h 1682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6899" h="1682202">
                  <a:moveTo>
                    <a:pt x="0" y="168220"/>
                  </a:moveTo>
                  <a:cubicBezTo>
                    <a:pt x="0" y="123605"/>
                    <a:pt x="17723" y="80818"/>
                    <a:pt x="49271" y="49271"/>
                  </a:cubicBezTo>
                  <a:cubicBezTo>
                    <a:pt x="80818" y="17724"/>
                    <a:pt x="123606" y="1"/>
                    <a:pt x="168221" y="1"/>
                  </a:cubicBezTo>
                  <a:lnTo>
                    <a:pt x="2428679" y="0"/>
                  </a:lnTo>
                  <a:cubicBezTo>
                    <a:pt x="2473294" y="0"/>
                    <a:pt x="2516081" y="17723"/>
                    <a:pt x="2547628" y="49271"/>
                  </a:cubicBezTo>
                  <a:cubicBezTo>
                    <a:pt x="2579175" y="80818"/>
                    <a:pt x="2596898" y="123606"/>
                    <a:pt x="2596898" y="168221"/>
                  </a:cubicBezTo>
                  <a:cubicBezTo>
                    <a:pt x="2596898" y="616808"/>
                    <a:pt x="2596899" y="1065395"/>
                    <a:pt x="2596899" y="1513982"/>
                  </a:cubicBezTo>
                  <a:cubicBezTo>
                    <a:pt x="2596899" y="1558597"/>
                    <a:pt x="2579176" y="1601384"/>
                    <a:pt x="2547628" y="1632932"/>
                  </a:cubicBezTo>
                  <a:cubicBezTo>
                    <a:pt x="2516081" y="1664479"/>
                    <a:pt x="2473293" y="1682202"/>
                    <a:pt x="2428678" y="1682202"/>
                  </a:cubicBezTo>
                  <a:lnTo>
                    <a:pt x="168220" y="1682202"/>
                  </a:lnTo>
                  <a:cubicBezTo>
                    <a:pt x="123605" y="1682202"/>
                    <a:pt x="80818" y="1664479"/>
                    <a:pt x="49270" y="1632931"/>
                  </a:cubicBezTo>
                  <a:cubicBezTo>
                    <a:pt x="17723" y="1601384"/>
                    <a:pt x="0" y="1558596"/>
                    <a:pt x="0" y="1513981"/>
                  </a:cubicBezTo>
                  <a:lnTo>
                    <a:pt x="0" y="16822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90292" tIns="90292" rIns="869362" bIns="510843" spcCol="1270"/>
            <a:lstStyle/>
            <a:p>
              <a:pPr marL="57150" lvl="1" indent="-57150" defTabSz="488950">
                <a:lnSpc>
                  <a:spcPct val="90000"/>
                </a:lnSpc>
                <a:spcAft>
                  <a:spcPct val="15000"/>
                </a:spcAft>
                <a:defRPr/>
              </a:pPr>
              <a:r>
                <a:rPr lang="lv-LV" sz="1800" i="1" u="sng" dirty="0">
                  <a:latin typeface="Times New Roman" pitchFamily="18" charset="0"/>
                  <a:cs typeface="Times New Roman" pitchFamily="18" charset="0"/>
                </a:rPr>
                <a:t>Mērķis:</a:t>
              </a:r>
              <a:r>
                <a:rPr lang="lv-LV" sz="1800" i="1" dirty="0">
                  <a:latin typeface="Times New Roman" pitchFamily="18" charset="0"/>
                  <a:cs typeface="Times New Roman" pitchFamily="18" charset="0"/>
                </a:rPr>
                <a:t> veidot bērnos un jauniešos pozitīvu attieksmi un izpratni par veselīgu dzīvesveida nozīmi un labu veselību kā vērtību</a:t>
              </a:r>
              <a:endParaRPr lang="en-US" sz="1800" dirty="0">
                <a:latin typeface="Times New Roman" pitchFamily="18" charset="0"/>
                <a:cs typeface="Times New Roman" pitchFamily="18" charset="0"/>
              </a:endParaRPr>
            </a:p>
          </p:txBody>
        </p:sp>
        <p:sp>
          <p:nvSpPr>
            <p:cNvPr id="13" name="Freeform 12"/>
            <p:cNvSpPr/>
            <p:nvPr/>
          </p:nvSpPr>
          <p:spPr>
            <a:xfrm>
              <a:off x="2196149" y="1484134"/>
              <a:ext cx="2629071" cy="2276229"/>
            </a:xfrm>
            <a:custGeom>
              <a:avLst/>
              <a:gdLst>
                <a:gd name="connsiteX0" fmla="*/ 0 w 2276229"/>
                <a:gd name="connsiteY0" fmla="*/ 2276229 h 2276229"/>
                <a:gd name="connsiteX1" fmla="*/ 666694 w 2276229"/>
                <a:gd name="connsiteY1" fmla="*/ 666692 h 2276229"/>
                <a:gd name="connsiteX2" fmla="*/ 2276233 w 2276229"/>
                <a:gd name="connsiteY2" fmla="*/ 2 h 2276229"/>
                <a:gd name="connsiteX3" fmla="*/ 2276229 w 2276229"/>
                <a:gd name="connsiteY3" fmla="*/ 2276229 h 2276229"/>
                <a:gd name="connsiteX4" fmla="*/ 0 w 2276229"/>
                <a:gd name="connsiteY4" fmla="*/ 2276229 h 2276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29" h="2276229">
                  <a:moveTo>
                    <a:pt x="0" y="2276229"/>
                  </a:moveTo>
                  <a:cubicBezTo>
                    <a:pt x="1" y="1672535"/>
                    <a:pt x="239818" y="1093568"/>
                    <a:pt x="666694" y="666692"/>
                  </a:cubicBezTo>
                  <a:cubicBezTo>
                    <a:pt x="1093571" y="239817"/>
                    <a:pt x="1672539" y="1"/>
                    <a:pt x="2276233" y="2"/>
                  </a:cubicBezTo>
                  <a:cubicBezTo>
                    <a:pt x="2276232" y="758744"/>
                    <a:pt x="2276230" y="1517487"/>
                    <a:pt x="2276229" y="2276229"/>
                  </a:cubicBezTo>
                  <a:lnTo>
                    <a:pt x="0" y="2276229"/>
                  </a:lnTo>
                  <a:close/>
                </a:path>
              </a:pathLst>
            </a:custGeom>
          </p:spPr>
          <p:style>
            <a:lnRef idx="0">
              <a:schemeClr val="accent5"/>
            </a:lnRef>
            <a:fillRef idx="3">
              <a:schemeClr val="accent5"/>
            </a:fillRef>
            <a:effectRef idx="3">
              <a:schemeClr val="accent5"/>
            </a:effectRef>
            <a:fontRef idx="minor">
              <a:schemeClr val="lt1"/>
            </a:fontRef>
          </p:style>
          <p:txBody>
            <a:bodyPr lIns="780486" tIns="780482" rIns="113792" bIns="113792" spcCol="1270" anchor="ctr"/>
            <a:lstStyle/>
            <a:p>
              <a:pPr algn="ctr" defTabSz="711200">
                <a:lnSpc>
                  <a:spcPct val="90000"/>
                </a:lnSpc>
                <a:spcAft>
                  <a:spcPct val="35000"/>
                </a:spcAft>
                <a:defRPr/>
              </a:pPr>
              <a:r>
                <a:rPr lang="lv-LV" sz="2000" b="1" dirty="0">
                  <a:solidFill>
                    <a:schemeClr val="accent1">
                      <a:lumMod val="50000"/>
                    </a:schemeClr>
                  </a:solidFill>
                  <a:latin typeface="Times New Roman" pitchFamily="18" charset="0"/>
                  <a:cs typeface="Times New Roman" pitchFamily="18" charset="0"/>
                </a:rPr>
                <a:t>Pirmsskolas un skolas vecuma bērni</a:t>
              </a:r>
              <a:endParaRPr lang="en-US" sz="2000" b="1" dirty="0">
                <a:solidFill>
                  <a:schemeClr val="accent1">
                    <a:lumMod val="50000"/>
                  </a:schemeClr>
                </a:solidFill>
                <a:latin typeface="Times New Roman" pitchFamily="18" charset="0"/>
                <a:cs typeface="Times New Roman" pitchFamily="18" charset="0"/>
              </a:endParaRPr>
            </a:p>
          </p:txBody>
        </p:sp>
        <p:sp>
          <p:nvSpPr>
            <p:cNvPr id="14" name="Freeform 13"/>
            <p:cNvSpPr/>
            <p:nvPr/>
          </p:nvSpPr>
          <p:spPr>
            <a:xfrm>
              <a:off x="4932356" y="1484134"/>
              <a:ext cx="2522190" cy="2276229"/>
            </a:xfrm>
            <a:custGeom>
              <a:avLst/>
              <a:gdLst>
                <a:gd name="connsiteX0" fmla="*/ 0 w 2276229"/>
                <a:gd name="connsiteY0" fmla="*/ 2276229 h 2276229"/>
                <a:gd name="connsiteX1" fmla="*/ 666694 w 2276229"/>
                <a:gd name="connsiteY1" fmla="*/ 666692 h 2276229"/>
                <a:gd name="connsiteX2" fmla="*/ 2276233 w 2276229"/>
                <a:gd name="connsiteY2" fmla="*/ 2 h 2276229"/>
                <a:gd name="connsiteX3" fmla="*/ 2276229 w 2276229"/>
                <a:gd name="connsiteY3" fmla="*/ 2276229 h 2276229"/>
                <a:gd name="connsiteX4" fmla="*/ 0 w 2276229"/>
                <a:gd name="connsiteY4" fmla="*/ 2276229 h 2276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29" h="2276229">
                  <a:moveTo>
                    <a:pt x="0" y="0"/>
                  </a:moveTo>
                  <a:cubicBezTo>
                    <a:pt x="603694" y="1"/>
                    <a:pt x="1182661" y="239818"/>
                    <a:pt x="1609537" y="666694"/>
                  </a:cubicBezTo>
                  <a:cubicBezTo>
                    <a:pt x="2036412" y="1093571"/>
                    <a:pt x="2276228" y="1672539"/>
                    <a:pt x="2276227" y="2276233"/>
                  </a:cubicBezTo>
                  <a:cubicBezTo>
                    <a:pt x="1517485" y="2276232"/>
                    <a:pt x="758742" y="2276230"/>
                    <a:pt x="0" y="2276229"/>
                  </a:cubicBezTo>
                  <a:lnTo>
                    <a:pt x="0" y="0"/>
                  </a:lnTo>
                  <a:close/>
                </a:path>
              </a:pathLst>
            </a:custGeom>
          </p:spPr>
          <p:style>
            <a:lnRef idx="0">
              <a:schemeClr val="accent5"/>
            </a:lnRef>
            <a:fillRef idx="3">
              <a:schemeClr val="accent5"/>
            </a:fillRef>
            <a:effectRef idx="3">
              <a:schemeClr val="accent5"/>
            </a:effectRef>
            <a:fontRef idx="minor">
              <a:schemeClr val="lt1"/>
            </a:fontRef>
          </p:style>
          <p:txBody>
            <a:bodyPr lIns="113792" tIns="780486" rIns="780482" bIns="113792" spcCol="1270" anchor="ctr"/>
            <a:lstStyle/>
            <a:p>
              <a:pPr algn="ctr" defTabSz="711200">
                <a:lnSpc>
                  <a:spcPct val="90000"/>
                </a:lnSpc>
                <a:spcAft>
                  <a:spcPct val="35000"/>
                </a:spcAft>
                <a:defRPr/>
              </a:pPr>
              <a:r>
                <a:rPr lang="lv-LV" sz="2000" b="1" dirty="0">
                  <a:solidFill>
                    <a:schemeClr val="accent1">
                      <a:lumMod val="50000"/>
                    </a:schemeClr>
                  </a:solidFill>
                  <a:latin typeface="Times New Roman" pitchFamily="18" charset="0"/>
                  <a:cs typeface="Times New Roman" pitchFamily="18" charset="0"/>
                </a:rPr>
                <a:t>Pieaugušie (strādājošie)</a:t>
              </a:r>
              <a:endParaRPr lang="en-US" sz="2000" b="1" dirty="0">
                <a:solidFill>
                  <a:schemeClr val="accent1">
                    <a:lumMod val="50000"/>
                  </a:schemeClr>
                </a:solidFill>
                <a:latin typeface="Times New Roman" pitchFamily="18" charset="0"/>
                <a:cs typeface="Times New Roman" pitchFamily="18" charset="0"/>
              </a:endParaRPr>
            </a:p>
          </p:txBody>
        </p:sp>
        <p:sp>
          <p:nvSpPr>
            <p:cNvPr id="15" name="Freeform 14"/>
            <p:cNvSpPr/>
            <p:nvPr/>
          </p:nvSpPr>
          <p:spPr>
            <a:xfrm>
              <a:off x="4932356" y="3860700"/>
              <a:ext cx="2522190" cy="2276230"/>
            </a:xfrm>
            <a:custGeom>
              <a:avLst/>
              <a:gdLst>
                <a:gd name="connsiteX0" fmla="*/ 0 w 2276229"/>
                <a:gd name="connsiteY0" fmla="*/ 2276229 h 2276229"/>
                <a:gd name="connsiteX1" fmla="*/ 666694 w 2276229"/>
                <a:gd name="connsiteY1" fmla="*/ 666692 h 2276229"/>
                <a:gd name="connsiteX2" fmla="*/ 2276233 w 2276229"/>
                <a:gd name="connsiteY2" fmla="*/ 2 h 2276229"/>
                <a:gd name="connsiteX3" fmla="*/ 2276229 w 2276229"/>
                <a:gd name="connsiteY3" fmla="*/ 2276229 h 2276229"/>
                <a:gd name="connsiteX4" fmla="*/ 0 w 2276229"/>
                <a:gd name="connsiteY4" fmla="*/ 2276229 h 2276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29" h="2276229">
                  <a:moveTo>
                    <a:pt x="2276229" y="0"/>
                  </a:moveTo>
                  <a:cubicBezTo>
                    <a:pt x="2276228" y="603694"/>
                    <a:pt x="2036411" y="1182661"/>
                    <a:pt x="1609535" y="1609537"/>
                  </a:cubicBezTo>
                  <a:cubicBezTo>
                    <a:pt x="1182658" y="2036412"/>
                    <a:pt x="603690" y="2276228"/>
                    <a:pt x="-3" y="2276227"/>
                  </a:cubicBezTo>
                  <a:cubicBezTo>
                    <a:pt x="-2" y="1517485"/>
                    <a:pt x="0" y="758742"/>
                    <a:pt x="0" y="0"/>
                  </a:cubicBezTo>
                  <a:lnTo>
                    <a:pt x="2276229" y="0"/>
                  </a:lnTo>
                  <a:close/>
                </a:path>
              </a:pathLst>
            </a:custGeom>
          </p:spPr>
          <p:style>
            <a:lnRef idx="0">
              <a:schemeClr val="accent5"/>
            </a:lnRef>
            <a:fillRef idx="3">
              <a:schemeClr val="accent5"/>
            </a:fillRef>
            <a:effectRef idx="3">
              <a:schemeClr val="accent5"/>
            </a:effectRef>
            <a:fontRef idx="minor">
              <a:schemeClr val="lt1"/>
            </a:fontRef>
          </p:style>
          <p:txBody>
            <a:bodyPr lIns="113792" tIns="113793" rIns="780487" bIns="780482" spcCol="1270" anchor="ctr"/>
            <a:lstStyle/>
            <a:p>
              <a:pPr algn="ctr" defTabSz="711200">
                <a:lnSpc>
                  <a:spcPct val="90000"/>
                </a:lnSpc>
                <a:spcAft>
                  <a:spcPct val="35000"/>
                </a:spcAft>
                <a:defRPr/>
              </a:pPr>
              <a:r>
                <a:rPr lang="lv-LV" sz="2000" b="1" dirty="0">
                  <a:solidFill>
                    <a:schemeClr val="accent1">
                      <a:lumMod val="50000"/>
                    </a:schemeClr>
                  </a:solidFill>
                  <a:latin typeface="Times New Roman" pitchFamily="18" charset="0"/>
                  <a:cs typeface="Times New Roman" pitchFamily="18" charset="0"/>
                </a:rPr>
                <a:t>Gados vecāki cilvēki (pēc 65 </a:t>
              </a:r>
              <a:r>
                <a:rPr lang="lv-LV" sz="2000" b="1" dirty="0" err="1">
                  <a:solidFill>
                    <a:schemeClr val="accent1">
                      <a:lumMod val="50000"/>
                    </a:schemeClr>
                  </a:solidFill>
                  <a:latin typeface="Times New Roman" pitchFamily="18" charset="0"/>
                  <a:cs typeface="Times New Roman" pitchFamily="18" charset="0"/>
                </a:rPr>
                <a:t>g.v</a:t>
              </a:r>
              <a:r>
                <a:rPr lang="lv-LV" sz="2000" b="1" dirty="0">
                  <a:solidFill>
                    <a:schemeClr val="accent1">
                      <a:lumMod val="50000"/>
                    </a:schemeClr>
                  </a:solidFill>
                  <a:latin typeface="Times New Roman" pitchFamily="18" charset="0"/>
                  <a:cs typeface="Times New Roman" pitchFamily="18" charset="0"/>
                </a:rPr>
                <a:t>.)</a:t>
              </a:r>
              <a:endParaRPr lang="en-US" sz="2000" b="1" dirty="0">
                <a:solidFill>
                  <a:schemeClr val="accent1">
                    <a:lumMod val="50000"/>
                  </a:schemeClr>
                </a:solidFill>
                <a:latin typeface="Times New Roman" pitchFamily="18" charset="0"/>
                <a:cs typeface="Times New Roman" pitchFamily="18" charset="0"/>
              </a:endParaRPr>
            </a:p>
          </p:txBody>
        </p:sp>
        <p:sp>
          <p:nvSpPr>
            <p:cNvPr id="16" name="Freeform 15"/>
            <p:cNvSpPr/>
            <p:nvPr/>
          </p:nvSpPr>
          <p:spPr>
            <a:xfrm>
              <a:off x="2196149" y="3860700"/>
              <a:ext cx="2629071" cy="2276229"/>
            </a:xfrm>
            <a:custGeom>
              <a:avLst/>
              <a:gdLst>
                <a:gd name="connsiteX0" fmla="*/ 0 w 2276229"/>
                <a:gd name="connsiteY0" fmla="*/ 2276229 h 2276229"/>
                <a:gd name="connsiteX1" fmla="*/ 666694 w 2276229"/>
                <a:gd name="connsiteY1" fmla="*/ 666692 h 2276229"/>
                <a:gd name="connsiteX2" fmla="*/ 2276233 w 2276229"/>
                <a:gd name="connsiteY2" fmla="*/ 2 h 2276229"/>
                <a:gd name="connsiteX3" fmla="*/ 2276229 w 2276229"/>
                <a:gd name="connsiteY3" fmla="*/ 2276229 h 2276229"/>
                <a:gd name="connsiteX4" fmla="*/ 0 w 2276229"/>
                <a:gd name="connsiteY4" fmla="*/ 2276229 h 2276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29" h="2276229">
                  <a:moveTo>
                    <a:pt x="2276229" y="2276229"/>
                  </a:moveTo>
                  <a:cubicBezTo>
                    <a:pt x="1672535" y="2276228"/>
                    <a:pt x="1093568" y="2036411"/>
                    <a:pt x="666692" y="1609535"/>
                  </a:cubicBezTo>
                  <a:cubicBezTo>
                    <a:pt x="239817" y="1182658"/>
                    <a:pt x="1" y="603690"/>
                    <a:pt x="2" y="-4"/>
                  </a:cubicBezTo>
                  <a:cubicBezTo>
                    <a:pt x="758744" y="-3"/>
                    <a:pt x="1517487" y="-1"/>
                    <a:pt x="2276229" y="0"/>
                  </a:cubicBezTo>
                  <a:lnTo>
                    <a:pt x="2276229" y="2276229"/>
                  </a:lnTo>
                  <a:close/>
                </a:path>
              </a:pathLst>
            </a:custGeom>
          </p:spPr>
          <p:style>
            <a:lnRef idx="0">
              <a:schemeClr val="accent5"/>
            </a:lnRef>
            <a:fillRef idx="3">
              <a:schemeClr val="accent5"/>
            </a:fillRef>
            <a:effectRef idx="3">
              <a:schemeClr val="accent5"/>
            </a:effectRef>
            <a:fontRef idx="minor">
              <a:schemeClr val="lt1"/>
            </a:fontRef>
          </p:style>
          <p:txBody>
            <a:bodyPr lIns="780482" tIns="113792" rIns="113793" bIns="780486" spcCol="1270" anchor="ctr"/>
            <a:lstStyle/>
            <a:p>
              <a:pPr algn="ctr" defTabSz="711200">
                <a:lnSpc>
                  <a:spcPct val="90000"/>
                </a:lnSpc>
                <a:spcAft>
                  <a:spcPct val="35000"/>
                </a:spcAft>
                <a:defRPr/>
              </a:pPr>
              <a:r>
                <a:rPr lang="lv-LV" sz="2000" b="1" dirty="0">
                  <a:solidFill>
                    <a:schemeClr val="accent1">
                      <a:lumMod val="50000"/>
                    </a:schemeClr>
                  </a:solidFill>
                  <a:latin typeface="Times New Roman" pitchFamily="18" charset="0"/>
                  <a:cs typeface="Times New Roman" pitchFamily="18" charset="0"/>
                </a:rPr>
                <a:t>Jaunās māmiņas un jaunās ģimenes</a:t>
              </a:r>
              <a:endParaRPr lang="en-US" sz="2000" b="1" dirty="0">
                <a:solidFill>
                  <a:schemeClr val="accent1">
                    <a:lumMod val="50000"/>
                  </a:schemeClr>
                </a:solidFill>
                <a:latin typeface="Times New Roman" pitchFamily="18" charset="0"/>
                <a:cs typeface="Times New Roman" pitchFamily="18" charset="0"/>
              </a:endParaRPr>
            </a:p>
          </p:txBody>
        </p:sp>
      </p:grpSp>
      <p:sp>
        <p:nvSpPr>
          <p:cNvPr id="17" name="Slide Number Placeholder 16"/>
          <p:cNvSpPr>
            <a:spLocks noGrp="1"/>
          </p:cNvSpPr>
          <p:nvPr>
            <p:ph type="sldNum" sz="quarter" idx="12"/>
          </p:nvPr>
        </p:nvSpPr>
        <p:spPr/>
        <p:txBody>
          <a:bodyPr/>
          <a:lstStyle/>
          <a:p>
            <a:fld id="{09E15582-6842-4172-84AD-D4C448329EBC}" type="slidenum">
              <a:rPr lang="en-US" smtClean="0"/>
              <a:pPr/>
              <a:t>13</a:t>
            </a:fld>
            <a:endParaRPr lang="en-US"/>
          </a:p>
        </p:txBody>
      </p:sp>
      <p:pic>
        <p:nvPicPr>
          <p:cNvPr id="18" name="Picture 2"/>
          <p:cNvPicPr>
            <a:picLocks noChangeAspect="1" noChangeArrowheads="1"/>
          </p:cNvPicPr>
          <p:nvPr/>
        </p:nvPicPr>
        <p:blipFill>
          <a:blip r:embed="rId2" cstate="print"/>
          <a:srcRect/>
          <a:stretch>
            <a:fillRect/>
          </a:stretch>
        </p:blipFill>
        <p:spPr bwMode="auto">
          <a:xfrm>
            <a:off x="7596336" y="0"/>
            <a:ext cx="1261473" cy="1702989"/>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700808"/>
            <a:ext cx="8568290" cy="4680520"/>
          </a:xfrm>
        </p:spPr>
        <p:txBody>
          <a:bodyPr>
            <a:normAutofit/>
          </a:bodyPr>
          <a:lstStyle/>
          <a:p>
            <a:pPr marL="457200" indent="-457200">
              <a:buClr>
                <a:srgbClr val="C00000"/>
              </a:buClr>
              <a:buFont typeface="Wingdings" panose="05000000000000000000" pitchFamily="2" charset="2"/>
              <a:buChar char="ü"/>
            </a:pPr>
            <a:r>
              <a:rPr lang="lv-LV" sz="2600" dirty="0" smtClean="0">
                <a:solidFill>
                  <a:schemeClr val="tx1"/>
                </a:solidFill>
                <a:latin typeface="Times New Roman" pitchFamily="18" charset="0"/>
                <a:cs typeface="Times New Roman" pitchFamily="18" charset="0"/>
              </a:rPr>
              <a:t>Par fizisko aktivitāšu nozīmi veselības saglabāšanā </a:t>
            </a:r>
          </a:p>
          <a:p>
            <a:pPr marL="457200" indent="-457200">
              <a:buClr>
                <a:srgbClr val="C00000"/>
              </a:buClr>
              <a:buFont typeface="Wingdings" panose="05000000000000000000" pitchFamily="2" charset="2"/>
              <a:buChar char="ü"/>
            </a:pPr>
            <a:r>
              <a:rPr lang="lv-LV" sz="2600" dirty="0" smtClean="0">
                <a:solidFill>
                  <a:schemeClr val="tx1"/>
                </a:solidFill>
                <a:latin typeface="Times New Roman" pitchFamily="18" charset="0"/>
                <a:cs typeface="Times New Roman" pitchFamily="18" charset="0"/>
              </a:rPr>
              <a:t>Tabakas </a:t>
            </a:r>
            <a:r>
              <a:rPr lang="lv-LV" sz="2600" dirty="0" smtClean="0">
                <a:solidFill>
                  <a:schemeClr val="tx1"/>
                </a:solidFill>
                <a:latin typeface="Times New Roman" pitchFamily="18" charset="0"/>
                <a:cs typeface="Times New Roman" pitchFamily="18" charset="0"/>
              </a:rPr>
              <a:t>lietošanas mazināšanai </a:t>
            </a:r>
            <a:r>
              <a:rPr lang="lv-LV" sz="2600" dirty="0" smtClean="0">
                <a:solidFill>
                  <a:schemeClr val="tx1"/>
                </a:solidFill>
                <a:latin typeface="Times New Roman" pitchFamily="18" charset="0"/>
                <a:cs typeface="Times New Roman" pitchFamily="18" charset="0"/>
              </a:rPr>
              <a:t>bērnu un jauniešu </a:t>
            </a:r>
            <a:r>
              <a:rPr lang="lv-LV" sz="2600" dirty="0" smtClean="0">
                <a:solidFill>
                  <a:schemeClr val="tx1"/>
                </a:solidFill>
                <a:latin typeface="Times New Roman" pitchFamily="18" charset="0"/>
                <a:cs typeface="Times New Roman" pitchFamily="18" charset="0"/>
              </a:rPr>
              <a:t>vidū</a:t>
            </a:r>
          </a:p>
          <a:p>
            <a:pPr marL="457200" indent="-457200">
              <a:buClr>
                <a:srgbClr val="C00000"/>
              </a:buClr>
              <a:buFont typeface="Wingdings" panose="05000000000000000000" pitchFamily="2" charset="2"/>
              <a:buChar char="ü"/>
            </a:pPr>
            <a:r>
              <a:rPr lang="lv-LV" sz="2600" dirty="0" smtClean="0">
                <a:solidFill>
                  <a:schemeClr val="tx1"/>
                </a:solidFill>
                <a:latin typeface="Times New Roman" pitchFamily="18" charset="0"/>
                <a:cs typeface="Times New Roman" pitchFamily="18" charset="0"/>
              </a:rPr>
              <a:t>Pret bērnu pakļaušanu pasīvajai smēķēšanai</a:t>
            </a:r>
          </a:p>
          <a:p>
            <a:pPr marL="457200" lvl="0" indent="-457200">
              <a:buClr>
                <a:srgbClr val="C00000"/>
              </a:buClr>
              <a:buFont typeface="Wingdings" panose="05000000000000000000" pitchFamily="2" charset="2"/>
              <a:buChar char="ü"/>
            </a:pPr>
            <a:r>
              <a:rPr lang="lv-LV" sz="2600" dirty="0" smtClean="0">
                <a:solidFill>
                  <a:schemeClr val="tx1"/>
                </a:solidFill>
                <a:latin typeface="Times New Roman" pitchFamily="18" charset="0"/>
                <a:cs typeface="Times New Roman" pitchFamily="18" charset="0"/>
              </a:rPr>
              <a:t>Par </a:t>
            </a:r>
            <a:r>
              <a:rPr lang="lv-LV" sz="2600" dirty="0" smtClean="0">
                <a:solidFill>
                  <a:schemeClr val="tx1"/>
                </a:solidFill>
                <a:latin typeface="Times New Roman" pitchFamily="18" charset="0"/>
                <a:cs typeface="Times New Roman" pitchFamily="18" charset="0"/>
              </a:rPr>
              <a:t>sirds un asinsvadu slimību riska faktoriem, kurus var novērst, lietojot atbilstošu </a:t>
            </a:r>
            <a:r>
              <a:rPr lang="lv-LV" sz="2600" dirty="0" smtClean="0">
                <a:solidFill>
                  <a:schemeClr val="tx1"/>
                </a:solidFill>
                <a:latin typeface="Times New Roman" pitchFamily="18" charset="0"/>
                <a:cs typeface="Times New Roman" pitchFamily="18" charset="0"/>
              </a:rPr>
              <a:t>uzturu</a:t>
            </a:r>
            <a:endParaRPr lang="lv-LV" sz="2600" dirty="0" smtClean="0">
              <a:solidFill>
                <a:schemeClr val="tx1"/>
              </a:solidFill>
              <a:latin typeface="Times New Roman" pitchFamily="18" charset="0"/>
              <a:cs typeface="Times New Roman" pitchFamily="18" charset="0"/>
            </a:endParaRPr>
          </a:p>
          <a:p>
            <a:pPr marL="457200" lvl="0" indent="-457200">
              <a:buClr>
                <a:srgbClr val="C00000"/>
              </a:buClr>
              <a:buFont typeface="Wingdings" panose="05000000000000000000" pitchFamily="2" charset="2"/>
              <a:buChar char="ü"/>
            </a:pPr>
            <a:r>
              <a:rPr lang="lv-LV" sz="2600" dirty="0" smtClean="0">
                <a:solidFill>
                  <a:schemeClr val="tx1"/>
                </a:solidFill>
                <a:latin typeface="Times New Roman" pitchFamily="18" charset="0"/>
                <a:cs typeface="Times New Roman" pitchFamily="18" charset="0"/>
              </a:rPr>
              <a:t>Par sirds slimību simptomu atpazīšanu, lai veicinātu savlaicīgu vēršanos pie </a:t>
            </a:r>
            <a:r>
              <a:rPr lang="lv-LV" sz="2600" dirty="0" smtClean="0">
                <a:solidFill>
                  <a:schemeClr val="tx1"/>
                </a:solidFill>
                <a:latin typeface="Times New Roman" pitchFamily="18" charset="0"/>
                <a:cs typeface="Times New Roman" pitchFamily="18" charset="0"/>
              </a:rPr>
              <a:t>ārsta</a:t>
            </a:r>
            <a:endParaRPr lang="lv-LV" sz="2600" dirty="0" smtClean="0">
              <a:solidFill>
                <a:schemeClr val="tx1"/>
              </a:solidFill>
              <a:latin typeface="Times New Roman" pitchFamily="18" charset="0"/>
              <a:cs typeface="Times New Roman" pitchFamily="18" charset="0"/>
            </a:endParaRPr>
          </a:p>
          <a:p>
            <a:pPr marL="457200" lvl="0" indent="-457200">
              <a:buClr>
                <a:srgbClr val="C00000"/>
              </a:buClr>
              <a:buFont typeface="Wingdings" panose="05000000000000000000" pitchFamily="2" charset="2"/>
              <a:buChar char="ü"/>
            </a:pPr>
            <a:r>
              <a:rPr lang="lv-LV" sz="2600" dirty="0" smtClean="0">
                <a:solidFill>
                  <a:schemeClr val="tx1"/>
                </a:solidFill>
                <a:latin typeface="Times New Roman" pitchFamily="18" charset="0"/>
                <a:cs typeface="Times New Roman" pitchFamily="18" charset="0"/>
              </a:rPr>
              <a:t>Par psihisko traucējumu simptomu atpazīšanu, lai veidotu </a:t>
            </a:r>
            <a:r>
              <a:rPr lang="lv-LV" sz="2600" b="1" dirty="0" smtClean="0">
                <a:solidFill>
                  <a:schemeClr val="tx1"/>
                </a:solidFill>
                <a:latin typeface="Times New Roman" pitchFamily="18" charset="0"/>
                <a:cs typeface="Times New Roman" pitchFamily="18" charset="0"/>
              </a:rPr>
              <a:t>sabiedrībā tolerantu attieksmi pret  šādiem pacientiem</a:t>
            </a:r>
          </a:p>
          <a:p>
            <a:pPr marL="457200" lvl="0" indent="-457200">
              <a:buClr>
                <a:srgbClr val="C00000"/>
              </a:buClr>
              <a:buFont typeface="Wingdings" panose="05000000000000000000" pitchFamily="2" charset="2"/>
              <a:buChar char="ü"/>
            </a:pPr>
            <a:endParaRPr lang="lv-LV" sz="2600" b="1" dirty="0" smtClean="0">
              <a:solidFill>
                <a:schemeClr val="tx1"/>
              </a:solidFill>
              <a:latin typeface="Times New Roman" pitchFamily="18" charset="0"/>
              <a:cs typeface="Times New Roman" pitchFamily="18" charset="0"/>
            </a:endParaRPr>
          </a:p>
          <a:p>
            <a:pPr lvl="0">
              <a:buFont typeface="Wingdings" panose="05000000000000000000" pitchFamily="2" charset="2"/>
              <a:buChar char="ü"/>
            </a:pPr>
            <a:endParaRPr lang="lv-LV" sz="2600" dirty="0" smtClean="0">
              <a:solidFill>
                <a:schemeClr val="tx1"/>
              </a:solidFill>
              <a:latin typeface="Times New Roman" pitchFamily="18" charset="0"/>
              <a:cs typeface="Times New Roman" pitchFamily="18" charset="0"/>
            </a:endParaRPr>
          </a:p>
          <a:p>
            <a:pPr lvl="0">
              <a:buNone/>
            </a:pPr>
            <a:endParaRPr lang="lv-LV" sz="2600" dirty="0" smtClean="0">
              <a:solidFill>
                <a:schemeClr val="tx1"/>
              </a:solidFill>
              <a:latin typeface="Times New Roman" pitchFamily="18" charset="0"/>
              <a:cs typeface="Times New Roman" pitchFamily="18" charset="0"/>
            </a:endParaRPr>
          </a:p>
          <a:p>
            <a:pPr marL="457200" lvl="0" indent="-457200">
              <a:buFont typeface="Wingdings" panose="05000000000000000000" pitchFamily="2" charset="2"/>
              <a:buChar char="ü"/>
            </a:pPr>
            <a:endParaRPr lang="lv-LV" sz="2600" dirty="0" smtClean="0">
              <a:solidFill>
                <a:schemeClr val="tx1"/>
              </a:solidFill>
              <a:latin typeface="Times New Roman" pitchFamily="18" charset="0"/>
              <a:cs typeface="Times New Roman" pitchFamily="18" charset="0"/>
            </a:endParaRPr>
          </a:p>
          <a:p>
            <a:endParaRPr lang="lv-LV" sz="2600" dirty="0">
              <a:solidFill>
                <a:schemeClr val="tx1">
                  <a:lumMod val="65000"/>
                  <a:lumOff val="35000"/>
                </a:schemeClr>
              </a:solidFill>
            </a:endParaRPr>
          </a:p>
        </p:txBody>
      </p:sp>
      <p:sp>
        <p:nvSpPr>
          <p:cNvPr id="4" name="Title 1"/>
          <p:cNvSpPr txBox="1">
            <a:spLocks/>
          </p:cNvSpPr>
          <p:nvPr/>
        </p:nvSpPr>
        <p:spPr>
          <a:xfrm>
            <a:off x="2987163" y="260648"/>
            <a:ext cx="5976663" cy="1143000"/>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3600" b="1" i="0" u="none" strike="noStrike" kern="1200" cap="none" spc="0" baseline="0">
                <a:solidFill>
                  <a:srgbClr val="376092"/>
                </a:solidFill>
                <a:uFillTx/>
                <a:latin typeface="Calibri"/>
              </a:defRPr>
            </a:lvl1pPr>
          </a:lstStyle>
          <a:p>
            <a:r>
              <a:rPr lang="lv-LV" dirty="0" smtClean="0">
                <a:solidFill>
                  <a:srgbClr val="C00000"/>
                </a:solidFill>
                <a:latin typeface="Times New Roman" pitchFamily="18" charset="0"/>
                <a:cs typeface="Times New Roman" pitchFamily="18" charset="0"/>
              </a:rPr>
              <a:t>Informatīvās kampaņas 2014.gadā </a:t>
            </a:r>
            <a:endParaRPr lang="lv-LV" dirty="0">
              <a:solidFill>
                <a:srgbClr val="C00000"/>
              </a:solidFill>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9E15582-6842-4172-84AD-D4C448329EBC}" type="slidenum">
              <a:rPr lang="en-US" smtClean="0"/>
              <a:pPr/>
              <a:t>14</a:t>
            </a:fld>
            <a:endParaRPr lang="en-US"/>
          </a:p>
        </p:txBody>
      </p:sp>
    </p:spTree>
    <p:extLst>
      <p:ext uri="{BB962C8B-B14F-4D97-AF65-F5344CB8AC3E}">
        <p14:creationId xmlns:p14="http://schemas.microsoft.com/office/powerpoint/2010/main" xmlns="" val="40010867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3200" b="1" cap="none" dirty="0" smtClean="0">
                <a:solidFill>
                  <a:srgbClr val="C00000"/>
                </a:solidFill>
                <a:latin typeface="Times New Roman" pitchFamily="18" charset="0"/>
                <a:cs typeface="Times New Roman" pitchFamily="18" charset="0"/>
              </a:rPr>
              <a:t>Informatīvie materiāli</a:t>
            </a:r>
            <a:endParaRPr lang="en-US" sz="3200" b="1" cap="none" dirty="0">
              <a:solidFill>
                <a:srgbClr val="C0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9E15582-6842-4172-84AD-D4C448329EBC}" type="slidenum">
              <a:rPr lang="en-US" smtClean="0"/>
              <a:pPr/>
              <a:t>15</a:t>
            </a:fld>
            <a:endParaRPr lang="en-US"/>
          </a:p>
        </p:txBody>
      </p:sp>
      <p:pic>
        <p:nvPicPr>
          <p:cNvPr id="5" name="Attēls 40" descr="http://i4.ifrype.com/posts/835/694/v1357290252/l_8835694.jpg"/>
          <p:cNvPicPr>
            <a:picLocks noGrp="1"/>
          </p:cNvPicPr>
          <p:nvPr>
            <p:ph idx="1"/>
          </p:nvPr>
        </p:nvPicPr>
        <p:blipFill>
          <a:blip r:embed="rId2" cstate="print"/>
          <a:srcRect/>
          <a:stretch>
            <a:fillRect/>
          </a:stretch>
        </p:blipFill>
        <p:spPr bwMode="auto">
          <a:xfrm>
            <a:off x="107504" y="1628800"/>
            <a:ext cx="3447393" cy="4876800"/>
          </a:xfrm>
          <a:prstGeom prst="rect">
            <a:avLst/>
          </a:prstGeom>
          <a:noFill/>
          <a:ln w="9525">
            <a:noFill/>
            <a:miter lim="800000"/>
            <a:headEnd/>
            <a:tailEnd/>
          </a:ln>
        </p:spPr>
      </p:pic>
      <p:pic>
        <p:nvPicPr>
          <p:cNvPr id="7" name="Picture 6"/>
          <p:cNvPicPr/>
          <p:nvPr/>
        </p:nvPicPr>
        <p:blipFill>
          <a:blip r:embed="rId3" cstate="print"/>
          <a:srcRect l="30729" t="17137" r="13889" b="34490"/>
          <a:stretch>
            <a:fillRect/>
          </a:stretch>
        </p:blipFill>
        <p:spPr bwMode="auto">
          <a:xfrm>
            <a:off x="3563888" y="1268760"/>
            <a:ext cx="5327550" cy="3724275"/>
          </a:xfrm>
          <a:prstGeom prst="rect">
            <a:avLst/>
          </a:prstGeom>
          <a:noFill/>
          <a:ln w="9525">
            <a:noFill/>
            <a:miter lim="800000"/>
            <a:headEnd/>
            <a:tailEnd/>
          </a:ln>
        </p:spPr>
      </p:pic>
      <p:pic>
        <p:nvPicPr>
          <p:cNvPr id="8" name="Picture 7"/>
          <p:cNvPicPr/>
          <p:nvPr/>
        </p:nvPicPr>
        <p:blipFill>
          <a:blip r:embed="rId4" cstate="print"/>
          <a:srcRect l="30035" t="24295" r="13368" b="28633"/>
          <a:stretch>
            <a:fillRect/>
          </a:stretch>
        </p:blipFill>
        <p:spPr bwMode="auto">
          <a:xfrm>
            <a:off x="3563888" y="4509120"/>
            <a:ext cx="3672408" cy="234888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188913"/>
            <a:ext cx="6948264" cy="1367879"/>
          </a:xfrm>
        </p:spPr>
        <p:txBody>
          <a:bodyPr>
            <a:normAutofit/>
          </a:bodyPr>
          <a:lstStyle/>
          <a:p>
            <a:pPr algn="ctr">
              <a:buFont typeface="Trajan Pro Omni" pitchFamily="18" charset="-70"/>
              <a:buNone/>
              <a:defRPr/>
            </a:pPr>
            <a:r>
              <a:rPr lang="lv-LV" sz="4000" b="1" cap="none" dirty="0" smtClean="0">
                <a:solidFill>
                  <a:srgbClr val="C00000"/>
                </a:solidFill>
                <a:latin typeface="Times New Roman" pitchFamily="18" charset="0"/>
                <a:cs typeface="Times New Roman" pitchFamily="18" charset="0"/>
              </a:rPr>
              <a:t>Veselība visās politikās</a:t>
            </a:r>
            <a:endParaRPr lang="en-US" sz="4000" b="1" cap="none" dirty="0">
              <a:solidFill>
                <a:srgbClr val="C00000"/>
              </a:solidFill>
              <a:latin typeface="Times New Roman" pitchFamily="18" charset="0"/>
              <a:cs typeface="Times New Roman" pitchFamily="18" charset="0"/>
            </a:endParaRPr>
          </a:p>
        </p:txBody>
      </p:sp>
      <p:graphicFrame>
        <p:nvGraphicFramePr>
          <p:cNvPr id="7" name="Content Placeholder 6"/>
          <p:cNvGraphicFramePr>
            <a:graphicFrameLocks noGrp="1"/>
          </p:cNvGraphicFramePr>
          <p:nvPr>
            <p:ph idx="1"/>
          </p:nvPr>
        </p:nvGraphicFramePr>
        <p:xfrm>
          <a:off x="251520" y="1700808"/>
          <a:ext cx="5616624" cy="4104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txBox="1">
            <a:spLocks/>
          </p:cNvSpPr>
          <p:nvPr/>
        </p:nvSpPr>
        <p:spPr>
          <a:xfrm>
            <a:off x="323528" y="6021288"/>
            <a:ext cx="7056784" cy="648072"/>
          </a:xfrm>
          <a:prstGeom prst="rect">
            <a:avLst/>
          </a:prstGeom>
          <a:solidFill>
            <a:schemeClr val="bg1">
              <a:lumMod val="85000"/>
            </a:schemeClr>
          </a:solidFill>
        </p:spPr>
        <p:txBody>
          <a:bodyPr/>
          <a:lstStyle/>
          <a:p>
            <a:pPr lvl="0">
              <a:defRPr/>
            </a:pPr>
            <a:r>
              <a:rPr lang="lv-LV" sz="1400" i="1" dirty="0" smtClean="0">
                <a:latin typeface="Times New Roman" pitchFamily="18" charset="0"/>
                <a:cs typeface="Times New Roman" pitchFamily="18" charset="0"/>
              </a:rPr>
              <a:t>* http://ec.europa.eu/health/health_policies/policy/index_en.htm </a:t>
            </a:r>
          </a:p>
          <a:p>
            <a:pPr lvl="0">
              <a:defRPr/>
            </a:pPr>
            <a:r>
              <a:rPr lang="lv-LV" sz="1400" i="1" dirty="0" smtClean="0">
                <a:latin typeface="Times New Roman" pitchFamily="18" charset="0"/>
                <a:cs typeface="Times New Roman" pitchFamily="18" charset="0"/>
              </a:rPr>
              <a:t>WHO, </a:t>
            </a:r>
            <a:r>
              <a:rPr lang="en-US" sz="1400" i="1" dirty="0" smtClean="0">
                <a:latin typeface="Times New Roman" pitchFamily="18" charset="0"/>
                <a:cs typeface="Times New Roman" pitchFamily="18" charset="0"/>
              </a:rPr>
              <a:t>Adelaide Statement on Health in All Policies moving towards a shared governance for health and well-being</a:t>
            </a:r>
            <a:r>
              <a:rPr lang="lv-LV" sz="1400" i="1" dirty="0" smtClean="0">
                <a:latin typeface="Times New Roman" pitchFamily="18" charset="0"/>
                <a:cs typeface="Times New Roman" pitchFamily="18" charset="0"/>
              </a:rPr>
              <a:t>, 2010</a:t>
            </a:r>
            <a:endParaRPr kumimoji="0" lang="en-GB" sz="14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11" name="Rectangle 10"/>
          <p:cNvSpPr/>
          <p:nvPr/>
        </p:nvSpPr>
        <p:spPr>
          <a:xfrm>
            <a:off x="5724128" y="2564904"/>
            <a:ext cx="3203848" cy="1938992"/>
          </a:xfrm>
          <a:prstGeom prst="rect">
            <a:avLst/>
          </a:prstGeom>
          <a:ln>
            <a:solidFill>
              <a:schemeClr val="accent2">
                <a:lumMod val="75000"/>
              </a:schemeClr>
            </a:solidFill>
          </a:ln>
        </p:spPr>
        <p:txBody>
          <a:bodyPr wrap="square">
            <a:spAutoFit/>
          </a:bodyPr>
          <a:lstStyle/>
          <a:p>
            <a:pPr algn="ctr"/>
            <a:r>
              <a:rPr lang="lv-LV" sz="2000" dirty="0" smtClean="0">
                <a:latin typeface="Times New Roman" pitchFamily="18" charset="0"/>
                <a:cs typeface="Times New Roman" pitchFamily="18" charset="0"/>
              </a:rPr>
              <a:t>EK: Kopš zināms, ka veselību ietekmē daudzi faktori ārpus veselības sistēmas, efektīva veselības politika  ir jaiesaista visās attiecīgajās politiku jomās*</a:t>
            </a:r>
            <a:endParaRPr lang="lv-LV" sz="2000"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F01D9686-B84F-44EF-8289-A591A6E16726}" type="slidenum">
              <a:rPr lang="lv-LV" smtClean="0"/>
              <a:pPr/>
              <a:t>16</a:t>
            </a:fld>
            <a:endParaRPr lang="lv-LV"/>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lv-LV" dirty="0" smtClean="0"/>
          </a:p>
          <a:p>
            <a:pPr algn="ctr">
              <a:buNone/>
            </a:pPr>
            <a:endParaRPr lang="lv-LV" dirty="0" smtClean="0"/>
          </a:p>
          <a:p>
            <a:pPr algn="ctr">
              <a:buNone/>
            </a:pPr>
            <a:r>
              <a:rPr lang="lv-LV" sz="3600" b="1" dirty="0" smtClean="0">
                <a:solidFill>
                  <a:schemeClr val="tx1"/>
                </a:solidFill>
                <a:latin typeface="Times New Roman" pitchFamily="18" charset="0"/>
                <a:cs typeface="Times New Roman" pitchFamily="18" charset="0"/>
              </a:rPr>
              <a:t>Paldies</a:t>
            </a:r>
            <a:r>
              <a:rPr lang="en-US" sz="3600" b="1" dirty="0" smtClean="0">
                <a:solidFill>
                  <a:schemeClr val="tx1"/>
                </a:solidFill>
                <a:latin typeface="Times New Roman" pitchFamily="18" charset="0"/>
                <a:cs typeface="Times New Roman" pitchFamily="18" charset="0"/>
              </a:rPr>
              <a:t>! </a:t>
            </a:r>
            <a:endParaRPr lang="lv-LV" sz="3600" b="1" dirty="0">
              <a:solidFill>
                <a:schemeClr val="tx1"/>
              </a:solidFill>
              <a:latin typeface="Times New Roman" pitchFamily="18" charset="0"/>
              <a:cs typeface="Times New Roman" pitchFamily="18" charset="0"/>
            </a:endParaRPr>
          </a:p>
        </p:txBody>
      </p:sp>
      <p:pic>
        <p:nvPicPr>
          <p:cNvPr id="6" name="Picture 2" descr="C:\Documents and Settings\istraume\Local Settings\Temporary Internet Files\Content.IE5\DM8PWYET\MP900438641[1].jpg"/>
          <p:cNvPicPr>
            <a:picLocks noChangeAspect="1" noChangeArrowheads="1"/>
          </p:cNvPicPr>
          <p:nvPr/>
        </p:nvPicPr>
        <p:blipFill>
          <a:blip r:embed="rId2" cstate="print"/>
          <a:srcRect/>
          <a:stretch>
            <a:fillRect/>
          </a:stretch>
        </p:blipFill>
        <p:spPr bwMode="auto">
          <a:xfrm>
            <a:off x="3995936" y="3501008"/>
            <a:ext cx="1783809" cy="2664296"/>
          </a:xfrm>
          <a:prstGeom prst="rect">
            <a:avLst/>
          </a:prstGeom>
          <a:noFill/>
        </p:spPr>
      </p:pic>
      <p:sp>
        <p:nvSpPr>
          <p:cNvPr id="8" name="Slide Number Placeholder 7"/>
          <p:cNvSpPr>
            <a:spLocks noGrp="1"/>
          </p:cNvSpPr>
          <p:nvPr>
            <p:ph type="sldNum" sz="quarter" idx="12"/>
          </p:nvPr>
        </p:nvSpPr>
        <p:spPr/>
        <p:txBody>
          <a:bodyPr/>
          <a:lstStyle/>
          <a:p>
            <a:pPr>
              <a:defRPr/>
            </a:pPr>
            <a:fld id="{E5737542-615B-45C8-95A4-B3251991F66E}" type="slidenum">
              <a:rPr lang="en-GB" smtClean="0"/>
              <a:pPr>
                <a:defRPr/>
              </a:pPr>
              <a:t>17</a:t>
            </a:fld>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M_prezentacija_zala_4">
  <a:themeElements>
    <a:clrScheme name="Veselības ministrija">
      <a:dk1>
        <a:srgbClr val="000000"/>
      </a:dk1>
      <a:lt1>
        <a:srgbClr val="FFFFFF"/>
      </a:lt1>
      <a:dk2>
        <a:srgbClr val="000000"/>
      </a:dk2>
      <a:lt2>
        <a:srgbClr val="FFFFFF"/>
      </a:lt2>
      <a:accent1>
        <a:srgbClr val="F9A88A"/>
      </a:accent1>
      <a:accent2>
        <a:srgbClr val="AC694E"/>
      </a:accent2>
      <a:accent3>
        <a:srgbClr val="7FCFC2"/>
      </a:accent3>
      <a:accent4>
        <a:srgbClr val="FFA326"/>
      </a:accent4>
      <a:accent5>
        <a:srgbClr val="67D056"/>
      </a:accent5>
      <a:accent6>
        <a:srgbClr val="477CF3"/>
      </a:accent6>
      <a:hlink>
        <a:srgbClr val="AC694E"/>
      </a:hlink>
      <a:folHlink>
        <a:srgbClr val="477CF3"/>
      </a:folHlink>
    </a:clrScheme>
    <a:fontScheme name="VM Omni">
      <a:majorFont>
        <a:latin typeface="Trajan Pro Omni"/>
        <a:ea typeface=""/>
        <a:cs typeface=""/>
      </a:majorFont>
      <a:minorFont>
        <a:latin typeface="Balt Times Omni"/>
        <a:ea typeface=""/>
        <a:cs typeface=""/>
      </a:minorFont>
    </a:fontScheme>
    <a:fmtScheme name="Trek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Zala</Template>
  <TotalTime>1713</TotalTime>
  <Words>700</Words>
  <Application>Microsoft Office PowerPoint</Application>
  <PresentationFormat>On-screen Show (4:3)</PresentationFormat>
  <Paragraphs>128</Paragraphs>
  <Slides>17</Slides>
  <Notes>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VM_prezentacija_zala_4</vt:lpstr>
      <vt:lpstr>Sabiedrības veselīgas novecošanas politika Latvijā Veselības sektora skatījums 2014. gada 9.jūnijs </vt:lpstr>
      <vt:lpstr>saturs</vt:lpstr>
      <vt:lpstr>Mērķis veselības sektorā</vt:lpstr>
      <vt:lpstr>Iedzīvotāju vecumstruktūra  2013.gadā</vt:lpstr>
      <vt:lpstr>Jaundzimušo vidējais paredzamais mūža ilgums</vt:lpstr>
      <vt:lpstr>Veselīgi nodzīvotie mūža gadi</vt:lpstr>
      <vt:lpstr>Cik daudz var ietekmēt veselības sistēmas?</vt:lpstr>
      <vt:lpstr>Veselības sociālais modelis</vt:lpstr>
      <vt:lpstr>Iedzīvotāaju virs 65 gadiem veselības aprūpei  2012. gadā tiek izlietots vidēji 34% (191 834 194,24 EURO) no veselības aprūpes budžeta (neskaitot NMPD)</vt:lpstr>
      <vt:lpstr>Slimnīcās ārstēto pacientu skais 2012.gadā, (uz 1000 attiecīgā vecuma iedzīvotāju)</vt:lpstr>
      <vt:lpstr> Slimn īcās pavadīto dienu skaits 2012.gadā,  (uz 1000 iedzīvotāju)</vt:lpstr>
      <vt:lpstr>Veselības aprūpe</vt:lpstr>
      <vt:lpstr>Veselības veicināšana</vt:lpstr>
      <vt:lpstr>Slide 14</vt:lpstr>
      <vt:lpstr>Informatīvie materiāli</vt:lpstr>
      <vt:lpstr>Veselība visās politikās</vt:lpstr>
      <vt:lpstr>Slide 17</vt:lpstr>
    </vt:vector>
  </TitlesOfParts>
  <Company>VM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VMuizniece</dc:creator>
  <cp:lastModifiedBy>epole</cp:lastModifiedBy>
  <cp:revision>259</cp:revision>
  <dcterms:created xsi:type="dcterms:W3CDTF">2013-11-21T14:04:30Z</dcterms:created>
  <dcterms:modified xsi:type="dcterms:W3CDTF">2014-06-05T22:32:50Z</dcterms:modified>
</cp:coreProperties>
</file>