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8" r:id="rId3"/>
    <p:sldId id="283" r:id="rId4"/>
    <p:sldId id="284" r:id="rId5"/>
    <p:sldId id="285" r:id="rId6"/>
    <p:sldId id="286" r:id="rId7"/>
    <p:sldId id="287" r:id="rId8"/>
    <p:sldId id="281" r:id="rId9"/>
    <p:sldId id="288" r:id="rId10"/>
    <p:sldId id="282" r:id="rId11"/>
    <p:sldId id="260" r:id="rId12"/>
  </p:sldIdLst>
  <p:sldSz cx="9144000" cy="6858000" type="screen4x3"/>
  <p:notesSz cx="6797675" cy="9926638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D395"/>
    <a:srgbClr val="FFFFEB"/>
    <a:srgbClr val="FFFFD9"/>
    <a:srgbClr val="FFECD9"/>
    <a:srgbClr val="FFFFCC"/>
    <a:srgbClr val="005927"/>
    <a:srgbClr val="B598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143" autoAdjust="0"/>
  </p:normalViewPr>
  <p:slideViewPr>
    <p:cSldViewPr>
      <p:cViewPr>
        <p:scale>
          <a:sx n="100" d="100"/>
          <a:sy n="100" d="100"/>
        </p:scale>
        <p:origin x="-1944" y="-3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CF1789-E23B-4E78-BDB0-FF124D086CA0}" type="doc">
      <dgm:prSet loTypeId="urn:microsoft.com/office/officeart/2005/8/layout/hList7" loCatId="list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lv-LV"/>
        </a:p>
      </dgm:t>
    </dgm:pt>
    <dgm:pt modelId="{48D96480-DEDF-4C66-ABAB-B150CF06177C}">
      <dgm:prSet/>
      <dgm:spPr/>
      <dgm:t>
        <a:bodyPr/>
        <a:lstStyle/>
        <a:p>
          <a:pPr rtl="0"/>
          <a:r>
            <a:rPr lang="lv-LV" smtClean="0"/>
            <a:t>ilgāk jāstrādā</a:t>
          </a:r>
          <a:endParaRPr lang="lv-LV"/>
        </a:p>
      </dgm:t>
    </dgm:pt>
    <dgm:pt modelId="{C3F735D1-E059-4E39-B308-78FF569F1850}" type="parTrans" cxnId="{BB030680-9FC4-41AA-A206-26B3986B890C}">
      <dgm:prSet/>
      <dgm:spPr/>
      <dgm:t>
        <a:bodyPr/>
        <a:lstStyle/>
        <a:p>
          <a:endParaRPr lang="lv-LV"/>
        </a:p>
      </dgm:t>
    </dgm:pt>
    <dgm:pt modelId="{5B15901E-AB40-424D-9BFB-3E33BC0D3A50}" type="sibTrans" cxnId="{BB030680-9FC4-41AA-A206-26B3986B890C}">
      <dgm:prSet/>
      <dgm:spPr/>
      <dgm:t>
        <a:bodyPr/>
        <a:lstStyle/>
        <a:p>
          <a:endParaRPr lang="lv-LV"/>
        </a:p>
      </dgm:t>
    </dgm:pt>
    <dgm:pt modelId="{FC9AC9B8-147E-42E7-9982-B09F57020FDA}">
      <dgm:prSet/>
      <dgm:spPr/>
      <dgm:t>
        <a:bodyPr/>
        <a:lstStyle/>
        <a:p>
          <a:pPr rtl="0"/>
          <a:r>
            <a:rPr lang="lv-LV" smtClean="0"/>
            <a:t>pastāvīgi jāmācās</a:t>
          </a:r>
          <a:endParaRPr lang="lv-LV"/>
        </a:p>
      </dgm:t>
    </dgm:pt>
    <dgm:pt modelId="{B130AC27-6823-424F-AE26-C09FEB717F7D}" type="parTrans" cxnId="{F5CEE8B9-CAE3-4A80-9D9D-E34E294713F8}">
      <dgm:prSet/>
      <dgm:spPr/>
      <dgm:t>
        <a:bodyPr/>
        <a:lstStyle/>
        <a:p>
          <a:endParaRPr lang="lv-LV"/>
        </a:p>
      </dgm:t>
    </dgm:pt>
    <dgm:pt modelId="{A8440FC0-6B27-4BE6-A184-4A9D57BA2A75}" type="sibTrans" cxnId="{F5CEE8B9-CAE3-4A80-9D9D-E34E294713F8}">
      <dgm:prSet/>
      <dgm:spPr/>
      <dgm:t>
        <a:bodyPr/>
        <a:lstStyle/>
        <a:p>
          <a:endParaRPr lang="lv-LV"/>
        </a:p>
      </dgm:t>
    </dgm:pt>
    <dgm:pt modelId="{89644597-2812-41C7-B898-B83D60970F44}">
      <dgm:prSet/>
      <dgm:spPr/>
      <dgm:t>
        <a:bodyPr/>
        <a:lstStyle/>
        <a:p>
          <a:pPr rtl="0"/>
          <a:r>
            <a:rPr lang="lv-LV" smtClean="0"/>
            <a:t>jādzīvo aktīvi un veselīgi</a:t>
          </a:r>
          <a:endParaRPr lang="lv-LV"/>
        </a:p>
      </dgm:t>
    </dgm:pt>
    <dgm:pt modelId="{5D03A3FA-0F04-4B01-AA0E-33648D19B90F}" type="parTrans" cxnId="{4B80F805-14DE-43D0-9AB5-1BBB141F2A40}">
      <dgm:prSet/>
      <dgm:spPr/>
      <dgm:t>
        <a:bodyPr/>
        <a:lstStyle/>
        <a:p>
          <a:endParaRPr lang="lv-LV"/>
        </a:p>
      </dgm:t>
    </dgm:pt>
    <dgm:pt modelId="{05E174A9-55E6-4434-8148-1381A871D74D}" type="sibTrans" cxnId="{4B80F805-14DE-43D0-9AB5-1BBB141F2A40}">
      <dgm:prSet/>
      <dgm:spPr/>
      <dgm:t>
        <a:bodyPr/>
        <a:lstStyle/>
        <a:p>
          <a:endParaRPr lang="lv-LV"/>
        </a:p>
      </dgm:t>
    </dgm:pt>
    <dgm:pt modelId="{1934585E-8536-4763-B000-0F65A3FBD5ED}" type="pres">
      <dgm:prSet presAssocID="{6DCF1789-E23B-4E78-BDB0-FF124D086CA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lv-LV"/>
        </a:p>
      </dgm:t>
    </dgm:pt>
    <dgm:pt modelId="{01E4E2EC-2B71-4D39-B9CA-3D81F061F514}" type="pres">
      <dgm:prSet presAssocID="{6DCF1789-E23B-4E78-BDB0-FF124D086CA0}" presName="fgShape" presStyleLbl="fgShp" presStyleIdx="0" presStyleCnt="1"/>
      <dgm:spPr/>
      <dgm:t>
        <a:bodyPr/>
        <a:lstStyle/>
        <a:p>
          <a:endParaRPr lang="lv-LV"/>
        </a:p>
      </dgm:t>
    </dgm:pt>
    <dgm:pt modelId="{477FF2A9-0E61-4280-BFFE-70C50159AFE3}" type="pres">
      <dgm:prSet presAssocID="{6DCF1789-E23B-4E78-BDB0-FF124D086CA0}" presName="linComp" presStyleCnt="0"/>
      <dgm:spPr/>
      <dgm:t>
        <a:bodyPr/>
        <a:lstStyle/>
        <a:p>
          <a:endParaRPr lang="lv-LV"/>
        </a:p>
      </dgm:t>
    </dgm:pt>
    <dgm:pt modelId="{CD04A8A6-1F8F-4276-9241-F14DD90932CA}" type="pres">
      <dgm:prSet presAssocID="{48D96480-DEDF-4C66-ABAB-B150CF06177C}" presName="compNode" presStyleCnt="0"/>
      <dgm:spPr/>
      <dgm:t>
        <a:bodyPr/>
        <a:lstStyle/>
        <a:p>
          <a:endParaRPr lang="lv-LV"/>
        </a:p>
      </dgm:t>
    </dgm:pt>
    <dgm:pt modelId="{A398CD41-4095-4BF0-BAE1-09865EE0AFA4}" type="pres">
      <dgm:prSet presAssocID="{48D96480-DEDF-4C66-ABAB-B150CF06177C}" presName="bkgdShape" presStyleLbl="node1" presStyleIdx="0" presStyleCnt="3"/>
      <dgm:spPr/>
      <dgm:t>
        <a:bodyPr/>
        <a:lstStyle/>
        <a:p>
          <a:endParaRPr lang="lv-LV"/>
        </a:p>
      </dgm:t>
    </dgm:pt>
    <dgm:pt modelId="{CE74B8E7-7C2D-440A-8A52-662CFF3D9693}" type="pres">
      <dgm:prSet presAssocID="{48D96480-DEDF-4C66-ABAB-B150CF06177C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2493907-84A5-4447-BDAC-F1B4C53F88CA}" type="pres">
      <dgm:prSet presAssocID="{48D96480-DEDF-4C66-ABAB-B150CF06177C}" presName="invisiNode" presStyleLbl="node1" presStyleIdx="0" presStyleCnt="3"/>
      <dgm:spPr/>
      <dgm:t>
        <a:bodyPr/>
        <a:lstStyle/>
        <a:p>
          <a:endParaRPr lang="lv-LV"/>
        </a:p>
      </dgm:t>
    </dgm:pt>
    <dgm:pt modelId="{6EF19497-73F0-4EDB-8C42-0A2C3230D83E}" type="pres">
      <dgm:prSet presAssocID="{48D96480-DEDF-4C66-ABAB-B150CF06177C}" presName="imagNode" presStyleLbl="fgImgPlace1" presStyleIdx="0" presStyleCnt="3"/>
      <dgm:spPr>
        <a:blipFill>
          <a:blip xmlns:r="http://schemas.openxmlformats.org/officeDocument/2006/relationships" r:embed="rId1" cstate="print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  <dgm:t>
        <a:bodyPr/>
        <a:lstStyle/>
        <a:p>
          <a:endParaRPr lang="lv-LV"/>
        </a:p>
      </dgm:t>
    </dgm:pt>
    <dgm:pt modelId="{FB0FF6DA-D865-4003-AEF3-E9ECB2488FA3}" type="pres">
      <dgm:prSet presAssocID="{5B15901E-AB40-424D-9BFB-3E33BC0D3A50}" presName="sibTrans" presStyleLbl="sibTrans2D1" presStyleIdx="0" presStyleCnt="0"/>
      <dgm:spPr/>
      <dgm:t>
        <a:bodyPr/>
        <a:lstStyle/>
        <a:p>
          <a:endParaRPr lang="lv-LV"/>
        </a:p>
      </dgm:t>
    </dgm:pt>
    <dgm:pt modelId="{377539EA-6F0C-42F0-8DFB-B876638C84C6}" type="pres">
      <dgm:prSet presAssocID="{FC9AC9B8-147E-42E7-9982-B09F57020FDA}" presName="compNode" presStyleCnt="0"/>
      <dgm:spPr/>
      <dgm:t>
        <a:bodyPr/>
        <a:lstStyle/>
        <a:p>
          <a:endParaRPr lang="lv-LV"/>
        </a:p>
      </dgm:t>
    </dgm:pt>
    <dgm:pt modelId="{3948EB48-D423-454C-A47E-E26E527E5906}" type="pres">
      <dgm:prSet presAssocID="{FC9AC9B8-147E-42E7-9982-B09F57020FDA}" presName="bkgdShape" presStyleLbl="node1" presStyleIdx="1" presStyleCnt="3"/>
      <dgm:spPr/>
      <dgm:t>
        <a:bodyPr/>
        <a:lstStyle/>
        <a:p>
          <a:endParaRPr lang="lv-LV"/>
        </a:p>
      </dgm:t>
    </dgm:pt>
    <dgm:pt modelId="{F327786B-23F8-47E9-901D-5EC140BCEB36}" type="pres">
      <dgm:prSet presAssocID="{FC9AC9B8-147E-42E7-9982-B09F57020FDA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C9AA69B8-1F57-48F8-8D58-033F7B1509DA}" type="pres">
      <dgm:prSet presAssocID="{FC9AC9B8-147E-42E7-9982-B09F57020FDA}" presName="invisiNode" presStyleLbl="node1" presStyleIdx="1" presStyleCnt="3"/>
      <dgm:spPr/>
      <dgm:t>
        <a:bodyPr/>
        <a:lstStyle/>
        <a:p>
          <a:endParaRPr lang="lv-LV"/>
        </a:p>
      </dgm:t>
    </dgm:pt>
    <dgm:pt modelId="{E55F9F59-4139-4DBC-9F5C-1BDDE184A5C5}" type="pres">
      <dgm:prSet presAssocID="{FC9AC9B8-147E-42E7-9982-B09F57020FDA}" presName="imagNode" presStyleLbl="fgImgPlace1" presStyleIdx="1" presStyleCnt="3"/>
      <dgm:spPr>
        <a:blipFill>
          <a:blip xmlns:r="http://schemas.openxmlformats.org/officeDocument/2006/relationships" r:embed="rId2" cstate="print">
            <a:duotone>
              <a:schemeClr val="accent2">
                <a:hueOff val="2501437"/>
                <a:satOff val="-2237"/>
                <a:lumOff val="6"/>
                <a:alphaOff val="0"/>
                <a:shade val="20000"/>
                <a:satMod val="200000"/>
              </a:schemeClr>
              <a:schemeClr val="accent2">
                <a:hueOff val="2501437"/>
                <a:satOff val="-2237"/>
                <a:lumOff val="6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lv-LV"/>
        </a:p>
      </dgm:t>
    </dgm:pt>
    <dgm:pt modelId="{A7CB01A4-88E5-40CC-87F4-388D9E8FBB99}" type="pres">
      <dgm:prSet presAssocID="{A8440FC0-6B27-4BE6-A184-4A9D57BA2A75}" presName="sibTrans" presStyleLbl="sibTrans2D1" presStyleIdx="0" presStyleCnt="0"/>
      <dgm:spPr/>
      <dgm:t>
        <a:bodyPr/>
        <a:lstStyle/>
        <a:p>
          <a:endParaRPr lang="lv-LV"/>
        </a:p>
      </dgm:t>
    </dgm:pt>
    <dgm:pt modelId="{85C88285-1374-4110-9709-286E98DA7BDC}" type="pres">
      <dgm:prSet presAssocID="{89644597-2812-41C7-B898-B83D60970F44}" presName="compNode" presStyleCnt="0"/>
      <dgm:spPr/>
      <dgm:t>
        <a:bodyPr/>
        <a:lstStyle/>
        <a:p>
          <a:endParaRPr lang="lv-LV"/>
        </a:p>
      </dgm:t>
    </dgm:pt>
    <dgm:pt modelId="{CD482D8D-0574-4565-823A-DB1C0E4894EA}" type="pres">
      <dgm:prSet presAssocID="{89644597-2812-41C7-B898-B83D60970F44}" presName="bkgdShape" presStyleLbl="node1" presStyleIdx="2" presStyleCnt="3"/>
      <dgm:spPr/>
      <dgm:t>
        <a:bodyPr/>
        <a:lstStyle/>
        <a:p>
          <a:endParaRPr lang="lv-LV"/>
        </a:p>
      </dgm:t>
    </dgm:pt>
    <dgm:pt modelId="{25E9B0FB-992D-498D-BBE8-D66782F6EBB9}" type="pres">
      <dgm:prSet presAssocID="{89644597-2812-41C7-B898-B83D60970F44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B420559B-5F97-4A24-89C8-9BA9D34A7D50}" type="pres">
      <dgm:prSet presAssocID="{89644597-2812-41C7-B898-B83D60970F44}" presName="invisiNode" presStyleLbl="node1" presStyleIdx="2" presStyleCnt="3"/>
      <dgm:spPr/>
      <dgm:t>
        <a:bodyPr/>
        <a:lstStyle/>
        <a:p>
          <a:endParaRPr lang="lv-LV"/>
        </a:p>
      </dgm:t>
    </dgm:pt>
    <dgm:pt modelId="{DC1F4D17-AE21-4D15-B59A-56E3103DC92F}" type="pres">
      <dgm:prSet presAssocID="{89644597-2812-41C7-B898-B83D60970F44}" presName="imagNode" presStyleLbl="fgImgPlace1" presStyleIdx="2" presStyleCnt="3"/>
      <dgm:spPr>
        <a:blipFill>
          <a:blip xmlns:r="http://schemas.openxmlformats.org/officeDocument/2006/relationships" r:embed="rId3">
            <a:duotone>
              <a:schemeClr val="accent2">
                <a:hueOff val="5002875"/>
                <a:satOff val="-4473"/>
                <a:lumOff val="13"/>
                <a:alphaOff val="0"/>
                <a:shade val="20000"/>
                <a:satMod val="200000"/>
              </a:schemeClr>
              <a:schemeClr val="accent2">
                <a:hueOff val="5002875"/>
                <a:satOff val="-4473"/>
                <a:lumOff val="13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  <dgm:t>
        <a:bodyPr/>
        <a:lstStyle/>
        <a:p>
          <a:endParaRPr lang="lv-LV"/>
        </a:p>
      </dgm:t>
    </dgm:pt>
  </dgm:ptLst>
  <dgm:cxnLst>
    <dgm:cxn modelId="{1BD55839-2308-48D8-BCB0-B19FB94685CA}" type="presOf" srcId="{48D96480-DEDF-4C66-ABAB-B150CF06177C}" destId="{CE74B8E7-7C2D-440A-8A52-662CFF3D9693}" srcOrd="1" destOrd="0" presId="urn:microsoft.com/office/officeart/2005/8/layout/hList7"/>
    <dgm:cxn modelId="{F5CEE8B9-CAE3-4A80-9D9D-E34E294713F8}" srcId="{6DCF1789-E23B-4E78-BDB0-FF124D086CA0}" destId="{FC9AC9B8-147E-42E7-9982-B09F57020FDA}" srcOrd="1" destOrd="0" parTransId="{B130AC27-6823-424F-AE26-C09FEB717F7D}" sibTransId="{A8440FC0-6B27-4BE6-A184-4A9D57BA2A75}"/>
    <dgm:cxn modelId="{BB030680-9FC4-41AA-A206-26B3986B890C}" srcId="{6DCF1789-E23B-4E78-BDB0-FF124D086CA0}" destId="{48D96480-DEDF-4C66-ABAB-B150CF06177C}" srcOrd="0" destOrd="0" parTransId="{C3F735D1-E059-4E39-B308-78FF569F1850}" sibTransId="{5B15901E-AB40-424D-9BFB-3E33BC0D3A50}"/>
    <dgm:cxn modelId="{3413FFDB-17B3-4036-827A-E94BBF50F598}" type="presOf" srcId="{6DCF1789-E23B-4E78-BDB0-FF124D086CA0}" destId="{1934585E-8536-4763-B000-0F65A3FBD5ED}" srcOrd="0" destOrd="0" presId="urn:microsoft.com/office/officeart/2005/8/layout/hList7"/>
    <dgm:cxn modelId="{3B4A6D1A-C524-4B1C-B381-56A6D4AD649E}" type="presOf" srcId="{89644597-2812-41C7-B898-B83D60970F44}" destId="{CD482D8D-0574-4565-823A-DB1C0E4894EA}" srcOrd="0" destOrd="0" presId="urn:microsoft.com/office/officeart/2005/8/layout/hList7"/>
    <dgm:cxn modelId="{B2804221-4D9D-43F2-BA7E-342C3C948D85}" type="presOf" srcId="{FC9AC9B8-147E-42E7-9982-B09F57020FDA}" destId="{F327786B-23F8-47E9-901D-5EC140BCEB36}" srcOrd="1" destOrd="0" presId="urn:microsoft.com/office/officeart/2005/8/layout/hList7"/>
    <dgm:cxn modelId="{4B80F805-14DE-43D0-9AB5-1BBB141F2A40}" srcId="{6DCF1789-E23B-4E78-BDB0-FF124D086CA0}" destId="{89644597-2812-41C7-B898-B83D60970F44}" srcOrd="2" destOrd="0" parTransId="{5D03A3FA-0F04-4B01-AA0E-33648D19B90F}" sibTransId="{05E174A9-55E6-4434-8148-1381A871D74D}"/>
    <dgm:cxn modelId="{E0AA63DC-4BC4-488D-9CE8-223E59097B9C}" type="presOf" srcId="{5B15901E-AB40-424D-9BFB-3E33BC0D3A50}" destId="{FB0FF6DA-D865-4003-AEF3-E9ECB2488FA3}" srcOrd="0" destOrd="0" presId="urn:microsoft.com/office/officeart/2005/8/layout/hList7"/>
    <dgm:cxn modelId="{28C3A2F3-9483-42B3-B0CE-328296F415B2}" type="presOf" srcId="{48D96480-DEDF-4C66-ABAB-B150CF06177C}" destId="{A398CD41-4095-4BF0-BAE1-09865EE0AFA4}" srcOrd="0" destOrd="0" presId="urn:microsoft.com/office/officeart/2005/8/layout/hList7"/>
    <dgm:cxn modelId="{969F00AC-49DF-41F2-9CB6-F291C80AFCA4}" type="presOf" srcId="{FC9AC9B8-147E-42E7-9982-B09F57020FDA}" destId="{3948EB48-D423-454C-A47E-E26E527E5906}" srcOrd="0" destOrd="0" presId="urn:microsoft.com/office/officeart/2005/8/layout/hList7"/>
    <dgm:cxn modelId="{09496F29-2F17-45F3-BD38-3064039D9A37}" type="presOf" srcId="{89644597-2812-41C7-B898-B83D60970F44}" destId="{25E9B0FB-992D-498D-BBE8-D66782F6EBB9}" srcOrd="1" destOrd="0" presId="urn:microsoft.com/office/officeart/2005/8/layout/hList7"/>
    <dgm:cxn modelId="{31F6E320-960E-478D-8725-582753A5DC51}" type="presOf" srcId="{A8440FC0-6B27-4BE6-A184-4A9D57BA2A75}" destId="{A7CB01A4-88E5-40CC-87F4-388D9E8FBB99}" srcOrd="0" destOrd="0" presId="urn:microsoft.com/office/officeart/2005/8/layout/hList7"/>
    <dgm:cxn modelId="{4D0C9E90-6C1A-46FE-ADD0-D316D1210720}" type="presParOf" srcId="{1934585E-8536-4763-B000-0F65A3FBD5ED}" destId="{01E4E2EC-2B71-4D39-B9CA-3D81F061F514}" srcOrd="0" destOrd="0" presId="urn:microsoft.com/office/officeart/2005/8/layout/hList7"/>
    <dgm:cxn modelId="{B41779C2-7BCD-49CE-AFEA-717F27942E6D}" type="presParOf" srcId="{1934585E-8536-4763-B000-0F65A3FBD5ED}" destId="{477FF2A9-0E61-4280-BFFE-70C50159AFE3}" srcOrd="1" destOrd="0" presId="urn:microsoft.com/office/officeart/2005/8/layout/hList7"/>
    <dgm:cxn modelId="{5E1F4C43-0B41-4673-897F-70B4E9F2069A}" type="presParOf" srcId="{477FF2A9-0E61-4280-BFFE-70C50159AFE3}" destId="{CD04A8A6-1F8F-4276-9241-F14DD90932CA}" srcOrd="0" destOrd="0" presId="urn:microsoft.com/office/officeart/2005/8/layout/hList7"/>
    <dgm:cxn modelId="{D795DBC3-A14F-48CF-A54C-B51B85D7F4B5}" type="presParOf" srcId="{CD04A8A6-1F8F-4276-9241-F14DD90932CA}" destId="{A398CD41-4095-4BF0-BAE1-09865EE0AFA4}" srcOrd="0" destOrd="0" presId="urn:microsoft.com/office/officeart/2005/8/layout/hList7"/>
    <dgm:cxn modelId="{ED58F067-E1B1-423C-8D58-EF35DB9D057D}" type="presParOf" srcId="{CD04A8A6-1F8F-4276-9241-F14DD90932CA}" destId="{CE74B8E7-7C2D-440A-8A52-662CFF3D9693}" srcOrd="1" destOrd="0" presId="urn:microsoft.com/office/officeart/2005/8/layout/hList7"/>
    <dgm:cxn modelId="{308EC087-7F07-4E9A-A28D-4AEFAC5519CC}" type="presParOf" srcId="{CD04A8A6-1F8F-4276-9241-F14DD90932CA}" destId="{82493907-84A5-4447-BDAC-F1B4C53F88CA}" srcOrd="2" destOrd="0" presId="urn:microsoft.com/office/officeart/2005/8/layout/hList7"/>
    <dgm:cxn modelId="{0A3AAE3B-6235-4E0C-ACDB-2A1703D3388F}" type="presParOf" srcId="{CD04A8A6-1F8F-4276-9241-F14DD90932CA}" destId="{6EF19497-73F0-4EDB-8C42-0A2C3230D83E}" srcOrd="3" destOrd="0" presId="urn:microsoft.com/office/officeart/2005/8/layout/hList7"/>
    <dgm:cxn modelId="{C7AD3B51-31DA-4A03-A42A-40166553D631}" type="presParOf" srcId="{477FF2A9-0E61-4280-BFFE-70C50159AFE3}" destId="{FB0FF6DA-D865-4003-AEF3-E9ECB2488FA3}" srcOrd="1" destOrd="0" presId="urn:microsoft.com/office/officeart/2005/8/layout/hList7"/>
    <dgm:cxn modelId="{268FE3D0-0646-466C-9FB4-21DA90907A58}" type="presParOf" srcId="{477FF2A9-0E61-4280-BFFE-70C50159AFE3}" destId="{377539EA-6F0C-42F0-8DFB-B876638C84C6}" srcOrd="2" destOrd="0" presId="urn:microsoft.com/office/officeart/2005/8/layout/hList7"/>
    <dgm:cxn modelId="{43A61B14-0033-4FDE-BDAF-FCCC6F4AA675}" type="presParOf" srcId="{377539EA-6F0C-42F0-8DFB-B876638C84C6}" destId="{3948EB48-D423-454C-A47E-E26E527E5906}" srcOrd="0" destOrd="0" presId="urn:microsoft.com/office/officeart/2005/8/layout/hList7"/>
    <dgm:cxn modelId="{8073CEEC-6FE6-41BE-9483-E11596E42C78}" type="presParOf" srcId="{377539EA-6F0C-42F0-8DFB-B876638C84C6}" destId="{F327786B-23F8-47E9-901D-5EC140BCEB36}" srcOrd="1" destOrd="0" presId="urn:microsoft.com/office/officeart/2005/8/layout/hList7"/>
    <dgm:cxn modelId="{9EA633D0-D2EA-4500-844C-485F15E48324}" type="presParOf" srcId="{377539EA-6F0C-42F0-8DFB-B876638C84C6}" destId="{C9AA69B8-1F57-48F8-8D58-033F7B1509DA}" srcOrd="2" destOrd="0" presId="urn:microsoft.com/office/officeart/2005/8/layout/hList7"/>
    <dgm:cxn modelId="{87840207-D314-40CD-B19D-99AF1B6FD71E}" type="presParOf" srcId="{377539EA-6F0C-42F0-8DFB-B876638C84C6}" destId="{E55F9F59-4139-4DBC-9F5C-1BDDE184A5C5}" srcOrd="3" destOrd="0" presId="urn:microsoft.com/office/officeart/2005/8/layout/hList7"/>
    <dgm:cxn modelId="{6607D78F-4BAA-4277-93BE-6D5D679C923C}" type="presParOf" srcId="{477FF2A9-0E61-4280-BFFE-70C50159AFE3}" destId="{A7CB01A4-88E5-40CC-87F4-388D9E8FBB99}" srcOrd="3" destOrd="0" presId="urn:microsoft.com/office/officeart/2005/8/layout/hList7"/>
    <dgm:cxn modelId="{D7A9AC1F-9A24-4252-932A-660B1279AD8C}" type="presParOf" srcId="{477FF2A9-0E61-4280-BFFE-70C50159AFE3}" destId="{85C88285-1374-4110-9709-286E98DA7BDC}" srcOrd="4" destOrd="0" presId="urn:microsoft.com/office/officeart/2005/8/layout/hList7"/>
    <dgm:cxn modelId="{132F3ABA-CFE3-45DC-A69A-30B905AD94E1}" type="presParOf" srcId="{85C88285-1374-4110-9709-286E98DA7BDC}" destId="{CD482D8D-0574-4565-823A-DB1C0E4894EA}" srcOrd="0" destOrd="0" presId="urn:microsoft.com/office/officeart/2005/8/layout/hList7"/>
    <dgm:cxn modelId="{206E50B4-31C1-42A1-B03C-16CB2A187D20}" type="presParOf" srcId="{85C88285-1374-4110-9709-286E98DA7BDC}" destId="{25E9B0FB-992D-498D-BBE8-D66782F6EBB9}" srcOrd="1" destOrd="0" presId="urn:microsoft.com/office/officeart/2005/8/layout/hList7"/>
    <dgm:cxn modelId="{638148B7-1066-487A-8204-E47C72BC641E}" type="presParOf" srcId="{85C88285-1374-4110-9709-286E98DA7BDC}" destId="{B420559B-5F97-4A24-89C8-9BA9D34A7D50}" srcOrd="2" destOrd="0" presId="urn:microsoft.com/office/officeart/2005/8/layout/hList7"/>
    <dgm:cxn modelId="{AB1D75AD-C42C-4095-8FC9-B8B4CE82BEAE}" type="presParOf" srcId="{85C88285-1374-4110-9709-286E98DA7BDC}" destId="{DC1F4D17-AE21-4D15-B59A-56E3103DC92F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81ACBB-CBD7-44D8-8386-8A883683B1F4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lv-LV"/>
        </a:p>
      </dgm:t>
    </dgm:pt>
    <dgm:pt modelId="{515E7C9A-146A-41DE-AC38-ED838E51196F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lv-LV" sz="18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Tikai </a:t>
          </a:r>
          <a:r>
            <a:rPr lang="lv-LV" sz="180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2,5% Latvijas darba devēju priekšroku dotu darbiniekiem virs 50 gadiem </a:t>
          </a:r>
        </a:p>
        <a:p>
          <a:pPr>
            <a:spcAft>
              <a:spcPct val="35000"/>
            </a:spcAft>
          </a:pPr>
          <a:r>
            <a:rPr lang="lv-LV" sz="120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(Galvenie iemesli:</a:t>
          </a:r>
          <a:r>
            <a:rPr lang="lv-LV" sz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 </a:t>
          </a:r>
          <a:r>
            <a:rPr lang="lv-LV" sz="120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darba apstākļi – smags, fiziski intensīvs darbs (33,5%), 50+ neelastīgā domāšana, grūtības pieņemt pārmaiņas un mācīties (16.9%), kā arī veselības stāvoklis un ar to saistītas zemākas darba spējas (11,5%)</a:t>
          </a:r>
          <a:endParaRPr lang="lv-LV" sz="1200" dirty="0">
            <a:solidFill>
              <a:schemeClr val="tx1"/>
            </a:solidFill>
            <a:latin typeface="+mn-lt"/>
          </a:endParaRPr>
        </a:p>
      </dgm:t>
    </dgm:pt>
    <dgm:pt modelId="{D38EB7C8-46F4-471B-AABD-D5B11D41EFE8}" type="parTrans" cxnId="{290E9170-8628-4A16-AE04-513CD4491A26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10A026A4-18F5-4C20-AF57-73A9BDBE5F3D}" type="sibTrans" cxnId="{290E9170-8628-4A16-AE04-513CD4491A26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13CD0C3D-1DB2-47F2-BC1C-95A5C1B00D37}">
      <dgm:prSet phldrT="[Text]" custT="1"/>
      <dgm:spPr/>
      <dgm:t>
        <a:bodyPr/>
        <a:lstStyle/>
        <a:p>
          <a:r>
            <a:rPr lang="lv-LV" sz="1800" dirty="0" smtClean="0">
              <a:solidFill>
                <a:schemeClr val="tx1"/>
              </a:solidFill>
            </a:rPr>
            <a:t>63% uzskata, ka diskriminācija pret iedzīvotājiem 55+ LV ir izplatīta (ES-45%)</a:t>
          </a:r>
          <a:endParaRPr lang="lv-LV" sz="1800" dirty="0">
            <a:solidFill>
              <a:schemeClr val="tx1"/>
            </a:solidFill>
          </a:endParaRPr>
        </a:p>
      </dgm:t>
    </dgm:pt>
    <dgm:pt modelId="{D37673C6-821F-49D5-A3F3-399F2CD27A0D}" type="parTrans" cxnId="{F8CFDD32-D202-4301-83DA-F467C3A49227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643835CC-E4EC-4D8B-B196-D903B0C623A0}" type="sibTrans" cxnId="{F8CFDD32-D202-4301-83DA-F467C3A49227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31F53895-8220-4F73-8057-206E9FB9C5A7}">
      <dgm:prSet phldrT="[Text]" custT="1"/>
      <dgm:spPr/>
      <dgm:t>
        <a:bodyPr/>
        <a:lstStyle/>
        <a:p>
          <a:r>
            <a:rPr lang="lv-LV" sz="1800" dirty="0" smtClean="0">
              <a:solidFill>
                <a:schemeClr val="tx1"/>
              </a:solidFill>
            </a:rPr>
            <a:t>⅓ atzinuši, ka nevienlīdzīga attieksme ir pieņemama veselības stāvokļa vai invaliditātes dēļ</a:t>
          </a:r>
          <a:endParaRPr lang="lv-LV" sz="1800" dirty="0">
            <a:solidFill>
              <a:schemeClr val="tx1"/>
            </a:solidFill>
          </a:endParaRPr>
        </a:p>
      </dgm:t>
    </dgm:pt>
    <dgm:pt modelId="{9CA73F7F-5760-4DE2-8EBB-4E7D50F77F3B}" type="parTrans" cxnId="{D3470C86-6AF1-41A6-9008-F0658A363B99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A813F3B3-75F8-4EB0-AAEA-03ADE287299C}" type="sibTrans" cxnId="{D3470C86-6AF1-41A6-9008-F0658A363B99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C458E9BE-A1A3-48BC-BC0E-05CCB64D2601}">
      <dgm:prSet custT="1"/>
      <dgm:spPr/>
      <dgm:t>
        <a:bodyPr/>
        <a:lstStyle/>
        <a:p>
          <a:r>
            <a:rPr lang="lv-LV" sz="1800" dirty="0" smtClean="0">
              <a:solidFill>
                <a:schemeClr val="tx1"/>
              </a:solidFill>
            </a:rPr>
            <a:t>2010.-2011.gadā 19% bijuši vecuma diskriminācijas liecinieki, bet 10% bija personīgi diskriminēti (ES-15% un 6%)</a:t>
          </a:r>
          <a:endParaRPr lang="lv-LV" sz="1800" dirty="0">
            <a:solidFill>
              <a:schemeClr val="tx1"/>
            </a:solidFill>
          </a:endParaRPr>
        </a:p>
      </dgm:t>
    </dgm:pt>
    <dgm:pt modelId="{00B9A866-8BB7-498E-8F55-0F295AB62303}" type="parTrans" cxnId="{B9296D8C-E472-4C3D-85CA-26938CDE0BCB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D39AA695-2F93-45D2-8ABD-4E1EC498DE60}" type="sibTrans" cxnId="{B9296D8C-E472-4C3D-85CA-26938CDE0BCB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EB8BA019-7A3A-4341-8A6A-2B392F490EEA}">
      <dgm:prSet custT="1"/>
      <dgm:spPr/>
      <dgm:t>
        <a:bodyPr/>
        <a:lstStyle/>
        <a:p>
          <a:r>
            <a:rPr lang="lv-LV" sz="1800" dirty="0" smtClean="0">
              <a:solidFill>
                <a:schemeClr val="tx1"/>
              </a:solidFill>
            </a:rPr>
            <a:t>74% uzskata, ka jauniem cilvēkiem un gados vecākiem cilvēkiem nav viegli vienoties par to, kas ir labākais sabiedrībai (ES-69% )</a:t>
          </a:r>
          <a:endParaRPr lang="lv-LV" sz="1800" dirty="0">
            <a:solidFill>
              <a:schemeClr val="tx1"/>
            </a:solidFill>
          </a:endParaRPr>
        </a:p>
      </dgm:t>
    </dgm:pt>
    <dgm:pt modelId="{EDDD70A8-020A-4D8D-9FAB-DF7DEDA83BB6}" type="parTrans" cxnId="{604E81EA-2FC8-46B7-9EFD-FFFDEEC4BF1C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93A05695-2090-4F7B-878B-4D4A66913984}" type="sibTrans" cxnId="{604E81EA-2FC8-46B7-9EFD-FFFDEEC4BF1C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000CE3CD-BD20-49D4-8CF2-9AC445456764}">
      <dgm:prSet custT="1"/>
      <dgm:spPr/>
      <dgm:t>
        <a:bodyPr/>
        <a:lstStyle/>
        <a:p>
          <a:r>
            <a:rPr lang="lv-LV" sz="1800" dirty="0" smtClean="0">
              <a:solidFill>
                <a:schemeClr val="tx1"/>
              </a:solidFill>
            </a:rPr>
            <a:t>60% uzskata, ka senioru ilgāka palikšana darba tirgū samazina darba vietu pieejamību jauniem cilvēkiem (ES-56%) </a:t>
          </a:r>
          <a:endParaRPr lang="lv-LV" sz="1800" dirty="0">
            <a:solidFill>
              <a:schemeClr val="tx1"/>
            </a:solidFill>
          </a:endParaRPr>
        </a:p>
      </dgm:t>
    </dgm:pt>
    <dgm:pt modelId="{2D6B6A12-6256-44FD-8398-339424971218}" type="parTrans" cxnId="{2C919C8E-16EF-4B5F-BEA1-2A57D44A1214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08B73AAB-417F-454C-A782-F412F0AF2FF4}" type="sibTrans" cxnId="{2C919C8E-16EF-4B5F-BEA1-2A57D44A1214}">
      <dgm:prSet/>
      <dgm:spPr/>
      <dgm:t>
        <a:bodyPr/>
        <a:lstStyle/>
        <a:p>
          <a:endParaRPr lang="lv-LV" sz="1800">
            <a:solidFill>
              <a:schemeClr val="tx1"/>
            </a:solidFill>
          </a:endParaRPr>
        </a:p>
      </dgm:t>
    </dgm:pt>
    <dgm:pt modelId="{0759D44C-3BB5-49E3-AD9C-A6542A145ABE}" type="pres">
      <dgm:prSet presAssocID="{7281ACBB-CBD7-44D8-8386-8A883683B1F4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lv-LV"/>
        </a:p>
      </dgm:t>
    </dgm:pt>
    <dgm:pt modelId="{99C7F14D-F46B-4D73-9875-6A76464F54B4}" type="pres">
      <dgm:prSet presAssocID="{7281ACBB-CBD7-44D8-8386-8A883683B1F4}" presName="Name1" presStyleCnt="0"/>
      <dgm:spPr/>
      <dgm:t>
        <a:bodyPr/>
        <a:lstStyle/>
        <a:p>
          <a:endParaRPr lang="lv-LV"/>
        </a:p>
      </dgm:t>
    </dgm:pt>
    <dgm:pt modelId="{C506F1EA-8D39-4327-B703-72C442F427AB}" type="pres">
      <dgm:prSet presAssocID="{7281ACBB-CBD7-44D8-8386-8A883683B1F4}" presName="cycle" presStyleCnt="0"/>
      <dgm:spPr/>
      <dgm:t>
        <a:bodyPr/>
        <a:lstStyle/>
        <a:p>
          <a:endParaRPr lang="lv-LV"/>
        </a:p>
      </dgm:t>
    </dgm:pt>
    <dgm:pt modelId="{A9889762-4721-4928-AE14-95FFE55C7AAA}" type="pres">
      <dgm:prSet presAssocID="{7281ACBB-CBD7-44D8-8386-8A883683B1F4}" presName="srcNode" presStyleLbl="node1" presStyleIdx="0" presStyleCnt="6"/>
      <dgm:spPr/>
      <dgm:t>
        <a:bodyPr/>
        <a:lstStyle/>
        <a:p>
          <a:endParaRPr lang="lv-LV"/>
        </a:p>
      </dgm:t>
    </dgm:pt>
    <dgm:pt modelId="{57ECF259-C75E-449A-9D44-2EB30B35249B}" type="pres">
      <dgm:prSet presAssocID="{7281ACBB-CBD7-44D8-8386-8A883683B1F4}" presName="conn" presStyleLbl="parChTrans1D2" presStyleIdx="0" presStyleCnt="1"/>
      <dgm:spPr/>
      <dgm:t>
        <a:bodyPr/>
        <a:lstStyle/>
        <a:p>
          <a:endParaRPr lang="lv-LV"/>
        </a:p>
      </dgm:t>
    </dgm:pt>
    <dgm:pt modelId="{7C7846EB-8A11-4CAF-8817-4810F6D30F7C}" type="pres">
      <dgm:prSet presAssocID="{7281ACBB-CBD7-44D8-8386-8A883683B1F4}" presName="extraNode" presStyleLbl="node1" presStyleIdx="0" presStyleCnt="6"/>
      <dgm:spPr/>
      <dgm:t>
        <a:bodyPr/>
        <a:lstStyle/>
        <a:p>
          <a:endParaRPr lang="lv-LV"/>
        </a:p>
      </dgm:t>
    </dgm:pt>
    <dgm:pt modelId="{A1B5B282-D908-4938-A0AC-EFDB3D4709B6}" type="pres">
      <dgm:prSet presAssocID="{7281ACBB-CBD7-44D8-8386-8A883683B1F4}" presName="dstNode" presStyleLbl="node1" presStyleIdx="0" presStyleCnt="6"/>
      <dgm:spPr/>
      <dgm:t>
        <a:bodyPr/>
        <a:lstStyle/>
        <a:p>
          <a:endParaRPr lang="lv-LV"/>
        </a:p>
      </dgm:t>
    </dgm:pt>
    <dgm:pt modelId="{0799AA5B-D3C2-4855-8B35-04491AB3BB4D}" type="pres">
      <dgm:prSet presAssocID="{515E7C9A-146A-41DE-AC38-ED838E51196F}" presName="text_1" presStyleLbl="node1" presStyleIdx="0" presStyleCnt="6" custScaleY="128799" custLinFactNeighborX="1620" custLinFactNeighborY="-3143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D356BA2-8096-44F8-B6DB-A916194C1654}" type="pres">
      <dgm:prSet presAssocID="{515E7C9A-146A-41DE-AC38-ED838E51196F}" presName="accent_1" presStyleCnt="0"/>
      <dgm:spPr/>
      <dgm:t>
        <a:bodyPr/>
        <a:lstStyle/>
        <a:p>
          <a:endParaRPr lang="lv-LV"/>
        </a:p>
      </dgm:t>
    </dgm:pt>
    <dgm:pt modelId="{AF744BA9-BEE1-4814-B0DF-FF0E4EAA162B}" type="pres">
      <dgm:prSet presAssocID="{515E7C9A-146A-41DE-AC38-ED838E51196F}" presName="accentRepeatNode" presStyleLbl="solidFgAcc1" presStyleIdx="0" presStyleCnt="6"/>
      <dgm:spPr/>
      <dgm:t>
        <a:bodyPr/>
        <a:lstStyle/>
        <a:p>
          <a:endParaRPr lang="lv-LV"/>
        </a:p>
      </dgm:t>
    </dgm:pt>
    <dgm:pt modelId="{840B4FE8-8B95-4883-92E1-3066EB6D60A5}" type="pres">
      <dgm:prSet presAssocID="{13CD0C3D-1DB2-47F2-BC1C-95A5C1B00D37}" presName="text_2" presStyleLbl="node1" presStyleIdx="1" presStyleCnt="6" custScaleY="117401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0D3182C0-7AA9-44D4-9B45-C3F0725DAAFA}" type="pres">
      <dgm:prSet presAssocID="{13CD0C3D-1DB2-47F2-BC1C-95A5C1B00D37}" presName="accent_2" presStyleCnt="0"/>
      <dgm:spPr/>
      <dgm:t>
        <a:bodyPr/>
        <a:lstStyle/>
        <a:p>
          <a:endParaRPr lang="lv-LV"/>
        </a:p>
      </dgm:t>
    </dgm:pt>
    <dgm:pt modelId="{6126E176-EE91-4666-8589-B8DA5662ADFD}" type="pres">
      <dgm:prSet presAssocID="{13CD0C3D-1DB2-47F2-BC1C-95A5C1B00D37}" presName="accentRepeatNode" presStyleLbl="solidFgAcc1" presStyleIdx="1" presStyleCnt="6"/>
      <dgm:spPr/>
      <dgm:t>
        <a:bodyPr/>
        <a:lstStyle/>
        <a:p>
          <a:endParaRPr lang="lv-LV"/>
        </a:p>
      </dgm:t>
    </dgm:pt>
    <dgm:pt modelId="{EAA3B0BC-7483-4124-A4CD-03E5617B5643}" type="pres">
      <dgm:prSet presAssocID="{31F53895-8220-4F73-8057-206E9FB9C5A7}" presName="text_3" presStyleLbl="node1" presStyleIdx="2" presStyleCnt="6" custScaleY="111322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12EACEDF-9B78-4A68-80D8-8D6A9DAEE184}" type="pres">
      <dgm:prSet presAssocID="{31F53895-8220-4F73-8057-206E9FB9C5A7}" presName="accent_3" presStyleCnt="0"/>
      <dgm:spPr/>
      <dgm:t>
        <a:bodyPr/>
        <a:lstStyle/>
        <a:p>
          <a:endParaRPr lang="lv-LV"/>
        </a:p>
      </dgm:t>
    </dgm:pt>
    <dgm:pt modelId="{874709AD-096A-470B-9492-F27043E9C938}" type="pres">
      <dgm:prSet presAssocID="{31F53895-8220-4F73-8057-206E9FB9C5A7}" presName="accentRepeatNode" presStyleLbl="solidFgAcc1" presStyleIdx="2" presStyleCnt="6"/>
      <dgm:spPr/>
      <dgm:t>
        <a:bodyPr/>
        <a:lstStyle/>
        <a:p>
          <a:endParaRPr lang="lv-LV"/>
        </a:p>
      </dgm:t>
    </dgm:pt>
    <dgm:pt modelId="{EFCC9534-2F7F-4AA3-86C1-B3666D35CECE}" type="pres">
      <dgm:prSet presAssocID="{C458E9BE-A1A3-48BC-BC0E-05CCB64D2601}" presName="text_4" presStyleLbl="node1" presStyleIdx="3" presStyleCnt="6" custScaleY="126140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3BEB16AF-81C9-48F7-8BBA-BC620990E8EF}" type="pres">
      <dgm:prSet presAssocID="{C458E9BE-A1A3-48BC-BC0E-05CCB64D2601}" presName="accent_4" presStyleCnt="0"/>
      <dgm:spPr/>
      <dgm:t>
        <a:bodyPr/>
        <a:lstStyle/>
        <a:p>
          <a:endParaRPr lang="lv-LV"/>
        </a:p>
      </dgm:t>
    </dgm:pt>
    <dgm:pt modelId="{45C23D71-D0E7-4415-8C8D-84C507835069}" type="pres">
      <dgm:prSet presAssocID="{C458E9BE-A1A3-48BC-BC0E-05CCB64D2601}" presName="accentRepeatNode" presStyleLbl="solidFgAcc1" presStyleIdx="3" presStyleCnt="6"/>
      <dgm:spPr/>
      <dgm:t>
        <a:bodyPr/>
        <a:lstStyle/>
        <a:p>
          <a:endParaRPr lang="lv-LV"/>
        </a:p>
      </dgm:t>
    </dgm:pt>
    <dgm:pt modelId="{B436E313-3794-4857-BD8C-B58EF0ACE2B9}" type="pres">
      <dgm:prSet presAssocID="{EB8BA019-7A3A-4341-8A6A-2B392F490EEA}" presName="text_5" presStyleLbl="node1" presStyleIdx="4" presStyleCnt="6" custScaleY="120061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91A42D18-6B4F-4D55-8C20-A5BFA14140B4}" type="pres">
      <dgm:prSet presAssocID="{EB8BA019-7A3A-4341-8A6A-2B392F490EEA}" presName="accent_5" presStyleCnt="0"/>
      <dgm:spPr/>
      <dgm:t>
        <a:bodyPr/>
        <a:lstStyle/>
        <a:p>
          <a:endParaRPr lang="lv-LV"/>
        </a:p>
      </dgm:t>
    </dgm:pt>
    <dgm:pt modelId="{C1495B41-C857-4728-902F-595937BB810D}" type="pres">
      <dgm:prSet presAssocID="{EB8BA019-7A3A-4341-8A6A-2B392F490EEA}" presName="accentRepeatNode" presStyleLbl="solidFgAcc1" presStyleIdx="4" presStyleCnt="6"/>
      <dgm:spPr/>
      <dgm:t>
        <a:bodyPr/>
        <a:lstStyle/>
        <a:p>
          <a:endParaRPr lang="lv-LV"/>
        </a:p>
      </dgm:t>
    </dgm:pt>
    <dgm:pt modelId="{287772B7-9C22-49E6-A7E8-8B2DA3200E0B}" type="pres">
      <dgm:prSet presAssocID="{000CE3CD-BD20-49D4-8CF2-9AC445456764}" presName="text_6" presStyleLbl="node1" presStyleIdx="5" presStyleCnt="6" custScaleY="128800">
        <dgm:presLayoutVars>
          <dgm:bulletEnabled val="1"/>
        </dgm:presLayoutVars>
      </dgm:prSet>
      <dgm:spPr/>
      <dgm:t>
        <a:bodyPr/>
        <a:lstStyle/>
        <a:p>
          <a:endParaRPr lang="lv-LV"/>
        </a:p>
      </dgm:t>
    </dgm:pt>
    <dgm:pt modelId="{82E669D7-68F6-461D-A91D-5AAEAE1A4915}" type="pres">
      <dgm:prSet presAssocID="{000CE3CD-BD20-49D4-8CF2-9AC445456764}" presName="accent_6" presStyleCnt="0"/>
      <dgm:spPr/>
      <dgm:t>
        <a:bodyPr/>
        <a:lstStyle/>
        <a:p>
          <a:endParaRPr lang="lv-LV"/>
        </a:p>
      </dgm:t>
    </dgm:pt>
    <dgm:pt modelId="{0639B815-731E-4C3C-8BA9-15FAE21F38CF}" type="pres">
      <dgm:prSet presAssocID="{000CE3CD-BD20-49D4-8CF2-9AC445456764}" presName="accentRepeatNode" presStyleLbl="solidFgAcc1" presStyleIdx="5" presStyleCnt="6"/>
      <dgm:spPr/>
      <dgm:t>
        <a:bodyPr/>
        <a:lstStyle/>
        <a:p>
          <a:endParaRPr lang="lv-LV"/>
        </a:p>
      </dgm:t>
    </dgm:pt>
  </dgm:ptLst>
  <dgm:cxnLst>
    <dgm:cxn modelId="{F8CFDD32-D202-4301-83DA-F467C3A49227}" srcId="{7281ACBB-CBD7-44D8-8386-8A883683B1F4}" destId="{13CD0C3D-1DB2-47F2-BC1C-95A5C1B00D37}" srcOrd="1" destOrd="0" parTransId="{D37673C6-821F-49D5-A3F3-399F2CD27A0D}" sibTransId="{643835CC-E4EC-4D8B-B196-D903B0C623A0}"/>
    <dgm:cxn modelId="{8D407F95-588D-42FB-92D6-2AC153CCD08B}" type="presOf" srcId="{000CE3CD-BD20-49D4-8CF2-9AC445456764}" destId="{287772B7-9C22-49E6-A7E8-8B2DA3200E0B}" srcOrd="0" destOrd="0" presId="urn:microsoft.com/office/officeart/2008/layout/VerticalCurvedList"/>
    <dgm:cxn modelId="{E5AC13CF-D753-4C80-99C3-95CF0781EEB3}" type="presOf" srcId="{7281ACBB-CBD7-44D8-8386-8A883683B1F4}" destId="{0759D44C-3BB5-49E3-AD9C-A6542A145ABE}" srcOrd="0" destOrd="0" presId="urn:microsoft.com/office/officeart/2008/layout/VerticalCurvedList"/>
    <dgm:cxn modelId="{F7A0D1B1-4B28-44F6-8F04-79313976E3E7}" type="presOf" srcId="{31F53895-8220-4F73-8057-206E9FB9C5A7}" destId="{EAA3B0BC-7483-4124-A4CD-03E5617B5643}" srcOrd="0" destOrd="0" presId="urn:microsoft.com/office/officeart/2008/layout/VerticalCurvedList"/>
    <dgm:cxn modelId="{2C919C8E-16EF-4B5F-BEA1-2A57D44A1214}" srcId="{7281ACBB-CBD7-44D8-8386-8A883683B1F4}" destId="{000CE3CD-BD20-49D4-8CF2-9AC445456764}" srcOrd="5" destOrd="0" parTransId="{2D6B6A12-6256-44FD-8398-339424971218}" sibTransId="{08B73AAB-417F-454C-A782-F412F0AF2FF4}"/>
    <dgm:cxn modelId="{26A967C3-EE56-44FA-9556-3E663DDB34FF}" type="presOf" srcId="{13CD0C3D-1DB2-47F2-BC1C-95A5C1B00D37}" destId="{840B4FE8-8B95-4883-92E1-3066EB6D60A5}" srcOrd="0" destOrd="0" presId="urn:microsoft.com/office/officeart/2008/layout/VerticalCurvedList"/>
    <dgm:cxn modelId="{D18D145D-6900-4FF1-A19F-4AA3283B1A64}" type="presOf" srcId="{EB8BA019-7A3A-4341-8A6A-2B392F490EEA}" destId="{B436E313-3794-4857-BD8C-B58EF0ACE2B9}" srcOrd="0" destOrd="0" presId="urn:microsoft.com/office/officeart/2008/layout/VerticalCurvedList"/>
    <dgm:cxn modelId="{290E9170-8628-4A16-AE04-513CD4491A26}" srcId="{7281ACBB-CBD7-44D8-8386-8A883683B1F4}" destId="{515E7C9A-146A-41DE-AC38-ED838E51196F}" srcOrd="0" destOrd="0" parTransId="{D38EB7C8-46F4-471B-AABD-D5B11D41EFE8}" sibTransId="{10A026A4-18F5-4C20-AF57-73A9BDBE5F3D}"/>
    <dgm:cxn modelId="{B9296D8C-E472-4C3D-85CA-26938CDE0BCB}" srcId="{7281ACBB-CBD7-44D8-8386-8A883683B1F4}" destId="{C458E9BE-A1A3-48BC-BC0E-05CCB64D2601}" srcOrd="3" destOrd="0" parTransId="{00B9A866-8BB7-498E-8F55-0F295AB62303}" sibTransId="{D39AA695-2F93-45D2-8ABD-4E1EC498DE60}"/>
    <dgm:cxn modelId="{968727CE-3E22-49BF-B150-528284430E2B}" type="presOf" srcId="{C458E9BE-A1A3-48BC-BC0E-05CCB64D2601}" destId="{EFCC9534-2F7F-4AA3-86C1-B3666D35CECE}" srcOrd="0" destOrd="0" presId="urn:microsoft.com/office/officeart/2008/layout/VerticalCurvedList"/>
    <dgm:cxn modelId="{3198628E-2C24-49A0-A75D-B0281C7A7A11}" type="presOf" srcId="{10A026A4-18F5-4C20-AF57-73A9BDBE5F3D}" destId="{57ECF259-C75E-449A-9D44-2EB30B35249B}" srcOrd="0" destOrd="0" presId="urn:microsoft.com/office/officeart/2008/layout/VerticalCurvedList"/>
    <dgm:cxn modelId="{604E81EA-2FC8-46B7-9EFD-FFFDEEC4BF1C}" srcId="{7281ACBB-CBD7-44D8-8386-8A883683B1F4}" destId="{EB8BA019-7A3A-4341-8A6A-2B392F490EEA}" srcOrd="4" destOrd="0" parTransId="{EDDD70A8-020A-4D8D-9FAB-DF7DEDA83BB6}" sibTransId="{93A05695-2090-4F7B-878B-4D4A66913984}"/>
    <dgm:cxn modelId="{D3470C86-6AF1-41A6-9008-F0658A363B99}" srcId="{7281ACBB-CBD7-44D8-8386-8A883683B1F4}" destId="{31F53895-8220-4F73-8057-206E9FB9C5A7}" srcOrd="2" destOrd="0" parTransId="{9CA73F7F-5760-4DE2-8EBB-4E7D50F77F3B}" sibTransId="{A813F3B3-75F8-4EB0-AAEA-03ADE287299C}"/>
    <dgm:cxn modelId="{829228E8-484A-4F95-975D-C2C48883CEB7}" type="presOf" srcId="{515E7C9A-146A-41DE-AC38-ED838E51196F}" destId="{0799AA5B-D3C2-4855-8B35-04491AB3BB4D}" srcOrd="0" destOrd="0" presId="urn:microsoft.com/office/officeart/2008/layout/VerticalCurvedList"/>
    <dgm:cxn modelId="{5A4E07C6-2965-413B-BCFE-CDB33DBB0B21}" type="presParOf" srcId="{0759D44C-3BB5-49E3-AD9C-A6542A145ABE}" destId="{99C7F14D-F46B-4D73-9875-6A76464F54B4}" srcOrd="0" destOrd="0" presId="urn:microsoft.com/office/officeart/2008/layout/VerticalCurvedList"/>
    <dgm:cxn modelId="{062D16E8-97C1-4D1D-AC89-320E4051AAC1}" type="presParOf" srcId="{99C7F14D-F46B-4D73-9875-6A76464F54B4}" destId="{C506F1EA-8D39-4327-B703-72C442F427AB}" srcOrd="0" destOrd="0" presId="urn:microsoft.com/office/officeart/2008/layout/VerticalCurvedList"/>
    <dgm:cxn modelId="{1B3E8D69-BC64-44D2-93FE-2C505CE405D6}" type="presParOf" srcId="{C506F1EA-8D39-4327-B703-72C442F427AB}" destId="{A9889762-4721-4928-AE14-95FFE55C7AAA}" srcOrd="0" destOrd="0" presId="urn:microsoft.com/office/officeart/2008/layout/VerticalCurvedList"/>
    <dgm:cxn modelId="{D3F27077-4BA3-4813-AA99-91B3F3F40295}" type="presParOf" srcId="{C506F1EA-8D39-4327-B703-72C442F427AB}" destId="{57ECF259-C75E-449A-9D44-2EB30B35249B}" srcOrd="1" destOrd="0" presId="urn:microsoft.com/office/officeart/2008/layout/VerticalCurvedList"/>
    <dgm:cxn modelId="{5E1CD9E1-77DE-44B5-A150-75EF8EF8B0EB}" type="presParOf" srcId="{C506F1EA-8D39-4327-B703-72C442F427AB}" destId="{7C7846EB-8A11-4CAF-8817-4810F6D30F7C}" srcOrd="2" destOrd="0" presId="urn:microsoft.com/office/officeart/2008/layout/VerticalCurvedList"/>
    <dgm:cxn modelId="{23404801-4B4B-472A-977D-D4CC3A06F05B}" type="presParOf" srcId="{C506F1EA-8D39-4327-B703-72C442F427AB}" destId="{A1B5B282-D908-4938-A0AC-EFDB3D4709B6}" srcOrd="3" destOrd="0" presId="urn:microsoft.com/office/officeart/2008/layout/VerticalCurvedList"/>
    <dgm:cxn modelId="{A93068C2-FC1A-4C44-ABF8-E2473EE1D2A6}" type="presParOf" srcId="{99C7F14D-F46B-4D73-9875-6A76464F54B4}" destId="{0799AA5B-D3C2-4855-8B35-04491AB3BB4D}" srcOrd="1" destOrd="0" presId="urn:microsoft.com/office/officeart/2008/layout/VerticalCurvedList"/>
    <dgm:cxn modelId="{C8144C44-A42B-46F7-91C4-9A6642295A74}" type="presParOf" srcId="{99C7F14D-F46B-4D73-9875-6A76464F54B4}" destId="{1D356BA2-8096-44F8-B6DB-A916194C1654}" srcOrd="2" destOrd="0" presId="urn:microsoft.com/office/officeart/2008/layout/VerticalCurvedList"/>
    <dgm:cxn modelId="{A7BA5512-9231-4A7E-8AB6-0864F6004EB7}" type="presParOf" srcId="{1D356BA2-8096-44F8-B6DB-A916194C1654}" destId="{AF744BA9-BEE1-4814-B0DF-FF0E4EAA162B}" srcOrd="0" destOrd="0" presId="urn:microsoft.com/office/officeart/2008/layout/VerticalCurvedList"/>
    <dgm:cxn modelId="{2BC6FF3D-32CB-4C0B-AAB9-CE48B26C99CA}" type="presParOf" srcId="{99C7F14D-F46B-4D73-9875-6A76464F54B4}" destId="{840B4FE8-8B95-4883-92E1-3066EB6D60A5}" srcOrd="3" destOrd="0" presId="urn:microsoft.com/office/officeart/2008/layout/VerticalCurvedList"/>
    <dgm:cxn modelId="{358439C6-9655-4317-BF38-F8B9E2319390}" type="presParOf" srcId="{99C7F14D-F46B-4D73-9875-6A76464F54B4}" destId="{0D3182C0-7AA9-44D4-9B45-C3F0725DAAFA}" srcOrd="4" destOrd="0" presId="urn:microsoft.com/office/officeart/2008/layout/VerticalCurvedList"/>
    <dgm:cxn modelId="{2C7E8699-779A-4E50-9055-3E47026362D0}" type="presParOf" srcId="{0D3182C0-7AA9-44D4-9B45-C3F0725DAAFA}" destId="{6126E176-EE91-4666-8589-B8DA5662ADFD}" srcOrd="0" destOrd="0" presId="urn:microsoft.com/office/officeart/2008/layout/VerticalCurvedList"/>
    <dgm:cxn modelId="{B94623A3-257A-4CA1-9D8D-85D98DD1CD4F}" type="presParOf" srcId="{99C7F14D-F46B-4D73-9875-6A76464F54B4}" destId="{EAA3B0BC-7483-4124-A4CD-03E5617B5643}" srcOrd="5" destOrd="0" presId="urn:microsoft.com/office/officeart/2008/layout/VerticalCurvedList"/>
    <dgm:cxn modelId="{17B3367A-03E5-4D89-B728-EDE6232C3A58}" type="presParOf" srcId="{99C7F14D-F46B-4D73-9875-6A76464F54B4}" destId="{12EACEDF-9B78-4A68-80D8-8D6A9DAEE184}" srcOrd="6" destOrd="0" presId="urn:microsoft.com/office/officeart/2008/layout/VerticalCurvedList"/>
    <dgm:cxn modelId="{44C7D8FE-3BF1-477C-B085-A03E7BE76894}" type="presParOf" srcId="{12EACEDF-9B78-4A68-80D8-8D6A9DAEE184}" destId="{874709AD-096A-470B-9492-F27043E9C938}" srcOrd="0" destOrd="0" presId="urn:microsoft.com/office/officeart/2008/layout/VerticalCurvedList"/>
    <dgm:cxn modelId="{E14477B1-58FF-45A4-A416-6A11A960A8B6}" type="presParOf" srcId="{99C7F14D-F46B-4D73-9875-6A76464F54B4}" destId="{EFCC9534-2F7F-4AA3-86C1-B3666D35CECE}" srcOrd="7" destOrd="0" presId="urn:microsoft.com/office/officeart/2008/layout/VerticalCurvedList"/>
    <dgm:cxn modelId="{4FB5574B-F9F8-4831-9A35-DCBB29FE146A}" type="presParOf" srcId="{99C7F14D-F46B-4D73-9875-6A76464F54B4}" destId="{3BEB16AF-81C9-48F7-8BBA-BC620990E8EF}" srcOrd="8" destOrd="0" presId="urn:microsoft.com/office/officeart/2008/layout/VerticalCurvedList"/>
    <dgm:cxn modelId="{59091668-E9C7-49E4-90F7-087BCD34A957}" type="presParOf" srcId="{3BEB16AF-81C9-48F7-8BBA-BC620990E8EF}" destId="{45C23D71-D0E7-4415-8C8D-84C507835069}" srcOrd="0" destOrd="0" presId="urn:microsoft.com/office/officeart/2008/layout/VerticalCurvedList"/>
    <dgm:cxn modelId="{74762206-A979-4862-8ADD-20138507697B}" type="presParOf" srcId="{99C7F14D-F46B-4D73-9875-6A76464F54B4}" destId="{B436E313-3794-4857-BD8C-B58EF0ACE2B9}" srcOrd="9" destOrd="0" presId="urn:microsoft.com/office/officeart/2008/layout/VerticalCurvedList"/>
    <dgm:cxn modelId="{F5AA6BB1-A9DF-4BDA-9EEF-F30AE63EA83D}" type="presParOf" srcId="{99C7F14D-F46B-4D73-9875-6A76464F54B4}" destId="{91A42D18-6B4F-4D55-8C20-A5BFA14140B4}" srcOrd="10" destOrd="0" presId="urn:microsoft.com/office/officeart/2008/layout/VerticalCurvedList"/>
    <dgm:cxn modelId="{CA3AB54E-BDE4-49D9-9874-BDCA910702A7}" type="presParOf" srcId="{91A42D18-6B4F-4D55-8C20-A5BFA14140B4}" destId="{C1495B41-C857-4728-902F-595937BB810D}" srcOrd="0" destOrd="0" presId="urn:microsoft.com/office/officeart/2008/layout/VerticalCurvedList"/>
    <dgm:cxn modelId="{1FE3DD6B-DD82-45D0-AA69-4C365449A48D}" type="presParOf" srcId="{99C7F14D-F46B-4D73-9875-6A76464F54B4}" destId="{287772B7-9C22-49E6-A7E8-8B2DA3200E0B}" srcOrd="11" destOrd="0" presId="urn:microsoft.com/office/officeart/2008/layout/VerticalCurvedList"/>
    <dgm:cxn modelId="{651441A3-B1FE-4B1E-834C-E0D712697353}" type="presParOf" srcId="{99C7F14D-F46B-4D73-9875-6A76464F54B4}" destId="{82E669D7-68F6-461D-A91D-5AAEAE1A4915}" srcOrd="12" destOrd="0" presId="urn:microsoft.com/office/officeart/2008/layout/VerticalCurvedList"/>
    <dgm:cxn modelId="{EE70DF07-6B71-40B1-B4C1-37FAB5835F79}" type="presParOf" srcId="{82E669D7-68F6-461D-A91D-5AAEAE1A4915}" destId="{0639B815-731E-4C3C-8BA9-15FAE21F38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8CD41-4095-4BF0-BAE1-09865EE0AFA4}">
      <dsp:nvSpPr>
        <dsp:cNvPr id="0" name=""/>
        <dsp:cNvSpPr/>
      </dsp:nvSpPr>
      <dsp:spPr>
        <a:xfrm>
          <a:off x="1622" y="0"/>
          <a:ext cx="2523627" cy="41764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100" kern="1200" smtClean="0"/>
            <a:t>ilgāk jāstrādā</a:t>
          </a:r>
          <a:endParaRPr lang="lv-LV" sz="3100" kern="1200"/>
        </a:p>
      </dsp:txBody>
      <dsp:txXfrm>
        <a:off x="1622" y="1670585"/>
        <a:ext cx="2523627" cy="1670585"/>
      </dsp:txXfrm>
    </dsp:sp>
    <dsp:sp modelId="{6EF19497-73F0-4EDB-8C42-0A2C3230D83E}">
      <dsp:nvSpPr>
        <dsp:cNvPr id="0" name=""/>
        <dsp:cNvSpPr/>
      </dsp:nvSpPr>
      <dsp:spPr>
        <a:xfrm>
          <a:off x="568054" y="250587"/>
          <a:ext cx="1390762" cy="1390762"/>
        </a:xfrm>
        <a:prstGeom prst="ellipse">
          <a:avLst/>
        </a:prstGeom>
        <a:blipFill>
          <a:blip xmlns:r="http://schemas.openxmlformats.org/officeDocument/2006/relationships" r:embed="rId1" cstate="print">
            <a:duotone>
              <a:schemeClr val="accent2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2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948EB48-D423-454C-A47E-E26E527E5906}">
      <dsp:nvSpPr>
        <dsp:cNvPr id="0" name=""/>
        <dsp:cNvSpPr/>
      </dsp:nvSpPr>
      <dsp:spPr>
        <a:xfrm>
          <a:off x="2600958" y="0"/>
          <a:ext cx="2523627" cy="4176464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100" kern="1200" smtClean="0"/>
            <a:t>pastāvīgi jāmācās</a:t>
          </a:r>
          <a:endParaRPr lang="lv-LV" sz="3100" kern="1200"/>
        </a:p>
      </dsp:txBody>
      <dsp:txXfrm>
        <a:off x="2600958" y="1670585"/>
        <a:ext cx="2523627" cy="1670585"/>
      </dsp:txXfrm>
    </dsp:sp>
    <dsp:sp modelId="{E55F9F59-4139-4DBC-9F5C-1BDDE184A5C5}">
      <dsp:nvSpPr>
        <dsp:cNvPr id="0" name=""/>
        <dsp:cNvSpPr/>
      </dsp:nvSpPr>
      <dsp:spPr>
        <a:xfrm>
          <a:off x="3167390" y="250587"/>
          <a:ext cx="1390762" cy="1390762"/>
        </a:xfrm>
        <a:prstGeom prst="ellipse">
          <a:avLst/>
        </a:prstGeom>
        <a:blipFill>
          <a:blip xmlns:r="http://schemas.openxmlformats.org/officeDocument/2006/relationships" r:embed="rId2" cstate="print">
            <a:duotone>
              <a:schemeClr val="accent2">
                <a:hueOff val="2501437"/>
                <a:satOff val="-2237"/>
                <a:lumOff val="6"/>
                <a:alphaOff val="0"/>
                <a:shade val="20000"/>
                <a:satMod val="200000"/>
              </a:schemeClr>
              <a:schemeClr val="accent2">
                <a:hueOff val="2501437"/>
                <a:satOff val="-2237"/>
                <a:lumOff val="6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D482D8D-0574-4565-823A-DB1C0E4894EA}">
      <dsp:nvSpPr>
        <dsp:cNvPr id="0" name=""/>
        <dsp:cNvSpPr/>
      </dsp:nvSpPr>
      <dsp:spPr>
        <a:xfrm>
          <a:off x="5200294" y="0"/>
          <a:ext cx="2523627" cy="4176464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3100" kern="1200" smtClean="0"/>
            <a:t>jādzīvo aktīvi un veselīgi</a:t>
          </a:r>
          <a:endParaRPr lang="lv-LV" sz="3100" kern="1200"/>
        </a:p>
      </dsp:txBody>
      <dsp:txXfrm>
        <a:off x="5200294" y="1670585"/>
        <a:ext cx="2523627" cy="1670585"/>
      </dsp:txXfrm>
    </dsp:sp>
    <dsp:sp modelId="{DC1F4D17-AE21-4D15-B59A-56E3103DC92F}">
      <dsp:nvSpPr>
        <dsp:cNvPr id="0" name=""/>
        <dsp:cNvSpPr/>
      </dsp:nvSpPr>
      <dsp:spPr>
        <a:xfrm>
          <a:off x="5766726" y="250587"/>
          <a:ext cx="1390762" cy="1390762"/>
        </a:xfrm>
        <a:prstGeom prst="ellipse">
          <a:avLst/>
        </a:prstGeom>
        <a:blipFill>
          <a:blip xmlns:r="http://schemas.openxmlformats.org/officeDocument/2006/relationships" r:embed="rId3">
            <a:duotone>
              <a:schemeClr val="accent2">
                <a:hueOff val="5002875"/>
                <a:satOff val="-4473"/>
                <a:lumOff val="13"/>
                <a:alphaOff val="0"/>
                <a:shade val="20000"/>
                <a:satMod val="200000"/>
              </a:schemeClr>
              <a:schemeClr val="accent2">
                <a:hueOff val="5002875"/>
                <a:satOff val="-4473"/>
                <a:lumOff val="13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1E4E2EC-2B71-4D39-B9CA-3D81F061F514}">
      <dsp:nvSpPr>
        <dsp:cNvPr id="0" name=""/>
        <dsp:cNvSpPr/>
      </dsp:nvSpPr>
      <dsp:spPr>
        <a:xfrm>
          <a:off x="309021" y="3341171"/>
          <a:ext cx="7107500" cy="626469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ECF259-C75E-449A-9D44-2EB30B35249B}">
      <dsp:nvSpPr>
        <dsp:cNvPr id="0" name=""/>
        <dsp:cNvSpPr/>
      </dsp:nvSpPr>
      <dsp:spPr>
        <a:xfrm>
          <a:off x="-6238495" y="-954363"/>
          <a:ext cx="7425959" cy="7425959"/>
        </a:xfrm>
        <a:prstGeom prst="blockArc">
          <a:avLst>
            <a:gd name="adj1" fmla="val 18900000"/>
            <a:gd name="adj2" fmla="val 2700000"/>
            <a:gd name="adj3" fmla="val 291"/>
          </a:avLst>
        </a:pr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9AA5B-D3C2-4855-8B35-04491AB3BB4D}">
      <dsp:nvSpPr>
        <dsp:cNvPr id="0" name=""/>
        <dsp:cNvSpPr/>
      </dsp:nvSpPr>
      <dsp:spPr>
        <a:xfrm>
          <a:off x="520274" y="188641"/>
          <a:ext cx="8264701" cy="74813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05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v-LV" sz="18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Tikai </a:t>
          </a:r>
          <a:r>
            <a:rPr lang="lv-LV" sz="1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2,5% Latvijas darba devēju priekšroku dotu darbiniekiem virs 50 gadiem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(Galvenie iemesli:</a:t>
          </a:r>
          <a:r>
            <a:rPr lang="lv-LV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 </a:t>
          </a:r>
          <a:r>
            <a:rPr lang="lv-LV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Times New Roman" pitchFamily="18" charset="0"/>
            </a:rPr>
            <a:t>darba apstākļi – smags, fiziski intensīvs darbs (33,5%), 50+ neelastīgā domāšana, grūtības pieņemt pārmaiņas un mācīties (16.9%), kā arī veselības stāvoklis un ar to saistītas zemākas darba spējas (11,5%)</a:t>
          </a:r>
          <a:endParaRPr lang="lv-LV" sz="1200" kern="1200" dirty="0">
            <a:solidFill>
              <a:schemeClr val="tx1"/>
            </a:solidFill>
            <a:latin typeface="+mn-lt"/>
          </a:endParaRPr>
        </a:p>
      </dsp:txBody>
      <dsp:txXfrm>
        <a:off x="520274" y="188641"/>
        <a:ext cx="8264701" cy="748134"/>
      </dsp:txXfrm>
    </dsp:sp>
    <dsp:sp modelId="{AF744BA9-BEE1-4814-B0DF-FF0E4EAA162B}">
      <dsp:nvSpPr>
        <dsp:cNvPr id="0" name=""/>
        <dsp:cNvSpPr/>
      </dsp:nvSpPr>
      <dsp:spPr>
        <a:xfrm>
          <a:off x="79102" y="217930"/>
          <a:ext cx="726067" cy="726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0B4FE8-8B95-4883-92E1-3066EB6D60A5}">
      <dsp:nvSpPr>
        <dsp:cNvPr id="0" name=""/>
        <dsp:cNvSpPr/>
      </dsp:nvSpPr>
      <dsp:spPr>
        <a:xfrm>
          <a:off x="919928" y="1111171"/>
          <a:ext cx="7786908" cy="6819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05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>
              <a:solidFill>
                <a:schemeClr val="tx1"/>
              </a:solidFill>
            </a:rPr>
            <a:t>63% uzskata, ka diskriminācija pret iedzīvotājiem 55+ LV ir izplatīta (ES-45%)</a:t>
          </a:r>
          <a:endParaRPr lang="lv-LV" sz="1800" kern="1200" dirty="0">
            <a:solidFill>
              <a:schemeClr val="tx1"/>
            </a:solidFill>
          </a:endParaRPr>
        </a:p>
      </dsp:txBody>
      <dsp:txXfrm>
        <a:off x="919928" y="1111171"/>
        <a:ext cx="7786908" cy="681928"/>
      </dsp:txXfrm>
    </dsp:sp>
    <dsp:sp modelId="{6126E176-EE91-4666-8589-B8DA5662ADFD}">
      <dsp:nvSpPr>
        <dsp:cNvPr id="0" name=""/>
        <dsp:cNvSpPr/>
      </dsp:nvSpPr>
      <dsp:spPr>
        <a:xfrm>
          <a:off x="556894" y="1089101"/>
          <a:ext cx="726067" cy="726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3B0BC-7483-4124-A4CD-03E5617B5643}">
      <dsp:nvSpPr>
        <dsp:cNvPr id="0" name=""/>
        <dsp:cNvSpPr/>
      </dsp:nvSpPr>
      <dsp:spPr>
        <a:xfrm>
          <a:off x="1138410" y="1999997"/>
          <a:ext cx="7568426" cy="6466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05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>
              <a:solidFill>
                <a:schemeClr val="tx1"/>
              </a:solidFill>
            </a:rPr>
            <a:t>⅓ atzinuši, ka nevienlīdzīga attieksme ir pieņemama veselības stāvokļa vai invaliditātes dēļ</a:t>
          </a:r>
          <a:endParaRPr lang="lv-LV" sz="1800" kern="1200" dirty="0">
            <a:solidFill>
              <a:schemeClr val="tx1"/>
            </a:solidFill>
          </a:endParaRPr>
        </a:p>
      </dsp:txBody>
      <dsp:txXfrm>
        <a:off x="1138410" y="1999997"/>
        <a:ext cx="7568426" cy="646618"/>
      </dsp:txXfrm>
    </dsp:sp>
    <dsp:sp modelId="{874709AD-096A-470B-9492-F27043E9C938}">
      <dsp:nvSpPr>
        <dsp:cNvPr id="0" name=""/>
        <dsp:cNvSpPr/>
      </dsp:nvSpPr>
      <dsp:spPr>
        <a:xfrm>
          <a:off x="775376" y="1960272"/>
          <a:ext cx="726067" cy="726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CC9534-2F7F-4AA3-86C1-B3666D35CECE}">
      <dsp:nvSpPr>
        <dsp:cNvPr id="0" name=""/>
        <dsp:cNvSpPr/>
      </dsp:nvSpPr>
      <dsp:spPr>
        <a:xfrm>
          <a:off x="1138410" y="2827580"/>
          <a:ext cx="7568426" cy="73268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05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>
              <a:solidFill>
                <a:schemeClr val="tx1"/>
              </a:solidFill>
            </a:rPr>
            <a:t>2010.-2011.gadā 19% bijuši vecuma diskriminācijas liecinieki, bet 10% bija personīgi diskriminēti (ES-15% un 6%)</a:t>
          </a:r>
          <a:endParaRPr lang="lv-LV" sz="1800" kern="1200" dirty="0">
            <a:solidFill>
              <a:schemeClr val="tx1"/>
            </a:solidFill>
          </a:endParaRPr>
        </a:p>
      </dsp:txBody>
      <dsp:txXfrm>
        <a:off x="1138410" y="2827580"/>
        <a:ext cx="7568426" cy="732689"/>
      </dsp:txXfrm>
    </dsp:sp>
    <dsp:sp modelId="{45C23D71-D0E7-4415-8C8D-84C507835069}">
      <dsp:nvSpPr>
        <dsp:cNvPr id="0" name=""/>
        <dsp:cNvSpPr/>
      </dsp:nvSpPr>
      <dsp:spPr>
        <a:xfrm>
          <a:off x="775376" y="2830891"/>
          <a:ext cx="726067" cy="726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436E313-3794-4857-BD8C-B58EF0ACE2B9}">
      <dsp:nvSpPr>
        <dsp:cNvPr id="0" name=""/>
        <dsp:cNvSpPr/>
      </dsp:nvSpPr>
      <dsp:spPr>
        <a:xfrm>
          <a:off x="919928" y="3716406"/>
          <a:ext cx="7786908" cy="69737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05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>
              <a:solidFill>
                <a:schemeClr val="tx1"/>
              </a:solidFill>
            </a:rPr>
            <a:t>74% uzskata, ka jauniem cilvēkiem un gados vecākiem cilvēkiem nav viegli vienoties par to, kas ir labākais sabiedrībai (ES-69% )</a:t>
          </a:r>
          <a:endParaRPr lang="lv-LV" sz="1800" kern="1200" dirty="0">
            <a:solidFill>
              <a:schemeClr val="tx1"/>
            </a:solidFill>
          </a:endParaRPr>
        </a:p>
      </dsp:txBody>
      <dsp:txXfrm>
        <a:off x="919928" y="3716406"/>
        <a:ext cx="7786908" cy="697379"/>
      </dsp:txXfrm>
    </dsp:sp>
    <dsp:sp modelId="{C1495B41-C857-4728-902F-595937BB810D}">
      <dsp:nvSpPr>
        <dsp:cNvPr id="0" name=""/>
        <dsp:cNvSpPr/>
      </dsp:nvSpPr>
      <dsp:spPr>
        <a:xfrm>
          <a:off x="556894" y="3702062"/>
          <a:ext cx="726067" cy="726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7772B7-9C22-49E6-A7E8-8B2DA3200E0B}">
      <dsp:nvSpPr>
        <dsp:cNvPr id="0" name=""/>
        <dsp:cNvSpPr/>
      </dsp:nvSpPr>
      <dsp:spPr>
        <a:xfrm>
          <a:off x="442136" y="4562197"/>
          <a:ext cx="8264701" cy="74814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1053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v-LV" sz="1800" kern="1200" dirty="0" smtClean="0">
              <a:solidFill>
                <a:schemeClr val="tx1"/>
              </a:solidFill>
            </a:rPr>
            <a:t>60% uzskata, ka senioru ilgāka palikšana darba tirgū samazina darba vietu pieejamību jauniem cilvēkiem (ES-56%) </a:t>
          </a:r>
          <a:endParaRPr lang="lv-LV" sz="1800" kern="1200" dirty="0">
            <a:solidFill>
              <a:schemeClr val="tx1"/>
            </a:solidFill>
          </a:endParaRPr>
        </a:p>
      </dsp:txBody>
      <dsp:txXfrm>
        <a:off x="442136" y="4562197"/>
        <a:ext cx="8264701" cy="748140"/>
      </dsp:txXfrm>
    </dsp:sp>
    <dsp:sp modelId="{0639B815-731E-4C3C-8BA9-15FAE21F38CF}">
      <dsp:nvSpPr>
        <dsp:cNvPr id="0" name=""/>
        <dsp:cNvSpPr/>
      </dsp:nvSpPr>
      <dsp:spPr>
        <a:xfrm>
          <a:off x="79102" y="4573233"/>
          <a:ext cx="726067" cy="7260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412C6-4BF5-4ED9-A535-CDC05B872FC7}" type="datetimeFigureOut">
              <a:rPr lang="lv-LV" smtClean="0"/>
              <a:t>05.06.2014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1761D-B9EB-4CD9-9900-A9C16922F38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576193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989DFF0A-8471-4F21-94EC-1897AE6BA197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noProof="0" smtClean="0"/>
              <a:t>Click to edit Master text styles</a:t>
            </a:r>
          </a:p>
          <a:p>
            <a:pPr lvl="1"/>
            <a:r>
              <a:rPr lang="lv-LV" noProof="0" smtClean="0"/>
              <a:t>Second level</a:t>
            </a:r>
          </a:p>
          <a:p>
            <a:pPr lvl="2"/>
            <a:r>
              <a:rPr lang="lv-LV" noProof="0" smtClean="0"/>
              <a:t>Third level</a:t>
            </a:r>
          </a:p>
          <a:p>
            <a:pPr lvl="3"/>
            <a:r>
              <a:rPr lang="lv-LV" noProof="0" smtClean="0"/>
              <a:t>Fourth level</a:t>
            </a:r>
          </a:p>
          <a:p>
            <a:pPr lvl="4"/>
            <a:r>
              <a:rPr lang="lv-LV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228E27C-691C-4AD0-8A31-D628AE62AA3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56841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28E27C-691C-4AD0-8A31-D628AE62AA3C}" type="slidenum">
              <a:rPr lang="lv-LV" smtClean="0"/>
              <a:pPr>
                <a:defRPr/>
              </a:pPr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06483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228E27C-691C-4AD0-8A31-D628AE62AA3C}" type="slidenum">
              <a:rPr lang="lv-LV" smtClean="0"/>
              <a:pPr>
                <a:defRPr/>
              </a:pPr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1325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v-LV" smtClean="0"/>
              <a:t>Rediģēt šablona apakšvirsraksta stilu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81265-45DD-4A89-84C1-2CD580113182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85857-2767-4173-A12F-C3999E72335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D2F16-FD86-4D76-A5CE-0D28B33296A8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FF3A3-FEBE-49E6-9A30-8EBFA185DEE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C6E04-8BE8-4261-91C8-6DC8753841C1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9A6E3-B676-4C52-9721-6E6ED07F84E8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D05AB-532E-4B48-9EC6-2C207E08CF5F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F6C5B-D5D7-406A-A7E0-83A2C8A20BF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FA771-74D3-4ACE-9D5A-EEB8741DF0DB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8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D88DB-EE92-41A8-8CB3-9D2155FCD93E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DAC77-FE19-42F8-96DC-6248849CA724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4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58E57-AE54-405A-96B8-6EA30D93AD95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2415A5-E1BF-4B09-A24A-6854835D6A46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3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26E5E-414D-4A10-A9D0-8779143A34E0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EBC95-E763-4554-A540-804B5F468721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D14ED-F172-428E-9D6F-69AFF2AB07B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DD0B4-7B6D-402A-A64D-98D76CA005DC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6F72-180C-4C17-8DC2-A876E5EE2DA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A2EFD-241D-4B3F-A803-36A81F7F8867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87BFD-E875-4E8E-B02F-C41DCFF1C77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551C2-2375-4390-9F3C-909CF68B488A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5F04D7-1741-4FA0-A65D-1D83B8DD6D0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Virsraksta viettur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v-LV" smtClean="0"/>
              <a:t>Rediģēt šablona virsraksta stilu</a:t>
            </a:r>
          </a:p>
        </p:txBody>
      </p:sp>
      <p:sp>
        <p:nvSpPr>
          <p:cNvPr id="1027" name="Teksta vietturis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7362369-040D-4C44-9E5F-136C5F5D7BD8}" type="datetimeFigureOut">
              <a:rPr lang="lv-LV"/>
              <a:pPr>
                <a:defRPr/>
              </a:pPr>
              <a:t>05.06.2014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3B76C8-D862-406A-A4D9-5C8BC6E0DF2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m.gov.lv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755650" y="908050"/>
            <a:ext cx="7772400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v-LV" sz="4000" b="1" dirty="0">
                <a:solidFill>
                  <a:schemeClr val="accent3">
                    <a:lumMod val="50000"/>
                  </a:schemeClr>
                </a:solidFill>
              </a:rPr>
              <a:t>Sabiedrības novecošanās izaicinājumi sociālajā drošības sistēmā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Tahoma" panose="020B0604030504040204" pitchFamily="34" charset="0"/>
            </a:endParaRPr>
          </a:p>
        </p:txBody>
      </p:sp>
      <p:sp>
        <p:nvSpPr>
          <p:cNvPr id="14339" name="Apakšvirsraksts 2"/>
          <p:cNvSpPr>
            <a:spLocks noGrp="1"/>
          </p:cNvSpPr>
          <p:nvPr>
            <p:ph type="subTitle" idx="1"/>
          </p:nvPr>
        </p:nvSpPr>
        <p:spPr>
          <a:xfrm>
            <a:off x="1187624" y="4365104"/>
            <a:ext cx="6912768" cy="1104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lv-LV" sz="18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2014.gada 9.jūnijā</a:t>
            </a:r>
          </a:p>
          <a:p>
            <a:pPr eaLnBrk="1" hangingPunct="1">
              <a:lnSpc>
                <a:spcPct val="80000"/>
              </a:lnSpc>
            </a:pPr>
            <a:r>
              <a:rPr lang="lv-LV" sz="1800" dirty="0" smtClean="0">
                <a:solidFill>
                  <a:schemeClr val="accent3">
                    <a:lumMod val="50000"/>
                  </a:schemeClr>
                </a:solidFill>
              </a:rPr>
              <a:t>Konference «Sabiedrības </a:t>
            </a:r>
            <a:r>
              <a:rPr lang="lv-LV" sz="1800" dirty="0">
                <a:solidFill>
                  <a:schemeClr val="accent3">
                    <a:lumMod val="50000"/>
                  </a:schemeClr>
                </a:solidFill>
              </a:rPr>
              <a:t>veiksmīgas novecošanas izaicinājumi </a:t>
            </a:r>
            <a:r>
              <a:rPr lang="lv-LV" sz="1800" dirty="0" smtClean="0">
                <a:solidFill>
                  <a:schemeClr val="accent3">
                    <a:lumMod val="50000"/>
                  </a:schemeClr>
                </a:solidFill>
              </a:rPr>
              <a:t>Latvijā»</a:t>
            </a:r>
          </a:p>
          <a:p>
            <a:pPr eaLnBrk="1" hangingPunct="1">
              <a:lnSpc>
                <a:spcPct val="80000"/>
              </a:lnSpc>
            </a:pPr>
            <a:endParaRPr lang="lv-LV" sz="18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r>
              <a:rPr lang="lv-LV" sz="14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Labklājības ministrijas Sociālās iekļaušanas un sociālā darba politikas departamenta </a:t>
            </a:r>
          </a:p>
          <a:p>
            <a:pPr eaLnBrk="1" hangingPunct="1">
              <a:lnSpc>
                <a:spcPct val="80000"/>
              </a:lnSpc>
            </a:pPr>
            <a:r>
              <a:rPr lang="lv-LV" sz="1400" dirty="0" smtClean="0">
                <a:solidFill>
                  <a:schemeClr val="accent3">
                    <a:lumMod val="50000"/>
                  </a:schemeClr>
                </a:solidFill>
                <a:latin typeface="+mj-lt"/>
              </a:rPr>
              <a:t>vecākā eksperte Evija Kūla</a:t>
            </a:r>
            <a:endParaRPr lang="lv-LV" sz="1400" dirty="0">
              <a:solidFill>
                <a:schemeClr val="accent3">
                  <a:lumMod val="50000"/>
                </a:schemeClr>
              </a:solidFill>
              <a:latin typeface="+mj-lt"/>
            </a:endParaRPr>
          </a:p>
          <a:p>
            <a:pPr eaLnBrk="1" hangingPunct="1">
              <a:lnSpc>
                <a:spcPct val="80000"/>
              </a:lnSpc>
            </a:pPr>
            <a:endParaRPr lang="lv-LV" sz="1800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196" y="188640"/>
            <a:ext cx="8229600" cy="706090"/>
          </a:xfrm>
        </p:spPr>
        <p:txBody>
          <a:bodyPr/>
          <a:lstStyle/>
          <a:p>
            <a:r>
              <a:rPr lang="lv-LV" sz="3200" b="1" dirty="0" smtClean="0"/>
              <a:t>Sabiedrības novecošanās </a:t>
            </a:r>
            <a:r>
              <a:rPr lang="lv-LV" sz="3200" b="1" dirty="0" err="1" smtClean="0"/>
              <a:t>pamatrisinājumi</a:t>
            </a:r>
            <a:endParaRPr lang="lv-LV" sz="3200" b="1" dirty="0"/>
          </a:p>
        </p:txBody>
      </p:sp>
      <p:graphicFrame>
        <p:nvGraphicFramePr>
          <p:cNvPr id="4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752707"/>
              </p:ext>
            </p:extLst>
          </p:nvPr>
        </p:nvGraphicFramePr>
        <p:xfrm>
          <a:off x="971600" y="1124745"/>
          <a:ext cx="7725544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1043608" y="5373216"/>
            <a:ext cx="6984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kern="0" dirty="0"/>
              <a:t>šķietami vienkārši, bet pastāv </a:t>
            </a:r>
            <a:r>
              <a:rPr lang="lv-LV" kern="0" dirty="0" smtClean="0"/>
              <a:t>dažādi šķēršļi</a:t>
            </a:r>
            <a:r>
              <a:rPr lang="lv-LV" kern="0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7726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200" b="1" dirty="0"/>
              <a:t>T</a:t>
            </a:r>
            <a:r>
              <a:rPr lang="lv-LV" sz="3200" b="1" dirty="0" smtClean="0"/>
              <a:t>rūkumi un iespējamie risinājumi</a:t>
            </a:r>
            <a:endParaRPr lang="lv-LV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3773016"/>
          </a:xfrm>
        </p:spPr>
        <p:txBody>
          <a:bodyPr/>
          <a:lstStyle/>
          <a:p>
            <a:pPr marL="0" indent="0">
              <a:buNone/>
            </a:pPr>
            <a:endParaRPr lang="lv-LV" dirty="0" smtClean="0"/>
          </a:p>
          <a:p>
            <a:pPr lvl="1"/>
            <a:r>
              <a:rPr lang="lv-LV" dirty="0" smtClean="0"/>
              <a:t>Nodarbinātības jom</a:t>
            </a:r>
            <a:r>
              <a:rPr lang="lv-LV" dirty="0"/>
              <a:t>ā</a:t>
            </a:r>
            <a:endParaRPr lang="lv-LV" dirty="0" smtClean="0"/>
          </a:p>
          <a:p>
            <a:pPr lvl="1"/>
            <a:r>
              <a:rPr lang="lv-LV" dirty="0" smtClean="0"/>
              <a:t>Pakalpojumu </a:t>
            </a:r>
            <a:r>
              <a:rPr lang="lv-LV" dirty="0" smtClean="0"/>
              <a:t>jomā</a:t>
            </a:r>
          </a:p>
          <a:p>
            <a:pPr lvl="1"/>
            <a:r>
              <a:rPr lang="lv-LV" dirty="0" smtClean="0"/>
              <a:t>Sociālās aizsardzības jomā</a:t>
            </a:r>
          </a:p>
          <a:p>
            <a:pPr marL="457200" lvl="1" indent="0">
              <a:buNone/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39425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346050"/>
          </a:xfrm>
        </p:spPr>
        <p:txBody>
          <a:bodyPr/>
          <a:lstStyle/>
          <a:p>
            <a:r>
              <a:rPr lang="lv-LV" sz="2800" b="1" dirty="0">
                <a:hlinkClick r:id="rId2" action="ppaction://hlinksldjump"/>
              </a:rPr>
              <a:t>NODARBINĀTĪBA</a:t>
            </a:r>
            <a:endParaRPr lang="lv-LV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519498"/>
              </p:ext>
            </p:extLst>
          </p:nvPr>
        </p:nvGraphicFramePr>
        <p:xfrm>
          <a:off x="179512" y="548680"/>
          <a:ext cx="8856984" cy="549745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04456"/>
                <a:gridCol w="4752528"/>
              </a:tblGrid>
              <a:tr h="3578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u="none" dirty="0" smtClean="0"/>
                        <a:t>TRŪKUMI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u="none" dirty="0" smtClean="0"/>
                        <a:t>RISINĀJUMI</a:t>
                      </a:r>
                      <a:endParaRPr lang="lv-LV" u="none" dirty="0"/>
                    </a:p>
                  </a:txBody>
                  <a:tcPr/>
                </a:tc>
              </a:tr>
              <a:tr h="1163023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Nav vienkopus identificētas visaptverošas nepieciešamās izmaiņas dažādās sistēmās, lai sasniegtu pozitīvus novecošanās rādītājus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Izstrādāt aktīvas novecošanas stratēģiju</a:t>
                      </a:r>
                      <a:r>
                        <a:rPr lang="lv-LV" sz="1800" baseline="0" dirty="0" smtClean="0"/>
                        <a:t> </a:t>
                      </a:r>
                    </a:p>
                    <a:p>
                      <a:r>
                        <a:rPr lang="lv-LV" sz="1800" baseline="0" dirty="0" smtClean="0"/>
                        <a:t>(T 2015.gada decembris)</a:t>
                      </a:r>
                      <a:endParaRPr lang="lv-LV" sz="1800" dirty="0"/>
                    </a:p>
                  </a:txBody>
                  <a:tcPr/>
                </a:tc>
              </a:tr>
              <a:tr h="1968193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Atsevišķu sociālo </a:t>
                      </a:r>
                      <a:r>
                        <a:rPr lang="lv-LV" sz="1800" dirty="0" smtClean="0">
                          <a:hlinkClick r:id="" action="ppaction://hlinkshowjump?jump=nextslide"/>
                        </a:rPr>
                        <a:t>grupu </a:t>
                      </a:r>
                      <a:r>
                        <a:rPr lang="lv-LV" sz="1800" dirty="0" smtClean="0"/>
                        <a:t>(iedzīvotāji 50+, personas ar invaliditāti, u.c.) nespēja (t.sk. ilgstoši) iekļauties darba tirgū </a:t>
                      </a:r>
                      <a:endParaRPr lang="lv-LV" sz="1800" dirty="0" smtClean="0"/>
                    </a:p>
                    <a:p>
                      <a:r>
                        <a:rPr lang="lv-LV" sz="1800" i="1" dirty="0" smtClean="0">
                          <a:solidFill>
                            <a:schemeClr val="tx1"/>
                          </a:solidFill>
                        </a:rPr>
                        <a:t>(motivācijas, izglītības, prasmju un iemaņu trūkums) </a:t>
                      </a:r>
                      <a:endParaRPr lang="lv-LV" sz="1800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Bezdarbnieku profilēšana (individualizēts atbalsts) (2014-2020) </a:t>
                      </a:r>
                      <a:endParaRPr lang="lv-LV" sz="1800" baseline="0" dirty="0" smtClean="0"/>
                    </a:p>
                    <a:p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Aktīvās darba tirgus politikas pasākumu pilnveide (prasmju</a:t>
                      </a:r>
                      <a:r>
                        <a:rPr lang="lv-LV" sz="1800" baseline="0" dirty="0" smtClean="0">
                          <a:solidFill>
                            <a:schemeClr val="tx1"/>
                          </a:solidFill>
                        </a:rPr>
                        <a:t> un motivācijas programmas, </a:t>
                      </a: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subsidētā nodarbinātības pilnveidošana u.c.) (</a:t>
                      </a:r>
                      <a:r>
                        <a:rPr lang="lv-LV" sz="1800" dirty="0" smtClean="0">
                          <a:solidFill>
                            <a:schemeClr val="tx1"/>
                          </a:solidFill>
                        </a:rPr>
                        <a:t>T </a:t>
                      </a:r>
                      <a:r>
                        <a:rPr lang="lv-LV" sz="1800" dirty="0" smtClean="0"/>
                        <a:t>2015)</a:t>
                      </a:r>
                    </a:p>
                    <a:p>
                      <a:r>
                        <a:rPr lang="lv-LV" sz="1800" dirty="0" smtClean="0"/>
                        <a:t>Sociālās uzņēmējdarbības attīstība (koncepcija, TA</a:t>
                      </a:r>
                      <a:r>
                        <a:rPr lang="lv-LV" sz="1800" baseline="0" dirty="0" smtClean="0"/>
                        <a:t> – 01.12.2014.)</a:t>
                      </a:r>
                      <a:endParaRPr lang="lv-LV" sz="1800" dirty="0"/>
                    </a:p>
                  </a:txBody>
                  <a:tcPr/>
                </a:tc>
              </a:tr>
              <a:tr h="894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baseline="0" dirty="0" smtClean="0"/>
                        <a:t>NVA un sociālo dienestu </a:t>
                      </a:r>
                      <a:r>
                        <a:rPr lang="lv-LV" sz="1800" baseline="0" dirty="0" smtClean="0">
                          <a:hlinkClick r:id="rId3" action="ppaction://hlinksldjump"/>
                        </a:rPr>
                        <a:t>sadarbības </a:t>
                      </a:r>
                      <a:r>
                        <a:rPr lang="lv-LV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individualizēto gadījumu risināšanai trūkumi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Pilotprojekta sadarbības uzlabošanai ieviešana un turpmāka uzlabotās sadarbības attīstība (2014)</a:t>
                      </a:r>
                      <a:endParaRPr lang="lv-LV" sz="1800" dirty="0"/>
                    </a:p>
                  </a:txBody>
                  <a:tcPr/>
                </a:tc>
              </a:tr>
              <a:tr h="1016898">
                <a:tc>
                  <a:txBody>
                    <a:bodyPr/>
                    <a:lstStyle/>
                    <a:p>
                      <a:r>
                        <a:rPr lang="lv-LV" sz="1800" dirty="0" smtClean="0">
                          <a:hlinkClick r:id="rId4" action="ppaction://hlinksldjump"/>
                        </a:rPr>
                        <a:t>Diskriminācija</a:t>
                      </a:r>
                      <a:r>
                        <a:rPr lang="lv-LV" sz="1800" dirty="0" smtClean="0"/>
                        <a:t>, stereotipi, aizspriedumi pret gados vecākiem cilvēkiem, personām ar invaliditāti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Konkursi darba devējiem, valsts un pašvaldību darbinieku izglītošana, sabiedrības izpratnes paaugstināšana (2016-2018)</a:t>
                      </a:r>
                      <a:endParaRPr lang="lv-LV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604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hlinkClick r:id="" action="ppaction://hlinkshowjump?jump=previousslide"/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764704"/>
            <a:ext cx="7128792" cy="4248471"/>
          </a:xfrm>
          <a:prstGeom prst="rect">
            <a:avLst/>
          </a:prstGeom>
          <a:noFill/>
        </p:spPr>
      </p:pic>
      <p:sp>
        <p:nvSpPr>
          <p:cNvPr id="12" name="Right Arrow Callout 11"/>
          <p:cNvSpPr/>
          <p:nvPr/>
        </p:nvSpPr>
        <p:spPr>
          <a:xfrm>
            <a:off x="34008" y="2348880"/>
            <a:ext cx="2304256" cy="792088"/>
          </a:xfrm>
          <a:prstGeom prst="rightArrowCallout">
            <a:avLst/>
          </a:prstGeom>
          <a:solidFill>
            <a:srgbClr val="BED395"/>
          </a:solidFill>
          <a:ln>
            <a:solidFill>
              <a:srgbClr val="FFFF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 smtClean="0">
                <a:solidFill>
                  <a:schemeClr val="tx1"/>
                </a:solidFill>
              </a:rPr>
              <a:t>48,4% b/k 50+</a:t>
            </a:r>
          </a:p>
          <a:p>
            <a:pPr algn="ctr"/>
            <a:r>
              <a:rPr lang="lv-LV" sz="1200" b="1" dirty="0" smtClean="0">
                <a:solidFill>
                  <a:schemeClr val="tx1"/>
                </a:solidFill>
              </a:rPr>
              <a:t>15,5% ar invaliditāti</a:t>
            </a:r>
            <a:endParaRPr lang="lv-LV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7" y="188640"/>
            <a:ext cx="8229600" cy="432048"/>
          </a:xfrm>
        </p:spPr>
        <p:txBody>
          <a:bodyPr/>
          <a:lstStyle/>
          <a:p>
            <a:r>
              <a:rPr lang="lv-LV" sz="2400" b="1" dirty="0" smtClean="0"/>
              <a:t>NVA un sociālo dienestu </a:t>
            </a:r>
            <a:r>
              <a:rPr lang="lv-LV" sz="2400" b="1" dirty="0" smtClean="0">
                <a:hlinkClick r:id="rId2" action="ppaction://hlinksldjump"/>
              </a:rPr>
              <a:t>sadarbība</a:t>
            </a:r>
            <a:endParaRPr lang="lv-LV" sz="2400" b="1" dirty="0"/>
          </a:p>
        </p:txBody>
      </p:sp>
      <p:sp>
        <p:nvSpPr>
          <p:cNvPr id="4" name="Subtitle 2"/>
          <p:cNvSpPr>
            <a:spLocks noGrp="1"/>
          </p:cNvSpPr>
          <p:nvPr/>
        </p:nvSpPr>
        <p:spPr bwMode="auto">
          <a:xfrm>
            <a:off x="390153" y="692696"/>
            <a:ext cx="8474075" cy="5169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lv-LV" sz="1200" dirty="0">
                <a:solidFill>
                  <a:srgbClr val="000000"/>
                </a:solidFill>
                <a:latin typeface="+mn-lt"/>
              </a:rPr>
              <a:t>K</a:t>
            </a:r>
            <a:r>
              <a:rPr lang="lv-LV" sz="1200" dirty="0" smtClean="0">
                <a:solidFill>
                  <a:srgbClr val="000000"/>
                </a:solidFill>
                <a:latin typeface="+mn-lt"/>
              </a:rPr>
              <a:t>atram </a:t>
            </a:r>
            <a:r>
              <a:rPr lang="lv-LV" sz="1200" dirty="0">
                <a:solidFill>
                  <a:srgbClr val="000000"/>
                </a:solidFill>
                <a:latin typeface="+mn-lt"/>
              </a:rPr>
              <a:t>nodarbinātības aģentam un karjeras konsultantam laika posmā no 2013.gada 15.marta līdz 29.novembrim jāveic intensīvs darbs ne mazāk kā izvēlētiem 10 ilgstošajiem </a:t>
            </a:r>
            <a:r>
              <a:rPr lang="lv-LV" sz="1200" dirty="0" smtClean="0">
                <a:solidFill>
                  <a:srgbClr val="000000"/>
                </a:solidFill>
                <a:latin typeface="+mn-lt"/>
              </a:rPr>
              <a:t>bezdarbniekiem</a:t>
            </a:r>
            <a:r>
              <a:rPr lang="lv-LV" sz="1200" dirty="0">
                <a:solidFill>
                  <a:srgbClr val="000000"/>
                </a:solidFill>
                <a:latin typeface="+mn-lt"/>
              </a:rPr>
              <a:t> =</a:t>
            </a:r>
            <a:r>
              <a:rPr lang="lv-LV" sz="1200" dirty="0" smtClean="0">
                <a:solidFill>
                  <a:srgbClr val="000000"/>
                </a:solidFill>
                <a:latin typeface="+mn-lt"/>
              </a:rPr>
              <a:t> 2 765 </a:t>
            </a:r>
            <a:r>
              <a:rPr lang="lv-LV" sz="1200" dirty="0">
                <a:solidFill>
                  <a:srgbClr val="000000"/>
                </a:solidFill>
                <a:latin typeface="+mn-lt"/>
              </a:rPr>
              <a:t>bezdarbnieki</a:t>
            </a:r>
            <a:r>
              <a:rPr lang="lv-LV" sz="1200" dirty="0" smtClean="0">
                <a:solidFill>
                  <a:srgbClr val="000000"/>
                </a:solidFill>
                <a:latin typeface="+mn-lt"/>
              </a:rPr>
              <a:t> </a:t>
            </a:r>
          </a:p>
          <a:p>
            <a:pPr algn="just"/>
            <a:r>
              <a:rPr lang="lv-LV" sz="1200" b="1" dirty="0">
                <a:solidFill>
                  <a:srgbClr val="000000"/>
                </a:solidFill>
                <a:latin typeface="+mn-lt"/>
              </a:rPr>
              <a:t>Pilotprojekta ietvaros ar ilgstošajiem bezdarbniekiem </a:t>
            </a:r>
            <a:r>
              <a:rPr lang="lv-LV" sz="1200" b="1" dirty="0" smtClean="0">
                <a:solidFill>
                  <a:srgbClr val="000000"/>
                </a:solidFill>
                <a:latin typeface="+mn-lt"/>
              </a:rPr>
              <a:t>strādā</a:t>
            </a:r>
            <a:r>
              <a:rPr lang="lv-LV" sz="1200" dirty="0">
                <a:solidFill>
                  <a:srgbClr val="000000"/>
                </a:solidFill>
                <a:latin typeface="+mn-lt"/>
              </a:rPr>
              <a:t> </a:t>
            </a:r>
            <a:r>
              <a:rPr lang="lv-LV" sz="1200" b="1" dirty="0" smtClean="0">
                <a:solidFill>
                  <a:srgbClr val="000000"/>
                </a:solidFill>
                <a:latin typeface="+mn-lt"/>
              </a:rPr>
              <a:t>187 </a:t>
            </a:r>
            <a:r>
              <a:rPr lang="lv-LV" sz="1200" b="1" dirty="0">
                <a:solidFill>
                  <a:srgbClr val="000000"/>
                </a:solidFill>
                <a:latin typeface="+mn-lt"/>
              </a:rPr>
              <a:t>aģenti </a:t>
            </a:r>
            <a:r>
              <a:rPr lang="lv-LV" sz="1200" b="1" dirty="0" smtClean="0">
                <a:solidFill>
                  <a:srgbClr val="000000"/>
                </a:solidFill>
                <a:latin typeface="+mn-lt"/>
              </a:rPr>
              <a:t>un 34 </a:t>
            </a:r>
            <a:r>
              <a:rPr lang="lv-LV" sz="1200" b="1" dirty="0">
                <a:solidFill>
                  <a:srgbClr val="000000"/>
                </a:solidFill>
                <a:latin typeface="+mn-lt"/>
              </a:rPr>
              <a:t>karjeras konsultanti</a:t>
            </a:r>
            <a:endParaRPr lang="lv-LV" sz="1200" dirty="0">
              <a:solidFill>
                <a:srgbClr val="000000"/>
              </a:solidFill>
              <a:latin typeface="+mn-lt"/>
            </a:endParaRPr>
          </a:p>
          <a:p>
            <a:pPr algn="ctr" fontAlgn="base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endParaRPr lang="lv-LV" sz="1100" dirty="0" smtClean="0">
              <a:solidFill>
                <a:srgbClr val="898989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2631" y="1379577"/>
            <a:ext cx="8873865" cy="3748318"/>
            <a:chOff x="245692" y="1905000"/>
            <a:chExt cx="8873865" cy="3748318"/>
          </a:xfrm>
        </p:grpSpPr>
        <p:sp>
          <p:nvSpPr>
            <p:cNvPr id="6" name="Freeform 5"/>
            <p:cNvSpPr/>
            <p:nvPr/>
          </p:nvSpPr>
          <p:spPr>
            <a:xfrm>
              <a:off x="245692" y="1905000"/>
              <a:ext cx="2117219" cy="609263"/>
            </a:xfrm>
            <a:custGeom>
              <a:avLst/>
              <a:gdLst>
                <a:gd name="connsiteX0" fmla="*/ 0 w 2117219"/>
                <a:gd name="connsiteY0" fmla="*/ 0 h 753793"/>
                <a:gd name="connsiteX1" fmla="*/ 2117219 w 2117219"/>
                <a:gd name="connsiteY1" fmla="*/ 0 h 753793"/>
                <a:gd name="connsiteX2" fmla="*/ 2117219 w 2117219"/>
                <a:gd name="connsiteY2" fmla="*/ 753793 h 753793"/>
                <a:gd name="connsiteX3" fmla="*/ 0 w 2117219"/>
                <a:gd name="connsiteY3" fmla="*/ 753793 h 753793"/>
                <a:gd name="connsiteX4" fmla="*/ 0 w 2117219"/>
                <a:gd name="connsiteY4" fmla="*/ 0 h 75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219" h="753793">
                  <a:moveTo>
                    <a:pt x="0" y="0"/>
                  </a:moveTo>
                  <a:lnTo>
                    <a:pt x="2117219" y="0"/>
                  </a:lnTo>
                  <a:lnTo>
                    <a:pt x="2117219" y="753793"/>
                  </a:lnTo>
                  <a:lnTo>
                    <a:pt x="0" y="75379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v-LV" sz="1100" b="1" kern="120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INDIVIDUĀLĀ GADĪJUMA IZVĒRTĒJUMS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299420" y="3327337"/>
              <a:ext cx="1835361" cy="2284040"/>
            </a:xfrm>
            <a:custGeom>
              <a:avLst/>
              <a:gdLst>
                <a:gd name="connsiteX0" fmla="*/ 0 w 2117219"/>
                <a:gd name="connsiteY0" fmla="*/ 0 h 3539430"/>
                <a:gd name="connsiteX1" fmla="*/ 2117219 w 2117219"/>
                <a:gd name="connsiteY1" fmla="*/ 0 h 3539430"/>
                <a:gd name="connsiteX2" fmla="*/ 2117219 w 2117219"/>
                <a:gd name="connsiteY2" fmla="*/ 3539430 h 3539430"/>
                <a:gd name="connsiteX3" fmla="*/ 0 w 2117219"/>
                <a:gd name="connsiteY3" fmla="*/ 3539430 h 3539430"/>
                <a:gd name="connsiteX4" fmla="*/ 0 w 2117219"/>
                <a:gd name="connsiteY4" fmla="*/ 0 h 353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219" h="3539430">
                  <a:moveTo>
                    <a:pt x="0" y="0"/>
                  </a:moveTo>
                  <a:lnTo>
                    <a:pt x="2117219" y="0"/>
                  </a:lnTo>
                  <a:lnTo>
                    <a:pt x="2117219" y="3539430"/>
                  </a:lnTo>
                  <a:lnTo>
                    <a:pt x="0" y="3539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BB59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9BBB59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Bezdarba/darba vēstures analīze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Nodarbinātību kavējošo faktoru identificēšana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</a:rPr>
                <a:t> </a:t>
              </a:r>
              <a:r>
                <a:rPr lang="lv-LV" sz="105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</a:rPr>
                <a:t>Intensīvāka un mērķētāka sadarbības, t.sk.  a</a:t>
              </a: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ktivitāšu plānošana u.c.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2637267" y="1905000"/>
              <a:ext cx="2183171" cy="609263"/>
            </a:xfrm>
            <a:custGeom>
              <a:avLst/>
              <a:gdLst>
                <a:gd name="connsiteX0" fmla="*/ 0 w 2183171"/>
                <a:gd name="connsiteY0" fmla="*/ 0 h 753793"/>
                <a:gd name="connsiteX1" fmla="*/ 2183171 w 2183171"/>
                <a:gd name="connsiteY1" fmla="*/ 0 h 753793"/>
                <a:gd name="connsiteX2" fmla="*/ 2183171 w 2183171"/>
                <a:gd name="connsiteY2" fmla="*/ 753793 h 753793"/>
                <a:gd name="connsiteX3" fmla="*/ 0 w 2183171"/>
                <a:gd name="connsiteY3" fmla="*/ 753793 h 753793"/>
                <a:gd name="connsiteX4" fmla="*/ 0 w 2183171"/>
                <a:gd name="connsiteY4" fmla="*/ 0 h 75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83171" h="753793">
                  <a:moveTo>
                    <a:pt x="0" y="0"/>
                  </a:moveTo>
                  <a:lnTo>
                    <a:pt x="2183171" y="0"/>
                  </a:lnTo>
                  <a:lnTo>
                    <a:pt x="2183171" y="753793"/>
                  </a:lnTo>
                  <a:lnTo>
                    <a:pt x="0" y="75379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1100" b="1" kern="120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PLĀNOTAIS ATBALSTS NO NVA PUSES</a:t>
              </a:r>
              <a:endParaRPr lang="lv-LV" sz="1100" b="1" kern="1200" dirty="0" smtClean="0">
                <a:solidFill>
                  <a:sysClr val="windowText" lastClr="000000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2638222" y="3327337"/>
              <a:ext cx="1872823" cy="2284040"/>
            </a:xfrm>
            <a:custGeom>
              <a:avLst/>
              <a:gdLst>
                <a:gd name="connsiteX0" fmla="*/ 0 w 2117219"/>
                <a:gd name="connsiteY0" fmla="*/ 0 h 2809387"/>
                <a:gd name="connsiteX1" fmla="*/ 2117219 w 2117219"/>
                <a:gd name="connsiteY1" fmla="*/ 0 h 2809387"/>
                <a:gd name="connsiteX2" fmla="*/ 2117219 w 2117219"/>
                <a:gd name="connsiteY2" fmla="*/ 2809387 h 2809387"/>
                <a:gd name="connsiteX3" fmla="*/ 0 w 2117219"/>
                <a:gd name="connsiteY3" fmla="*/ 2809387 h 2809387"/>
                <a:gd name="connsiteX4" fmla="*/ 0 w 2117219"/>
                <a:gd name="connsiteY4" fmla="*/ 0 h 2809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17219" h="2809387">
                  <a:moveTo>
                    <a:pt x="0" y="0"/>
                  </a:moveTo>
                  <a:lnTo>
                    <a:pt x="2117219" y="0"/>
                  </a:lnTo>
                  <a:lnTo>
                    <a:pt x="2117219" y="2809387"/>
                  </a:lnTo>
                  <a:lnTo>
                    <a:pt x="0" y="28093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BB59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9BBB59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Individuālās un grupu konsultācijas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Dalība aktīvajos nodarbinātības pasākumos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5121719" y="1905000"/>
              <a:ext cx="2459193" cy="609263"/>
            </a:xfrm>
            <a:custGeom>
              <a:avLst/>
              <a:gdLst>
                <a:gd name="connsiteX0" fmla="*/ 0 w 2459193"/>
                <a:gd name="connsiteY0" fmla="*/ 0 h 753793"/>
                <a:gd name="connsiteX1" fmla="*/ 2459193 w 2459193"/>
                <a:gd name="connsiteY1" fmla="*/ 0 h 753793"/>
                <a:gd name="connsiteX2" fmla="*/ 2459193 w 2459193"/>
                <a:gd name="connsiteY2" fmla="*/ 753793 h 753793"/>
                <a:gd name="connsiteX3" fmla="*/ 0 w 2459193"/>
                <a:gd name="connsiteY3" fmla="*/ 753793 h 753793"/>
                <a:gd name="connsiteX4" fmla="*/ 0 w 2459193"/>
                <a:gd name="connsiteY4" fmla="*/ 0 h 753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9193" h="753793">
                  <a:moveTo>
                    <a:pt x="0" y="0"/>
                  </a:moveTo>
                  <a:lnTo>
                    <a:pt x="2459193" y="0"/>
                  </a:lnTo>
                  <a:lnTo>
                    <a:pt x="2459193" y="753793"/>
                  </a:lnTo>
                  <a:lnTo>
                    <a:pt x="0" y="75379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v-LV" sz="1100" b="1" kern="120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ATBALSTA PASĀKUMU SALĀGOŠANA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755441" y="3386064"/>
              <a:ext cx="1595874" cy="2263371"/>
            </a:xfrm>
            <a:custGeom>
              <a:avLst/>
              <a:gdLst>
                <a:gd name="connsiteX0" fmla="*/ 0 w 1414726"/>
                <a:gd name="connsiteY0" fmla="*/ 0 h 2976661"/>
                <a:gd name="connsiteX1" fmla="*/ 1414726 w 1414726"/>
                <a:gd name="connsiteY1" fmla="*/ 0 h 2976661"/>
                <a:gd name="connsiteX2" fmla="*/ 1414726 w 1414726"/>
                <a:gd name="connsiteY2" fmla="*/ 2976661 h 2976661"/>
                <a:gd name="connsiteX3" fmla="*/ 0 w 1414726"/>
                <a:gd name="connsiteY3" fmla="*/ 2976661 h 2976661"/>
                <a:gd name="connsiteX4" fmla="*/ 0 w 1414726"/>
                <a:gd name="connsiteY4" fmla="*/ 0 h 2976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4726" h="2976661">
                  <a:moveTo>
                    <a:pt x="0" y="0"/>
                  </a:moveTo>
                  <a:lnTo>
                    <a:pt x="1414726" y="0"/>
                  </a:lnTo>
                  <a:lnTo>
                    <a:pt x="1414726" y="2976661"/>
                  </a:lnTo>
                  <a:lnTo>
                    <a:pt x="0" y="2976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BB59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9BBB59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 Individuālā gadījuma izvērtēšana</a:t>
              </a: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</a:rPr>
                <a:t> </a:t>
              </a:r>
              <a:r>
                <a:rPr lang="lv-LV" sz="105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</a:rPr>
                <a:t>Individuālās un grupu konsultācijas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 Dalība aktīvajos nodarbinātības pasākumos</a:t>
              </a: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Trīspusējā sadarbība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Atbalsta aktivitāšu plānošana, salāgošana u.c.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807984" y="1905000"/>
              <a:ext cx="1170187" cy="609263"/>
            </a:xfrm>
            <a:custGeom>
              <a:avLst/>
              <a:gdLst>
                <a:gd name="connsiteX0" fmla="*/ 0 w 1170187"/>
                <a:gd name="connsiteY0" fmla="*/ 0 h 723973"/>
                <a:gd name="connsiteX1" fmla="*/ 1170187 w 1170187"/>
                <a:gd name="connsiteY1" fmla="*/ 0 h 723973"/>
                <a:gd name="connsiteX2" fmla="*/ 1170187 w 1170187"/>
                <a:gd name="connsiteY2" fmla="*/ 723973 h 723973"/>
                <a:gd name="connsiteX3" fmla="*/ 0 w 1170187"/>
                <a:gd name="connsiteY3" fmla="*/ 723973 h 723973"/>
                <a:gd name="connsiteX4" fmla="*/ 0 w 1170187"/>
                <a:gd name="connsiteY4" fmla="*/ 0 h 723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0187" h="723973">
                  <a:moveTo>
                    <a:pt x="0" y="0"/>
                  </a:moveTo>
                  <a:lnTo>
                    <a:pt x="1170187" y="0"/>
                  </a:lnTo>
                  <a:lnTo>
                    <a:pt x="1170187" y="723973"/>
                  </a:lnTo>
                  <a:lnTo>
                    <a:pt x="0" y="72397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F79646">
                    <a:shade val="51000"/>
                    <a:satMod val="130000"/>
                  </a:srgbClr>
                </a:gs>
                <a:gs pos="80000">
                  <a:srgbClr val="F79646">
                    <a:shade val="93000"/>
                    <a:satMod val="130000"/>
                  </a:srgbClr>
                </a:gs>
                <a:gs pos="100000">
                  <a:srgbClr val="F79646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F79646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spcFirstLastPara="0" vert="horz" wrap="square" lIns="78232" tIns="44704" rIns="78232" bIns="44704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v-LV" sz="1100" b="1" kern="1200" dirty="0" smtClean="0">
                  <a:solidFill>
                    <a:sysClr val="windowText" lastClr="000000"/>
                  </a:solidFill>
                  <a:latin typeface="Calibri"/>
                  <a:ea typeface="+mn-ea"/>
                  <a:cs typeface="+mn-cs"/>
                </a:rPr>
                <a:t>REZULTĀTU IZVĒRTĒJUMS</a:t>
              </a:r>
              <a:endParaRPr lang="lv-LV" sz="1100" b="1" kern="120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8183453" y="3348006"/>
              <a:ext cx="936104" cy="2305312"/>
            </a:xfrm>
            <a:custGeom>
              <a:avLst/>
              <a:gdLst>
                <a:gd name="connsiteX0" fmla="*/ 0 w 1080311"/>
                <a:gd name="connsiteY0" fmla="*/ 0 h 3539430"/>
                <a:gd name="connsiteX1" fmla="*/ 1080311 w 1080311"/>
                <a:gd name="connsiteY1" fmla="*/ 0 h 3539430"/>
                <a:gd name="connsiteX2" fmla="*/ 1080311 w 1080311"/>
                <a:gd name="connsiteY2" fmla="*/ 3539430 h 3539430"/>
                <a:gd name="connsiteX3" fmla="*/ 0 w 1080311"/>
                <a:gd name="connsiteY3" fmla="*/ 3539430 h 3539430"/>
                <a:gd name="connsiteX4" fmla="*/ 0 w 1080311"/>
                <a:gd name="connsiteY4" fmla="*/ 0 h 3539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0311" h="3539430">
                  <a:moveTo>
                    <a:pt x="0" y="0"/>
                  </a:moveTo>
                  <a:lnTo>
                    <a:pt x="1080311" y="0"/>
                  </a:lnTo>
                  <a:lnTo>
                    <a:pt x="1080311" y="3539430"/>
                  </a:lnTo>
                  <a:lnTo>
                    <a:pt x="0" y="35394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BB59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9BBB59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Statusa zaudēšanas iemeslu izvērtējums un analīze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Iegūto rezultātu monitorings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lv-LV" sz="1050" kern="1200" dirty="0" smtClean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/>
                  <a:ea typeface="+mn-ea"/>
                  <a:cs typeface="+mn-cs"/>
                </a:rPr>
                <a:t>Turpmākās sadarbības pilnveidošana</a:t>
              </a:r>
              <a:endParaRPr lang="lv-LV" sz="105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  <a:p>
              <a:pPr marL="57150" lvl="1" indent="-57150" algn="l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lv-LV" sz="1100" kern="12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222645" y="2068824"/>
            <a:ext cx="1947729" cy="609600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lv-LV" sz="1200" b="1" kern="0" dirty="0">
                <a:solidFill>
                  <a:sysClr val="windowText" lastClr="000000"/>
                </a:solidFill>
                <a:latin typeface="Calibri"/>
              </a:rPr>
              <a:t>Izmatotās darba </a:t>
            </a:r>
            <a:r>
              <a:rPr lang="lv-LV" sz="1200" b="1" kern="0" dirty="0" smtClean="0">
                <a:solidFill>
                  <a:sysClr val="windowText" lastClr="000000"/>
                </a:solidFill>
                <a:latin typeface="Calibri"/>
              </a:rPr>
              <a:t>metodes</a:t>
            </a:r>
            <a:endParaRPr lang="lv-LV" sz="12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544546" y="2060848"/>
            <a:ext cx="1981200" cy="609600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lv-LV" sz="1200" b="1" kern="0" dirty="0">
                <a:solidFill>
                  <a:sysClr val="windowText" lastClr="000000"/>
                </a:solidFill>
                <a:latin typeface="Calibri"/>
              </a:rPr>
              <a:t>Preventīvie un aktīvie nodarbinātības pasākumi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947233" y="2058567"/>
            <a:ext cx="1447800" cy="762001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lv-LV" sz="1200" b="1" kern="0" dirty="0">
                <a:solidFill>
                  <a:sysClr val="windowText" lastClr="000000"/>
                </a:solidFill>
                <a:latin typeface="Calibri"/>
              </a:rPr>
              <a:t>Plānotās NVA </a:t>
            </a:r>
            <a:r>
              <a:rPr lang="lv-LV" sz="1200" b="1" kern="0" dirty="0" smtClean="0">
                <a:solidFill>
                  <a:sysClr val="windowText" lastClr="000000"/>
                </a:solidFill>
                <a:latin typeface="Calibri"/>
              </a:rPr>
              <a:t>aktivitātes</a:t>
            </a:r>
            <a:endParaRPr lang="lv-LV" sz="12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486204" y="2030388"/>
            <a:ext cx="1352016" cy="762002"/>
          </a:xfrm>
          <a:prstGeom prst="roundRect">
            <a:avLst/>
          </a:prstGeom>
          <a:solidFill>
            <a:srgbClr val="9BBB59">
              <a:lumMod val="20000"/>
              <a:lumOff val="80000"/>
            </a:srgbClr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lv-LV" sz="1200" b="1" kern="0" dirty="0">
                <a:solidFill>
                  <a:sysClr val="windowText" lastClr="000000"/>
                </a:solidFill>
                <a:latin typeface="Calibri"/>
              </a:rPr>
              <a:t>Sociālo dienestu </a:t>
            </a:r>
            <a:r>
              <a:rPr lang="lv-LV" sz="1200" b="1" kern="0" dirty="0" smtClean="0">
                <a:solidFill>
                  <a:sysClr val="windowText" lastClr="000000"/>
                </a:solidFill>
                <a:latin typeface="Calibri"/>
              </a:rPr>
              <a:t>aktivitātes</a:t>
            </a:r>
            <a:endParaRPr lang="lv-LV" sz="1200" b="1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6323140" y="2373624"/>
            <a:ext cx="228600" cy="131888"/>
          </a:xfrm>
          <a:prstGeom prst="leftRightArrow">
            <a:avLst/>
          </a:prstGeom>
          <a:solidFill>
            <a:srgbClr val="9BBB59">
              <a:lumMod val="60000"/>
              <a:lumOff val="40000"/>
            </a:srgbClr>
          </a:solidFill>
          <a:ln w="25400" cap="flat" cmpd="sng" algn="ctr">
            <a:solidFill>
              <a:srgbClr val="9BBB59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lv-LV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395683" y="2812047"/>
            <a:ext cx="1591058" cy="2358011"/>
            <a:chOff x="4673124" y="1472317"/>
            <a:chExt cx="1374428" cy="2686864"/>
          </a:xfrm>
        </p:grpSpPr>
        <p:sp>
          <p:nvSpPr>
            <p:cNvPr id="21" name="Rectangle 20"/>
            <p:cNvSpPr/>
            <p:nvPr/>
          </p:nvSpPr>
          <p:spPr>
            <a:xfrm>
              <a:off x="4673124" y="1472317"/>
              <a:ext cx="1374428" cy="2638821"/>
            </a:xfrm>
            <a:prstGeom prst="rect">
              <a:avLst/>
            </a:prstGeom>
            <a:solidFill>
              <a:srgbClr val="9BBB59">
                <a:alpha val="90000"/>
                <a:tint val="40000"/>
                <a:hueOff val="0"/>
                <a:satOff val="0"/>
                <a:lumOff val="0"/>
                <a:alphaOff val="0"/>
              </a:srgbClr>
            </a:solidFill>
            <a:ln w="25400" cap="flat" cmpd="sng" algn="ctr">
              <a:solidFill>
                <a:srgbClr val="9BBB59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4709196" y="1484537"/>
              <a:ext cx="1249924" cy="26746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674" tIns="58674" rIns="78232" bIns="88011" numCol="1" spcCol="1270" anchor="t" anchorCtr="0">
              <a:no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lv-LV" sz="100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lv-LV" sz="105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Klientu </a:t>
              </a:r>
              <a:r>
                <a:rPr lang="lv-LV" sz="105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vajadzību, materiālo un personisko resursu </a:t>
              </a:r>
              <a:r>
                <a:rPr lang="lv-LV" sz="105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novērtēšana</a:t>
              </a:r>
              <a:endParaRPr lang="lv-LV" sz="10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lv-LV" sz="105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</a:t>
              </a:r>
              <a:r>
                <a:rPr lang="lv-LV" sz="105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Līdzdarbības </a:t>
              </a:r>
              <a:r>
                <a:rPr lang="lv-LV" sz="105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pienākumu </a:t>
              </a:r>
              <a:r>
                <a:rPr lang="lv-LV" sz="105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noteikšana</a:t>
              </a:r>
              <a:endParaRPr lang="lv-LV" sz="10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lv-LV" sz="105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Darbs pašvaldības </a:t>
              </a:r>
              <a:r>
                <a:rPr lang="lv-LV" sz="105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teritorijā</a:t>
              </a:r>
              <a:endParaRPr lang="lv-LV" sz="10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lv-LV" sz="105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 Darba un sociālo prasmju saglabāšanas, atjaunošanas un apgūšanas </a:t>
              </a:r>
              <a:r>
                <a:rPr lang="lv-LV" sz="1050" dirty="0" smtClean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pasākumi</a:t>
              </a:r>
              <a:endParaRPr lang="lv-LV" sz="105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lv-LV" sz="1050" dirty="0">
                  <a:solidFill>
                    <a:srgbClr val="000000"/>
                  </a:solidFill>
                  <a:latin typeface="Calibri" pitchFamily="34" charset="0"/>
                  <a:cs typeface="Calibri" pitchFamily="34" charset="0"/>
                </a:rPr>
                <a:t>Informatīvie semināri ilgstošo pabalstu saņēmējiem u.c.</a:t>
              </a:r>
            </a:p>
            <a:p>
              <a:pPr marL="57150" lvl="1" indent="-57150" defTabSz="4889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endParaRPr lang="lv-LV" sz="1100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178258" y="5220116"/>
            <a:ext cx="8764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lv-LV" b="1" dirty="0" smtClean="0">
                <a:solidFill>
                  <a:srgbClr val="FF0000"/>
                </a:solidFill>
              </a:rPr>
              <a:t>! </a:t>
            </a:r>
            <a:r>
              <a:rPr lang="lv-LV" sz="1400" dirty="0" smtClean="0"/>
              <a:t>No </a:t>
            </a:r>
            <a:r>
              <a:rPr lang="lv-LV" sz="1400" dirty="0"/>
              <a:t>2765 izvēlētajiem ilgstošajiem bezdarbniekiem </a:t>
            </a:r>
            <a:r>
              <a:rPr lang="lv-LV" sz="1400" dirty="0" smtClean="0"/>
              <a:t>62</a:t>
            </a:r>
            <a:r>
              <a:rPr lang="lv-LV" sz="1400" dirty="0"/>
              <a:t>% </a:t>
            </a:r>
            <a:r>
              <a:rPr lang="lv-LV" sz="1400" dirty="0" smtClean="0"/>
              <a:t>iekārtojušies </a:t>
            </a:r>
            <a:r>
              <a:rPr lang="lv-LV" sz="1400" dirty="0"/>
              <a:t>darbā (901 bezdarbnieks)</a:t>
            </a:r>
          </a:p>
        </p:txBody>
      </p:sp>
    </p:spTree>
    <p:extLst>
      <p:ext uri="{BB962C8B-B14F-4D97-AF65-F5344CB8AC3E}">
        <p14:creationId xmlns:p14="http://schemas.microsoft.com/office/powerpoint/2010/main" val="248249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7">
            <a:hlinkClick r:id="rId2" action="ppaction://hlinksldjump"/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9650129"/>
              </p:ext>
            </p:extLst>
          </p:nvPr>
        </p:nvGraphicFramePr>
        <p:xfrm>
          <a:off x="179512" y="0"/>
          <a:ext cx="8784976" cy="5517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23528" y="5445224"/>
            <a:ext cx="8712968" cy="288032"/>
          </a:xfrm>
        </p:spPr>
        <p:txBody>
          <a:bodyPr/>
          <a:lstStyle/>
          <a:p>
            <a:r>
              <a:rPr lang="lv-LV" sz="1800" dirty="0" smtClean="0"/>
              <a:t>2013.gada Latvijas darba devēju aptauja un 2012.gada </a:t>
            </a:r>
            <a:r>
              <a:rPr lang="lv-LV" sz="1800" dirty="0" err="1" smtClean="0"/>
              <a:t>Eurobarometra</a:t>
            </a:r>
            <a:r>
              <a:rPr lang="lv-LV" sz="1800" dirty="0" smtClean="0"/>
              <a:t> apsekojuma rezultāti </a:t>
            </a:r>
            <a:endParaRPr lang="lv-LV" sz="1800" dirty="0"/>
          </a:p>
        </p:txBody>
      </p:sp>
    </p:spTree>
    <p:extLst>
      <p:ext uri="{BB962C8B-B14F-4D97-AF65-F5344CB8AC3E}">
        <p14:creationId xmlns:p14="http://schemas.microsoft.com/office/powerpoint/2010/main" val="190182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90066"/>
          </a:xfrm>
        </p:spPr>
        <p:txBody>
          <a:bodyPr/>
          <a:lstStyle/>
          <a:p>
            <a:r>
              <a:rPr lang="lv-LV" sz="2800" b="1" dirty="0" smtClean="0">
                <a:hlinkClick r:id="rId2" action="ppaction://hlinksldjump"/>
              </a:rPr>
              <a:t>PAKALPOJUMI</a:t>
            </a:r>
            <a:endParaRPr lang="lv-LV" sz="28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0562422"/>
              </p:ext>
            </p:extLst>
          </p:nvPr>
        </p:nvGraphicFramePr>
        <p:xfrm>
          <a:off x="107504" y="692696"/>
          <a:ext cx="8856984" cy="598693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76464"/>
                <a:gridCol w="4680520"/>
              </a:tblGrid>
              <a:tr h="5005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u="none" dirty="0" smtClean="0"/>
                        <a:t>TRŪKUMI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u="none" dirty="0" smtClean="0"/>
                        <a:t>RISINĀJUMI</a:t>
                      </a:r>
                      <a:endParaRPr lang="lv-LV" u="none" dirty="0"/>
                    </a:p>
                  </a:txBody>
                  <a:tcPr/>
                </a:tc>
              </a:tr>
              <a:tr h="90800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Institūcijās dzīvojošo</a:t>
                      </a:r>
                      <a:r>
                        <a:rPr lang="lv-LV" sz="1800" baseline="0" dirty="0" smtClean="0"/>
                        <a:t> </a:t>
                      </a:r>
                      <a:r>
                        <a:rPr lang="lv-LV" sz="1800" dirty="0" smtClean="0"/>
                        <a:t>pārsvars</a:t>
                      </a:r>
                      <a:r>
                        <a:rPr lang="lv-LV" sz="1800" baseline="0" dirty="0" smtClean="0"/>
                        <a:t> pār dzīvesvietā saņēmušo pakalpojumu saņēmējiem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err="1" smtClean="0">
                          <a:hlinkClick r:id="" action="ppaction://hlinkshowjump?jump=nextslide"/>
                        </a:rPr>
                        <a:t>Deinstitucionalizācijas</a:t>
                      </a:r>
                      <a:r>
                        <a:rPr lang="lv-LV" sz="1800" dirty="0" smtClean="0">
                          <a:hlinkClick r:id="" action="ppaction://hlinkshowjump?jump=nextslide"/>
                        </a:rPr>
                        <a:t> </a:t>
                      </a:r>
                      <a:r>
                        <a:rPr lang="lv-LV" sz="1800" baseline="0" dirty="0" smtClean="0">
                          <a:hlinkClick r:id="" action="ppaction://hlinkshowjump?jump=nextslide"/>
                        </a:rPr>
                        <a:t> </a:t>
                      </a:r>
                      <a:r>
                        <a:rPr lang="lv-LV" sz="1800" baseline="0" dirty="0" smtClean="0"/>
                        <a:t>uzsākšana un ieviešana (izveidoti jauni pakalpojumi un dzīvesvietas u.c.) </a:t>
                      </a:r>
                    </a:p>
                    <a:p>
                      <a:r>
                        <a:rPr lang="lv-LV" sz="1800" baseline="0" dirty="0" smtClean="0"/>
                        <a:t>T 2020.gads</a:t>
                      </a:r>
                      <a:endParaRPr lang="lv-LV" sz="1800" dirty="0"/>
                    </a:p>
                  </a:txBody>
                  <a:tcPr/>
                </a:tc>
              </a:tr>
              <a:tr h="635604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Nepietiekami</a:t>
                      </a:r>
                      <a:r>
                        <a:rPr lang="lv-LV" sz="1800" baseline="0" dirty="0" smtClean="0"/>
                        <a:t> pielāgota /atbilstoša vide v</a:t>
                      </a:r>
                      <a:r>
                        <a:rPr lang="lv-LV" sz="1800" dirty="0" smtClean="0"/>
                        <a:t>alsts sociālo aprūpes centros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Infrastruktūras uzlabošana,</a:t>
                      </a:r>
                      <a:r>
                        <a:rPr lang="lv-LV" sz="1800" baseline="0" dirty="0" smtClean="0"/>
                        <a:t> veselības punktu iekārtošana VSAC u.c. (2014-2020)</a:t>
                      </a:r>
                      <a:endParaRPr lang="lv-LV" sz="1800" dirty="0"/>
                    </a:p>
                  </a:txBody>
                  <a:tcPr/>
                </a:tc>
              </a:tr>
              <a:tr h="118040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sz="1800" dirty="0" smtClean="0"/>
                        <a:t>Nepietiekami sociālās aprūpes pakalpojumi mājās pensijas vecuma personām,</a:t>
                      </a:r>
                      <a:r>
                        <a:rPr lang="lv-LV" sz="1800" baseline="0" dirty="0" smtClean="0"/>
                        <a:t> kā arī pakalpojumu sniedzēju trūkums</a:t>
                      </a:r>
                      <a:endParaRPr lang="lv-LV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Jaunas</a:t>
                      </a:r>
                      <a:r>
                        <a:rPr lang="lv-LV" sz="1800" baseline="0" dirty="0" smtClean="0"/>
                        <a:t> aprūpes mājās pakalpojumu vienības, nepieciešamo speciālistu (aprūpētāju, rehabilitētāju u.c.) apmācības, mobilās brigādes u.c. </a:t>
                      </a:r>
                      <a:endParaRPr lang="lv-LV" sz="1800" dirty="0"/>
                    </a:p>
                  </a:txBody>
                  <a:tcPr/>
                </a:tc>
              </a:tr>
              <a:tr h="908006">
                <a:tc>
                  <a:txBody>
                    <a:bodyPr/>
                    <a:lstStyle/>
                    <a:p>
                      <a:r>
                        <a:rPr lang="lv-LV" dirty="0" smtClean="0"/>
                        <a:t>Atbalsta trūkums ģimenēm un atbalsta personām, kuras pašas aprūpē personas ar smagiem funkcionālajiem traucējumiem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«Atelpas brīža» pakalpojuma normatīvā</a:t>
                      </a:r>
                      <a:r>
                        <a:rPr lang="lv-LV" baseline="0" dirty="0" smtClean="0"/>
                        <a:t> regulējuma izstrāde un ieviešana,  konsultācijas un apmācības (2015-2020)</a:t>
                      </a:r>
                      <a:endParaRPr lang="lv-LV" dirty="0"/>
                    </a:p>
                  </a:txBody>
                  <a:tcPr/>
                </a:tc>
              </a:tr>
              <a:tr h="90800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Tehnisko palīglīdzekļu nepietiekama pieejamība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Rindu mazināšana, vienkāršotas TP nodrošināšanas</a:t>
                      </a:r>
                      <a:r>
                        <a:rPr lang="lv-LV" sz="1800" baseline="0" dirty="0" smtClean="0"/>
                        <a:t> procedūras, TP piegāde mājās personām ar I </a:t>
                      </a:r>
                      <a:r>
                        <a:rPr lang="lv-LV" sz="1800" baseline="0" dirty="0" err="1" smtClean="0"/>
                        <a:t>inv.gr</a:t>
                      </a:r>
                      <a:r>
                        <a:rPr lang="lv-LV" sz="1800" baseline="0" dirty="0" smtClean="0"/>
                        <a:t>., suņi-pavadoņi (2014-2020)</a:t>
                      </a:r>
                      <a:endParaRPr lang="lv-LV" sz="1800" dirty="0"/>
                    </a:p>
                  </a:txBody>
                  <a:tcPr/>
                </a:tc>
              </a:tr>
              <a:tr h="908006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Nepilnības (neprecīza,</a:t>
                      </a:r>
                      <a:r>
                        <a:rPr lang="lv-LV" sz="1800" baseline="0" dirty="0" smtClean="0"/>
                        <a:t> galvenokārt uz medicīniskiem kritērijiem balstīta u.c.) invaliditātes noteikšanas sistēmā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Jauna invaliditātes noteikšanas sistēmas izveide un ieviešana (netiks attiecināta uz tiem, kuriem invaliditāte noteikta līdz 31.12.2014.) </a:t>
                      </a:r>
                      <a:endParaRPr lang="lv-LV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63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7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6"/>
          <a:stretch/>
        </p:blipFill>
        <p:spPr bwMode="auto">
          <a:xfrm>
            <a:off x="1" y="0"/>
            <a:ext cx="9159974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24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04056"/>
          </a:xfrm>
        </p:spPr>
        <p:txBody>
          <a:bodyPr/>
          <a:lstStyle/>
          <a:p>
            <a:r>
              <a:rPr lang="lv-LV" sz="2800" b="1" dirty="0" smtClean="0"/>
              <a:t>SOCIĀLĀ AIZSARDZĪBA</a:t>
            </a:r>
            <a:endParaRPr lang="lv-LV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171301"/>
              </p:ext>
            </p:extLst>
          </p:nvPr>
        </p:nvGraphicFramePr>
        <p:xfrm>
          <a:off x="107504" y="620688"/>
          <a:ext cx="8928992" cy="507253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210419"/>
                <a:gridCol w="4718573"/>
              </a:tblGrid>
              <a:tr h="50053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u="none" dirty="0" smtClean="0"/>
                        <a:t>TRŪKUMI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u="none" dirty="0" smtClean="0"/>
                        <a:t>RISINĀJUMI</a:t>
                      </a:r>
                      <a:endParaRPr lang="lv-LV" u="none" dirty="0"/>
                    </a:p>
                  </a:txBody>
                  <a:tcPr/>
                </a:tc>
              </a:tr>
              <a:tr h="579589">
                <a:tc>
                  <a:txBody>
                    <a:bodyPr/>
                    <a:lstStyle/>
                    <a:p>
                      <a:r>
                        <a:rPr lang="lv-LV" dirty="0" smtClean="0"/>
                        <a:t>Nepietiekama</a:t>
                      </a:r>
                      <a:r>
                        <a:rPr lang="lv-LV" baseline="0" dirty="0" smtClean="0"/>
                        <a:t> iedzīvotāju ar ļoti zemiem ienākumiem </a:t>
                      </a:r>
                      <a:r>
                        <a:rPr lang="lv-LV" dirty="0" smtClean="0"/>
                        <a:t>sociālā aizsardzība , t.sk. pensijas</a:t>
                      </a:r>
                      <a:r>
                        <a:rPr lang="lv-LV" baseline="0" dirty="0" smtClean="0"/>
                        <a:t> vecuma cilvēkiem, kuru pensijas ir minimālās vecuma pensijas apmērā, tādējādi pakļaujot šos cilvēkus augstam nabadzības riskam </a:t>
                      </a:r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 smtClean="0"/>
                        <a:t>Pilnveidot sociālās drošības (t.sk.</a:t>
                      </a:r>
                      <a:r>
                        <a:rPr lang="lv-LV" baseline="0" dirty="0" smtClean="0"/>
                        <a:t> nodokļu) </a:t>
                      </a:r>
                      <a:r>
                        <a:rPr lang="lv-LV" dirty="0" smtClean="0"/>
                        <a:t>sistēmu: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lv-LV" dirty="0" smtClean="0"/>
                        <a:t>noteikt adekvātu un</a:t>
                      </a:r>
                      <a:r>
                        <a:rPr lang="lv-LV" baseline="0" dirty="0" smtClean="0"/>
                        <a:t> vienotu minimālā ienākuma līmeni valstī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v-LV" i="1" baseline="0" dirty="0" smtClean="0"/>
                        <a:t>T koncepcijai 31.08.2014.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baseline="0" dirty="0" smtClean="0"/>
                        <a:t>izstrādāt un ieviest nepieciešamos uzlabojumus sociālās palīdzības sistēmā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lv-LV" i="1" baseline="0" dirty="0" smtClean="0"/>
                        <a:t>T 31.08.2015.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 smtClean="0"/>
                        <a:t>pilnveidot nodokļu un pabalstu sistēmu, īpaši orientējoties uz mazo algu saņēmējiem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lv-LV" dirty="0" smtClean="0"/>
                        <a:t>noteikt bāzes jeb sociālo pensiju 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lv-LV" i="1" dirty="0" smtClean="0"/>
                        <a:t>T 31.12.2015.</a:t>
                      </a:r>
                      <a:endParaRPr lang="lv-LV" i="1" dirty="0"/>
                    </a:p>
                  </a:txBody>
                  <a:tcPr/>
                </a:tc>
              </a:tr>
              <a:tr h="635604">
                <a:tc>
                  <a:txBody>
                    <a:bodyPr/>
                    <a:lstStyle/>
                    <a:p>
                      <a:r>
                        <a:rPr lang="lv-LV" sz="1800" dirty="0" smtClean="0"/>
                        <a:t>Nepietiekami</a:t>
                      </a:r>
                      <a:r>
                        <a:rPr lang="lv-LV" sz="1800" baseline="0" dirty="0" smtClean="0"/>
                        <a:t> ienākumi personām ar invaliditāti </a:t>
                      </a:r>
                      <a:endParaRPr lang="lv-LV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Valsts sociālā nodrošinājuma pabalsta un</a:t>
                      </a:r>
                      <a:r>
                        <a:rPr lang="lv-LV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lv-LV" sz="1800" b="0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pabalsta invalīdam, kuram nepieciešama īpaša kopšana,</a:t>
                      </a:r>
                      <a:r>
                        <a:rPr lang="lv-LV" sz="18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apmēru palielināšana </a:t>
                      </a:r>
                    </a:p>
                    <a:p>
                      <a:r>
                        <a:rPr lang="lv-LV" sz="1800" b="0" i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T</a:t>
                      </a:r>
                      <a:r>
                        <a:rPr lang="lv-LV" sz="1800" b="0" i="1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+mn-cs"/>
                        </a:rPr>
                        <a:t> 01.07.2014.</a:t>
                      </a:r>
                      <a:endParaRPr lang="lv-LV" sz="1800" b="0" i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02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Virsraksts 4"/>
          <p:cNvSpPr txBox="1">
            <a:spLocks/>
          </p:cNvSpPr>
          <p:nvPr/>
        </p:nvSpPr>
        <p:spPr bwMode="auto">
          <a:xfrm>
            <a:off x="447675" y="4868863"/>
            <a:ext cx="3097213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lv-LV" sz="20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794" name="Virsraksts 4"/>
          <p:cNvSpPr txBox="1">
            <a:spLocks/>
          </p:cNvSpPr>
          <p:nvPr/>
        </p:nvSpPr>
        <p:spPr bwMode="auto">
          <a:xfrm>
            <a:off x="755650" y="908050"/>
            <a:ext cx="7488238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lv-LV" sz="2800" dirty="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PALDIES!</a:t>
            </a:r>
          </a:p>
        </p:txBody>
      </p:sp>
      <p:sp>
        <p:nvSpPr>
          <p:cNvPr id="33795" name="Virsraksts 4"/>
          <p:cNvSpPr txBox="1">
            <a:spLocks/>
          </p:cNvSpPr>
          <p:nvPr/>
        </p:nvSpPr>
        <p:spPr bwMode="auto">
          <a:xfrm>
            <a:off x="3059113" y="2292350"/>
            <a:ext cx="3097212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lv-LV" sz="20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796" name="Rectangle 1"/>
          <p:cNvSpPr>
            <a:spLocks noChangeArrowheads="1"/>
          </p:cNvSpPr>
          <p:nvPr/>
        </p:nvSpPr>
        <p:spPr bwMode="auto">
          <a:xfrm>
            <a:off x="2195513" y="3068638"/>
            <a:ext cx="4608512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lv-LV" sz="1600">
                <a:solidFill>
                  <a:srgbClr val="005927"/>
                </a:solidFill>
                <a:latin typeface="Tahoma" pitchFamily="34" charset="0"/>
                <a:cs typeface="Tahoma" pitchFamily="34" charset="0"/>
                <a:hlinkClick r:id="rId3"/>
              </a:rPr>
              <a:t>www.lm.gov.lv</a:t>
            </a:r>
            <a:endParaRPr lang="lv-LV" sz="16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endParaRPr lang="lv-LV" sz="8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sz="160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Twitter:@Lab_min</a:t>
            </a:r>
          </a:p>
          <a:p>
            <a:pPr algn="ctr"/>
            <a:endParaRPr lang="lv-LV" sz="8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sz="160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Flickr.com:Labklajibas_ministrija</a:t>
            </a:r>
          </a:p>
          <a:p>
            <a:pPr algn="ctr"/>
            <a:endParaRPr lang="lv-LV" sz="8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sz="160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Youtube.com/labklajibasministrija</a:t>
            </a:r>
          </a:p>
          <a:p>
            <a:pPr algn="ctr"/>
            <a:endParaRPr lang="lv-LV" sz="800">
              <a:solidFill>
                <a:srgbClr val="005927"/>
              </a:solidFill>
              <a:latin typeface="Tahoma" pitchFamily="34" charset="0"/>
              <a:cs typeface="Tahoma" pitchFamily="34" charset="0"/>
            </a:endParaRPr>
          </a:p>
          <a:p>
            <a:pPr algn="ctr"/>
            <a:r>
              <a:rPr lang="lv-LV" sz="1600">
                <a:solidFill>
                  <a:srgbClr val="005927"/>
                </a:solidFill>
                <a:latin typeface="Tahoma" pitchFamily="34" charset="0"/>
                <a:cs typeface="Tahoma" pitchFamily="34" charset="0"/>
              </a:rPr>
              <a:t>Draugiem.lv/labklajiba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ēma">
  <a:themeElements>
    <a:clrScheme name="Iestād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estād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estā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847</Words>
  <Application>Microsoft Office PowerPoint</Application>
  <PresentationFormat>On-screen Show (4:3)</PresentationFormat>
  <Paragraphs>114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tēma</vt:lpstr>
      <vt:lpstr>Sabiedrības novecošanās izaicinājumi sociālajā drošības sistēmā</vt:lpstr>
      <vt:lpstr>Sabiedrības novecošanās pamatrisinājumi</vt:lpstr>
      <vt:lpstr>Trūkumi un iespējamie risinājumi</vt:lpstr>
      <vt:lpstr>NODARBINĀTĪBA</vt:lpstr>
      <vt:lpstr>PowerPoint Presentation</vt:lpstr>
      <vt:lpstr>NVA un sociālo dienestu sadarbība</vt:lpstr>
      <vt:lpstr>2013.gada Latvijas darba devēju aptauja un 2012.gada Eurobarometra apsekojuma rezultāti </vt:lpstr>
      <vt:lpstr>PAKALPOJUMI</vt:lpstr>
      <vt:lpstr>PowerPoint Presentation</vt:lpstr>
      <vt:lpstr>SOCIĀLĀ AIZSARDZĪBA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Adrenalin.lv</dc:creator>
  <cp:lastModifiedBy>Evija Kūla</cp:lastModifiedBy>
  <cp:revision>203</cp:revision>
  <cp:lastPrinted>2014-06-04T13:32:53Z</cp:lastPrinted>
  <dcterms:created xsi:type="dcterms:W3CDTF">2014-01-14T19:57:53Z</dcterms:created>
  <dcterms:modified xsi:type="dcterms:W3CDTF">2014-06-05T14:06:54Z</dcterms:modified>
</cp:coreProperties>
</file>