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258" r:id="rId4"/>
    <p:sldId id="261" r:id="rId5"/>
    <p:sldId id="263" r:id="rId6"/>
    <p:sldId id="260" r:id="rId7"/>
    <p:sldId id="276" r:id="rId8"/>
    <p:sldId id="277" r:id="rId9"/>
    <p:sldId id="278" r:id="rId10"/>
    <p:sldId id="262" r:id="rId11"/>
    <p:sldId id="279" r:id="rId12"/>
    <p:sldId id="264" r:id="rId13"/>
    <p:sldId id="280" r:id="rId14"/>
    <p:sldId id="259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FDF9F9"/>
    <a:srgbClr val="F8ED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FCC95-91D1-424A-AC75-2228360626E2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3568-6377-4CD4-983D-4F51DC47A1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562D9-AA33-41A6-8C84-79FFF67B0AA6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14B8C-429F-4ECF-A710-9E739D461C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F3225-7D4A-4B03-9180-DBAF2D9D5E86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F25E-48EC-422F-857B-0400CCCC94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07D1-7041-4642-B0BC-B72B3D2A5F0B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6F832-AD22-4B8A-94E4-FFB9492090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78584-5ACB-43D3-B03D-AD4A28ACCB2D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CA754-ED85-4DE4-8B31-6BA0AFA723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2E7BC-5F5D-48F7-BAC5-A5C51EED7473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ED209-8DBD-45D1-8644-8DA38EDDDD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CAA54-D776-474A-952D-E5C07A117775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C0892-1D63-4DC1-893C-A8E73F55DD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5F64-E6AF-4FAC-AD1D-4F5997B417BB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E59-0F70-4BF7-B7C2-626CA71560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B1EF-43FF-486F-8837-4D1DEE8F9D96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230A-5E3E-466E-805B-15E6B01831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CBBC9-35E2-44AB-9DE0-8CD15CACF8F6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6168C-F698-473D-A988-A433389D06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8397D-83EA-46B7-A03D-3B7960C5E15B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09E4F-CFF7-46F2-A448-CB9F046947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7E9027-998F-4CC1-86C0-EC16197552AB}" type="datetimeFigureOut">
              <a:rPr lang="en-GB"/>
              <a:pPr>
                <a:defRPr/>
              </a:pPr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A1EB15-1369-4A36-B219-4391F5CAEC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jpeg"/><Relationship Id="rId9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jpeg"/><Relationship Id="rId9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10" Type="http://schemas.openxmlformats.org/officeDocument/2006/relationships/image" Target="../media/image1.jpeg"/><Relationship Id="rId4" Type="http://schemas.openxmlformats.org/officeDocument/2006/relationships/image" Target="../media/image4.tiff"/><Relationship Id="rId9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9.wmf"/><Relationship Id="rId7" Type="http://schemas.openxmlformats.org/officeDocument/2006/relationships/image" Target="../media/image3.png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11" Type="http://schemas.openxmlformats.org/officeDocument/2006/relationships/image" Target="../media/image7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png"/><Relationship Id="rId4" Type="http://schemas.openxmlformats.org/officeDocument/2006/relationships/image" Target="../media/image1.jpeg"/><Relationship Id="rId9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tiff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atoll.center@gmail.com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1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Be_saf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352800"/>
            <a:ext cx="452278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825" y="1828800"/>
            <a:ext cx="8713788" cy="2392363"/>
          </a:xfrm>
        </p:spPr>
        <p:txBody>
          <a:bodyPr>
            <a:normAutofit fontScale="90000"/>
          </a:bodyPr>
          <a:lstStyle/>
          <a:p>
            <a:pPr algn="r"/>
            <a:r>
              <a:rPr lang="lv-LV" sz="4000" b="1" smtClean="0"/>
              <a:t>A SAFETY COMPASS:</a:t>
            </a:r>
            <a:br>
              <a:rPr lang="lv-LV" sz="4000" b="1" smtClean="0"/>
            </a:br>
            <a:r>
              <a:rPr lang="lv-LV" sz="4000" b="1" smtClean="0"/>
              <a:t>Signposting Ways to Escape Trafficking </a:t>
            </a:r>
            <a:br>
              <a:rPr lang="lv-LV" sz="4000" b="1" smtClean="0"/>
            </a:br>
            <a:r>
              <a:rPr lang="lv-LV" sz="4000" b="1" smtClean="0"/>
              <a:t/>
            </a:r>
            <a:br>
              <a:rPr lang="lv-LV" sz="4000" b="1" smtClean="0"/>
            </a:br>
            <a:r>
              <a:rPr lang="lv-LV" sz="3700" b="1" smtClean="0">
                <a:latin typeface="Arial" charset="0"/>
              </a:rPr>
              <a:t>CHALLENGES AND OPPORTUNITIES</a:t>
            </a:r>
            <a:r>
              <a:rPr lang="lv-LV" sz="4000" b="1" smtClean="0"/>
              <a:t/>
            </a:r>
            <a:br>
              <a:rPr lang="lv-LV" sz="4000" b="1" smtClean="0"/>
            </a:br>
            <a:r>
              <a:rPr lang="lv-LV" sz="2400" smtClean="0">
                <a:latin typeface="Arial" charset="0"/>
              </a:rPr>
              <a:t>Roman Krõlov</a:t>
            </a:r>
            <a:r>
              <a:rPr lang="lv-LV" sz="2400" smtClean="0"/>
              <a:t/>
            </a:r>
            <a:br>
              <a:rPr lang="lv-LV" sz="2400" smtClean="0"/>
            </a:br>
            <a:r>
              <a:rPr lang="lv-LV" sz="2400" smtClean="0">
                <a:latin typeface="Arial" charset="0"/>
              </a:rPr>
              <a:t>NGO ELULIIN, Tallinn Estonia</a:t>
            </a:r>
            <a:r>
              <a:rPr lang="en-US" sz="2400" b="1" smtClean="0"/>
              <a:t> </a:t>
            </a:r>
            <a:r>
              <a:rPr lang="lv-LV" sz="4000" smtClean="0"/>
              <a:t/>
            </a:r>
            <a:br>
              <a:rPr lang="lv-LV" sz="4000" smtClean="0"/>
            </a:br>
            <a:endParaRPr lang="lv-LV" sz="360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6825" y="5105400"/>
            <a:ext cx="3592513" cy="1371600"/>
          </a:xfrm>
        </p:spPr>
        <p:txBody>
          <a:bodyPr>
            <a:normAutofit/>
          </a:bodyPr>
          <a:lstStyle/>
          <a:p>
            <a:r>
              <a:rPr lang="lv-LV" sz="2400" smtClean="0">
                <a:solidFill>
                  <a:srgbClr val="3172C4"/>
                </a:solidFill>
              </a:rPr>
              <a:t>        </a:t>
            </a:r>
            <a:r>
              <a:rPr lang="lv-LV" sz="2400" smtClean="0">
                <a:solidFill>
                  <a:srgbClr val="3172C4"/>
                </a:solidFill>
                <a:latin typeface="Arial" charset="0"/>
              </a:rPr>
              <a:t>  </a:t>
            </a:r>
            <a:r>
              <a:rPr lang="lv-LV" sz="2400" smtClean="0">
                <a:solidFill>
                  <a:srgbClr val="3172C4"/>
                </a:solidFill>
              </a:rPr>
              <a:t>Date:</a:t>
            </a:r>
            <a:r>
              <a:rPr lang="en-US" sz="2400" smtClean="0">
                <a:solidFill>
                  <a:srgbClr val="3172C4"/>
                </a:solidFill>
              </a:rPr>
              <a:t> 26</a:t>
            </a:r>
            <a:r>
              <a:rPr lang="lv-LV" sz="2400" smtClean="0">
                <a:solidFill>
                  <a:srgbClr val="3172C4"/>
                </a:solidFill>
              </a:rPr>
              <a:t>.</a:t>
            </a:r>
            <a:r>
              <a:rPr lang="en-US" sz="2400" smtClean="0">
                <a:solidFill>
                  <a:srgbClr val="3172C4"/>
                </a:solidFill>
              </a:rPr>
              <a:t>10</a:t>
            </a:r>
            <a:r>
              <a:rPr lang="lv-LV" sz="2400" smtClean="0">
                <a:solidFill>
                  <a:srgbClr val="3172C4"/>
                </a:solidFill>
              </a:rPr>
              <a:t>.201</a:t>
            </a:r>
            <a:r>
              <a:rPr lang="en-US" sz="2400" smtClean="0">
                <a:solidFill>
                  <a:srgbClr val="3172C4"/>
                </a:solidFill>
              </a:rPr>
              <a:t>5</a:t>
            </a:r>
            <a:endParaRPr lang="lv-LV" sz="2400" smtClean="0">
              <a:solidFill>
                <a:srgbClr val="3172C4"/>
              </a:solidFill>
            </a:endParaRPr>
          </a:p>
          <a:p>
            <a:r>
              <a:rPr lang="lv-LV" sz="2400" smtClean="0">
                <a:solidFill>
                  <a:srgbClr val="3172C4"/>
                </a:solidFill>
                <a:latin typeface="Arial" charset="0"/>
              </a:rPr>
              <a:t>      </a:t>
            </a:r>
            <a:r>
              <a:rPr lang="lv-LV" sz="2400" smtClean="0">
                <a:solidFill>
                  <a:srgbClr val="3172C4"/>
                </a:solidFill>
              </a:rPr>
              <a:t>Place: </a:t>
            </a:r>
            <a:r>
              <a:rPr lang="en-US" sz="2400" smtClean="0">
                <a:solidFill>
                  <a:srgbClr val="3172C4"/>
                </a:solidFill>
              </a:rPr>
              <a:t>Riga</a:t>
            </a:r>
            <a:r>
              <a:rPr lang="lv-LV" sz="2400" smtClean="0">
                <a:solidFill>
                  <a:srgbClr val="3172C4"/>
                </a:solidFill>
              </a:rPr>
              <a:t>, </a:t>
            </a:r>
            <a:r>
              <a:rPr lang="en-US" sz="2400" smtClean="0">
                <a:solidFill>
                  <a:srgbClr val="3172C4"/>
                </a:solidFill>
              </a:rPr>
              <a:t>Latvia</a:t>
            </a:r>
            <a:endParaRPr lang="lv-LV" sz="2400" smtClean="0">
              <a:solidFill>
                <a:srgbClr val="3172C4"/>
              </a:solidFill>
            </a:endParaRPr>
          </a:p>
          <a:p>
            <a:endParaRPr lang="lv-LV" sz="2400" smtClean="0">
              <a:solidFill>
                <a:srgbClr val="3172C4"/>
              </a:solidFill>
            </a:endParaRPr>
          </a:p>
          <a:p>
            <a:endParaRPr lang="lv-LV" smtClean="0">
              <a:solidFill>
                <a:srgbClr val="898989"/>
              </a:solidFill>
            </a:endParaRPr>
          </a:p>
        </p:txBody>
      </p:sp>
      <p:pic>
        <p:nvPicPr>
          <p:cNvPr id="1331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152400"/>
            <a:ext cx="143986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8" name="Group 12"/>
          <p:cNvGrpSpPr>
            <a:grpSpLocks/>
          </p:cNvGrpSpPr>
          <p:nvPr/>
        </p:nvGrpSpPr>
        <p:grpSpPr bwMode="auto">
          <a:xfrm>
            <a:off x="0" y="6172200"/>
            <a:ext cx="6705600" cy="576263"/>
            <a:chOff x="0" y="6172200"/>
            <a:chExt cx="6705600" cy="577002"/>
          </a:xfrm>
        </p:grpSpPr>
        <p:pic>
          <p:nvPicPr>
            <p:cNvPr id="13326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7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8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9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0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31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19" name="Group 12"/>
          <p:cNvGrpSpPr>
            <a:grpSpLocks/>
          </p:cNvGrpSpPr>
          <p:nvPr/>
        </p:nvGrpSpPr>
        <p:grpSpPr bwMode="auto">
          <a:xfrm>
            <a:off x="0" y="6162675"/>
            <a:ext cx="6705600" cy="576263"/>
            <a:chOff x="0" y="6172200"/>
            <a:chExt cx="6705600" cy="577002"/>
          </a:xfrm>
        </p:grpSpPr>
        <p:pic>
          <p:nvPicPr>
            <p:cNvPr id="13320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1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2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3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4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5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/>
          <a:lstStyle/>
          <a:p>
            <a:r>
              <a:rPr lang="lv-LV" dirty="0" smtClean="0"/>
              <a:t>ESTONIA 2015</a:t>
            </a:r>
            <a:endParaRPr lang="lv-LV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33400" y="0"/>
            <a:ext cx="8153400" cy="838200"/>
            <a:chOff x="0" y="6172200"/>
            <a:chExt cx="6705600" cy="577002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 descr="Marta_logo.t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 descr="logo_VBTAI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0" descr="w@w logo 2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1" descr="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14" name="Picture 9" descr="Be_safe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01" y="1600200"/>
            <a:ext cx="724839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164" y="734008"/>
            <a:ext cx="1470054" cy="97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598" y="801226"/>
            <a:ext cx="1388197" cy="92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47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ubtitle 6"/>
          <p:cNvSpPr txBox="1">
            <a:spLocks/>
          </p:cNvSpPr>
          <p:nvPr/>
        </p:nvSpPr>
        <p:spPr bwMode="auto">
          <a:xfrm>
            <a:off x="609600" y="990600"/>
            <a:ext cx="7924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t-EE" sz="2400" b="1">
                <a:ea typeface="Arial Unicode MS" pitchFamily="34" charset="-128"/>
                <a:cs typeface="Arial Unicode MS" pitchFamily="34" charset="-128"/>
              </a:rPr>
              <a:t>Research works implemented in frames of Safety Compass Project</a:t>
            </a:r>
            <a:endParaRPr lang="en-US" sz="2400" b="1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143000" y="1905000"/>
            <a:ext cx="73152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lv-LV" sz="4400" b="1" dirty="0">
              <a:solidFill>
                <a:srgbClr val="0033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4339" name="Group 8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1436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2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14363" name="Picture 9" descr="Be_saf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372" name="Group 12"/>
          <p:cNvGrpSpPr>
            <a:grpSpLocks/>
          </p:cNvGrpSpPr>
          <p:nvPr/>
        </p:nvGrpSpPr>
        <p:grpSpPr bwMode="auto">
          <a:xfrm>
            <a:off x="533400" y="0"/>
            <a:ext cx="8153400" cy="838200"/>
            <a:chOff x="0" y="6172200"/>
            <a:chExt cx="6705600" cy="577002"/>
          </a:xfrm>
        </p:grpSpPr>
        <p:pic>
          <p:nvPicPr>
            <p:cNvPr id="14373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4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5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6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7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8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81" name="Subtitle 6"/>
          <p:cNvSpPr txBox="1">
            <a:spLocks/>
          </p:cNvSpPr>
          <p:nvPr/>
        </p:nvSpPr>
        <p:spPr bwMode="auto">
          <a:xfrm>
            <a:off x="914400" y="2057400"/>
            <a:ext cx="7162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buFontTx/>
              <a:buAutoNum type="alphaUcParenR"/>
            </a:pPr>
            <a:r>
              <a:rPr lang="et-EE" sz="2400" b="1"/>
              <a:t>“</a:t>
            </a:r>
            <a:r>
              <a:rPr lang="ru-RU" sz="2400" b="1"/>
              <a:t>Path to prostitution</a:t>
            </a:r>
            <a:r>
              <a:rPr lang="et-EE" sz="2400" b="1"/>
              <a:t>”</a:t>
            </a:r>
            <a:r>
              <a:rPr lang="et-EE" sz="2400"/>
              <a:t>                                                   in-depth interviews with women involved in prostitution and sphere of trafficking</a:t>
            </a:r>
          </a:p>
          <a:p>
            <a:pPr marL="342900" indent="-342900" algn="l">
              <a:buFontTx/>
              <a:buAutoNum type="alphaUcParenR"/>
            </a:pPr>
            <a:r>
              <a:rPr lang="ru-RU" sz="2400" b="1"/>
              <a:t>Internet mechanisms of recruitment to human trafficking</a:t>
            </a:r>
            <a:r>
              <a:rPr lang="ru-RU" sz="2400"/>
              <a:t> </a:t>
            </a:r>
            <a:r>
              <a:rPr lang="et-EE" sz="2400"/>
              <a:t>                                            analysis of main ways and patterns of recruitment to human trafficking using of online internet resources</a:t>
            </a:r>
          </a:p>
          <a:p>
            <a:pPr marL="342900" indent="-342900" algn="l">
              <a:buFontTx/>
              <a:buAutoNum type="alphaUcParenR"/>
            </a:pPr>
            <a:r>
              <a:rPr lang="et-EE" sz="2400" b="1"/>
              <a:t>Online image of women </a:t>
            </a:r>
          </a:p>
          <a:p>
            <a:pPr marL="342900" indent="-342900" algn="l"/>
            <a:r>
              <a:rPr lang="et-EE" sz="2400" b="1"/>
              <a:t>    </a:t>
            </a:r>
            <a:r>
              <a:rPr lang="et-EE" sz="2400"/>
              <a:t>research of representation of male and female textual and visual images in internet media</a:t>
            </a:r>
            <a:endParaRPr lang="et-EE" sz="2400" b="1"/>
          </a:p>
          <a:p>
            <a:pPr marL="342900" indent="-342900" algn="l">
              <a:buFontTx/>
              <a:buAutoNum type="alphaUcParenR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01000" cy="533400"/>
          </a:xfrm>
        </p:spPr>
        <p:txBody>
          <a:bodyPr/>
          <a:lstStyle/>
          <a:p>
            <a:r>
              <a:rPr lang="et-EE" sz="2400" smtClean="0">
                <a:latin typeface="Arial" charset="0"/>
              </a:rPr>
              <a:t>Path to prostitution: Psychological factors of vulnerability</a:t>
            </a:r>
            <a:endParaRPr lang="et-EE" sz="2400" smtClean="0"/>
          </a:p>
        </p:txBody>
      </p:sp>
      <p:grpSp>
        <p:nvGrpSpPr>
          <p:cNvPr id="15376" name="Group 4"/>
          <p:cNvGrpSpPr>
            <a:grpSpLocks/>
          </p:cNvGrpSpPr>
          <p:nvPr/>
        </p:nvGrpSpPr>
        <p:grpSpPr bwMode="auto">
          <a:xfrm>
            <a:off x="609600" y="5854700"/>
            <a:ext cx="8075613" cy="827088"/>
            <a:chOff x="609600" y="6030182"/>
            <a:chExt cx="8076245" cy="827818"/>
          </a:xfrm>
        </p:grpSpPr>
        <p:pic>
          <p:nvPicPr>
            <p:cNvPr id="1537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9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15380" name="Picture 7" descr="Be_saf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382" name="Group 12"/>
          <p:cNvGrpSpPr>
            <a:grpSpLocks/>
          </p:cNvGrpSpPr>
          <p:nvPr/>
        </p:nvGrpSpPr>
        <p:grpSpPr bwMode="auto">
          <a:xfrm>
            <a:off x="533400" y="0"/>
            <a:ext cx="8153400" cy="838200"/>
            <a:chOff x="0" y="6172200"/>
            <a:chExt cx="6705600" cy="577002"/>
          </a:xfrm>
        </p:grpSpPr>
        <p:pic>
          <p:nvPicPr>
            <p:cNvPr id="15383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4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5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6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7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8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403" name="Title 1"/>
          <p:cNvSpPr>
            <a:spLocks/>
          </p:cNvSpPr>
          <p:nvPr/>
        </p:nvSpPr>
        <p:spPr bwMode="auto">
          <a:xfrm>
            <a:off x="1066800" y="2286000"/>
            <a:ext cx="7391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t-EE" sz="2800"/>
              <a:t/>
            </a:r>
            <a:br>
              <a:rPr lang="et-EE" sz="2800"/>
            </a:br>
            <a:r>
              <a:rPr lang="en-GB" sz="2800"/>
              <a:t>Social outcasts; </a:t>
            </a:r>
            <a:r>
              <a:rPr lang="et-EE" sz="2800"/>
              <a:t>                                                                          </a:t>
            </a:r>
            <a:r>
              <a:rPr lang="en-GB" sz="2800"/>
              <a:t>bullying; </a:t>
            </a:r>
            <a:r>
              <a:rPr lang="et-EE" sz="2800"/>
              <a:t>                                                         </a:t>
            </a:r>
            <a:r>
              <a:rPr lang="en-GB" sz="2800"/>
              <a:t>Effect of violence; </a:t>
            </a:r>
            <a:r>
              <a:rPr lang="et-EE" sz="2800"/>
              <a:t>                                                 </a:t>
            </a:r>
            <a:r>
              <a:rPr lang="en-GB" sz="2800"/>
              <a:t>lack of self-confidence; </a:t>
            </a:r>
            <a:r>
              <a:rPr lang="et-EE" sz="2800"/>
              <a:t>                                               </a:t>
            </a:r>
            <a:r>
              <a:rPr lang="en-GB" sz="2800"/>
              <a:t>re-victimization; </a:t>
            </a:r>
            <a:r>
              <a:rPr lang="et-EE" sz="2800"/>
              <a:t>                                                </a:t>
            </a:r>
            <a:r>
              <a:rPr lang="en-GB" sz="2800"/>
              <a:t>low self-esteem; </a:t>
            </a:r>
            <a:r>
              <a:rPr lang="et-EE" sz="2800"/>
              <a:t>                                                 </a:t>
            </a:r>
            <a:r>
              <a:rPr lang="en-GB" sz="2800"/>
              <a:t>negligent, </a:t>
            </a:r>
            <a:r>
              <a:rPr lang="et-EE" sz="2800"/>
              <a:t>                                                     </a:t>
            </a:r>
            <a:r>
              <a:rPr lang="en-GB" sz="2800"/>
              <a:t>indifferent treatment in childhood; </a:t>
            </a:r>
            <a:r>
              <a:rPr lang="et-EE" sz="2800"/>
              <a:t>                                             </a:t>
            </a:r>
            <a:r>
              <a:rPr lang="en-GB" sz="2800"/>
              <a:t>dependence on a man; </a:t>
            </a:r>
            <a:r>
              <a:rPr lang="et-EE" sz="2800"/>
              <a:t>                                </a:t>
            </a:r>
            <a:r>
              <a:rPr lang="en-GB" sz="2800"/>
              <a:t>mental illness</a:t>
            </a:r>
            <a:endParaRPr lang="et-EE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4"/>
          <p:cNvGrpSpPr>
            <a:grpSpLocks/>
          </p:cNvGrpSpPr>
          <p:nvPr/>
        </p:nvGrpSpPr>
        <p:grpSpPr bwMode="auto">
          <a:xfrm>
            <a:off x="609600" y="5854700"/>
            <a:ext cx="8075613" cy="827088"/>
            <a:chOff x="609600" y="6030182"/>
            <a:chExt cx="8076245" cy="827818"/>
          </a:xfrm>
        </p:grpSpPr>
        <p:pic>
          <p:nvPicPr>
            <p:cNvPr id="1638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0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16391" name="Picture 7" descr="Be_saf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8" name="Заголовок 2"/>
          <p:cNvSpPr>
            <a:spLocks noGrp="1"/>
          </p:cNvSpPr>
          <p:nvPr>
            <p:ph type="title"/>
          </p:nvPr>
        </p:nvSpPr>
        <p:spPr>
          <a:xfrm>
            <a:off x="609600" y="838200"/>
            <a:ext cx="8010525" cy="501650"/>
          </a:xfrm>
        </p:spPr>
        <p:txBody>
          <a:bodyPr/>
          <a:lstStyle/>
          <a:p>
            <a:r>
              <a:rPr lang="et-EE" sz="2400" smtClean="0">
                <a:latin typeface="Arial" charset="0"/>
              </a:rPr>
              <a:t>Path to prostitution: Social factors of vulnerability</a:t>
            </a:r>
            <a:endParaRPr lang="en-US" sz="2400" smtClean="0">
              <a:latin typeface="Arial" charset="0"/>
            </a:endParaRPr>
          </a:p>
        </p:txBody>
      </p:sp>
      <p:grpSp>
        <p:nvGrpSpPr>
          <p:cNvPr id="16393" name="Group 12"/>
          <p:cNvGrpSpPr>
            <a:grpSpLocks/>
          </p:cNvGrpSpPr>
          <p:nvPr/>
        </p:nvGrpSpPr>
        <p:grpSpPr bwMode="auto">
          <a:xfrm>
            <a:off x="533400" y="0"/>
            <a:ext cx="8153400" cy="838200"/>
            <a:chOff x="0" y="6172200"/>
            <a:chExt cx="6705600" cy="577002"/>
          </a:xfrm>
        </p:grpSpPr>
        <p:pic>
          <p:nvPicPr>
            <p:cNvPr id="16394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5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6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9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400" name="Заголовок 2"/>
          <p:cNvSpPr>
            <a:spLocks/>
          </p:cNvSpPr>
          <p:nvPr/>
        </p:nvSpPr>
        <p:spPr bwMode="auto">
          <a:xfrm>
            <a:off x="1066800" y="2590800"/>
            <a:ext cx="739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2800"/>
              <a:t>No support</a:t>
            </a:r>
            <a:r>
              <a:rPr lang="et-EE" sz="2800"/>
              <a:t> from social network</a:t>
            </a:r>
            <a:r>
              <a:rPr lang="en-GB" sz="2800"/>
              <a:t>; </a:t>
            </a:r>
            <a:r>
              <a:rPr lang="et-EE" sz="2800"/>
              <a:t>                                                            </a:t>
            </a:r>
            <a:r>
              <a:rPr lang="en-GB" sz="2800"/>
              <a:t>no support from social system;</a:t>
            </a:r>
            <a:r>
              <a:rPr lang="et-EE" sz="2800"/>
              <a:t>                                </a:t>
            </a:r>
            <a:r>
              <a:rPr lang="en-GB" sz="2800"/>
              <a:t> no support from family</a:t>
            </a:r>
            <a:r>
              <a:rPr lang="en-US" sz="2800"/>
              <a:t/>
            </a:r>
            <a:br>
              <a:rPr lang="en-US" sz="2800"/>
            </a:br>
            <a:r>
              <a:rPr lang="en-GB" sz="2800"/>
              <a:t>social rejection; </a:t>
            </a:r>
            <a:r>
              <a:rPr lang="et-EE" sz="2800"/>
              <a:t>                                              bad </a:t>
            </a:r>
            <a:r>
              <a:rPr lang="en-GB" sz="2800"/>
              <a:t>living conditions; </a:t>
            </a:r>
            <a:r>
              <a:rPr lang="et-EE" sz="2800"/>
              <a:t>                                               </a:t>
            </a:r>
            <a:r>
              <a:rPr lang="en-GB" sz="2800"/>
              <a:t>drugs; </a:t>
            </a:r>
            <a:r>
              <a:rPr lang="et-EE" sz="2800"/>
              <a:t>                                                              </a:t>
            </a:r>
            <a:r>
              <a:rPr lang="en-GB" sz="2800"/>
              <a:t>inability to develop relationship; </a:t>
            </a:r>
            <a:r>
              <a:rPr lang="et-EE" sz="2800"/>
              <a:t>                             </a:t>
            </a:r>
            <a:r>
              <a:rPr lang="en-GB" sz="2800"/>
              <a:t>dependence on a man; </a:t>
            </a:r>
            <a:r>
              <a:rPr lang="et-EE" sz="2800"/>
              <a:t>                                    </a:t>
            </a:r>
            <a:r>
              <a:rPr lang="en-GB" sz="2800"/>
              <a:t>alcohol; </a:t>
            </a:r>
            <a:r>
              <a:rPr lang="et-EE" sz="2800"/>
              <a:t>                                                        </a:t>
            </a:r>
            <a:r>
              <a:rPr lang="en-GB" sz="2800"/>
              <a:t>gambling; </a:t>
            </a:r>
            <a:r>
              <a:rPr lang="et-EE" sz="2800"/>
              <a:t>                                                                         </a:t>
            </a:r>
            <a:endParaRPr lang="en-US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17413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4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17415" name="Picture 7" descr="Be_saf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1" name="Заголовок 2"/>
          <p:cNvSpPr>
            <a:spLocks noGrp="1"/>
          </p:cNvSpPr>
          <p:nvPr>
            <p:ph type="title"/>
          </p:nvPr>
        </p:nvSpPr>
        <p:spPr>
          <a:xfrm>
            <a:off x="838200" y="762000"/>
            <a:ext cx="7934325" cy="425450"/>
          </a:xfrm>
        </p:spPr>
        <p:txBody>
          <a:bodyPr/>
          <a:lstStyle/>
          <a:p>
            <a:r>
              <a:rPr lang="et-EE" sz="2400" smtClean="0">
                <a:latin typeface="Arial" charset="0"/>
              </a:rPr>
              <a:t>Path to prostitution: Economic factors of vulnerability</a:t>
            </a:r>
            <a:endParaRPr lang="en-US" sz="2400" smtClean="0">
              <a:latin typeface="Arial" charset="0"/>
            </a:endParaRPr>
          </a:p>
        </p:txBody>
      </p:sp>
      <p:grpSp>
        <p:nvGrpSpPr>
          <p:cNvPr id="17417" name="Group 12"/>
          <p:cNvGrpSpPr>
            <a:grpSpLocks/>
          </p:cNvGrpSpPr>
          <p:nvPr/>
        </p:nvGrpSpPr>
        <p:grpSpPr bwMode="auto">
          <a:xfrm>
            <a:off x="609600" y="0"/>
            <a:ext cx="8153400" cy="838200"/>
            <a:chOff x="0" y="6172200"/>
            <a:chExt cx="6705600" cy="577002"/>
          </a:xfrm>
        </p:grpSpPr>
        <p:pic>
          <p:nvPicPr>
            <p:cNvPr id="17418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0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1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2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23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27" name="Заголовок 2"/>
          <p:cNvSpPr>
            <a:spLocks/>
          </p:cNvSpPr>
          <p:nvPr/>
        </p:nvSpPr>
        <p:spPr bwMode="auto">
          <a:xfrm>
            <a:off x="1066800" y="2743200"/>
            <a:ext cx="7239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2800"/>
              <a:t>debts; </a:t>
            </a:r>
            <a:r>
              <a:rPr lang="et-EE" sz="2800"/>
              <a:t> </a:t>
            </a:r>
            <a:br>
              <a:rPr lang="et-EE" sz="2800"/>
            </a:br>
            <a:r>
              <a:rPr lang="en-GB" sz="2800"/>
              <a:t>low status job;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siblings need financial support;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sense of responsibility for children/family; debts of family members;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husband’s debts;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low wages;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satisfaction of basic needs;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earn to satisfy addictions (alcohol, drugs); satisfaction of need for luxury;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jobless; </a:t>
            </a:r>
            <a:r>
              <a:rPr lang="et-EE" sz="2800"/>
              <a:t/>
            </a:r>
            <a:br>
              <a:rPr lang="et-EE" sz="2800"/>
            </a:br>
            <a:r>
              <a:rPr lang="en-GB" sz="2800"/>
              <a:t>loss of home</a:t>
            </a:r>
            <a:r>
              <a:rPr lang="ru-RU" sz="2800"/>
              <a:t> </a:t>
            </a:r>
            <a:endParaRPr lang="en-US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27038"/>
          </a:xfrm>
        </p:spPr>
        <p:txBody>
          <a:bodyPr/>
          <a:lstStyle/>
          <a:p>
            <a:r>
              <a:rPr lang="et-EE" sz="2400" smtClean="0">
                <a:latin typeface="Arial" charset="0"/>
              </a:rPr>
              <a:t>Path to prostitution: Personal factors of vulnerability</a:t>
            </a:r>
            <a:endParaRPr lang="ru-RU" sz="2400" smtClean="0">
              <a:latin typeface="Arial" charset="0"/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3505200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et-EE" sz="280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no education,</a:t>
            </a: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serious crisis</a:t>
            </a: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no skill necessary for a job</a:t>
            </a:r>
            <a:endParaRPr lang="et-EE" sz="2800" smtClean="0">
              <a:latin typeface="Arial" charset="0"/>
            </a:endParaRPr>
          </a:p>
          <a:p>
            <a:pPr>
              <a:buFont typeface="Arial" charset="0"/>
              <a:buNone/>
            </a:pPr>
            <a:endParaRPr lang="en-GB" sz="2800" smtClean="0">
              <a:latin typeface="Arial" charset="0"/>
            </a:endParaRPr>
          </a:p>
        </p:txBody>
      </p:sp>
      <p:grpSp>
        <p:nvGrpSpPr>
          <p:cNvPr id="34820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34821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7" descr="Marta_logo.t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3" name="Picture 8" descr="logo_VBTAI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4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5" name="Picture 10" descr="w@w logo 2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6" name="Picture 11" descr="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7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34828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9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34830" name="Picture 7" descr="Be_safe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533400"/>
          </a:xfrm>
        </p:spPr>
        <p:txBody>
          <a:bodyPr/>
          <a:lstStyle/>
          <a:p>
            <a:r>
              <a:rPr lang="et-EE" sz="2400" smtClean="0">
                <a:latin typeface="Arial" charset="0"/>
              </a:rPr>
              <a:t>Path to prostitution: Cultural factors of vulnerability</a:t>
            </a:r>
            <a:endParaRPr lang="ru-RU" sz="2400" smtClean="0">
              <a:latin typeface="Arial" charset="0"/>
            </a:endParaRP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8229600" cy="3535363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et-EE" sz="280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Sexualisation of a woman in the media</a:t>
            </a:r>
            <a:endParaRPr lang="et-EE" sz="280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objectification of a woman</a:t>
            </a:r>
            <a:endParaRPr lang="et-EE" sz="280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value of a woman = presence of a man</a:t>
            </a:r>
            <a:endParaRPr lang="et-EE" sz="2800" smtClean="0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en-GB" sz="2800" smtClean="0">
                <a:latin typeface="Arial" charset="0"/>
              </a:rPr>
              <a:t>influence of friends</a:t>
            </a:r>
            <a:endParaRPr lang="ru-RU" sz="2800" smtClean="0">
              <a:latin typeface="Arial" charset="0"/>
            </a:endParaRPr>
          </a:p>
        </p:txBody>
      </p:sp>
      <p:grpSp>
        <p:nvGrpSpPr>
          <p:cNvPr id="35844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35845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6" name="Picture 7" descr="Marta_logo.t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7" name="Picture 8" descr="logo_VBTAI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8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9" name="Picture 10" descr="w@w logo 2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50" name="Picture 11" descr="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851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35852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3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35854" name="Picture 7" descr="Be_safe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457200"/>
          </a:xfrm>
        </p:spPr>
        <p:txBody>
          <a:bodyPr/>
          <a:lstStyle/>
          <a:p>
            <a:r>
              <a:rPr lang="et-EE" sz="2400" b="1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Online woman image research</a:t>
            </a:r>
            <a:endParaRPr lang="ru-RU" sz="2400" b="1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6868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36869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0" name="Picture 7" descr="Marta_logo.t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1" name="Picture 8" descr="logo_VBTAI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2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3" name="Picture 10" descr="w@w logo 2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4" name="Picture 11" descr="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875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36876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7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36878" name="Picture 7" descr="Be_safe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Объект 9"/>
          <p:cNvPicPr>
            <a:picLocks noGrp="1" noChangeArrowheads="1"/>
          </p:cNvPicPr>
          <p:nvPr>
            <p:ph type="body" idx="1"/>
          </p:nvPr>
        </p:nvPicPr>
        <p:blipFill>
          <a:blip r:embed="rId10"/>
          <a:srcRect/>
          <a:stretch>
            <a:fillRect/>
          </a:stretch>
        </p:blipFill>
        <p:spPr>
          <a:xfrm>
            <a:off x="457200" y="1676400"/>
            <a:ext cx="8229600" cy="3876675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970838" cy="457200"/>
          </a:xfrm>
        </p:spPr>
        <p:txBody>
          <a:bodyPr/>
          <a:lstStyle/>
          <a:p>
            <a:r>
              <a:rPr lang="et-EE" sz="2400" b="1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Online woman image research</a:t>
            </a:r>
          </a:p>
        </p:txBody>
      </p:sp>
      <p:grpSp>
        <p:nvGrpSpPr>
          <p:cNvPr id="2068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2070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71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2072" name="Picture 7" descr="Be_saf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74" name="Group 12"/>
          <p:cNvGrpSpPr>
            <a:grpSpLocks/>
          </p:cNvGrpSpPr>
          <p:nvPr/>
        </p:nvGrpSpPr>
        <p:grpSpPr bwMode="auto">
          <a:xfrm>
            <a:off x="533400" y="0"/>
            <a:ext cx="8153400" cy="838200"/>
            <a:chOff x="0" y="6172200"/>
            <a:chExt cx="6705600" cy="577002"/>
          </a:xfrm>
        </p:grpSpPr>
        <p:pic>
          <p:nvPicPr>
            <p:cNvPr id="2075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6" name="Picture 7" descr="Marta_logo.ti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8" descr="logo_VBTAI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9" name="Picture 10" descr="w@w logo 2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0" name="Picture 11" descr="logo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Объект 12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3400" y="1600200"/>
            <a:ext cx="808355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03238"/>
          </a:xfrm>
        </p:spPr>
        <p:txBody>
          <a:bodyPr/>
          <a:lstStyle/>
          <a:p>
            <a:r>
              <a:rPr lang="et-EE" sz="2400" b="1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Online woman image research</a:t>
            </a:r>
            <a:endParaRPr lang="ru-RU" sz="2400" b="1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37892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37893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7" descr="Marta_logo.ti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5" name="Picture 8" descr="logo_VBTAI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6" name="Picture 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7" name="Picture 10" descr="w@w logo 2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8" name="Picture 11" descr="logo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899" name="Group 4"/>
          <p:cNvGrpSpPr>
            <a:grpSpLocks/>
          </p:cNvGrpSpPr>
          <p:nvPr/>
        </p:nvGrpSpPr>
        <p:grpSpPr bwMode="auto">
          <a:xfrm>
            <a:off x="609600" y="6030913"/>
            <a:ext cx="8075613" cy="827087"/>
            <a:chOff x="609600" y="6030182"/>
            <a:chExt cx="8076245" cy="827818"/>
          </a:xfrm>
        </p:grpSpPr>
        <p:pic>
          <p:nvPicPr>
            <p:cNvPr id="37900" name="Picture 3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1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37902" name="Picture 7" descr="Be_safe.jp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7903" name="Object 15"/>
          <p:cNvGraphicFramePr>
            <a:graphicFrameLocks noGrp="1"/>
          </p:cNvGraphicFramePr>
          <p:nvPr>
            <p:ph idx="1"/>
          </p:nvPr>
        </p:nvGraphicFramePr>
        <p:xfrm>
          <a:off x="1219200" y="1219200"/>
          <a:ext cx="67818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Chart" r:id="rId11" imgW="4952941" imgH="3619500" progId="Excel.Sheet.8">
                  <p:embed/>
                </p:oleObj>
              </mc:Choice>
              <mc:Fallback>
                <p:oleObj name="Chart" r:id="rId11" imgW="4952941" imgH="3619500" progId="Excel.Sheet.8">
                  <p:embed/>
                  <p:pic>
                    <p:nvPicPr>
                      <p:cNvPr id="0" name="Picture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781800" cy="495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850188" cy="450850"/>
          </a:xfrm>
        </p:spPr>
        <p:txBody>
          <a:bodyPr/>
          <a:lstStyle/>
          <a:p>
            <a:r>
              <a:rPr lang="et-EE" sz="2400" b="1" smtClean="0">
                <a:latin typeface="Arial" charset="0"/>
                <a:ea typeface="Arial Unicode MS" pitchFamily="34" charset="-128"/>
                <a:cs typeface="Arial Unicode MS" pitchFamily="34" charset="-128"/>
              </a:rPr>
              <a:t>Online woman image research</a:t>
            </a:r>
          </a:p>
        </p:txBody>
      </p:sp>
      <p:grpSp>
        <p:nvGrpSpPr>
          <p:cNvPr id="3089" name="Group 3"/>
          <p:cNvGrpSpPr>
            <a:grpSpLocks/>
          </p:cNvGrpSpPr>
          <p:nvPr/>
        </p:nvGrpSpPr>
        <p:grpSpPr bwMode="auto">
          <a:xfrm>
            <a:off x="609600" y="5854700"/>
            <a:ext cx="8075613" cy="827088"/>
            <a:chOff x="609600" y="6030182"/>
            <a:chExt cx="8076245" cy="827818"/>
          </a:xfrm>
        </p:grpSpPr>
        <p:pic>
          <p:nvPicPr>
            <p:cNvPr id="309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92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3093" name="Picture 6" descr="Be_safe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087" name="Object 15"/>
          <p:cNvGraphicFramePr>
            <a:graphicFrameLocks/>
          </p:cNvGraphicFramePr>
          <p:nvPr/>
        </p:nvGraphicFramePr>
        <p:xfrm>
          <a:off x="1219200" y="1219200"/>
          <a:ext cx="6781800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hart" r:id="rId5" imgW="5143588" imgH="3248025" progId="Excel.Sheet.8">
                  <p:embed/>
                </p:oleObj>
              </mc:Choice>
              <mc:Fallback>
                <p:oleObj name="Chart" r:id="rId5" imgW="5143588" imgH="3248025" progId="Excel.Sheet.8">
                  <p:embed/>
                  <p:pic>
                    <p:nvPicPr>
                      <p:cNvPr id="0" name="Picture 1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9200"/>
                        <a:ext cx="6781800" cy="468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95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3096" name="Picture 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7" name="Picture 7" descr="Marta_logo.tif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8" name="Picture 8" descr="logo_VBTAI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9" name="Picture 5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0" name="Picture 10" descr="w@w logo 2.jpg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1" name="Picture 11" descr="logo.jpg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685800"/>
          </a:xfrm>
        </p:spPr>
        <p:txBody>
          <a:bodyPr/>
          <a:lstStyle/>
          <a:p>
            <a:r>
              <a:rPr lang="ru-RU" sz="2400" b="1" smtClean="0">
                <a:latin typeface="Arial" charset="0"/>
              </a:rPr>
              <a:t>Internet mechanisms of recruitment to human trafficking</a:t>
            </a:r>
            <a:r>
              <a:rPr lang="et-EE" sz="2400" b="1" smtClean="0">
                <a:latin typeface="Arial" charset="0"/>
              </a:rPr>
              <a:t>:                                                                                   main challenges</a:t>
            </a:r>
            <a:endParaRPr lang="ru-RU" sz="2400" b="1" smtClean="0">
              <a:latin typeface="Arial" charset="0"/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457200" y="2362200"/>
            <a:ext cx="8229600" cy="3611563"/>
          </a:xfrm>
        </p:spPr>
        <p:txBody>
          <a:bodyPr/>
          <a:lstStyle/>
          <a:p>
            <a:pPr marL="609600" indent="-609600" algn="ctr">
              <a:buFont typeface="Arial" charset="0"/>
              <a:buAutoNum type="alphaLcPeriod"/>
            </a:pPr>
            <a:endParaRPr lang="et-EE" sz="2800" smtClean="0">
              <a:latin typeface="Arial" charset="0"/>
            </a:endParaRPr>
          </a:p>
          <a:p>
            <a:pPr marL="609600" indent="-609600" algn="ctr">
              <a:buFont typeface="Arial" charset="0"/>
              <a:buAutoNum type="alphaLcPeriod"/>
            </a:pPr>
            <a:r>
              <a:rPr lang="et-EE" sz="2800" smtClean="0">
                <a:latin typeface="Arial" charset="0"/>
              </a:rPr>
              <a:t>Involvment of private sector - business in process of prevention of trafficking</a:t>
            </a:r>
          </a:p>
          <a:p>
            <a:pPr marL="609600" indent="-609600" algn="ctr">
              <a:buFont typeface="Arial" charset="0"/>
              <a:buNone/>
            </a:pPr>
            <a:endParaRPr lang="et-EE" sz="2800" smtClean="0">
              <a:latin typeface="Arial" charset="0"/>
            </a:endParaRPr>
          </a:p>
          <a:p>
            <a:pPr marL="609600" indent="-609600" algn="ctr">
              <a:buFont typeface="Arial" charset="0"/>
              <a:buNone/>
            </a:pPr>
            <a:r>
              <a:rPr lang="et-EE" sz="2800" smtClean="0">
                <a:latin typeface="Arial" charset="0"/>
              </a:rPr>
              <a:t>b. DarkNet</a:t>
            </a:r>
            <a:endParaRPr lang="ru-RU" sz="2800" smtClean="0">
              <a:latin typeface="Arial" charset="0"/>
            </a:endParaRPr>
          </a:p>
        </p:txBody>
      </p:sp>
      <p:grpSp>
        <p:nvGrpSpPr>
          <p:cNvPr id="40964" name="Group 12"/>
          <p:cNvGrpSpPr>
            <a:grpSpLocks/>
          </p:cNvGrpSpPr>
          <p:nvPr/>
        </p:nvGrpSpPr>
        <p:grpSpPr bwMode="auto">
          <a:xfrm>
            <a:off x="685800" y="0"/>
            <a:ext cx="8153400" cy="838200"/>
            <a:chOff x="0" y="6172200"/>
            <a:chExt cx="6705600" cy="577002"/>
          </a:xfrm>
        </p:grpSpPr>
        <p:pic>
          <p:nvPicPr>
            <p:cNvPr id="40965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6" name="Picture 7" descr="Marta_logo.ti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7" name="Picture 8" descr="logo_VBTAI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8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69" name="Picture 10" descr="w@w logo 2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0" name="Picture 11" descr="logo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0971" name="Group 3"/>
          <p:cNvGrpSpPr>
            <a:grpSpLocks/>
          </p:cNvGrpSpPr>
          <p:nvPr/>
        </p:nvGrpSpPr>
        <p:grpSpPr bwMode="auto">
          <a:xfrm>
            <a:off x="609600" y="5854700"/>
            <a:ext cx="8075613" cy="827088"/>
            <a:chOff x="609600" y="6030182"/>
            <a:chExt cx="8076245" cy="827818"/>
          </a:xfrm>
        </p:grpSpPr>
        <p:pic>
          <p:nvPicPr>
            <p:cNvPr id="40972" name="Picture 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67019" y="6096000"/>
              <a:ext cx="818826" cy="593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3" name="Rectangle 4"/>
            <p:cNvSpPr>
              <a:spLocks noChangeArrowheads="1"/>
            </p:cNvSpPr>
            <p:nvPr/>
          </p:nvSpPr>
          <p:spPr bwMode="auto">
            <a:xfrm>
              <a:off x="2195736" y="6237312"/>
              <a:ext cx="6248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1000" b="1" i="1">
                  <a:latin typeface="Calibri" pitchFamily="34" charset="0"/>
                </a:rPr>
                <a:t>“With the financial support from the Prevention of and Fight against Crime Programme</a:t>
              </a:r>
              <a:endParaRPr lang="lv-LV" sz="1000">
                <a:latin typeface="Calibri" pitchFamily="34" charset="0"/>
              </a:endParaRPr>
            </a:p>
            <a:p>
              <a:pPr algn="l"/>
              <a:r>
                <a:rPr lang="en-GB" sz="1000" b="1" i="1">
                  <a:latin typeface="Calibri" pitchFamily="34" charset="0"/>
                </a:rPr>
                <a:t>European Commission - Directorate-General Home Affairs”</a:t>
              </a:r>
              <a:endParaRPr lang="lv-LV" sz="1000">
                <a:latin typeface="Calibri" pitchFamily="34" charset="0"/>
              </a:endParaRPr>
            </a:p>
          </p:txBody>
        </p:sp>
        <p:pic>
          <p:nvPicPr>
            <p:cNvPr id="40974" name="Picture 6" descr="Be_safe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9600" y="6030182"/>
              <a:ext cx="1208496" cy="827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18463" y="6205538"/>
            <a:ext cx="51593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2195513" y="6237288"/>
            <a:ext cx="624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1000" b="1" i="1">
                <a:latin typeface="Calibri" pitchFamily="34" charset="0"/>
              </a:rPr>
              <a:t>“With the financial support from the Prevention of and Fight against Crime Programme</a:t>
            </a:r>
            <a:endParaRPr lang="lv-LV" sz="1000">
              <a:latin typeface="Calibri" pitchFamily="34" charset="0"/>
            </a:endParaRPr>
          </a:p>
          <a:p>
            <a:pPr algn="l"/>
            <a:r>
              <a:rPr lang="en-GB" sz="1000" b="1" i="1">
                <a:latin typeface="Calibri" pitchFamily="34" charset="0"/>
              </a:rPr>
              <a:t>European Commission - Directorate-General Home Affairs”</a:t>
            </a:r>
            <a:endParaRPr lang="lv-LV" sz="1000">
              <a:latin typeface="Calibri" pitchFamily="34" charset="0"/>
            </a:endParaRPr>
          </a:p>
        </p:txBody>
      </p:sp>
      <p:sp>
        <p:nvSpPr>
          <p:cNvPr id="7" name="Subtitle 6"/>
          <p:cNvSpPr txBox="1">
            <a:spLocks/>
          </p:cNvSpPr>
          <p:nvPr/>
        </p:nvSpPr>
        <p:spPr bwMode="auto">
          <a:xfrm>
            <a:off x="1981200" y="4038600"/>
            <a:ext cx="5029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lv-LV" sz="32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MTÜ ELULIIN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lv-LV" sz="3200" dirty="0">
                <a:solidFill>
                  <a:schemeClr val="tx2">
                    <a:lumMod val="50000"/>
                  </a:schemeClr>
                </a:solidFill>
                <a:latin typeface="+mn-lt"/>
                <a:hlinkClick r:id="rId3"/>
              </a:rPr>
              <a:t>atoll.center@gmail.com</a:t>
            </a:r>
            <a:endParaRPr lang="lv-LV" sz="3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lv-LV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www.eluliin.ee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lv-LV" sz="4400" b="1" dirty="0">
              <a:solidFill>
                <a:srgbClr val="0033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3798" name="Picture 8" descr="Be_safe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9088" y="333375"/>
            <a:ext cx="596582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799" name="Group 9"/>
          <p:cNvGrpSpPr>
            <a:grpSpLocks/>
          </p:cNvGrpSpPr>
          <p:nvPr/>
        </p:nvGrpSpPr>
        <p:grpSpPr bwMode="auto">
          <a:xfrm>
            <a:off x="228600" y="228600"/>
            <a:ext cx="6705600" cy="576263"/>
            <a:chOff x="0" y="6172200"/>
            <a:chExt cx="6705600" cy="577002"/>
          </a:xfrm>
        </p:grpSpPr>
        <p:pic>
          <p:nvPicPr>
            <p:cNvPr id="33800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6324600"/>
              <a:ext cx="1847850" cy="35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1" name="Picture 11" descr="Marta_logo.tif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828800" y="6324600"/>
              <a:ext cx="1066800" cy="360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2" name="Picture 12" descr="logo_VBTAI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048000" y="6172200"/>
              <a:ext cx="442822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3" name="Picture 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657600" y="6400800"/>
              <a:ext cx="1371600" cy="254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4" name="Picture 14" descr="w@w logo 2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257800" y="6400800"/>
              <a:ext cx="609600" cy="306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5" name="Picture 15" descr="logo.jpg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943600" y="6277422"/>
              <a:ext cx="762000" cy="471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497</Words>
  <Application>Microsoft Office PowerPoint</Application>
  <PresentationFormat>On-screen Show (4:3)</PresentationFormat>
  <Paragraphs>64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Chart</vt:lpstr>
      <vt:lpstr>A SAFETY COMPASS: Signposting Ways to Escape Trafficking   CHALLENGES AND OPPORTUNITIES Roman Krõlov NGO ELULIIN, Tallinn Estonia  </vt:lpstr>
      <vt:lpstr>ESTONIA 2015</vt:lpstr>
      <vt:lpstr>PowerPoint Presentation</vt:lpstr>
      <vt:lpstr>Path to prostitution: Psychological factors of vulnerability</vt:lpstr>
      <vt:lpstr>Path to prostitution: Social factors of vulnerability</vt:lpstr>
      <vt:lpstr>Path to prostitution: Economic factors of vulnerability</vt:lpstr>
      <vt:lpstr>Path to prostitution: Personal factors of vulnerability</vt:lpstr>
      <vt:lpstr>Path to prostitution: Cultural factors of vulnerability</vt:lpstr>
      <vt:lpstr>Online woman image research</vt:lpstr>
      <vt:lpstr>Online woman image research</vt:lpstr>
      <vt:lpstr>Online woman image research</vt:lpstr>
      <vt:lpstr>Online woman image research</vt:lpstr>
      <vt:lpstr>Internet mechanisms of recruitment to human trafficking:                                                                                   main challenges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SAFETY COMPASS: Signposting Ways to Escape Trafficking   Name of the Event Name of the organization email@email.com</dc:title>
  <dc:creator>Liene-G-PC</dc:creator>
  <cp:lastModifiedBy>B-631</cp:lastModifiedBy>
  <cp:revision>101</cp:revision>
  <dcterms:created xsi:type="dcterms:W3CDTF">2014-04-24T13:15:08Z</dcterms:created>
  <dcterms:modified xsi:type="dcterms:W3CDTF">2015-10-26T10:20:34Z</dcterms:modified>
</cp:coreProperties>
</file>