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6" r:id="rId2"/>
    <p:sldId id="257" r:id="rId3"/>
    <p:sldId id="258" r:id="rId4"/>
    <p:sldId id="259" r:id="rId5"/>
    <p:sldId id="260" r:id="rId6"/>
    <p:sldId id="261" r:id="rId7"/>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CC"/>
    <a:srgbClr val="EBFFEB"/>
    <a:srgbClr val="CCFFCC"/>
    <a:srgbClr val="FFCC99"/>
    <a:srgbClr val="C2D3E8"/>
    <a:srgbClr val="800000"/>
    <a:srgbClr val="EAEAEA"/>
    <a:srgbClr val="D4CBC6"/>
    <a:srgbClr val="F4DBA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3913" autoAdjust="0"/>
  </p:normalViewPr>
  <p:slideViewPr>
    <p:cSldViewPr>
      <p:cViewPr>
        <p:scale>
          <a:sx n="99" d="100"/>
          <a:sy n="99" d="100"/>
        </p:scale>
        <p:origin x="-156" y="3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64867" name="Rectangle 3"/>
          <p:cNvSpPr>
            <a:spLocks noGrp="1" noChangeArrowheads="1"/>
          </p:cNvSpPr>
          <p:nvPr>
            <p:ph type="dt" sz="quarter" idx="1"/>
          </p:nvPr>
        </p:nvSpPr>
        <p:spPr bwMode="auto">
          <a:xfrm>
            <a:off x="5179484"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00ACD285-2F3F-45CE-9158-694E4A4FEEF1}" type="datetimeFigureOut">
              <a:rPr lang="en-US"/>
              <a:pPr>
                <a:defRPr/>
              </a:pPr>
              <a:t>24-Oct-15</a:t>
            </a:fld>
            <a:endParaRPr lang="en-US"/>
          </a:p>
        </p:txBody>
      </p:sp>
      <p:sp>
        <p:nvSpPr>
          <p:cNvPr id="164868" name="Rectangle 4"/>
          <p:cNvSpPr>
            <a:spLocks noGrp="1" noChangeArrowheads="1"/>
          </p:cNvSpPr>
          <p:nvPr>
            <p:ph type="ftr" sz="quarter" idx="2"/>
          </p:nvPr>
        </p:nvSpPr>
        <p:spPr bwMode="auto">
          <a:xfrm>
            <a:off x="0" y="651391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64869" name="Rectangle 5"/>
          <p:cNvSpPr>
            <a:spLocks noGrp="1" noChangeArrowheads="1"/>
          </p:cNvSpPr>
          <p:nvPr>
            <p:ph type="sldNum" sz="quarter" idx="3"/>
          </p:nvPr>
        </p:nvSpPr>
        <p:spPr bwMode="auto">
          <a:xfrm>
            <a:off x="5179484" y="651391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227788F-D322-472E-9E66-4FC95F09B7DB}" type="slidenum">
              <a:rPr lang="en-US"/>
              <a:pPr>
                <a:defRPr/>
              </a:pPr>
              <a:t>‹#›</a:t>
            </a:fld>
            <a:endParaRPr lang="en-US"/>
          </a:p>
        </p:txBody>
      </p:sp>
    </p:spTree>
    <p:extLst>
      <p:ext uri="{BB962C8B-B14F-4D97-AF65-F5344CB8AC3E}">
        <p14:creationId xmlns="" xmlns:p14="http://schemas.microsoft.com/office/powerpoint/2010/main" val="3960024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310DC20-E16F-4F69-89D5-50084B349113}" type="datetimeFigureOut">
              <a:rPr lang="en-US"/>
              <a:pPr>
                <a:defRPr/>
              </a:pPr>
              <a:t>24-Oct-15</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513910"/>
            <a:ext cx="3962400" cy="3429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EEA82B5-0E7A-4FBA-B9FC-8CB344FADB12}" type="slidenum">
              <a:rPr lang="en-US"/>
              <a:pPr>
                <a:defRPr/>
              </a:pPr>
              <a:t>‹#›</a:t>
            </a:fld>
            <a:endParaRPr lang="en-US"/>
          </a:p>
        </p:txBody>
      </p:sp>
    </p:spTree>
    <p:extLst>
      <p:ext uri="{BB962C8B-B14F-4D97-AF65-F5344CB8AC3E}">
        <p14:creationId xmlns="" xmlns:p14="http://schemas.microsoft.com/office/powerpoint/2010/main" val="2817291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lv-LV" smtClean="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318F9B-BB9B-4890-BCB2-10CF15665F17}" type="slidenum">
              <a:rPr lang="en-US"/>
              <a:pPr fontAlgn="base">
                <a:spcBef>
                  <a:spcPct val="0"/>
                </a:spcBef>
                <a:spcAft>
                  <a:spcPct val="0"/>
                </a:spcAft>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D5FB7C8-5F28-4635-BB4E-43274913BA9D}"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1F4A09F-92C8-401B-BC1A-319E13D532A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AC728D-C6E8-487C-96DC-AD5F2FD81968}"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993906-986A-4AE0-ACE6-D6024AC3A4A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7175981-F117-49BA-90AE-814C016FB0A7}"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29FCFC-C0B1-4DD3-AD89-15F72E9BCD7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3EBCB6C-005C-40A1-A0D7-2F6FE53126C7}" type="datetime1">
              <a:rPr lang="en-US"/>
              <a:pPr>
                <a:defRPr/>
              </a:pPr>
              <a:t>24-Oct-15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A2DCE6-61D6-481D-9FB9-A557220BF74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5EBCE0D-9570-40F0-894D-30A74802F12D}" type="datetime1">
              <a:rPr lang="en-US"/>
              <a:pPr>
                <a:defRPr/>
              </a:pPr>
              <a:t>24-Oct-15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B1808EC-8D27-489F-A5A6-6941C60A5C1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B18BC9A-36C5-4B62-BD11-1801385308A1}" type="datetime1">
              <a:rPr lang="en-US"/>
              <a:pPr>
                <a:defRPr/>
              </a:pPr>
              <a:t>24-Oct-15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F8FA683-6D2A-4FCE-8C37-28B1505C87B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8384E45-763A-4674-8F41-A179C1C3D978}" type="datetime1">
              <a:rPr lang="en-US"/>
              <a:pPr>
                <a:defRPr/>
              </a:pPr>
              <a:t>24-Oct-15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CFCCCEA-4F83-42F9-85A7-7462DC59540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5904F6-C8BE-4AF4-9425-222A5F0B3F77}" type="datetime1">
              <a:rPr lang="en-US"/>
              <a:pPr>
                <a:defRPr/>
              </a:pPr>
              <a:t>24-Oct-15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2FED8D8-F465-4F6B-B6C0-74055051A54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F9E4A98-D4EA-4E52-84BA-39C51A1D2ED7}" type="datetime1">
              <a:rPr lang="en-US"/>
              <a:pPr>
                <a:defRPr/>
              </a:pPr>
              <a:t>24-Oct-15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5CDB83-685D-4D54-A9E9-7003BE2ED88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2CD71B-1278-461E-8DCB-3A49720DCD1B}"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C3380B-3F82-4A4D-8DB7-A4879BBBA51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D6FFF8D-8BDF-4F12-A313-0648ECE114CA}"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4359FA-CE01-4437-91A3-D4244493344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600200"/>
            <a:ext cx="8229600" cy="4525963"/>
          </a:xfrm>
        </p:spPr>
        <p:txBody>
          <a:bodyPr/>
          <a:lstStyle/>
          <a:p>
            <a:pPr lvl="0"/>
            <a:endParaRPr lang="en-GB" noProof="0"/>
          </a:p>
        </p:txBody>
      </p:sp>
      <p:sp>
        <p:nvSpPr>
          <p:cNvPr id="4" name="Date Placeholder 3"/>
          <p:cNvSpPr>
            <a:spLocks noGrp="1"/>
          </p:cNvSpPr>
          <p:nvPr>
            <p:ph type="dt" sz="half" idx="10"/>
          </p:nvPr>
        </p:nvSpPr>
        <p:spPr/>
        <p:txBody>
          <a:bodyPr/>
          <a:lstStyle>
            <a:lvl1pPr>
              <a:defRPr/>
            </a:lvl1pPr>
          </a:lstStyle>
          <a:p>
            <a:pPr>
              <a:defRPr/>
            </a:pPr>
            <a:fld id="{4B1E2A1B-2D74-4C56-AA9F-E878085A1934}" type="datetime1">
              <a:rPr lang="en-US"/>
              <a:pPr>
                <a:defRPr/>
              </a:pPr>
              <a:t>24-Oct-15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67F75A-B89B-4548-BCB1-5FDDE1E6110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50000">
              <a:srgbClr val="EBFFEB"/>
            </a:gs>
            <a:gs pos="100000">
              <a:srgbClr val="C2D3E8"/>
            </a:gs>
          </a:gsLst>
          <a:lin ang="8100000" scaled="1"/>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5613229-DB54-4FCD-AC26-0CA34E74BB73}" type="datetime1">
              <a:rPr lang="en-US"/>
              <a:pPr>
                <a:defRPr/>
              </a:pPr>
              <a:t>24-Oct-15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A90364C-6B9A-44A2-BAD5-CB22341D986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fld id="{6FB57662-A192-4461-91B9-5D9E072ACABE}" type="slidenum">
              <a:rPr lang="en-US"/>
              <a:pPr>
                <a:defRPr/>
              </a:pPr>
              <a:t>1</a:t>
            </a:fld>
            <a:endParaRPr lang="en-US" dirty="0"/>
          </a:p>
        </p:txBody>
      </p:sp>
      <p:sp>
        <p:nvSpPr>
          <p:cNvPr id="2052" name="TextBox 4"/>
          <p:cNvSpPr txBox="1">
            <a:spLocks noChangeArrowheads="1"/>
          </p:cNvSpPr>
          <p:nvPr/>
        </p:nvSpPr>
        <p:spPr bwMode="auto">
          <a:xfrm>
            <a:off x="152400" y="6019800"/>
            <a:ext cx="3581400" cy="461665"/>
          </a:xfrm>
          <a:prstGeom prst="rect">
            <a:avLst/>
          </a:prstGeom>
          <a:noFill/>
          <a:ln w="9525">
            <a:noFill/>
            <a:miter lim="800000"/>
            <a:headEnd/>
            <a:tailEnd/>
          </a:ln>
        </p:spPr>
        <p:txBody>
          <a:bodyPr wrap="square">
            <a:spAutoFit/>
          </a:bodyPr>
          <a:lstStyle/>
          <a:p>
            <a:r>
              <a:rPr lang="lv-LV" sz="2400" b="1" dirty="0" smtClean="0">
                <a:latin typeface="+mn-lt"/>
              </a:rPr>
              <a:t>2015</a:t>
            </a:r>
            <a:r>
              <a:rPr lang="lv-LV" sz="2400" b="1" dirty="0" smtClean="0">
                <a:latin typeface="+mn-lt"/>
              </a:rPr>
              <a:t>. gada </a:t>
            </a:r>
            <a:r>
              <a:rPr lang="lv-LV" sz="2400" b="1" dirty="0" smtClean="0">
                <a:latin typeface="+mn-lt"/>
              </a:rPr>
              <a:t>26</a:t>
            </a:r>
            <a:r>
              <a:rPr lang="lv-LV" sz="2400" b="1" dirty="0" smtClean="0">
                <a:latin typeface="+mn-lt"/>
              </a:rPr>
              <a:t>. oktobris</a:t>
            </a:r>
            <a:endParaRPr lang="en-US" sz="2400" b="1" dirty="0">
              <a:latin typeface="+mn-lt"/>
            </a:endParaRPr>
          </a:p>
        </p:txBody>
      </p:sp>
      <p:sp>
        <p:nvSpPr>
          <p:cNvPr id="2056" name="Text Box 8"/>
          <p:cNvSpPr txBox="1">
            <a:spLocks noChangeArrowheads="1"/>
          </p:cNvSpPr>
          <p:nvPr/>
        </p:nvSpPr>
        <p:spPr bwMode="auto">
          <a:xfrm>
            <a:off x="914400" y="3733800"/>
            <a:ext cx="7772400" cy="1354217"/>
          </a:xfrm>
          <a:prstGeom prst="rect">
            <a:avLst/>
          </a:prstGeom>
          <a:solidFill>
            <a:schemeClr val="accent6">
              <a:lumMod val="60000"/>
              <a:lumOff val="40000"/>
            </a:schemeClr>
          </a:solidFill>
          <a:ln w="9525">
            <a:noFill/>
            <a:miter lim="800000"/>
            <a:headEnd/>
            <a:tailEnd/>
          </a:ln>
          <a:effectLst/>
        </p:spPr>
        <p:txBody>
          <a:bodyPr wrap="square">
            <a:spAutoFit/>
          </a:bodyPr>
          <a:lstStyle/>
          <a:p>
            <a:pPr>
              <a:spcBef>
                <a:spcPts val="0"/>
              </a:spcBef>
              <a:defRPr/>
            </a:pPr>
            <a:r>
              <a:rPr lang="lv-LV" sz="5400" b="1" dirty="0" smtClean="0">
                <a:effectLst>
                  <a:outerShdw blurRad="38100" dist="38100" dir="2700000" algn="tl">
                    <a:srgbClr val="000000">
                      <a:alpha val="43137"/>
                    </a:srgbClr>
                  </a:outerShdw>
                </a:effectLst>
                <a:latin typeface="+mn-lt"/>
              </a:rPr>
              <a:t>Kuru sodīt?</a:t>
            </a:r>
          </a:p>
          <a:p>
            <a:pPr>
              <a:spcBef>
                <a:spcPts val="0"/>
              </a:spcBef>
              <a:defRPr/>
            </a:pPr>
            <a:r>
              <a:rPr lang="lv-LV" sz="2800" b="1" dirty="0" smtClean="0">
                <a:effectLst>
                  <a:outerShdw blurRad="38100" dist="38100" dir="2700000" algn="tl">
                    <a:srgbClr val="000000">
                      <a:alpha val="43137"/>
                    </a:srgbClr>
                  </a:outerShdw>
                </a:effectLst>
                <a:latin typeface="+mn-lt"/>
              </a:rPr>
              <a:t>prostitūtu/klientu/trešās </a:t>
            </a:r>
            <a:r>
              <a:rPr lang="lv-LV" sz="2800" b="1" dirty="0" smtClean="0">
                <a:effectLst>
                  <a:outerShdw blurRad="38100" dist="38100" dir="2700000" algn="tl">
                    <a:srgbClr val="000000">
                      <a:alpha val="43137"/>
                    </a:srgbClr>
                  </a:outerShdw>
                </a:effectLst>
                <a:latin typeface="+mn-lt"/>
              </a:rPr>
              <a:t>personas?</a:t>
            </a:r>
          </a:p>
        </p:txBody>
      </p:sp>
      <p:sp>
        <p:nvSpPr>
          <p:cNvPr id="2054" name="Text Box 9"/>
          <p:cNvSpPr txBox="1">
            <a:spLocks noChangeArrowheads="1"/>
          </p:cNvSpPr>
          <p:nvPr/>
        </p:nvSpPr>
        <p:spPr bwMode="auto">
          <a:xfrm>
            <a:off x="152400" y="5638800"/>
            <a:ext cx="4191000" cy="369332"/>
          </a:xfrm>
          <a:prstGeom prst="rect">
            <a:avLst/>
          </a:prstGeom>
          <a:noFill/>
          <a:ln w="9525">
            <a:noFill/>
            <a:miter lim="800000"/>
            <a:headEnd/>
            <a:tailEnd/>
          </a:ln>
        </p:spPr>
        <p:txBody>
          <a:bodyPr>
            <a:spAutoFit/>
          </a:bodyPr>
          <a:lstStyle/>
          <a:p>
            <a:pPr>
              <a:spcBef>
                <a:spcPct val="50000"/>
              </a:spcBef>
            </a:pPr>
            <a:r>
              <a:rPr lang="lv-LV" b="1" dirty="0" smtClean="0">
                <a:latin typeface="+mn-lt"/>
              </a:rPr>
              <a:t>Dr. </a:t>
            </a:r>
            <a:r>
              <a:rPr lang="lv-LV" b="1" dirty="0" err="1" smtClean="0">
                <a:latin typeface="+mn-lt"/>
              </a:rPr>
              <a:t>iur</a:t>
            </a:r>
            <a:r>
              <a:rPr lang="lv-LV" b="1" dirty="0" smtClean="0">
                <a:latin typeface="+mn-lt"/>
              </a:rPr>
              <a:t>. A</a:t>
            </a:r>
            <a:r>
              <a:rPr lang="lv-LV" b="1" dirty="0">
                <a:latin typeface="+mn-lt"/>
              </a:rPr>
              <a:t>. </a:t>
            </a:r>
            <a:r>
              <a:rPr lang="lv-LV" b="1" dirty="0" smtClean="0">
                <a:latin typeface="+mn-lt"/>
              </a:rPr>
              <a:t>Judins</a:t>
            </a:r>
            <a:endParaRPr lang="en-US" b="1" dirty="0">
              <a:latin typeface="+mn-lt"/>
            </a:endParaRPr>
          </a:p>
        </p:txBody>
      </p:sp>
      <p:sp>
        <p:nvSpPr>
          <p:cNvPr id="11" name="Text Box 8"/>
          <p:cNvSpPr txBox="1">
            <a:spLocks noChangeArrowheads="1"/>
          </p:cNvSpPr>
          <p:nvPr/>
        </p:nvSpPr>
        <p:spPr bwMode="auto">
          <a:xfrm>
            <a:off x="914400" y="304800"/>
            <a:ext cx="7772400" cy="1354217"/>
          </a:xfrm>
          <a:prstGeom prst="rect">
            <a:avLst/>
          </a:prstGeom>
          <a:solidFill>
            <a:schemeClr val="accent6">
              <a:lumMod val="20000"/>
              <a:lumOff val="80000"/>
            </a:schemeClr>
          </a:solidFill>
          <a:ln w="9525">
            <a:noFill/>
            <a:miter lim="800000"/>
            <a:headEnd/>
            <a:tailEnd/>
          </a:ln>
          <a:effectLst/>
        </p:spPr>
        <p:txBody>
          <a:bodyPr wrap="square">
            <a:spAutoFit/>
          </a:bodyPr>
          <a:lstStyle/>
          <a:p>
            <a:pPr>
              <a:spcBef>
                <a:spcPts val="0"/>
              </a:spcBef>
              <a:defRPr/>
            </a:pPr>
            <a:r>
              <a:rPr lang="lv-LV" sz="5400" b="1" dirty="0" smtClean="0">
                <a:effectLst>
                  <a:outerShdw blurRad="38100" dist="38100" dir="2700000" algn="tl">
                    <a:srgbClr val="000000">
                      <a:alpha val="43137"/>
                    </a:srgbClr>
                  </a:outerShdw>
                </a:effectLst>
                <a:latin typeface="+mn-lt"/>
              </a:rPr>
              <a:t>PROSTITŪCIJA:</a:t>
            </a:r>
          </a:p>
          <a:p>
            <a:pPr>
              <a:spcBef>
                <a:spcPts val="0"/>
              </a:spcBef>
              <a:defRPr/>
            </a:pPr>
            <a:r>
              <a:rPr lang="lv-LV" sz="2800" b="1" dirty="0" smtClean="0">
                <a:effectLst>
                  <a:outerShdw blurRad="38100" dist="38100" dir="2700000" algn="tl">
                    <a:srgbClr val="000000">
                      <a:alpha val="43137"/>
                    </a:srgbClr>
                  </a:outerShdw>
                </a:effectLst>
                <a:latin typeface="+mn-lt"/>
              </a:rPr>
              <a:t>seksuālo pakalpojumu sniegšana par samaksu</a:t>
            </a:r>
            <a:endParaRPr lang="lv-LV" sz="2800" b="1" dirty="0">
              <a:effectLst>
                <a:outerShdw blurRad="38100" dist="38100" dir="2700000" algn="tl">
                  <a:srgbClr val="000000">
                    <a:alpha val="43137"/>
                  </a:srgbClr>
                </a:outerShdw>
              </a:effectLst>
              <a:latin typeface="+mn-lt"/>
            </a:endParaRPr>
          </a:p>
        </p:txBody>
      </p:sp>
      <p:sp>
        <p:nvSpPr>
          <p:cNvPr id="12" name="Rectangle 11"/>
          <p:cNvSpPr/>
          <p:nvPr/>
        </p:nvSpPr>
        <p:spPr>
          <a:xfrm>
            <a:off x="914400" y="1981200"/>
            <a:ext cx="7772400" cy="1354217"/>
          </a:xfrm>
          <a:prstGeom prst="rect">
            <a:avLst/>
          </a:prstGeom>
          <a:solidFill>
            <a:schemeClr val="accent6">
              <a:lumMod val="40000"/>
              <a:lumOff val="60000"/>
            </a:schemeClr>
          </a:solidFill>
        </p:spPr>
        <p:txBody>
          <a:bodyPr wrap="square">
            <a:spAutoFit/>
          </a:bodyPr>
          <a:lstStyle/>
          <a:p>
            <a:pPr>
              <a:spcBef>
                <a:spcPct val="50000"/>
              </a:spcBef>
              <a:defRPr/>
            </a:pPr>
            <a:r>
              <a:rPr lang="lv-LV" sz="5400" b="1" dirty="0" smtClean="0">
                <a:effectLst>
                  <a:outerShdw blurRad="38100" dist="38100" dir="2700000" algn="tl">
                    <a:srgbClr val="000000">
                      <a:alpha val="43137"/>
                    </a:srgbClr>
                  </a:outerShdw>
                </a:effectLst>
                <a:latin typeface="+mn-lt"/>
              </a:rPr>
              <a:t>Vai pietrūkst atbildības? </a:t>
            </a:r>
            <a:r>
              <a:rPr lang="lv-LV" sz="2800" b="1" dirty="0" smtClean="0">
                <a:effectLst>
                  <a:outerShdw blurRad="38100" dist="38100" dir="2700000" algn="tl">
                    <a:srgbClr val="000000">
                      <a:alpha val="43137"/>
                    </a:srgbClr>
                  </a:outerShdw>
                </a:effectLst>
                <a:latin typeface="+mn-lt"/>
              </a:rPr>
              <a:t>kriminālatbildības/administratīvās atbildības? </a:t>
            </a:r>
            <a:endParaRPr lang="en-US" sz="4000" b="1" dirty="0">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8993906-986A-4AE0-ACE6-D6024AC3A4A0}" type="slidenum">
              <a:rPr lang="en-US" smtClean="0"/>
              <a:pPr>
                <a:defRPr/>
              </a:pPr>
              <a:t>2</a:t>
            </a:fld>
            <a:endParaRPr lang="en-US"/>
          </a:p>
        </p:txBody>
      </p:sp>
      <p:sp>
        <p:nvSpPr>
          <p:cNvPr id="5" name="Rectangle 4"/>
          <p:cNvSpPr/>
          <p:nvPr/>
        </p:nvSpPr>
        <p:spPr>
          <a:xfrm>
            <a:off x="914400" y="2667000"/>
            <a:ext cx="7315200" cy="923330"/>
          </a:xfrm>
          <a:prstGeom prst="rect">
            <a:avLst/>
          </a:prstGeom>
          <a:solidFill>
            <a:schemeClr val="accent6">
              <a:lumMod val="20000"/>
              <a:lumOff val="80000"/>
            </a:schemeClr>
          </a:solidFill>
        </p:spPr>
        <p:txBody>
          <a:bodyPr wrap="square">
            <a:spAutoFit/>
          </a:bodyPr>
          <a:lstStyle/>
          <a:p>
            <a:r>
              <a:rPr lang="lv-LV" dirty="0" smtClean="0">
                <a:latin typeface="+mn-lt"/>
              </a:rPr>
              <a:t>Prostitūcijas ierobežošanas </a:t>
            </a:r>
            <a:r>
              <a:rPr lang="lv-LV" dirty="0" smtClean="0">
                <a:latin typeface="+mn-lt"/>
              </a:rPr>
              <a:t>noteikumi: </a:t>
            </a:r>
            <a:r>
              <a:rPr lang="lv-LV" dirty="0" smtClean="0">
                <a:latin typeface="+mn-lt"/>
              </a:rPr>
              <a:t>Prostitūcija ir legāla. Ir aizliegumi/uzvedības ierobežojumi, kas jāievēro. Par noteikumu pārkāpšanu – </a:t>
            </a:r>
            <a:r>
              <a:rPr lang="lv-LV" dirty="0" smtClean="0">
                <a:latin typeface="+mn-lt"/>
              </a:rPr>
              <a:t> gan administratīvā, gan arī </a:t>
            </a:r>
            <a:r>
              <a:rPr lang="lv-LV" dirty="0" smtClean="0">
                <a:latin typeface="+mn-lt"/>
              </a:rPr>
              <a:t>kriminālatbildība </a:t>
            </a:r>
            <a:endParaRPr lang="en-US" dirty="0">
              <a:latin typeface="+mn-lt"/>
            </a:endParaRPr>
          </a:p>
        </p:txBody>
      </p:sp>
      <p:sp>
        <p:nvSpPr>
          <p:cNvPr id="6" name="Rectangle 5"/>
          <p:cNvSpPr/>
          <p:nvPr/>
        </p:nvSpPr>
        <p:spPr>
          <a:xfrm>
            <a:off x="914400" y="304800"/>
            <a:ext cx="7315200" cy="646331"/>
          </a:xfrm>
          <a:prstGeom prst="rect">
            <a:avLst/>
          </a:prstGeom>
          <a:solidFill>
            <a:schemeClr val="accent6">
              <a:lumMod val="20000"/>
              <a:lumOff val="80000"/>
            </a:schemeClr>
          </a:solidFill>
        </p:spPr>
        <p:txBody>
          <a:bodyPr wrap="square">
            <a:spAutoFit/>
          </a:bodyPr>
          <a:lstStyle/>
          <a:p>
            <a:r>
              <a:rPr lang="lv-LV" dirty="0" smtClean="0">
                <a:latin typeface="+mn-lt"/>
              </a:rPr>
              <a:t>Prostitūcijas jēdziens. Vai mums ir vienota izpratne par to, kas ir prostitūcija? </a:t>
            </a:r>
            <a:r>
              <a:rPr lang="lv-LV" dirty="0" smtClean="0">
                <a:latin typeface="+mn-lt"/>
              </a:rPr>
              <a:t>Kur ir robeža </a:t>
            </a:r>
            <a:r>
              <a:rPr lang="lv-LV" dirty="0" smtClean="0">
                <a:latin typeface="+mn-lt"/>
              </a:rPr>
              <a:t>starp pieļaujamo un </a:t>
            </a:r>
            <a:r>
              <a:rPr lang="lv-LV" dirty="0" smtClean="0">
                <a:latin typeface="+mn-lt"/>
              </a:rPr>
              <a:t>sodāmo</a:t>
            </a:r>
            <a:r>
              <a:rPr lang="lv-LV" dirty="0" smtClean="0">
                <a:latin typeface="+mn-lt"/>
              </a:rPr>
              <a:t>? </a:t>
            </a:r>
            <a:endParaRPr lang="lv-LV" dirty="0">
              <a:latin typeface="+mn-lt"/>
            </a:endParaRPr>
          </a:p>
        </p:txBody>
      </p:sp>
      <p:sp>
        <p:nvSpPr>
          <p:cNvPr id="7" name="Rectangle 6"/>
          <p:cNvSpPr/>
          <p:nvPr/>
        </p:nvSpPr>
        <p:spPr>
          <a:xfrm>
            <a:off x="914400" y="3733800"/>
            <a:ext cx="7315200" cy="369332"/>
          </a:xfrm>
          <a:prstGeom prst="rect">
            <a:avLst/>
          </a:prstGeom>
          <a:solidFill>
            <a:schemeClr val="accent6">
              <a:lumMod val="20000"/>
              <a:lumOff val="80000"/>
            </a:schemeClr>
          </a:solidFill>
        </p:spPr>
        <p:txBody>
          <a:bodyPr wrap="square">
            <a:spAutoFit/>
          </a:bodyPr>
          <a:lstStyle/>
          <a:p>
            <a:r>
              <a:rPr lang="lv-LV" dirty="0" smtClean="0">
                <a:latin typeface="+mn-lt"/>
              </a:rPr>
              <a:t>Administratīvo pārkāpumu </a:t>
            </a:r>
            <a:r>
              <a:rPr lang="lv-LV" dirty="0" smtClean="0">
                <a:latin typeface="+mn-lt"/>
              </a:rPr>
              <a:t>kodeksa  </a:t>
            </a:r>
            <a:r>
              <a:rPr lang="lv-LV" dirty="0" smtClean="0"/>
              <a:t>174</a:t>
            </a:r>
            <a:r>
              <a:rPr lang="en-US" dirty="0" smtClean="0"/>
              <a:t>.</a:t>
            </a:r>
            <a:r>
              <a:rPr lang="lv-LV" baseline="30000" dirty="0" smtClean="0"/>
              <a:t>4</a:t>
            </a:r>
            <a:r>
              <a:rPr lang="en-US" dirty="0" smtClean="0"/>
              <a:t> </a:t>
            </a:r>
            <a:r>
              <a:rPr lang="lv-LV" dirty="0" smtClean="0">
                <a:latin typeface="+mn-lt"/>
              </a:rPr>
              <a:t> pants</a:t>
            </a:r>
            <a:endParaRPr lang="en-US" dirty="0">
              <a:latin typeface="+mn-lt"/>
            </a:endParaRPr>
          </a:p>
        </p:txBody>
      </p:sp>
      <p:sp>
        <p:nvSpPr>
          <p:cNvPr id="8" name="Rectangle 7"/>
          <p:cNvSpPr/>
          <p:nvPr/>
        </p:nvSpPr>
        <p:spPr>
          <a:xfrm>
            <a:off x="914400" y="4267200"/>
            <a:ext cx="7315200" cy="1200329"/>
          </a:xfrm>
          <a:prstGeom prst="rect">
            <a:avLst/>
          </a:prstGeom>
          <a:solidFill>
            <a:schemeClr val="accent6">
              <a:lumMod val="20000"/>
              <a:lumOff val="80000"/>
            </a:schemeClr>
          </a:solidFill>
        </p:spPr>
        <p:txBody>
          <a:bodyPr wrap="square">
            <a:spAutoFit/>
          </a:bodyPr>
          <a:lstStyle/>
          <a:p>
            <a:r>
              <a:rPr lang="lv-LV" dirty="0" smtClean="0">
                <a:latin typeface="+mn-lt"/>
              </a:rPr>
              <a:t>Krimināllikums: </a:t>
            </a:r>
          </a:p>
          <a:p>
            <a:pPr marL="509588" indent="-220663">
              <a:buFont typeface="Arial" pitchFamily="34" charset="0"/>
              <a:buChar char="•"/>
            </a:pPr>
            <a:r>
              <a:rPr lang="lv-LV" dirty="0" smtClean="0">
                <a:latin typeface="+mn-lt"/>
              </a:rPr>
              <a:t>prostitūcijas </a:t>
            </a:r>
            <a:r>
              <a:rPr lang="lv-LV" dirty="0" smtClean="0">
                <a:latin typeface="+mn-lt"/>
              </a:rPr>
              <a:t>ierobežošanas </a:t>
            </a:r>
            <a:r>
              <a:rPr lang="lv-LV" dirty="0" smtClean="0">
                <a:latin typeface="+mn-lt"/>
              </a:rPr>
              <a:t>noteikumu</a:t>
            </a:r>
            <a:r>
              <a:rPr lang="lv-LV" dirty="0" smtClean="0">
                <a:latin typeface="+mn-lt"/>
              </a:rPr>
              <a:t> </a:t>
            </a:r>
            <a:r>
              <a:rPr lang="lv-LV" dirty="0" smtClean="0">
                <a:latin typeface="+mn-lt"/>
              </a:rPr>
              <a:t>pārkāpšanas dekriminalizācija (2013)</a:t>
            </a:r>
          </a:p>
          <a:p>
            <a:pPr marL="509588" indent="-220663">
              <a:buFont typeface="Arial" pitchFamily="34" charset="0"/>
              <a:buChar char="•"/>
            </a:pPr>
            <a:r>
              <a:rPr lang="lv-LV" dirty="0" smtClean="0">
                <a:latin typeface="+mn-lt"/>
              </a:rPr>
              <a:t>vairāki </a:t>
            </a:r>
            <a:r>
              <a:rPr lang="lv-LV" dirty="0" smtClean="0">
                <a:latin typeface="+mn-lt"/>
              </a:rPr>
              <a:t>KL panti, kas paredz atbildību klientiem un trešajām personām</a:t>
            </a:r>
            <a:endParaRPr lang="en-US" dirty="0">
              <a:latin typeface="+mn-lt"/>
            </a:endParaRPr>
          </a:p>
        </p:txBody>
      </p:sp>
      <p:sp>
        <p:nvSpPr>
          <p:cNvPr id="9" name="Rectangle 8"/>
          <p:cNvSpPr/>
          <p:nvPr/>
        </p:nvSpPr>
        <p:spPr>
          <a:xfrm>
            <a:off x="914400" y="1143000"/>
            <a:ext cx="7315200" cy="646331"/>
          </a:xfrm>
          <a:prstGeom prst="rect">
            <a:avLst/>
          </a:prstGeom>
          <a:solidFill>
            <a:schemeClr val="accent6">
              <a:lumMod val="20000"/>
              <a:lumOff val="80000"/>
            </a:schemeClr>
          </a:solidFill>
        </p:spPr>
        <p:txBody>
          <a:bodyPr wrap="square">
            <a:spAutoFit/>
          </a:bodyPr>
          <a:lstStyle/>
          <a:p>
            <a:r>
              <a:rPr lang="lv-LV" dirty="0" smtClean="0">
                <a:latin typeface="+mn-lt"/>
              </a:rPr>
              <a:t>Seksuāla rakstura </a:t>
            </a:r>
            <a:r>
              <a:rPr lang="lv-LV" dirty="0" smtClean="0">
                <a:latin typeface="+mn-lt"/>
              </a:rPr>
              <a:t>darbības. Iesaistīto personu brīva griba. Vai ir pamats valsts kontrolei, uzraudzībai, regulēšanai?</a:t>
            </a:r>
            <a:endParaRPr lang="lv-LV" dirty="0">
              <a:latin typeface="+mn-lt"/>
            </a:endParaRPr>
          </a:p>
        </p:txBody>
      </p:sp>
      <p:sp>
        <p:nvSpPr>
          <p:cNvPr id="10" name="Rectangle 9"/>
          <p:cNvSpPr/>
          <p:nvPr/>
        </p:nvSpPr>
        <p:spPr>
          <a:xfrm>
            <a:off x="914400" y="1905000"/>
            <a:ext cx="7315200" cy="646331"/>
          </a:xfrm>
          <a:prstGeom prst="rect">
            <a:avLst/>
          </a:prstGeom>
          <a:solidFill>
            <a:schemeClr val="accent6">
              <a:lumMod val="20000"/>
              <a:lumOff val="80000"/>
            </a:schemeClr>
          </a:solidFill>
        </p:spPr>
        <p:txBody>
          <a:bodyPr wrap="square">
            <a:spAutoFit/>
          </a:bodyPr>
          <a:lstStyle/>
          <a:p>
            <a:r>
              <a:rPr lang="lv-LV" dirty="0" smtClean="0">
                <a:latin typeface="+mn-lt"/>
              </a:rPr>
              <a:t>Vai personas griba vienmēr ir brīva? Mazgadīgais/nepilngadīgais/atkarība no personas/bezpalīdzības stāvoklis/ cilvēku tirdzniecības upuris   </a:t>
            </a:r>
            <a:endParaRPr lang="lv-LV"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228600"/>
            <a:ext cx="8001000" cy="1754326"/>
          </a:xfrm>
          <a:prstGeom prst="rect">
            <a:avLst/>
          </a:prstGeom>
          <a:solidFill>
            <a:schemeClr val="accent6">
              <a:lumMod val="20000"/>
              <a:lumOff val="80000"/>
            </a:schemeClr>
          </a:solidFill>
        </p:spPr>
        <p:txBody>
          <a:bodyPr wrap="square" rtlCol="0">
            <a:spAutoFit/>
          </a:bodyPr>
          <a:lstStyle/>
          <a:p>
            <a:pPr algn="just"/>
            <a:r>
              <a:rPr lang="lv-LV" b="1" dirty="0" smtClean="0">
                <a:latin typeface="+mn-lt"/>
              </a:rPr>
              <a:t>Bērnu prostitūcija – absolūtais aizliegums. </a:t>
            </a:r>
            <a:r>
              <a:rPr lang="lv-LV" dirty="0" smtClean="0">
                <a:latin typeface="+mn-lt"/>
              </a:rPr>
              <a:t>Kriminālatbildība ir </a:t>
            </a:r>
            <a:r>
              <a:rPr lang="lv-LV" dirty="0" smtClean="0">
                <a:latin typeface="+mn-lt"/>
              </a:rPr>
              <a:t>ne tikai par nepilngadīgo prostitūcijas izmantošanu, bet arī par piespiešanu nodarboties ar prostitūciju, iesaistīšanu prostitūcijā, pamudināšanu nodarboties ar prostitūciju, telpu nodošanu nepilngadīgām personām prostitūcijai. Seksuālā rakstura darbības ar mazgadīgo – izvarošana vai seksuālā vardarbība. Mazgadīga piekrišana neietekmē nodarījuma kvalifikāciju.  </a:t>
            </a:r>
            <a:endParaRPr lang="lv-LV" dirty="0">
              <a:latin typeface="+mn-lt"/>
            </a:endParaRPr>
          </a:p>
        </p:txBody>
      </p:sp>
      <p:sp>
        <p:nvSpPr>
          <p:cNvPr id="6" name="TextBox 5"/>
          <p:cNvSpPr txBox="1"/>
          <p:nvPr/>
        </p:nvSpPr>
        <p:spPr>
          <a:xfrm>
            <a:off x="609600" y="2286000"/>
            <a:ext cx="7924800" cy="646331"/>
          </a:xfrm>
          <a:prstGeom prst="rect">
            <a:avLst/>
          </a:prstGeom>
          <a:solidFill>
            <a:schemeClr val="accent6">
              <a:lumMod val="20000"/>
              <a:lumOff val="80000"/>
            </a:schemeClr>
          </a:solidFill>
        </p:spPr>
        <p:txBody>
          <a:bodyPr wrap="square" rtlCol="0">
            <a:spAutoFit/>
          </a:bodyPr>
          <a:lstStyle/>
          <a:p>
            <a:r>
              <a:rPr lang="lv-LV" dirty="0" smtClean="0">
                <a:latin typeface="+mn-lt"/>
              </a:rPr>
              <a:t>Kriminālatbildība ir paredzēta par </a:t>
            </a:r>
            <a:r>
              <a:rPr lang="lv-LV" b="1" dirty="0" smtClean="0">
                <a:latin typeface="+mn-lt"/>
              </a:rPr>
              <a:t>cilvēku </a:t>
            </a:r>
            <a:r>
              <a:rPr lang="lv-LV" b="1" dirty="0" smtClean="0">
                <a:latin typeface="+mn-lt"/>
              </a:rPr>
              <a:t>tirdzniecības upuru </a:t>
            </a:r>
            <a:r>
              <a:rPr lang="lv-LV" b="1" dirty="0" smtClean="0">
                <a:latin typeface="+mn-lt"/>
              </a:rPr>
              <a:t>seksuālo izmantošanu</a:t>
            </a:r>
            <a:r>
              <a:rPr lang="lv-LV" dirty="0" smtClean="0">
                <a:latin typeface="+mn-lt"/>
              </a:rPr>
              <a:t>. </a:t>
            </a:r>
            <a:r>
              <a:rPr lang="lv-LV" dirty="0" smtClean="0">
                <a:latin typeface="+mn-lt"/>
              </a:rPr>
              <a:t>Cietušās personas “piekrišana” neizslēdz kriminālatbildību</a:t>
            </a:r>
            <a:r>
              <a:rPr lang="lv-LV" b="1" dirty="0" smtClean="0">
                <a:latin typeface="+mn-lt"/>
              </a:rPr>
              <a:t>.</a:t>
            </a:r>
            <a:endParaRPr lang="en-US" dirty="0">
              <a:latin typeface="+mn-lt"/>
            </a:endParaRPr>
          </a:p>
        </p:txBody>
      </p:sp>
      <p:sp>
        <p:nvSpPr>
          <p:cNvPr id="7" name="Rectangle 6"/>
          <p:cNvSpPr/>
          <p:nvPr/>
        </p:nvSpPr>
        <p:spPr>
          <a:xfrm>
            <a:off x="609600" y="3276600"/>
            <a:ext cx="7924800" cy="2585323"/>
          </a:xfrm>
          <a:prstGeom prst="rect">
            <a:avLst/>
          </a:prstGeom>
          <a:solidFill>
            <a:schemeClr val="accent6">
              <a:lumMod val="20000"/>
              <a:lumOff val="80000"/>
            </a:schemeClr>
          </a:solidFill>
        </p:spPr>
        <p:txBody>
          <a:bodyPr wrap="square">
            <a:spAutoFit/>
          </a:bodyPr>
          <a:lstStyle/>
          <a:p>
            <a:pPr algn="just"/>
            <a:r>
              <a:rPr lang="lv-LV" b="1" dirty="0" smtClean="0">
                <a:latin typeface="+mn-lt"/>
              </a:rPr>
              <a:t>Cilvēku tirdzniecība </a:t>
            </a:r>
            <a:r>
              <a:rPr lang="lv-LV" dirty="0" smtClean="0">
                <a:latin typeface="+mn-lt"/>
              </a:rPr>
              <a:t>ir </a:t>
            </a:r>
            <a:r>
              <a:rPr lang="lv-LV" dirty="0" smtClean="0">
                <a:latin typeface="+mn-lt"/>
              </a:rPr>
              <a:t>ekspluatācijas nolūkā izdarīta personu savervēšana, pārvadāšana, nodošana, slēpšana, izmitināšana vai saņemšana, lietojot vardarbību vai draudus, vai aizvešanu ar viltu vai izmantojot personas atkarību no vainīgā vai tās ievainojamības vai bezpalīdzības stāvokli, vai arī dodot vai saņemot materiāla vai citāda rakstura labumus, lai panāktu tās personas piekrišanu tirdzniecībai, no kuras ir atkarīgs cietušais. </a:t>
            </a:r>
          </a:p>
          <a:p>
            <a:pPr algn="just"/>
            <a:endParaRPr lang="lv-LV" dirty="0" smtClean="0">
              <a:latin typeface="+mn-lt"/>
            </a:endParaRPr>
          </a:p>
          <a:p>
            <a:pPr algn="just"/>
            <a:r>
              <a:rPr lang="lv-LV" dirty="0" smtClean="0">
                <a:latin typeface="+mn-lt"/>
              </a:rPr>
              <a:t>Viena no ekspluatācijas formām </a:t>
            </a:r>
            <a:r>
              <a:rPr lang="lv-LV" dirty="0" smtClean="0">
                <a:latin typeface="+mn-lt"/>
              </a:rPr>
              <a:t>ir </a:t>
            </a:r>
            <a:r>
              <a:rPr lang="lv-LV" dirty="0" smtClean="0">
                <a:latin typeface="+mn-lt"/>
              </a:rPr>
              <a:t>personas iesaistīšana prostitūcijā vai cita veida seksuālā </a:t>
            </a:r>
            <a:r>
              <a:rPr lang="lv-LV" dirty="0" smtClean="0">
                <a:latin typeface="+mn-lt"/>
              </a:rPr>
              <a:t>izmantošanā</a:t>
            </a:r>
            <a:endParaRPr lang="en-US"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458200" cy="5029200"/>
          </a:xfrm>
          <a:solidFill>
            <a:schemeClr val="accent6">
              <a:lumMod val="20000"/>
              <a:lumOff val="80000"/>
            </a:schemeClr>
          </a:solidFill>
        </p:spPr>
        <p:txBody>
          <a:bodyPr/>
          <a:lstStyle/>
          <a:p>
            <a:pPr>
              <a:spcAft>
                <a:spcPts val="1800"/>
              </a:spcAft>
              <a:buNone/>
            </a:pPr>
            <a:r>
              <a:rPr lang="lv-LV" b="1" dirty="0" smtClean="0"/>
              <a:t>Kriminālatbildība ir paredzēta par:</a:t>
            </a:r>
          </a:p>
          <a:p>
            <a:pPr marL="914400" indent="-452438"/>
            <a:r>
              <a:rPr lang="lv-LV" dirty="0" smtClean="0"/>
              <a:t>citu personu iesaistīšanu prostitūcijā</a:t>
            </a:r>
          </a:p>
          <a:p>
            <a:pPr marL="914400" indent="-452438"/>
            <a:r>
              <a:rPr lang="lv-LV" dirty="0" smtClean="0"/>
              <a:t>piespiešanu nodarboties ar prostitūciju</a:t>
            </a:r>
          </a:p>
          <a:p>
            <a:pPr marL="914400" indent="-452438"/>
            <a:r>
              <a:rPr lang="lv-LV" dirty="0" smtClean="0"/>
              <a:t>sutenerismu</a:t>
            </a:r>
          </a:p>
          <a:p>
            <a:pPr marL="914400" indent="-452438"/>
            <a:r>
              <a:rPr lang="lv-LV" dirty="0" smtClean="0"/>
              <a:t>bordeļa izveidošanu, uzturēšanu, vadīšanu un finansēšanu</a:t>
            </a:r>
          </a:p>
          <a:p>
            <a:pPr marL="914400" indent="-452438"/>
            <a:r>
              <a:rPr lang="lv-LV" dirty="0" smtClean="0"/>
              <a:t>personu nosūtīšanu seksuālai izmantošanai</a:t>
            </a:r>
          </a:p>
          <a:p>
            <a:pPr marL="914400" indent="-452438"/>
            <a:r>
              <a:rPr lang="lv-LV" dirty="0" smtClean="0"/>
              <a:t>par cilvēku tirdzniecību</a:t>
            </a:r>
            <a:endParaRPr lang="lv-LV" sz="1400" dirty="0" smtClean="0"/>
          </a:p>
          <a:p>
            <a:endParaRPr lang="lv-LV" sz="1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9600" y="2362200"/>
            <a:ext cx="8229600" cy="646331"/>
          </a:xfrm>
          <a:prstGeom prst="rect">
            <a:avLst/>
          </a:prstGeom>
          <a:solidFill>
            <a:schemeClr val="accent6">
              <a:lumMod val="20000"/>
              <a:lumOff val="80000"/>
            </a:schemeClr>
          </a:solidFill>
        </p:spPr>
        <p:txBody>
          <a:bodyPr wrap="square">
            <a:spAutoFit/>
          </a:bodyPr>
          <a:lstStyle/>
          <a:p>
            <a:r>
              <a:rPr lang="lv-LV" dirty="0" smtClean="0">
                <a:latin typeface="+mn-lt"/>
              </a:rPr>
              <a:t>Nav </a:t>
            </a:r>
            <a:r>
              <a:rPr lang="lv-LV" dirty="0" smtClean="0">
                <a:latin typeface="+mn-lt"/>
              </a:rPr>
              <a:t>nepieciešamības pēc jauniem </a:t>
            </a:r>
            <a:r>
              <a:rPr lang="lv-LV" dirty="0" smtClean="0">
                <a:latin typeface="+mn-lt"/>
              </a:rPr>
              <a:t>pantiem Krimināllikumā </a:t>
            </a:r>
            <a:r>
              <a:rPr lang="lv-LV" dirty="0" smtClean="0">
                <a:latin typeface="+mn-lt"/>
              </a:rPr>
              <a:t>un </a:t>
            </a:r>
            <a:r>
              <a:rPr lang="lv-LV" dirty="0" smtClean="0">
                <a:latin typeface="+mn-lt"/>
              </a:rPr>
              <a:t>citu nodarījumu </a:t>
            </a:r>
            <a:r>
              <a:rPr lang="lv-LV" dirty="0" err="1" smtClean="0">
                <a:latin typeface="+mn-lt"/>
              </a:rPr>
              <a:t>kriminalizēšanas</a:t>
            </a:r>
            <a:r>
              <a:rPr lang="lv-LV" dirty="0" smtClean="0">
                <a:latin typeface="+mn-lt"/>
              </a:rPr>
              <a:t>. Efektīvāk jāpiemēro Krimināllikumā </a:t>
            </a:r>
            <a:r>
              <a:rPr lang="lv-LV" dirty="0" smtClean="0">
                <a:latin typeface="+mn-lt"/>
              </a:rPr>
              <a:t>paredzētais.</a:t>
            </a:r>
            <a:endParaRPr lang="lv-LV" dirty="0" smtClean="0">
              <a:latin typeface="+mn-lt"/>
            </a:endParaRPr>
          </a:p>
        </p:txBody>
      </p:sp>
      <p:sp>
        <p:nvSpPr>
          <p:cNvPr id="7" name="Rectangle 6"/>
          <p:cNvSpPr/>
          <p:nvPr/>
        </p:nvSpPr>
        <p:spPr>
          <a:xfrm>
            <a:off x="609600" y="304800"/>
            <a:ext cx="8229600" cy="369332"/>
          </a:xfrm>
          <a:prstGeom prst="rect">
            <a:avLst/>
          </a:prstGeom>
          <a:solidFill>
            <a:schemeClr val="accent6">
              <a:lumMod val="20000"/>
              <a:lumOff val="80000"/>
            </a:schemeClr>
          </a:solidFill>
        </p:spPr>
        <p:txBody>
          <a:bodyPr wrap="square">
            <a:spAutoFit/>
          </a:bodyPr>
          <a:lstStyle/>
          <a:p>
            <a:r>
              <a:rPr lang="lv-LV" dirty="0" smtClean="0">
                <a:latin typeface="+mn-lt"/>
              </a:rPr>
              <a:t>Problēmas </a:t>
            </a:r>
            <a:r>
              <a:rPr lang="lv-LV" dirty="0" smtClean="0">
                <a:latin typeface="+mn-lt"/>
              </a:rPr>
              <a:t>ar tiesību normu pareizu </a:t>
            </a:r>
            <a:r>
              <a:rPr lang="lv-LV" dirty="0" smtClean="0">
                <a:latin typeface="+mn-lt"/>
              </a:rPr>
              <a:t>piemērošanu un korektu  likumu interpretāciju</a:t>
            </a:r>
            <a:endParaRPr lang="lv-LV" dirty="0" smtClean="0">
              <a:latin typeface="+mn-lt"/>
            </a:endParaRPr>
          </a:p>
        </p:txBody>
      </p:sp>
      <p:sp>
        <p:nvSpPr>
          <p:cNvPr id="8" name="Rectangle 7"/>
          <p:cNvSpPr/>
          <p:nvPr/>
        </p:nvSpPr>
        <p:spPr>
          <a:xfrm>
            <a:off x="609600" y="914400"/>
            <a:ext cx="8229600" cy="1200329"/>
          </a:xfrm>
          <a:prstGeom prst="rect">
            <a:avLst/>
          </a:prstGeom>
          <a:solidFill>
            <a:schemeClr val="accent6">
              <a:lumMod val="20000"/>
              <a:lumOff val="80000"/>
            </a:schemeClr>
          </a:solidFill>
        </p:spPr>
        <p:txBody>
          <a:bodyPr wrap="square">
            <a:spAutoFit/>
          </a:bodyPr>
          <a:lstStyle/>
          <a:p>
            <a:r>
              <a:rPr lang="lv-LV" dirty="0" smtClean="0">
                <a:latin typeface="+mn-lt"/>
              </a:rPr>
              <a:t>Normatīvais regulējums var tikt pilnveidots, tomēr nav nepieciešamības pēc kardinālām </a:t>
            </a:r>
            <a:r>
              <a:rPr lang="lv-LV" dirty="0" smtClean="0">
                <a:latin typeface="+mn-lt"/>
              </a:rPr>
              <a:t>pārmaiņām.  Jāizstrādā </a:t>
            </a:r>
            <a:r>
              <a:rPr lang="lv-LV" dirty="0" smtClean="0">
                <a:latin typeface="+mn-lt"/>
              </a:rPr>
              <a:t>un jāpieņem “Prostitūcijas ierobežošanas likums”; jāveido atbalsta </a:t>
            </a:r>
            <a:r>
              <a:rPr lang="lv-LV" dirty="0" smtClean="0">
                <a:latin typeface="+mn-lt"/>
              </a:rPr>
              <a:t>sistēma, </a:t>
            </a:r>
            <a:r>
              <a:rPr lang="lv-LV" dirty="0" smtClean="0">
                <a:latin typeface="+mn-lt"/>
              </a:rPr>
              <a:t>lai palīdzētu </a:t>
            </a:r>
            <a:r>
              <a:rPr lang="lv-LV" dirty="0" smtClean="0">
                <a:latin typeface="+mn-lt"/>
              </a:rPr>
              <a:t>prostitūt</a:t>
            </a:r>
            <a:r>
              <a:rPr lang="lv-LV" dirty="0" smtClean="0">
                <a:latin typeface="+mn-lt"/>
              </a:rPr>
              <a:t>ām </a:t>
            </a:r>
            <a:r>
              <a:rPr lang="lv-LV" dirty="0" smtClean="0">
                <a:latin typeface="+mn-lt"/>
              </a:rPr>
              <a:t>atteikties no šīs nodarbošanās; jāprecizē “prostitūcijas”, “seksuālo pakalpojumu” u.c. jēdzieni.  </a:t>
            </a:r>
          </a:p>
        </p:txBody>
      </p:sp>
      <p:sp>
        <p:nvSpPr>
          <p:cNvPr id="9" name="Rectangle 8"/>
          <p:cNvSpPr/>
          <p:nvPr/>
        </p:nvSpPr>
        <p:spPr>
          <a:xfrm>
            <a:off x="609600" y="3276600"/>
            <a:ext cx="8229600" cy="923330"/>
          </a:xfrm>
          <a:prstGeom prst="rect">
            <a:avLst/>
          </a:prstGeom>
          <a:solidFill>
            <a:schemeClr val="accent6">
              <a:lumMod val="20000"/>
              <a:lumOff val="80000"/>
            </a:schemeClr>
          </a:solidFill>
        </p:spPr>
        <p:txBody>
          <a:bodyPr wrap="square">
            <a:spAutoFit/>
          </a:bodyPr>
          <a:lstStyle/>
          <a:p>
            <a:r>
              <a:rPr lang="lv-LV" dirty="0" smtClean="0">
                <a:latin typeface="+mn-lt"/>
              </a:rPr>
              <a:t>Nav pamata vispārīgi noteikt, ka atsevišķām personu grupām – prostitūtām vai klientiem ir imunitāte no atbildības. Tāpat nav pamata paredzēt personai atbildību tikai par to, ka viņa sniedz vai saņem seksuālos pakalpojumus par samaksu.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524001"/>
            <a:ext cx="5029200" cy="1295400"/>
          </a:xfrm>
        </p:spPr>
        <p:txBody>
          <a:bodyPr/>
          <a:lstStyle/>
          <a:p>
            <a:pPr>
              <a:buNone/>
            </a:pPr>
            <a:r>
              <a:rPr lang="lv-LV" sz="7200" dirty="0" smtClean="0"/>
              <a:t>Paldies!</a:t>
            </a:r>
            <a:endParaRPr lang="en-US" sz="7200" dirty="0"/>
          </a:p>
        </p:txBody>
      </p:sp>
      <p:sp>
        <p:nvSpPr>
          <p:cNvPr id="4" name="Slide Number Placeholder 3"/>
          <p:cNvSpPr>
            <a:spLocks noGrp="1"/>
          </p:cNvSpPr>
          <p:nvPr>
            <p:ph type="sldNum" sz="quarter" idx="12"/>
          </p:nvPr>
        </p:nvSpPr>
        <p:spPr/>
        <p:txBody>
          <a:bodyPr/>
          <a:lstStyle/>
          <a:p>
            <a:pPr>
              <a:defRPr/>
            </a:pPr>
            <a:fld id="{A8993906-986A-4AE0-ACE6-D6024AC3A4A0}" type="slidenum">
              <a:rPr lang="en-US" smtClean="0"/>
              <a:pPr>
                <a:defRPr/>
              </a:pPr>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2540</TotalTime>
  <Words>437</Words>
  <Application>Microsoft Office PowerPoint</Application>
  <PresentationFormat>On-screen Show (4:3)</PresentationFormat>
  <Paragraphs>36</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Audzinoša rakstura  piespiedu līdzekļi</dc:title>
  <dc:creator>FG</dc:creator>
  <cp:lastModifiedBy>Antony</cp:lastModifiedBy>
  <cp:revision>246</cp:revision>
  <cp:lastPrinted>2014-05-19T10:46:20Z</cp:lastPrinted>
  <dcterms:created xsi:type="dcterms:W3CDTF">2006-08-16T00:00:00Z</dcterms:created>
  <dcterms:modified xsi:type="dcterms:W3CDTF">2015-10-24T17:59:44Z</dcterms:modified>
</cp:coreProperties>
</file>