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16"/>
  </p:notesMasterIdLst>
  <p:sldIdLst>
    <p:sldId id="256" r:id="rId2"/>
    <p:sldId id="277" r:id="rId3"/>
    <p:sldId id="257" r:id="rId4"/>
    <p:sldId id="278" r:id="rId5"/>
    <p:sldId id="259" r:id="rId6"/>
    <p:sldId id="261" r:id="rId7"/>
    <p:sldId id="267" r:id="rId8"/>
    <p:sldId id="268" r:id="rId9"/>
    <p:sldId id="262" r:id="rId10"/>
    <p:sldId id="263" r:id="rId11"/>
    <p:sldId id="264" r:id="rId12"/>
    <p:sldId id="270" r:id="rId13"/>
    <p:sldId id="271" r:id="rId14"/>
    <p:sldId id="273" r:id="rId15"/>
  </p:sldIdLst>
  <p:sldSz cx="9144000" cy="6858000" type="screen4x3"/>
  <p:notesSz cx="6797675" cy="987425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0" autoAdjust="0"/>
    <p:restoredTop sz="94681" autoAdjust="0"/>
  </p:normalViewPr>
  <p:slideViewPr>
    <p:cSldViewPr>
      <p:cViewPr>
        <p:scale>
          <a:sx n="64" d="100"/>
          <a:sy n="64" d="100"/>
        </p:scale>
        <p:origin x="-1710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B7DE2-5585-481A-85D0-E058CF8740DD}" type="datetimeFigureOut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F15B8-DFD2-40FE-B761-8E606557352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15377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ätvinklig triangel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ubrik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17" name="Underrubrik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v-SE" smtClean="0"/>
              <a:t>Klicka här för att ändra format på underrubrik i bakgrunden</a:t>
            </a:r>
            <a:endParaRPr kumimoji="0" lang="en-US"/>
          </a:p>
        </p:txBody>
      </p:sp>
      <p:grpSp>
        <p:nvGrpSpPr>
          <p:cNvPr id="2" name="Grup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ihandsfigu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ihandsfigu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ihandsfigu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Platshållare fö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286AA6-1E7C-4A80-ADE6-4277DA923570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19" name="Platshållare för sidfo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v-SE" dirty="0"/>
          </a:p>
        </p:txBody>
      </p:sp>
      <p:sp>
        <p:nvSpPr>
          <p:cNvPr id="27" name="Platshållare för bild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794E4-4941-40FD-BF26-4A06C70E9EA1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0AB2FC-9D7E-497D-8FCF-7A7C38B4697E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V-form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V-form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B366DB-890A-4FC5-BB06-ED3CDFB5FF88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D361AF-2F04-4B37-B361-8B51ABC9B4C7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7F4385-CA83-4C2F-9110-E5A42774C611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6D6E04-4445-4D96-83EE-7AB09E2CBC1E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FB879A6-3B7E-4B4D-AF2E-AAE373727299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v-SE" smtClean="0"/>
              <a:t>Klicka på ikonen för att lägga till en bild</a:t>
            </a:r>
            <a:endParaRPr kumimoji="0" lang="en-US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BD32C77-C971-4D29-96C5-06799EC446D3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8" name="Frihandsfigur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ihandsfigur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ätvinklig triangel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a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-form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V-form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67723E-2FD7-453A-8E3D-7C7375B2C03D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80590F-5542-4476-8D20-8C54097E577A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andsfigur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ihandsfigur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ätvinklig triangel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a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tshållare för rubrik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0" name="Platshållare för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  <a:p>
            <a:pPr lvl="1" eaLnBrk="1" latinLnBrk="0" hangingPunct="1"/>
            <a:r>
              <a:rPr kumimoji="0" lang="sv-SE" smtClean="0"/>
              <a:t>Nivå två</a:t>
            </a:r>
          </a:p>
          <a:p>
            <a:pPr lvl="2" eaLnBrk="1" latinLnBrk="0" hangingPunct="1"/>
            <a:r>
              <a:rPr kumimoji="0" lang="sv-SE" smtClean="0"/>
              <a:t>Nivå tre</a:t>
            </a:r>
          </a:p>
          <a:p>
            <a:pPr lvl="3" eaLnBrk="1" latinLnBrk="0" hangingPunct="1"/>
            <a:r>
              <a:rPr kumimoji="0" lang="sv-SE" smtClean="0"/>
              <a:t>Nivå fyra</a:t>
            </a:r>
          </a:p>
          <a:p>
            <a:pPr lvl="4" eaLnBrk="1" latinLnBrk="0" hangingPunct="1"/>
            <a:r>
              <a:rPr kumimoji="0" lang="sv-SE" smtClean="0"/>
              <a:t>Nivå fem</a:t>
            </a:r>
            <a:endParaRPr kumimoji="0" lang="en-US"/>
          </a:p>
        </p:txBody>
      </p:sp>
      <p:sp>
        <p:nvSpPr>
          <p:cNvPr id="10" name="Platshållare för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D6AD239-8EC7-43CD-98E0-8640BED3993D}" type="datetime1">
              <a:rPr lang="sv-SE" smtClean="0"/>
              <a:pPr/>
              <a:t>2015-10-19</a:t>
            </a:fld>
            <a:endParaRPr lang="sv-SE" dirty="0"/>
          </a:p>
        </p:txBody>
      </p:sp>
      <p:sp>
        <p:nvSpPr>
          <p:cNvPr id="22" name="Platshållare för sidfot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v-SE" dirty="0"/>
          </a:p>
        </p:txBody>
      </p:sp>
      <p:sp>
        <p:nvSpPr>
          <p:cNvPr id="18" name="Platshållare för bildnumm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07F7695-959E-430E-B5C4-491B468877D0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/>
              <a:t>Swedish </a:t>
            </a:r>
            <a:r>
              <a:rPr lang="sv-SE" sz="3200" dirty="0" err="1" smtClean="0"/>
              <a:t>Law</a:t>
            </a:r>
            <a:r>
              <a:rPr lang="sv-SE" sz="3200" dirty="0" smtClean="0"/>
              <a:t> &amp; Policies &amp; </a:t>
            </a:r>
            <a:r>
              <a:rPr lang="sv-SE" sz="3200" dirty="0" err="1" smtClean="0"/>
              <a:t>Experience</a:t>
            </a:r>
            <a:r>
              <a:rPr lang="sv-SE" sz="3200" dirty="0" smtClean="0"/>
              <a:t> Prostitution and Trafficking </a:t>
            </a:r>
            <a:br>
              <a:rPr lang="sv-SE" sz="3200" dirty="0" smtClean="0"/>
            </a:br>
            <a:r>
              <a:rPr lang="sv-SE" sz="3200" dirty="0" smtClean="0"/>
              <a:t>in Human </a:t>
            </a:r>
            <a:r>
              <a:rPr lang="sv-SE" sz="3200" dirty="0" err="1" smtClean="0"/>
              <a:t>Beings</a:t>
            </a:r>
            <a:r>
              <a:rPr lang="sv-SE" sz="3200" dirty="0" smtClean="0"/>
              <a:t>  </a:t>
            </a:r>
            <a:endParaRPr lang="sv-SE" sz="32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400" dirty="0" smtClean="0">
                <a:solidFill>
                  <a:schemeClr val="tx1"/>
                </a:solidFill>
              </a:rPr>
              <a:t>Chancellor of Justice Anna Skarhed</a:t>
            </a:r>
          </a:p>
          <a:p>
            <a:r>
              <a:rPr lang="sv-SE" sz="2400" dirty="0" smtClean="0">
                <a:solidFill>
                  <a:schemeClr val="tx1"/>
                </a:solidFill>
              </a:rPr>
              <a:t>Riga, </a:t>
            </a:r>
            <a:r>
              <a:rPr lang="sv-SE" sz="2400" dirty="0" err="1" smtClean="0">
                <a:solidFill>
                  <a:schemeClr val="tx1"/>
                </a:solidFill>
              </a:rPr>
              <a:t>Latvia</a:t>
            </a:r>
            <a:r>
              <a:rPr lang="sv-SE" sz="2400" dirty="0" smtClean="0">
                <a:solidFill>
                  <a:schemeClr val="tx1"/>
                </a:solidFill>
              </a:rPr>
              <a:t> 26 </a:t>
            </a:r>
            <a:r>
              <a:rPr lang="sv-SE" sz="2400" dirty="0" err="1" smtClean="0">
                <a:solidFill>
                  <a:schemeClr val="tx1"/>
                </a:solidFill>
              </a:rPr>
              <a:t>october</a:t>
            </a:r>
            <a:r>
              <a:rPr lang="sv-SE" sz="2400" dirty="0" smtClean="0">
                <a:solidFill>
                  <a:schemeClr val="tx1"/>
                </a:solidFill>
              </a:rPr>
              <a:t> </a:t>
            </a:r>
            <a:r>
              <a:rPr lang="sv-SE" sz="2400" dirty="0" smtClean="0">
                <a:solidFill>
                  <a:schemeClr val="tx1"/>
                </a:solidFill>
              </a:rPr>
              <a:t>2015 </a:t>
            </a:r>
          </a:p>
        </p:txBody>
      </p:sp>
    </p:spTree>
    <p:extLst>
      <p:ext uri="{BB962C8B-B14F-4D97-AF65-F5344CB8AC3E}">
        <p14:creationId xmlns:p14="http://schemas.microsoft.com/office/powerpoint/2010/main" val="241454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v-SE" sz="2800" dirty="0" err="1" smtClean="0"/>
              <a:t>Against</a:t>
            </a:r>
            <a:r>
              <a:rPr lang="sv-SE" sz="2800" dirty="0" smtClean="0"/>
              <a:t> gender </a:t>
            </a:r>
            <a:r>
              <a:rPr lang="sv-SE" sz="2800" dirty="0" err="1" smtClean="0"/>
              <a:t>equality</a:t>
            </a:r>
            <a:endParaRPr lang="sv-SE" sz="2800" dirty="0" smtClean="0"/>
          </a:p>
          <a:p>
            <a:r>
              <a:rPr lang="sv-SE" sz="2800" dirty="0" err="1" smtClean="0"/>
              <a:t>Harmful</a:t>
            </a:r>
            <a:r>
              <a:rPr lang="sv-SE" sz="2800" dirty="0" smtClean="0"/>
              <a:t> </a:t>
            </a:r>
            <a:r>
              <a:rPr lang="sv-SE" sz="2800" dirty="0" err="1" smtClean="0"/>
              <a:t>to</a:t>
            </a:r>
            <a:r>
              <a:rPr lang="sv-SE" sz="2800" dirty="0" smtClean="0"/>
              <a:t> the </a:t>
            </a:r>
            <a:r>
              <a:rPr lang="sv-SE" sz="2800" dirty="0" err="1" smtClean="0"/>
              <a:t>individual</a:t>
            </a:r>
            <a:r>
              <a:rPr lang="sv-SE" sz="2800" dirty="0" smtClean="0"/>
              <a:t> and </a:t>
            </a:r>
            <a:r>
              <a:rPr lang="sv-SE" sz="2800" dirty="0" err="1" smtClean="0"/>
              <a:t>to</a:t>
            </a:r>
            <a:r>
              <a:rPr lang="sv-SE" sz="2800" dirty="0" smtClean="0"/>
              <a:t> </a:t>
            </a:r>
            <a:r>
              <a:rPr lang="sv-SE" sz="2800" dirty="0" err="1" smtClean="0"/>
              <a:t>society</a:t>
            </a:r>
            <a:endParaRPr lang="sv-SE" sz="2800" dirty="0" smtClean="0"/>
          </a:p>
          <a:p>
            <a:r>
              <a:rPr lang="sv-SE" sz="2800" dirty="0" smtClean="0"/>
              <a:t>Targets </a:t>
            </a:r>
            <a:r>
              <a:rPr lang="sv-SE" sz="2800" dirty="0" err="1" smtClean="0"/>
              <a:t>those</a:t>
            </a:r>
            <a:r>
              <a:rPr lang="sv-SE" sz="2800" dirty="0" smtClean="0"/>
              <a:t> </a:t>
            </a:r>
            <a:r>
              <a:rPr lang="sv-SE" sz="2800" dirty="0" err="1" smtClean="0"/>
              <a:t>already</a:t>
            </a:r>
            <a:r>
              <a:rPr lang="sv-SE" sz="2800" dirty="0" smtClean="0"/>
              <a:t> </a:t>
            </a:r>
            <a:r>
              <a:rPr lang="sv-SE" sz="2800" dirty="0" err="1" smtClean="0"/>
              <a:t>marginalized</a:t>
            </a:r>
            <a:endParaRPr lang="sv-SE" sz="2800" dirty="0" smtClean="0"/>
          </a:p>
          <a:p>
            <a:r>
              <a:rPr lang="sv-SE" sz="2800" dirty="0" err="1" smtClean="0"/>
              <a:t>Incompatible</a:t>
            </a:r>
            <a:r>
              <a:rPr lang="sv-SE" sz="2800" dirty="0" smtClean="0"/>
              <a:t> </a:t>
            </a:r>
            <a:r>
              <a:rPr lang="sv-SE" sz="2800" dirty="0" err="1" smtClean="0"/>
              <a:t>with</a:t>
            </a:r>
            <a:r>
              <a:rPr lang="sv-SE" sz="2800" dirty="0" smtClean="0"/>
              <a:t> international principles of human </a:t>
            </a:r>
            <a:r>
              <a:rPr lang="sv-SE" sz="2800" dirty="0" err="1" smtClean="0"/>
              <a:t>rights</a:t>
            </a:r>
            <a:endParaRPr lang="sv-SE" sz="2800" dirty="0" smtClean="0"/>
          </a:p>
          <a:p>
            <a:r>
              <a:rPr lang="sv-SE" sz="2800" dirty="0" smtClean="0"/>
              <a:t>Focus on the </a:t>
            </a:r>
            <a:r>
              <a:rPr lang="sv-SE" sz="2800" dirty="0" err="1" smtClean="0"/>
              <a:t>demand</a:t>
            </a:r>
            <a:r>
              <a:rPr lang="sv-SE" sz="2800" dirty="0" smtClean="0"/>
              <a:t> as it is the </a:t>
            </a:r>
            <a:r>
              <a:rPr lang="sv-SE" sz="2800" dirty="0" err="1" smtClean="0"/>
              <a:t>root</a:t>
            </a:r>
            <a:r>
              <a:rPr lang="sv-SE" sz="2800" dirty="0" smtClean="0"/>
              <a:t> cause of prostitution</a:t>
            </a:r>
          </a:p>
          <a:p>
            <a:r>
              <a:rPr lang="sv-SE" sz="2800" dirty="0" smtClean="0"/>
              <a:t>Prostitution and trafficking </a:t>
            </a:r>
            <a:r>
              <a:rPr lang="sv-SE" sz="2800" dirty="0" err="1" smtClean="0"/>
              <a:t>can</a:t>
            </a:r>
            <a:r>
              <a:rPr lang="sv-SE" sz="2800" dirty="0" smtClean="0"/>
              <a:t> not be separated</a:t>
            </a:r>
          </a:p>
          <a:p>
            <a:r>
              <a:rPr lang="sv-SE" sz="2800" dirty="0" smtClean="0"/>
              <a:t>The </a:t>
            </a:r>
            <a:r>
              <a:rPr lang="sv-SE" sz="2800" dirty="0" err="1" smtClean="0"/>
              <a:t>legalization</a:t>
            </a:r>
            <a:r>
              <a:rPr lang="sv-SE" sz="2800" dirty="0" smtClean="0"/>
              <a:t> of prostitution </a:t>
            </a:r>
            <a:r>
              <a:rPr lang="sv-SE" sz="2800" dirty="0" err="1" smtClean="0"/>
              <a:t>will</a:t>
            </a:r>
            <a:r>
              <a:rPr lang="sv-SE" sz="2800" dirty="0" smtClean="0"/>
              <a:t> </a:t>
            </a:r>
            <a:r>
              <a:rPr lang="sv-SE" sz="2800" dirty="0" err="1" smtClean="0"/>
              <a:t>normalize</a:t>
            </a:r>
            <a:r>
              <a:rPr lang="sv-SE" sz="2800" dirty="0" smtClean="0"/>
              <a:t> sexual </a:t>
            </a:r>
            <a:r>
              <a:rPr lang="sv-SE" sz="2800" dirty="0" err="1" smtClean="0"/>
              <a:t>discrimination</a:t>
            </a:r>
            <a:r>
              <a:rPr lang="sv-SE" sz="2800" dirty="0" smtClean="0"/>
              <a:t> and </a:t>
            </a:r>
            <a:r>
              <a:rPr lang="sv-SE" sz="2800" dirty="0" err="1" smtClean="0"/>
              <a:t>violence</a:t>
            </a:r>
            <a:endParaRPr lang="sv-SE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2</a:t>
            </a:fld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/>
              <a:t>Swedish prostitution policies - principles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53571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 smtClean="0"/>
              <a:t>On </a:t>
            </a:r>
            <a:r>
              <a:rPr lang="sv-SE" sz="2400" dirty="0" err="1" smtClean="0"/>
              <a:t>January</a:t>
            </a:r>
            <a:r>
              <a:rPr lang="sv-SE" sz="2400" dirty="0" smtClean="0"/>
              <a:t> 1, 1999, as the </a:t>
            </a:r>
            <a:r>
              <a:rPr lang="sv-SE" sz="2400" dirty="0" err="1" smtClean="0"/>
              <a:t>first</a:t>
            </a:r>
            <a:r>
              <a:rPr lang="sv-SE" sz="2400" dirty="0" smtClean="0"/>
              <a:t> country in the </a:t>
            </a:r>
            <a:r>
              <a:rPr lang="sv-SE" sz="2400" dirty="0" err="1" smtClean="0"/>
              <a:t>world</a:t>
            </a:r>
            <a:r>
              <a:rPr lang="sv-SE" sz="2400" dirty="0" smtClean="0"/>
              <a:t>, Sweden </a:t>
            </a:r>
            <a:r>
              <a:rPr lang="sv-SE" sz="2400" dirty="0" err="1" smtClean="0"/>
              <a:t>passed</a:t>
            </a:r>
            <a:r>
              <a:rPr lang="sv-SE" sz="2400" dirty="0" smtClean="0"/>
              <a:t> </a:t>
            </a:r>
            <a:r>
              <a:rPr lang="sv-SE" sz="2400" dirty="0" err="1" smtClean="0"/>
              <a:t>legislation</a:t>
            </a:r>
            <a:r>
              <a:rPr lang="sv-SE" sz="2400" dirty="0" smtClean="0"/>
              <a:t> </a:t>
            </a:r>
            <a:r>
              <a:rPr lang="sv-SE" sz="2400" dirty="0" err="1" smtClean="0"/>
              <a:t>that</a:t>
            </a:r>
            <a:r>
              <a:rPr lang="sv-SE" sz="2400" dirty="0" smtClean="0"/>
              <a:t> </a:t>
            </a:r>
            <a:r>
              <a:rPr lang="sv-SE" sz="2400" dirty="0" err="1" smtClean="0"/>
              <a:t>prohibits</a:t>
            </a:r>
            <a:r>
              <a:rPr lang="sv-SE" sz="2400" dirty="0" smtClean="0"/>
              <a:t> the purchase </a:t>
            </a:r>
            <a:r>
              <a:rPr lang="sv-SE" sz="2400" dirty="0" err="1" smtClean="0"/>
              <a:t>of</a:t>
            </a:r>
            <a:r>
              <a:rPr lang="sv-SE" sz="2400" dirty="0" smtClean="0"/>
              <a:t> sex.</a:t>
            </a:r>
            <a:r>
              <a:rPr lang="sv-SE" dirty="0" smtClean="0"/>
              <a:t> </a:t>
            </a:r>
          </a:p>
          <a:p>
            <a:endParaRPr lang="sv-SE" sz="2400" dirty="0" smtClean="0"/>
          </a:p>
          <a:p>
            <a:r>
              <a:rPr lang="sv-SE" sz="2400" dirty="0" smtClean="0"/>
              <a:t>The ban </a:t>
            </a:r>
            <a:r>
              <a:rPr lang="sv-SE" sz="2400" dirty="0" err="1" smtClean="0"/>
              <a:t>had</a:t>
            </a:r>
            <a:r>
              <a:rPr lang="sv-SE" sz="2400" dirty="0" smtClean="0"/>
              <a:t> a gender </a:t>
            </a:r>
            <a:r>
              <a:rPr lang="sv-SE" sz="2400" dirty="0" err="1" smtClean="0"/>
              <a:t>equality</a:t>
            </a:r>
            <a:r>
              <a:rPr lang="sv-SE" sz="2400" dirty="0" smtClean="0"/>
              <a:t> as </a:t>
            </a:r>
            <a:r>
              <a:rPr lang="sv-SE" sz="2400" dirty="0" err="1" smtClean="0"/>
              <a:t>well</a:t>
            </a:r>
            <a:r>
              <a:rPr lang="sv-SE" sz="2400" dirty="0" smtClean="0"/>
              <a:t> as a human </a:t>
            </a:r>
            <a:r>
              <a:rPr lang="sv-SE" sz="2400" dirty="0" err="1" smtClean="0"/>
              <a:t>rights</a:t>
            </a:r>
            <a:r>
              <a:rPr lang="sv-SE" sz="2400" dirty="0" smtClean="0"/>
              <a:t> </a:t>
            </a:r>
            <a:r>
              <a:rPr lang="sv-SE" sz="2400" dirty="0" err="1" smtClean="0"/>
              <a:t>perspective</a:t>
            </a:r>
            <a:r>
              <a:rPr lang="sv-SE" sz="2400" dirty="0" smtClean="0"/>
              <a:t>. It </a:t>
            </a:r>
            <a:r>
              <a:rPr lang="sv-SE" sz="2400" dirty="0" err="1" smtClean="0"/>
              <a:t>was</a:t>
            </a:r>
            <a:r>
              <a:rPr lang="sv-SE" sz="2400" dirty="0" smtClean="0"/>
              <a:t> </a:t>
            </a:r>
            <a:r>
              <a:rPr lang="sv-SE" sz="2400" dirty="0" err="1" smtClean="0"/>
              <a:t>deemed</a:t>
            </a:r>
            <a:r>
              <a:rPr lang="sv-SE" sz="2400" dirty="0" smtClean="0"/>
              <a:t> </a:t>
            </a:r>
            <a:r>
              <a:rPr lang="sv-SE" sz="2400" dirty="0" err="1" smtClean="0"/>
              <a:t>that</a:t>
            </a:r>
            <a:r>
              <a:rPr lang="sv-SE" sz="2400" dirty="0" smtClean="0"/>
              <a:t> fighting prostitution </a:t>
            </a:r>
            <a:r>
              <a:rPr lang="sv-SE" sz="2400" dirty="0" err="1" smtClean="0"/>
              <a:t>was</a:t>
            </a:r>
            <a:r>
              <a:rPr lang="sv-SE" sz="2400" dirty="0" smtClean="0"/>
              <a:t> of </a:t>
            </a:r>
            <a:r>
              <a:rPr lang="sv-SE" sz="2400" dirty="0" err="1" smtClean="0"/>
              <a:t>pressing</a:t>
            </a:r>
            <a:r>
              <a:rPr lang="sv-SE" sz="2400" dirty="0" smtClean="0"/>
              <a:t> social </a:t>
            </a:r>
            <a:r>
              <a:rPr lang="sv-SE" sz="2400" dirty="0" err="1" smtClean="0"/>
              <a:t>interest</a:t>
            </a:r>
            <a:r>
              <a:rPr lang="sv-SE" sz="2400" dirty="0" smtClean="0"/>
              <a:t>.</a:t>
            </a:r>
          </a:p>
          <a:p>
            <a:endParaRPr lang="sv-SE" sz="2400" dirty="0" smtClean="0"/>
          </a:p>
          <a:p>
            <a:r>
              <a:rPr lang="sv-SE" sz="2400" dirty="0" smtClean="0"/>
              <a:t>The </a:t>
            </a:r>
            <a:r>
              <a:rPr lang="sv-SE" sz="2400" dirty="0" err="1" smtClean="0"/>
              <a:t>law</a:t>
            </a:r>
            <a:r>
              <a:rPr lang="sv-SE" sz="2400" dirty="0" smtClean="0"/>
              <a:t> </a:t>
            </a:r>
            <a:r>
              <a:rPr lang="sv-SE" sz="2400" dirty="0" err="1" smtClean="0"/>
              <a:t>constituted</a:t>
            </a:r>
            <a:r>
              <a:rPr lang="sv-SE" sz="2400" dirty="0" smtClean="0"/>
              <a:t> a </a:t>
            </a:r>
            <a:r>
              <a:rPr lang="sv-SE" sz="2400" dirty="0" err="1" smtClean="0"/>
              <a:t>shift</a:t>
            </a:r>
            <a:r>
              <a:rPr lang="sv-SE" sz="2400" dirty="0" smtClean="0"/>
              <a:t> in </a:t>
            </a:r>
            <a:r>
              <a:rPr lang="sv-SE" sz="2400" dirty="0" err="1" smtClean="0"/>
              <a:t>perspective</a:t>
            </a:r>
            <a:r>
              <a:rPr lang="sv-SE" sz="2400" dirty="0" smtClean="0"/>
              <a:t> – </a:t>
            </a:r>
            <a:r>
              <a:rPr lang="sv-SE" sz="2400" dirty="0" err="1" smtClean="0"/>
              <a:t>if</a:t>
            </a:r>
            <a:r>
              <a:rPr lang="sv-SE" sz="2400" dirty="0" smtClean="0"/>
              <a:t> </a:t>
            </a:r>
            <a:r>
              <a:rPr lang="sv-SE" sz="2400" dirty="0" err="1" smtClean="0"/>
              <a:t>there</a:t>
            </a:r>
            <a:r>
              <a:rPr lang="sv-SE" sz="2400" dirty="0" smtClean="0"/>
              <a:t> </a:t>
            </a:r>
            <a:r>
              <a:rPr lang="sv-SE" sz="2400" dirty="0" err="1" smtClean="0"/>
              <a:t>was</a:t>
            </a:r>
            <a:r>
              <a:rPr lang="sv-SE" sz="2400" dirty="0" smtClean="0"/>
              <a:t> no </a:t>
            </a:r>
            <a:r>
              <a:rPr lang="sv-SE" sz="2400" dirty="0" err="1" smtClean="0"/>
              <a:t>demand</a:t>
            </a:r>
            <a:r>
              <a:rPr lang="sv-SE" sz="2400" dirty="0" smtClean="0"/>
              <a:t> </a:t>
            </a:r>
            <a:r>
              <a:rPr lang="sv-SE" sz="2400" dirty="0" err="1" smtClean="0"/>
              <a:t>there</a:t>
            </a:r>
            <a:r>
              <a:rPr lang="sv-SE" sz="2400" dirty="0" smtClean="0"/>
              <a:t> </a:t>
            </a:r>
            <a:r>
              <a:rPr lang="sv-SE" sz="2400" dirty="0" err="1" smtClean="0"/>
              <a:t>would</a:t>
            </a:r>
            <a:r>
              <a:rPr lang="sv-SE" sz="2400" dirty="0" smtClean="0"/>
              <a:t> be no prostitution. </a:t>
            </a:r>
            <a:endParaRPr lang="sv-SE" sz="24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3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/>
              <a:t>The Swedish </a:t>
            </a:r>
            <a:r>
              <a:rPr lang="sv-SE" sz="3200" dirty="0" err="1" smtClean="0"/>
              <a:t>Law</a:t>
            </a:r>
            <a:r>
              <a:rPr lang="sv-SE" sz="3200" dirty="0" smtClean="0"/>
              <a:t> 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48333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i="1" dirty="0" smtClean="0"/>
              <a:t>A person </a:t>
            </a:r>
            <a:r>
              <a:rPr lang="sv-SE" i="1" dirty="0" err="1" smtClean="0"/>
              <a:t>who</a:t>
            </a:r>
            <a:r>
              <a:rPr lang="sv-SE" i="1" dirty="0" smtClean="0"/>
              <a:t>, in </a:t>
            </a:r>
            <a:r>
              <a:rPr lang="sv-SE" i="1" dirty="0" err="1" smtClean="0"/>
              <a:t>other</a:t>
            </a:r>
            <a:r>
              <a:rPr lang="sv-SE" i="1" dirty="0" smtClean="0"/>
              <a:t> </a:t>
            </a:r>
            <a:r>
              <a:rPr lang="sv-SE" i="1" dirty="0" err="1" smtClean="0"/>
              <a:t>cases</a:t>
            </a:r>
            <a:r>
              <a:rPr lang="sv-SE" i="1" dirty="0" smtClean="0"/>
              <a:t> </a:t>
            </a:r>
            <a:r>
              <a:rPr lang="sv-SE" i="1" dirty="0" err="1" smtClean="0"/>
              <a:t>than</a:t>
            </a:r>
            <a:r>
              <a:rPr lang="sv-SE" i="1" dirty="0" smtClean="0"/>
              <a:t> </a:t>
            </a:r>
            <a:r>
              <a:rPr lang="sv-SE" i="1" dirty="0" err="1" smtClean="0"/>
              <a:t>previously</a:t>
            </a:r>
            <a:r>
              <a:rPr lang="sv-SE" i="1" dirty="0" smtClean="0"/>
              <a:t> </a:t>
            </a:r>
            <a:r>
              <a:rPr lang="sv-SE" i="1" dirty="0" err="1" smtClean="0"/>
              <a:t>stated</a:t>
            </a:r>
            <a:r>
              <a:rPr lang="sv-SE" i="1" dirty="0" smtClean="0"/>
              <a:t> in </a:t>
            </a:r>
            <a:r>
              <a:rPr lang="sv-SE" i="1" dirty="0" err="1" smtClean="0"/>
              <a:t>this</a:t>
            </a:r>
            <a:r>
              <a:rPr lang="sv-SE" i="1" dirty="0" smtClean="0"/>
              <a:t> </a:t>
            </a:r>
            <a:r>
              <a:rPr lang="sv-SE" i="1" dirty="0" err="1" smtClean="0"/>
              <a:t>chapter</a:t>
            </a:r>
            <a:r>
              <a:rPr lang="sv-SE" i="1" dirty="0" smtClean="0"/>
              <a:t>, </a:t>
            </a:r>
            <a:r>
              <a:rPr lang="sv-SE" i="1" dirty="0" err="1" smtClean="0"/>
              <a:t>optains</a:t>
            </a:r>
            <a:r>
              <a:rPr lang="sv-SE" i="1" dirty="0" smtClean="0"/>
              <a:t> a </a:t>
            </a:r>
            <a:r>
              <a:rPr lang="sv-SE" i="1" dirty="0" err="1" smtClean="0"/>
              <a:t>casual</a:t>
            </a:r>
            <a:r>
              <a:rPr lang="sv-SE" i="1" dirty="0" smtClean="0"/>
              <a:t> sexual relation in </a:t>
            </a:r>
            <a:r>
              <a:rPr lang="sv-SE" i="1" dirty="0" err="1" smtClean="0"/>
              <a:t>exchange</a:t>
            </a:r>
            <a:r>
              <a:rPr lang="sv-SE" i="1" dirty="0" smtClean="0"/>
              <a:t> for </a:t>
            </a:r>
            <a:r>
              <a:rPr lang="sv-SE" i="1" dirty="0" err="1" smtClean="0"/>
              <a:t>payment</a:t>
            </a:r>
            <a:r>
              <a:rPr lang="sv-SE" i="1" dirty="0" smtClean="0"/>
              <a:t> </a:t>
            </a:r>
            <a:r>
              <a:rPr lang="sv-SE" i="1" dirty="0" err="1" smtClean="0"/>
              <a:t>shall</a:t>
            </a:r>
            <a:r>
              <a:rPr lang="sv-SE" i="1" dirty="0" smtClean="0"/>
              <a:t> be </a:t>
            </a:r>
            <a:r>
              <a:rPr lang="sv-SE" i="1" dirty="0" err="1" smtClean="0"/>
              <a:t>sentenced</a:t>
            </a:r>
            <a:r>
              <a:rPr lang="sv-SE" i="1" dirty="0" smtClean="0"/>
              <a:t> for the purchase </a:t>
            </a:r>
            <a:r>
              <a:rPr lang="sv-SE" i="1" dirty="0" err="1" smtClean="0"/>
              <a:t>of</a:t>
            </a:r>
            <a:r>
              <a:rPr lang="sv-SE" i="1" dirty="0" smtClean="0"/>
              <a:t> sex </a:t>
            </a:r>
            <a:r>
              <a:rPr lang="sv-SE" i="1" dirty="0" err="1" smtClean="0"/>
              <a:t>to</a:t>
            </a:r>
            <a:r>
              <a:rPr lang="sv-SE" i="1" dirty="0" smtClean="0"/>
              <a:t> a fine or </a:t>
            </a:r>
            <a:r>
              <a:rPr lang="sv-SE" i="1" dirty="0" err="1" smtClean="0"/>
              <a:t>imprisonment</a:t>
            </a:r>
            <a:r>
              <a:rPr lang="sv-SE" i="1" dirty="0" smtClean="0"/>
              <a:t> for at the </a:t>
            </a:r>
            <a:r>
              <a:rPr lang="sv-SE" i="1" dirty="0" err="1" smtClean="0"/>
              <a:t>most</a:t>
            </a:r>
            <a:r>
              <a:rPr lang="sv-SE" i="1" dirty="0" smtClean="0"/>
              <a:t> </a:t>
            </a:r>
            <a:r>
              <a:rPr lang="sv-SE" i="1" dirty="0" err="1" smtClean="0"/>
              <a:t>one</a:t>
            </a:r>
            <a:r>
              <a:rPr lang="sv-SE" i="1" dirty="0" smtClean="0"/>
              <a:t> </a:t>
            </a:r>
            <a:r>
              <a:rPr lang="sv-SE" i="1" dirty="0" err="1" smtClean="0"/>
              <a:t>year</a:t>
            </a:r>
            <a:r>
              <a:rPr lang="sv-SE" i="1" dirty="0" smtClean="0"/>
              <a:t>. </a:t>
            </a:r>
          </a:p>
          <a:p>
            <a:r>
              <a:rPr lang="sv-SE" i="1" dirty="0" err="1" smtClean="0"/>
              <a:t>What</a:t>
            </a:r>
            <a:r>
              <a:rPr lang="sv-SE" i="1" dirty="0" smtClean="0"/>
              <a:t> is </a:t>
            </a:r>
            <a:r>
              <a:rPr lang="sv-SE" i="1" dirty="0" err="1" smtClean="0"/>
              <a:t>stated</a:t>
            </a:r>
            <a:r>
              <a:rPr lang="sv-SE" i="1" dirty="0" smtClean="0"/>
              <a:t> in the </a:t>
            </a:r>
            <a:r>
              <a:rPr lang="sv-SE" i="1" dirty="0" err="1" smtClean="0"/>
              <a:t>first</a:t>
            </a:r>
            <a:r>
              <a:rPr lang="sv-SE" i="1" dirty="0" smtClean="0"/>
              <a:t> </a:t>
            </a:r>
            <a:r>
              <a:rPr lang="sv-SE" i="1" dirty="0" err="1" smtClean="0"/>
              <a:t>paragraph</a:t>
            </a:r>
            <a:r>
              <a:rPr lang="sv-SE" i="1" dirty="0" smtClean="0"/>
              <a:t> </a:t>
            </a:r>
            <a:r>
              <a:rPr lang="sv-SE" i="1" dirty="0" err="1" smtClean="0"/>
              <a:t>also</a:t>
            </a:r>
            <a:r>
              <a:rPr lang="sv-SE" i="1" dirty="0" smtClean="0"/>
              <a:t> </a:t>
            </a:r>
            <a:r>
              <a:rPr lang="sv-SE" i="1" dirty="0" err="1" smtClean="0"/>
              <a:t>applies</a:t>
            </a:r>
            <a:r>
              <a:rPr lang="sv-SE" i="1" dirty="0" smtClean="0"/>
              <a:t> </a:t>
            </a:r>
            <a:r>
              <a:rPr lang="sv-SE" i="1" dirty="0" err="1" smtClean="0"/>
              <a:t>if</a:t>
            </a:r>
            <a:r>
              <a:rPr lang="sv-SE" i="1" dirty="0" smtClean="0"/>
              <a:t> the </a:t>
            </a:r>
            <a:r>
              <a:rPr lang="sv-SE" i="1" dirty="0" err="1" smtClean="0"/>
              <a:t>payment</a:t>
            </a:r>
            <a:r>
              <a:rPr lang="sv-SE" i="1" dirty="0" smtClean="0"/>
              <a:t> has </a:t>
            </a:r>
            <a:r>
              <a:rPr lang="sv-SE" i="1" dirty="0" err="1" smtClean="0"/>
              <a:t>been</a:t>
            </a:r>
            <a:r>
              <a:rPr lang="sv-SE" i="1" dirty="0" smtClean="0"/>
              <a:t> </a:t>
            </a:r>
            <a:r>
              <a:rPr lang="sv-SE" i="1" dirty="0" err="1" smtClean="0"/>
              <a:t>promised</a:t>
            </a:r>
            <a:r>
              <a:rPr lang="sv-SE" i="1" dirty="0" smtClean="0"/>
              <a:t> or </a:t>
            </a:r>
            <a:r>
              <a:rPr lang="sv-SE" i="1" dirty="0" err="1" smtClean="0"/>
              <a:t>made</a:t>
            </a:r>
            <a:r>
              <a:rPr lang="sv-SE" i="1" dirty="0" smtClean="0"/>
              <a:t> by </a:t>
            </a:r>
            <a:r>
              <a:rPr lang="sv-SE" i="1" dirty="0" err="1" smtClean="0"/>
              <a:t>someone</a:t>
            </a:r>
            <a:r>
              <a:rPr lang="sv-SE" i="1" dirty="0" smtClean="0"/>
              <a:t> </a:t>
            </a:r>
            <a:r>
              <a:rPr lang="sv-SE" i="1" dirty="0" err="1" smtClean="0"/>
              <a:t>else</a:t>
            </a:r>
            <a:r>
              <a:rPr lang="sv-SE" i="1" dirty="0" smtClean="0"/>
              <a:t>.</a:t>
            </a:r>
            <a:endParaRPr lang="sv-SE" i="1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4</a:t>
            </a:fld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/>
              <a:t>The Swedish Penal </a:t>
            </a:r>
            <a:r>
              <a:rPr lang="sv-SE" sz="3200" dirty="0" err="1" smtClean="0"/>
              <a:t>Code</a:t>
            </a:r>
            <a:r>
              <a:rPr lang="sv-SE" sz="3200" dirty="0" smtClean="0"/>
              <a:t>, </a:t>
            </a:r>
            <a:br>
              <a:rPr lang="sv-SE" sz="3200" dirty="0" smtClean="0"/>
            </a:br>
            <a:r>
              <a:rPr lang="sv-SE" sz="3200" dirty="0" err="1" smtClean="0"/>
              <a:t>Chapter</a:t>
            </a:r>
            <a:r>
              <a:rPr lang="sv-SE" sz="3200" dirty="0" smtClean="0"/>
              <a:t> 6: Sexual </a:t>
            </a:r>
            <a:r>
              <a:rPr lang="sv-SE" sz="3200" dirty="0" err="1" smtClean="0"/>
              <a:t>Crimes</a:t>
            </a:r>
            <a:r>
              <a:rPr lang="sv-SE" sz="3200" dirty="0" smtClean="0"/>
              <a:t>, </a:t>
            </a:r>
            <a:r>
              <a:rPr lang="sv-SE" sz="3200" dirty="0" err="1" smtClean="0"/>
              <a:t>section</a:t>
            </a:r>
            <a:r>
              <a:rPr lang="sv-SE" sz="3200" dirty="0" smtClean="0"/>
              <a:t> 11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221787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 smtClean="0"/>
              <a:t>The </a:t>
            </a:r>
            <a:r>
              <a:rPr lang="sv-SE" sz="2800" dirty="0" err="1" smtClean="0"/>
              <a:t>number</a:t>
            </a:r>
            <a:r>
              <a:rPr lang="sv-SE" sz="2800" dirty="0" smtClean="0"/>
              <a:t> of persons </a:t>
            </a:r>
            <a:r>
              <a:rPr lang="sv-SE" sz="2800" dirty="0" err="1" smtClean="0"/>
              <a:t>exploited</a:t>
            </a:r>
            <a:r>
              <a:rPr lang="sv-SE" sz="2800" dirty="0" smtClean="0"/>
              <a:t> in </a:t>
            </a:r>
            <a:r>
              <a:rPr lang="sv-SE" sz="2800" dirty="0" err="1" smtClean="0"/>
              <a:t>street</a:t>
            </a:r>
            <a:r>
              <a:rPr lang="sv-SE" sz="2800" dirty="0" smtClean="0"/>
              <a:t> prostitution </a:t>
            </a:r>
            <a:r>
              <a:rPr lang="sv-SE" sz="2800" dirty="0" err="1" smtClean="0"/>
              <a:t>had</a:t>
            </a:r>
            <a:r>
              <a:rPr lang="sv-SE" sz="2800" dirty="0" smtClean="0"/>
              <a:t> </a:t>
            </a:r>
            <a:r>
              <a:rPr lang="sv-SE" sz="2800" dirty="0" err="1" smtClean="0"/>
              <a:t>halved</a:t>
            </a:r>
            <a:r>
              <a:rPr lang="sv-SE" sz="2800" dirty="0" smtClean="0"/>
              <a:t> </a:t>
            </a:r>
            <a:r>
              <a:rPr lang="sv-SE" sz="2800" dirty="0" err="1" smtClean="0"/>
              <a:t>since</a:t>
            </a:r>
            <a:r>
              <a:rPr lang="sv-SE" sz="2800" dirty="0" smtClean="0"/>
              <a:t> 1999</a:t>
            </a:r>
          </a:p>
          <a:p>
            <a:endParaRPr lang="sv-SE" sz="2800" dirty="0" smtClean="0"/>
          </a:p>
          <a:p>
            <a:r>
              <a:rPr lang="sv-SE" sz="2800" dirty="0" smtClean="0"/>
              <a:t>In 2008 </a:t>
            </a:r>
            <a:r>
              <a:rPr lang="sv-SE" sz="2800" dirty="0" err="1" smtClean="0"/>
              <a:t>Denmark</a:t>
            </a:r>
            <a:r>
              <a:rPr lang="sv-SE" sz="2800" dirty="0" smtClean="0"/>
              <a:t> and </a:t>
            </a:r>
            <a:r>
              <a:rPr lang="sv-SE" sz="2800" dirty="0" err="1" smtClean="0"/>
              <a:t>Norway</a:t>
            </a:r>
            <a:r>
              <a:rPr lang="sv-SE" sz="2800" dirty="0" smtClean="0"/>
              <a:t> </a:t>
            </a:r>
            <a:r>
              <a:rPr lang="sv-SE" sz="2800" dirty="0" err="1" smtClean="0"/>
              <a:t>had</a:t>
            </a:r>
            <a:r>
              <a:rPr lang="sv-SE" sz="2800" dirty="0" smtClean="0"/>
              <a:t> </a:t>
            </a:r>
            <a:r>
              <a:rPr lang="sv-SE" sz="2800" dirty="0" err="1" smtClean="0"/>
              <a:t>three</a:t>
            </a:r>
            <a:r>
              <a:rPr lang="sv-SE" sz="2800" dirty="0" smtClean="0"/>
              <a:t> </a:t>
            </a:r>
            <a:r>
              <a:rPr lang="sv-SE" sz="2800" dirty="0" err="1" smtClean="0"/>
              <a:t>times</a:t>
            </a:r>
            <a:r>
              <a:rPr lang="sv-SE" sz="2800" dirty="0" smtClean="0"/>
              <a:t> as </a:t>
            </a:r>
            <a:r>
              <a:rPr lang="sv-SE" sz="2800" dirty="0" err="1" smtClean="0"/>
              <a:t>many</a:t>
            </a:r>
            <a:r>
              <a:rPr lang="sv-SE" sz="2800" dirty="0" smtClean="0"/>
              <a:t> </a:t>
            </a:r>
            <a:r>
              <a:rPr lang="sv-SE" sz="2800" dirty="0" err="1" smtClean="0"/>
              <a:t>individuals</a:t>
            </a:r>
            <a:r>
              <a:rPr lang="sv-SE" sz="2800" dirty="0" smtClean="0"/>
              <a:t> in </a:t>
            </a:r>
            <a:r>
              <a:rPr lang="sv-SE" sz="2800" dirty="0" err="1" smtClean="0"/>
              <a:t>street</a:t>
            </a:r>
            <a:r>
              <a:rPr lang="sv-SE" sz="2800" dirty="0" smtClean="0"/>
              <a:t> prostitution</a:t>
            </a:r>
          </a:p>
          <a:p>
            <a:endParaRPr lang="sv-SE" sz="2800" dirty="0" smtClean="0"/>
          </a:p>
          <a:p>
            <a:r>
              <a:rPr lang="sv-SE" sz="2800" dirty="0" smtClean="0"/>
              <a:t>The ban </a:t>
            </a:r>
            <a:r>
              <a:rPr lang="sv-SE" sz="2800" dirty="0" err="1" smtClean="0"/>
              <a:t>had</a:t>
            </a:r>
            <a:r>
              <a:rPr lang="sv-SE" sz="2800" dirty="0" smtClean="0"/>
              <a:t> </a:t>
            </a:r>
            <a:r>
              <a:rPr lang="sv-SE" sz="2800" dirty="0" err="1" smtClean="0"/>
              <a:t>made</a:t>
            </a:r>
            <a:r>
              <a:rPr lang="sv-SE" sz="2800" dirty="0" smtClean="0"/>
              <a:t> it less </a:t>
            </a:r>
            <a:r>
              <a:rPr lang="sv-SE" sz="2800" dirty="0" err="1" smtClean="0"/>
              <a:t>attractive</a:t>
            </a:r>
            <a:r>
              <a:rPr lang="sv-SE" sz="2800" dirty="0" smtClean="0"/>
              <a:t> </a:t>
            </a:r>
            <a:r>
              <a:rPr lang="sv-SE" sz="2800" dirty="0" err="1" smtClean="0"/>
              <a:t>to</a:t>
            </a:r>
            <a:r>
              <a:rPr lang="sv-SE" sz="2800" dirty="0" smtClean="0"/>
              <a:t> </a:t>
            </a:r>
            <a:r>
              <a:rPr lang="sv-SE" sz="2800" dirty="0" err="1" smtClean="0"/>
              <a:t>establish</a:t>
            </a:r>
            <a:r>
              <a:rPr lang="sv-SE" sz="2800" dirty="0" smtClean="0"/>
              <a:t> </a:t>
            </a:r>
            <a:r>
              <a:rPr lang="sv-SE" sz="2800" dirty="0" err="1" smtClean="0"/>
              <a:t>more</a:t>
            </a:r>
            <a:r>
              <a:rPr lang="sv-SE" sz="2800" dirty="0" smtClean="0"/>
              <a:t> extensive prostitution business in Sweden</a:t>
            </a:r>
            <a:endParaRPr lang="sv-SE" sz="28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5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err="1" smtClean="0"/>
              <a:t>Evaluation</a:t>
            </a:r>
            <a:r>
              <a:rPr lang="sv-SE" sz="3200" dirty="0" smtClean="0"/>
              <a:t> of the ban – </a:t>
            </a:r>
            <a:br>
              <a:rPr lang="sv-SE" sz="3200" dirty="0" smtClean="0"/>
            </a:br>
            <a:r>
              <a:rPr lang="sv-SE" sz="3200" dirty="0" smtClean="0"/>
              <a:t>Special </a:t>
            </a:r>
            <a:r>
              <a:rPr lang="sv-SE" sz="3200" dirty="0" err="1" smtClean="0"/>
              <a:t>Inquiry</a:t>
            </a:r>
            <a:r>
              <a:rPr lang="sv-SE" sz="3200" dirty="0" smtClean="0"/>
              <a:t> </a:t>
            </a:r>
            <a:r>
              <a:rPr lang="sv-SE" sz="3200" dirty="0" err="1" smtClean="0"/>
              <a:t>Report</a:t>
            </a:r>
            <a:r>
              <a:rPr lang="sv-SE" sz="3200" dirty="0" smtClean="0"/>
              <a:t> in </a:t>
            </a:r>
            <a:r>
              <a:rPr lang="sv-SE" sz="3200" dirty="0" err="1" smtClean="0"/>
              <a:t>July</a:t>
            </a:r>
            <a:r>
              <a:rPr lang="sv-SE" sz="3200" dirty="0" smtClean="0"/>
              <a:t> 2010 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412227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dirty="0" smtClean="0">
              <a:latin typeface="Verdana" pitchFamily="34" charset="0"/>
            </a:endParaRPr>
          </a:p>
          <a:p>
            <a:r>
              <a:rPr lang="en-US" sz="2600" dirty="0"/>
              <a:t>Prostitution </a:t>
            </a:r>
            <a:r>
              <a:rPr lang="en-US" sz="2600" dirty="0" smtClean="0"/>
              <a:t>with </a:t>
            </a:r>
            <a:r>
              <a:rPr lang="en-US" sz="2600" dirty="0"/>
              <a:t>the initial contact </a:t>
            </a:r>
            <a:r>
              <a:rPr lang="en-US" sz="2600" dirty="0" smtClean="0"/>
              <a:t>via Internet</a:t>
            </a:r>
            <a:r>
              <a:rPr lang="en-US" sz="2600" dirty="0"/>
              <a:t>, </a:t>
            </a:r>
            <a:r>
              <a:rPr lang="en-US" sz="2600" dirty="0" smtClean="0"/>
              <a:t>in the </a:t>
            </a:r>
            <a:r>
              <a:rPr lang="en-US" sz="2600" dirty="0"/>
              <a:t>last five years had increased in Sweden as in Denmark and Norway. </a:t>
            </a:r>
            <a:endParaRPr lang="en-US" sz="2600" dirty="0" smtClean="0"/>
          </a:p>
          <a:p>
            <a:r>
              <a:rPr lang="en-US" sz="2600" dirty="0" smtClean="0"/>
              <a:t>But the </a:t>
            </a:r>
            <a:r>
              <a:rPr lang="en-US" sz="2600" dirty="0"/>
              <a:t>number of </a:t>
            </a:r>
            <a:r>
              <a:rPr lang="en-US" sz="2600" dirty="0" smtClean="0"/>
              <a:t>individuals </a:t>
            </a:r>
            <a:r>
              <a:rPr lang="en-US" sz="2600" dirty="0"/>
              <a:t>who offer </a:t>
            </a:r>
            <a:r>
              <a:rPr lang="en-US" sz="2600" dirty="0" smtClean="0"/>
              <a:t>sex </a:t>
            </a:r>
            <a:r>
              <a:rPr lang="en-US" sz="2600" dirty="0"/>
              <a:t>through ads on the Internet was much higher in our neighboring </a:t>
            </a:r>
            <a:r>
              <a:rPr lang="en-US" sz="2600" dirty="0" smtClean="0"/>
              <a:t>countries. </a:t>
            </a:r>
          </a:p>
          <a:p>
            <a:r>
              <a:rPr lang="en-US" sz="2600" dirty="0" smtClean="0"/>
              <a:t>There was </a:t>
            </a:r>
            <a:r>
              <a:rPr lang="en-US" sz="2600" dirty="0"/>
              <a:t>no indication that there </a:t>
            </a:r>
            <a:r>
              <a:rPr lang="en-US" sz="2600" dirty="0" smtClean="0"/>
              <a:t>had </a:t>
            </a:r>
            <a:r>
              <a:rPr lang="en-US" sz="2600" dirty="0"/>
              <a:t>been a more rapid increase in Internet Prostitution in Sweden than in Denmark and Norway.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6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3600" dirty="0" smtClean="0"/>
              <a:t/>
            </a:r>
            <a:br>
              <a:rPr lang="sv-SE" sz="3600" dirty="0" smtClean="0"/>
            </a:br>
            <a:r>
              <a:rPr lang="sv-SE" sz="3600" dirty="0" smtClean="0"/>
              <a:t>An </a:t>
            </a:r>
            <a:r>
              <a:rPr lang="sv-SE" sz="3600" dirty="0" err="1" smtClean="0"/>
              <a:t>increase</a:t>
            </a:r>
            <a:r>
              <a:rPr lang="sv-SE" sz="3600" dirty="0" smtClean="0"/>
              <a:t> in the </a:t>
            </a:r>
            <a:r>
              <a:rPr lang="sv-SE" sz="3600" dirty="0" err="1" smtClean="0"/>
              <a:t>number</a:t>
            </a:r>
            <a:r>
              <a:rPr lang="sv-SE" sz="3600" dirty="0" smtClean="0"/>
              <a:t> </a:t>
            </a:r>
            <a:r>
              <a:rPr lang="sv-SE" sz="3600" dirty="0" err="1" smtClean="0"/>
              <a:t>of</a:t>
            </a:r>
            <a:r>
              <a:rPr lang="sv-SE" sz="3600" dirty="0" smtClean="0"/>
              <a:t> </a:t>
            </a:r>
            <a:r>
              <a:rPr lang="sv-SE" sz="3600" dirty="0" err="1" smtClean="0"/>
              <a:t>contacts</a:t>
            </a:r>
            <a:r>
              <a:rPr lang="sv-SE" sz="3600" dirty="0" smtClean="0"/>
              <a:t> via Internet – </a:t>
            </a:r>
            <a:r>
              <a:rPr lang="sv-SE" sz="3600" dirty="0" err="1" smtClean="0"/>
              <a:t>but</a:t>
            </a:r>
            <a:r>
              <a:rPr lang="sv-SE" sz="3600" dirty="0" smtClean="0"/>
              <a:t> not </a:t>
            </a:r>
            <a:r>
              <a:rPr lang="sv-SE" sz="3600" dirty="0" err="1" smtClean="0"/>
              <a:t>because</a:t>
            </a:r>
            <a:r>
              <a:rPr lang="sv-SE" sz="3600" dirty="0" smtClean="0"/>
              <a:t> </a:t>
            </a:r>
            <a:r>
              <a:rPr lang="sv-SE" sz="3600" dirty="0" err="1" smtClean="0"/>
              <a:t>of</a:t>
            </a:r>
            <a:r>
              <a:rPr lang="sv-SE" sz="3600" dirty="0" smtClean="0"/>
              <a:t> the ban</a:t>
            </a:r>
            <a:r>
              <a:rPr lang="sv-SE" sz="3200" dirty="0" smtClean="0"/>
              <a:t/>
            </a:r>
            <a:br>
              <a:rPr lang="sv-SE" sz="3200" dirty="0" smtClean="0"/>
            </a:b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205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sz="2400" dirty="0" smtClean="0"/>
          </a:p>
          <a:p>
            <a:endParaRPr lang="sv-SE" sz="2400" dirty="0"/>
          </a:p>
          <a:p>
            <a:r>
              <a:rPr lang="en-US" sz="2400" dirty="0"/>
              <a:t>There </a:t>
            </a:r>
            <a:r>
              <a:rPr lang="en-US" sz="2400" dirty="0" smtClean="0"/>
              <a:t>was no </a:t>
            </a:r>
            <a:r>
              <a:rPr lang="en-US" sz="2400" dirty="0"/>
              <a:t>indication that the prevalence of indoor prostitution occurring on classic prostitution venues as hotels, restaurants, and clubs </a:t>
            </a:r>
            <a:r>
              <a:rPr lang="en-US" sz="2400" dirty="0" smtClean="0"/>
              <a:t>had increased </a:t>
            </a:r>
            <a:r>
              <a:rPr lang="en-US" sz="2400" dirty="0"/>
              <a:t>in Sweden in recent years.</a:t>
            </a:r>
            <a:endParaRPr lang="sv-SE" sz="24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/>
              <a:t>No </a:t>
            </a:r>
            <a:r>
              <a:rPr lang="sv-SE" sz="3200" dirty="0" err="1" smtClean="0"/>
              <a:t>increase</a:t>
            </a:r>
            <a:r>
              <a:rPr lang="sv-SE" sz="3200" dirty="0" smtClean="0"/>
              <a:t> </a:t>
            </a:r>
            <a:r>
              <a:rPr lang="sv-SE" sz="3200" dirty="0" err="1" smtClean="0"/>
              <a:t>of</a:t>
            </a:r>
            <a:r>
              <a:rPr lang="sv-SE" sz="3200" dirty="0" smtClean="0"/>
              <a:t> </a:t>
            </a:r>
            <a:r>
              <a:rPr lang="sv-SE" sz="3200" dirty="0" err="1" smtClean="0"/>
              <a:t>indoor</a:t>
            </a:r>
            <a:r>
              <a:rPr lang="sv-SE" sz="3200" dirty="0" smtClean="0"/>
              <a:t> prostitution in Sweden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407198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survey </a:t>
            </a:r>
            <a:r>
              <a:rPr lang="en-US" sz="2800" dirty="0"/>
              <a:t>concludes </a:t>
            </a:r>
            <a:endParaRPr lang="en-US" sz="2800" dirty="0" smtClean="0"/>
          </a:p>
          <a:p>
            <a:r>
              <a:rPr lang="en-US" sz="2800" dirty="0" smtClean="0"/>
              <a:t>Prostitution </a:t>
            </a:r>
            <a:r>
              <a:rPr lang="en-US" sz="2800" dirty="0"/>
              <a:t>in Sweden, unlike in comparable countries, </a:t>
            </a:r>
            <a:r>
              <a:rPr lang="en-US" sz="2800" dirty="0" smtClean="0"/>
              <a:t>had not increased after </a:t>
            </a:r>
            <a:r>
              <a:rPr lang="en-US" sz="2800" dirty="0"/>
              <a:t>the ban was </a:t>
            </a:r>
            <a:r>
              <a:rPr lang="en-US" sz="2800" dirty="0" smtClean="0"/>
              <a:t>imposed</a:t>
            </a:r>
          </a:p>
          <a:p>
            <a:r>
              <a:rPr lang="en-US" sz="2800" dirty="0" smtClean="0"/>
              <a:t>The ban has helped </a:t>
            </a:r>
            <a:r>
              <a:rPr lang="en-US" sz="2800" dirty="0"/>
              <a:t>to keep down prostitution in Sweden</a:t>
            </a:r>
            <a:endParaRPr lang="sv-SE" sz="28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8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571184" cy="1152128"/>
          </a:xfrm>
        </p:spPr>
        <p:txBody>
          <a:bodyPr>
            <a:normAutofit/>
          </a:bodyPr>
          <a:lstStyle/>
          <a:p>
            <a:r>
              <a:rPr lang="sv-SE" sz="3200" dirty="0" smtClean="0"/>
              <a:t>The ban has </a:t>
            </a:r>
            <a:r>
              <a:rPr lang="sv-SE" sz="3200" dirty="0" err="1" smtClean="0"/>
              <a:t>helped</a:t>
            </a:r>
            <a:r>
              <a:rPr lang="sv-SE" sz="3200" dirty="0" smtClean="0"/>
              <a:t> </a:t>
            </a:r>
            <a:r>
              <a:rPr lang="sv-SE" sz="3200" dirty="0" err="1" smtClean="0"/>
              <a:t>to</a:t>
            </a:r>
            <a:r>
              <a:rPr lang="sv-SE" sz="3200" dirty="0" smtClean="0"/>
              <a:t> </a:t>
            </a:r>
            <a:r>
              <a:rPr lang="sv-SE" sz="3200" dirty="0" err="1" smtClean="0"/>
              <a:t>keep</a:t>
            </a:r>
            <a:r>
              <a:rPr lang="sv-SE" sz="3200" dirty="0" smtClean="0"/>
              <a:t> down prostitution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214460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Calibri" pitchFamily="34" charset="0"/>
                <a:cs typeface="Calibri" pitchFamily="34" charset="0"/>
              </a:rPr>
              <a:t>In a survey in 1996, 67% of the respondents said that buying sex should 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not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 be criminalized. </a:t>
            </a:r>
          </a:p>
          <a:p>
            <a:r>
              <a:rPr lang="en-US" sz="2600" dirty="0">
                <a:latin typeface="Calibri" pitchFamily="34" charset="0"/>
                <a:cs typeface="Calibri" pitchFamily="34" charset="0"/>
              </a:rPr>
              <a:t>In 1999, after the ban was imposed, 76% of respondents were 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in favor 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of the prohibition of the purchase of sexual services. </a:t>
            </a:r>
          </a:p>
          <a:p>
            <a:r>
              <a:rPr lang="en-US" sz="2600" dirty="0">
                <a:latin typeface="Calibri" pitchFamily="34" charset="0"/>
                <a:cs typeface="Calibri" pitchFamily="34" charset="0"/>
              </a:rPr>
              <a:t>Support for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the criminalization 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has been above 70% even in two later studies. </a:t>
            </a:r>
          </a:p>
          <a:p>
            <a:r>
              <a:rPr lang="en-US" sz="2600" dirty="0">
                <a:latin typeface="Calibri" pitchFamily="34" charset="0"/>
                <a:cs typeface="Calibri" pitchFamily="34" charset="0"/>
              </a:rPr>
              <a:t>The change of attitude that has taken place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indicates 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that the ban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has 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had a significant normative effect.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9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3600" dirty="0" err="1" smtClean="0">
                <a:latin typeface="Calibri" pitchFamily="34" charset="0"/>
                <a:cs typeface="Calibri" pitchFamily="34" charset="0"/>
              </a:rPr>
              <a:t>There</a:t>
            </a:r>
            <a:r>
              <a:rPr lang="sv-SE" sz="3600" dirty="0" smtClean="0">
                <a:latin typeface="Calibri" pitchFamily="34" charset="0"/>
                <a:cs typeface="Calibri" pitchFamily="34" charset="0"/>
              </a:rPr>
              <a:t> is a strong public support for the ban in Sweden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50084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dirty="0" smtClean="0">
              <a:latin typeface="Verdana" pitchFamily="34" charset="0"/>
            </a:endParaRP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According to a study in 2008 8% of the responding Swedish men reported that they had ever paid for sex, compared to just over 13% in a study from 1996. 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A number of respondents in the 2008 study also indicated that the ban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had affected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their behavior which meant they had stopped buying sex.</a:t>
            </a:r>
            <a:endParaRPr lang="sv-SE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10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ban has had a deterrent effect on sex buyers</a:t>
            </a:r>
            <a:endParaRPr lang="sv-SE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21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dirty="0" smtClean="0">
              <a:latin typeface="Verdana" pitchFamily="34" charset="0"/>
            </a:endParaRP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When the ban was introduced concerns were expressed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that it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would be harder to reach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individuals in need of help, and that prostitution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would be likely to move into secrecy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which would  increase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the risk of abuse and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that overall</a:t>
            </a: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t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his would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worsten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living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conditions for those who engage in prostitution. </a:t>
            </a: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These fears have not come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true!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11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32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sv-SE" sz="3200" dirty="0" smtClean="0">
                <a:latin typeface="Calibri" pitchFamily="34" charset="0"/>
                <a:cs typeface="Calibri" pitchFamily="34" charset="0"/>
              </a:rPr>
            </a:br>
            <a:r>
              <a:rPr lang="en-US" sz="3600" dirty="0">
                <a:latin typeface="Calibri" pitchFamily="34" charset="0"/>
                <a:cs typeface="Calibri" pitchFamily="34" charset="0"/>
              </a:rPr>
              <a:t>The ban has not adversely affected the persons exploited in prostitution</a:t>
            </a:r>
            <a:r>
              <a:rPr lang="sv-SE" sz="32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sv-SE" sz="3200" dirty="0" smtClean="0">
                <a:latin typeface="Calibri" pitchFamily="34" charset="0"/>
                <a:cs typeface="Calibri" pitchFamily="34" charset="0"/>
              </a:rPr>
            </a:b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37685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Europe alone every day 140 000 individuals are victims of trafficking </a:t>
            </a:r>
          </a:p>
          <a:p>
            <a:r>
              <a:rPr lang="en-US" sz="2400" dirty="0" smtClean="0"/>
              <a:t>There </a:t>
            </a:r>
            <a:r>
              <a:rPr lang="en-US" sz="2400" dirty="0"/>
              <a:t>is a very clear link between human trafficking and other serious organized crime.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ban on the purchase of </a:t>
            </a:r>
            <a:r>
              <a:rPr lang="en-US" sz="2400" dirty="0" smtClean="0"/>
              <a:t>sex </a:t>
            </a:r>
            <a:r>
              <a:rPr lang="en-US" sz="2400" dirty="0"/>
              <a:t>has </a:t>
            </a:r>
            <a:r>
              <a:rPr lang="en-US" sz="2400" dirty="0" smtClean="0"/>
              <a:t>worked </a:t>
            </a:r>
            <a:r>
              <a:rPr lang="en-US" sz="2400" dirty="0"/>
              <a:t>as a protection against the </a:t>
            </a:r>
            <a:r>
              <a:rPr lang="en-US" sz="2400" dirty="0" smtClean="0"/>
              <a:t>establishing </a:t>
            </a:r>
            <a:r>
              <a:rPr lang="en-US" sz="2400" dirty="0"/>
              <a:t>of organized crime in Sweden. </a:t>
            </a:r>
            <a:endParaRPr lang="en-US" sz="2400" dirty="0" smtClean="0"/>
          </a:p>
          <a:p>
            <a:r>
              <a:rPr lang="en-US" sz="2400" dirty="0" smtClean="0"/>
              <a:t>Nothing </a:t>
            </a:r>
            <a:r>
              <a:rPr lang="en-US" sz="2400" dirty="0"/>
              <a:t>suggests that </a:t>
            </a:r>
            <a:r>
              <a:rPr lang="en-US" sz="2400" dirty="0" smtClean="0"/>
              <a:t>persons in prostitution are victims of more violence. </a:t>
            </a:r>
            <a:r>
              <a:rPr lang="en-US" sz="2400" dirty="0"/>
              <a:t>Nothing suggests prohibition has driven prostitution underground.</a:t>
            </a:r>
            <a:endParaRPr lang="sv-SE" sz="24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12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The ban has discouraged the establishment of organized crime in Sweden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98221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 smtClean="0"/>
              <a:t>The ban has </a:t>
            </a:r>
            <a:r>
              <a:rPr lang="sv-SE" sz="2400" dirty="0" err="1" smtClean="0"/>
              <a:t>had</a:t>
            </a:r>
            <a:r>
              <a:rPr lang="sv-SE" sz="2400" dirty="0" smtClean="0"/>
              <a:t> the </a:t>
            </a:r>
            <a:r>
              <a:rPr lang="sv-SE" sz="2400" dirty="0" err="1" smtClean="0"/>
              <a:t>intended</a:t>
            </a:r>
            <a:r>
              <a:rPr lang="sv-SE" sz="2400" dirty="0" smtClean="0"/>
              <a:t> </a:t>
            </a:r>
            <a:r>
              <a:rPr lang="sv-SE" sz="2400" dirty="0" err="1" smtClean="0"/>
              <a:t>effects</a:t>
            </a:r>
            <a:r>
              <a:rPr lang="sv-SE" sz="2400" dirty="0" smtClean="0"/>
              <a:t> i.e.;</a:t>
            </a:r>
          </a:p>
          <a:p>
            <a:r>
              <a:rPr lang="sv-SE" sz="2400" i="1" dirty="0" err="1" smtClean="0"/>
              <a:t>Discouraging</a:t>
            </a:r>
            <a:r>
              <a:rPr lang="sv-SE" sz="2400" i="1" dirty="0" smtClean="0"/>
              <a:t> </a:t>
            </a:r>
            <a:r>
              <a:rPr lang="sv-SE" sz="2400" i="1" dirty="0" err="1" smtClean="0"/>
              <a:t>prospective</a:t>
            </a:r>
            <a:r>
              <a:rPr lang="sv-SE" sz="2400" i="1" dirty="0" smtClean="0"/>
              <a:t> </a:t>
            </a:r>
            <a:r>
              <a:rPr lang="sv-SE" sz="2400" i="1" dirty="0" err="1" smtClean="0"/>
              <a:t>buyers</a:t>
            </a:r>
            <a:endParaRPr lang="sv-SE" sz="2400" i="1" dirty="0" smtClean="0"/>
          </a:p>
          <a:p>
            <a:r>
              <a:rPr lang="en-US" sz="2400" i="1" dirty="0">
                <a:latin typeface="arial"/>
              </a:rPr>
              <a:t>Reducing the number of customers and thereby the number of exploited </a:t>
            </a:r>
            <a:r>
              <a:rPr lang="en-US" sz="2400" i="1" dirty="0" smtClean="0">
                <a:latin typeface="arial"/>
              </a:rPr>
              <a:t>human beings</a:t>
            </a:r>
          </a:p>
          <a:p>
            <a:r>
              <a:rPr lang="sv-SE" sz="2400" i="1" dirty="0" err="1" smtClean="0"/>
              <a:t>Making</a:t>
            </a:r>
            <a:r>
              <a:rPr lang="sv-SE" sz="2400" i="1" dirty="0" smtClean="0"/>
              <a:t> business less profitable for </a:t>
            </a:r>
            <a:r>
              <a:rPr lang="sv-SE" sz="2400" i="1" dirty="0" err="1" smtClean="0"/>
              <a:t>pimps</a:t>
            </a:r>
            <a:r>
              <a:rPr lang="sv-SE" sz="2400" i="1" dirty="0" smtClean="0"/>
              <a:t> and </a:t>
            </a:r>
            <a:r>
              <a:rPr lang="sv-SE" sz="2400" i="1" dirty="0" err="1" smtClean="0"/>
              <a:t>brothel</a:t>
            </a:r>
            <a:r>
              <a:rPr lang="sv-SE" sz="2400" i="1" dirty="0" smtClean="0"/>
              <a:t> </a:t>
            </a:r>
            <a:r>
              <a:rPr lang="sv-SE" sz="2400" i="1" dirty="0" err="1" smtClean="0"/>
              <a:t>owners</a:t>
            </a:r>
            <a:endParaRPr lang="sv-SE" sz="2400" i="1" dirty="0" smtClean="0"/>
          </a:p>
          <a:p>
            <a:endParaRPr lang="sv-SE" sz="2400" i="1" dirty="0" smtClean="0"/>
          </a:p>
          <a:p>
            <a:r>
              <a:rPr lang="sv-SE" sz="2400" dirty="0" smtClean="0"/>
              <a:t>The Swedish </a:t>
            </a:r>
            <a:r>
              <a:rPr lang="sv-SE" sz="2400" dirty="0" err="1" smtClean="0"/>
              <a:t>Government`s</a:t>
            </a:r>
            <a:r>
              <a:rPr lang="sv-SE" sz="2400" dirty="0" smtClean="0"/>
              <a:t> </a:t>
            </a:r>
            <a:r>
              <a:rPr lang="sv-SE" sz="2400" dirty="0" err="1" smtClean="0"/>
              <a:t>conclution</a:t>
            </a:r>
            <a:r>
              <a:rPr lang="sv-SE" sz="2400" dirty="0" smtClean="0"/>
              <a:t> is </a:t>
            </a:r>
            <a:r>
              <a:rPr lang="sv-SE" sz="2400" dirty="0" err="1" smtClean="0"/>
              <a:t>that</a:t>
            </a:r>
            <a:r>
              <a:rPr lang="sv-SE" sz="2400" dirty="0" smtClean="0"/>
              <a:t> </a:t>
            </a:r>
            <a:endParaRPr lang="sv-SE" sz="2400" dirty="0"/>
          </a:p>
          <a:p>
            <a:r>
              <a:rPr lang="en-US" sz="2400" i="1" dirty="0" smtClean="0">
                <a:latin typeface="arial"/>
              </a:rPr>
              <a:t>continued </a:t>
            </a:r>
            <a:r>
              <a:rPr lang="en-US" sz="2400" i="1" dirty="0">
                <a:latin typeface="arial"/>
              </a:rPr>
              <a:t>and sustained social work </a:t>
            </a:r>
            <a:r>
              <a:rPr lang="en-US" sz="2400" i="1" dirty="0" smtClean="0">
                <a:latin typeface="arial"/>
              </a:rPr>
              <a:t>is necessary to </a:t>
            </a:r>
            <a:r>
              <a:rPr lang="en-US" sz="2400" i="1" dirty="0">
                <a:latin typeface="arial"/>
              </a:rPr>
              <a:t>achieve success in preventing and combating prostitution and trafficking for sexual </a:t>
            </a:r>
            <a:r>
              <a:rPr lang="en-US" sz="2400" i="1" dirty="0" smtClean="0">
                <a:latin typeface="arial"/>
              </a:rPr>
              <a:t>purposes</a:t>
            </a:r>
            <a:endParaRPr lang="sv-SE" sz="2400" b="1" i="1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13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err="1" smtClean="0"/>
              <a:t>Conclusions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315466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7695-959E-430E-B5C4-491B468877D0}" type="slidenum">
              <a:rPr lang="sv-SE" smtClean="0"/>
              <a:pPr/>
              <a:t>14</a:t>
            </a:fld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Acrobat Document" r:id="rId3" imgW="9629534" imgH="6934110" progId="AcroExch.Document.7">
                  <p:embed/>
                </p:oleObj>
              </mc:Choice>
              <mc:Fallback>
                <p:oleObj name="Acrobat Document" r:id="rId3" imgW="9629534" imgH="6934110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lleri">
  <a:themeElements>
    <a:clrScheme name="Svens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0B0F0"/>
      </a:accent1>
      <a:accent2>
        <a:srgbClr val="20C8F7"/>
      </a:accent2>
      <a:accent3>
        <a:srgbClr val="00B050"/>
      </a:accent3>
      <a:accent4>
        <a:srgbClr val="10CF9B"/>
      </a:accent4>
      <a:accent5>
        <a:srgbClr val="FFFF00"/>
      </a:accent5>
      <a:accent6>
        <a:srgbClr val="FFC000"/>
      </a:accent6>
      <a:hlink>
        <a:srgbClr val="0F6FC6"/>
      </a:hlink>
      <a:folHlink>
        <a:srgbClr val="85DFD0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1542</TotalTime>
  <Words>777</Words>
  <Application>Microsoft Office PowerPoint</Application>
  <PresentationFormat>Bildspel på skärmen (4:3)</PresentationFormat>
  <Paragraphs>80</Paragraphs>
  <Slides>14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6" baseType="lpstr">
      <vt:lpstr>Galleri</vt:lpstr>
      <vt:lpstr>Acrobat Document</vt:lpstr>
      <vt:lpstr>Swedish Law &amp; Policies &amp; Experience Prostitution and Trafficking  in Human Beings  </vt:lpstr>
      <vt:lpstr>Swedish prostitution policies - principles</vt:lpstr>
      <vt:lpstr>The Swedish Law </vt:lpstr>
      <vt:lpstr>The Swedish Penal Code,  Chapter 6: Sexual Crimes, section 11</vt:lpstr>
      <vt:lpstr>Evaluation of the ban –  Special Inquiry Report in July 2010 </vt:lpstr>
      <vt:lpstr> An increase in the number of contacts via Internet – but not because of the ban </vt:lpstr>
      <vt:lpstr>No increase of indoor prostitution in Sweden</vt:lpstr>
      <vt:lpstr>The ban has helped to keep down prostitution</vt:lpstr>
      <vt:lpstr>There is a strong public support for the ban in Sweden</vt:lpstr>
      <vt:lpstr>The ban has had a deterrent effect on sex buyers</vt:lpstr>
      <vt:lpstr> The ban has not adversely affected the persons exploited in prostitution </vt:lpstr>
      <vt:lpstr>The ban has discouraged the establishment of organized crime in Sweden</vt:lpstr>
      <vt:lpstr>Conclusions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Anna</dc:creator>
  <cp:lastModifiedBy>Admin</cp:lastModifiedBy>
  <cp:revision>74</cp:revision>
  <cp:lastPrinted>2012-11-02T09:31:18Z</cp:lastPrinted>
  <dcterms:created xsi:type="dcterms:W3CDTF">2011-05-01T09:50:35Z</dcterms:created>
  <dcterms:modified xsi:type="dcterms:W3CDTF">2015-10-19T07:28:50Z</dcterms:modified>
</cp:coreProperties>
</file>