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28" r:id="rId2"/>
    <p:sldId id="660" r:id="rId3"/>
    <p:sldId id="379" r:id="rId4"/>
    <p:sldId id="664" r:id="rId5"/>
    <p:sldId id="665" r:id="rId6"/>
    <p:sldId id="666" r:id="rId7"/>
    <p:sldId id="668" r:id="rId8"/>
    <p:sldId id="671" r:id="rId9"/>
    <p:sldId id="669" r:id="rId10"/>
    <p:sldId id="673" r:id="rId11"/>
    <p:sldId id="674" r:id="rId12"/>
    <p:sldId id="421" r:id="rId13"/>
    <p:sldId id="414" r:id="rId14"/>
    <p:sldId id="675" r:id="rId15"/>
    <p:sldId id="428" r:id="rId16"/>
    <p:sldId id="678" r:id="rId17"/>
  </p:sldIdLst>
  <p:sldSz cx="12192000" cy="6858000"/>
  <p:notesSz cx="7010400" cy="92964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A72"/>
    <a:srgbClr val="CCD2D8"/>
    <a:srgbClr val="156082"/>
    <a:srgbClr val="A1C3D7"/>
    <a:srgbClr val="15324C"/>
    <a:srgbClr val="FFC000"/>
    <a:srgbClr val="95D9D9"/>
    <a:srgbClr val="BFBFBF"/>
    <a:srgbClr val="F2E9BC"/>
    <a:srgbClr val="E2E2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D57F66-34B4-4BC9-8B06-AB1DB2CED673}" v="525" dt="2026-03-24T12:47:50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99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892024-2F8B-45CA-87F2-6BCF47943BC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2B7DB405-770E-42FD-A974-8B43D67046C0}">
      <dgm:prSet phldrT="[Text]" phldr="0"/>
      <dgm:spPr/>
      <dgm:t>
        <a:bodyPr/>
        <a:lstStyle/>
        <a:p>
          <a:r>
            <a:rPr lang="lv-LV" dirty="0"/>
            <a:t>   Dzimstība</a:t>
          </a:r>
        </a:p>
      </dgm:t>
    </dgm:pt>
    <dgm:pt modelId="{B0AFFA73-2770-4BD4-AE91-D490AD18A91F}" type="parTrans" cxnId="{2BB8DF10-0FF7-4BB4-B94D-BFEEE4528231}">
      <dgm:prSet/>
      <dgm:spPr/>
      <dgm:t>
        <a:bodyPr/>
        <a:lstStyle/>
        <a:p>
          <a:endParaRPr lang="lv-LV"/>
        </a:p>
      </dgm:t>
    </dgm:pt>
    <dgm:pt modelId="{06BF8EC2-1170-4400-8207-04F2D48E6118}" type="sibTrans" cxnId="{2BB8DF10-0FF7-4BB4-B94D-BFEEE4528231}">
      <dgm:prSet/>
      <dgm:spPr/>
      <dgm:t>
        <a:bodyPr/>
        <a:lstStyle/>
        <a:p>
          <a:endParaRPr lang="lv-LV"/>
        </a:p>
      </dgm:t>
    </dgm:pt>
    <dgm:pt modelId="{0C3DBBB4-F9D2-4080-969D-DCA6A407F299}">
      <dgm:prSet phldrT="[Text]" phldr="0"/>
      <dgm:spPr/>
      <dgm:t>
        <a:bodyPr/>
        <a:lstStyle/>
        <a:p>
          <a:pPr algn="ctr"/>
          <a:r>
            <a:rPr lang="lv-LV" dirty="0"/>
            <a:t> Bērnu un</a:t>
          </a:r>
        </a:p>
        <a:p>
          <a:pPr algn="ctr"/>
          <a:r>
            <a:rPr lang="lv-LV" dirty="0"/>
            <a:t>   viņu ģimeņu</a:t>
          </a:r>
        </a:p>
        <a:p>
          <a:pPr algn="l"/>
          <a:r>
            <a:rPr lang="lv-LV" dirty="0"/>
            <a:t>  dzīves kvalitāte</a:t>
          </a:r>
        </a:p>
      </dgm:t>
    </dgm:pt>
    <dgm:pt modelId="{346E9398-9ACC-44C0-887D-9A6EB242136F}" type="parTrans" cxnId="{3BAB8E5A-027F-4410-B5CC-219785305174}">
      <dgm:prSet/>
      <dgm:spPr/>
      <dgm:t>
        <a:bodyPr/>
        <a:lstStyle/>
        <a:p>
          <a:endParaRPr lang="lv-LV"/>
        </a:p>
      </dgm:t>
    </dgm:pt>
    <dgm:pt modelId="{82DBE2BB-BB46-4900-9882-09238EAAEE04}" type="sibTrans" cxnId="{3BAB8E5A-027F-4410-B5CC-219785305174}">
      <dgm:prSet/>
      <dgm:spPr/>
      <dgm:t>
        <a:bodyPr/>
        <a:lstStyle/>
        <a:p>
          <a:endParaRPr lang="lv-LV"/>
        </a:p>
      </dgm:t>
    </dgm:pt>
    <dgm:pt modelId="{FE4D7415-B40B-4B18-8E0D-DFACD7B5804D}">
      <dgm:prSet phldrT="[Text]" phldr="0"/>
      <dgm:spPr/>
      <dgm:t>
        <a:bodyPr/>
        <a:lstStyle/>
        <a:p>
          <a:pPr algn="ctr"/>
          <a:r>
            <a:rPr lang="lv-LV" dirty="0"/>
            <a:t>        Ilgmūžība un</a:t>
          </a:r>
        </a:p>
        <a:p>
          <a:pPr algn="ctr"/>
          <a:r>
            <a:rPr lang="lv-LV" dirty="0"/>
            <a:t>      ekonomiskā</a:t>
          </a:r>
        </a:p>
        <a:p>
          <a:pPr algn="l"/>
          <a:r>
            <a:rPr lang="lv-LV" dirty="0"/>
            <a:t>     aktivitāte</a:t>
          </a:r>
        </a:p>
      </dgm:t>
    </dgm:pt>
    <dgm:pt modelId="{83104B96-A5D0-4EA2-AD75-EA26D13C45BA}" type="parTrans" cxnId="{A9A482B7-3CA7-41EC-9C3B-CFE5A5BE1FE9}">
      <dgm:prSet/>
      <dgm:spPr/>
      <dgm:t>
        <a:bodyPr/>
        <a:lstStyle/>
        <a:p>
          <a:endParaRPr lang="lv-LV"/>
        </a:p>
      </dgm:t>
    </dgm:pt>
    <dgm:pt modelId="{6124BBD8-1823-43ED-BA14-F7B5B41E4340}" type="sibTrans" cxnId="{A9A482B7-3CA7-41EC-9C3B-CFE5A5BE1FE9}">
      <dgm:prSet/>
      <dgm:spPr/>
      <dgm:t>
        <a:bodyPr/>
        <a:lstStyle/>
        <a:p>
          <a:endParaRPr lang="lv-LV"/>
        </a:p>
      </dgm:t>
    </dgm:pt>
    <dgm:pt modelId="{BEBECA08-4EF3-4F71-B9DD-AA87B8BE9427}" type="pres">
      <dgm:prSet presAssocID="{F2892024-2F8B-45CA-87F2-6BCF47943BCD}" presName="CompostProcess" presStyleCnt="0">
        <dgm:presLayoutVars>
          <dgm:dir/>
          <dgm:resizeHandles val="exact"/>
        </dgm:presLayoutVars>
      </dgm:prSet>
      <dgm:spPr/>
    </dgm:pt>
    <dgm:pt modelId="{C7138200-CB5E-4437-A5FC-A92A7965025D}" type="pres">
      <dgm:prSet presAssocID="{F2892024-2F8B-45CA-87F2-6BCF47943BCD}" presName="arrow" presStyleLbl="bgShp" presStyleIdx="0" presStyleCnt="1"/>
      <dgm:spPr/>
    </dgm:pt>
    <dgm:pt modelId="{B433C230-E8BA-4043-99EC-51C3419B6039}" type="pres">
      <dgm:prSet presAssocID="{F2892024-2F8B-45CA-87F2-6BCF47943BCD}" presName="linearProcess" presStyleCnt="0"/>
      <dgm:spPr/>
    </dgm:pt>
    <dgm:pt modelId="{98979C3D-CA46-4D7F-9D19-FAF95C55FE8C}" type="pres">
      <dgm:prSet presAssocID="{2B7DB405-770E-42FD-A974-8B43D67046C0}" presName="textNode" presStyleLbl="node1" presStyleIdx="0" presStyleCnt="3">
        <dgm:presLayoutVars>
          <dgm:bulletEnabled val="1"/>
        </dgm:presLayoutVars>
      </dgm:prSet>
      <dgm:spPr/>
    </dgm:pt>
    <dgm:pt modelId="{5797B665-FF6E-49AC-A5CD-E8CF8AB93089}" type="pres">
      <dgm:prSet presAssocID="{06BF8EC2-1170-4400-8207-04F2D48E6118}" presName="sibTrans" presStyleCnt="0"/>
      <dgm:spPr/>
    </dgm:pt>
    <dgm:pt modelId="{7B87CB99-E948-41B7-A469-6550690D3CAB}" type="pres">
      <dgm:prSet presAssocID="{0C3DBBB4-F9D2-4080-969D-DCA6A407F299}" presName="textNode" presStyleLbl="node1" presStyleIdx="1" presStyleCnt="3">
        <dgm:presLayoutVars>
          <dgm:bulletEnabled val="1"/>
        </dgm:presLayoutVars>
      </dgm:prSet>
      <dgm:spPr/>
    </dgm:pt>
    <dgm:pt modelId="{9D7D91ED-27C2-4C89-A332-9A1D485EDAA2}" type="pres">
      <dgm:prSet presAssocID="{82DBE2BB-BB46-4900-9882-09238EAAEE04}" presName="sibTrans" presStyleCnt="0"/>
      <dgm:spPr/>
    </dgm:pt>
    <dgm:pt modelId="{774A8AD1-4094-4B97-9702-02BE852CE4B7}" type="pres">
      <dgm:prSet presAssocID="{FE4D7415-B40B-4B18-8E0D-DFACD7B5804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5F4A106-8323-445A-98CA-A163F7C3374A}" type="presOf" srcId="{FE4D7415-B40B-4B18-8E0D-DFACD7B5804D}" destId="{774A8AD1-4094-4B97-9702-02BE852CE4B7}" srcOrd="0" destOrd="0" presId="urn:microsoft.com/office/officeart/2005/8/layout/hProcess9"/>
    <dgm:cxn modelId="{2BB8DF10-0FF7-4BB4-B94D-BFEEE4528231}" srcId="{F2892024-2F8B-45CA-87F2-6BCF47943BCD}" destId="{2B7DB405-770E-42FD-A974-8B43D67046C0}" srcOrd="0" destOrd="0" parTransId="{B0AFFA73-2770-4BD4-AE91-D490AD18A91F}" sibTransId="{06BF8EC2-1170-4400-8207-04F2D48E6118}"/>
    <dgm:cxn modelId="{E8F66430-514B-4DF4-9296-4E18386B1803}" type="presOf" srcId="{2B7DB405-770E-42FD-A974-8B43D67046C0}" destId="{98979C3D-CA46-4D7F-9D19-FAF95C55FE8C}" srcOrd="0" destOrd="0" presId="urn:microsoft.com/office/officeart/2005/8/layout/hProcess9"/>
    <dgm:cxn modelId="{A8F84B52-ECBE-4FD8-A405-A95247D10236}" type="presOf" srcId="{0C3DBBB4-F9D2-4080-969D-DCA6A407F299}" destId="{7B87CB99-E948-41B7-A469-6550690D3CAB}" srcOrd="0" destOrd="0" presId="urn:microsoft.com/office/officeart/2005/8/layout/hProcess9"/>
    <dgm:cxn modelId="{3BAB8E5A-027F-4410-B5CC-219785305174}" srcId="{F2892024-2F8B-45CA-87F2-6BCF47943BCD}" destId="{0C3DBBB4-F9D2-4080-969D-DCA6A407F299}" srcOrd="1" destOrd="0" parTransId="{346E9398-9ACC-44C0-887D-9A6EB242136F}" sibTransId="{82DBE2BB-BB46-4900-9882-09238EAAEE04}"/>
    <dgm:cxn modelId="{A9A482B7-3CA7-41EC-9C3B-CFE5A5BE1FE9}" srcId="{F2892024-2F8B-45CA-87F2-6BCF47943BCD}" destId="{FE4D7415-B40B-4B18-8E0D-DFACD7B5804D}" srcOrd="2" destOrd="0" parTransId="{83104B96-A5D0-4EA2-AD75-EA26D13C45BA}" sibTransId="{6124BBD8-1823-43ED-BA14-F7B5B41E4340}"/>
    <dgm:cxn modelId="{05559CFB-93A2-49E5-B840-387217B89109}" type="presOf" srcId="{F2892024-2F8B-45CA-87F2-6BCF47943BCD}" destId="{BEBECA08-4EF3-4F71-B9DD-AA87B8BE9427}" srcOrd="0" destOrd="0" presId="urn:microsoft.com/office/officeart/2005/8/layout/hProcess9"/>
    <dgm:cxn modelId="{70AC7604-6236-4A9C-9648-3B2DFE361087}" type="presParOf" srcId="{BEBECA08-4EF3-4F71-B9DD-AA87B8BE9427}" destId="{C7138200-CB5E-4437-A5FC-A92A7965025D}" srcOrd="0" destOrd="0" presId="urn:microsoft.com/office/officeart/2005/8/layout/hProcess9"/>
    <dgm:cxn modelId="{592521B1-701A-4458-992E-F91ECC117524}" type="presParOf" srcId="{BEBECA08-4EF3-4F71-B9DD-AA87B8BE9427}" destId="{B433C230-E8BA-4043-99EC-51C3419B6039}" srcOrd="1" destOrd="0" presId="urn:microsoft.com/office/officeart/2005/8/layout/hProcess9"/>
    <dgm:cxn modelId="{D446E956-3FE4-45DC-83DD-7F2D80A701CE}" type="presParOf" srcId="{B433C230-E8BA-4043-99EC-51C3419B6039}" destId="{98979C3D-CA46-4D7F-9D19-FAF95C55FE8C}" srcOrd="0" destOrd="0" presId="urn:microsoft.com/office/officeart/2005/8/layout/hProcess9"/>
    <dgm:cxn modelId="{24BB7F0D-1FDE-4C11-A810-BC21B22B6DB7}" type="presParOf" srcId="{B433C230-E8BA-4043-99EC-51C3419B6039}" destId="{5797B665-FF6E-49AC-A5CD-E8CF8AB93089}" srcOrd="1" destOrd="0" presId="urn:microsoft.com/office/officeart/2005/8/layout/hProcess9"/>
    <dgm:cxn modelId="{DDDCB6DE-E370-4095-93AD-25C3D31F6E41}" type="presParOf" srcId="{B433C230-E8BA-4043-99EC-51C3419B6039}" destId="{7B87CB99-E948-41B7-A469-6550690D3CAB}" srcOrd="2" destOrd="0" presId="urn:microsoft.com/office/officeart/2005/8/layout/hProcess9"/>
    <dgm:cxn modelId="{6046F7CB-083D-49D5-BA5E-0D5AD29C1741}" type="presParOf" srcId="{B433C230-E8BA-4043-99EC-51C3419B6039}" destId="{9D7D91ED-27C2-4C89-A332-9A1D485EDAA2}" srcOrd="3" destOrd="0" presId="urn:microsoft.com/office/officeart/2005/8/layout/hProcess9"/>
    <dgm:cxn modelId="{5EA695EA-D001-4AEA-8AC5-AE45A916D323}" type="presParOf" srcId="{B433C230-E8BA-4043-99EC-51C3419B6039}" destId="{774A8AD1-4094-4B97-9702-02BE852CE4B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38200-CB5E-4437-A5FC-A92A7965025D}">
      <dsp:nvSpPr>
        <dsp:cNvPr id="0" name=""/>
        <dsp:cNvSpPr/>
      </dsp:nvSpPr>
      <dsp:spPr>
        <a:xfrm>
          <a:off x="707003" y="0"/>
          <a:ext cx="8012706" cy="54186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979C3D-CA46-4D7F-9D19-FAF95C55FE8C}">
      <dsp:nvSpPr>
        <dsp:cNvPr id="0" name=""/>
        <dsp:cNvSpPr/>
      </dsp:nvSpPr>
      <dsp:spPr>
        <a:xfrm>
          <a:off x="2152" y="1625600"/>
          <a:ext cx="2994891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800" kern="1200" dirty="0"/>
            <a:t>   Dzimstība</a:t>
          </a:r>
        </a:p>
      </dsp:txBody>
      <dsp:txXfrm>
        <a:off x="107959" y="1731407"/>
        <a:ext cx="2783277" cy="1955852"/>
      </dsp:txXfrm>
    </dsp:sp>
    <dsp:sp modelId="{7B87CB99-E948-41B7-A469-6550690D3CAB}">
      <dsp:nvSpPr>
        <dsp:cNvPr id="0" name=""/>
        <dsp:cNvSpPr/>
      </dsp:nvSpPr>
      <dsp:spPr>
        <a:xfrm>
          <a:off x="3215910" y="1625600"/>
          <a:ext cx="2994891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800" kern="1200" dirty="0"/>
            <a:t> Bērnu un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800" kern="1200" dirty="0"/>
            <a:t>   viņu ģimeņu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800" kern="1200" dirty="0"/>
            <a:t>  dzīves kvalitāte</a:t>
          </a:r>
        </a:p>
      </dsp:txBody>
      <dsp:txXfrm>
        <a:off x="3321717" y="1731407"/>
        <a:ext cx="2783277" cy="1955852"/>
      </dsp:txXfrm>
    </dsp:sp>
    <dsp:sp modelId="{774A8AD1-4094-4B97-9702-02BE852CE4B7}">
      <dsp:nvSpPr>
        <dsp:cNvPr id="0" name=""/>
        <dsp:cNvSpPr/>
      </dsp:nvSpPr>
      <dsp:spPr>
        <a:xfrm>
          <a:off x="6429669" y="1625600"/>
          <a:ext cx="2994891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800" kern="1200" dirty="0"/>
            <a:t>        Ilgmūžība un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800" kern="1200" dirty="0"/>
            <a:t>      ekonomiskā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800" kern="1200" dirty="0"/>
            <a:t>     aktivitāte</a:t>
          </a:r>
        </a:p>
      </dsp:txBody>
      <dsp:txXfrm>
        <a:off x="6535476" y="1731407"/>
        <a:ext cx="2783277" cy="1955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E513F6-CDC6-4EFC-9F80-6DEDE90C4C00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66C4D43-6585-4213-AC3A-7441723B8E6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78070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C0339-1102-44D4-B0C1-C2B447B588D8}" type="slidenum">
              <a:rPr lang="lv-LV" smtClean="0"/>
              <a:t>1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924903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6C4D43-6585-4213-AC3A-7441723B8E6D}" type="slidenum">
              <a:rPr lang="lv-LV" smtClean="0"/>
              <a:t>2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58650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6C4D43-6585-4213-AC3A-7441723B8E6D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49468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8BC4B-1FDB-C172-FF06-17431852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>
            <a:extLst>
              <a:ext uri="{FF2B5EF4-FFF2-40B4-BE49-F238E27FC236}">
                <a16:creationId xmlns:a16="http://schemas.microsoft.com/office/drawing/2014/main" id="{7B2CB8B9-6F07-156F-2F11-FC2974D9F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Piezīmju vietturis 2">
            <a:extLst>
              <a:ext uri="{FF2B5EF4-FFF2-40B4-BE49-F238E27FC236}">
                <a16:creationId xmlns:a16="http://schemas.microsoft.com/office/drawing/2014/main" id="{61609377-A42A-E434-6A55-2CF7DA2AE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248E89D3-901D-08D6-8B15-EE8726F8F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C0339-1102-44D4-B0C1-C2B447B588D8}" type="slidenum">
              <a:rPr lang="lv-LV" smtClean="0"/>
              <a:t>16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62307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F7B2A-EFB0-347C-84B6-110CE06E7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CFC6A-BC74-36BB-7647-A005ACEBA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2FA28-EEBA-8268-A3AC-B8EBBA0A7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EFA7C-3311-DAFB-90D9-373C465A4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4D5A5-6D20-4B76-E2B4-1AECE2A4E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0714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0E212-EDB8-A656-06A6-640899D8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D8C92-EDCB-49CE-A141-E8B73A5E5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8287D-A452-1904-9D7D-90497FA50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BF514-0FCD-B9E2-4498-C0EFD8C9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43F76-F700-AADC-42D5-765FCDA97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3786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4E999-916D-C4CD-51DF-D8F3A66F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6C3C1-021F-577C-CE09-54D6FCFB6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69F1E-25DD-9DFE-F8F2-E1EDF52E6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958C-A013-838C-6224-7D434F25F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BD7E7-1619-17DD-75CF-4DB402C25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409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8E505-D6B2-5A6F-8E7E-8B5BB781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D9F2B-259C-E32D-27DF-903802691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5FD005-69A2-9645-2458-8363518EC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442D05-0ECF-CF11-0D86-5BD4AB1BB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FDF3B-2334-B426-E426-C38D89A38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823DB-AA10-377A-2BD3-65B67FE6D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0289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21F12-C58F-84D6-7456-1AD64006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C8350-8C08-EE42-42F2-802C6A099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BE5307-1525-7EA5-DDF3-D1CADE337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BF7082-A15F-D00B-F666-83497C1AA1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DE9DB6-CEF0-82B0-E131-3B4D072FCC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37D48E-11FC-C275-D630-83E1B60D7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7D4E30-86C1-381D-EA48-38211332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BF958A-CE0B-D656-3CCC-DF6CA0EAA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25417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3978F-212F-DD59-083E-5100EB6C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07D78-C5C2-58C1-89A1-FB8518AF3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FEA30-DDB6-FAD7-B62C-4F2297A84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201FE-0AAB-0E45-4C4C-6896C4184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5206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E74D32-0A17-E0FC-DC44-EA0A5D721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FE2C9B-0490-50C4-5211-CCAA1BE7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F0ADE-A477-0990-6D4E-67E24D7DD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67345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3455E-305C-DAE8-4DE1-580C4D7BE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038F5-27D9-F55F-F2D4-3E329397B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7365C-E0EB-BF17-CB7F-C926B0A7B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C0F61-F0E6-F4C0-88F5-80A1D7FF2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C1B33-449B-45FD-B114-E1BEA817F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3F2D0F-90B1-99F3-6222-D6D2F5EE1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5686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626AF-DEF6-17E7-6987-F7CC4765B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487E53-E1D0-D912-C431-10D0C0EC15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1A828-B911-7451-448D-FB34CBFF4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15D25-DA58-BD58-1B8F-15A7BBBFC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FB5E3-7240-7504-FF94-810A126D7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C2977-7523-3D9C-4C4A-EE3D95758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6428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CB75A-6604-5108-A9DE-19E9C2119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99E79-F919-0A75-4AEA-6FA5F64CE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A0748-7D13-F2A2-B1E7-A0FE1A016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A4680-A932-9369-D85E-DFB8B7507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6E588-6E16-A26E-66CC-FE1F0E54D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3622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B4C2D3-60DE-6086-E87B-8456D68DB8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66A709-EC00-F55A-C1DB-E76741EBC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73367-983C-E77F-B6C4-E0FA2B266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1BCA-AE5F-4C9D-FB5F-5FE54685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77653-614E-68BF-D0B9-8FA6026E3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59432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52270C7-CEA8-3144-B310-B6FFD2C32CF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0381" y="377031"/>
            <a:ext cx="11171237" cy="6103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F</a:t>
            </a:r>
            <a:r>
              <a:rPr lang="en-LV"/>
              <a:t>otogrāfija pirmajam / pēdējam slaidam</a:t>
            </a:r>
          </a:p>
        </p:txBody>
      </p:sp>
    </p:spTree>
    <p:extLst>
      <p:ext uri="{BB962C8B-B14F-4D97-AF65-F5344CB8AC3E}">
        <p14:creationId xmlns:p14="http://schemas.microsoft.com/office/powerpoint/2010/main" val="3103327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s ar logo: Tum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CBE1CE8-19E6-514E-A27A-C0CE28765869}"/>
              </a:ext>
            </a:extLst>
          </p:cNvPr>
          <p:cNvSpPr/>
          <p:nvPr userDrawn="1"/>
        </p:nvSpPr>
        <p:spPr>
          <a:xfrm>
            <a:off x="503583" y="384313"/>
            <a:ext cx="11184834" cy="6109252"/>
          </a:xfrm>
          <a:prstGeom prst="rect">
            <a:avLst/>
          </a:prstGeom>
          <a:solidFill>
            <a:srgbClr val="204B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7E31E-2A0A-184D-B5D7-84025E37E8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79238" y="1634849"/>
            <a:ext cx="7033523" cy="3588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LV" dirty="0"/>
              <a:t>Šeit paredzēta vieta tekstam. Parasti tie ir divi, trīs teikumi, kas pasaka galveno domu. Varbūt tas ir kāds citāts vai noteikuma/likuma pants. Šī ir versija ar logotipu.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50A690-9A06-0B47-8100-395026168A3B}"/>
              </a:ext>
            </a:extLst>
          </p:cNvPr>
          <p:cNvSpPr/>
          <p:nvPr userDrawn="1"/>
        </p:nvSpPr>
        <p:spPr>
          <a:xfrm>
            <a:off x="676406" y="1"/>
            <a:ext cx="916088" cy="883577"/>
          </a:xfrm>
          <a:prstGeom prst="rect">
            <a:avLst/>
          </a:prstGeom>
          <a:solidFill>
            <a:srgbClr val="204B7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7B56339-EA8A-FE42-B8C2-83CF5088A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526" y="112735"/>
            <a:ext cx="712953" cy="65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79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C994D3-2004-47FE-4B47-A94BC85CE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8C405-1BF1-4D09-7379-6F2E8DCCA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CB3D8-9689-118B-D9CC-5EB1EC07FF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4CCBB-FD28-41AD-8FE9-B7486548B981}" type="datetimeFigureOut">
              <a:rPr lang="lv-LV" smtClean="0"/>
              <a:t>24.03.2026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6ABAD-B7FD-8435-A967-526611CE79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9D000-2328-9645-363A-D5EBEAC63E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46AE1-635A-4503-BD53-18FF36C1F5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3383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50636B82-AD3D-4AC2-C482-81B8746587FE}"/>
              </a:ext>
            </a:extLst>
          </p:cNvPr>
          <p:cNvGrpSpPr/>
          <p:nvPr/>
        </p:nvGrpSpPr>
        <p:grpSpPr>
          <a:xfrm>
            <a:off x="2525992" y="679845"/>
            <a:ext cx="8995322" cy="3881544"/>
            <a:chOff x="1598339" y="1488228"/>
            <a:chExt cx="8995322" cy="3881544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id="{CC4059B4-EBA0-4A1F-B509-03F7036AA664}"/>
                </a:ext>
              </a:extLst>
            </p:cNvPr>
            <p:cNvGrpSpPr/>
            <p:nvPr/>
          </p:nvGrpSpPr>
          <p:grpSpPr>
            <a:xfrm>
              <a:off x="1598339" y="1488228"/>
              <a:ext cx="8995322" cy="3881544"/>
              <a:chOff x="2693096" y="1488228"/>
              <a:chExt cx="8995322" cy="3881544"/>
            </a:xfrm>
          </p:grpSpPr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89757A56-CB7D-47A7-AE96-C1ACB02B04CF}"/>
                  </a:ext>
                </a:extLst>
              </p:cNvPr>
              <p:cNvSpPr/>
              <p:nvPr/>
            </p:nvSpPr>
            <p:spPr>
              <a:xfrm>
                <a:off x="4170082" y="4867074"/>
                <a:ext cx="7518336" cy="502696"/>
              </a:xfrm>
              <a:prstGeom prst="rect">
                <a:avLst/>
              </a:prstGeom>
              <a:solidFill>
                <a:srgbClr val="204B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V">
                  <a:solidFill>
                    <a:srgbClr val="7FD2F1"/>
                  </a:solidFill>
                </a:endParaRPr>
              </a:p>
            </p:txBody>
          </p:sp>
          <p:grpSp>
            <p:nvGrpSpPr>
              <p:cNvPr id="7" name="Group 2">
                <a:extLst>
                  <a:ext uri="{FF2B5EF4-FFF2-40B4-BE49-F238E27FC236}">
                    <a16:creationId xmlns:a16="http://schemas.microsoft.com/office/drawing/2014/main" id="{FAD5EDD8-B6EE-40DB-AB82-BDDE3A9D9186}"/>
                  </a:ext>
                </a:extLst>
              </p:cNvPr>
              <p:cNvGrpSpPr/>
              <p:nvPr/>
            </p:nvGrpSpPr>
            <p:grpSpPr>
              <a:xfrm>
                <a:off x="2693096" y="1488228"/>
                <a:ext cx="8995322" cy="3881544"/>
                <a:chOff x="2693096" y="1545521"/>
                <a:chExt cx="8995322" cy="3881544"/>
              </a:xfrm>
            </p:grpSpPr>
            <p:sp>
              <p:nvSpPr>
                <p:cNvPr id="8" name="Rectangle 3">
                  <a:extLst>
                    <a:ext uri="{FF2B5EF4-FFF2-40B4-BE49-F238E27FC236}">
                      <a16:creationId xmlns:a16="http://schemas.microsoft.com/office/drawing/2014/main" id="{49694F48-99EA-4F41-B7DE-CE60C12A3338}"/>
                    </a:ext>
                  </a:extLst>
                </p:cNvPr>
                <p:cNvSpPr/>
                <p:nvPr/>
              </p:nvSpPr>
              <p:spPr>
                <a:xfrm>
                  <a:off x="2693096" y="1545521"/>
                  <a:ext cx="3402904" cy="3294345"/>
                </a:xfrm>
                <a:prstGeom prst="rect">
                  <a:avLst/>
                </a:prstGeom>
                <a:solidFill>
                  <a:srgbClr val="204B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V"/>
                </a:p>
              </p:txBody>
            </p:sp>
            <p:sp>
              <p:nvSpPr>
                <p:cNvPr id="9" name="Rectangle 4">
                  <a:extLst>
                    <a:ext uri="{FF2B5EF4-FFF2-40B4-BE49-F238E27FC236}">
                      <a16:creationId xmlns:a16="http://schemas.microsoft.com/office/drawing/2014/main" id="{188E9405-9758-442E-9241-2F42C9B99391}"/>
                    </a:ext>
                  </a:extLst>
                </p:cNvPr>
                <p:cNvSpPr/>
                <p:nvPr/>
              </p:nvSpPr>
              <p:spPr>
                <a:xfrm>
                  <a:off x="6095999" y="1545521"/>
                  <a:ext cx="5592419" cy="3294345"/>
                </a:xfrm>
                <a:prstGeom prst="rect">
                  <a:avLst/>
                </a:prstGeom>
                <a:solidFill>
                  <a:srgbClr val="F9C54C">
                    <a:alpha val="9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V" dirty="0"/>
                </a:p>
              </p:txBody>
            </p:sp>
            <p:pic>
              <p:nvPicPr>
                <p:cNvPr id="10" name="Picture 5" descr="Text&#10;&#10;Description automatically generated">
                  <a:extLst>
                    <a:ext uri="{FF2B5EF4-FFF2-40B4-BE49-F238E27FC236}">
                      <a16:creationId xmlns:a16="http://schemas.microsoft.com/office/drawing/2014/main" id="{5D76C60A-6719-4A3E-9F15-822416F757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90668" y="1800805"/>
                  <a:ext cx="3007760" cy="2763227"/>
                </a:xfrm>
                <a:prstGeom prst="rect">
                  <a:avLst/>
                </a:prstGeom>
              </p:spPr>
            </p:pic>
            <p:sp>
              <p:nvSpPr>
                <p:cNvPr id="12" name="Rectangle 7">
                  <a:extLst>
                    <a:ext uri="{FF2B5EF4-FFF2-40B4-BE49-F238E27FC236}">
                      <a16:creationId xmlns:a16="http://schemas.microsoft.com/office/drawing/2014/main" id="{527D8ADE-85F3-470E-B3F6-E3531141D754}"/>
                    </a:ext>
                  </a:extLst>
                </p:cNvPr>
                <p:cNvSpPr/>
                <p:nvPr/>
              </p:nvSpPr>
              <p:spPr>
                <a:xfrm>
                  <a:off x="2693096" y="4924369"/>
                  <a:ext cx="1375470" cy="502696"/>
                </a:xfrm>
                <a:prstGeom prst="rect">
                  <a:avLst/>
                </a:prstGeom>
                <a:solidFill>
                  <a:srgbClr val="204B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V">
                    <a:solidFill>
                      <a:srgbClr val="7FD2F1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9A5986B9-8A06-4934-A3EF-2604161E1350}"/>
                    </a:ext>
                  </a:extLst>
                </p:cNvPr>
                <p:cNvSpPr txBox="1"/>
                <p:nvPr/>
              </p:nvSpPr>
              <p:spPr>
                <a:xfrm>
                  <a:off x="2883015" y="5039622"/>
                  <a:ext cx="100236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v-LV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27.03.2026.</a:t>
                  </a:r>
                  <a:endParaRPr lang="en-LV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D11F97D-E66D-42E9-BF0B-02C26F0DA9D0}"/>
                    </a:ext>
                  </a:extLst>
                </p:cNvPr>
                <p:cNvSpPr txBox="1"/>
                <p:nvPr/>
              </p:nvSpPr>
              <p:spPr>
                <a:xfrm>
                  <a:off x="4335693" y="5037216"/>
                  <a:ext cx="71628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v-LV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Maija Āboliņa, Valsts kontroles padomes locekle</a:t>
                  </a:r>
                  <a:endParaRPr lang="en-LV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855229-DD32-7481-FBBF-7B082A5F3F18}"/>
                </a:ext>
              </a:extLst>
            </p:cNvPr>
            <p:cNvSpPr txBox="1"/>
            <p:nvPr/>
          </p:nvSpPr>
          <p:spPr>
            <a:xfrm>
              <a:off x="5337497" y="2733157"/>
              <a:ext cx="491990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2800" b="1" dirty="0">
                  <a:solidFill>
                    <a:srgbClr val="204B7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Publisko pakalpojumu ietekme uz</a:t>
              </a:r>
            </a:p>
            <a:p>
              <a:pPr algn="ctr"/>
              <a:r>
                <a:rPr lang="lv-LV" sz="2800" b="1" dirty="0">
                  <a:solidFill>
                    <a:srgbClr val="204B7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demogrāfijas izaugsmi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8D769FA-43EE-8DF6-E4E1-D774473DD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068" y="629691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2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157017B-09B5-F12A-53BD-3BBDBB1A0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2261906"/>
              </p:ext>
            </p:extLst>
          </p:nvPr>
        </p:nvGraphicFramePr>
        <p:xfrm>
          <a:off x="1382643" y="719666"/>
          <a:ext cx="942671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Graphic 8" descr="Stork Baby with solid fill">
            <a:extLst>
              <a:ext uri="{FF2B5EF4-FFF2-40B4-BE49-F238E27FC236}">
                <a16:creationId xmlns:a16="http://schemas.microsoft.com/office/drawing/2014/main" id="{2DA0F1DB-E277-4359-FC8F-0407BF2B22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2643" y="2514599"/>
            <a:ext cx="914400" cy="914400"/>
          </a:xfrm>
          <a:prstGeom prst="rect">
            <a:avLst/>
          </a:prstGeom>
        </p:spPr>
      </p:pic>
      <p:pic>
        <p:nvPicPr>
          <p:cNvPr id="11" name="Graphic 10" descr="Child with balloon with solid fill">
            <a:extLst>
              <a:ext uri="{FF2B5EF4-FFF2-40B4-BE49-F238E27FC236}">
                <a16:creationId xmlns:a16="http://schemas.microsoft.com/office/drawing/2014/main" id="{444F518B-757D-34F1-8101-AA2197AA29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99113" y="2514599"/>
            <a:ext cx="914400" cy="914400"/>
          </a:xfrm>
          <a:prstGeom prst="rect">
            <a:avLst/>
          </a:prstGeom>
        </p:spPr>
      </p:pic>
      <p:pic>
        <p:nvPicPr>
          <p:cNvPr id="13" name="Graphic 12" descr="Man with cane with solid fill">
            <a:extLst>
              <a:ext uri="{FF2B5EF4-FFF2-40B4-BE49-F238E27FC236}">
                <a16:creationId xmlns:a16="http://schemas.microsoft.com/office/drawing/2014/main" id="{524E80CF-4C07-F3EE-E6A4-73A9815179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47000" y="2514599"/>
            <a:ext cx="914400" cy="9144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18A04E-E17C-F7EB-71FB-9C40A7D24CAE}"/>
              </a:ext>
            </a:extLst>
          </p:cNvPr>
          <p:cNvCxnSpPr/>
          <p:nvPr/>
        </p:nvCxnSpPr>
        <p:spPr>
          <a:xfrm>
            <a:off x="4499113" y="719665"/>
            <a:ext cx="0" cy="5418667"/>
          </a:xfrm>
          <a:prstGeom prst="line">
            <a:avLst/>
          </a:prstGeom>
          <a:ln w="38100">
            <a:solidFill>
              <a:srgbClr val="FFC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005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EA631CB4-2F29-AD63-983A-448719BD58F1}"/>
              </a:ext>
            </a:extLst>
          </p:cNvPr>
          <p:cNvGrpSpPr/>
          <p:nvPr/>
        </p:nvGrpSpPr>
        <p:grpSpPr>
          <a:xfrm>
            <a:off x="1465521" y="1057353"/>
            <a:ext cx="9260958" cy="4667298"/>
            <a:chOff x="1671260" y="1139142"/>
            <a:chExt cx="9260958" cy="466729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ACDCBFF-7196-0860-C985-0CF4E53D92BF}"/>
                </a:ext>
              </a:extLst>
            </p:cNvPr>
            <p:cNvSpPr/>
            <p:nvPr/>
          </p:nvSpPr>
          <p:spPr>
            <a:xfrm>
              <a:off x="2048830" y="2054612"/>
              <a:ext cx="8401050" cy="3641481"/>
            </a:xfrm>
            <a:prstGeom prst="rect">
              <a:avLst/>
            </a:prstGeom>
            <a:gradFill flip="none" rotWithShape="1">
              <a:gsLst>
                <a:gs pos="4000">
                  <a:srgbClr val="156082"/>
                </a:gs>
                <a:gs pos="77668">
                  <a:srgbClr val="A1C3D7"/>
                </a:gs>
                <a:gs pos="30000">
                  <a:schemeClr val="accent1">
                    <a:lumMod val="97000"/>
                    <a:lumOff val="3000"/>
                  </a:schemeClr>
                </a:gs>
                <a:gs pos="98000">
                  <a:schemeClr val="tx2">
                    <a:lumMod val="10000"/>
                    <a:lumOff val="90000"/>
                  </a:schemeClr>
                </a:gs>
              </a:gsLst>
              <a:lin ang="16200000" scaled="1"/>
              <a:tileRect/>
            </a:gradFill>
            <a:ln w="317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93B0D73-749E-7B2B-A82E-2670FD243699}"/>
                </a:ext>
              </a:extLst>
            </p:cNvPr>
            <p:cNvGrpSpPr/>
            <p:nvPr/>
          </p:nvGrpSpPr>
          <p:grpSpPr>
            <a:xfrm>
              <a:off x="7750492" y="2889875"/>
              <a:ext cx="2070735" cy="1954530"/>
              <a:chOff x="5060632" y="2451735"/>
              <a:chExt cx="2070735" cy="1954530"/>
            </a:xfrm>
            <a:solidFill>
              <a:srgbClr val="C5CDD8"/>
            </a:solidFill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B13B2503-6AF6-59E8-A687-E254E9781462}"/>
                  </a:ext>
                </a:extLst>
              </p:cNvPr>
              <p:cNvSpPr/>
              <p:nvPr/>
            </p:nvSpPr>
            <p:spPr>
              <a:xfrm>
                <a:off x="5060632" y="2451735"/>
                <a:ext cx="2070735" cy="1954530"/>
              </a:xfrm>
              <a:prstGeom prst="ellipse">
                <a:avLst/>
              </a:prstGeom>
              <a:solidFill>
                <a:srgbClr val="CCD2D8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87AC77-054C-14B9-B765-D84FBC2E9728}"/>
                  </a:ext>
                </a:extLst>
              </p:cNvPr>
              <p:cNvSpPr txBox="1"/>
              <p:nvPr/>
            </p:nvSpPr>
            <p:spPr>
              <a:xfrm>
                <a:off x="5415914" y="3244334"/>
                <a:ext cx="136017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dirty="0">
                    <a:solidFill>
                      <a:srgbClr val="15324C"/>
                    </a:solidFill>
                  </a:rPr>
                  <a:t>Izglītība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8C2AD47-538C-15A2-4B5E-AB7B4877475B}"/>
                </a:ext>
              </a:extLst>
            </p:cNvPr>
            <p:cNvGrpSpPr/>
            <p:nvPr/>
          </p:nvGrpSpPr>
          <p:grpSpPr>
            <a:xfrm>
              <a:off x="5266372" y="2898088"/>
              <a:ext cx="2070735" cy="1954530"/>
              <a:chOff x="5060632" y="2451735"/>
              <a:chExt cx="2070735" cy="1954530"/>
            </a:xfrm>
            <a:solidFill>
              <a:srgbClr val="C5CDD8"/>
            </a:solidFill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AAD535C-71C5-7415-D96A-2D7C164471EE}"/>
                  </a:ext>
                </a:extLst>
              </p:cNvPr>
              <p:cNvSpPr/>
              <p:nvPr/>
            </p:nvSpPr>
            <p:spPr>
              <a:xfrm>
                <a:off x="5060632" y="2451735"/>
                <a:ext cx="2070735" cy="1954530"/>
              </a:xfrm>
              <a:prstGeom prst="ellipse">
                <a:avLst/>
              </a:prstGeom>
              <a:solidFill>
                <a:srgbClr val="CCD2D8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278D7C-1D05-5542-C8E4-3679F38192B8}"/>
                  </a:ext>
                </a:extLst>
              </p:cNvPr>
              <p:cNvSpPr txBox="1"/>
              <p:nvPr/>
            </p:nvSpPr>
            <p:spPr>
              <a:xfrm>
                <a:off x="5415914" y="3109941"/>
                <a:ext cx="136017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dirty="0">
                    <a:solidFill>
                      <a:srgbClr val="15324C"/>
                    </a:solidFill>
                  </a:rPr>
                  <a:t>Veselības aprūpe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0E84391-2C47-54F2-2931-ECA5D1171F35}"/>
                </a:ext>
              </a:extLst>
            </p:cNvPr>
            <p:cNvGrpSpPr/>
            <p:nvPr/>
          </p:nvGrpSpPr>
          <p:grpSpPr>
            <a:xfrm>
              <a:off x="2840354" y="2889875"/>
              <a:ext cx="2070735" cy="1954530"/>
              <a:chOff x="5060632" y="2451735"/>
              <a:chExt cx="2070735" cy="1954530"/>
            </a:xfrm>
            <a:solidFill>
              <a:srgbClr val="C5CDD8"/>
            </a:solidFill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A69D941-FF97-FE9B-7139-0BB7424837B4}"/>
                  </a:ext>
                </a:extLst>
              </p:cNvPr>
              <p:cNvSpPr/>
              <p:nvPr/>
            </p:nvSpPr>
            <p:spPr>
              <a:xfrm>
                <a:off x="5060632" y="2451735"/>
                <a:ext cx="2070735" cy="1954530"/>
              </a:xfrm>
              <a:prstGeom prst="ellipse">
                <a:avLst/>
              </a:prstGeom>
              <a:solidFill>
                <a:srgbClr val="CCD2D8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6B7E267-494F-F7AB-E967-79E2729E31F4}"/>
                  </a:ext>
                </a:extLst>
              </p:cNvPr>
              <p:cNvSpPr txBox="1"/>
              <p:nvPr/>
            </p:nvSpPr>
            <p:spPr>
              <a:xfrm>
                <a:off x="5435447" y="3252546"/>
                <a:ext cx="136017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dirty="0">
                    <a:solidFill>
                      <a:srgbClr val="15324C"/>
                    </a:solidFill>
                  </a:rPr>
                  <a:t>Labklājība</a:t>
                </a:r>
              </a:p>
            </p:txBody>
          </p:sp>
        </p:grpSp>
        <p:sp>
          <p:nvSpPr>
            <p:cNvPr id="24" name="Trapezoid 23">
              <a:extLst>
                <a:ext uri="{FF2B5EF4-FFF2-40B4-BE49-F238E27FC236}">
                  <a16:creationId xmlns:a16="http://schemas.microsoft.com/office/drawing/2014/main" id="{6AA1AC61-7422-97DA-414E-D7E900424570}"/>
                </a:ext>
              </a:extLst>
            </p:cNvPr>
            <p:cNvSpPr/>
            <p:nvPr/>
          </p:nvSpPr>
          <p:spPr>
            <a:xfrm>
              <a:off x="1671260" y="1139142"/>
              <a:ext cx="9260958" cy="785924"/>
            </a:xfrm>
            <a:prstGeom prst="trapezoid">
              <a:avLst>
                <a:gd name="adj" fmla="val 161708"/>
              </a:avLst>
            </a:prstGeom>
            <a:solidFill>
              <a:srgbClr val="A1C3D7"/>
            </a:solidFill>
            <a:ln w="31750">
              <a:solidFill>
                <a:schemeClr val="tx2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sz="2400" dirty="0">
                <a:solidFill>
                  <a:srgbClr val="15324C"/>
                </a:solidFill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163692-D770-C4C1-377D-EFBFDE4BEB06}"/>
                </a:ext>
              </a:extLst>
            </p:cNvPr>
            <p:cNvCxnSpPr>
              <a:cxnSpLocks/>
            </p:cNvCxnSpPr>
            <p:nvPr/>
          </p:nvCxnSpPr>
          <p:spPr>
            <a:xfrm>
              <a:off x="1794510" y="5806440"/>
              <a:ext cx="8903970" cy="0"/>
            </a:xfrm>
            <a:prstGeom prst="line">
              <a:avLst/>
            </a:prstGeom>
            <a:ln w="444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Arrow: Circular 39">
            <a:extLst>
              <a:ext uri="{FF2B5EF4-FFF2-40B4-BE49-F238E27FC236}">
                <a16:creationId xmlns:a16="http://schemas.microsoft.com/office/drawing/2014/main" id="{7175C05F-A214-14AA-3625-A776E05C1E40}"/>
              </a:ext>
            </a:extLst>
          </p:cNvPr>
          <p:cNvSpPr/>
          <p:nvPr/>
        </p:nvSpPr>
        <p:spPr>
          <a:xfrm rot="288597">
            <a:off x="7127969" y="2361145"/>
            <a:ext cx="2904302" cy="2762025"/>
          </a:xfrm>
          <a:prstGeom prst="circularArrow">
            <a:avLst>
              <a:gd name="adj1" fmla="val 3846"/>
              <a:gd name="adj2" fmla="val 740163"/>
              <a:gd name="adj3" fmla="val 20484755"/>
              <a:gd name="adj4" fmla="val 10800000"/>
              <a:gd name="adj5" fmla="val 7798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solidFill>
                <a:schemeClr val="tx1"/>
              </a:solidFill>
            </a:endParaRPr>
          </a:p>
        </p:txBody>
      </p:sp>
      <p:sp>
        <p:nvSpPr>
          <p:cNvPr id="41" name="Arrow: Circular 40">
            <a:extLst>
              <a:ext uri="{FF2B5EF4-FFF2-40B4-BE49-F238E27FC236}">
                <a16:creationId xmlns:a16="http://schemas.microsoft.com/office/drawing/2014/main" id="{55ED3017-3FCC-79FA-6736-6D1BD7D3AB38}"/>
              </a:ext>
            </a:extLst>
          </p:cNvPr>
          <p:cNvSpPr/>
          <p:nvPr/>
        </p:nvSpPr>
        <p:spPr>
          <a:xfrm rot="10436156" flipH="1">
            <a:off x="4651547" y="2460721"/>
            <a:ext cx="2926901" cy="2762025"/>
          </a:xfrm>
          <a:prstGeom prst="circularArrow">
            <a:avLst>
              <a:gd name="adj1" fmla="val 3846"/>
              <a:gd name="adj2" fmla="val 740163"/>
              <a:gd name="adj3" fmla="val 20484755"/>
              <a:gd name="adj4" fmla="val 10800000"/>
              <a:gd name="adj5" fmla="val 7798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solidFill>
                <a:schemeClr val="tx1"/>
              </a:solidFill>
            </a:endParaRPr>
          </a:p>
        </p:txBody>
      </p:sp>
      <p:sp>
        <p:nvSpPr>
          <p:cNvPr id="42" name="Arrow: Circular 41">
            <a:extLst>
              <a:ext uri="{FF2B5EF4-FFF2-40B4-BE49-F238E27FC236}">
                <a16:creationId xmlns:a16="http://schemas.microsoft.com/office/drawing/2014/main" id="{083E831E-7881-6272-1146-4DE7CDD8C69F}"/>
              </a:ext>
            </a:extLst>
          </p:cNvPr>
          <p:cNvSpPr/>
          <p:nvPr/>
        </p:nvSpPr>
        <p:spPr>
          <a:xfrm rot="288597">
            <a:off x="2237364" y="2361146"/>
            <a:ext cx="2904302" cy="2762025"/>
          </a:xfrm>
          <a:prstGeom prst="circularArrow">
            <a:avLst>
              <a:gd name="adj1" fmla="val 3846"/>
              <a:gd name="adj2" fmla="val 740163"/>
              <a:gd name="adj3" fmla="val 20484755"/>
              <a:gd name="adj4" fmla="val 10800000"/>
              <a:gd name="adj5" fmla="val 7798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36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AC6F-CCE1-DF97-26B3-0F564ADFF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7FEF61E-EA33-6FF0-6871-D18DF245CA94}"/>
              </a:ext>
            </a:extLst>
          </p:cNvPr>
          <p:cNvGrpSpPr/>
          <p:nvPr/>
        </p:nvGrpSpPr>
        <p:grpSpPr>
          <a:xfrm>
            <a:off x="1346467" y="1186391"/>
            <a:ext cx="9499066" cy="821108"/>
            <a:chOff x="2152" y="1625600"/>
            <a:chExt cx="2994891" cy="216746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77E293-60ED-99F7-9202-1DBAE79FFF20}"/>
                </a:ext>
              </a:extLst>
            </p:cNvPr>
            <p:cNvSpPr/>
            <p:nvPr/>
          </p:nvSpPr>
          <p:spPr>
            <a:xfrm>
              <a:off x="2152" y="1625600"/>
              <a:ext cx="2994891" cy="2167466"/>
            </a:xfrm>
            <a:prstGeom prst="roundRect">
              <a:avLst/>
            </a:prstGeom>
            <a:solidFill>
              <a:srgbClr val="15608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lv-LV" dirty="0"/>
            </a:p>
          </p:txBody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F729D3C3-D3F9-C0EB-6101-4152889FB8E9}"/>
                </a:ext>
              </a:extLst>
            </p:cNvPr>
            <p:cNvSpPr txBox="1"/>
            <p:nvPr/>
          </p:nvSpPr>
          <p:spPr>
            <a:xfrm>
              <a:off x="107959" y="1731407"/>
              <a:ext cx="2783277" cy="195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v-LV" sz="2800" kern="1200" dirty="0"/>
                <a:t>Labklājība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9EBCF48-E19F-24F7-8476-7377BB598ECC}"/>
              </a:ext>
            </a:extLst>
          </p:cNvPr>
          <p:cNvGrpSpPr/>
          <p:nvPr/>
        </p:nvGrpSpPr>
        <p:grpSpPr>
          <a:xfrm>
            <a:off x="1346467" y="2277229"/>
            <a:ext cx="9499066" cy="3733402"/>
            <a:chOff x="1346464" y="2152538"/>
            <a:chExt cx="9499066" cy="373340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8D04ADD-7A45-E226-9E6C-7E445A9A200C}"/>
                </a:ext>
              </a:extLst>
            </p:cNvPr>
            <p:cNvSpPr/>
            <p:nvPr/>
          </p:nvSpPr>
          <p:spPr>
            <a:xfrm>
              <a:off x="6427909" y="4096486"/>
              <a:ext cx="4417621" cy="821108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lv-LV" sz="1500" b="1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(2019) </a:t>
              </a:r>
              <a:r>
                <a:rPr lang="lv-LV" sz="1500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Atņemtā bērnība: Ikvienam bērnam ir tiesības uzaugt ģimenē</a:t>
              </a:r>
              <a:endParaRPr lang="lv-LV" sz="1500" dirty="0">
                <a:solidFill>
                  <a:srgbClr val="1F4A72"/>
                </a:solidFill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A9DF42A-CFB2-0098-7193-A30DF1AA9B18}"/>
                </a:ext>
              </a:extLst>
            </p:cNvPr>
            <p:cNvSpPr/>
            <p:nvPr/>
          </p:nvSpPr>
          <p:spPr>
            <a:xfrm>
              <a:off x="6427909" y="5064833"/>
              <a:ext cx="4417621" cy="821107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lv-LV" sz="1500" b="1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(2022) </a:t>
              </a:r>
              <a:r>
                <a:rPr lang="lv-LV" sz="1500" dirty="0">
                  <a:solidFill>
                    <a:srgbClr val="1F4A72"/>
                  </a:solidFill>
                  <a:ea typeface="Times New Roman" panose="02020603050405020304" pitchFamily="18" charset="0"/>
                </a:rPr>
                <a:t>«</a:t>
              </a:r>
              <a:r>
                <a:rPr lang="lv-LV" sz="1500" dirty="0" err="1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Problēmbērni</a:t>
              </a:r>
              <a:r>
                <a:rPr lang="lv-LV" sz="1500" dirty="0">
                  <a:solidFill>
                    <a:srgbClr val="1F4A72"/>
                  </a:solidFill>
                  <a:ea typeface="Times New Roman" panose="02020603050405020304" pitchFamily="18" charset="0"/>
                </a:rPr>
                <a:t>»</a:t>
              </a:r>
              <a:r>
                <a:rPr lang="lv-LV" sz="1500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 – pieaugušo neizdarību spogulis</a:t>
              </a:r>
              <a:endParaRPr lang="lv-LV" sz="1500" dirty="0">
                <a:solidFill>
                  <a:srgbClr val="1F4A72"/>
                </a:solidFill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B78E69A-CA0D-A652-0393-CB93B17449D0}"/>
                </a:ext>
              </a:extLst>
            </p:cNvPr>
            <p:cNvSpPr/>
            <p:nvPr/>
          </p:nvSpPr>
          <p:spPr>
            <a:xfrm>
              <a:off x="1346464" y="2152538"/>
              <a:ext cx="4417621" cy="821108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lv-LV" sz="1500" b="1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(2020) </a:t>
              </a:r>
              <a:r>
                <a:rPr lang="lv-LV" sz="1500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Vai valstī īstenotā sociālās iekļaušanas politika sasniedz tai izvirzītos mērķus nabadzības mazināšanas jomā?</a:t>
              </a:r>
              <a:endParaRPr lang="lv-LV" sz="1500" dirty="0">
                <a:solidFill>
                  <a:srgbClr val="1F4A72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CF1EF27-09BD-3F82-54AE-916415E96687}"/>
                </a:ext>
              </a:extLst>
            </p:cNvPr>
            <p:cNvSpPr/>
            <p:nvPr/>
          </p:nvSpPr>
          <p:spPr>
            <a:xfrm>
              <a:off x="6427908" y="3128139"/>
              <a:ext cx="4417621" cy="821108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lv-LV" sz="1500" b="1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(2026) </a:t>
              </a:r>
              <a:r>
                <a:rPr lang="lv-LV" sz="1500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Invaliditātes statuss – vārti uz sadrumstalotu atbalsta sistēmu</a:t>
              </a:r>
              <a:endParaRPr lang="lv-LV" sz="1500" dirty="0">
                <a:solidFill>
                  <a:srgbClr val="1F4A72"/>
                </a:solidFill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A5F094E4-AB22-7A4F-6916-2F1639717187}"/>
                </a:ext>
              </a:extLst>
            </p:cNvPr>
            <p:cNvSpPr/>
            <p:nvPr/>
          </p:nvSpPr>
          <p:spPr>
            <a:xfrm>
              <a:off x="1346464" y="3118685"/>
              <a:ext cx="4417621" cy="821108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lv-LV" sz="1500" b="1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(202</a:t>
              </a:r>
              <a:r>
                <a:rPr lang="lv-LV" sz="1500" b="1" dirty="0">
                  <a:solidFill>
                    <a:srgbClr val="1F4A72"/>
                  </a:solidFill>
                  <a:ea typeface="Times New Roman" panose="02020603050405020304" pitchFamily="18" charset="0"/>
                </a:rPr>
                <a:t>4</a:t>
              </a:r>
              <a:r>
                <a:rPr lang="lv-LV" sz="1500" b="1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)</a:t>
              </a:r>
              <a:r>
                <a:rPr lang="lv-LV" sz="1500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lv-LV" sz="1500" dirty="0">
                  <a:solidFill>
                    <a:srgbClr val="1F4A72"/>
                  </a:solidFill>
                  <a:ea typeface="Times New Roman" panose="02020603050405020304" pitchFamily="18" charset="0"/>
                </a:rPr>
                <a:t>Valsts finansējuma plānošana un izlietojums garantētā minimālā ienākuma</a:t>
              </a:r>
            </a:p>
            <a:p>
              <a:r>
                <a:rPr lang="lv-LV" sz="1500" dirty="0">
                  <a:solidFill>
                    <a:srgbClr val="1F4A72"/>
                  </a:solidFill>
                  <a:ea typeface="Times New Roman" panose="02020603050405020304" pitchFamily="18" charset="0"/>
                </a:rPr>
                <a:t>pabalsta izmaksai</a:t>
              </a:r>
              <a:endParaRPr lang="lv-LV" sz="1500" dirty="0">
                <a:solidFill>
                  <a:srgbClr val="1F4A72"/>
                </a:solidFill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DE8ED23-6270-7DC3-6030-18C1019BB150}"/>
                </a:ext>
              </a:extLst>
            </p:cNvPr>
            <p:cNvSpPr/>
            <p:nvPr/>
          </p:nvSpPr>
          <p:spPr>
            <a:xfrm>
              <a:off x="1346464" y="4084832"/>
              <a:ext cx="4417621" cy="821108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lv-LV" sz="1500" b="1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(2025)</a:t>
              </a:r>
              <a:r>
                <a:rPr lang="lv-LV" sz="1500" dirty="0">
                  <a:solidFill>
                    <a:srgbClr val="1F4A72"/>
                  </a:solidFill>
                  <a:effectLst/>
                  <a:ea typeface="Times New Roman" panose="02020603050405020304" pitchFamily="18" charset="0"/>
                </a:rPr>
                <a:t> Atvieglojumu ēna: Pašvaldību izdevumi un digitālās transformācijas izaicinājumi</a:t>
              </a:r>
              <a:endParaRPr lang="lv-LV" sz="1500" dirty="0">
                <a:solidFill>
                  <a:srgbClr val="1F4A72"/>
                </a:solidFill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6CA4A46-52C6-2E9C-AB66-292B1E49B57D}"/>
                </a:ext>
              </a:extLst>
            </p:cNvPr>
            <p:cNvSpPr/>
            <p:nvPr/>
          </p:nvSpPr>
          <p:spPr>
            <a:xfrm>
              <a:off x="6427907" y="2152538"/>
              <a:ext cx="4417621" cy="821108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lv-LV" sz="1500" b="1" dirty="0">
                  <a:solidFill>
                    <a:srgbClr val="1F4A72"/>
                  </a:solidFill>
                </a:rPr>
                <a:t>(2024)</a:t>
              </a:r>
              <a:r>
                <a:rPr lang="lv-LV" sz="1500" dirty="0">
                  <a:solidFill>
                    <a:srgbClr val="1F4A72"/>
                  </a:solidFill>
                </a:rPr>
                <a:t> Tehniskie palīglīdzekļi administrēšanas līkločos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1024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12ED0-9089-D216-A117-169306E00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8217BA3-1647-CD02-D1BA-5705829A731E}"/>
              </a:ext>
            </a:extLst>
          </p:cNvPr>
          <p:cNvGrpSpPr/>
          <p:nvPr/>
        </p:nvGrpSpPr>
        <p:grpSpPr>
          <a:xfrm>
            <a:off x="1346467" y="1406672"/>
            <a:ext cx="9499066" cy="821108"/>
            <a:chOff x="2152" y="1625600"/>
            <a:chExt cx="2994891" cy="216746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7C50142-0749-B18A-4338-2493CC1DD8B5}"/>
                </a:ext>
              </a:extLst>
            </p:cNvPr>
            <p:cNvSpPr/>
            <p:nvPr/>
          </p:nvSpPr>
          <p:spPr>
            <a:xfrm>
              <a:off x="2152" y="1625600"/>
              <a:ext cx="2994891" cy="21674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lv-LV"/>
            </a:p>
          </p:txBody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74CEF102-D4DE-EDE0-44FB-2FA1B1BB7193}"/>
                </a:ext>
              </a:extLst>
            </p:cNvPr>
            <p:cNvSpPr txBox="1"/>
            <p:nvPr/>
          </p:nvSpPr>
          <p:spPr>
            <a:xfrm>
              <a:off x="107959" y="1731407"/>
              <a:ext cx="2783277" cy="195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v-LV" sz="2800" dirty="0"/>
                <a:t>Veselības aprūpe</a:t>
              </a:r>
              <a:endParaRPr lang="lv-LV" sz="2800" kern="1200" dirty="0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8A9B91-D795-77C9-8182-2C70E9559D49}"/>
              </a:ext>
            </a:extLst>
          </p:cNvPr>
          <p:cNvSpPr/>
          <p:nvPr/>
        </p:nvSpPr>
        <p:spPr>
          <a:xfrm>
            <a:off x="6427912" y="2706417"/>
            <a:ext cx="4417621" cy="961902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500" b="1" dirty="0">
                <a:solidFill>
                  <a:srgbClr val="1F4A72"/>
                </a:solidFill>
                <a:ea typeface="Times New Roman" panose="02020603050405020304" pitchFamily="18" charset="0"/>
              </a:rPr>
              <a:t>(2023) </a:t>
            </a:r>
            <a:r>
              <a:rPr lang="lv-LV" sz="1500" dirty="0">
                <a:solidFill>
                  <a:srgbClr val="1F4A72"/>
                </a:solidFill>
                <a:ea typeface="Times New Roman" panose="02020603050405020304" pitchFamily="18" charset="0"/>
              </a:rPr>
              <a:t>Vai finansējums veselības aprūpes pakalpojumiem bērniem ar </a:t>
            </a:r>
            <a:r>
              <a:rPr lang="lv-LV" sz="1500" dirty="0" err="1">
                <a:solidFill>
                  <a:srgbClr val="1F4A72"/>
                </a:solidFill>
                <a:ea typeface="Times New Roman" panose="02020603050405020304" pitchFamily="18" charset="0"/>
              </a:rPr>
              <a:t>autiskā</a:t>
            </a:r>
            <a:r>
              <a:rPr lang="lv-LV" sz="1500" dirty="0">
                <a:solidFill>
                  <a:srgbClr val="1F4A72"/>
                </a:solidFill>
                <a:ea typeface="Times New Roman" panose="02020603050405020304" pitchFamily="18" charset="0"/>
              </a:rPr>
              <a:t> spektra traucējumiem ir plānots pamatoti un izlietots atbilstoši mērķim?</a:t>
            </a:r>
            <a:endParaRPr lang="lv-LV" sz="1500" dirty="0">
              <a:solidFill>
                <a:srgbClr val="1F4A7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86F195F-84E7-83C3-80CD-34A9300FBDEB}"/>
              </a:ext>
            </a:extLst>
          </p:cNvPr>
          <p:cNvSpPr/>
          <p:nvPr/>
        </p:nvSpPr>
        <p:spPr>
          <a:xfrm>
            <a:off x="6427912" y="3884076"/>
            <a:ext cx="4417621" cy="961902"/>
          </a:xfrm>
          <a:prstGeom prst="roundRect">
            <a:avLst/>
          </a:prstGeom>
          <a:solidFill>
            <a:srgbClr val="CCD2D8"/>
          </a:solidFill>
          <a:ln w="31750">
            <a:solidFill>
              <a:srgbClr val="FFC000"/>
            </a:solidFill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500" b="1" dirty="0">
                <a:solidFill>
                  <a:srgbClr val="1F4A72"/>
                </a:solidFill>
              </a:rPr>
              <a:t>(2026)</a:t>
            </a:r>
            <a:r>
              <a:rPr lang="lv-LV" sz="1500" dirty="0">
                <a:solidFill>
                  <a:srgbClr val="1F4A72"/>
                </a:solidFill>
              </a:rPr>
              <a:t> Vai bērniem ir nodrošināta prioritāra un vienlīdzīga piekļuve ambulatorajiem veselības aprūpes pakalpojumiem?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976B3A4-4919-C4B6-6012-9BDB65480399}"/>
              </a:ext>
            </a:extLst>
          </p:cNvPr>
          <p:cNvSpPr/>
          <p:nvPr/>
        </p:nvSpPr>
        <p:spPr>
          <a:xfrm>
            <a:off x="1346467" y="2706417"/>
            <a:ext cx="4417621" cy="961902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500" b="1" dirty="0">
                <a:solidFill>
                  <a:srgbClr val="1F4A72"/>
                </a:solidFill>
                <a:effectLst/>
                <a:ea typeface="Times New Roman" panose="02020603050405020304" pitchFamily="18" charset="0"/>
              </a:rPr>
              <a:t>(202</a:t>
            </a:r>
            <a:r>
              <a:rPr lang="lv-LV" sz="1500" b="1" dirty="0">
                <a:solidFill>
                  <a:srgbClr val="1F4A72"/>
                </a:solidFill>
                <a:ea typeface="Times New Roman" panose="02020603050405020304" pitchFamily="18" charset="0"/>
              </a:rPr>
              <a:t>3</a:t>
            </a:r>
            <a:r>
              <a:rPr lang="lv-LV" sz="1500" b="1" dirty="0">
                <a:solidFill>
                  <a:srgbClr val="1F4A72"/>
                </a:solidFill>
                <a:effectLst/>
                <a:ea typeface="Times New Roman" panose="02020603050405020304" pitchFamily="18" charset="0"/>
              </a:rPr>
              <a:t>) </a:t>
            </a:r>
            <a:r>
              <a:rPr lang="lv-LV" sz="1500" dirty="0">
                <a:solidFill>
                  <a:srgbClr val="1F4A72"/>
                </a:solidFill>
                <a:ea typeface="Times New Roman" panose="02020603050405020304" pitchFamily="18" charset="0"/>
              </a:rPr>
              <a:t>Onkoloģija – prioritāte bez rezultāta</a:t>
            </a:r>
            <a:endParaRPr lang="lv-LV" sz="1500" dirty="0">
              <a:solidFill>
                <a:srgbClr val="1F4A7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724325F-9EF1-54E3-664C-2B912DFAA19A}"/>
              </a:ext>
            </a:extLst>
          </p:cNvPr>
          <p:cNvSpPr/>
          <p:nvPr/>
        </p:nvSpPr>
        <p:spPr>
          <a:xfrm>
            <a:off x="1346467" y="3884076"/>
            <a:ext cx="4417621" cy="961902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500" b="1" dirty="0">
                <a:solidFill>
                  <a:srgbClr val="1F4A72"/>
                </a:solidFill>
                <a:effectLst/>
                <a:ea typeface="Times New Roman" panose="02020603050405020304" pitchFamily="18" charset="0"/>
              </a:rPr>
              <a:t>(2025) </a:t>
            </a:r>
            <a:r>
              <a:rPr lang="lv-LV" sz="1500" dirty="0">
                <a:solidFill>
                  <a:srgbClr val="1F4A72"/>
                </a:solidFill>
                <a:effectLst/>
                <a:ea typeface="Times New Roman" panose="02020603050405020304" pitchFamily="18" charset="0"/>
              </a:rPr>
              <a:t>Reformu nav, personāla trūkst – kurp virzās stacionārā veselības aprūpe?</a:t>
            </a:r>
            <a:endParaRPr lang="lv-LV" sz="1500" dirty="0">
              <a:solidFill>
                <a:srgbClr val="1F4A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0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BC1AF-FCB9-548C-9786-0C79573A5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51737B0-32D7-3FD5-E65A-7CFDE5EC7102}"/>
              </a:ext>
            </a:extLst>
          </p:cNvPr>
          <p:cNvGrpSpPr/>
          <p:nvPr/>
        </p:nvGrpSpPr>
        <p:grpSpPr>
          <a:xfrm>
            <a:off x="1346467" y="1406672"/>
            <a:ext cx="9499066" cy="821108"/>
            <a:chOff x="2152" y="1625600"/>
            <a:chExt cx="2994891" cy="216746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B35F3FB-0A0C-387B-27FA-DB56146D4B75}"/>
                </a:ext>
              </a:extLst>
            </p:cNvPr>
            <p:cNvSpPr/>
            <p:nvPr/>
          </p:nvSpPr>
          <p:spPr>
            <a:xfrm>
              <a:off x="2152" y="1625600"/>
              <a:ext cx="2994891" cy="216746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lv-LV"/>
            </a:p>
          </p:txBody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922107D1-63ED-EFA7-E63E-286EA268490B}"/>
                </a:ext>
              </a:extLst>
            </p:cNvPr>
            <p:cNvSpPr txBox="1"/>
            <p:nvPr/>
          </p:nvSpPr>
          <p:spPr>
            <a:xfrm>
              <a:off x="107959" y="1731407"/>
              <a:ext cx="2783277" cy="195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v-LV" sz="2800" kern="1200" dirty="0"/>
                <a:t>Izglītība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3C8552-49CE-7EB8-11FE-FD607BBF80BC}"/>
              </a:ext>
            </a:extLst>
          </p:cNvPr>
          <p:cNvSpPr/>
          <p:nvPr/>
        </p:nvSpPr>
        <p:spPr>
          <a:xfrm>
            <a:off x="6427914" y="3884076"/>
            <a:ext cx="4417621" cy="961902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500" b="1">
                <a:solidFill>
                  <a:srgbClr val="1F4A72"/>
                </a:solidFill>
                <a:ea typeface="Times New Roman" panose="02020603050405020304" pitchFamily="18" charset="0"/>
              </a:rPr>
              <a:t>(2024) </a:t>
            </a:r>
            <a:r>
              <a:rPr lang="lv-LV" sz="1500">
                <a:solidFill>
                  <a:srgbClr val="1F4A72"/>
                </a:solidFill>
                <a:ea typeface="Times New Roman" panose="02020603050405020304" pitchFamily="18" charset="0"/>
              </a:rPr>
              <a:t>Vai sagatavojam nepieciešamos pedagogus un rūpējamies par to noturību profesijā?</a:t>
            </a:r>
            <a:endParaRPr lang="lv-LV" sz="1500" dirty="0">
              <a:solidFill>
                <a:srgbClr val="1F4A7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1C80C82-4FA6-EE9D-CDE6-C5E05BA6FCEF}"/>
              </a:ext>
            </a:extLst>
          </p:cNvPr>
          <p:cNvSpPr/>
          <p:nvPr/>
        </p:nvSpPr>
        <p:spPr>
          <a:xfrm>
            <a:off x="1346466" y="5061735"/>
            <a:ext cx="4417621" cy="961902"/>
          </a:xfrm>
          <a:prstGeom prst="roundRect">
            <a:avLst/>
          </a:prstGeom>
          <a:solidFill>
            <a:srgbClr val="CCD2D8"/>
          </a:solidFill>
          <a:ln w="31750">
            <a:solidFill>
              <a:srgbClr val="FFC000"/>
            </a:solidFill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500" b="1" dirty="0">
                <a:solidFill>
                  <a:srgbClr val="1F4A72"/>
                </a:solidFill>
                <a:ea typeface="Times New Roman" panose="02020603050405020304" pitchFamily="18" charset="0"/>
              </a:rPr>
              <a:t>(2027) </a:t>
            </a:r>
            <a:r>
              <a:rPr lang="lv-LV" sz="1500" dirty="0">
                <a:solidFill>
                  <a:srgbClr val="1F4A72"/>
                </a:solidFill>
                <a:ea typeface="Times New Roman" panose="02020603050405020304" pitchFamily="18" charset="0"/>
              </a:rPr>
              <a:t>Vai katram bērnam ir iespēja saņemt pilnvērtīgu pirmsskolas izglītību?</a:t>
            </a:r>
            <a:endParaRPr lang="lv-LV" sz="1500" dirty="0">
              <a:solidFill>
                <a:srgbClr val="1F4A7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B2E9A22-B4FB-72D7-5928-02F5A40DEA9D}"/>
              </a:ext>
            </a:extLst>
          </p:cNvPr>
          <p:cNvSpPr/>
          <p:nvPr/>
        </p:nvSpPr>
        <p:spPr>
          <a:xfrm>
            <a:off x="1346467" y="2706417"/>
            <a:ext cx="4417621" cy="961902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500" b="1" dirty="0">
                <a:solidFill>
                  <a:srgbClr val="1F4A72"/>
                </a:solidFill>
                <a:ea typeface="Times New Roman" panose="02020603050405020304" pitchFamily="18" charset="0"/>
              </a:rPr>
              <a:t>(2021) </a:t>
            </a:r>
            <a:r>
              <a:rPr lang="lv-LV" sz="1500" dirty="0">
                <a:solidFill>
                  <a:srgbClr val="1F4A72"/>
                </a:solidFill>
                <a:ea typeface="Times New Roman" panose="02020603050405020304" pitchFamily="18" charset="0"/>
              </a:rPr>
              <a:t>Vai bērnam ar speciālām vajadzībām ir iespēja saņemt tā spējām, vajadzībām un bērna labākajām interesēm atbilstošu izglītību?</a:t>
            </a:r>
            <a:endParaRPr lang="lv-LV" sz="1500" dirty="0">
              <a:solidFill>
                <a:srgbClr val="1F4A7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2430C97-12D5-2FD8-9236-67B14E185149}"/>
              </a:ext>
            </a:extLst>
          </p:cNvPr>
          <p:cNvSpPr/>
          <p:nvPr/>
        </p:nvSpPr>
        <p:spPr>
          <a:xfrm>
            <a:off x="1346467" y="3884076"/>
            <a:ext cx="4417621" cy="961902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500" b="1" dirty="0">
                <a:solidFill>
                  <a:srgbClr val="1F4A72"/>
                </a:solidFill>
                <a:ea typeface="Times New Roman" panose="02020603050405020304" pitchFamily="18" charset="0"/>
              </a:rPr>
              <a:t>(2026) </a:t>
            </a:r>
            <a:r>
              <a:rPr lang="lv-LV" sz="1500" dirty="0">
                <a:solidFill>
                  <a:srgbClr val="1F4A72"/>
                </a:solidFill>
                <a:ea typeface="Times New Roman" panose="02020603050405020304" pitchFamily="18" charset="0"/>
              </a:rPr>
              <a:t>Nevienlīdzīgās iespējas pamatizglītībā</a:t>
            </a:r>
            <a:endParaRPr lang="lv-LV" sz="1500" dirty="0">
              <a:solidFill>
                <a:srgbClr val="1F4A72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38D748B-1D29-D8D3-ABF8-A1BC89642C9B}"/>
              </a:ext>
            </a:extLst>
          </p:cNvPr>
          <p:cNvSpPr/>
          <p:nvPr/>
        </p:nvSpPr>
        <p:spPr>
          <a:xfrm>
            <a:off x="6427912" y="2706417"/>
            <a:ext cx="4417621" cy="961902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sz="1500" b="1" dirty="0">
                <a:solidFill>
                  <a:srgbClr val="1F4A72"/>
                </a:solidFill>
                <a:ea typeface="Times New Roman" panose="02020603050405020304" pitchFamily="18" charset="0"/>
              </a:rPr>
              <a:t>(2023) </a:t>
            </a:r>
            <a:r>
              <a:rPr lang="lv-LV" sz="1500" dirty="0">
                <a:solidFill>
                  <a:srgbClr val="1F4A72"/>
                </a:solidFill>
                <a:ea typeface="Times New Roman" panose="02020603050405020304" pitchFamily="18" charset="0"/>
              </a:rPr>
              <a:t>Valsts atbalsts pieaugušo izglītībai – valstisks vai personisks ieguvums</a:t>
            </a:r>
            <a:endParaRPr lang="lv-LV" sz="1500" dirty="0">
              <a:solidFill>
                <a:srgbClr val="1F4A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97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89EB3-F5C6-3B50-FC64-9FE4A0E29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6E22352-B3FC-DE40-77A6-31356BFC4010}"/>
              </a:ext>
            </a:extLst>
          </p:cNvPr>
          <p:cNvSpPr txBox="1"/>
          <p:nvPr/>
        </p:nvSpPr>
        <p:spPr>
          <a:xfrm>
            <a:off x="1652426" y="2122232"/>
            <a:ext cx="8887146" cy="2613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000"/>
              </a:spcBef>
            </a:pPr>
            <a:r>
              <a:rPr lang="lv-LV" sz="3150" dirty="0">
                <a:solidFill>
                  <a:schemeClr val="bg1">
                    <a:lumMod val="95000"/>
                  </a:schemeClr>
                </a:solidFill>
              </a:rPr>
              <a:t>   </a:t>
            </a:r>
            <a:r>
              <a:rPr lang="lv-LV" sz="3100" dirty="0">
                <a:solidFill>
                  <a:schemeClr val="bg1">
                    <a:lumMod val="95000"/>
                  </a:schemeClr>
                </a:solidFill>
              </a:rPr>
              <a:t>Sociālo tiesību jomā valstij ir plaša rīcības brīvība,</a:t>
            </a:r>
          </a:p>
          <a:p>
            <a:pPr algn="ctr"/>
            <a:r>
              <a:rPr lang="lv-LV" sz="3100" dirty="0">
                <a:solidFill>
                  <a:schemeClr val="bg1">
                    <a:lumMod val="95000"/>
                  </a:schemeClr>
                </a:solidFill>
              </a:rPr>
              <a:t>tomēr tā nav neierobežota.</a:t>
            </a:r>
          </a:p>
          <a:p>
            <a:pPr algn="ctr">
              <a:spcBef>
                <a:spcPts val="1000"/>
              </a:spcBef>
            </a:pPr>
            <a:r>
              <a:rPr lang="lv-LV" sz="3100" dirty="0">
                <a:solidFill>
                  <a:schemeClr val="bg1">
                    <a:lumMod val="95000"/>
                  </a:schemeClr>
                </a:solidFill>
              </a:rPr>
              <a:t>Valstij neatkarīgi no tās attīstības līmeņa</a:t>
            </a:r>
          </a:p>
          <a:p>
            <a:pPr algn="ctr"/>
            <a:r>
              <a:rPr lang="lv-LV" sz="3100" dirty="0">
                <a:solidFill>
                  <a:schemeClr val="bg1">
                    <a:lumMod val="95000"/>
                  </a:schemeClr>
                </a:solidFill>
              </a:rPr>
              <a:t>ir pienākums nodrošināt sociālās tiesības</a:t>
            </a:r>
          </a:p>
          <a:p>
            <a:pPr algn="ctr"/>
            <a:r>
              <a:rPr lang="lv-LV" sz="3100" dirty="0">
                <a:solidFill>
                  <a:schemeClr val="bg1">
                    <a:lumMod val="95000"/>
                  </a:schemeClr>
                </a:solidFill>
              </a:rPr>
              <a:t>vismaz minimālajā līmenī. </a:t>
            </a:r>
            <a:endParaRPr lang="lv-LV" sz="3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Graphic 2" descr="Open quotation mark with solid fill">
            <a:extLst>
              <a:ext uri="{FF2B5EF4-FFF2-40B4-BE49-F238E27FC236}">
                <a16:creationId xmlns:a16="http://schemas.microsoft.com/office/drawing/2014/main" id="{8CBEA590-0817-D4DD-621C-A3217DD1B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6116" y="1715922"/>
            <a:ext cx="812619" cy="81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15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33893CF-4040-FFF1-86B0-403F2151E041}"/>
              </a:ext>
            </a:extLst>
          </p:cNvPr>
          <p:cNvGrpSpPr/>
          <p:nvPr/>
        </p:nvGrpSpPr>
        <p:grpSpPr>
          <a:xfrm>
            <a:off x="6876237" y="1716293"/>
            <a:ext cx="3174715" cy="4006921"/>
            <a:chOff x="1988648" y="1563894"/>
            <a:chExt cx="3174715" cy="400692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7FA95F8-FF79-9123-56AA-3C521FBE747B}"/>
                </a:ext>
              </a:extLst>
            </p:cNvPr>
            <p:cNvGrpSpPr/>
            <p:nvPr/>
          </p:nvGrpSpPr>
          <p:grpSpPr>
            <a:xfrm>
              <a:off x="1988648" y="1563894"/>
              <a:ext cx="3174715" cy="4006921"/>
              <a:chOff x="1988648" y="1563894"/>
              <a:chExt cx="3174715" cy="4006921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172E5244-D66E-7858-5604-C1BED4A84FF9}"/>
                  </a:ext>
                </a:extLst>
              </p:cNvPr>
              <p:cNvSpPr/>
              <p:nvPr/>
            </p:nvSpPr>
            <p:spPr>
              <a:xfrm>
                <a:off x="1988648" y="1563894"/>
                <a:ext cx="3174715" cy="4006921"/>
              </a:xfrm>
              <a:prstGeom prst="roundRect">
                <a:avLst/>
              </a:prstGeom>
              <a:solidFill>
                <a:srgbClr val="CCD2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50948BFA-B21F-E118-8ADE-9180C13891B1}"/>
                  </a:ext>
                </a:extLst>
              </p:cNvPr>
              <p:cNvGrpSpPr/>
              <p:nvPr/>
            </p:nvGrpSpPr>
            <p:grpSpPr>
              <a:xfrm>
                <a:off x="2158174" y="1822173"/>
                <a:ext cx="2835667" cy="821108"/>
                <a:chOff x="2152" y="1625600"/>
                <a:chExt cx="2994891" cy="2167466"/>
              </a:xfrm>
            </p:grpSpPr>
            <p:sp>
              <p:nvSpPr>
                <p:cNvPr id="5" name="Rectangle: Rounded Corners 4">
                  <a:extLst>
                    <a:ext uri="{FF2B5EF4-FFF2-40B4-BE49-F238E27FC236}">
                      <a16:creationId xmlns:a16="http://schemas.microsoft.com/office/drawing/2014/main" id="{9F9514C7-C826-8CA2-B7F9-63F39790C385}"/>
                    </a:ext>
                  </a:extLst>
                </p:cNvPr>
                <p:cNvSpPr/>
                <p:nvPr/>
              </p:nvSpPr>
              <p:spPr>
                <a:xfrm>
                  <a:off x="2152" y="1625600"/>
                  <a:ext cx="2994891" cy="2167466"/>
                </a:xfrm>
                <a:prstGeom prst="round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lv-LV"/>
                </a:p>
              </p:txBody>
            </p:sp>
            <p:sp>
              <p:nvSpPr>
                <p:cNvPr id="6" name="Rectangle: Rounded Corners 4">
                  <a:extLst>
                    <a:ext uri="{FF2B5EF4-FFF2-40B4-BE49-F238E27FC236}">
                      <a16:creationId xmlns:a16="http://schemas.microsoft.com/office/drawing/2014/main" id="{AAA0EA22-4BD1-0937-3BA0-C0BABD8FD502}"/>
                    </a:ext>
                  </a:extLst>
                </p:cNvPr>
                <p:cNvSpPr txBox="1"/>
                <p:nvPr/>
              </p:nvSpPr>
              <p:spPr>
                <a:xfrm>
                  <a:off x="213765" y="1837213"/>
                  <a:ext cx="2783278" cy="195585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06680" tIns="106680" rIns="106680" bIns="106680" numCol="1" spcCol="1270" anchor="ctr" anchorCtr="0">
                  <a:noAutofit/>
                </a:bodyPr>
                <a:lstStyle/>
                <a:p>
                  <a:pPr marL="0" lvl="0" indent="0" algn="ctr" defTabSz="12446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endParaRPr lang="lv-LV" sz="2800" kern="1200" dirty="0"/>
                </a:p>
              </p:txBody>
            </p:sp>
          </p:grp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838E989-1049-CBD2-CBBA-504472DADFE1}"/>
                </a:ext>
              </a:extLst>
            </p:cNvPr>
            <p:cNvSpPr txBox="1"/>
            <p:nvPr/>
          </p:nvSpPr>
          <p:spPr>
            <a:xfrm>
              <a:off x="2158174" y="2698520"/>
              <a:ext cx="2835667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lv-LV" dirty="0">
                <a:solidFill>
                  <a:srgbClr val="15324C"/>
                </a:solidFill>
              </a:endParaRPr>
            </a:p>
            <a:p>
              <a:endParaRPr lang="lv-LV" dirty="0">
                <a:solidFill>
                  <a:srgbClr val="15324C"/>
                </a:solidFill>
              </a:endParaRPr>
            </a:p>
            <a:p>
              <a:pPr algn="ctr"/>
              <a:r>
                <a:rPr lang="lv-LV" dirty="0">
                  <a:solidFill>
                    <a:srgbClr val="1F4A72"/>
                  </a:solidFill>
                </a:rPr>
                <a:t>Dalīta valsts un</a:t>
              </a:r>
            </a:p>
            <a:p>
              <a:pPr algn="ctr"/>
              <a:r>
                <a:rPr lang="lv-LV" dirty="0">
                  <a:solidFill>
                    <a:srgbClr val="1F4A72"/>
                  </a:solidFill>
                </a:rPr>
                <a:t>pašvaldību atbildība</a:t>
              </a:r>
            </a:p>
            <a:p>
              <a:pPr algn="ctr"/>
              <a:endParaRPr lang="lv-LV" dirty="0">
                <a:solidFill>
                  <a:srgbClr val="1F4A72"/>
                </a:solidFill>
              </a:endParaRPr>
            </a:p>
            <a:p>
              <a:pPr algn="ctr"/>
              <a:r>
                <a:rPr lang="lv-LV" dirty="0">
                  <a:solidFill>
                    <a:srgbClr val="1F4A72"/>
                  </a:solidFill>
                </a:rPr>
                <a:t>42 atbalsta versijas atkarībā no dzīvesvietas</a:t>
              </a:r>
            </a:p>
            <a:p>
              <a:endParaRPr lang="lv-LV" dirty="0"/>
            </a:p>
            <a:p>
              <a:endParaRPr lang="lv-LV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B16F6F-F055-E728-ACA2-2B56A4D0A0D8}"/>
              </a:ext>
            </a:extLst>
          </p:cNvPr>
          <p:cNvGrpSpPr/>
          <p:nvPr/>
        </p:nvGrpSpPr>
        <p:grpSpPr>
          <a:xfrm>
            <a:off x="2141049" y="1716293"/>
            <a:ext cx="3174715" cy="4006921"/>
            <a:chOff x="1988648" y="1563894"/>
            <a:chExt cx="3174715" cy="400692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3BE778B-8932-9E79-5139-6FC488360C2A}"/>
                </a:ext>
              </a:extLst>
            </p:cNvPr>
            <p:cNvGrpSpPr/>
            <p:nvPr/>
          </p:nvGrpSpPr>
          <p:grpSpPr>
            <a:xfrm>
              <a:off x="1988648" y="1563894"/>
              <a:ext cx="3174715" cy="4006921"/>
              <a:chOff x="1988648" y="1563894"/>
              <a:chExt cx="3174715" cy="4006921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233EC540-D2A6-25E6-9314-C1982DF8FE83}"/>
                  </a:ext>
                </a:extLst>
              </p:cNvPr>
              <p:cNvSpPr/>
              <p:nvPr/>
            </p:nvSpPr>
            <p:spPr>
              <a:xfrm>
                <a:off x="1988648" y="1563894"/>
                <a:ext cx="3174715" cy="4006921"/>
              </a:xfrm>
              <a:prstGeom prst="roundRect">
                <a:avLst/>
              </a:prstGeom>
              <a:solidFill>
                <a:srgbClr val="CCD2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BE20918-ECAB-A77A-5E49-AC8629EF3DB0}"/>
                  </a:ext>
                </a:extLst>
              </p:cNvPr>
              <p:cNvGrpSpPr/>
              <p:nvPr/>
            </p:nvGrpSpPr>
            <p:grpSpPr>
              <a:xfrm>
                <a:off x="2158174" y="1822173"/>
                <a:ext cx="2835667" cy="821108"/>
                <a:chOff x="2158174" y="1822173"/>
                <a:chExt cx="2835667" cy="821108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E9D3F318-6728-E765-E7A3-6A8D4B918584}"/>
                    </a:ext>
                  </a:extLst>
                </p:cNvPr>
                <p:cNvGrpSpPr/>
                <p:nvPr/>
              </p:nvGrpSpPr>
              <p:grpSpPr>
                <a:xfrm>
                  <a:off x="2158174" y="1822173"/>
                  <a:ext cx="2835667" cy="821108"/>
                  <a:chOff x="2152" y="1625600"/>
                  <a:chExt cx="2994891" cy="2167466"/>
                </a:xfrm>
              </p:grpSpPr>
              <p:sp>
                <p:nvSpPr>
                  <p:cNvPr id="23" name="Rectangle: Rounded Corners 22">
                    <a:extLst>
                      <a:ext uri="{FF2B5EF4-FFF2-40B4-BE49-F238E27FC236}">
                        <a16:creationId xmlns:a16="http://schemas.microsoft.com/office/drawing/2014/main" id="{612D5A48-7016-F166-CB58-34665D561D95}"/>
                      </a:ext>
                    </a:extLst>
                  </p:cNvPr>
                  <p:cNvSpPr/>
                  <p:nvPr/>
                </p:nvSpPr>
                <p:spPr>
                  <a:xfrm>
                    <a:off x="2152" y="1625600"/>
                    <a:ext cx="2994891" cy="2167466"/>
                  </a:xfrm>
                  <a:prstGeom prst="roundRect">
                    <a:avLst/>
                  </a:prstGeom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endParaRPr lang="lv-LV"/>
                  </a:p>
                </p:txBody>
              </p:sp>
              <p:sp>
                <p:nvSpPr>
                  <p:cNvPr id="24" name="Rectangle: Rounded Corners 4">
                    <a:extLst>
                      <a:ext uri="{FF2B5EF4-FFF2-40B4-BE49-F238E27FC236}">
                        <a16:creationId xmlns:a16="http://schemas.microsoft.com/office/drawing/2014/main" id="{49692CAE-48F9-49F2-A07F-A71EC29F1573}"/>
                      </a:ext>
                    </a:extLst>
                  </p:cNvPr>
                  <p:cNvSpPr txBox="1"/>
                  <p:nvPr/>
                </p:nvSpPr>
                <p:spPr>
                  <a:xfrm>
                    <a:off x="213765" y="1837213"/>
                    <a:ext cx="2783278" cy="1955853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06680" tIns="106680" rIns="106680" bIns="106680" numCol="1" spcCol="1270" anchor="ctr" anchorCtr="0">
                    <a:noAutofit/>
                  </a:bodyPr>
                  <a:lstStyle/>
                  <a:p>
                    <a:pPr marL="0" lvl="0" indent="0" algn="ctr" defTabSz="12446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endParaRPr lang="lv-LV" sz="2800" kern="1200" dirty="0"/>
                  </a:p>
                </p:txBody>
              </p:sp>
            </p:grpSp>
            <p:pic>
              <p:nvPicPr>
                <p:cNvPr id="22" name="Graphic 21" descr="Piggy Bank with solid fill">
                  <a:extLst>
                    <a:ext uri="{FF2B5EF4-FFF2-40B4-BE49-F238E27FC236}">
                      <a16:creationId xmlns:a16="http://schemas.microsoft.com/office/drawing/2014/main" id="{A0996435-B83B-D5FB-472E-3ACFD16EB1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20692" y="1877412"/>
                  <a:ext cx="710629" cy="710629"/>
                </a:xfrm>
                <a:prstGeom prst="rect">
                  <a:avLst/>
                </a:prstGeom>
              </p:spPr>
            </p:pic>
          </p:grp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4C3BE9-4C74-FB47-0471-6EEB0437E4D7}"/>
                </a:ext>
              </a:extLst>
            </p:cNvPr>
            <p:cNvSpPr txBox="1"/>
            <p:nvPr/>
          </p:nvSpPr>
          <p:spPr>
            <a:xfrm>
              <a:off x="2158174" y="2698520"/>
              <a:ext cx="2835667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lv-LV" dirty="0"/>
            </a:p>
            <a:p>
              <a:endParaRPr lang="lv-LV" dirty="0"/>
            </a:p>
            <a:p>
              <a:endParaRPr lang="lv-LV" dirty="0"/>
            </a:p>
            <a:p>
              <a:endParaRPr lang="lv-LV" dirty="0">
                <a:solidFill>
                  <a:srgbClr val="15324C"/>
                </a:solidFill>
              </a:endParaRPr>
            </a:p>
            <a:p>
              <a:pPr algn="ctr"/>
              <a:r>
                <a:rPr lang="lv-LV" dirty="0">
                  <a:solidFill>
                    <a:srgbClr val="1F4A72"/>
                  </a:solidFill>
                </a:rPr>
                <a:t>Ierobežoti resursi</a:t>
              </a:r>
            </a:p>
            <a:p>
              <a:endParaRPr lang="lv-LV" dirty="0"/>
            </a:p>
            <a:p>
              <a:endParaRPr lang="lv-LV" dirty="0"/>
            </a:p>
            <a:p>
              <a:endParaRPr lang="lv-LV" dirty="0"/>
            </a:p>
            <a:p>
              <a:endParaRPr lang="lv-LV" dirty="0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07F2CFB3-23C0-848A-FE95-668035968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9215" y="1898912"/>
            <a:ext cx="1111415" cy="111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17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802538-B93D-6346-1158-BE8C7B36F947}"/>
              </a:ext>
            </a:extLst>
          </p:cNvPr>
          <p:cNvSpPr/>
          <p:nvPr/>
        </p:nvSpPr>
        <p:spPr>
          <a:xfrm>
            <a:off x="1623317" y="1674688"/>
            <a:ext cx="2681555" cy="4037743"/>
          </a:xfrm>
          <a:prstGeom prst="roundRect">
            <a:avLst/>
          </a:prstGeom>
          <a:solidFill>
            <a:srgbClr val="CCD2D8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>
                <a:solidFill>
                  <a:srgbClr val="1F4A72"/>
                </a:solidFill>
              </a:rPr>
              <a:t>Nabadzības riskam pakļauti 22% jeb 404 tūkst. iedzīvotāju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dirty="0">
                <a:solidFill>
                  <a:srgbClr val="1F4A72"/>
                </a:solidFill>
              </a:rPr>
              <a:t>Nabadzības riskam  pakļauti 29% viena vecāka ģimeņu un 63% vientuļo pensionāru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dirty="0">
                <a:solidFill>
                  <a:srgbClr val="1F4A72"/>
                </a:solidFill>
              </a:rPr>
              <a:t>Uzvedības riska grupā katrs desmitais bērns jeb</a:t>
            </a:r>
          </a:p>
          <a:p>
            <a:pPr marL="266700"/>
            <a:r>
              <a:rPr lang="lv-LV" dirty="0">
                <a:solidFill>
                  <a:srgbClr val="1F4A72"/>
                </a:solidFill>
              </a:rPr>
              <a:t>46 tūkst. bērnu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59166F7-EB89-D043-8DA9-BCCE7D383F69}"/>
              </a:ext>
            </a:extLst>
          </p:cNvPr>
          <p:cNvSpPr/>
          <p:nvPr/>
        </p:nvSpPr>
        <p:spPr>
          <a:xfrm>
            <a:off x="4590837" y="1674688"/>
            <a:ext cx="2681555" cy="4037743"/>
          </a:xfrm>
          <a:prstGeom prst="roundRect">
            <a:avLst/>
          </a:prstGeom>
          <a:solidFill>
            <a:srgbClr val="CCD2D8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>
                <a:solidFill>
                  <a:srgbClr val="1F4A72"/>
                </a:solidFill>
              </a:rPr>
              <a:t>Veselīgi nodzīvoto gadu skaits 52,7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dirty="0">
                <a:solidFill>
                  <a:srgbClr val="1F4A72"/>
                </a:solidFill>
              </a:rPr>
              <a:t>Sagaidāmais dzīves </a:t>
            </a:r>
            <a:r>
              <a:rPr lang="lv-LV">
                <a:solidFill>
                  <a:srgbClr val="1F4A72"/>
                </a:solidFill>
              </a:rPr>
              <a:t>ilgums 76,4 gadi</a:t>
            </a:r>
            <a:endParaRPr lang="lv-LV" dirty="0">
              <a:solidFill>
                <a:srgbClr val="1F4A72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dirty="0">
                <a:solidFill>
                  <a:srgbClr val="1F4A72"/>
                </a:solidFill>
              </a:rPr>
              <a:t>Medicīniski un profilaktiski novēršamā mirstība – pēdējās vietas ES</a:t>
            </a:r>
          </a:p>
          <a:p>
            <a:endParaRPr lang="lv-LV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2432C83-EAB6-3CEF-BD99-2ADB67826595}"/>
              </a:ext>
            </a:extLst>
          </p:cNvPr>
          <p:cNvSpPr/>
          <p:nvPr/>
        </p:nvSpPr>
        <p:spPr>
          <a:xfrm>
            <a:off x="7558357" y="1674688"/>
            <a:ext cx="2681555" cy="4037743"/>
          </a:xfrm>
          <a:prstGeom prst="roundRect">
            <a:avLst/>
          </a:prstGeom>
          <a:solidFill>
            <a:srgbClr val="CCD2D8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v-LV" dirty="0">
                <a:solidFill>
                  <a:srgbClr val="1F4A72"/>
                </a:solidFill>
              </a:rPr>
              <a:t>Zems sniegums un nenolikti eksāmeni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dirty="0">
                <a:solidFill>
                  <a:srgbClr val="1F4A72"/>
                </a:solidFill>
              </a:rPr>
              <a:t>Talantīgo īpatsvars zem OECD vidējā rādītāja un zemākais Baltijā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dirty="0">
                <a:solidFill>
                  <a:srgbClr val="1F4A72"/>
                </a:solidFill>
              </a:rPr>
              <a:t>Darba tirgū nepietiekama izglītība 300 tūkst. pieaugušo</a:t>
            </a:r>
          </a:p>
        </p:txBody>
      </p:sp>
    </p:spTree>
    <p:extLst>
      <p:ext uri="{BB962C8B-B14F-4D97-AF65-F5344CB8AC3E}">
        <p14:creationId xmlns:p14="http://schemas.microsoft.com/office/powerpoint/2010/main" val="2311724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7D2F3-8E4E-2F10-A27E-5C19B310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193F00D-10E6-F738-AC80-49C0785E3D6E}"/>
              </a:ext>
            </a:extLst>
          </p:cNvPr>
          <p:cNvGrpSpPr/>
          <p:nvPr/>
        </p:nvGrpSpPr>
        <p:grpSpPr>
          <a:xfrm>
            <a:off x="1346463" y="1017996"/>
            <a:ext cx="9499066" cy="821108"/>
            <a:chOff x="2152" y="1625600"/>
            <a:chExt cx="2994891" cy="216746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7192235-33A1-BBBB-2287-17A80582DB41}"/>
                </a:ext>
              </a:extLst>
            </p:cNvPr>
            <p:cNvSpPr/>
            <p:nvPr/>
          </p:nvSpPr>
          <p:spPr>
            <a:xfrm>
              <a:off x="2152" y="1625600"/>
              <a:ext cx="2994891" cy="2167466"/>
            </a:xfrm>
            <a:prstGeom prst="roundRect">
              <a:avLst/>
            </a:prstGeom>
            <a:solidFill>
              <a:srgbClr val="15608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lv-LV" dirty="0"/>
            </a:p>
          </p:txBody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E5A33148-789C-3AFA-861C-5BBC6A36E35A}"/>
                </a:ext>
              </a:extLst>
            </p:cNvPr>
            <p:cNvSpPr txBox="1"/>
            <p:nvPr/>
          </p:nvSpPr>
          <p:spPr>
            <a:xfrm>
              <a:off x="107959" y="1731407"/>
              <a:ext cx="2783277" cy="195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v-LV" sz="2800" kern="1200" dirty="0"/>
                <a:t>Labklājība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D5CBFD-F1E9-C5CD-906B-863D628D885E}"/>
              </a:ext>
            </a:extLst>
          </p:cNvPr>
          <p:cNvGrpSpPr/>
          <p:nvPr/>
        </p:nvGrpSpPr>
        <p:grpSpPr>
          <a:xfrm>
            <a:off x="1346463" y="1999835"/>
            <a:ext cx="9499070" cy="4323111"/>
            <a:chOff x="1346463" y="2096817"/>
            <a:chExt cx="9499070" cy="432311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DA01496-9A97-3D14-1A30-0D573DE2A530}"/>
                </a:ext>
              </a:extLst>
            </p:cNvPr>
            <p:cNvSpPr/>
            <p:nvPr/>
          </p:nvSpPr>
          <p:spPr>
            <a:xfrm>
              <a:off x="1346467" y="2096817"/>
              <a:ext cx="4417621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363"/>
              <a:r>
                <a:rPr lang="lv-LV" sz="1500" dirty="0">
                  <a:solidFill>
                    <a:srgbClr val="1F4A72"/>
                  </a:solidFill>
                </a:rPr>
                <a:t>Vienots un aktuāls ienākumu slieksnis valsts un pašvaldību atbalstam trūcīgākajiem iedzīvotājiem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C6595BC-4F3E-3159-FF04-8DA1F60C1185}"/>
                </a:ext>
              </a:extLst>
            </p:cNvPr>
            <p:cNvSpPr/>
            <p:nvPr/>
          </p:nvSpPr>
          <p:spPr>
            <a:xfrm>
              <a:off x="1346466" y="2997519"/>
              <a:ext cx="4417621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363"/>
              <a:r>
                <a:rPr lang="lv-LV" sz="1500" dirty="0">
                  <a:solidFill>
                    <a:srgbClr val="1F4A72"/>
                  </a:solidFill>
                </a:rPr>
                <a:t>Vienots minimālais pabalstu grozs, t.sk. pamata pabalsti – GMI un mājokļa pabalsts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BA7805B-0D6C-1F49-1DEC-62DDDAFC8CAA}"/>
                </a:ext>
              </a:extLst>
            </p:cNvPr>
            <p:cNvSpPr/>
            <p:nvPr/>
          </p:nvSpPr>
          <p:spPr>
            <a:xfrm>
              <a:off x="1346465" y="3898221"/>
              <a:ext cx="4417621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363"/>
              <a:r>
                <a:rPr lang="lv-LV" sz="1500" dirty="0">
                  <a:solidFill>
                    <a:srgbClr val="1F4A72"/>
                  </a:solidFill>
                </a:rPr>
                <a:t>Vienots minimālais pakalpojumu grozs (pakāpeniski līdz 2029. gadam)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81182740-E0CA-8CA6-9C53-D45D4D898E49}"/>
                </a:ext>
              </a:extLst>
            </p:cNvPr>
            <p:cNvSpPr/>
            <p:nvPr/>
          </p:nvSpPr>
          <p:spPr>
            <a:xfrm>
              <a:off x="1346464" y="4798923"/>
              <a:ext cx="4417621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363"/>
              <a:r>
                <a:rPr lang="lv-LV" sz="1500" dirty="0">
                  <a:solidFill>
                    <a:srgbClr val="1F4A72"/>
                  </a:solidFill>
                </a:rPr>
                <a:t>Ceļā uz vienotu uzskaiti visās pašvaldībās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E773142-AB63-93F0-7E1A-9C91EED85D60}"/>
                </a:ext>
              </a:extLst>
            </p:cNvPr>
            <p:cNvSpPr/>
            <p:nvPr/>
          </p:nvSpPr>
          <p:spPr>
            <a:xfrm>
              <a:off x="6427912" y="2096817"/>
              <a:ext cx="4417621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363"/>
              <a:r>
                <a:rPr lang="lv-LV" sz="1500" dirty="0">
                  <a:solidFill>
                    <a:srgbClr val="1F4A72"/>
                  </a:solidFill>
                </a:rPr>
                <a:t>Nav visaptveroša valsts un pašvaldību sociālā atbalsta </a:t>
              </a:r>
              <a:r>
                <a:rPr lang="lv-LV" sz="1500" dirty="0" err="1">
                  <a:solidFill>
                    <a:srgbClr val="1F4A72"/>
                  </a:solidFill>
                </a:rPr>
                <a:t>izvērtējuma</a:t>
              </a:r>
              <a:endParaRPr lang="lv-LV" sz="1500" dirty="0">
                <a:solidFill>
                  <a:srgbClr val="1F4A72"/>
                </a:solidFill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AC7CAB7-6F8B-0120-EDD5-3BBBD11C0319}"/>
                </a:ext>
              </a:extLst>
            </p:cNvPr>
            <p:cNvSpPr/>
            <p:nvPr/>
          </p:nvSpPr>
          <p:spPr>
            <a:xfrm>
              <a:off x="6427912" y="2997518"/>
              <a:ext cx="4417621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363"/>
              <a:r>
                <a:rPr lang="lv-LV" sz="1500" dirty="0">
                  <a:solidFill>
                    <a:srgbClr val="1F4A72"/>
                  </a:solidFill>
                </a:rPr>
                <a:t>Obligāto pakalpojumu apjoms atšķiras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DEEF878-80AF-9B68-188F-3577A25C1CDC}"/>
                </a:ext>
              </a:extLst>
            </p:cNvPr>
            <p:cNvSpPr/>
            <p:nvPr/>
          </p:nvSpPr>
          <p:spPr>
            <a:xfrm>
              <a:off x="6427911" y="3898221"/>
              <a:ext cx="4417621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363"/>
              <a:r>
                <a:rPr lang="lv-LV" sz="1500" dirty="0">
                  <a:solidFill>
                    <a:srgbClr val="1F4A72"/>
                  </a:solidFill>
                </a:rPr>
                <a:t>Valsts pabalsti nesedz pašvaldību pakalpojumu izmaksas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E49D603-989E-89C1-891F-2029A23A5903}"/>
                </a:ext>
              </a:extLst>
            </p:cNvPr>
            <p:cNvSpPr/>
            <p:nvPr/>
          </p:nvSpPr>
          <p:spPr>
            <a:xfrm>
              <a:off x="1346463" y="5697345"/>
              <a:ext cx="4417621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363"/>
              <a:r>
                <a:rPr lang="lv-LV" sz="1500" dirty="0">
                  <a:solidFill>
                    <a:srgbClr val="1F4A72"/>
                  </a:solidFill>
                </a:rPr>
                <a:t>Metodika sociālās vides izpētei pašvaldībās</a:t>
              </a:r>
            </a:p>
          </p:txBody>
        </p:sp>
        <p:pic>
          <p:nvPicPr>
            <p:cNvPr id="38" name="Graphic 37" descr="Badge Tick1 with solid fill">
              <a:extLst>
                <a:ext uri="{FF2B5EF4-FFF2-40B4-BE49-F238E27FC236}">
                  <a16:creationId xmlns:a16="http://schemas.microsoft.com/office/drawing/2014/main" id="{D3ADE300-5205-3594-66B8-0BEEC4097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4934" y="2278109"/>
              <a:ext cx="360000" cy="360000"/>
            </a:xfrm>
            <a:prstGeom prst="rect">
              <a:avLst/>
            </a:prstGeom>
          </p:spPr>
        </p:pic>
        <p:pic>
          <p:nvPicPr>
            <p:cNvPr id="39" name="Graphic 38" descr="Badge Tick1 with solid fill">
              <a:extLst>
                <a:ext uri="{FF2B5EF4-FFF2-40B4-BE49-F238E27FC236}">
                  <a16:creationId xmlns:a16="http://schemas.microsoft.com/office/drawing/2014/main" id="{F3100A10-BF8B-A86B-54A8-AC5A61939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6210" y="3179703"/>
              <a:ext cx="360000" cy="360000"/>
            </a:xfrm>
            <a:prstGeom prst="rect">
              <a:avLst/>
            </a:prstGeom>
          </p:spPr>
        </p:pic>
        <p:pic>
          <p:nvPicPr>
            <p:cNvPr id="40" name="Graphic 39" descr="Badge Tick1 with solid fill">
              <a:extLst>
                <a:ext uri="{FF2B5EF4-FFF2-40B4-BE49-F238E27FC236}">
                  <a16:creationId xmlns:a16="http://schemas.microsoft.com/office/drawing/2014/main" id="{DD084EE4-883D-249A-D77A-83664BF39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4934" y="4080405"/>
              <a:ext cx="360000" cy="360000"/>
            </a:xfrm>
            <a:prstGeom prst="rect">
              <a:avLst/>
            </a:prstGeom>
          </p:spPr>
        </p:pic>
        <p:pic>
          <p:nvPicPr>
            <p:cNvPr id="41" name="Graphic 40" descr="Badge Tick1 with solid fill">
              <a:extLst>
                <a:ext uri="{FF2B5EF4-FFF2-40B4-BE49-F238E27FC236}">
                  <a16:creationId xmlns:a16="http://schemas.microsoft.com/office/drawing/2014/main" id="{5C57515B-DD5A-FEE1-124F-9BD1A61A2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4934" y="4979816"/>
              <a:ext cx="360000" cy="360000"/>
            </a:xfrm>
            <a:prstGeom prst="rect">
              <a:avLst/>
            </a:prstGeom>
          </p:spPr>
        </p:pic>
        <p:pic>
          <p:nvPicPr>
            <p:cNvPr id="43" name="Graphic 42" descr="Badge Cross with solid fill">
              <a:extLst>
                <a:ext uri="{FF2B5EF4-FFF2-40B4-BE49-F238E27FC236}">
                  <a16:creationId xmlns:a16="http://schemas.microsoft.com/office/drawing/2014/main" id="{89BF648A-0A07-D208-3C7F-BF1F8816A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01830" y="2278109"/>
              <a:ext cx="360000" cy="360000"/>
            </a:xfrm>
            <a:prstGeom prst="rect">
              <a:avLst/>
            </a:prstGeom>
          </p:spPr>
        </p:pic>
        <p:pic>
          <p:nvPicPr>
            <p:cNvPr id="44" name="Graphic 43" descr="Badge Cross with solid fill">
              <a:extLst>
                <a:ext uri="{FF2B5EF4-FFF2-40B4-BE49-F238E27FC236}">
                  <a16:creationId xmlns:a16="http://schemas.microsoft.com/office/drawing/2014/main" id="{9B9218A6-5B02-2DB0-1BCB-33D912B6A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01830" y="3176036"/>
              <a:ext cx="360000" cy="360000"/>
            </a:xfrm>
            <a:prstGeom prst="rect">
              <a:avLst/>
            </a:prstGeom>
          </p:spPr>
        </p:pic>
        <p:pic>
          <p:nvPicPr>
            <p:cNvPr id="45" name="Graphic 44" descr="Badge Cross with solid fill">
              <a:extLst>
                <a:ext uri="{FF2B5EF4-FFF2-40B4-BE49-F238E27FC236}">
                  <a16:creationId xmlns:a16="http://schemas.microsoft.com/office/drawing/2014/main" id="{01187C49-B302-E5CB-0102-698A6E778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00523" y="4079511"/>
              <a:ext cx="360000" cy="360000"/>
            </a:xfrm>
            <a:prstGeom prst="rect">
              <a:avLst/>
            </a:prstGeom>
          </p:spPr>
        </p:pic>
        <p:pic>
          <p:nvPicPr>
            <p:cNvPr id="9" name="Graphic 8" descr="Badge Tick1 with solid fill">
              <a:extLst>
                <a:ext uri="{FF2B5EF4-FFF2-40B4-BE49-F238E27FC236}">
                  <a16:creationId xmlns:a16="http://schemas.microsoft.com/office/drawing/2014/main" id="{439CB403-2026-FF3F-B9E9-A509A2FD3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4934" y="5878636"/>
              <a:ext cx="36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862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CA8B6-FF95-AD5C-75E1-4E3F13D5D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5D57782-564B-7426-3901-9646637D3042}"/>
              </a:ext>
            </a:extLst>
          </p:cNvPr>
          <p:cNvGrpSpPr/>
          <p:nvPr/>
        </p:nvGrpSpPr>
        <p:grpSpPr>
          <a:xfrm>
            <a:off x="1346467" y="1406672"/>
            <a:ext cx="9499066" cy="821108"/>
            <a:chOff x="2152" y="1625600"/>
            <a:chExt cx="2994891" cy="216746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98BCBA0-F989-1EA6-9A92-0FA486EC02C4}"/>
                </a:ext>
              </a:extLst>
            </p:cNvPr>
            <p:cNvSpPr/>
            <p:nvPr/>
          </p:nvSpPr>
          <p:spPr>
            <a:xfrm>
              <a:off x="2152" y="1625600"/>
              <a:ext cx="2994891" cy="2167466"/>
            </a:xfrm>
            <a:prstGeom prst="roundRect">
              <a:avLst/>
            </a:prstGeom>
            <a:solidFill>
              <a:srgbClr val="15608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lv-LV" dirty="0"/>
            </a:p>
          </p:txBody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41A92179-CEF4-5FD4-BE90-FEDEE308705A}"/>
                </a:ext>
              </a:extLst>
            </p:cNvPr>
            <p:cNvSpPr txBox="1"/>
            <p:nvPr/>
          </p:nvSpPr>
          <p:spPr>
            <a:xfrm>
              <a:off x="107959" y="1731407"/>
              <a:ext cx="2783277" cy="195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v-LV" sz="2800" dirty="0"/>
                <a:t>Veselības aprūpe</a:t>
              </a:r>
              <a:endParaRPr lang="lv-LV" sz="2800" kern="12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08165F-CAC7-6101-5404-6E5D00D4A33A}"/>
              </a:ext>
            </a:extLst>
          </p:cNvPr>
          <p:cNvGrpSpPr/>
          <p:nvPr/>
        </p:nvGrpSpPr>
        <p:grpSpPr>
          <a:xfrm>
            <a:off x="1346465" y="2692719"/>
            <a:ext cx="9499068" cy="2523987"/>
            <a:chOff x="1346464" y="3607119"/>
            <a:chExt cx="9499068" cy="252398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C6D9525-B002-F692-0110-65ECBA03E112}"/>
                </a:ext>
              </a:extLst>
            </p:cNvPr>
            <p:cNvSpPr/>
            <p:nvPr/>
          </p:nvSpPr>
          <p:spPr>
            <a:xfrm>
              <a:off x="1346466" y="3607119"/>
              <a:ext cx="9499066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1500" dirty="0">
                  <a:solidFill>
                    <a:srgbClr val="1F4A72"/>
                  </a:solidFill>
                </a:rPr>
                <a:t>Finansējums 4,6% no IKP; Latvijā nav veselības aprūpes finansēšanas likuma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CB3E002-010E-F1E4-DABE-42AA69FE664E}"/>
                </a:ext>
              </a:extLst>
            </p:cNvPr>
            <p:cNvSpPr/>
            <p:nvPr/>
          </p:nvSpPr>
          <p:spPr>
            <a:xfrm>
              <a:off x="1346465" y="4507821"/>
              <a:ext cx="9499066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1500" dirty="0">
                  <a:solidFill>
                    <a:srgbClr val="1F4A72"/>
                  </a:solidFill>
                </a:rPr>
                <a:t>Pacientu nevienlīdzība diagnozes dēļ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B0F1B7EE-A4EE-6190-2CD2-EA4D00D3BFDC}"/>
                </a:ext>
              </a:extLst>
            </p:cNvPr>
            <p:cNvSpPr/>
            <p:nvPr/>
          </p:nvSpPr>
          <p:spPr>
            <a:xfrm>
              <a:off x="1346464" y="5408523"/>
              <a:ext cx="9499066" cy="722583"/>
            </a:xfrm>
            <a:prstGeom prst="roundRect">
              <a:avLst/>
            </a:prstGeom>
            <a:solidFill>
              <a:srgbClr val="CCD2D8"/>
            </a:solidFill>
            <a:ln w="19050"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1500" dirty="0">
                  <a:solidFill>
                    <a:srgbClr val="1F4A72"/>
                  </a:solidFill>
                </a:rPr>
                <a:t>Veselības aprūpes pieejamība un kvalitāte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061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8A7F7-DC83-9D22-5DA9-1B942A5A5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692ACFD-3D2C-9F8A-32F5-8BA5379DA9F4}"/>
              </a:ext>
            </a:extLst>
          </p:cNvPr>
          <p:cNvSpPr txBox="1"/>
          <p:nvPr/>
        </p:nvSpPr>
        <p:spPr>
          <a:xfrm>
            <a:off x="2675572" y="2667253"/>
            <a:ext cx="6840855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000"/>
              </a:spcBef>
            </a:pPr>
            <a:r>
              <a:rPr lang="lv-LV" sz="3100" dirty="0">
                <a:solidFill>
                  <a:schemeClr val="bg1">
                    <a:lumMod val="95000"/>
                  </a:schemeClr>
                </a:solidFill>
              </a:rPr>
              <a:t>Latvijā nedrīkstam pazaudēt</a:t>
            </a:r>
          </a:p>
          <a:p>
            <a:pPr algn="ctr"/>
            <a:r>
              <a:rPr lang="lv-LV" sz="3100" dirty="0">
                <a:solidFill>
                  <a:schemeClr val="bg1">
                    <a:lumMod val="95000"/>
                  </a:schemeClr>
                </a:solidFill>
              </a:rPr>
              <a:t>nevienu bērnu – tas ir nācijas izdzīvošanas jautājums. </a:t>
            </a:r>
            <a:endParaRPr lang="lv-LV" sz="3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Graphic 2" descr="Open quotation mark with solid fill">
            <a:extLst>
              <a:ext uri="{FF2B5EF4-FFF2-40B4-BE49-F238E27FC236}">
                <a16:creationId xmlns:a16="http://schemas.microsoft.com/office/drawing/2014/main" id="{952C0CD1-B7F7-5D08-18CD-D5D956AC6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9131" y="2260943"/>
            <a:ext cx="812619" cy="81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99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F9A06-74B7-966D-9BDA-C63444DD3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6559590-9D99-93A0-575D-B029B3D4BEE9}"/>
              </a:ext>
            </a:extLst>
          </p:cNvPr>
          <p:cNvGrpSpPr/>
          <p:nvPr/>
        </p:nvGrpSpPr>
        <p:grpSpPr>
          <a:xfrm>
            <a:off x="1793689" y="728764"/>
            <a:ext cx="9274245" cy="5443435"/>
            <a:chOff x="1812855" y="796810"/>
            <a:chExt cx="9274245" cy="544343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B5E81AC-EC06-7F70-47B0-E8B9A5369336}"/>
                </a:ext>
              </a:extLst>
            </p:cNvPr>
            <p:cNvSpPr/>
            <p:nvPr/>
          </p:nvSpPr>
          <p:spPr>
            <a:xfrm>
              <a:off x="1823487" y="796810"/>
              <a:ext cx="8240233" cy="850605"/>
            </a:xfrm>
            <a:prstGeom prst="rect">
              <a:avLst/>
            </a:prstGeom>
            <a:solidFill>
              <a:srgbClr val="CCD2D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v-LV" dirty="0">
                  <a:solidFill>
                    <a:srgbClr val="1F4A72"/>
                  </a:solidFill>
                </a:rPr>
                <a:t>Atbalsts ģimenē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23C81ED-E3D6-8C1D-8515-34C94EC3F873}"/>
                </a:ext>
              </a:extLst>
            </p:cNvPr>
            <p:cNvSpPr/>
            <p:nvPr/>
          </p:nvSpPr>
          <p:spPr>
            <a:xfrm>
              <a:off x="1812855" y="4666627"/>
              <a:ext cx="3967719" cy="1573618"/>
            </a:xfrm>
            <a:prstGeom prst="rect">
              <a:avLst/>
            </a:prstGeom>
            <a:solidFill>
              <a:srgbClr val="15608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v-LV" dirty="0">
                  <a:solidFill>
                    <a:schemeClr val="bg1">
                      <a:lumMod val="95000"/>
                    </a:schemeClr>
                  </a:solidFill>
                </a:rPr>
                <a:t>Atbalsts ārpus skolas</a:t>
              </a:r>
            </a:p>
            <a:p>
              <a:pPr algn="just"/>
              <a:endParaRPr lang="lv-LV" sz="1400" dirty="0">
                <a:solidFill>
                  <a:schemeClr val="bg1">
                    <a:lumMod val="95000"/>
                  </a:schemeClr>
                </a:solidFill>
              </a:endParaRPr>
            </a:p>
            <a:p>
              <a:r>
                <a:rPr lang="lv-LV" sz="1400" dirty="0">
                  <a:solidFill>
                    <a:schemeClr val="bg1">
                      <a:lumMod val="95000"/>
                    </a:schemeClr>
                  </a:solidFill>
                </a:rPr>
                <a:t>Dažādi pakalpojumi</a:t>
              </a:r>
            </a:p>
            <a:p>
              <a:r>
                <a:rPr lang="lv-LV" sz="1400" dirty="0">
                  <a:solidFill>
                    <a:schemeClr val="bg1">
                      <a:lumMod val="95000"/>
                    </a:schemeClr>
                  </a:solidFill>
                </a:rPr>
                <a:t>Sociālais dienests</a:t>
              </a:r>
            </a:p>
            <a:p>
              <a:r>
                <a:rPr lang="lv-LV" sz="1400" dirty="0">
                  <a:solidFill>
                    <a:schemeClr val="bg1">
                      <a:lumMod val="95000"/>
                    </a:schemeClr>
                  </a:solidFill>
                </a:rPr>
                <a:t>Bāriņtiesas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AA75F3-F0FE-546B-C562-A173473E56F0}"/>
                </a:ext>
              </a:extLst>
            </p:cNvPr>
            <p:cNvSpPr/>
            <p:nvPr/>
          </p:nvSpPr>
          <p:spPr>
            <a:xfrm>
              <a:off x="6096000" y="4666627"/>
              <a:ext cx="3967719" cy="1573617"/>
            </a:xfrm>
            <a:prstGeom prst="rect">
              <a:avLst/>
            </a:prstGeom>
            <a:solidFill>
              <a:srgbClr val="1C476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v-LV" dirty="0">
                  <a:solidFill>
                    <a:schemeClr val="bg1">
                      <a:lumMod val="95000"/>
                    </a:schemeClr>
                  </a:solidFill>
                </a:rPr>
                <a:t>Justīcija</a:t>
              </a:r>
            </a:p>
            <a:p>
              <a:pPr algn="just"/>
              <a:endParaRPr lang="lv-LV" sz="1400" dirty="0">
                <a:solidFill>
                  <a:srgbClr val="15324C"/>
                </a:solidFill>
              </a:endParaRPr>
            </a:p>
            <a:p>
              <a:pPr algn="just"/>
              <a:endParaRPr lang="lv-LV" sz="1400" dirty="0">
                <a:solidFill>
                  <a:srgbClr val="15324C"/>
                </a:solidFill>
              </a:endParaRPr>
            </a:p>
            <a:p>
              <a:pPr algn="just"/>
              <a:endParaRPr lang="lv-LV" sz="1400" dirty="0">
                <a:solidFill>
                  <a:srgbClr val="15324C"/>
                </a:solidFill>
              </a:endParaRPr>
            </a:p>
            <a:p>
              <a:pPr algn="just"/>
              <a:endParaRPr lang="lv-LV" sz="1400" dirty="0">
                <a:solidFill>
                  <a:srgbClr val="15324C"/>
                </a:solidFill>
              </a:endParaRPr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B1862B38-1B73-B0BF-3205-CF6681E7D931}"/>
                </a:ext>
              </a:extLst>
            </p:cNvPr>
            <p:cNvSpPr/>
            <p:nvPr/>
          </p:nvSpPr>
          <p:spPr>
            <a:xfrm>
              <a:off x="5751388" y="5164611"/>
              <a:ext cx="384431" cy="577647"/>
            </a:xfrm>
            <a:prstGeom prst="chevron">
              <a:avLst/>
            </a:prstGeom>
            <a:solidFill>
              <a:srgbClr val="F9C5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dirty="0">
                <a:solidFill>
                  <a:schemeClr val="tx1"/>
                </a:solidFill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8B4B2DF-DF86-A9C4-B2B5-0203EE7A0ABA}"/>
                </a:ext>
              </a:extLst>
            </p:cNvPr>
            <p:cNvGrpSpPr/>
            <p:nvPr/>
          </p:nvGrpSpPr>
          <p:grpSpPr>
            <a:xfrm>
              <a:off x="1823486" y="2014178"/>
              <a:ext cx="8240234" cy="2291348"/>
              <a:chOff x="1932519" y="1977281"/>
              <a:chExt cx="8240234" cy="229134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C7463DC-A6B1-B084-B0AA-FA13C9CAAD9F}"/>
                  </a:ext>
                </a:extLst>
              </p:cNvPr>
              <p:cNvGrpSpPr/>
              <p:nvPr/>
            </p:nvGrpSpPr>
            <p:grpSpPr>
              <a:xfrm>
                <a:off x="1932520" y="1977281"/>
                <a:ext cx="8240233" cy="2291348"/>
                <a:chOff x="1990063" y="1903657"/>
                <a:chExt cx="8240233" cy="2291348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887F1FFC-E3A3-DD59-3459-EDA0980609EA}"/>
                    </a:ext>
                  </a:extLst>
                </p:cNvPr>
                <p:cNvSpPr/>
                <p:nvPr/>
              </p:nvSpPr>
              <p:spPr>
                <a:xfrm>
                  <a:off x="1990063" y="1903657"/>
                  <a:ext cx="8240233" cy="368596"/>
                </a:xfrm>
                <a:prstGeom prst="rect">
                  <a:avLst/>
                </a:prstGeom>
                <a:solidFill>
                  <a:srgbClr val="A1C3D7"/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lv-LV" dirty="0">
                      <a:solidFill>
                        <a:srgbClr val="1F4A72"/>
                      </a:solidFill>
                    </a:rPr>
                    <a:t>Atbalsts skolā</a:t>
                  </a:r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8421B91D-A1DE-7841-414B-5E22BEECDFFB}"/>
                    </a:ext>
                  </a:extLst>
                </p:cNvPr>
                <p:cNvSpPr/>
                <p:nvPr/>
              </p:nvSpPr>
              <p:spPr>
                <a:xfrm>
                  <a:off x="1990063" y="2621387"/>
                  <a:ext cx="4120117" cy="1573618"/>
                </a:xfrm>
                <a:prstGeom prst="rect">
                  <a:avLst/>
                </a:prstGeom>
                <a:solidFill>
                  <a:srgbClr val="A1C3D7"/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r>
                    <a:rPr lang="lv-LV" sz="1400" b="1" dirty="0">
                      <a:solidFill>
                        <a:srgbClr val="1F4A72"/>
                      </a:solidFill>
                    </a:rPr>
                    <a:t>Atbalsta pasākumi: </a:t>
                  </a:r>
                  <a:r>
                    <a:rPr lang="lv-LV" sz="1400" dirty="0">
                      <a:solidFill>
                        <a:srgbClr val="1F4A72"/>
                      </a:solidFill>
                    </a:rPr>
                    <a:t>palīdz </a:t>
                  </a:r>
                  <a:r>
                    <a:rPr lang="lv-LV" sz="1400" b="1" dirty="0">
                      <a:solidFill>
                        <a:srgbClr val="1F4A72"/>
                      </a:solidFill>
                    </a:rPr>
                    <a:t>pārvarēt</a:t>
                  </a:r>
                  <a:r>
                    <a:rPr lang="lv-LV" sz="1400" dirty="0">
                      <a:solidFill>
                        <a:srgbClr val="1F4A72"/>
                      </a:solidFill>
                    </a:rPr>
                    <a:t> gan veselības, gan citu iemeslu dēļ radušās grūtības mācību procesā</a:t>
                  </a:r>
                </a:p>
                <a:p>
                  <a:pPr algn="just"/>
                  <a:endParaRPr lang="lv-LV" sz="1400" dirty="0">
                    <a:solidFill>
                      <a:srgbClr val="1F4A72"/>
                    </a:solidFill>
                  </a:endParaRPr>
                </a:p>
                <a:p>
                  <a:pPr algn="just"/>
                  <a:r>
                    <a:rPr lang="lv-LV" sz="1400" dirty="0">
                      <a:solidFill>
                        <a:srgbClr val="1F4A72"/>
                      </a:solidFill>
                    </a:rPr>
                    <a:t>Piemēram: atgādnes stundas laikā, uzdevuma nolasīšana priekšā vai sadalīšana pa daļām </a:t>
                  </a:r>
                </a:p>
              </p:txBody>
            </p:sp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3ABE8B8F-5E1B-E630-C102-828310747DD7}"/>
                    </a:ext>
                  </a:extLst>
                </p:cNvPr>
                <p:cNvSpPr/>
                <p:nvPr/>
              </p:nvSpPr>
              <p:spPr>
                <a:xfrm>
                  <a:off x="6110179" y="2614935"/>
                  <a:ext cx="4120117" cy="1573617"/>
                </a:xfrm>
                <a:prstGeom prst="rect">
                  <a:avLst/>
                </a:prstGeom>
                <a:solidFill>
                  <a:srgbClr val="A1C3D7"/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r>
                    <a:rPr lang="lv-LV" sz="1400" b="1" dirty="0">
                      <a:solidFill>
                        <a:srgbClr val="1F4A72"/>
                      </a:solidFill>
                    </a:rPr>
                    <a:t>Atbalsta personāls:</a:t>
                  </a:r>
                  <a:r>
                    <a:rPr lang="lv-LV" sz="1400" dirty="0">
                      <a:solidFill>
                        <a:srgbClr val="1F4A72"/>
                      </a:solidFill>
                    </a:rPr>
                    <a:t> </a:t>
                  </a:r>
                  <a:r>
                    <a:rPr lang="lv-LV" sz="1400" b="0" dirty="0">
                      <a:solidFill>
                        <a:srgbClr val="1F4A72"/>
                      </a:solidFill>
                    </a:rPr>
                    <a:t>nodrošina pedagoģisko, psiholoģisko un sociālo palīdzību</a:t>
                  </a:r>
                </a:p>
                <a:p>
                  <a:pPr algn="just"/>
                  <a:endParaRPr lang="lv-LV" sz="1400" dirty="0">
                    <a:solidFill>
                      <a:srgbClr val="1F4A72"/>
                    </a:solidFill>
                  </a:endParaRPr>
                </a:p>
                <a:p>
                  <a:pPr algn="just"/>
                  <a:r>
                    <a:rPr lang="lv-LV" sz="1400" dirty="0">
                      <a:solidFill>
                        <a:srgbClr val="1F4A72"/>
                      </a:solidFill>
                    </a:rPr>
                    <a:t>Piemēram: </a:t>
                  </a:r>
                  <a:r>
                    <a:rPr lang="lv-LV" sz="1400" b="0" dirty="0">
                      <a:solidFill>
                        <a:srgbClr val="1F4A72"/>
                      </a:solidFill>
                    </a:rPr>
                    <a:t>pedagoga palīgs, speciālais pedagogs, sociālais pedagogs, logopēds, psihologs, fizioterapeits</a:t>
                  </a:r>
                  <a:endParaRPr lang="lv-LV" sz="1400" dirty="0">
                    <a:solidFill>
                      <a:srgbClr val="1F4A72"/>
                    </a:solidFill>
                  </a:endParaRPr>
                </a:p>
              </p:txBody>
            </p:sp>
          </p:grp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E91F7B5-D464-D713-5971-DFE0504B5FB7}"/>
                  </a:ext>
                </a:extLst>
              </p:cNvPr>
              <p:cNvSpPr/>
              <p:nvPr/>
            </p:nvSpPr>
            <p:spPr>
              <a:xfrm>
                <a:off x="1932519" y="2349446"/>
                <a:ext cx="8240233" cy="368596"/>
              </a:xfrm>
              <a:prstGeom prst="rect">
                <a:avLst/>
              </a:prstGeom>
              <a:solidFill>
                <a:srgbClr val="A1C3D7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lv-LV" sz="1400" b="1" dirty="0">
                    <a:solidFill>
                      <a:srgbClr val="1F4A72"/>
                    </a:solidFill>
                  </a:rPr>
                  <a:t>Diferencēta pieeja mācību stundās:</a:t>
                </a:r>
                <a:r>
                  <a:rPr lang="lv-LV" sz="1400" dirty="0">
                    <a:solidFill>
                      <a:srgbClr val="1F4A72"/>
                    </a:solidFill>
                  </a:rPr>
                  <a:t> katram ir izaugsmes iespējas atbilstoši savām spējām</a:t>
                </a:r>
              </a:p>
            </p:txBody>
          </p:sp>
        </p:grp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EEFD6EDD-1BEB-2329-E70A-1387B48B4F1F}"/>
                </a:ext>
              </a:extLst>
            </p:cNvPr>
            <p:cNvSpPr/>
            <p:nvPr/>
          </p:nvSpPr>
          <p:spPr>
            <a:xfrm rot="5400000">
              <a:off x="5746070" y="1526686"/>
              <a:ext cx="384431" cy="577647"/>
            </a:xfrm>
            <a:prstGeom prst="chevron">
              <a:avLst/>
            </a:prstGeom>
            <a:solidFill>
              <a:srgbClr val="F9C5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dirty="0">
                <a:solidFill>
                  <a:schemeClr val="tx1"/>
                </a:solidFill>
              </a:endParaRPr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B12C60EA-E255-5C2C-B3D3-CC23526D3E6C}"/>
                </a:ext>
              </a:extLst>
            </p:cNvPr>
            <p:cNvSpPr/>
            <p:nvPr/>
          </p:nvSpPr>
          <p:spPr>
            <a:xfrm rot="5400000">
              <a:off x="3604498" y="4215370"/>
              <a:ext cx="384431" cy="577647"/>
            </a:xfrm>
            <a:prstGeom prst="chevron">
              <a:avLst/>
            </a:prstGeom>
            <a:solidFill>
              <a:srgbClr val="F9C5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dirty="0">
                <a:solidFill>
                  <a:schemeClr val="tx1"/>
                </a:solidFill>
              </a:endParaRPr>
            </a:p>
          </p:txBody>
        </p:sp>
        <p:sp>
          <p:nvSpPr>
            <p:cNvPr id="2" name="Arrow: Up-Down 1">
              <a:extLst>
                <a:ext uri="{FF2B5EF4-FFF2-40B4-BE49-F238E27FC236}">
                  <a16:creationId xmlns:a16="http://schemas.microsoft.com/office/drawing/2014/main" id="{4E2678EE-E0D5-1833-CEFB-2EE24141C566}"/>
                </a:ext>
              </a:extLst>
            </p:cNvPr>
            <p:cNvSpPr/>
            <p:nvPr/>
          </p:nvSpPr>
          <p:spPr>
            <a:xfrm>
              <a:off x="10418013" y="796810"/>
              <a:ext cx="669087" cy="5443434"/>
            </a:xfrm>
            <a:prstGeom prst="upDownArrow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lv-LV" dirty="0">
                  <a:solidFill>
                    <a:schemeClr val="bg1">
                      <a:lumMod val="95000"/>
                    </a:schemeClr>
                  </a:solidFill>
                </a:rPr>
                <a:t>Medicīnisks atbalsts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3879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0A1F5-47C4-5BE2-2E9C-94890123E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2EADFCB-0EC4-A74D-2292-E67557ABC26A}"/>
              </a:ext>
            </a:extLst>
          </p:cNvPr>
          <p:cNvGrpSpPr/>
          <p:nvPr/>
        </p:nvGrpSpPr>
        <p:grpSpPr>
          <a:xfrm>
            <a:off x="1346467" y="1406672"/>
            <a:ext cx="9499066" cy="821108"/>
            <a:chOff x="2152" y="1625600"/>
            <a:chExt cx="2994891" cy="216746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FF8D504-D301-E558-C01C-DB765595E778}"/>
                </a:ext>
              </a:extLst>
            </p:cNvPr>
            <p:cNvSpPr/>
            <p:nvPr/>
          </p:nvSpPr>
          <p:spPr>
            <a:xfrm>
              <a:off x="2152" y="1625600"/>
              <a:ext cx="2994891" cy="2167466"/>
            </a:xfrm>
            <a:prstGeom prst="roundRect">
              <a:avLst/>
            </a:prstGeom>
            <a:solidFill>
              <a:srgbClr val="15608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lv-LV" dirty="0"/>
            </a:p>
          </p:txBody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FC2DE767-B545-4ADD-EF98-6711401E6DBF}"/>
                </a:ext>
              </a:extLst>
            </p:cNvPr>
            <p:cNvSpPr txBox="1"/>
            <p:nvPr/>
          </p:nvSpPr>
          <p:spPr>
            <a:xfrm>
              <a:off x="107959" y="1731407"/>
              <a:ext cx="2783277" cy="195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v-LV" sz="2800" dirty="0"/>
                <a:t>Bērnu tiesības un izglītība</a:t>
              </a:r>
              <a:endParaRPr lang="lv-LV" sz="2800" kern="1200" dirty="0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F2340A7-9342-BE87-D133-77F32EDA7980}"/>
              </a:ext>
            </a:extLst>
          </p:cNvPr>
          <p:cNvSpPr/>
          <p:nvPr/>
        </p:nvSpPr>
        <p:spPr>
          <a:xfrm>
            <a:off x="1346467" y="2706417"/>
            <a:ext cx="9499066" cy="722583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1500" dirty="0">
                <a:solidFill>
                  <a:srgbClr val="1F4A72"/>
                </a:solidFill>
              </a:rPr>
              <a:t>Agrīnas vajadzību noteikšanas sistēmas trūkums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38DF92-0B39-F265-44C9-1E6DD50BC2CA}"/>
              </a:ext>
            </a:extLst>
          </p:cNvPr>
          <p:cNvSpPr/>
          <p:nvPr/>
        </p:nvSpPr>
        <p:spPr>
          <a:xfrm>
            <a:off x="1346466" y="3607119"/>
            <a:ext cx="9499066" cy="722583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1500" dirty="0">
                <a:solidFill>
                  <a:srgbClr val="1F4A72"/>
                </a:solidFill>
              </a:rPr>
              <a:t>Obligātās pamatizglītības pieejamība un kvalitāte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C645C5-3AE1-89B2-CA8F-3605631384EB}"/>
              </a:ext>
            </a:extLst>
          </p:cNvPr>
          <p:cNvSpPr/>
          <p:nvPr/>
        </p:nvSpPr>
        <p:spPr>
          <a:xfrm>
            <a:off x="1346465" y="4507821"/>
            <a:ext cx="9499066" cy="722583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1500" dirty="0">
                <a:solidFill>
                  <a:srgbClr val="1F4A72"/>
                </a:solidFill>
              </a:rPr>
              <a:t>Katastrofāls atbalsta pakalpojumu trūkums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004E12D-1175-D39A-D8C0-DA48D9ED98AF}"/>
              </a:ext>
            </a:extLst>
          </p:cNvPr>
          <p:cNvSpPr/>
          <p:nvPr/>
        </p:nvSpPr>
        <p:spPr>
          <a:xfrm>
            <a:off x="1346464" y="5408523"/>
            <a:ext cx="9499066" cy="722583"/>
          </a:xfrm>
          <a:prstGeom prst="roundRect">
            <a:avLst/>
          </a:prstGeom>
          <a:solidFill>
            <a:srgbClr val="CCD2D8"/>
          </a:solidFill>
          <a:ln w="1905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1500" dirty="0" err="1">
                <a:solidFill>
                  <a:srgbClr val="1F4A72"/>
                </a:solidFill>
              </a:rPr>
              <a:t>Resorisms</a:t>
            </a:r>
            <a:r>
              <a:rPr lang="lv-LV" sz="1500" dirty="0">
                <a:solidFill>
                  <a:srgbClr val="1F4A72"/>
                </a:solidFill>
              </a:rPr>
              <a:t> un ES fondu finansējums vienota ilgtermiņa plāna vietā</a:t>
            </a:r>
          </a:p>
        </p:txBody>
      </p:sp>
    </p:spTree>
    <p:extLst>
      <p:ext uri="{BB962C8B-B14F-4D97-AF65-F5344CB8AC3E}">
        <p14:creationId xmlns:p14="http://schemas.microsoft.com/office/powerpoint/2010/main" val="190712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6D1C6-EF5C-0DE6-7288-2892DA1B1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EC7910-9D12-EE41-1B41-ECF447B018F1}"/>
              </a:ext>
            </a:extLst>
          </p:cNvPr>
          <p:cNvSpPr txBox="1"/>
          <p:nvPr/>
        </p:nvSpPr>
        <p:spPr>
          <a:xfrm>
            <a:off x="1316665" y="1887552"/>
            <a:ext cx="9558670" cy="308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100" dirty="0">
                <a:solidFill>
                  <a:schemeClr val="bg1">
                    <a:lumMod val="95000"/>
                  </a:schemeClr>
                </a:solidFill>
              </a:rPr>
              <a:t>V</a:t>
            </a:r>
            <a:r>
              <a:rPr lang="lv-LV" sz="310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</a:rPr>
              <a:t>isos publiskās pārvaldes līmeņos</a:t>
            </a:r>
          </a:p>
          <a:p>
            <a:pPr algn="ctr">
              <a:spcAft>
                <a:spcPts val="1000"/>
              </a:spcAft>
            </a:pPr>
            <a:r>
              <a:rPr lang="lv-LV" sz="310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</a:rPr>
              <a:t>un sabiedrībā kopumā lielākais izaicinājums ir </a:t>
            </a:r>
            <a:r>
              <a:rPr lang="lv-LV" sz="3100" b="1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</a:rPr>
              <a:t>audzinoša un atbalstoša pieeja</a:t>
            </a:r>
            <a:r>
              <a:rPr lang="lv-LV" sz="310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algn="ctr"/>
            <a:r>
              <a:rPr lang="lv-LV" sz="310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</a:rPr>
              <a:t>Diemžēl darbā ar bērniem dominē </a:t>
            </a:r>
          </a:p>
          <a:p>
            <a:pPr algn="ctr"/>
            <a:r>
              <a:rPr lang="lv-LV" sz="3100" dirty="0">
                <a:solidFill>
                  <a:schemeClr val="bg1">
                    <a:lumMod val="95000"/>
                  </a:schemeClr>
                </a:solidFill>
                <a:ea typeface="Times New Roman" panose="02020603050405020304" pitchFamily="18" charset="0"/>
              </a:rPr>
              <a:t>s</a:t>
            </a:r>
            <a:r>
              <a:rPr lang="lv-LV" sz="310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</a:rPr>
              <a:t>odīšanas un izolācijas kultūra, </a:t>
            </a:r>
          </a:p>
          <a:p>
            <a:pPr algn="ctr">
              <a:spcAft>
                <a:spcPts val="1000"/>
              </a:spcAft>
            </a:pPr>
            <a:r>
              <a:rPr lang="lv-LV" sz="310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</a:rPr>
              <a:t>strādājot ar sekām, nevis ar cēloņiem</a:t>
            </a:r>
            <a:r>
              <a:rPr lang="lv-LV" sz="3100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  <p:pic>
        <p:nvPicPr>
          <p:cNvPr id="3" name="Graphic 2" descr="Open quotation mark with solid fill">
            <a:extLst>
              <a:ext uri="{FF2B5EF4-FFF2-40B4-BE49-F238E27FC236}">
                <a16:creationId xmlns:a16="http://schemas.microsoft.com/office/drawing/2014/main" id="{F97FCA51-7309-5B9B-FC7E-0DE6BB30D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6585" y="1481242"/>
            <a:ext cx="812619" cy="81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40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160BD6-3180-ECD2-FCE9-6F950FA7C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67A61DB-68F7-6686-E31F-7079C20CED0F}"/>
              </a:ext>
            </a:extLst>
          </p:cNvPr>
          <p:cNvGrpSpPr/>
          <p:nvPr/>
        </p:nvGrpSpPr>
        <p:grpSpPr>
          <a:xfrm>
            <a:off x="2525992" y="679845"/>
            <a:ext cx="8995322" cy="3881542"/>
            <a:chOff x="1598339" y="1488228"/>
            <a:chExt cx="8995322" cy="3881542"/>
          </a:xfrm>
        </p:grpSpPr>
        <p:grpSp>
          <p:nvGrpSpPr>
            <p:cNvPr id="4" name="Group 14">
              <a:extLst>
                <a:ext uri="{FF2B5EF4-FFF2-40B4-BE49-F238E27FC236}">
                  <a16:creationId xmlns:a16="http://schemas.microsoft.com/office/drawing/2014/main" id="{A6361C93-572E-957E-6BE7-442C8ABEC8AE}"/>
                </a:ext>
              </a:extLst>
            </p:cNvPr>
            <p:cNvGrpSpPr/>
            <p:nvPr/>
          </p:nvGrpSpPr>
          <p:grpSpPr>
            <a:xfrm>
              <a:off x="1598339" y="1488228"/>
              <a:ext cx="8995322" cy="3881542"/>
              <a:chOff x="2693096" y="1488228"/>
              <a:chExt cx="8995322" cy="3881542"/>
            </a:xfrm>
          </p:grpSpPr>
          <p:sp>
            <p:nvSpPr>
              <p:cNvPr id="23" name="Rectangle 1">
                <a:extLst>
                  <a:ext uri="{FF2B5EF4-FFF2-40B4-BE49-F238E27FC236}">
                    <a16:creationId xmlns:a16="http://schemas.microsoft.com/office/drawing/2014/main" id="{9D321E33-8D85-4106-9D5B-6B99DC2F2679}"/>
                  </a:ext>
                </a:extLst>
              </p:cNvPr>
              <p:cNvSpPr/>
              <p:nvPr/>
            </p:nvSpPr>
            <p:spPr>
              <a:xfrm>
                <a:off x="2693096" y="4867074"/>
                <a:ext cx="8995322" cy="502696"/>
              </a:xfrm>
              <a:prstGeom prst="rect">
                <a:avLst/>
              </a:prstGeom>
              <a:solidFill>
                <a:srgbClr val="204B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LV">
                  <a:solidFill>
                    <a:srgbClr val="7FD2F1"/>
                  </a:solidFill>
                </a:endParaRPr>
              </a:p>
            </p:txBody>
          </p:sp>
          <p:grpSp>
            <p:nvGrpSpPr>
              <p:cNvPr id="24" name="Group 2">
                <a:extLst>
                  <a:ext uri="{FF2B5EF4-FFF2-40B4-BE49-F238E27FC236}">
                    <a16:creationId xmlns:a16="http://schemas.microsoft.com/office/drawing/2014/main" id="{C3375E51-3D9E-844B-317A-95BC64EACA3C}"/>
                  </a:ext>
                </a:extLst>
              </p:cNvPr>
              <p:cNvGrpSpPr/>
              <p:nvPr/>
            </p:nvGrpSpPr>
            <p:grpSpPr>
              <a:xfrm>
                <a:off x="2693096" y="1488228"/>
                <a:ext cx="8995322" cy="3768693"/>
                <a:chOff x="2693096" y="1545521"/>
                <a:chExt cx="8995322" cy="3768693"/>
              </a:xfrm>
            </p:grpSpPr>
            <p:sp>
              <p:nvSpPr>
                <p:cNvPr id="25" name="Rectangle 3">
                  <a:extLst>
                    <a:ext uri="{FF2B5EF4-FFF2-40B4-BE49-F238E27FC236}">
                      <a16:creationId xmlns:a16="http://schemas.microsoft.com/office/drawing/2014/main" id="{BDEA93F7-A2D6-C961-B66E-86DE1901F125}"/>
                    </a:ext>
                  </a:extLst>
                </p:cNvPr>
                <p:cNvSpPr/>
                <p:nvPr/>
              </p:nvSpPr>
              <p:spPr>
                <a:xfrm>
                  <a:off x="2693096" y="1545521"/>
                  <a:ext cx="3402904" cy="3294345"/>
                </a:xfrm>
                <a:prstGeom prst="rect">
                  <a:avLst/>
                </a:prstGeom>
                <a:solidFill>
                  <a:srgbClr val="204B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V"/>
                </a:p>
              </p:txBody>
            </p:sp>
            <p:sp>
              <p:nvSpPr>
                <p:cNvPr id="26" name="Rectangle 4">
                  <a:extLst>
                    <a:ext uri="{FF2B5EF4-FFF2-40B4-BE49-F238E27FC236}">
                      <a16:creationId xmlns:a16="http://schemas.microsoft.com/office/drawing/2014/main" id="{20DB3BF1-3DBB-DFE7-A7F0-57FE7976E323}"/>
                    </a:ext>
                  </a:extLst>
                </p:cNvPr>
                <p:cNvSpPr/>
                <p:nvPr/>
              </p:nvSpPr>
              <p:spPr>
                <a:xfrm>
                  <a:off x="6095999" y="1545521"/>
                  <a:ext cx="5592419" cy="3294345"/>
                </a:xfrm>
                <a:prstGeom prst="rect">
                  <a:avLst/>
                </a:prstGeom>
                <a:solidFill>
                  <a:srgbClr val="F9C54C">
                    <a:alpha val="9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LV"/>
                </a:p>
              </p:txBody>
            </p:sp>
            <p:pic>
              <p:nvPicPr>
                <p:cNvPr id="27" name="Picture 5" descr="Text&#10;&#10;Description automatically generated">
                  <a:extLst>
                    <a:ext uri="{FF2B5EF4-FFF2-40B4-BE49-F238E27FC236}">
                      <a16:creationId xmlns:a16="http://schemas.microsoft.com/office/drawing/2014/main" id="{0449028B-FCFE-B7E0-BCFB-CFE9FDDE16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90668" y="1800805"/>
                  <a:ext cx="3007760" cy="2763227"/>
                </a:xfrm>
                <a:prstGeom prst="rect">
                  <a:avLst/>
                </a:prstGeom>
              </p:spPr>
            </p:pic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85787CFC-E5F3-B66D-A418-270026BC20C4}"/>
                    </a:ext>
                  </a:extLst>
                </p:cNvPr>
                <p:cNvSpPr txBox="1"/>
                <p:nvPr/>
              </p:nvSpPr>
              <p:spPr>
                <a:xfrm>
                  <a:off x="3080330" y="5037215"/>
                  <a:ext cx="506516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LV" sz="1200" dirty="0">
                      <a:solidFill>
                        <a:schemeClr val="bg1"/>
                      </a:solidFill>
                      <a:cs typeface="Arial" panose="020B0604020202020204" pitchFamily="34" charset="0"/>
                    </a:rPr>
                    <a:t>Paldies par uzmanību! Laiks jautājumiem!</a:t>
                  </a:r>
                </a:p>
              </p:txBody>
            </p:sp>
          </p:grpSp>
        </p:grpSp>
        <p:sp>
          <p:nvSpPr>
            <p:cNvPr id="36" name="Rectangle 10">
              <a:extLst>
                <a:ext uri="{FF2B5EF4-FFF2-40B4-BE49-F238E27FC236}">
                  <a16:creationId xmlns:a16="http://schemas.microsoft.com/office/drawing/2014/main" id="{308B0185-4C0D-77B6-303A-1673E2121C46}"/>
                </a:ext>
              </a:extLst>
            </p:cNvPr>
            <p:cNvSpPr/>
            <p:nvPr/>
          </p:nvSpPr>
          <p:spPr>
            <a:xfrm>
              <a:off x="6017606" y="2828834"/>
              <a:ext cx="355968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LV" dirty="0">
                  <a:solidFill>
                    <a:srgbClr val="204B7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Skanstes iela 50, Rīgā, LV-1013</a:t>
              </a:r>
            </a:p>
            <a:p>
              <a:r>
                <a:rPr lang="en-LV" dirty="0">
                  <a:solidFill>
                    <a:srgbClr val="204B7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Tālrunis: 23282272</a:t>
              </a:r>
            </a:p>
            <a:p>
              <a:r>
                <a:rPr lang="en-LV" dirty="0">
                  <a:solidFill>
                    <a:srgbClr val="204B7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E-pasts: </a:t>
              </a:r>
              <a:r>
                <a:rPr lang="lv-LV" dirty="0">
                  <a:solidFill>
                    <a:srgbClr val="204B7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pasts</a:t>
              </a:r>
              <a:r>
                <a:rPr lang="en-LV" dirty="0">
                  <a:solidFill>
                    <a:srgbClr val="204B7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@lrvk.gov.lv</a:t>
              </a:r>
            </a:p>
            <a:p>
              <a:r>
                <a:rPr lang="en-LV" dirty="0">
                  <a:solidFill>
                    <a:srgbClr val="204B7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FB/Twitter: @VKontrole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8E46130-2F24-E7AA-2D6A-3F9F063F7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068" y="629691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8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dd21963-ab86-41c0-b7fd-53136ce425b9}" enabled="1" method="Standard" siteId="{b49383e6-98fe-49ed-810d-3f02511afefc}" removed="0"/>
  <clbl:label id="{7d233aba-ec2f-4478-903d-5c5f3a675215}" enabled="1" method="Standard" siteId="{5d0f951f-1a04-49b6-81a7-4b3f786368a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2368</TotalTime>
  <Words>649</Words>
  <Application>Microsoft Office PowerPoint</Application>
  <PresentationFormat>Widescreen</PresentationFormat>
  <Paragraphs>114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Maija Āboliņa</dc:creator>
  <cp:lastModifiedBy>Zane Zēberga</cp:lastModifiedBy>
  <cp:revision>7</cp:revision>
  <cp:lastPrinted>2026-03-18T09:10:33Z</cp:lastPrinted>
  <dcterms:created xsi:type="dcterms:W3CDTF">2026-02-17T15:31:42Z</dcterms:created>
  <dcterms:modified xsi:type="dcterms:W3CDTF">2026-03-24T14:27:26Z</dcterms:modified>
</cp:coreProperties>
</file>