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67" r:id="rId6"/>
    <p:sldId id="258" r:id="rId7"/>
    <p:sldId id="257" r:id="rId8"/>
    <p:sldId id="260" r:id="rId9"/>
    <p:sldId id="261" r:id="rId10"/>
    <p:sldId id="262" r:id="rId11"/>
    <p:sldId id="263" r:id="rId12"/>
    <p:sldId id="264" r:id="rId13"/>
    <p:sldId id="265" r:id="rId14"/>
  </p:sldIdLst>
  <p:sldSz cx="14630400" cy="8229600"/>
  <p:notesSz cx="8229600" cy="14630400"/>
  <p:embeddedFontLst>
    <p:embeddedFont>
      <p:font typeface="Bookman Old Style" panose="02050604050505020204" pitchFamily="18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Libre Baskerville" panose="020B0604020202020204" charset="0"/>
      <p:regular r:id="rId24"/>
    </p:embeddedFont>
    <p:embeddedFont>
      <p:font typeface="MS PGothic" panose="020B0600070205080204" pitchFamily="34" charset="-128"/>
      <p:regular r:id="rId25"/>
    </p:embeddedFont>
  </p:embeddedFontLst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62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024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77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BD8A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FE7C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reestock.com/free-videos/time-lapse-antenna-communication-tower-blue-392075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6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8.jp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6.png"/><Relationship Id="rId4" Type="http://schemas.openxmlformats.org/officeDocument/2006/relationships/hyperlink" Target="https://world-photo.ru/besplatniy-photobank/foto-riga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0.png"/><Relationship Id="rId4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38529" y="1539061"/>
            <a:ext cx="7977571" cy="50316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0029" y="1510667"/>
            <a:ext cx="6212800" cy="3334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550"/>
              </a:lnSpc>
            </a:pPr>
            <a:r>
              <a:rPr lang="lv-LV" sz="4800" b="1" dirty="0">
                <a:solidFill>
                  <a:srgbClr val="002060"/>
                </a:solidFill>
                <a:latin typeface="Libre Baskerville" panose="020B0604020202020204" charset="0"/>
              </a:rPr>
              <a:t>Latvijas iezīmētais ceļš demogrāfijas jautājumu risināšanā</a:t>
            </a:r>
            <a:endParaRPr lang="en-US" sz="4450" b="1" dirty="0">
              <a:solidFill>
                <a:srgbClr val="002060"/>
              </a:solidFill>
              <a:latin typeface="Libre Baskerville" panose="020B0604020202020204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F0B431F-6F54-4A5C-86C9-0BBEB8D617E7}"/>
              </a:ext>
            </a:extLst>
          </p:cNvPr>
          <p:cNvSpPr/>
          <p:nvPr/>
        </p:nvSpPr>
        <p:spPr>
          <a:xfrm>
            <a:off x="10303550" y="7722632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2026.gada 27.marts</a:t>
            </a:r>
            <a:endParaRPr lang="en-US" sz="1850" dirty="0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A739D0D7-CF2B-4050-BBB3-C1FED072BECC}"/>
              </a:ext>
            </a:extLst>
          </p:cNvPr>
          <p:cNvSpPr/>
          <p:nvPr/>
        </p:nvSpPr>
        <p:spPr>
          <a:xfrm>
            <a:off x="367546" y="6591121"/>
            <a:ext cx="2713911" cy="8470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Krists </a:t>
            </a:r>
            <a:r>
              <a:rPr lang="en-US" sz="1850" dirty="0" err="1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Bergans</a:t>
            </a:r>
            <a:r>
              <a:rPr lang="en-US" sz="1850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-Ber</a:t>
            </a:r>
            <a:r>
              <a:rPr lang="en-GB" sz="1850" dirty="0" err="1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ģis</a:t>
            </a:r>
            <a:endParaRPr lang="en-US" sz="1850" dirty="0">
              <a:solidFill>
                <a:srgbClr val="002060"/>
              </a:solidFill>
              <a:latin typeface="Libre Baskerville Bold" pitchFamily="34" charset="0"/>
              <a:ea typeface="Libre Baskerville Bold" pitchFamily="34" charset="-122"/>
            </a:endParaRPr>
          </a:p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Labklājības </a:t>
            </a:r>
            <a:r>
              <a:rPr lang="en-US" sz="1850" dirty="0" err="1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ministrijas</a:t>
            </a:r>
            <a:r>
              <a:rPr lang="en-US" sz="1850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 </a:t>
            </a:r>
            <a:r>
              <a:rPr lang="en-US" sz="1850" dirty="0" err="1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parlamentārais</a:t>
            </a:r>
            <a:r>
              <a:rPr lang="en-US" sz="1850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 </a:t>
            </a:r>
            <a:r>
              <a:rPr lang="en-US" sz="1850" dirty="0" err="1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</a:rPr>
              <a:t>sekretārs</a:t>
            </a:r>
            <a:endParaRPr lang="en-US" sz="1850" dirty="0">
              <a:solidFill>
                <a:srgbClr val="002060"/>
              </a:solidFill>
              <a:latin typeface="Libre Baskerville Bold" pitchFamily="34" charset="0"/>
              <a:ea typeface="Libre Baskerville Bold" pitchFamily="34" charset="-122"/>
            </a:endParaRPr>
          </a:p>
          <a:p>
            <a:pPr marL="0" indent="0" algn="l">
              <a:lnSpc>
                <a:spcPts val="2350"/>
              </a:lnSpc>
              <a:buNone/>
            </a:pPr>
            <a:endParaRPr lang="en-US" sz="1850" dirty="0">
              <a:solidFill>
                <a:srgbClr val="002060"/>
              </a:solidFill>
              <a:latin typeface="Libre Baskerville Bold" pitchFamily="34" charset="0"/>
              <a:ea typeface="Libre Baskerville Bold" pitchFamily="34" charset="-122"/>
            </a:endParaRPr>
          </a:p>
          <a:p>
            <a:pPr marL="0" indent="0" algn="l">
              <a:lnSpc>
                <a:spcPts val="2350"/>
              </a:lnSpc>
              <a:buNone/>
            </a:pPr>
            <a:endParaRPr lang="en-US" sz="185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DCF5BE7-C167-4423-96F9-69FF8D5279DE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3972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50"/>
              </a:lnSpc>
            </a:pPr>
            <a:r>
              <a:rPr lang="lv-LV" altLang="en-LV" sz="4800" b="1" dirty="0">
                <a:solidFill>
                  <a:srgbClr val="002060"/>
                </a:solidFill>
                <a:latin typeface="Bookman Old Style" panose="02050604050505020204" pitchFamily="18" charset="0"/>
                <a:ea typeface="MS PGothic" panose="020B0600070205080204" pitchFamily="34" charset="-128"/>
                <a:cs typeface="Arial" panose="020B0604020202020204" pitchFamily="34" charset="0"/>
              </a:rPr>
              <a:t>Galvenie izaicinājumi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392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Kur </a:t>
            </a:r>
            <a:r>
              <a:rPr lang="en-US" sz="2800" b="1" dirty="0" err="1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esam</a:t>
            </a:r>
            <a:endParaRPr lang="en-US" sz="2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133725"/>
            <a:ext cx="4347567" cy="907256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3133725"/>
            <a:ext cx="4347567" cy="907256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3133725"/>
            <a:ext cx="4347567" cy="907256"/>
          </a:xfrm>
          <a:prstGeom prst="rect">
            <a:avLst/>
          </a:prstGeom>
        </p:spPr>
      </p:pic>
      <p:sp>
        <p:nvSpPr>
          <p:cNvPr id="16" name="Text 7">
            <a:extLst>
              <a:ext uri="{FF2B5EF4-FFF2-40B4-BE49-F238E27FC236}">
                <a16:creationId xmlns:a16="http://schemas.microsoft.com/office/drawing/2014/main" id="{5BDF24B1-331D-49C8-A4DB-C24DEE2EC6AE}"/>
              </a:ext>
            </a:extLst>
          </p:cNvPr>
          <p:cNvSpPr/>
          <p:nvPr/>
        </p:nvSpPr>
        <p:spPr>
          <a:xfrm>
            <a:off x="5141357" y="4267913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 algn="just"/>
            <a:r>
              <a:rPr lang="lv-LV" sz="28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Iedzīvotāju skaita un dabiskā pieauguma samazināšanās</a:t>
            </a: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845AA906-7C13-4CB9-A029-3F12457E0A1A}"/>
              </a:ext>
            </a:extLst>
          </p:cNvPr>
          <p:cNvSpPr/>
          <p:nvPr/>
        </p:nvSpPr>
        <p:spPr>
          <a:xfrm>
            <a:off x="1020482" y="4334232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 algn="just"/>
            <a:r>
              <a:rPr lang="lv-LV" sz="28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Sabiedrības </a:t>
            </a:r>
            <a:r>
              <a:rPr lang="lv-LV" sz="28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novecošan</a:t>
            </a:r>
            <a:r>
              <a:rPr lang="en-US" sz="28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ās</a:t>
            </a:r>
            <a:endParaRPr lang="lv-LV" sz="2800" dirty="0">
              <a:solidFill>
                <a:srgbClr val="00206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608AD13A-3363-4C39-8728-74D5CAA1B3A1}"/>
              </a:ext>
            </a:extLst>
          </p:cNvPr>
          <p:cNvSpPr/>
          <p:nvPr/>
        </p:nvSpPr>
        <p:spPr>
          <a:xfrm>
            <a:off x="9715858" y="4267913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/>
            <a:r>
              <a:rPr lang="lv-LV" sz="28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Darbspējas vecuma</a:t>
            </a:r>
            <a:r>
              <a:rPr lang="en-US" sz="28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lv-LV" sz="28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iedzīvotāju</a:t>
            </a:r>
            <a:r>
              <a:rPr lang="en-US" sz="28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lv-LV" sz="28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migrācija</a:t>
            </a:r>
            <a:r>
              <a:rPr lang="en-US" sz="28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endParaRPr lang="lv-LV" sz="2800" dirty="0">
              <a:solidFill>
                <a:srgbClr val="00206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DDDA96B-1436-4E82-A501-29A88D764C9F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  <p:sp>
        <p:nvSpPr>
          <p:cNvPr id="13" name="Shape 15">
            <a:extLst>
              <a:ext uri="{FF2B5EF4-FFF2-40B4-BE49-F238E27FC236}">
                <a16:creationId xmlns:a16="http://schemas.microsoft.com/office/drawing/2014/main" id="{B1CAB8EA-96C9-4790-AE4B-A766AF0E9CDE}"/>
              </a:ext>
            </a:extLst>
          </p:cNvPr>
          <p:cNvSpPr/>
          <p:nvPr/>
        </p:nvSpPr>
        <p:spPr>
          <a:xfrm flipH="1">
            <a:off x="793788" y="6226968"/>
            <a:ext cx="45719" cy="1147047"/>
          </a:xfrm>
          <a:prstGeom prst="rect">
            <a:avLst/>
          </a:prstGeom>
          <a:solidFill>
            <a:srgbClr val="00185B"/>
          </a:solidFill>
          <a:ln/>
        </p:spPr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FAA5C97D-D950-4263-ABAF-D608D93323E8}"/>
              </a:ext>
            </a:extLst>
          </p:cNvPr>
          <p:cNvSpPr/>
          <p:nvPr/>
        </p:nvSpPr>
        <p:spPr>
          <a:xfrm>
            <a:off x="907138" y="6226968"/>
            <a:ext cx="127026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Demogrāfija ir sociāla zinātne, kas ar tai piemītošām metodēm pētī likumsakarības, kādas vērojamas iedzīvotāju skaitā, sastāvā un dabiskās un migratīvās kustības procesos</a:t>
            </a:r>
            <a:endParaRPr lang="en-US" sz="1750" dirty="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167BCBE5-F006-4482-A5FF-06BFC2F46695}"/>
              </a:ext>
            </a:extLst>
          </p:cNvPr>
          <p:cNvSpPr/>
          <p:nvPr/>
        </p:nvSpPr>
        <p:spPr>
          <a:xfrm>
            <a:off x="907137" y="7011112"/>
            <a:ext cx="127026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— Nacionālā enciklopēdija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7474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19864"/>
            <a:ext cx="13042821" cy="1204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Būtiskākie faktori, kas ietekmē demogrāfisko situāciju Latvijā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2434352"/>
            <a:ext cx="2886075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Ekonomiskā stabilitāte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93790" y="2899410"/>
            <a:ext cx="4033599" cy="1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Valsts ekonomiskā izaugsme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Personīgais materiālais nodrošinājums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Komfortabli sadzīves apstākļi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Mājokļu pieejamība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93790" y="4661416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Ārējā vide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93790" y="5126474"/>
            <a:ext cx="4033599" cy="970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Sakārtota un droša dzīves telpa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Drošības sajūta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Droši dzīves apstākļi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305306" y="2434352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Sociālie aspekti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305306" y="2899410"/>
            <a:ext cx="4033599" cy="2225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Pozitīva grūtniecības un dzemdību pieredze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Bērnu audzināšanas pieredze un pakalpojumu pieejamība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Krīzes risinājumi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Ģimene – vērtība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Ģimenei draudzīga sabiedrība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305306" y="5289233"/>
            <a:ext cx="2713911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Veselība un izaugsme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305306" y="5754290"/>
            <a:ext cx="4033599" cy="1755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Veselība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Ilga un veselīga dzīve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Veselīgi nodzīvotu mūža gadu pagarināšana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Priekšlaicīgas mirstības mazināšana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228302" y="2469774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 err="1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Nodarbinātība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176869" y="2903044"/>
            <a:ext cx="4033599" cy="1762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Profesionālā</a:t>
            </a: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izaugsme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Iesaiste nodarbinātībā</a:t>
            </a:r>
            <a:endParaRPr lang="en-US" sz="16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74981C3-231A-49DD-B546-F42ED7F36CAB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573BEF68-0BE6-4282-B47B-946CF196FD7C}"/>
              </a:ext>
            </a:extLst>
          </p:cNvPr>
          <p:cNvSpPr/>
          <p:nvPr/>
        </p:nvSpPr>
        <p:spPr>
          <a:xfrm>
            <a:off x="10176869" y="5289233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 err="1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Migrācija</a:t>
            </a: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 </a:t>
            </a:r>
            <a:endParaRPr lang="en-US" sz="200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C68E21C9-4E3E-4004-A0B0-0A16E726123F}"/>
              </a:ext>
            </a:extLst>
          </p:cNvPr>
          <p:cNvSpPr/>
          <p:nvPr/>
        </p:nvSpPr>
        <p:spPr>
          <a:xfrm>
            <a:off x="10176868" y="5647730"/>
            <a:ext cx="4033599" cy="1762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Iedzīvotāju</a:t>
            </a: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emigrācija</a:t>
            </a: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mazināšana</a:t>
            </a:r>
            <a:endParaRPr lang="en-US" sz="16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Remigrācijas</a:t>
            </a: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veicināšana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46867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Informatīvais ziņojums "Par demogrāfiskās politikas attīstību"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518053"/>
            <a:ext cx="4196358" cy="2955250"/>
          </a:xfrm>
          <a:prstGeom prst="roundRect">
            <a:avLst>
              <a:gd name="adj" fmla="val 3224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28224" y="2752487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00185B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5390" y="2939534"/>
            <a:ext cx="306110" cy="3061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8224" y="36597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Apstiprināts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8224" y="4150162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Ministru kabineta sēdē 2025.gada 22.jūlijā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2518053"/>
            <a:ext cx="4196358" cy="2955250"/>
          </a:xfrm>
          <a:prstGeom prst="roundRect">
            <a:avLst>
              <a:gd name="adj" fmla="val 3224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51396" y="2752487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00185B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562" y="2939534"/>
            <a:ext cx="306110" cy="30611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51396" y="36597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Jauna pieeja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51396" y="4150162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Pāreja no šaurākas izpratnes par demogrāfiju uz plašāku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640133" y="2518053"/>
            <a:ext cx="4196358" cy="2955250"/>
          </a:xfrm>
          <a:prstGeom prst="roundRect">
            <a:avLst>
              <a:gd name="adj" fmla="val 3224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874568" y="2752487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00185B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1734" y="2939534"/>
            <a:ext cx="306110" cy="3061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74568" y="36597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Kopīga atbildība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74568" y="4150162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Nozaru ministriju sadarbība demogrāfiskās politikas īstenošanā</a:t>
            </a:r>
            <a:endParaRPr lang="en-US" sz="1750" dirty="0"/>
          </a:p>
        </p:txBody>
      </p:sp>
      <p:sp>
        <p:nvSpPr>
          <p:cNvPr id="20" name="Shape 15"/>
          <p:cNvSpPr/>
          <p:nvPr/>
        </p:nvSpPr>
        <p:spPr>
          <a:xfrm>
            <a:off x="902970" y="6218932"/>
            <a:ext cx="140494" cy="1435656"/>
          </a:xfrm>
          <a:prstGeom prst="rect">
            <a:avLst/>
          </a:prstGeom>
          <a:solidFill>
            <a:srgbClr val="00185B"/>
          </a:solidFill>
          <a:ln/>
        </p:spPr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6B0A3F0-FDDE-4DCE-8F8D-C59FB16D422B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055E4E13-0765-4FC1-A79C-A14E4B076240}"/>
              </a:ext>
            </a:extLst>
          </p:cNvPr>
          <p:cNvSpPr/>
          <p:nvPr/>
        </p:nvSpPr>
        <p:spPr>
          <a:xfrm>
            <a:off x="1043464" y="6228470"/>
            <a:ext cx="12718256" cy="1426118"/>
          </a:xfrm>
          <a:prstGeom prst="roundRect">
            <a:avLst>
              <a:gd name="adj" fmla="val 4127"/>
            </a:avLst>
          </a:prstGeom>
          <a:noFill/>
          <a:ln w="30480">
            <a:solidFill>
              <a:srgbClr val="00185B"/>
            </a:solidFill>
            <a:prstDash val="solid"/>
          </a:ln>
        </p:spPr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A96B5DE7-7FF8-4475-97B1-981DAFD2DB19}"/>
              </a:ext>
            </a:extLst>
          </p:cNvPr>
          <p:cNvSpPr/>
          <p:nvPr/>
        </p:nvSpPr>
        <p:spPr>
          <a:xfrm>
            <a:off x="1102100" y="6402558"/>
            <a:ext cx="28479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Visaptveroša pieeja</a:t>
            </a:r>
            <a:endParaRPr lang="en-US" sz="2400" dirty="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5DF50134-8276-4624-A9AB-26CEABA182FC}"/>
              </a:ext>
            </a:extLst>
          </p:cNvPr>
          <p:cNvSpPr/>
          <p:nvPr/>
        </p:nvSpPr>
        <p:spPr>
          <a:xfrm>
            <a:off x="1174907" y="6787934"/>
            <a:ext cx="12586813" cy="866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Radīt vidi, kas motivē cilvēkus realizēt savas dzīves mērķus un saskaņot ģimenes, privāto un profesionālo dzīvi, dodot visām paaudzēm iespēju īstenot savus talantus un centienus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3972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Rīcības virzieni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392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Kurp dodamies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133725"/>
            <a:ext cx="4347567" cy="9072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20604" y="4267795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1.virziens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020604" y="4783812"/>
            <a:ext cx="34265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Ikviens bērns ir vērtība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5274231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Finansiālais atbalsts, ģimenei piemērota dzīvesvieta, bērnu pieskatīšanas pakalpojumi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3133725"/>
            <a:ext cx="4347567" cy="9072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368171" y="4267795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2.virziens</a:t>
            </a:r>
            <a:endParaRPr lang="en-US" sz="2650" dirty="0"/>
          </a:p>
        </p:txBody>
      </p:sp>
      <p:sp>
        <p:nvSpPr>
          <p:cNvPr id="10" name="Text 6"/>
          <p:cNvSpPr/>
          <p:nvPr/>
        </p:nvSpPr>
        <p:spPr>
          <a:xfrm>
            <a:off x="5368171" y="4783812"/>
            <a:ext cx="32741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Kvalitatīva dzīves vide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5274231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Veselībpratības veicināšana, kvalitatīvi veselības pakalpojumi, droši dzīves apstākļi</a:t>
            </a:r>
            <a:endParaRPr lang="en-US" sz="17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3133725"/>
            <a:ext cx="4347567" cy="9072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715738" y="4267795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3.virziens</a:t>
            </a:r>
            <a:endParaRPr lang="en-US" sz="2650" dirty="0"/>
          </a:p>
        </p:txBody>
      </p:sp>
      <p:sp>
        <p:nvSpPr>
          <p:cNvPr id="14" name="Text 9"/>
          <p:cNvSpPr/>
          <p:nvPr/>
        </p:nvSpPr>
        <p:spPr>
          <a:xfrm>
            <a:off x="9715738" y="4783812"/>
            <a:ext cx="37379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Remigrācijas veicināšana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9715738" y="5274231"/>
            <a:ext cx="389393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Plānveida iedzīvotāju migrācija, atbalsta pasākumi, remigrantu iekļaušanās</a:t>
            </a:r>
            <a:endParaRPr lang="en-US" sz="175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6682E15-8703-4543-9CE0-AAFF45D7EC58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3666"/>
            <a:ext cx="548390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Ikviens bērns ir vērtība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378625"/>
            <a:ext cx="3629144" cy="453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 virziens</a:t>
            </a:r>
            <a:endParaRPr lang="en-US" sz="2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2049899"/>
            <a:ext cx="453628" cy="4536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2684978"/>
            <a:ext cx="2351842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Finansiālais atbalsts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93790" y="3055501"/>
            <a:ext cx="4226600" cy="522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Materiālā atbalsta palielināšana saistībā ar bērna ienākšanu ģimenē</a:t>
            </a:r>
            <a:endParaRPr lang="en-US" sz="16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1841" y="2049899"/>
            <a:ext cx="453628" cy="4536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01841" y="2684978"/>
            <a:ext cx="3708321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Ģimenei piemērota dzīvesvieta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5201841" y="3055501"/>
            <a:ext cx="4226600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Mājokļu pieejamība jaunajām ģimenēm</a:t>
            </a:r>
            <a:endParaRPr lang="en-US" sz="1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9892" y="2049899"/>
            <a:ext cx="453628" cy="45362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09892" y="2684978"/>
            <a:ext cx="396109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Bērnu pieskatīšanas pakalpojumi</a:t>
            </a:r>
            <a:endParaRPr lang="en-US" sz="2000" dirty="0"/>
          </a:p>
        </p:txBody>
      </p:sp>
      <p:sp>
        <p:nvSpPr>
          <p:cNvPr id="12" name="Text 7"/>
          <p:cNvSpPr/>
          <p:nvPr/>
        </p:nvSpPr>
        <p:spPr>
          <a:xfrm>
            <a:off x="9609892" y="3055501"/>
            <a:ext cx="4226719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Pieejami bērnu pieskatīšanas pakalpojumi</a:t>
            </a:r>
            <a:endParaRPr lang="en-US" sz="16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3790" y="3868222"/>
            <a:ext cx="453628" cy="45362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93790" y="4503301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Ģimenes vērtības</a:t>
            </a:r>
            <a:endParaRPr lang="en-US" sz="20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1841" y="3868222"/>
            <a:ext cx="453628" cy="45362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201841" y="4503301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Aprūpe</a:t>
            </a:r>
            <a:endParaRPr lang="en-US" sz="2000" dirty="0"/>
          </a:p>
        </p:txBody>
      </p:sp>
      <p:sp>
        <p:nvSpPr>
          <p:cNvPr id="18" name="Text 11"/>
          <p:cNvSpPr/>
          <p:nvPr/>
        </p:nvSpPr>
        <p:spPr>
          <a:xfrm>
            <a:off x="5201841" y="4873823"/>
            <a:ext cx="4226600" cy="522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Pirmsdzemdību, dzemdību un pēcdzemdību aprūpe</a:t>
            </a:r>
            <a:endParaRPr lang="en-US" sz="16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09892" y="3868222"/>
            <a:ext cx="453628" cy="453628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9609892" y="4503301"/>
            <a:ext cx="3284696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Darba un ģimenes līdzsvars</a:t>
            </a:r>
            <a:endParaRPr lang="en-US" sz="2000" dirty="0"/>
          </a:p>
        </p:txBody>
      </p:sp>
      <p:sp>
        <p:nvSpPr>
          <p:cNvPr id="21" name="Text 13"/>
          <p:cNvSpPr/>
          <p:nvPr/>
        </p:nvSpPr>
        <p:spPr>
          <a:xfrm>
            <a:off x="9609892" y="4873823"/>
            <a:ext cx="4226719" cy="522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Atbalsts darba un ģimenes dzīves līdzsvara sasniegšanai</a:t>
            </a:r>
            <a:endParaRPr lang="en-US" sz="160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3790" y="5686544"/>
            <a:ext cx="453628" cy="453628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793790" y="6321623"/>
            <a:ext cx="3313033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Atbalsts atsevišķām grupām</a:t>
            </a:r>
            <a:endParaRPr lang="en-US" sz="2000" dirty="0"/>
          </a:p>
        </p:txBody>
      </p:sp>
      <p:sp>
        <p:nvSpPr>
          <p:cNvPr id="24" name="Text 15"/>
          <p:cNvSpPr/>
          <p:nvPr/>
        </p:nvSpPr>
        <p:spPr>
          <a:xfrm>
            <a:off x="793790" y="6692146"/>
            <a:ext cx="4226600" cy="783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Atbalsts atsevišķām grupām, kam valsts atbalsta intensitātes pieaugums ir objektīvi pamatots</a:t>
            </a:r>
            <a:endParaRPr lang="en-US" sz="1600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F051EF5-22A3-4CC0-8560-04B70B8CD07F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A296B790-78B8-4FCB-916D-7726943D1A5A}"/>
              </a:ext>
            </a:extLst>
          </p:cNvPr>
          <p:cNvSpPr/>
          <p:nvPr/>
        </p:nvSpPr>
        <p:spPr>
          <a:xfrm>
            <a:off x="777122" y="4873823"/>
            <a:ext cx="4226600" cy="522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50"/>
              </a:lnSpc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Ģimenes </a:t>
            </a: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kā</a:t>
            </a: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vērtības</a:t>
            </a: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stiprināšana</a:t>
            </a: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sabiedrībā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85230"/>
            <a:ext cx="6223516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Kvalitatīva dzīves vide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93790" y="1640443"/>
            <a:ext cx="4309705" cy="538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II virziens</a:t>
            </a:r>
            <a:endParaRPr lang="en-US" sz="3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78" y="2716530"/>
            <a:ext cx="7879080" cy="43975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20964" y="2814876"/>
            <a:ext cx="404502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Veselības aprūpe un izglītība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620964" y="3356134"/>
            <a:ext cx="4223147" cy="1559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Veselībpratības veicināšana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Kvalitatīvi veselības pakalpojumi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Kvalitatīvs izglītības pakalpojums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Mazināti ārējo nāves cēloņu riski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9620964" y="5119926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Drošība un iesaiste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9620964" y="5661184"/>
            <a:ext cx="4223147" cy="1487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Droši dzīves apstākļi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Iesaiste nodarbinātībā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Pieejamas saturīgas brīvā laika pavadīšanas iespējas un pasākumi</a:t>
            </a:r>
            <a:endParaRPr lang="en-US" sz="165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0E1E1A-8DDC-453C-958E-495DF3E9E4AF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89310" y="382906"/>
            <a:ext cx="5717856" cy="76238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16756"/>
            <a:ext cx="7556421" cy="1807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Remigrācijas veicināšana un plānveida iedzīvotāju migrācija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6280190" y="2589609"/>
            <a:ext cx="3855958" cy="481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III virziens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72952" y="3606522"/>
            <a:ext cx="192762" cy="867489"/>
          </a:xfrm>
          <a:prstGeom prst="roundRect">
            <a:avLst>
              <a:gd name="adj" fmla="val 42009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80190" y="3479959"/>
            <a:ext cx="578406" cy="578406"/>
          </a:xfrm>
          <a:prstGeom prst="roundRect">
            <a:avLst>
              <a:gd name="adj" fmla="val 79045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4732" y="3624501"/>
            <a:ext cx="289203" cy="28920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022425" y="3510082"/>
            <a:ext cx="4093488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Pašvaldību reģionālās aktivitātes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7022425" y="3909536"/>
            <a:ext cx="6814185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Pašvaldību reģionālās remigrācijas aktivitātes un iniciatīvas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6762155" y="4927163"/>
            <a:ext cx="192762" cy="1066205"/>
          </a:xfrm>
          <a:prstGeom prst="roundRect">
            <a:avLst>
              <a:gd name="adj" fmla="val 42009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569393" y="4800600"/>
            <a:ext cx="578406" cy="578406"/>
          </a:xfrm>
          <a:prstGeom prst="roundRect">
            <a:avLst>
              <a:gd name="adj" fmla="val 79045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13934" y="4945142"/>
            <a:ext cx="289203" cy="28920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311628" y="4830723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Atbalsta pasākumi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7311628" y="5230178"/>
            <a:ext cx="6524982" cy="570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Atbalsta pasākumi darbspējīgo iedzīvotāju migrācijas plūsmas mazināšanai un remigrācijas veicināšanai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7051358" y="6446520"/>
            <a:ext cx="192762" cy="1066205"/>
          </a:xfrm>
          <a:prstGeom prst="roundRect">
            <a:avLst>
              <a:gd name="adj" fmla="val 42009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858595" y="6319957"/>
            <a:ext cx="578406" cy="578406"/>
          </a:xfrm>
          <a:prstGeom prst="roundRect">
            <a:avLst>
              <a:gd name="adj" fmla="val 79045"/>
            </a:avLst>
          </a:prstGeom>
          <a:solidFill>
            <a:srgbClr val="CCD9FF"/>
          </a:solidFill>
          <a:ln w="7620">
            <a:solidFill>
              <a:srgbClr val="B2BFE5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03137" y="6464498"/>
            <a:ext cx="289203" cy="28920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600831" y="6350079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Bērnu iekļaušanās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7600831" y="6749534"/>
            <a:ext cx="6235779" cy="570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Atbalsts remigrantu bērniem, sekmējot viņu iekļaušanos izglītības vidē</a:t>
            </a:r>
            <a:endParaRPr lang="en-US" sz="16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ED7D5D2-2F97-4909-8125-90CF6C1694AB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314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206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Turpmākā rīcība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8554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206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01</a:t>
            </a:r>
            <a:endParaRPr lang="en-US" sz="1750" b="1" dirty="0"/>
          </a:p>
        </p:txBody>
      </p:sp>
      <p:sp>
        <p:nvSpPr>
          <p:cNvPr id="4" name="Shape 2"/>
          <p:cNvSpPr/>
          <p:nvPr/>
        </p:nvSpPr>
        <p:spPr>
          <a:xfrm>
            <a:off x="793790" y="2840593"/>
            <a:ext cx="4196358" cy="30480"/>
          </a:xfrm>
          <a:prstGeom prst="rect">
            <a:avLst/>
          </a:prstGeom>
          <a:solidFill>
            <a:srgbClr val="00185B"/>
          </a:solidFill>
          <a:ln/>
        </p:spPr>
      </p:sp>
      <p:sp>
        <p:nvSpPr>
          <p:cNvPr id="6" name="Text 4"/>
          <p:cNvSpPr/>
          <p:nvPr/>
        </p:nvSpPr>
        <p:spPr>
          <a:xfrm>
            <a:off x="793790" y="3014901"/>
            <a:ext cx="35953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GB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2026.gada </a:t>
            </a:r>
            <a:r>
              <a:rPr lang="en-GB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februāris</a:t>
            </a:r>
            <a:r>
              <a:rPr lang="en-GB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-marts: </a:t>
            </a:r>
            <a:r>
              <a:rPr lang="en-GB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sabiedrības</a:t>
            </a:r>
            <a:r>
              <a:rPr lang="en-GB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līdzdalība</a:t>
            </a:r>
            <a:r>
              <a:rPr lang="en-GB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priekšlikumu</a:t>
            </a:r>
            <a:r>
              <a:rPr lang="en-GB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sagatavošanai</a:t>
            </a:r>
            <a:r>
              <a:rPr lang="en-GB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2027.gadam</a:t>
            </a:r>
            <a:endParaRPr lang="lv-LV" sz="2400" dirty="0">
              <a:solidFill>
                <a:srgbClr val="00206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>
              <a:lnSpc>
                <a:spcPts val="2850"/>
              </a:lnSpc>
            </a:pPr>
            <a:endParaRPr lang="lv-LV" sz="24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marL="0" indent="0" algn="l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216962" y="248554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206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02</a:t>
            </a:r>
            <a:endParaRPr lang="en-US" sz="1750" b="1" dirty="0"/>
          </a:p>
        </p:txBody>
      </p:sp>
      <p:sp>
        <p:nvSpPr>
          <p:cNvPr id="8" name="Shape 6"/>
          <p:cNvSpPr/>
          <p:nvPr/>
        </p:nvSpPr>
        <p:spPr>
          <a:xfrm>
            <a:off x="5216962" y="2840593"/>
            <a:ext cx="4196358" cy="30480"/>
          </a:xfrm>
          <a:prstGeom prst="rect">
            <a:avLst/>
          </a:prstGeom>
          <a:solidFill>
            <a:srgbClr val="00185B"/>
          </a:solidFill>
          <a:ln/>
        </p:spPr>
      </p:sp>
      <p:sp>
        <p:nvSpPr>
          <p:cNvPr id="10" name="Text 8"/>
          <p:cNvSpPr/>
          <p:nvPr/>
        </p:nvSpPr>
        <p:spPr>
          <a:xfrm>
            <a:off x="5216962" y="3068360"/>
            <a:ext cx="369843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>
              <a:lnSpc>
                <a:spcPts val="2850"/>
              </a:lnSpc>
            </a:pPr>
            <a:r>
              <a:rPr lang="lv-LV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Ikgadējo ministriju priekšlikumu izskatīšana Demogrāfisko lietu padomes sēdē līdz kārtējā gada 31. maijam</a:t>
            </a:r>
          </a:p>
        </p:txBody>
      </p:sp>
      <p:sp>
        <p:nvSpPr>
          <p:cNvPr id="11" name="Text 9"/>
          <p:cNvSpPr/>
          <p:nvPr/>
        </p:nvSpPr>
        <p:spPr>
          <a:xfrm>
            <a:off x="9640133" y="248554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2060"/>
                </a:solidFill>
                <a:latin typeface="Libre Baskerville Light" pitchFamily="34" charset="0"/>
                <a:ea typeface="Libre Baskerville Light" pitchFamily="34" charset="-122"/>
                <a:cs typeface="Libre Baskerville Light" pitchFamily="34" charset="-120"/>
              </a:rPr>
              <a:t>03</a:t>
            </a:r>
            <a:endParaRPr lang="en-US" sz="1750" b="1" dirty="0"/>
          </a:p>
        </p:txBody>
      </p:sp>
      <p:sp>
        <p:nvSpPr>
          <p:cNvPr id="12" name="Shape 10"/>
          <p:cNvSpPr/>
          <p:nvPr/>
        </p:nvSpPr>
        <p:spPr>
          <a:xfrm>
            <a:off x="9640133" y="2840593"/>
            <a:ext cx="4196358" cy="30480"/>
          </a:xfrm>
          <a:prstGeom prst="rect">
            <a:avLst/>
          </a:prstGeom>
          <a:solidFill>
            <a:srgbClr val="00185B"/>
          </a:solidFill>
          <a:ln/>
        </p:spPr>
      </p:sp>
      <p:sp>
        <p:nvSpPr>
          <p:cNvPr id="14" name="Text 12"/>
          <p:cNvSpPr/>
          <p:nvPr/>
        </p:nvSpPr>
        <p:spPr>
          <a:xfrm>
            <a:off x="9640133" y="3068360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  <a:buNone/>
            </a:pPr>
            <a:r>
              <a:rPr lang="en-GB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Turpmāka</a:t>
            </a:r>
            <a:r>
              <a:rPr lang="en-GB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p</a:t>
            </a:r>
            <a:r>
              <a:rPr lang="lv-LV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asākumu</a:t>
            </a:r>
            <a:r>
              <a:rPr lang="lv-LV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īstenošanas pārraudzība</a:t>
            </a: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lv-LV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caur Demogrāfisko </a:t>
            </a: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lietu </a:t>
            </a:r>
            <a:r>
              <a:rPr lang="en-US" sz="2400" dirty="0" err="1">
                <a:solidFill>
                  <a:srgbClr val="00206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padomi</a:t>
            </a:r>
            <a:endParaRPr lang="lv-LV" sz="2400" dirty="0">
              <a:solidFill>
                <a:srgbClr val="00206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93790" y="499086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B7A532D-EEBD-47EB-96E3-CDD83A9678E5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5" name="Slide Zoom 24">
                <a:extLst>
                  <a:ext uri="{FF2B5EF4-FFF2-40B4-BE49-F238E27FC236}">
                    <a16:creationId xmlns:a16="http://schemas.microsoft.com/office/drawing/2014/main" id="{17B0B6F6-FC70-4067-8F61-C95DA6664B0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69656267"/>
                  </p:ext>
                </p:extLst>
              </p:nvPr>
            </p:nvGraphicFramePr>
            <p:xfrm flipH="1">
              <a:off x="-2383881" y="2983132"/>
              <a:ext cx="1842500" cy="1078708"/>
            </p:xfrm>
            <a:graphic>
              <a:graphicData uri="http://schemas.microsoft.com/office/powerpoint/2016/slidezoom">
                <pslz:sldZm>
                  <pslz:sldZmObj sldId="264" cId="0">
                    <pslz:zmPr id="{4034BB30-377B-4FB6-BCAC-022C6C2CBAC4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 flipH="1">
                          <a:off x="0" y="0"/>
                          <a:ext cx="1842500" cy="107870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5" name="Slide Zoom 2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17B0B6F6-FC70-4067-8F61-C95DA6664B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-2383881" y="2983132"/>
                <a:ext cx="1842500" cy="107870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92398"/>
            <a:ext cx="7556421" cy="4253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150"/>
              </a:lnSpc>
              <a:buNone/>
            </a:pPr>
            <a:r>
              <a:rPr lang="en-US" sz="8900" b="1" dirty="0">
                <a:solidFill>
                  <a:srgbClr val="00185B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Bērni ir investīcija nākotnē</a:t>
            </a:r>
            <a:endParaRPr lang="en-US" sz="8900" dirty="0"/>
          </a:p>
        </p:txBody>
      </p:sp>
      <p:sp>
        <p:nvSpPr>
          <p:cNvPr id="4" name="Text 1"/>
          <p:cNvSpPr/>
          <p:nvPr/>
        </p:nvSpPr>
        <p:spPr>
          <a:xfrm>
            <a:off x="6280190" y="5685592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206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Demogrāfiskās politikas īstenošana ir stratēģiska investīcija Latvijas nākotnē. Katrs ieguldījums ģimenes atbalstā, veselības aprūpē un dzīves vides uzlabošanā ir ieguldījums tautsaimniecības attīstībā un sociālās stabilitātes nodrošināšanā.</a:t>
            </a:r>
            <a:endParaRPr lang="en-US" sz="175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D8CE10-D89B-431A-9E9E-237E2EAB71DD}"/>
              </a:ext>
            </a:extLst>
          </p:cNvPr>
          <p:cNvSpPr/>
          <p:nvPr/>
        </p:nvSpPr>
        <p:spPr>
          <a:xfrm>
            <a:off x="12893040" y="7795259"/>
            <a:ext cx="1737360" cy="362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>
              <a:highlight>
                <a:srgbClr val="000080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2DB32DAF8764789730A39B54AF117" ma:contentTypeVersion="14" ma:contentTypeDescription="Create a new document." ma:contentTypeScope="" ma:versionID="7373607b43253061f1b5e6a2ee118e70">
  <xsd:schema xmlns:xsd="http://www.w3.org/2001/XMLSchema" xmlns:xs="http://www.w3.org/2001/XMLSchema" xmlns:p="http://schemas.microsoft.com/office/2006/metadata/properties" xmlns:ns3="34235810-5ed5-45b3-8fcb-729ac39c12c6" xmlns:ns4="3213a959-d619-43b7-90ec-b07047c2526f" targetNamespace="http://schemas.microsoft.com/office/2006/metadata/properties" ma:root="true" ma:fieldsID="10a8c0642a1e25bc879aca3ceb90c5dd" ns3:_="" ns4:_="">
    <xsd:import namespace="34235810-5ed5-45b3-8fcb-729ac39c12c6"/>
    <xsd:import namespace="3213a959-d619-43b7-90ec-b07047c252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35810-5ed5-45b3-8fcb-729ac39c12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3a959-d619-43b7-90ec-b07047c2526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4235810-5ed5-45b3-8fcb-729ac39c12c6" xsi:nil="true"/>
  </documentManagement>
</p:properties>
</file>

<file path=customXml/itemProps1.xml><?xml version="1.0" encoding="utf-8"?>
<ds:datastoreItem xmlns:ds="http://schemas.openxmlformats.org/officeDocument/2006/customXml" ds:itemID="{0FB612F3-E4F3-4068-AE02-AA75A3BEDA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235810-5ed5-45b3-8fcb-729ac39c12c6"/>
    <ds:schemaRef ds:uri="3213a959-d619-43b7-90ec-b07047c252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77BA3D-5D0C-4CAF-97DE-9D3B11C2BE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6BD2B0-3AA0-405A-ABCD-2E4D82F2FFF0}">
  <ds:schemaRefs>
    <ds:schemaRef ds:uri="34235810-5ed5-45b3-8fcb-729ac39c12c6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3213a959-d619-43b7-90ec-b07047c2526f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493</Words>
  <Application>Microsoft Office PowerPoint</Application>
  <PresentationFormat>Custom</PresentationFormat>
  <Paragraphs>112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Libre Baskerville Bold</vt:lpstr>
      <vt:lpstr>Libre Baskerville</vt:lpstr>
      <vt:lpstr>Libre Baskerville Light</vt:lpstr>
      <vt:lpstr>MS PGothic</vt:lpstr>
      <vt:lpstr>Calibri</vt:lpstr>
      <vt:lpstr>Arial</vt:lpstr>
      <vt:lpstr>Bookman Old Style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Linda Liepa</dc:creator>
  <cp:lastModifiedBy>Linda Liepa</cp:lastModifiedBy>
  <cp:revision>4</cp:revision>
  <dcterms:created xsi:type="dcterms:W3CDTF">2026-03-16T14:38:40Z</dcterms:created>
  <dcterms:modified xsi:type="dcterms:W3CDTF">2026-03-26T12:06:29Z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0x010100CD72DB32DAF8764789730A39B54AF117</vt:lpwstr>
  </property>
</Properties>
</file>