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  <p:sldMasterId id="2147483672" r:id="rId5"/>
  </p:sldMasterIdLst>
  <p:notesMasterIdLst>
    <p:notesMasterId r:id="rId15"/>
  </p:notesMasterIdLst>
  <p:sldIdLst>
    <p:sldId id="256" r:id="rId6"/>
    <p:sldId id="260" r:id="rId7"/>
    <p:sldId id="261" r:id="rId8"/>
    <p:sldId id="282" r:id="rId9"/>
    <p:sldId id="283" r:id="rId10"/>
    <p:sldId id="284" r:id="rId11"/>
    <p:sldId id="285" r:id="rId12"/>
    <p:sldId id="269" r:id="rId13"/>
    <p:sldId id="286" r:id="rId14"/>
  </p:sldIdLst>
  <p:sldSz cx="12192000" cy="6858000"/>
  <p:notesSz cx="6858000" cy="9144000"/>
  <p:embeddedFontLs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hVB3fs2HNiF0A/1wx2iPbgsUMe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2"/>
    <p:restoredTop sz="94618"/>
  </p:normalViewPr>
  <p:slideViewPr>
    <p:cSldViewPr snapToGrid="0">
      <p:cViewPr varScale="1">
        <p:scale>
          <a:sx n="166" d="100"/>
          <a:sy n="166" d="100"/>
        </p:scale>
        <p:origin x="19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7.fntdata"/><Relationship Id="rId4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8e24250536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g8e2425053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b4659233cb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b4659233c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c95bd63e22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gc95bd63e2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PlaceHolder 1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75CE9-D33F-498F-B124-03710D977CCF}" type="slidenum">
              <a: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lv-LV" sz="12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136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366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t">
            <a:noAutofit/>
          </a:bodyPr>
          <a:lstStyle/>
          <a:p>
            <a:endParaRPr lang="lv-LV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 + Heading + Subheading">
  <p:cSld name="3_Title Slide + Heading + Subheading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439" y="225426"/>
            <a:ext cx="867536" cy="97213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2"/>
          <p:cNvSpPr>
            <a:spLocks noGrp="1"/>
          </p:cNvSpPr>
          <p:nvPr>
            <p:ph type="pic" idx="2"/>
          </p:nvPr>
        </p:nvSpPr>
        <p:spPr>
          <a:xfrm>
            <a:off x="227014" y="225426"/>
            <a:ext cx="11737975" cy="640715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929" t="-18551" b="-5931"/>
            </a:stretch>
          </a:blipFill>
          <a:ln>
            <a:noFill/>
          </a:ln>
        </p:spPr>
        <p:txBody>
          <a:bodyPr spcFirstLastPara="1" wrap="square" lIns="91425" tIns="45700" rIns="576000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32"/>
          <p:cNvSpPr txBox="1">
            <a:spLocks noGrp="1"/>
          </p:cNvSpPr>
          <p:nvPr>
            <p:ph type="title"/>
          </p:nvPr>
        </p:nvSpPr>
        <p:spPr>
          <a:xfrm>
            <a:off x="6108001" y="3717032"/>
            <a:ext cx="6094844" cy="174851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16000" rIns="432000" bIns="144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2"/>
          <p:cNvSpPr txBox="1">
            <a:spLocks noGrp="1"/>
          </p:cNvSpPr>
          <p:nvPr>
            <p:ph type="body" idx="1"/>
          </p:nvPr>
        </p:nvSpPr>
        <p:spPr>
          <a:xfrm>
            <a:off x="452437" y="6165304"/>
            <a:ext cx="2979267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2"/>
          <p:cNvSpPr txBox="1">
            <a:spLocks noGrp="1"/>
          </p:cNvSpPr>
          <p:nvPr>
            <p:ph type="body" idx="3"/>
          </p:nvPr>
        </p:nvSpPr>
        <p:spPr>
          <a:xfrm>
            <a:off x="9264352" y="6309320"/>
            <a:ext cx="2595614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subTitle" idx="4"/>
          </p:nvPr>
        </p:nvSpPr>
        <p:spPr>
          <a:xfrm>
            <a:off x="6109155" y="5418505"/>
            <a:ext cx="6093691" cy="62379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0" rIns="432000" bIns="25197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Heading + Sub + Copy + Image">
  <p:cSld name="9_Heading + Sub + Copy + Imag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2" name="Google Shape;32;p34"/>
          <p:cNvSpPr>
            <a:spLocks noGrp="1"/>
          </p:cNvSpPr>
          <p:nvPr>
            <p:ph type="pic" idx="2"/>
          </p:nvPr>
        </p:nvSpPr>
        <p:spPr>
          <a:xfrm>
            <a:off x="232783" y="1232370"/>
            <a:ext cx="5647195" cy="486092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3792" r="-3793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33" name="Google Shape;33;p34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34;p34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body" idx="1"/>
          </p:nvPr>
        </p:nvSpPr>
        <p:spPr>
          <a:xfrm>
            <a:off x="6290899" y="1838349"/>
            <a:ext cx="5647197" cy="4254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3"/>
          </p:nvPr>
        </p:nvSpPr>
        <p:spPr>
          <a:xfrm>
            <a:off x="6291101" y="1232372"/>
            <a:ext cx="5646995" cy="4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body" idx="4"/>
          </p:nvPr>
        </p:nvSpPr>
        <p:spPr>
          <a:xfrm>
            <a:off x="418212" y="5805264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Break Slide">
  <p:cSld name="19_Break Slid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1"/>
          <p:cNvSpPr txBox="1">
            <a:spLocks noGrp="1"/>
          </p:cNvSpPr>
          <p:nvPr>
            <p:ph type="body" idx="1"/>
          </p:nvPr>
        </p:nvSpPr>
        <p:spPr>
          <a:xfrm>
            <a:off x="226809" y="223841"/>
            <a:ext cx="11732208" cy="586787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1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1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2"/>
          </p:nvPr>
        </p:nvSpPr>
        <p:spPr>
          <a:xfrm>
            <a:off x="461765" y="5573343"/>
            <a:ext cx="11322249" cy="28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+ Heading">
  <p:cSld name="1_Title Slide + Heading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439" y="225426"/>
            <a:ext cx="867536" cy="972132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0"/>
          <p:cNvSpPr>
            <a:spLocks noGrp="1"/>
          </p:cNvSpPr>
          <p:nvPr>
            <p:ph type="pic" idx="2"/>
          </p:nvPr>
        </p:nvSpPr>
        <p:spPr>
          <a:xfrm>
            <a:off x="227014" y="225426"/>
            <a:ext cx="11737975" cy="640715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12286" b="-12286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body" idx="1"/>
          </p:nvPr>
        </p:nvSpPr>
        <p:spPr>
          <a:xfrm>
            <a:off x="452437" y="6165304"/>
            <a:ext cx="2979267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title"/>
          </p:nvPr>
        </p:nvSpPr>
        <p:spPr>
          <a:xfrm>
            <a:off x="6108000" y="4293096"/>
            <a:ext cx="6084000" cy="172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51975" rIns="432000" bIns="2519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body" idx="3"/>
          </p:nvPr>
        </p:nvSpPr>
        <p:spPr>
          <a:xfrm>
            <a:off x="10056440" y="6309320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Heading + Copy + Image">
  <p:cSld name="10_Heading + Copy + Imag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7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7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2" name="Google Shape;52;p37"/>
          <p:cNvSpPr>
            <a:spLocks noGrp="1"/>
          </p:cNvSpPr>
          <p:nvPr>
            <p:ph type="pic" idx="2"/>
          </p:nvPr>
        </p:nvSpPr>
        <p:spPr>
          <a:xfrm>
            <a:off x="232781" y="1232370"/>
            <a:ext cx="7159363" cy="486092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917" r="-918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37"/>
          <p:cNvSpPr txBox="1">
            <a:spLocks noGrp="1"/>
          </p:cNvSpPr>
          <p:nvPr>
            <p:ph type="body" idx="1"/>
          </p:nvPr>
        </p:nvSpPr>
        <p:spPr>
          <a:xfrm>
            <a:off x="7680176" y="1232370"/>
            <a:ext cx="4279045" cy="4860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4" name="Google Shape;54;p37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" name="Google Shape;55;p37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body" idx="3"/>
          </p:nvPr>
        </p:nvSpPr>
        <p:spPr>
          <a:xfrm>
            <a:off x="418212" y="5805264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Break Slide">
  <p:cSld name="17_Break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5"/>
          <p:cNvSpPr>
            <a:spLocks noGrp="1"/>
          </p:cNvSpPr>
          <p:nvPr>
            <p:ph type="pic" idx="2"/>
          </p:nvPr>
        </p:nvSpPr>
        <p:spPr>
          <a:xfrm>
            <a:off x="6096000" y="225426"/>
            <a:ext cx="5863221" cy="586787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7187" r="-32728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35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title"/>
          </p:nvPr>
        </p:nvSpPr>
        <p:spPr>
          <a:xfrm>
            <a:off x="248155" y="225424"/>
            <a:ext cx="5847845" cy="586787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body" idx="1"/>
          </p:nvPr>
        </p:nvSpPr>
        <p:spPr>
          <a:xfrm>
            <a:off x="551384" y="5573343"/>
            <a:ext cx="5184576" cy="28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body" idx="3"/>
          </p:nvPr>
        </p:nvSpPr>
        <p:spPr>
          <a:xfrm>
            <a:off x="10056440" y="5805264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Heading + Sub + Copy + Image">
  <p:cSld name="7_Heading + Sub + Copy + Imag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6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" name="Google Shape;67;p36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6"/>
          <p:cNvSpPr>
            <a:spLocks noGrp="1"/>
          </p:cNvSpPr>
          <p:nvPr>
            <p:ph type="pic" idx="2"/>
          </p:nvPr>
        </p:nvSpPr>
        <p:spPr>
          <a:xfrm>
            <a:off x="6312027" y="1232370"/>
            <a:ext cx="5647195" cy="486092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21669" r="-6947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body" idx="1"/>
          </p:nvPr>
        </p:nvSpPr>
        <p:spPr>
          <a:xfrm>
            <a:off x="232779" y="1838349"/>
            <a:ext cx="5647197" cy="4254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body" idx="3"/>
          </p:nvPr>
        </p:nvSpPr>
        <p:spPr>
          <a:xfrm>
            <a:off x="232981" y="1232372"/>
            <a:ext cx="5646995" cy="4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1" name="Google Shape;71;p36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2" name="Google Shape;72;p36"/>
          <p:cNvSpPr txBox="1">
            <a:spLocks noGrp="1"/>
          </p:cNvSpPr>
          <p:nvPr>
            <p:ph type="body" idx="4"/>
          </p:nvPr>
        </p:nvSpPr>
        <p:spPr>
          <a:xfrm>
            <a:off x="10056440" y="5805264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Image Slide">
  <p:cSld name="21_Image Slid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8"/>
          <p:cNvSpPr>
            <a:spLocks noGrp="1"/>
          </p:cNvSpPr>
          <p:nvPr>
            <p:ph type="pic" idx="2"/>
          </p:nvPr>
        </p:nvSpPr>
        <p:spPr>
          <a:xfrm>
            <a:off x="227014" y="225426"/>
            <a:ext cx="11737975" cy="586787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309" t="-14316" r="-299" b="-22536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38"/>
          <p:cNvSpPr txBox="1">
            <a:spLocks noGrp="1"/>
          </p:cNvSpPr>
          <p:nvPr>
            <p:ph type="title"/>
          </p:nvPr>
        </p:nvSpPr>
        <p:spPr>
          <a:xfrm>
            <a:off x="7535863" y="1162212"/>
            <a:ext cx="4752825" cy="77210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8"/>
          <p:cNvSpPr txBox="1">
            <a:spLocks noGrp="1"/>
          </p:cNvSpPr>
          <p:nvPr>
            <p:ph type="subTitle" idx="1"/>
          </p:nvPr>
        </p:nvSpPr>
        <p:spPr>
          <a:xfrm>
            <a:off x="7535863" y="1934318"/>
            <a:ext cx="4752825" cy="3846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08000" rIns="432000" bIns="25197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8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9" name="Google Shape;79;p38"/>
          <p:cNvSpPr txBox="1">
            <a:spLocks noGrp="1"/>
          </p:cNvSpPr>
          <p:nvPr>
            <p:ph type="body" idx="3"/>
          </p:nvPr>
        </p:nvSpPr>
        <p:spPr>
          <a:xfrm>
            <a:off x="418212" y="5805264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Heading + Copy + Image">
  <p:cSld name="8_Heading + Copy + Imag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9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9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3" name="Google Shape;83;p39"/>
          <p:cNvSpPr>
            <a:spLocks noGrp="1"/>
          </p:cNvSpPr>
          <p:nvPr>
            <p:ph type="pic" idx="2"/>
          </p:nvPr>
        </p:nvSpPr>
        <p:spPr>
          <a:xfrm>
            <a:off x="4871864" y="1232370"/>
            <a:ext cx="7087357" cy="486092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436" r="-1435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39"/>
          <p:cNvSpPr txBox="1">
            <a:spLocks noGrp="1"/>
          </p:cNvSpPr>
          <p:nvPr>
            <p:ph type="body" idx="1"/>
          </p:nvPr>
        </p:nvSpPr>
        <p:spPr>
          <a:xfrm>
            <a:off x="232779" y="1232370"/>
            <a:ext cx="4279047" cy="4860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5" name="Google Shape;85;p39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39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9"/>
          <p:cNvSpPr txBox="1">
            <a:spLocks noGrp="1"/>
          </p:cNvSpPr>
          <p:nvPr>
            <p:ph type="body" idx="3"/>
          </p:nvPr>
        </p:nvSpPr>
        <p:spPr>
          <a:xfrm>
            <a:off x="10056440" y="5805264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+ Heading">
  <p:cSld name="2_Title Slide + Heading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439" y="225426"/>
            <a:ext cx="867536" cy="97213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1"/>
          <p:cNvSpPr>
            <a:spLocks noGrp="1"/>
          </p:cNvSpPr>
          <p:nvPr>
            <p:ph type="pic" idx="2"/>
          </p:nvPr>
        </p:nvSpPr>
        <p:spPr>
          <a:xfrm>
            <a:off x="227014" y="225426"/>
            <a:ext cx="11737975" cy="640715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12286" b="-12286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41"/>
          <p:cNvSpPr txBox="1">
            <a:spLocks noGrp="1"/>
          </p:cNvSpPr>
          <p:nvPr>
            <p:ph type="title"/>
          </p:nvPr>
        </p:nvSpPr>
        <p:spPr>
          <a:xfrm>
            <a:off x="0" y="4293096"/>
            <a:ext cx="6096000" cy="172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251975" rIns="251975" bIns="2519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1"/>
          <p:cNvSpPr txBox="1">
            <a:spLocks noGrp="1"/>
          </p:cNvSpPr>
          <p:nvPr>
            <p:ph type="body" idx="1"/>
          </p:nvPr>
        </p:nvSpPr>
        <p:spPr>
          <a:xfrm>
            <a:off x="8790966" y="6165304"/>
            <a:ext cx="2979267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41"/>
          <p:cNvSpPr txBox="1">
            <a:spLocks noGrp="1"/>
          </p:cNvSpPr>
          <p:nvPr>
            <p:ph type="body" idx="3"/>
          </p:nvPr>
        </p:nvSpPr>
        <p:spPr>
          <a:xfrm>
            <a:off x="418212" y="6309320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 + Heading + Subheading">
  <p:cSld name="4_Title Slide + Heading + Subheading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439" y="225426"/>
            <a:ext cx="867536" cy="97213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42"/>
          <p:cNvSpPr>
            <a:spLocks noGrp="1"/>
          </p:cNvSpPr>
          <p:nvPr>
            <p:ph type="pic" idx="2"/>
          </p:nvPr>
        </p:nvSpPr>
        <p:spPr>
          <a:xfrm>
            <a:off x="227012" y="211437"/>
            <a:ext cx="11737975" cy="640715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997" t="-25000"/>
            </a:stretch>
          </a:blipFill>
          <a:ln>
            <a:noFill/>
          </a:ln>
        </p:spPr>
        <p:txBody>
          <a:bodyPr spcFirstLastPara="1" wrap="square" lIns="91425" tIns="45700" rIns="576000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42"/>
          <p:cNvSpPr txBox="1">
            <a:spLocks noGrp="1"/>
          </p:cNvSpPr>
          <p:nvPr>
            <p:ph type="title"/>
          </p:nvPr>
        </p:nvSpPr>
        <p:spPr>
          <a:xfrm>
            <a:off x="1" y="3717032"/>
            <a:ext cx="6084000" cy="174851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216000" rIns="251975" bIns="144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2"/>
          <p:cNvSpPr txBox="1">
            <a:spLocks noGrp="1"/>
          </p:cNvSpPr>
          <p:nvPr>
            <p:ph type="body" idx="1"/>
          </p:nvPr>
        </p:nvSpPr>
        <p:spPr>
          <a:xfrm>
            <a:off x="8790966" y="6165304"/>
            <a:ext cx="2979267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42"/>
          <p:cNvSpPr txBox="1">
            <a:spLocks noGrp="1"/>
          </p:cNvSpPr>
          <p:nvPr>
            <p:ph type="body" idx="3"/>
          </p:nvPr>
        </p:nvSpPr>
        <p:spPr>
          <a:xfrm>
            <a:off x="418212" y="6309320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42"/>
          <p:cNvSpPr txBox="1">
            <a:spLocks noGrp="1"/>
          </p:cNvSpPr>
          <p:nvPr>
            <p:ph type="subTitle" idx="4"/>
          </p:nvPr>
        </p:nvSpPr>
        <p:spPr>
          <a:xfrm>
            <a:off x="1156" y="5418505"/>
            <a:ext cx="6094845" cy="62379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0" rIns="251975" bIns="25197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ents Slide">
  <p:cSld name="5_Contents Slid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3"/>
          <p:cNvSpPr>
            <a:spLocks noGrp="1"/>
          </p:cNvSpPr>
          <p:nvPr>
            <p:ph type="pic" idx="2"/>
          </p:nvPr>
        </p:nvSpPr>
        <p:spPr>
          <a:xfrm>
            <a:off x="227014" y="225426"/>
            <a:ext cx="11737975" cy="586787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913" t="-29771" b="-7499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43"/>
          <p:cNvSpPr txBox="1">
            <a:spLocks noGrp="1"/>
          </p:cNvSpPr>
          <p:nvPr>
            <p:ph type="title"/>
          </p:nvPr>
        </p:nvSpPr>
        <p:spPr>
          <a:xfrm>
            <a:off x="7535865" y="2723385"/>
            <a:ext cx="4691061" cy="63360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3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3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6" name="Google Shape;106;p43"/>
          <p:cNvSpPr txBox="1">
            <a:spLocks noGrp="1"/>
          </p:cNvSpPr>
          <p:nvPr>
            <p:ph type="subTitle" idx="1"/>
          </p:nvPr>
        </p:nvSpPr>
        <p:spPr>
          <a:xfrm>
            <a:off x="7535865" y="3356993"/>
            <a:ext cx="4691061" cy="71321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25197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7" name="Google Shape;107;p43"/>
          <p:cNvSpPr txBox="1">
            <a:spLocks noGrp="1"/>
          </p:cNvSpPr>
          <p:nvPr>
            <p:ph type="body" idx="3"/>
          </p:nvPr>
        </p:nvSpPr>
        <p:spPr>
          <a:xfrm>
            <a:off x="418212" y="5805264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Flexible Content">
  <p:cSld name="11_Flexible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4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4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1" name="Google Shape;111;p44"/>
          <p:cNvSpPr txBox="1">
            <a:spLocks noGrp="1"/>
          </p:cNvSpPr>
          <p:nvPr>
            <p:ph type="body" idx="1"/>
          </p:nvPr>
        </p:nvSpPr>
        <p:spPr>
          <a:xfrm>
            <a:off x="6312024" y="1231060"/>
            <a:ext cx="5647197" cy="2334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44"/>
          <p:cNvSpPr txBox="1">
            <a:spLocks noGrp="1"/>
          </p:cNvSpPr>
          <p:nvPr>
            <p:ph type="body" idx="2"/>
          </p:nvPr>
        </p:nvSpPr>
        <p:spPr>
          <a:xfrm>
            <a:off x="6312024" y="3739584"/>
            <a:ext cx="5647197" cy="235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13" name="Google Shape;113;p44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4" name="Google Shape;114;p44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44"/>
          <p:cNvSpPr txBox="1">
            <a:spLocks noGrp="1"/>
          </p:cNvSpPr>
          <p:nvPr>
            <p:ph type="body" idx="3"/>
          </p:nvPr>
        </p:nvSpPr>
        <p:spPr>
          <a:xfrm>
            <a:off x="232981" y="1232372"/>
            <a:ext cx="5646995" cy="4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44"/>
          <p:cNvSpPr txBox="1">
            <a:spLocks noGrp="1"/>
          </p:cNvSpPr>
          <p:nvPr>
            <p:ph type="body" idx="4"/>
          </p:nvPr>
        </p:nvSpPr>
        <p:spPr>
          <a:xfrm>
            <a:off x="232779" y="1838349"/>
            <a:ext cx="5647197" cy="4254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Flexible Content">
  <p:cSld name="12_Flexible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5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5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0" name="Google Shape;120;p45"/>
          <p:cNvSpPr txBox="1">
            <a:spLocks noGrp="1"/>
          </p:cNvSpPr>
          <p:nvPr>
            <p:ph type="body" idx="1"/>
          </p:nvPr>
        </p:nvSpPr>
        <p:spPr>
          <a:xfrm>
            <a:off x="229329" y="1232371"/>
            <a:ext cx="5647197" cy="235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45"/>
          <p:cNvSpPr txBox="1">
            <a:spLocks noGrp="1"/>
          </p:cNvSpPr>
          <p:nvPr>
            <p:ph type="body" idx="2"/>
          </p:nvPr>
        </p:nvSpPr>
        <p:spPr>
          <a:xfrm>
            <a:off x="229329" y="3738001"/>
            <a:ext cx="5647197" cy="235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22" name="Google Shape;122;p45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3" name="Google Shape;123;p45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45"/>
          <p:cNvSpPr txBox="1">
            <a:spLocks noGrp="1"/>
          </p:cNvSpPr>
          <p:nvPr>
            <p:ph type="body" idx="3"/>
          </p:nvPr>
        </p:nvSpPr>
        <p:spPr>
          <a:xfrm>
            <a:off x="6312024" y="1838349"/>
            <a:ext cx="5647197" cy="4254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45"/>
          <p:cNvSpPr txBox="1">
            <a:spLocks noGrp="1"/>
          </p:cNvSpPr>
          <p:nvPr>
            <p:ph type="body" idx="4"/>
          </p:nvPr>
        </p:nvSpPr>
        <p:spPr>
          <a:xfrm>
            <a:off x="6312227" y="1232372"/>
            <a:ext cx="5646995" cy="4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Heading + Sub + 2 column">
  <p:cSld name="13_Heading + Sub + 2 column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6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46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9" name="Google Shape;129;p46"/>
          <p:cNvSpPr txBox="1">
            <a:spLocks noGrp="1"/>
          </p:cNvSpPr>
          <p:nvPr>
            <p:ph type="body" idx="1"/>
          </p:nvPr>
        </p:nvSpPr>
        <p:spPr>
          <a:xfrm>
            <a:off x="6312023" y="1838349"/>
            <a:ext cx="5647197" cy="4254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30" name="Google Shape;130;p46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1" name="Google Shape;131;p46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6"/>
          <p:cNvSpPr txBox="1">
            <a:spLocks noGrp="1"/>
          </p:cNvSpPr>
          <p:nvPr>
            <p:ph type="body" idx="2"/>
          </p:nvPr>
        </p:nvSpPr>
        <p:spPr>
          <a:xfrm>
            <a:off x="232982" y="1232372"/>
            <a:ext cx="11726239" cy="4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46"/>
          <p:cNvSpPr txBox="1">
            <a:spLocks noGrp="1"/>
          </p:cNvSpPr>
          <p:nvPr>
            <p:ph type="body" idx="3"/>
          </p:nvPr>
        </p:nvSpPr>
        <p:spPr>
          <a:xfrm>
            <a:off x="232779" y="1838349"/>
            <a:ext cx="5647197" cy="4254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Heading + Sub + 2 column">
  <p:cSld name="14_Heading + Sub + 2 column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7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7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37" name="Google Shape;137;p47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8" name="Google Shape;138;p47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7"/>
          <p:cNvSpPr txBox="1">
            <a:spLocks noGrp="1"/>
          </p:cNvSpPr>
          <p:nvPr>
            <p:ph type="body" idx="1"/>
          </p:nvPr>
        </p:nvSpPr>
        <p:spPr>
          <a:xfrm>
            <a:off x="6312023" y="1218578"/>
            <a:ext cx="5647197" cy="4874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47"/>
          <p:cNvSpPr txBox="1">
            <a:spLocks noGrp="1"/>
          </p:cNvSpPr>
          <p:nvPr>
            <p:ph type="body" idx="2"/>
          </p:nvPr>
        </p:nvSpPr>
        <p:spPr>
          <a:xfrm>
            <a:off x="232779" y="1218579"/>
            <a:ext cx="5647197" cy="487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Heading + 1 column">
  <p:cSld name="16_Heading + 1 column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8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8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4" name="Google Shape;144;p48"/>
          <p:cNvSpPr txBox="1">
            <a:spLocks noGrp="1"/>
          </p:cNvSpPr>
          <p:nvPr>
            <p:ph type="body" idx="1"/>
          </p:nvPr>
        </p:nvSpPr>
        <p:spPr>
          <a:xfrm>
            <a:off x="232777" y="1232372"/>
            <a:ext cx="11732211" cy="4860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45" name="Google Shape;145;p48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6" name="Google Shape;146;p48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Break Slide">
  <p:cSld name="18_Break Slide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9"/>
          <p:cNvSpPr>
            <a:spLocks noGrp="1"/>
          </p:cNvSpPr>
          <p:nvPr>
            <p:ph type="pic" idx="2"/>
          </p:nvPr>
        </p:nvSpPr>
        <p:spPr>
          <a:xfrm>
            <a:off x="232781" y="225426"/>
            <a:ext cx="5878593" cy="586787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6824" t="127" r="-42963" b="-291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p49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49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1" name="Google Shape;151;p49"/>
          <p:cNvSpPr txBox="1">
            <a:spLocks noGrp="1"/>
          </p:cNvSpPr>
          <p:nvPr>
            <p:ph type="title"/>
          </p:nvPr>
        </p:nvSpPr>
        <p:spPr>
          <a:xfrm>
            <a:off x="6111374" y="225424"/>
            <a:ext cx="5847845" cy="586787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9"/>
          <p:cNvSpPr txBox="1">
            <a:spLocks noGrp="1"/>
          </p:cNvSpPr>
          <p:nvPr>
            <p:ph type="body" idx="1"/>
          </p:nvPr>
        </p:nvSpPr>
        <p:spPr>
          <a:xfrm>
            <a:off x="6383537" y="5573343"/>
            <a:ext cx="5184576" cy="28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9"/>
          <p:cNvSpPr txBox="1">
            <a:spLocks noGrp="1"/>
          </p:cNvSpPr>
          <p:nvPr>
            <p:ph type="body" idx="3"/>
          </p:nvPr>
        </p:nvSpPr>
        <p:spPr>
          <a:xfrm>
            <a:off x="418212" y="5805264"/>
            <a:ext cx="180352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Image Slide">
  <p:cSld name="20_Image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0"/>
          <p:cNvSpPr>
            <a:spLocks noGrp="1"/>
          </p:cNvSpPr>
          <p:nvPr>
            <p:ph type="pic" idx="2"/>
          </p:nvPr>
        </p:nvSpPr>
        <p:spPr>
          <a:xfrm>
            <a:off x="232777" y="225426"/>
            <a:ext cx="11732211" cy="586787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45" t="-6756" r="-30298" b="-66935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Google Shape;156;p50"/>
          <p:cNvSpPr txBox="1">
            <a:spLocks noGrp="1"/>
          </p:cNvSpPr>
          <p:nvPr>
            <p:ph type="title"/>
          </p:nvPr>
        </p:nvSpPr>
        <p:spPr>
          <a:xfrm>
            <a:off x="2" y="1162212"/>
            <a:ext cx="4691061" cy="77210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80000" rIns="251975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0"/>
          <p:cNvSpPr txBox="1">
            <a:spLocks noGrp="1"/>
          </p:cNvSpPr>
          <p:nvPr>
            <p:ph type="subTitle" idx="1"/>
          </p:nvPr>
        </p:nvSpPr>
        <p:spPr>
          <a:xfrm>
            <a:off x="2" y="1932295"/>
            <a:ext cx="4691061" cy="395513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08000" rIns="251975" bIns="25197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8" name="Google Shape;158;p50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50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0" name="Google Shape;160;p50"/>
          <p:cNvSpPr txBox="1">
            <a:spLocks noGrp="1"/>
          </p:cNvSpPr>
          <p:nvPr>
            <p:ph type="body" idx="3"/>
          </p:nvPr>
        </p:nvSpPr>
        <p:spPr>
          <a:xfrm>
            <a:off x="7896200" y="5805264"/>
            <a:ext cx="3963766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Flexible Content with Quote">
  <p:cSld name="22_Flexible Content with Quot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1"/>
          <p:cNvSpPr txBox="1">
            <a:spLocks noGrp="1"/>
          </p:cNvSpPr>
          <p:nvPr>
            <p:ph type="body" idx="1"/>
          </p:nvPr>
        </p:nvSpPr>
        <p:spPr>
          <a:xfrm>
            <a:off x="226810" y="225426"/>
            <a:ext cx="11732207" cy="333048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51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1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5" name="Google Shape;165;p51"/>
          <p:cNvSpPr txBox="1">
            <a:spLocks noGrp="1"/>
          </p:cNvSpPr>
          <p:nvPr>
            <p:ph type="body" idx="2"/>
          </p:nvPr>
        </p:nvSpPr>
        <p:spPr>
          <a:xfrm>
            <a:off x="461765" y="2985384"/>
            <a:ext cx="11322249" cy="28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51"/>
          <p:cNvSpPr txBox="1">
            <a:spLocks noGrp="1"/>
          </p:cNvSpPr>
          <p:nvPr>
            <p:ph type="body" idx="3"/>
          </p:nvPr>
        </p:nvSpPr>
        <p:spPr>
          <a:xfrm>
            <a:off x="7752186" y="3738002"/>
            <a:ext cx="4212804" cy="2355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51"/>
          <p:cNvSpPr txBox="1">
            <a:spLocks noGrp="1"/>
          </p:cNvSpPr>
          <p:nvPr>
            <p:ph type="body" idx="4"/>
          </p:nvPr>
        </p:nvSpPr>
        <p:spPr>
          <a:xfrm>
            <a:off x="232779" y="3738001"/>
            <a:ext cx="7082183" cy="235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Flexible Content with Quote">
  <p:cSld name="23_Flexible Content with Quot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2"/>
          <p:cNvSpPr txBox="1">
            <a:spLocks noGrp="1"/>
          </p:cNvSpPr>
          <p:nvPr>
            <p:ph type="body" idx="1"/>
          </p:nvPr>
        </p:nvSpPr>
        <p:spPr>
          <a:xfrm>
            <a:off x="7536161" y="1196971"/>
            <a:ext cx="4422856" cy="489473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52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52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2" name="Google Shape;172;p52"/>
          <p:cNvSpPr txBox="1">
            <a:spLocks noGrp="1"/>
          </p:cNvSpPr>
          <p:nvPr>
            <p:ph type="body" idx="2"/>
          </p:nvPr>
        </p:nvSpPr>
        <p:spPr>
          <a:xfrm>
            <a:off x="7752187" y="5573343"/>
            <a:ext cx="4031827" cy="28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52"/>
          <p:cNvSpPr txBox="1">
            <a:spLocks noGrp="1"/>
          </p:cNvSpPr>
          <p:nvPr>
            <p:ph type="body" idx="3"/>
          </p:nvPr>
        </p:nvSpPr>
        <p:spPr>
          <a:xfrm>
            <a:off x="232779" y="1838349"/>
            <a:ext cx="7082183" cy="1708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74" name="Google Shape;174;p52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5" name="Google Shape;175;p52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2"/>
          <p:cNvSpPr txBox="1">
            <a:spLocks noGrp="1"/>
          </p:cNvSpPr>
          <p:nvPr>
            <p:ph type="body" idx="4"/>
          </p:nvPr>
        </p:nvSpPr>
        <p:spPr>
          <a:xfrm>
            <a:off x="232779" y="3742213"/>
            <a:ext cx="7082183" cy="2349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52"/>
          <p:cNvSpPr txBox="1">
            <a:spLocks noGrp="1"/>
          </p:cNvSpPr>
          <p:nvPr>
            <p:ph type="body" idx="5"/>
          </p:nvPr>
        </p:nvSpPr>
        <p:spPr>
          <a:xfrm>
            <a:off x="232983" y="1232372"/>
            <a:ext cx="7081980" cy="4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Heading + Sub + 1 column">
  <p:cSld name="15_Heading + Sub + 1 column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5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55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81" name="Google Shape;181;p55"/>
          <p:cNvCxnSpPr/>
          <p:nvPr/>
        </p:nvCxnSpPr>
        <p:spPr>
          <a:xfrm>
            <a:off x="232779" y="1052736"/>
            <a:ext cx="11726443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p55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55"/>
          <p:cNvSpPr txBox="1">
            <a:spLocks noGrp="1"/>
          </p:cNvSpPr>
          <p:nvPr>
            <p:ph type="body" idx="1"/>
          </p:nvPr>
        </p:nvSpPr>
        <p:spPr>
          <a:xfrm>
            <a:off x="232981" y="1232372"/>
            <a:ext cx="11726035" cy="4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55"/>
          <p:cNvSpPr txBox="1">
            <a:spLocks noGrp="1"/>
          </p:cNvSpPr>
          <p:nvPr>
            <p:ph type="body" idx="2"/>
          </p:nvPr>
        </p:nvSpPr>
        <p:spPr>
          <a:xfrm>
            <a:off x="232778" y="1838349"/>
            <a:ext cx="11726239" cy="4254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Boiletplate Slide">
  <p:cSld name="23_Boiletplate Slide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6"/>
          <p:cNvSpPr txBox="1">
            <a:spLocks noGrp="1"/>
          </p:cNvSpPr>
          <p:nvPr>
            <p:ph type="body" idx="1"/>
          </p:nvPr>
        </p:nvSpPr>
        <p:spPr>
          <a:xfrm>
            <a:off x="4691065" y="5589242"/>
            <a:ext cx="4321175" cy="1043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93" name="Google Shape;193;p56" descr="A screenshot of a cell phon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080" y="5301208"/>
            <a:ext cx="3972379" cy="1512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17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body" idx="1"/>
          </p:nvPr>
        </p:nvSpPr>
        <p:spPr>
          <a:xfrm>
            <a:off x="232780" y="1196976"/>
            <a:ext cx="11732207" cy="4860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" name="Google Shape;12;p30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1285228" y="219359"/>
            <a:ext cx="679760" cy="76171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43">
          <p15:clr>
            <a:srgbClr val="F26B43"/>
          </p15:clr>
        </p15:guide>
        <p15:guide id="2" pos="7537">
          <p15:clr>
            <a:srgbClr val="F26B43"/>
          </p15:clr>
        </p15:guide>
        <p15:guide id="3" orient="horz" pos="143">
          <p15:clr>
            <a:srgbClr val="F26B43"/>
          </p15:clr>
        </p15:guide>
        <p15:guide id="4" orient="horz" pos="4179">
          <p15:clr>
            <a:srgbClr val="F26B43"/>
          </p15:clr>
        </p15:guide>
        <p15:guide id="5" orient="horz" pos="619">
          <p15:clr>
            <a:srgbClr val="F26B43"/>
          </p15:clr>
        </p15:guide>
        <p15:guide id="6" pos="3840">
          <p15:clr>
            <a:srgbClr val="F26B43"/>
          </p15:clr>
        </p15:guide>
        <p15:guide id="7" pos="2003">
          <p15:clr>
            <a:srgbClr val="F26B43"/>
          </p15:clr>
        </p15:guide>
        <p15:guide id="8" pos="5677">
          <p15:clr>
            <a:srgbClr val="F26B43"/>
          </p15:clr>
        </p15:guide>
        <p15:guide id="9" pos="4747">
          <p15:clr>
            <a:srgbClr val="F26B43"/>
          </p15:clr>
        </p15:guide>
        <p15:guide id="10" pos="6563">
          <p15:clr>
            <a:srgbClr val="F26B43"/>
          </p15:clr>
        </p15:guide>
        <p15:guide id="11" pos="2955">
          <p15:clr>
            <a:srgbClr val="F26B43"/>
          </p15:clr>
        </p15:guide>
        <p15:guide id="12" pos="1119">
          <p15:clr>
            <a:srgbClr val="F26B43"/>
          </p15:clr>
        </p15:guide>
        <p15:guide id="13" orient="horz" pos="3952">
          <p15:clr>
            <a:srgbClr val="F26B43"/>
          </p15:clr>
        </p15:guide>
        <p15:guide id="14" orient="horz" pos="3816">
          <p15:clr>
            <a:srgbClr val="F26B43"/>
          </p15:clr>
        </p15:guide>
        <p15:guide id="15" orient="horz" pos="755">
          <p15:clr>
            <a:srgbClr val="F26B43"/>
          </p15:clr>
        </p15:guide>
        <p15:guide id="16" pos="257">
          <p15:clr>
            <a:srgbClr val="F26B43"/>
          </p15:clr>
        </p15:guide>
        <p15:guide id="17" pos="7423">
          <p15:clr>
            <a:srgbClr val="F26B43"/>
          </p15:clr>
        </p15:guide>
        <p15:guide id="18" pos="393">
          <p15:clr>
            <a:srgbClr val="F26B43"/>
          </p15:clr>
        </p15:guide>
        <p15:guide id="19" pos="728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3"/>
          <p:cNvSpPr txBox="1">
            <a:spLocks noGrp="1"/>
          </p:cNvSpPr>
          <p:nvPr>
            <p:ph type="body" idx="1"/>
          </p:nvPr>
        </p:nvSpPr>
        <p:spPr>
          <a:xfrm>
            <a:off x="232780" y="1196976"/>
            <a:ext cx="11732207" cy="4860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Google Shape;187;p53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43">
          <p15:clr>
            <a:srgbClr val="F26B43"/>
          </p15:clr>
        </p15:guide>
        <p15:guide id="2" pos="7537">
          <p15:clr>
            <a:srgbClr val="F26B43"/>
          </p15:clr>
        </p15:guide>
        <p15:guide id="3" orient="horz" pos="143">
          <p15:clr>
            <a:srgbClr val="F26B43"/>
          </p15:clr>
        </p15:guide>
        <p15:guide id="4" orient="horz" pos="4179">
          <p15:clr>
            <a:srgbClr val="F26B43"/>
          </p15:clr>
        </p15:guide>
        <p15:guide id="5" orient="horz" pos="619">
          <p15:clr>
            <a:srgbClr val="F26B43"/>
          </p15:clr>
        </p15:guide>
        <p15:guide id="6" pos="3840">
          <p15:clr>
            <a:srgbClr val="F26B43"/>
          </p15:clr>
        </p15:guide>
        <p15:guide id="7" pos="2003">
          <p15:clr>
            <a:srgbClr val="F26B43"/>
          </p15:clr>
        </p15:guide>
        <p15:guide id="8" pos="5677">
          <p15:clr>
            <a:srgbClr val="F26B43"/>
          </p15:clr>
        </p15:guide>
        <p15:guide id="9" pos="4747">
          <p15:clr>
            <a:srgbClr val="F26B43"/>
          </p15:clr>
        </p15:guide>
        <p15:guide id="10" pos="6563">
          <p15:clr>
            <a:srgbClr val="F26B43"/>
          </p15:clr>
        </p15:guide>
        <p15:guide id="11" pos="2955">
          <p15:clr>
            <a:srgbClr val="F26B43"/>
          </p15:clr>
        </p15:guide>
        <p15:guide id="12" pos="1119">
          <p15:clr>
            <a:srgbClr val="F26B43"/>
          </p15:clr>
        </p15:guide>
        <p15:guide id="13" orient="horz" pos="3952">
          <p15:clr>
            <a:srgbClr val="F26B43"/>
          </p15:clr>
        </p15:guide>
        <p15:guide id="14" orient="horz" pos="3816">
          <p15:clr>
            <a:srgbClr val="F26B43"/>
          </p15:clr>
        </p15:guide>
        <p15:guide id="15" orient="horz" pos="755">
          <p15:clr>
            <a:srgbClr val="F26B43"/>
          </p15:clr>
        </p15:guide>
        <p15:guide id="16" pos="257">
          <p15:clr>
            <a:srgbClr val="F26B43"/>
          </p15:clr>
        </p15:guide>
        <p15:guide id="17" pos="7423">
          <p15:clr>
            <a:srgbClr val="F26B43"/>
          </p15:clr>
        </p15:guide>
        <p15:guide id="18" pos="393">
          <p15:clr>
            <a:srgbClr val="F26B43"/>
          </p15:clr>
        </p15:guide>
        <p15:guide id="19" pos="728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"/>
          <p:cNvPicPr preferRelativeResize="0"/>
          <p:nvPr/>
        </p:nvPicPr>
        <p:blipFill rotWithShape="1">
          <a:blip r:embed="rId3">
            <a:alphaModFix/>
          </a:blip>
          <a:srcRect t="23534"/>
          <a:stretch/>
        </p:blipFill>
        <p:spPr>
          <a:xfrm>
            <a:off x="363200" y="225422"/>
            <a:ext cx="11465625" cy="640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"/>
          <p:cNvSpPr txBox="1">
            <a:spLocks noGrp="1"/>
          </p:cNvSpPr>
          <p:nvPr>
            <p:ph type="title"/>
          </p:nvPr>
        </p:nvSpPr>
        <p:spPr>
          <a:xfrm>
            <a:off x="6109250" y="4035618"/>
            <a:ext cx="6093600" cy="113911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16000" rIns="432000" bIns="1440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GB" sz="2800" dirty="0" err="1"/>
              <a:t>Baltijas</a:t>
            </a:r>
            <a:r>
              <a:rPr lang="en-GB" sz="2800" dirty="0"/>
              <a:t> </a:t>
            </a:r>
            <a:r>
              <a:rPr lang="en-GB" sz="2800" dirty="0" err="1"/>
              <a:t>jūras</a:t>
            </a:r>
            <a:r>
              <a:rPr lang="en-GB" sz="2800" dirty="0"/>
              <a:t> </a:t>
            </a:r>
            <a:r>
              <a:rPr lang="en-GB" sz="2800" dirty="0" err="1"/>
              <a:t>ekosistēmas</a:t>
            </a:r>
            <a:r>
              <a:rPr lang="en-GB" sz="2800" dirty="0"/>
              <a:t> </a:t>
            </a:r>
            <a:r>
              <a:rPr lang="en-GB" sz="2800" dirty="0" err="1"/>
              <a:t>ilgtspējīga</a:t>
            </a:r>
            <a:r>
              <a:rPr lang="en-GB" sz="2800" dirty="0"/>
              <a:t> </a:t>
            </a:r>
            <a:r>
              <a:rPr lang="en-GB" sz="2800" dirty="0" err="1"/>
              <a:t>pārvaldība</a:t>
            </a:r>
            <a:endParaRPr sz="2800" dirty="0"/>
          </a:p>
        </p:txBody>
      </p:sp>
      <p:sp>
        <p:nvSpPr>
          <p:cNvPr id="200" name="Google Shape;200;p2"/>
          <p:cNvSpPr txBox="1">
            <a:spLocks noGrp="1"/>
          </p:cNvSpPr>
          <p:nvPr>
            <p:ph type="body" idx="1"/>
          </p:nvPr>
        </p:nvSpPr>
        <p:spPr>
          <a:xfrm>
            <a:off x="452437" y="6165304"/>
            <a:ext cx="2979267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GB" dirty="0"/>
              <a:t>20.02.2026</a:t>
            </a:r>
            <a:endParaRPr dirty="0"/>
          </a:p>
        </p:txBody>
      </p:sp>
      <p:sp>
        <p:nvSpPr>
          <p:cNvPr id="201" name="Google Shape;201;p2"/>
          <p:cNvSpPr txBox="1">
            <a:spLocks noGrp="1"/>
          </p:cNvSpPr>
          <p:nvPr>
            <p:ph type="body" idx="3"/>
          </p:nvPr>
        </p:nvSpPr>
        <p:spPr>
          <a:xfrm>
            <a:off x="9264352" y="6309320"/>
            <a:ext cx="2595614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</a:pPr>
            <a:r>
              <a:rPr lang="en-GB" dirty="0"/>
              <a:t>© Shutterstock / </a:t>
            </a:r>
            <a:r>
              <a:rPr lang="en-GB" dirty="0" err="1"/>
              <a:t>Krasowi</a:t>
            </a:r>
            <a:r>
              <a:rPr lang="en-GB" dirty="0"/>
              <a:t> / WWF </a:t>
            </a:r>
            <a:endParaRPr dirty="0"/>
          </a:p>
        </p:txBody>
      </p:sp>
      <p:sp>
        <p:nvSpPr>
          <p:cNvPr id="202" name="Google Shape;202;p2"/>
          <p:cNvSpPr txBox="1">
            <a:spLocks noGrp="1"/>
          </p:cNvSpPr>
          <p:nvPr>
            <p:ph type="subTitle" idx="4"/>
          </p:nvPr>
        </p:nvSpPr>
        <p:spPr>
          <a:xfrm>
            <a:off x="6109250" y="5118257"/>
            <a:ext cx="6093600" cy="62376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0" rIns="432000" bIns="25197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1200" dirty="0"/>
              <a:t>Magda </a:t>
            </a:r>
            <a:r>
              <a:rPr lang="en-GB" sz="1200" dirty="0" err="1"/>
              <a:t>Jentgena</a:t>
            </a:r>
            <a:r>
              <a:rPr lang="en-GB" sz="1200" dirty="0"/>
              <a:t>,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sz="1200" dirty="0" err="1"/>
              <a:t>Baltijas</a:t>
            </a:r>
            <a:r>
              <a:rPr lang="en-GB" sz="1200" dirty="0"/>
              <a:t> </a:t>
            </a:r>
            <a:r>
              <a:rPr lang="en-GB" sz="1200" dirty="0" err="1"/>
              <a:t>jūras</a:t>
            </a:r>
            <a:r>
              <a:rPr lang="en-GB" sz="1200" dirty="0"/>
              <a:t> un </a:t>
            </a:r>
            <a:r>
              <a:rPr lang="en-GB" sz="1200" dirty="0" err="1"/>
              <a:t>saldūdens</a:t>
            </a:r>
            <a:r>
              <a:rPr lang="en-GB" sz="1200" dirty="0"/>
              <a:t> </a:t>
            </a:r>
            <a:r>
              <a:rPr lang="en-GB" sz="1200" dirty="0" err="1"/>
              <a:t>programmas</a:t>
            </a:r>
            <a:r>
              <a:rPr lang="en-GB" sz="1200" dirty="0"/>
              <a:t> </a:t>
            </a:r>
            <a:r>
              <a:rPr lang="en-GB" sz="1200" dirty="0" err="1"/>
              <a:t>vadītāja</a:t>
            </a:r>
            <a:endParaRPr sz="1200" dirty="0"/>
          </a:p>
        </p:txBody>
      </p:sp>
      <p:pic>
        <p:nvPicPr>
          <p:cNvPr id="203" name="Google Shape;203;p2" descr="A close up of a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437" y="225426"/>
            <a:ext cx="1963438" cy="993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8e24250536_0_3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100" cy="3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2026</a:t>
            </a:r>
          </a:p>
        </p:txBody>
      </p:sp>
      <p:sp>
        <p:nvSpPr>
          <p:cNvPr id="242" name="Google Shape;242;g8e24250536_0_3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sp>
        <p:nvSpPr>
          <p:cNvPr id="243" name="Google Shape;243;g8e24250536_0_3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3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GB" sz="3200" dirty="0" err="1"/>
              <a:t>Baltijas</a:t>
            </a:r>
            <a:r>
              <a:rPr lang="en-GB" sz="3200" dirty="0"/>
              <a:t> </a:t>
            </a:r>
            <a:r>
              <a:rPr lang="en-GB" sz="3200" dirty="0" err="1"/>
              <a:t>jūra</a:t>
            </a:r>
            <a:r>
              <a:rPr lang="en-GB" sz="3200" dirty="0"/>
              <a:t> – </a:t>
            </a:r>
            <a:r>
              <a:rPr lang="en-GB" sz="3200" dirty="0" err="1"/>
              <a:t>viena</a:t>
            </a:r>
            <a:r>
              <a:rPr lang="en-GB" sz="3200" dirty="0"/>
              <a:t> no </a:t>
            </a:r>
            <a:r>
              <a:rPr lang="en-GB" sz="3200" dirty="0" err="1"/>
              <a:t>jūtīgākajām</a:t>
            </a:r>
            <a:r>
              <a:rPr lang="en-GB" sz="3200" dirty="0"/>
              <a:t> </a:t>
            </a:r>
            <a:r>
              <a:rPr lang="en-GB" sz="3200" dirty="0" err="1"/>
              <a:t>jūrām</a:t>
            </a:r>
            <a:r>
              <a:rPr lang="en-GB" sz="3200" dirty="0"/>
              <a:t> </a:t>
            </a:r>
            <a:r>
              <a:rPr lang="en-GB" sz="3200" dirty="0" err="1"/>
              <a:t>pasaulē</a:t>
            </a:r>
            <a:endParaRPr sz="3200" dirty="0"/>
          </a:p>
        </p:txBody>
      </p:sp>
      <p:sp>
        <p:nvSpPr>
          <p:cNvPr id="244" name="Google Shape;244;g8e24250536_0_3"/>
          <p:cNvSpPr txBox="1">
            <a:spLocks noGrp="1"/>
          </p:cNvSpPr>
          <p:nvPr>
            <p:ph type="body" idx="1"/>
          </p:nvPr>
        </p:nvSpPr>
        <p:spPr>
          <a:xfrm>
            <a:off x="5945016" y="1402836"/>
            <a:ext cx="4724251" cy="461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lv-LV" sz="2000" dirty="0"/>
              <a:t>Jaunākā jūra pasaulē</a:t>
            </a:r>
            <a:endParaRPr sz="2000"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sz="2000" dirty="0"/>
          </a:p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GB" sz="2000" dirty="0"/>
              <a:t>”</a:t>
            </a:r>
            <a:r>
              <a:rPr lang="en-GB" sz="2000" dirty="0" err="1"/>
              <a:t>Piesārņotākā</a:t>
            </a:r>
            <a:r>
              <a:rPr lang="en-GB" sz="2000" dirty="0"/>
              <a:t> </a:t>
            </a:r>
            <a:r>
              <a:rPr lang="en-GB" sz="2000" dirty="0" err="1"/>
              <a:t>jūra</a:t>
            </a:r>
            <a:r>
              <a:rPr lang="en-GB" sz="2000" dirty="0"/>
              <a:t> </a:t>
            </a:r>
            <a:r>
              <a:rPr lang="en-GB" sz="2000" dirty="0" err="1"/>
              <a:t>pasaulē</a:t>
            </a:r>
            <a:r>
              <a:rPr lang="en-GB" sz="2000" dirty="0"/>
              <a:t>”</a:t>
            </a:r>
          </a:p>
          <a:p>
            <a:pPr marL="698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</a:pPr>
            <a:endParaRPr sz="2000" dirty="0"/>
          </a:p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lv-LV" sz="2000" dirty="0"/>
              <a:t>Slēgta, sekla jūra ar lēnu ūdens apmaiņu</a:t>
            </a:r>
            <a:endParaRPr sz="2000"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endParaRPr sz="2000" dirty="0"/>
          </a:p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lv-LV" sz="2000" dirty="0"/>
              <a:t>4x lielāks sateces baseins, ~85 miljoni iedzīvotāju sateces baseinā</a:t>
            </a:r>
            <a:br>
              <a:rPr lang="lv-LV" sz="2000" dirty="0"/>
            </a:br>
            <a:endParaRPr lang="lv-LV" sz="2000" dirty="0"/>
          </a:p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lv-LV" sz="2000" dirty="0"/>
              <a:t>Augsts antropogēnais spiediens</a:t>
            </a:r>
          </a:p>
        </p:txBody>
      </p:sp>
      <p:pic>
        <p:nvPicPr>
          <p:cNvPr id="245" name="Google Shape;245;g8e24250536_0_3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74658" y="40556"/>
            <a:ext cx="1963438" cy="993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8e24250536_0_3"/>
          <p:cNvPicPr preferRelativeResize="0"/>
          <p:nvPr/>
        </p:nvPicPr>
        <p:blipFill>
          <a:blip r:embed="rId4"/>
          <a:srcRect/>
          <a:stretch/>
        </p:blipFill>
        <p:spPr>
          <a:xfrm>
            <a:off x="906918" y="981125"/>
            <a:ext cx="4283445" cy="5532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b4659233cb_0_5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100" cy="3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2026</a:t>
            </a:r>
          </a:p>
        </p:txBody>
      </p:sp>
      <p:sp>
        <p:nvSpPr>
          <p:cNvPr id="252" name="Google Shape;252;gb4659233cb_0_5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253" name="Google Shape;253;gb4659233cb_0_5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3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GB" sz="3200" dirty="0" err="1"/>
              <a:t>Baltijas</a:t>
            </a:r>
            <a:r>
              <a:rPr lang="en-GB" sz="3200" dirty="0"/>
              <a:t> </a:t>
            </a:r>
            <a:r>
              <a:rPr lang="en-GB" sz="3200" dirty="0" err="1"/>
              <a:t>jūras</a:t>
            </a:r>
            <a:r>
              <a:rPr lang="en-GB" sz="3200" dirty="0"/>
              <a:t> </a:t>
            </a:r>
            <a:r>
              <a:rPr lang="en-GB" sz="3200" dirty="0" err="1"/>
              <a:t>stāvoklis</a:t>
            </a:r>
            <a:r>
              <a:rPr lang="en-GB" sz="3200" dirty="0"/>
              <a:t> – </a:t>
            </a:r>
            <a:r>
              <a:rPr lang="en-GB" sz="3200" dirty="0" err="1"/>
              <a:t>brīdinājuma</a:t>
            </a:r>
            <a:r>
              <a:rPr lang="en-GB" sz="3200" dirty="0"/>
              <a:t> </a:t>
            </a:r>
            <a:r>
              <a:rPr lang="en-GB" sz="3200" dirty="0" err="1"/>
              <a:t>signāli</a:t>
            </a:r>
            <a:endParaRPr sz="3200" dirty="0"/>
          </a:p>
        </p:txBody>
      </p:sp>
      <p:pic>
        <p:nvPicPr>
          <p:cNvPr id="255" name="Google Shape;255;gb4659233cb_0_5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74658" y="40556"/>
            <a:ext cx="1963438" cy="993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C753D90-B47B-0044-333D-81DCD9609C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743" t="16376" r="3071" b="7582"/>
          <a:stretch/>
        </p:blipFill>
        <p:spPr>
          <a:xfrm>
            <a:off x="232780" y="1459590"/>
            <a:ext cx="7027253" cy="4206897"/>
          </a:xfrm>
          <a:prstGeom prst="rect">
            <a:avLst/>
          </a:prstGeom>
        </p:spPr>
      </p:pic>
      <p:pic>
        <p:nvPicPr>
          <p:cNvPr id="257" name="Google Shape;257;gb4659233cb_0_5"/>
          <p:cNvPicPr preferRelativeResize="0"/>
          <p:nvPr/>
        </p:nvPicPr>
        <p:blipFill>
          <a:blip r:embed="rId5"/>
          <a:srcRect/>
          <a:stretch/>
        </p:blipFill>
        <p:spPr>
          <a:xfrm>
            <a:off x="7754519" y="1582089"/>
            <a:ext cx="4183577" cy="4323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ED1425-A65F-C262-58EF-8A8254C799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5BE00-FFB9-33A5-FB65-374533553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ANO </a:t>
            </a:r>
            <a:r>
              <a:rPr lang="en-US" dirty="0" err="1"/>
              <a:t>jūras</a:t>
            </a:r>
            <a:r>
              <a:rPr lang="en-US" dirty="0"/>
              <a:t> </a:t>
            </a:r>
            <a:r>
              <a:rPr lang="en-US" dirty="0" err="1"/>
              <a:t>tiesību</a:t>
            </a:r>
            <a:r>
              <a:rPr lang="en-US" dirty="0"/>
              <a:t> </a:t>
            </a:r>
            <a:r>
              <a:rPr lang="en-US" dirty="0" err="1"/>
              <a:t>konvencija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Helsinku</a:t>
            </a:r>
            <a:r>
              <a:rPr lang="en-US" dirty="0"/>
              <a:t> </a:t>
            </a:r>
            <a:r>
              <a:rPr lang="en-US" dirty="0" err="1"/>
              <a:t>konvencija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ES </a:t>
            </a:r>
            <a:r>
              <a:rPr lang="en-US" dirty="0" err="1"/>
              <a:t>Jūras</a:t>
            </a:r>
            <a:r>
              <a:rPr lang="en-US" dirty="0"/>
              <a:t> </a:t>
            </a:r>
            <a:r>
              <a:rPr lang="en-US" dirty="0" err="1"/>
              <a:t>stratēģijas</a:t>
            </a:r>
            <a:r>
              <a:rPr lang="en-US" dirty="0"/>
              <a:t> </a:t>
            </a:r>
            <a:r>
              <a:rPr lang="en-US" dirty="0" err="1"/>
              <a:t>pamatdirektīva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ES </a:t>
            </a:r>
            <a:r>
              <a:rPr lang="en-US" dirty="0" err="1"/>
              <a:t>Ūdens</a:t>
            </a:r>
            <a:r>
              <a:rPr lang="en-US" dirty="0"/>
              <a:t> </a:t>
            </a:r>
            <a:r>
              <a:rPr lang="en-US" dirty="0" err="1"/>
              <a:t>pamatdirektīva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Latvijas</a:t>
            </a:r>
            <a:r>
              <a:rPr lang="en-US" dirty="0"/>
              <a:t> </a:t>
            </a:r>
            <a:r>
              <a:rPr lang="en-US" dirty="0" err="1"/>
              <a:t>Jūras</a:t>
            </a:r>
            <a:r>
              <a:rPr lang="en-US" dirty="0"/>
              <a:t> vides </a:t>
            </a:r>
            <a:r>
              <a:rPr lang="en-US" dirty="0" err="1"/>
              <a:t>aizsardzības</a:t>
            </a:r>
            <a:r>
              <a:rPr lang="en-US" dirty="0"/>
              <a:t> un </a:t>
            </a:r>
            <a:r>
              <a:rPr lang="en-US" dirty="0" err="1"/>
              <a:t>pārvaldības</a:t>
            </a:r>
            <a:r>
              <a:rPr lang="en-US" dirty="0"/>
              <a:t> </a:t>
            </a:r>
            <a:r>
              <a:rPr lang="en-US" dirty="0" err="1"/>
              <a:t>likums</a:t>
            </a: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228600" indent="0"/>
            <a:r>
              <a:rPr lang="en-US" b="1" dirty="0" err="1"/>
              <a:t>Problēma</a:t>
            </a:r>
            <a:r>
              <a:rPr lang="en-US" b="1" dirty="0"/>
              <a:t>: </a:t>
            </a:r>
            <a:r>
              <a:rPr lang="en-US" b="1" dirty="0" err="1"/>
              <a:t>ieviešanas</a:t>
            </a:r>
            <a:r>
              <a:rPr lang="en-US" b="1" dirty="0"/>
              <a:t> </a:t>
            </a:r>
            <a:r>
              <a:rPr lang="en-US" b="1" dirty="0" err="1"/>
              <a:t>kvalitāte</a:t>
            </a:r>
            <a:r>
              <a:rPr lang="en-US" b="1" dirty="0"/>
              <a:t> un </a:t>
            </a:r>
            <a:r>
              <a:rPr lang="en-US" b="1" dirty="0" err="1"/>
              <a:t>politiskā</a:t>
            </a:r>
            <a:r>
              <a:rPr lang="en-US" b="1" dirty="0"/>
              <a:t> </a:t>
            </a:r>
            <a:r>
              <a:rPr lang="en-US" b="1" dirty="0" err="1"/>
              <a:t>konsekvence</a:t>
            </a:r>
            <a:endParaRPr lang="en-US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6804C-F2EB-2FA3-BD0F-EB96714D5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Normatīvais</a:t>
            </a:r>
            <a:r>
              <a:rPr lang="en-US" sz="3200" dirty="0"/>
              <a:t> </a:t>
            </a:r>
            <a:r>
              <a:rPr lang="en-US" sz="3200" dirty="0" err="1"/>
              <a:t>ietvars</a:t>
            </a:r>
            <a:r>
              <a:rPr lang="en-US" sz="3200" dirty="0"/>
              <a:t> </a:t>
            </a:r>
            <a:r>
              <a:rPr lang="en-US" sz="3200" dirty="0" err="1"/>
              <a:t>pastāv</a:t>
            </a:r>
            <a:r>
              <a:rPr lang="en-US" sz="3200" dirty="0"/>
              <a:t> – </a:t>
            </a:r>
            <a:r>
              <a:rPr lang="en-US" sz="3200" dirty="0" err="1"/>
              <a:t>rezultāti</a:t>
            </a:r>
            <a:r>
              <a:rPr lang="en-US" sz="3200" dirty="0"/>
              <a:t> </a:t>
            </a:r>
            <a:r>
              <a:rPr lang="en-US" sz="3200" dirty="0" err="1"/>
              <a:t>atpaliek</a:t>
            </a:r>
            <a:endParaRPr lang="en-US" sz="3200" dirty="0"/>
          </a:p>
        </p:txBody>
      </p:sp>
      <p:pic>
        <p:nvPicPr>
          <p:cNvPr id="5" name="Google Shape;332;gc95bd63e22_0_10" descr="A close up of a logo&#10;&#10;Description automatically generated">
            <a:extLst>
              <a:ext uri="{FF2B5EF4-FFF2-40B4-BE49-F238E27FC236}">
                <a16:creationId xmlns:a16="http://schemas.microsoft.com/office/drawing/2014/main" id="{8488EED2-81A2-6A0F-7598-EB1150A1394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74658" y="40556"/>
            <a:ext cx="1963438" cy="99377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51;gb4659233cb_0_5">
            <a:extLst>
              <a:ext uri="{FF2B5EF4-FFF2-40B4-BE49-F238E27FC236}">
                <a16:creationId xmlns:a16="http://schemas.microsoft.com/office/drawing/2014/main" id="{097F7D6F-8954-9948-CF98-C8E3EA77611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100" cy="3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359670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0783C-AA42-A757-9558-29D40778350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0CFB9-485F-5649-C9FF-D3E65F8AC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7120" y="1232370"/>
            <a:ext cx="5712102" cy="4860927"/>
          </a:xfrm>
        </p:spPr>
        <p:txBody>
          <a:bodyPr/>
          <a:lstStyle/>
          <a:p>
            <a:r>
              <a:rPr lang="en-US" dirty="0"/>
              <a:t>Tas </a:t>
            </a:r>
            <a:r>
              <a:rPr lang="en-US" dirty="0" err="1"/>
              <a:t>nozīmē</a:t>
            </a:r>
            <a:r>
              <a:rPr lang="en-US" dirty="0"/>
              <a:t>: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Jūra</a:t>
            </a:r>
            <a:r>
              <a:rPr lang="en-US" dirty="0"/>
              <a:t> </a:t>
            </a:r>
            <a:r>
              <a:rPr lang="en-US" dirty="0" err="1"/>
              <a:t>kā</a:t>
            </a:r>
            <a:r>
              <a:rPr lang="en-US" dirty="0"/>
              <a:t> </a:t>
            </a:r>
            <a:r>
              <a:rPr lang="en-US" dirty="0" err="1"/>
              <a:t>vienota</a:t>
            </a:r>
            <a:r>
              <a:rPr lang="en-US" dirty="0"/>
              <a:t> </a:t>
            </a:r>
            <a:r>
              <a:rPr lang="en-US" dirty="0" err="1"/>
              <a:t>ekosistēma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Ekoloģisko</a:t>
            </a:r>
            <a:r>
              <a:rPr lang="en-US" dirty="0"/>
              <a:t> </a:t>
            </a:r>
            <a:r>
              <a:rPr lang="en-US" dirty="0" err="1"/>
              <a:t>robežu</a:t>
            </a:r>
            <a:r>
              <a:rPr lang="en-US" dirty="0"/>
              <a:t> </a:t>
            </a:r>
            <a:r>
              <a:rPr lang="en-US" dirty="0" err="1"/>
              <a:t>ievērošana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Piesardzības</a:t>
            </a:r>
            <a:r>
              <a:rPr lang="en-US" dirty="0"/>
              <a:t> </a:t>
            </a:r>
            <a:r>
              <a:rPr lang="en-US" dirty="0" err="1"/>
              <a:t>princips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Zinātniski</a:t>
            </a:r>
            <a:r>
              <a:rPr lang="en-US" dirty="0"/>
              <a:t> </a:t>
            </a:r>
            <a:r>
              <a:rPr lang="en-US" dirty="0" err="1"/>
              <a:t>pamatoti</a:t>
            </a:r>
            <a:r>
              <a:rPr lang="en-US" dirty="0"/>
              <a:t> </a:t>
            </a:r>
            <a:r>
              <a:rPr lang="en-US" dirty="0" err="1"/>
              <a:t>sliekšņi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Ilgtermiņa</a:t>
            </a:r>
            <a:r>
              <a:rPr lang="en-US" dirty="0"/>
              <a:t> </a:t>
            </a:r>
            <a:r>
              <a:rPr lang="en-US" dirty="0" err="1"/>
              <a:t>skatījums</a:t>
            </a:r>
            <a:br>
              <a:rPr lang="en-US" b="1" dirty="0"/>
            </a:br>
            <a:endParaRPr lang="en-US" b="1" dirty="0"/>
          </a:p>
          <a:p>
            <a:pPr marL="228600" indent="0"/>
            <a:r>
              <a:rPr lang="en-US" b="1" dirty="0" err="1"/>
              <a:t>Vesela</a:t>
            </a:r>
            <a:r>
              <a:rPr lang="en-US" b="1" dirty="0"/>
              <a:t> </a:t>
            </a:r>
            <a:r>
              <a:rPr lang="en-US" b="1" dirty="0" err="1"/>
              <a:t>ekosistēma</a:t>
            </a:r>
            <a:r>
              <a:rPr lang="en-US" b="1" dirty="0"/>
              <a:t> = </a:t>
            </a:r>
            <a:r>
              <a:rPr lang="en-US" b="1" dirty="0" err="1"/>
              <a:t>stabila</a:t>
            </a:r>
            <a:r>
              <a:rPr lang="en-US" b="1" dirty="0"/>
              <a:t> </a:t>
            </a:r>
            <a:r>
              <a:rPr lang="en-US" b="1" dirty="0" err="1"/>
              <a:t>ekonomika</a:t>
            </a:r>
            <a:endParaRPr lang="en-US" b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BC993AD-3865-29AB-0AC0-98E99E780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Uz </a:t>
            </a:r>
            <a:r>
              <a:rPr lang="en-US" sz="3200" dirty="0" err="1"/>
              <a:t>ekosistēmu</a:t>
            </a:r>
            <a:r>
              <a:rPr lang="en-US" sz="3200" dirty="0"/>
              <a:t> </a:t>
            </a:r>
            <a:r>
              <a:rPr lang="en-US" sz="3200" dirty="0" err="1"/>
              <a:t>balstīta</a:t>
            </a:r>
            <a:r>
              <a:rPr lang="en-US" sz="3200" dirty="0"/>
              <a:t> </a:t>
            </a:r>
            <a:r>
              <a:rPr lang="en-US" sz="3200" dirty="0" err="1"/>
              <a:t>pārvaldība</a:t>
            </a:r>
            <a:endParaRPr lang="en-US" sz="3200" dirty="0"/>
          </a:p>
        </p:txBody>
      </p:sp>
      <p:pic>
        <p:nvPicPr>
          <p:cNvPr id="7" name="Google Shape;332;gc95bd63e22_0_10" descr="A close up of a logo&#10;&#10;Description automatically generated">
            <a:extLst>
              <a:ext uri="{FF2B5EF4-FFF2-40B4-BE49-F238E27FC236}">
                <a16:creationId xmlns:a16="http://schemas.microsoft.com/office/drawing/2014/main" id="{27EFF909-DF52-3DD0-9160-899CF626CB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74658" y="40556"/>
            <a:ext cx="1963438" cy="99377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51;gb4659233cb_0_5">
            <a:extLst>
              <a:ext uri="{FF2B5EF4-FFF2-40B4-BE49-F238E27FC236}">
                <a16:creationId xmlns:a16="http://schemas.microsoft.com/office/drawing/2014/main" id="{1CA36509-D71D-66A5-FC36-6DDCA2BAF1A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100" cy="3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2026</a:t>
            </a:r>
          </a:p>
        </p:txBody>
      </p:sp>
      <p:pic>
        <p:nvPicPr>
          <p:cNvPr id="12" name="Picture 11" descr="A map of a city&#10;&#10;Description automatically generated">
            <a:extLst>
              <a:ext uri="{FF2B5EF4-FFF2-40B4-BE49-F238E27FC236}">
                <a16:creationId xmlns:a16="http://schemas.microsoft.com/office/drawing/2014/main" id="{696D2192-3AC1-5A25-1D0B-15ABD513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69" y="1115605"/>
            <a:ext cx="5151845" cy="515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6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62FD56-8FD0-FBAA-7C26-F0DAD33647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23F7A-F21F-9CE5-B1DC-06BFBED546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Zivsaimniecība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Tūrisms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Jūras</a:t>
            </a:r>
            <a:r>
              <a:rPr lang="en-US" dirty="0"/>
              <a:t> </a:t>
            </a:r>
            <a:r>
              <a:rPr lang="en-US" dirty="0" err="1"/>
              <a:t>tehnoloģijas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Ostu</a:t>
            </a:r>
            <a:r>
              <a:rPr lang="en-US" dirty="0"/>
              <a:t> </a:t>
            </a:r>
            <a:r>
              <a:rPr lang="en-US" dirty="0" err="1"/>
              <a:t>attīstība</a:t>
            </a:r>
            <a:br>
              <a:rPr lang="en-US" dirty="0"/>
            </a:b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err="1"/>
              <a:t>Atkrastes</a:t>
            </a:r>
            <a:r>
              <a:rPr lang="en-US" dirty="0"/>
              <a:t> </a:t>
            </a:r>
            <a:r>
              <a:rPr lang="en-US" dirty="0" err="1"/>
              <a:t>vēja</a:t>
            </a:r>
            <a:r>
              <a:rPr lang="en-US" dirty="0"/>
              <a:t> </a:t>
            </a:r>
            <a:r>
              <a:rPr lang="en-US" dirty="0" err="1"/>
              <a:t>enerģija</a:t>
            </a:r>
            <a:br>
              <a:rPr lang="en-US" dirty="0"/>
            </a:br>
            <a:endParaRPr lang="en-US" dirty="0"/>
          </a:p>
          <a:p>
            <a:pPr marL="228600" indent="0"/>
            <a:r>
              <a:rPr lang="en-US" b="1" dirty="0"/>
              <a:t>Vai </a:t>
            </a:r>
            <a:r>
              <a:rPr lang="en-US" b="1" dirty="0" err="1"/>
              <a:t>investīcijas</a:t>
            </a:r>
            <a:r>
              <a:rPr lang="en-US" b="1" dirty="0"/>
              <a:t> </a:t>
            </a:r>
            <a:r>
              <a:rPr lang="en-US" b="1" dirty="0" err="1"/>
              <a:t>ir</a:t>
            </a:r>
            <a:r>
              <a:rPr lang="en-US" b="1" dirty="0"/>
              <a:t> </a:t>
            </a:r>
            <a:r>
              <a:rPr lang="en-US" b="1" dirty="0" err="1"/>
              <a:t>drošas</a:t>
            </a:r>
            <a:r>
              <a:rPr lang="en-US" b="1" dirty="0"/>
              <a:t>, ja </a:t>
            </a:r>
            <a:r>
              <a:rPr lang="en-US" b="1" dirty="0" err="1"/>
              <a:t>ekosistēma</a:t>
            </a:r>
            <a:r>
              <a:rPr lang="en-US" b="1" dirty="0"/>
              <a:t> </a:t>
            </a:r>
            <a:r>
              <a:rPr lang="en-US" b="1" dirty="0" err="1"/>
              <a:t>degradējas</a:t>
            </a:r>
            <a:r>
              <a:rPr lang="en-US" b="1" dirty="0"/>
              <a:t>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2D4675-1EA3-AA9C-C9BD-2A82A010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Zilā</a:t>
            </a:r>
            <a:r>
              <a:rPr lang="en-US" sz="3200" dirty="0"/>
              <a:t> </a:t>
            </a:r>
            <a:r>
              <a:rPr lang="en-US" sz="3200" dirty="0" err="1"/>
              <a:t>ekonomika</a:t>
            </a:r>
            <a:r>
              <a:rPr lang="en-US" sz="3200" dirty="0"/>
              <a:t> bez </a:t>
            </a:r>
            <a:r>
              <a:rPr lang="en-US" sz="3200" dirty="0" err="1"/>
              <a:t>veselas</a:t>
            </a:r>
            <a:r>
              <a:rPr lang="en-US" sz="3200" dirty="0"/>
              <a:t> </a:t>
            </a:r>
            <a:r>
              <a:rPr lang="en-US" sz="3200" dirty="0" err="1"/>
              <a:t>jūras</a:t>
            </a:r>
            <a:r>
              <a:rPr lang="en-US" sz="3200" dirty="0"/>
              <a:t> nav </a:t>
            </a:r>
            <a:r>
              <a:rPr lang="en-US" sz="3200" dirty="0" err="1"/>
              <a:t>iespējama</a:t>
            </a:r>
            <a:endParaRPr lang="en-US" sz="3200" dirty="0"/>
          </a:p>
        </p:txBody>
      </p:sp>
      <p:pic>
        <p:nvPicPr>
          <p:cNvPr id="7" name="Google Shape;332;gc95bd63e22_0_10" descr="A close up of a logo&#10;&#10;Description automatically generated">
            <a:extLst>
              <a:ext uri="{FF2B5EF4-FFF2-40B4-BE49-F238E27FC236}">
                <a16:creationId xmlns:a16="http://schemas.microsoft.com/office/drawing/2014/main" id="{79E0AA5B-B261-4A8F-4491-56441E98422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74658" y="40556"/>
            <a:ext cx="1963438" cy="99377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51;gb4659233cb_0_5">
            <a:extLst>
              <a:ext uri="{FF2B5EF4-FFF2-40B4-BE49-F238E27FC236}">
                <a16:creationId xmlns:a16="http://schemas.microsoft.com/office/drawing/2014/main" id="{5E225F80-379E-9397-1860-03953AA16F3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100" cy="3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2026</a:t>
            </a:r>
          </a:p>
        </p:txBody>
      </p:sp>
      <p:pic>
        <p:nvPicPr>
          <p:cNvPr id="10" name="Picture 9" descr="A graph of a graph showing the difference between several different types of fishing&#10;&#10;Description automatically generated with medium confidence">
            <a:extLst>
              <a:ext uri="{FF2B5EF4-FFF2-40B4-BE49-F238E27FC236}">
                <a16:creationId xmlns:a16="http://schemas.microsoft.com/office/drawing/2014/main" id="{F06BCC1E-9B4C-B610-0A7D-11728FF0F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243" y="1229007"/>
            <a:ext cx="6881853" cy="48676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CEFF42-E664-94CA-7F3F-8058D1A5A060}"/>
              </a:ext>
            </a:extLst>
          </p:cNvPr>
          <p:cNvSpPr txBox="1"/>
          <p:nvPr/>
        </p:nvSpPr>
        <p:spPr>
          <a:xfrm>
            <a:off x="8106655" y="5844125"/>
            <a:ext cx="5009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 </a:t>
            </a:r>
            <a:r>
              <a:rPr lang="en-US" sz="1200" dirty="0" err="1"/>
              <a:t>Bostonas</a:t>
            </a:r>
            <a:r>
              <a:rPr lang="en-US" sz="1200" dirty="0"/>
              <a:t> </a:t>
            </a:r>
            <a:r>
              <a:rPr lang="en-US" sz="1200" dirty="0" err="1"/>
              <a:t>konsultāciju</a:t>
            </a:r>
            <a:r>
              <a:rPr lang="en-US" sz="1200" dirty="0"/>
              <a:t> </a:t>
            </a:r>
            <a:r>
              <a:rPr lang="en-US" sz="1200" dirty="0" err="1"/>
              <a:t>grupas</a:t>
            </a:r>
            <a:r>
              <a:rPr lang="en-US" sz="1200" dirty="0"/>
              <a:t> </a:t>
            </a:r>
            <a:r>
              <a:rPr lang="en-US" sz="1200" dirty="0" err="1"/>
              <a:t>pētījuma</a:t>
            </a:r>
            <a:r>
              <a:rPr lang="en-US" sz="1200" dirty="0"/>
              <a:t>, 2013. </a:t>
            </a:r>
            <a:r>
              <a:rPr lang="en-US" sz="1200" dirty="0" err="1"/>
              <a:t>gadā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94712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258E3-2D9A-D550-DCEC-D5B124A22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8C28B4-DA7B-7BC4-C600-193AF73978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CB56194-FDD9-FA48-3BA4-E5814A002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Zilā</a:t>
            </a:r>
            <a:r>
              <a:rPr lang="en-US" sz="3200" dirty="0"/>
              <a:t> </a:t>
            </a:r>
            <a:r>
              <a:rPr lang="en-US" sz="3200" dirty="0" err="1"/>
              <a:t>ekonomika</a:t>
            </a:r>
            <a:r>
              <a:rPr lang="en-US" sz="3200" dirty="0"/>
              <a:t> bez </a:t>
            </a:r>
            <a:r>
              <a:rPr lang="en-US" sz="3200" dirty="0" err="1"/>
              <a:t>veselas</a:t>
            </a:r>
            <a:r>
              <a:rPr lang="en-US" sz="3200" dirty="0"/>
              <a:t> </a:t>
            </a:r>
            <a:r>
              <a:rPr lang="en-US" sz="3200" dirty="0" err="1"/>
              <a:t>jūras</a:t>
            </a:r>
            <a:r>
              <a:rPr lang="en-US" sz="3200" dirty="0"/>
              <a:t> nav </a:t>
            </a:r>
            <a:r>
              <a:rPr lang="en-US" sz="3200" dirty="0" err="1"/>
              <a:t>iespējama</a:t>
            </a:r>
            <a:endParaRPr lang="en-US" sz="3200" dirty="0"/>
          </a:p>
        </p:txBody>
      </p:sp>
      <p:pic>
        <p:nvPicPr>
          <p:cNvPr id="7" name="Google Shape;332;gc95bd63e22_0_10" descr="A close up of a logo&#10;&#10;Description automatically generated">
            <a:extLst>
              <a:ext uri="{FF2B5EF4-FFF2-40B4-BE49-F238E27FC236}">
                <a16:creationId xmlns:a16="http://schemas.microsoft.com/office/drawing/2014/main" id="{905BDFF6-9156-ACFA-9C06-1EED22CAD23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74658" y="40556"/>
            <a:ext cx="1963438" cy="99377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51;gb4659233cb_0_5">
            <a:extLst>
              <a:ext uri="{FF2B5EF4-FFF2-40B4-BE49-F238E27FC236}">
                <a16:creationId xmlns:a16="http://schemas.microsoft.com/office/drawing/2014/main" id="{90364E78-A0ED-1374-CACA-FCB96FED8C8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100" cy="3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92B9EE-2184-AB64-A816-47611A5C908E}"/>
              </a:ext>
            </a:extLst>
          </p:cNvPr>
          <p:cNvSpPr txBox="1"/>
          <p:nvPr/>
        </p:nvSpPr>
        <p:spPr>
          <a:xfrm>
            <a:off x="8890426" y="6006687"/>
            <a:ext cx="3611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WWF Financial Flows </a:t>
            </a:r>
            <a:r>
              <a:rPr lang="en-US" sz="1200" dirty="0" err="1"/>
              <a:t>ziņojums</a:t>
            </a:r>
            <a:r>
              <a:rPr lang="en-US" sz="1200" dirty="0"/>
              <a:t>, 2023. gads</a:t>
            </a:r>
          </a:p>
        </p:txBody>
      </p:sp>
      <p:pic>
        <p:nvPicPr>
          <p:cNvPr id="6" name="Picture 5" descr="A graph with colorful bars&#10;&#10;Description automatically generated with medium confidence">
            <a:extLst>
              <a:ext uri="{FF2B5EF4-FFF2-40B4-BE49-F238E27FC236}">
                <a16:creationId xmlns:a16="http://schemas.microsoft.com/office/drawing/2014/main" id="{A1BDEC0A-EBA4-F09D-EBA3-BC683614A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152" y="1225605"/>
            <a:ext cx="6811705" cy="479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16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c95bd63e22_0_10"/>
          <p:cNvSpPr txBox="1">
            <a:spLocks noGrp="1"/>
          </p:cNvSpPr>
          <p:nvPr>
            <p:ph type="ftr" idx="11"/>
          </p:nvPr>
        </p:nvSpPr>
        <p:spPr>
          <a:xfrm>
            <a:off x="232780" y="6267451"/>
            <a:ext cx="11732100" cy="3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2026</a:t>
            </a:r>
          </a:p>
        </p:txBody>
      </p:sp>
      <p:sp>
        <p:nvSpPr>
          <p:cNvPr id="330" name="Google Shape;330;gc95bd63e22_0_10"/>
          <p:cNvSpPr txBox="1">
            <a:spLocks noGrp="1"/>
          </p:cNvSpPr>
          <p:nvPr>
            <p:ph type="sldNum" idx="12"/>
          </p:nvPr>
        </p:nvSpPr>
        <p:spPr>
          <a:xfrm>
            <a:off x="11423921" y="6267450"/>
            <a:ext cx="541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331" name="Google Shape;331;gc95bd63e22_0_10"/>
          <p:cNvSpPr txBox="1">
            <a:spLocks noGrp="1"/>
          </p:cNvSpPr>
          <p:nvPr>
            <p:ph type="title"/>
          </p:nvPr>
        </p:nvSpPr>
        <p:spPr>
          <a:xfrm>
            <a:off x="232782" y="225425"/>
            <a:ext cx="110523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GB" sz="3600" dirty="0" err="1"/>
              <a:t>Politiskā</a:t>
            </a:r>
            <a:r>
              <a:rPr lang="en-GB" sz="3600" dirty="0"/>
              <a:t> </a:t>
            </a:r>
            <a:r>
              <a:rPr lang="en-GB" sz="3600" dirty="0" err="1"/>
              <a:t>izvēle</a:t>
            </a:r>
            <a:r>
              <a:rPr lang="en-GB" sz="3600" dirty="0"/>
              <a:t> </a:t>
            </a:r>
            <a:r>
              <a:rPr lang="en-GB" sz="3600" dirty="0" err="1"/>
              <a:t>šodien</a:t>
            </a:r>
            <a:r>
              <a:rPr lang="en-GB" sz="3600" dirty="0"/>
              <a:t> </a:t>
            </a:r>
            <a:r>
              <a:rPr lang="en-GB" sz="3600" dirty="0" err="1"/>
              <a:t>nosaka</a:t>
            </a:r>
            <a:r>
              <a:rPr lang="en-GB" sz="3600" dirty="0"/>
              <a:t> </a:t>
            </a:r>
            <a:r>
              <a:rPr lang="en-GB" sz="3600" dirty="0" err="1"/>
              <a:t>jūras</a:t>
            </a:r>
            <a:r>
              <a:rPr lang="en-GB" sz="3600" dirty="0"/>
              <a:t> </a:t>
            </a:r>
            <a:r>
              <a:rPr lang="en-GB" sz="3600" dirty="0" err="1"/>
              <a:t>nākotni</a:t>
            </a:r>
            <a:endParaRPr sz="3600" dirty="0"/>
          </a:p>
        </p:txBody>
      </p:sp>
      <p:pic>
        <p:nvPicPr>
          <p:cNvPr id="332" name="Google Shape;332;gc95bd63e22_0_10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74658" y="40556"/>
            <a:ext cx="1963438" cy="993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gc95bd63e22_0_10"/>
          <p:cNvPicPr preferRelativeResize="0"/>
          <p:nvPr/>
        </p:nvPicPr>
        <p:blipFill rotWithShape="1">
          <a:blip r:embed="rId4">
            <a:alphaModFix/>
          </a:blip>
          <a:srcRect b="7097"/>
          <a:stretch/>
        </p:blipFill>
        <p:spPr>
          <a:xfrm>
            <a:off x="6431537" y="1687884"/>
            <a:ext cx="5615264" cy="345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green algae growing on the water&#10;&#10;Description automatically generated">
            <a:extLst>
              <a:ext uri="{FF2B5EF4-FFF2-40B4-BE49-F238E27FC236}">
                <a16:creationId xmlns:a16="http://schemas.microsoft.com/office/drawing/2014/main" id="{D170B38A-91CC-59A4-2800-C26BB3110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80" y="1687884"/>
            <a:ext cx="5863220" cy="34556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A4733C-D523-F553-C619-ACEF7094EF24}"/>
              </a:ext>
            </a:extLst>
          </p:cNvPr>
          <p:cNvSpPr txBox="1"/>
          <p:nvPr/>
        </p:nvSpPr>
        <p:spPr>
          <a:xfrm>
            <a:off x="3035707" y="5289977"/>
            <a:ext cx="6120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err="1"/>
              <a:t>Ekosistēmas</a:t>
            </a:r>
            <a:r>
              <a:rPr lang="en-US" sz="2400" b="1" i="1" dirty="0"/>
              <a:t> </a:t>
            </a:r>
            <a:r>
              <a:rPr lang="en-US" sz="2400" b="1" i="1" dirty="0" err="1"/>
              <a:t>nereaģē</a:t>
            </a:r>
            <a:r>
              <a:rPr lang="en-US" sz="2400" b="1" i="1" dirty="0"/>
              <a:t> </a:t>
            </a:r>
            <a:r>
              <a:rPr lang="en-US" sz="2400" b="1" i="1" dirty="0" err="1"/>
              <a:t>uz</a:t>
            </a:r>
            <a:r>
              <a:rPr lang="en-US" sz="2400" b="1" i="1" dirty="0"/>
              <a:t> </a:t>
            </a:r>
            <a:r>
              <a:rPr lang="en-US" sz="2400" b="1" i="1" dirty="0" err="1"/>
              <a:t>kompromisiem</a:t>
            </a:r>
            <a:r>
              <a:rPr lang="en-US" sz="2400" b="1" i="1" dirty="0"/>
              <a:t>.</a:t>
            </a:r>
          </a:p>
          <a:p>
            <a:pPr algn="ctr"/>
            <a:r>
              <a:rPr lang="en-US" sz="2400" b="1" i="1" dirty="0" err="1"/>
              <a:t>Tās</a:t>
            </a:r>
            <a:r>
              <a:rPr lang="en-US" sz="2400" b="1" i="1" dirty="0"/>
              <a:t> </a:t>
            </a:r>
            <a:r>
              <a:rPr lang="en-US" sz="2400" b="1" i="1" dirty="0" err="1"/>
              <a:t>reaģē</a:t>
            </a:r>
            <a:r>
              <a:rPr lang="en-US" sz="2400" b="1" i="1" dirty="0"/>
              <a:t> </a:t>
            </a:r>
            <a:r>
              <a:rPr lang="en-US" sz="2400" b="1" i="1" dirty="0" err="1"/>
              <a:t>uz</a:t>
            </a:r>
            <a:r>
              <a:rPr lang="en-US" sz="2400" b="1" i="1" dirty="0"/>
              <a:t> </a:t>
            </a:r>
            <a:r>
              <a:rPr lang="en-US" sz="2400" b="1" i="1" dirty="0" err="1"/>
              <a:t>rīcībām</a:t>
            </a:r>
            <a:r>
              <a:rPr lang="en-US" sz="2400" b="1" i="1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Oval 1"/>
          <p:cNvSpPr/>
          <p:nvPr/>
        </p:nvSpPr>
        <p:spPr>
          <a:xfrm>
            <a:off x="4260420" y="1278760"/>
            <a:ext cx="3810120" cy="359398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1353" name="PlaceHolder 1"/>
          <p:cNvSpPr>
            <a:spLocks noGrp="1"/>
          </p:cNvSpPr>
          <p:nvPr>
            <p:ph type="title"/>
          </p:nvPr>
        </p:nvSpPr>
        <p:spPr>
          <a:xfrm>
            <a:off x="2248140" y="442680"/>
            <a:ext cx="7695720" cy="4568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lv-LV" sz="4000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Paldies!</a:t>
            </a:r>
            <a:endParaRPr lang="en-US" sz="4000" spc="-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55" name="Picture 13" descr="0444A"/>
          <p:cNvPicPr/>
          <p:nvPr/>
        </p:nvPicPr>
        <p:blipFill>
          <a:blip r:embed="rId3"/>
          <a:stretch/>
        </p:blipFill>
        <p:spPr>
          <a:xfrm>
            <a:off x="5473560" y="2494080"/>
            <a:ext cx="1383840" cy="1265040"/>
          </a:xfrm>
          <a:prstGeom prst="rect">
            <a:avLst/>
          </a:prstGeom>
          <a:ln w="0">
            <a:noFill/>
          </a:ln>
        </p:spPr>
      </p:pic>
      <p:sp>
        <p:nvSpPr>
          <p:cNvPr id="1356" name="Rectangle 30"/>
          <p:cNvSpPr/>
          <p:nvPr/>
        </p:nvSpPr>
        <p:spPr>
          <a:xfrm>
            <a:off x="3180980" y="5085180"/>
            <a:ext cx="5969000" cy="9526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/>
            <a:r>
              <a:rPr lang="lv-LV" sz="2800" b="1" spc="-1" dirty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Magda </a:t>
            </a:r>
            <a:r>
              <a:rPr lang="lv-LV" sz="2800" b="1" spc="-1" dirty="0" err="1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Jentgena</a:t>
            </a:r>
            <a:endParaRPr lang="lv-LV" sz="2800" spc="-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lv-LV" sz="2800" spc="-1" dirty="0" err="1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v-LV" sz="2800" spc="-1" dirty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pasts: </a:t>
            </a:r>
            <a:r>
              <a:rPr lang="lv-LV" sz="2800" spc="-1" dirty="0" err="1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mjentgena@pdf.lv</a:t>
            </a:r>
            <a:endParaRPr lang="lv-LV" sz="2800" spc="-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WF Master PPT Template">
  <a:themeElements>
    <a:clrScheme name="WWF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5D200"/>
      </a:accent1>
      <a:accent2>
        <a:srgbClr val="F07D00"/>
      </a:accent2>
      <a:accent3>
        <a:srgbClr val="009191"/>
      </a:accent3>
      <a:accent4>
        <a:srgbClr val="9A0064"/>
      </a:accent4>
      <a:accent5>
        <a:srgbClr val="7B8327"/>
      </a:accent5>
      <a:accent6>
        <a:srgbClr val="552F24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WWF Master PPT Boilerplate Template">
  <a:themeElements>
    <a:clrScheme name="WWF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5D200"/>
      </a:accent1>
      <a:accent2>
        <a:srgbClr val="F07D00"/>
      </a:accent2>
      <a:accent3>
        <a:srgbClr val="009191"/>
      </a:accent3>
      <a:accent4>
        <a:srgbClr val="9A0064"/>
      </a:accent4>
      <a:accent5>
        <a:srgbClr val="7B8327"/>
      </a:accent5>
      <a:accent6>
        <a:srgbClr val="552F24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bb5f49-36c8-407e-a882-b35d470b883a" xsi:nil="true"/>
    <lcf76f155ced4ddcb4097134ff3c332f xmlns="ec27fb0f-fbbb-43f0-affb-2849d85c1a5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6AAAB59674CA439A4EC326AB4781DC" ma:contentTypeVersion="19" ma:contentTypeDescription="Create a new document." ma:contentTypeScope="" ma:versionID="135bb4d34c331810f27eda53730fcf84">
  <xsd:schema xmlns:xsd="http://www.w3.org/2001/XMLSchema" xmlns:xs="http://www.w3.org/2001/XMLSchema" xmlns:p="http://schemas.microsoft.com/office/2006/metadata/properties" xmlns:ns2="ec27fb0f-fbbb-43f0-affb-2849d85c1a53" xmlns:ns3="c8bb5f49-36c8-407e-a882-b35d470b883a" targetNamespace="http://schemas.microsoft.com/office/2006/metadata/properties" ma:root="true" ma:fieldsID="ef5f11abb1b90f1785b17fc5284d294d" ns2:_="" ns3:_="">
    <xsd:import namespace="ec27fb0f-fbbb-43f0-affb-2849d85c1a53"/>
    <xsd:import namespace="c8bb5f49-36c8-407e-a882-b35d470b88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27fb0f-fbbb-43f0-affb-2849d85c1a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f432369-fe0c-403f-8ebc-1aea141d85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bb5f49-36c8-407e-a882-b35d470b883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86c1fa2-8f20-412d-9fca-ef155048c894}" ma:internalName="TaxCatchAll" ma:showField="CatchAllData" ma:web="c8bb5f49-36c8-407e-a882-b35d470b88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8CF01B-ADC7-4F9E-8C3E-6B6751046061}">
  <ds:schemaRefs>
    <ds:schemaRef ds:uri="http://schemas.microsoft.com/office/2006/metadata/properties"/>
    <ds:schemaRef ds:uri="http://schemas.microsoft.com/office/infopath/2007/PartnerControls"/>
    <ds:schemaRef ds:uri="c8bb5f49-36c8-407e-a882-b35d470b883a"/>
    <ds:schemaRef ds:uri="ec27fb0f-fbbb-43f0-affb-2849d85c1a53"/>
  </ds:schemaRefs>
</ds:datastoreItem>
</file>

<file path=customXml/itemProps2.xml><?xml version="1.0" encoding="utf-8"?>
<ds:datastoreItem xmlns:ds="http://schemas.openxmlformats.org/officeDocument/2006/customXml" ds:itemID="{9BCA3896-AD2D-41EF-A2C6-CEA796061E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27fb0f-fbbb-43f0-affb-2849d85c1a53"/>
    <ds:schemaRef ds:uri="c8bb5f49-36c8-407e-a882-b35d470b88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4B1C5C-F39D-42E1-832C-9E2EC481D6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231</Words>
  <Application>Microsoft Macintosh PowerPoint</Application>
  <PresentationFormat>Widescreen</PresentationFormat>
  <Paragraphs>62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Times New Roman</vt:lpstr>
      <vt:lpstr>Georgia</vt:lpstr>
      <vt:lpstr>Calibri</vt:lpstr>
      <vt:lpstr>Open Sans</vt:lpstr>
      <vt:lpstr>Arial</vt:lpstr>
      <vt:lpstr>WWF Master PPT Template</vt:lpstr>
      <vt:lpstr>2_WWF Master PPT Boilerplate Template</vt:lpstr>
      <vt:lpstr>Baltijas jūras ekosistēmas ilgtspējīga pārvaldība</vt:lpstr>
      <vt:lpstr>Baltijas jūra – viena no jūtīgākajām jūrām pasaulē</vt:lpstr>
      <vt:lpstr>Baltijas jūras stāvoklis – brīdinājuma signāli</vt:lpstr>
      <vt:lpstr>Normatīvais ietvars pastāv – rezultāti atpaliek</vt:lpstr>
      <vt:lpstr>Uz ekosistēmu balstīta pārvaldība</vt:lpstr>
      <vt:lpstr>Zilā ekonomika bez veselas jūras nav iespējama</vt:lpstr>
      <vt:lpstr>Zilā ekonomika bez veselas jūras nav iespējama</vt:lpstr>
      <vt:lpstr>Politiskā izvēle šodien nosaka jūras nākotni</vt:lpstr>
      <vt:lpstr>Paldies!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Baltijas jūras un saldūdens ekosistēmas izaicinājumi un iespējas</dc:title>
  <dc:creator>Laura</dc:creator>
  <cp:lastModifiedBy>Magda Jentgena</cp:lastModifiedBy>
  <cp:revision>26</cp:revision>
  <dcterms:created xsi:type="dcterms:W3CDTF">2020-01-28T15:51:20Z</dcterms:created>
  <dcterms:modified xsi:type="dcterms:W3CDTF">2026-02-17T16:53:21Z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0x010100896AAAB59674CA439A4EC326AB4781DC</vt:lpwstr>
  </property>
</Properties>
</file>