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87" r:id="rId3"/>
    <p:sldId id="294" r:id="rId4"/>
    <p:sldId id="291" r:id="rId5"/>
    <p:sldId id="292" r:id="rId6"/>
    <p:sldId id="290" r:id="rId7"/>
    <p:sldId id="289" r:id="rId8"/>
    <p:sldId id="293" r:id="rId9"/>
    <p:sldId id="297" r:id="rId10"/>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0116" autoAdjust="0"/>
  </p:normalViewPr>
  <p:slideViewPr>
    <p:cSldViewPr snapToGrid="0">
      <p:cViewPr varScale="1">
        <p:scale>
          <a:sx n="100" d="100"/>
          <a:sy n="100" d="100"/>
        </p:scale>
        <p:origin x="62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3B128B-1F9F-4709-A834-72E99AC0CEF1}" type="doc">
      <dgm:prSet loTypeId="urn:microsoft.com/office/officeart/2005/8/layout/cycle8" loCatId="cycle" qsTypeId="urn:microsoft.com/office/officeart/2005/8/quickstyle/simple2" qsCatId="simple" csTypeId="urn:microsoft.com/office/officeart/2005/8/colors/accent1_2" csCatId="accent1" phldr="1"/>
      <dgm:spPr/>
      <dgm:t>
        <a:bodyPr/>
        <a:lstStyle/>
        <a:p>
          <a:endParaRPr lang="lv-LV"/>
        </a:p>
      </dgm:t>
    </dgm:pt>
    <dgm:pt modelId="{23F0A1A2-1D34-4FBF-9DE2-1CB78FD7A6BE}">
      <dgm:prSet custT="1"/>
      <dgm:spPr>
        <a:solidFill>
          <a:srgbClr val="506345"/>
        </a:solidFill>
      </dgm:spPr>
      <dgm:t>
        <a:bodyPr/>
        <a:lstStyle/>
        <a:p>
          <a:r>
            <a:rPr lang="lv-LV" sz="1050" dirty="0">
              <a:latin typeface="Verdana" panose="020B0604030504040204" pitchFamily="34" charset="0"/>
              <a:ea typeface="Verdana" panose="020B0604030504040204" pitchFamily="34" charset="0"/>
            </a:rPr>
            <a:t>Kiberuzbrukumi</a:t>
          </a:r>
        </a:p>
      </dgm:t>
    </dgm:pt>
    <dgm:pt modelId="{9C08846B-C3EE-4CBD-9BE4-1399C3ED2F24}" type="parTrans" cxnId="{887977EE-3F47-4B3B-9830-9C6EAD335A97}">
      <dgm:prSet/>
      <dgm:spPr/>
      <dgm:t>
        <a:bodyPr/>
        <a:lstStyle/>
        <a:p>
          <a:endParaRPr lang="lv-LV"/>
        </a:p>
      </dgm:t>
    </dgm:pt>
    <dgm:pt modelId="{99E5EF60-41D9-454A-9A8F-7E723B499672}" type="sibTrans" cxnId="{887977EE-3F47-4B3B-9830-9C6EAD335A97}">
      <dgm:prSet/>
      <dgm:spPr/>
      <dgm:t>
        <a:bodyPr/>
        <a:lstStyle/>
        <a:p>
          <a:endParaRPr lang="lv-LV"/>
        </a:p>
      </dgm:t>
    </dgm:pt>
    <dgm:pt modelId="{3BCC2A1E-547E-43AA-8195-67D03572531D}">
      <dgm:prSet custT="1"/>
      <dgm:spPr>
        <a:solidFill>
          <a:srgbClr val="506345"/>
        </a:solidFill>
      </dgm:spPr>
      <dgm:t>
        <a:bodyPr/>
        <a:lstStyle/>
        <a:p>
          <a:pPr algn="l"/>
          <a:r>
            <a:rPr lang="lv-LV" sz="1150" b="1" dirty="0">
              <a:solidFill>
                <a:srgbClr val="FF0000"/>
              </a:solidFill>
              <a:latin typeface="Verdana" panose="020B0604030504040204" pitchFamily="34" charset="0"/>
              <a:ea typeface="Verdana" panose="020B0604030504040204" pitchFamily="34" charset="0"/>
            </a:rPr>
            <a:t>Apdraudējums kritiskajai infrastruktūrai/ </a:t>
          </a:r>
          <a:r>
            <a:rPr lang="lv-LV" sz="1150" b="1" dirty="0" smtClean="0">
              <a:solidFill>
                <a:srgbClr val="FF0000"/>
              </a:solidFill>
              <a:latin typeface="Verdana" panose="020B0604030504040204" pitchFamily="34" charset="0"/>
              <a:ea typeface="Verdana" panose="020B0604030504040204" pitchFamily="34" charset="0"/>
            </a:rPr>
            <a:t>sabotāžas   akti</a:t>
          </a:r>
          <a:endParaRPr lang="lv-LV" sz="1150" b="1" dirty="0">
            <a:solidFill>
              <a:srgbClr val="FF0000"/>
            </a:solidFill>
            <a:latin typeface="Verdana" panose="020B0604030504040204" pitchFamily="34" charset="0"/>
            <a:ea typeface="Verdana" panose="020B0604030504040204" pitchFamily="34" charset="0"/>
          </a:endParaRPr>
        </a:p>
      </dgm:t>
    </dgm:pt>
    <dgm:pt modelId="{9530084C-88BC-413E-AF30-5DC2135AB451}" type="parTrans" cxnId="{465223A7-B8C9-455B-94DE-99AB24ECA9F4}">
      <dgm:prSet/>
      <dgm:spPr/>
      <dgm:t>
        <a:bodyPr/>
        <a:lstStyle/>
        <a:p>
          <a:endParaRPr lang="lv-LV"/>
        </a:p>
      </dgm:t>
    </dgm:pt>
    <dgm:pt modelId="{04CBFDB7-2C22-420F-B864-D8F348D6D9B8}" type="sibTrans" cxnId="{465223A7-B8C9-455B-94DE-99AB24ECA9F4}">
      <dgm:prSet/>
      <dgm:spPr/>
      <dgm:t>
        <a:bodyPr/>
        <a:lstStyle/>
        <a:p>
          <a:endParaRPr lang="lv-LV"/>
        </a:p>
      </dgm:t>
    </dgm:pt>
    <dgm:pt modelId="{9F27E07E-69D9-45D6-8594-8C51B0BCC419}">
      <dgm:prSet custT="1"/>
      <dgm:spPr>
        <a:solidFill>
          <a:srgbClr val="506345"/>
        </a:solidFill>
      </dgm:spPr>
      <dgm:t>
        <a:bodyPr/>
        <a:lstStyle/>
        <a:p>
          <a:r>
            <a:rPr lang="lv-LV" sz="1200" dirty="0">
              <a:latin typeface="Verdana" panose="020B0604030504040204" pitchFamily="34" charset="0"/>
              <a:ea typeface="Verdana" panose="020B0604030504040204" pitchFamily="34" charset="0"/>
            </a:rPr>
            <a:t>Mākslīga migrācijas krīze</a:t>
          </a:r>
        </a:p>
      </dgm:t>
    </dgm:pt>
    <dgm:pt modelId="{E3713E4F-84C8-4552-986D-B7F06A78A56E}" type="parTrans" cxnId="{C3CFDC36-66F3-4788-B8A0-221AE4B12501}">
      <dgm:prSet/>
      <dgm:spPr/>
      <dgm:t>
        <a:bodyPr/>
        <a:lstStyle/>
        <a:p>
          <a:endParaRPr lang="lv-LV"/>
        </a:p>
      </dgm:t>
    </dgm:pt>
    <dgm:pt modelId="{A43877E4-C6D4-475C-A16A-B6E8CB8F2ABD}" type="sibTrans" cxnId="{C3CFDC36-66F3-4788-B8A0-221AE4B12501}">
      <dgm:prSet/>
      <dgm:spPr/>
      <dgm:t>
        <a:bodyPr/>
        <a:lstStyle/>
        <a:p>
          <a:endParaRPr lang="lv-LV"/>
        </a:p>
      </dgm:t>
    </dgm:pt>
    <dgm:pt modelId="{4909B550-083D-4BB3-80C3-EE1814EFDD04}">
      <dgm:prSet custT="1"/>
      <dgm:spPr>
        <a:solidFill>
          <a:srgbClr val="506345"/>
        </a:solidFill>
      </dgm:spPr>
      <dgm:t>
        <a:bodyPr/>
        <a:lstStyle/>
        <a:p>
          <a:r>
            <a:rPr lang="lv-LV" sz="1200" dirty="0">
              <a:latin typeface="Verdana" panose="020B0604030504040204" pitchFamily="34" charset="0"/>
              <a:ea typeface="Verdana" panose="020B0604030504040204" pitchFamily="34" charset="0"/>
            </a:rPr>
            <a:t>Informatīvā karadarbība</a:t>
          </a:r>
        </a:p>
      </dgm:t>
    </dgm:pt>
    <dgm:pt modelId="{2DEDD5F5-B83F-4C8E-910F-8992A9BC5271}" type="parTrans" cxnId="{017DD486-29AE-4E48-A508-1DD5DE976B6F}">
      <dgm:prSet/>
      <dgm:spPr/>
      <dgm:t>
        <a:bodyPr/>
        <a:lstStyle/>
        <a:p>
          <a:endParaRPr lang="lv-LV"/>
        </a:p>
      </dgm:t>
    </dgm:pt>
    <dgm:pt modelId="{D69B838A-4BAC-4186-BFA5-02B7D6E68AF8}" type="sibTrans" cxnId="{017DD486-29AE-4E48-A508-1DD5DE976B6F}">
      <dgm:prSet/>
      <dgm:spPr/>
      <dgm:t>
        <a:bodyPr/>
        <a:lstStyle/>
        <a:p>
          <a:endParaRPr lang="lv-LV"/>
        </a:p>
      </dgm:t>
    </dgm:pt>
    <dgm:pt modelId="{2709714C-AC5E-4DBE-9A6B-16D91CAAA4E8}">
      <dgm:prSet custT="1"/>
      <dgm:spPr>
        <a:solidFill>
          <a:srgbClr val="506345"/>
        </a:solidFill>
      </dgm:spPr>
      <dgm:t>
        <a:bodyPr/>
        <a:lstStyle/>
        <a:p>
          <a:r>
            <a:rPr lang="lv-LV" sz="1200" dirty="0">
              <a:latin typeface="Verdana" panose="020B0604030504040204" pitchFamily="34" charset="0"/>
              <a:ea typeface="Verdana" panose="020B0604030504040204" pitchFamily="34" charset="0"/>
            </a:rPr>
            <a:t>Vandālisms</a:t>
          </a:r>
        </a:p>
      </dgm:t>
    </dgm:pt>
    <dgm:pt modelId="{518585D8-9B13-4DCE-AF2C-9CC13F62FFE3}" type="parTrans" cxnId="{EFB42B67-42E5-4B13-BBA8-BC92B10E320E}">
      <dgm:prSet/>
      <dgm:spPr/>
      <dgm:t>
        <a:bodyPr/>
        <a:lstStyle/>
        <a:p>
          <a:endParaRPr lang="lv-LV"/>
        </a:p>
      </dgm:t>
    </dgm:pt>
    <dgm:pt modelId="{335FDE35-B0DB-4D5D-86B2-E9E6F8C31434}" type="sibTrans" cxnId="{EFB42B67-42E5-4B13-BBA8-BC92B10E320E}">
      <dgm:prSet/>
      <dgm:spPr/>
      <dgm:t>
        <a:bodyPr/>
        <a:lstStyle/>
        <a:p>
          <a:endParaRPr lang="lv-LV"/>
        </a:p>
      </dgm:t>
    </dgm:pt>
    <dgm:pt modelId="{E5BD9EBB-80ED-43FC-AD68-B9E299C290AE}">
      <dgm:prSet custT="1"/>
      <dgm:spPr>
        <a:solidFill>
          <a:srgbClr val="506345"/>
        </a:solidFill>
      </dgm:spPr>
      <dgm:t>
        <a:bodyPr/>
        <a:lstStyle/>
        <a:p>
          <a:r>
            <a:rPr lang="lv-LV" sz="1200" b="1" dirty="0">
              <a:solidFill>
                <a:srgbClr val="FF0000"/>
              </a:solidFill>
              <a:latin typeface="Verdana" panose="020B0604030504040204" pitchFamily="34" charset="0"/>
              <a:ea typeface="Verdana" panose="020B0604030504040204" pitchFamily="34" charset="0"/>
            </a:rPr>
            <a:t>Elektroniskā karadarbība</a:t>
          </a:r>
        </a:p>
      </dgm:t>
    </dgm:pt>
    <dgm:pt modelId="{9BEE5D19-89E2-47A8-A06E-48A84DDF33E8}" type="parTrans" cxnId="{EB23EB2F-5502-4507-BFA4-45C915261E93}">
      <dgm:prSet/>
      <dgm:spPr/>
      <dgm:t>
        <a:bodyPr/>
        <a:lstStyle/>
        <a:p>
          <a:endParaRPr lang="lv-LV"/>
        </a:p>
      </dgm:t>
    </dgm:pt>
    <dgm:pt modelId="{2615927F-2C15-4F39-B360-36F84A6F0FEA}" type="sibTrans" cxnId="{EB23EB2F-5502-4507-BFA4-45C915261E93}">
      <dgm:prSet/>
      <dgm:spPr/>
      <dgm:t>
        <a:bodyPr/>
        <a:lstStyle/>
        <a:p>
          <a:endParaRPr lang="lv-LV"/>
        </a:p>
      </dgm:t>
    </dgm:pt>
    <dgm:pt modelId="{42BB7459-E2F4-4E72-A318-35F84278DE37}">
      <dgm:prSet custT="1"/>
      <dgm:spPr>
        <a:solidFill>
          <a:srgbClr val="506345"/>
        </a:solidFill>
      </dgm:spPr>
      <dgm:t>
        <a:bodyPr/>
        <a:lstStyle/>
        <a:p>
          <a:r>
            <a:rPr lang="lv-LV" sz="1100" b="1" dirty="0" smtClean="0">
              <a:solidFill>
                <a:srgbClr val="FF0000"/>
              </a:solidFill>
              <a:latin typeface="Verdana" panose="020B0604030504040204" pitchFamily="34" charset="0"/>
              <a:ea typeface="Verdana" panose="020B0604030504040204" pitchFamily="34" charset="0"/>
            </a:rPr>
            <a:t>Ēnu flotes aktivitātes</a:t>
          </a:r>
          <a:endParaRPr lang="lv-LV" sz="1100" b="1" dirty="0">
            <a:solidFill>
              <a:srgbClr val="FF0000"/>
            </a:solidFill>
            <a:latin typeface="Verdana" panose="020B0604030504040204" pitchFamily="34" charset="0"/>
            <a:ea typeface="Verdana" panose="020B0604030504040204" pitchFamily="34" charset="0"/>
          </a:endParaRPr>
        </a:p>
      </dgm:t>
    </dgm:pt>
    <dgm:pt modelId="{FA1F3394-F888-49D1-BE5F-432B08321DED}" type="parTrans" cxnId="{CAA22EFB-1D59-4374-B127-6A2C412FA86F}">
      <dgm:prSet/>
      <dgm:spPr/>
      <dgm:t>
        <a:bodyPr/>
        <a:lstStyle/>
        <a:p>
          <a:endParaRPr lang="lv-LV"/>
        </a:p>
      </dgm:t>
    </dgm:pt>
    <dgm:pt modelId="{439EF2FB-EBC6-4749-AEE1-97498F91CC1C}" type="sibTrans" cxnId="{CAA22EFB-1D59-4374-B127-6A2C412FA86F}">
      <dgm:prSet/>
      <dgm:spPr/>
      <dgm:t>
        <a:bodyPr/>
        <a:lstStyle/>
        <a:p>
          <a:endParaRPr lang="lv-LV"/>
        </a:p>
      </dgm:t>
    </dgm:pt>
    <dgm:pt modelId="{47811EA9-B7F6-41F9-A2E3-519BFE7B268F}" type="pres">
      <dgm:prSet presAssocID="{633B128B-1F9F-4709-A834-72E99AC0CEF1}" presName="compositeShape" presStyleCnt="0">
        <dgm:presLayoutVars>
          <dgm:chMax val="7"/>
          <dgm:dir/>
          <dgm:resizeHandles val="exact"/>
        </dgm:presLayoutVars>
      </dgm:prSet>
      <dgm:spPr/>
      <dgm:t>
        <a:bodyPr/>
        <a:lstStyle/>
        <a:p>
          <a:endParaRPr lang="en-US"/>
        </a:p>
      </dgm:t>
    </dgm:pt>
    <dgm:pt modelId="{7F59524E-9114-4EC1-BC42-A582833FDC5A}" type="pres">
      <dgm:prSet presAssocID="{633B128B-1F9F-4709-A834-72E99AC0CEF1}" presName="wedge1" presStyleLbl="node1" presStyleIdx="0" presStyleCnt="7"/>
      <dgm:spPr/>
      <dgm:t>
        <a:bodyPr/>
        <a:lstStyle/>
        <a:p>
          <a:endParaRPr lang="en-US"/>
        </a:p>
      </dgm:t>
    </dgm:pt>
    <dgm:pt modelId="{A7D2A6A1-5EE6-4EBE-8B60-332FDEC5070C}" type="pres">
      <dgm:prSet presAssocID="{633B128B-1F9F-4709-A834-72E99AC0CEF1}" presName="dummy1a" presStyleCnt="0"/>
      <dgm:spPr/>
    </dgm:pt>
    <dgm:pt modelId="{3D1AD139-3C2E-4189-94ED-C04356CAC068}" type="pres">
      <dgm:prSet presAssocID="{633B128B-1F9F-4709-A834-72E99AC0CEF1}" presName="dummy1b" presStyleCnt="0"/>
      <dgm:spPr/>
    </dgm:pt>
    <dgm:pt modelId="{CC98B1CB-C82E-48A8-8376-E8003AF85C5D}" type="pres">
      <dgm:prSet presAssocID="{633B128B-1F9F-4709-A834-72E99AC0CEF1}" presName="wedge1Tx" presStyleLbl="node1" presStyleIdx="0" presStyleCnt="7">
        <dgm:presLayoutVars>
          <dgm:chMax val="0"/>
          <dgm:chPref val="0"/>
          <dgm:bulletEnabled val="1"/>
        </dgm:presLayoutVars>
      </dgm:prSet>
      <dgm:spPr/>
      <dgm:t>
        <a:bodyPr/>
        <a:lstStyle/>
        <a:p>
          <a:endParaRPr lang="en-US"/>
        </a:p>
      </dgm:t>
    </dgm:pt>
    <dgm:pt modelId="{D3F4500E-1CFA-4B48-A20D-301D42BDD53C}" type="pres">
      <dgm:prSet presAssocID="{633B128B-1F9F-4709-A834-72E99AC0CEF1}" presName="wedge2" presStyleLbl="node1" presStyleIdx="1" presStyleCnt="7"/>
      <dgm:spPr/>
      <dgm:t>
        <a:bodyPr/>
        <a:lstStyle/>
        <a:p>
          <a:endParaRPr lang="en-US"/>
        </a:p>
      </dgm:t>
    </dgm:pt>
    <dgm:pt modelId="{C90B641E-2A49-48E6-9DFD-F0F31553CC78}" type="pres">
      <dgm:prSet presAssocID="{633B128B-1F9F-4709-A834-72E99AC0CEF1}" presName="dummy2a" presStyleCnt="0"/>
      <dgm:spPr/>
    </dgm:pt>
    <dgm:pt modelId="{751B6B62-6360-4E9D-985B-8B7B05E262C4}" type="pres">
      <dgm:prSet presAssocID="{633B128B-1F9F-4709-A834-72E99AC0CEF1}" presName="dummy2b" presStyleCnt="0"/>
      <dgm:spPr/>
    </dgm:pt>
    <dgm:pt modelId="{4D31B2EC-0CB9-40FF-AD02-41F9B59CE678}" type="pres">
      <dgm:prSet presAssocID="{633B128B-1F9F-4709-A834-72E99AC0CEF1}" presName="wedge2Tx" presStyleLbl="node1" presStyleIdx="1" presStyleCnt="7">
        <dgm:presLayoutVars>
          <dgm:chMax val="0"/>
          <dgm:chPref val="0"/>
          <dgm:bulletEnabled val="1"/>
        </dgm:presLayoutVars>
      </dgm:prSet>
      <dgm:spPr/>
      <dgm:t>
        <a:bodyPr/>
        <a:lstStyle/>
        <a:p>
          <a:endParaRPr lang="en-US"/>
        </a:p>
      </dgm:t>
    </dgm:pt>
    <dgm:pt modelId="{6D74B932-C077-48C1-BCA8-E136F248F9AF}" type="pres">
      <dgm:prSet presAssocID="{633B128B-1F9F-4709-A834-72E99AC0CEF1}" presName="wedge3" presStyleLbl="node1" presStyleIdx="2" presStyleCnt="7"/>
      <dgm:spPr/>
      <dgm:t>
        <a:bodyPr/>
        <a:lstStyle/>
        <a:p>
          <a:endParaRPr lang="en-US"/>
        </a:p>
      </dgm:t>
    </dgm:pt>
    <dgm:pt modelId="{1C2C0289-F341-4FF7-B553-F927C2B60C72}" type="pres">
      <dgm:prSet presAssocID="{633B128B-1F9F-4709-A834-72E99AC0CEF1}" presName="dummy3a" presStyleCnt="0"/>
      <dgm:spPr/>
    </dgm:pt>
    <dgm:pt modelId="{2B711C92-4EDA-4780-9369-BB6009FC0D61}" type="pres">
      <dgm:prSet presAssocID="{633B128B-1F9F-4709-A834-72E99AC0CEF1}" presName="dummy3b" presStyleCnt="0"/>
      <dgm:spPr/>
    </dgm:pt>
    <dgm:pt modelId="{F7DF0925-0538-4952-BE29-85C961D8AE6D}" type="pres">
      <dgm:prSet presAssocID="{633B128B-1F9F-4709-A834-72E99AC0CEF1}" presName="wedge3Tx" presStyleLbl="node1" presStyleIdx="2" presStyleCnt="7">
        <dgm:presLayoutVars>
          <dgm:chMax val="0"/>
          <dgm:chPref val="0"/>
          <dgm:bulletEnabled val="1"/>
        </dgm:presLayoutVars>
      </dgm:prSet>
      <dgm:spPr/>
      <dgm:t>
        <a:bodyPr/>
        <a:lstStyle/>
        <a:p>
          <a:endParaRPr lang="en-US"/>
        </a:p>
      </dgm:t>
    </dgm:pt>
    <dgm:pt modelId="{2EA612CF-DC51-44BC-9029-EC4B4F214E01}" type="pres">
      <dgm:prSet presAssocID="{633B128B-1F9F-4709-A834-72E99AC0CEF1}" presName="wedge4" presStyleLbl="node1" presStyleIdx="3" presStyleCnt="7"/>
      <dgm:spPr/>
      <dgm:t>
        <a:bodyPr/>
        <a:lstStyle/>
        <a:p>
          <a:endParaRPr lang="en-US"/>
        </a:p>
      </dgm:t>
    </dgm:pt>
    <dgm:pt modelId="{BFFF73F0-452A-4724-B722-E3008B9146AA}" type="pres">
      <dgm:prSet presAssocID="{633B128B-1F9F-4709-A834-72E99AC0CEF1}" presName="dummy4a" presStyleCnt="0"/>
      <dgm:spPr/>
    </dgm:pt>
    <dgm:pt modelId="{9D2CA005-BA3A-49EA-BB55-40A359C7F8D5}" type="pres">
      <dgm:prSet presAssocID="{633B128B-1F9F-4709-A834-72E99AC0CEF1}" presName="dummy4b" presStyleCnt="0"/>
      <dgm:spPr/>
    </dgm:pt>
    <dgm:pt modelId="{185DB67A-E675-4F87-8297-0A42BAD2E0F9}" type="pres">
      <dgm:prSet presAssocID="{633B128B-1F9F-4709-A834-72E99AC0CEF1}" presName="wedge4Tx" presStyleLbl="node1" presStyleIdx="3" presStyleCnt="7">
        <dgm:presLayoutVars>
          <dgm:chMax val="0"/>
          <dgm:chPref val="0"/>
          <dgm:bulletEnabled val="1"/>
        </dgm:presLayoutVars>
      </dgm:prSet>
      <dgm:spPr/>
      <dgm:t>
        <a:bodyPr/>
        <a:lstStyle/>
        <a:p>
          <a:endParaRPr lang="en-US"/>
        </a:p>
      </dgm:t>
    </dgm:pt>
    <dgm:pt modelId="{8961DB57-026E-4A49-AF6E-7664EAF57ADD}" type="pres">
      <dgm:prSet presAssocID="{633B128B-1F9F-4709-A834-72E99AC0CEF1}" presName="wedge5" presStyleLbl="node1" presStyleIdx="4" presStyleCnt="7"/>
      <dgm:spPr/>
      <dgm:t>
        <a:bodyPr/>
        <a:lstStyle/>
        <a:p>
          <a:endParaRPr lang="en-US"/>
        </a:p>
      </dgm:t>
    </dgm:pt>
    <dgm:pt modelId="{B9FB968C-B4A5-4ECC-B0CC-7ED13D1491CC}" type="pres">
      <dgm:prSet presAssocID="{633B128B-1F9F-4709-A834-72E99AC0CEF1}" presName="dummy5a" presStyleCnt="0"/>
      <dgm:spPr/>
    </dgm:pt>
    <dgm:pt modelId="{239B9DFF-E5E4-41DC-B310-86336ED79B92}" type="pres">
      <dgm:prSet presAssocID="{633B128B-1F9F-4709-A834-72E99AC0CEF1}" presName="dummy5b" presStyleCnt="0"/>
      <dgm:spPr/>
    </dgm:pt>
    <dgm:pt modelId="{9F125583-FBF9-469A-B2BA-7BCB8664CD99}" type="pres">
      <dgm:prSet presAssocID="{633B128B-1F9F-4709-A834-72E99AC0CEF1}" presName="wedge5Tx" presStyleLbl="node1" presStyleIdx="4" presStyleCnt="7">
        <dgm:presLayoutVars>
          <dgm:chMax val="0"/>
          <dgm:chPref val="0"/>
          <dgm:bulletEnabled val="1"/>
        </dgm:presLayoutVars>
      </dgm:prSet>
      <dgm:spPr/>
      <dgm:t>
        <a:bodyPr/>
        <a:lstStyle/>
        <a:p>
          <a:endParaRPr lang="en-US"/>
        </a:p>
      </dgm:t>
    </dgm:pt>
    <dgm:pt modelId="{DE6D74CA-7CE9-4E86-B224-C84F1818ACD9}" type="pres">
      <dgm:prSet presAssocID="{633B128B-1F9F-4709-A834-72E99AC0CEF1}" presName="wedge6" presStyleLbl="node1" presStyleIdx="5" presStyleCnt="7"/>
      <dgm:spPr/>
      <dgm:t>
        <a:bodyPr/>
        <a:lstStyle/>
        <a:p>
          <a:endParaRPr lang="en-US"/>
        </a:p>
      </dgm:t>
    </dgm:pt>
    <dgm:pt modelId="{0AC869C8-87AE-41C1-8680-EB5C03E27659}" type="pres">
      <dgm:prSet presAssocID="{633B128B-1F9F-4709-A834-72E99AC0CEF1}" presName="dummy6a" presStyleCnt="0"/>
      <dgm:spPr/>
    </dgm:pt>
    <dgm:pt modelId="{9A748758-4650-48B9-8C92-316CEF32D6F2}" type="pres">
      <dgm:prSet presAssocID="{633B128B-1F9F-4709-A834-72E99AC0CEF1}" presName="dummy6b" presStyleCnt="0"/>
      <dgm:spPr/>
    </dgm:pt>
    <dgm:pt modelId="{40DB2655-2D03-4063-AB5C-D7A89D90ADDF}" type="pres">
      <dgm:prSet presAssocID="{633B128B-1F9F-4709-A834-72E99AC0CEF1}" presName="wedge6Tx" presStyleLbl="node1" presStyleIdx="5" presStyleCnt="7">
        <dgm:presLayoutVars>
          <dgm:chMax val="0"/>
          <dgm:chPref val="0"/>
          <dgm:bulletEnabled val="1"/>
        </dgm:presLayoutVars>
      </dgm:prSet>
      <dgm:spPr/>
      <dgm:t>
        <a:bodyPr/>
        <a:lstStyle/>
        <a:p>
          <a:endParaRPr lang="en-US"/>
        </a:p>
      </dgm:t>
    </dgm:pt>
    <dgm:pt modelId="{30D36300-5B11-4D06-9011-2C42DF2EDCB9}" type="pres">
      <dgm:prSet presAssocID="{633B128B-1F9F-4709-A834-72E99AC0CEF1}" presName="wedge7" presStyleLbl="node1" presStyleIdx="6" presStyleCnt="7"/>
      <dgm:spPr/>
      <dgm:t>
        <a:bodyPr/>
        <a:lstStyle/>
        <a:p>
          <a:endParaRPr lang="en-US"/>
        </a:p>
      </dgm:t>
    </dgm:pt>
    <dgm:pt modelId="{72C55FC7-F8BE-4C60-B736-85C4AB8DE60A}" type="pres">
      <dgm:prSet presAssocID="{633B128B-1F9F-4709-A834-72E99AC0CEF1}" presName="dummy7a" presStyleCnt="0"/>
      <dgm:spPr/>
    </dgm:pt>
    <dgm:pt modelId="{65CE9CB9-05A4-42BD-8401-239DD6DC3939}" type="pres">
      <dgm:prSet presAssocID="{633B128B-1F9F-4709-A834-72E99AC0CEF1}" presName="dummy7b" presStyleCnt="0"/>
      <dgm:spPr/>
    </dgm:pt>
    <dgm:pt modelId="{AC7236BE-E95F-45D9-802E-4311E7E4CC66}" type="pres">
      <dgm:prSet presAssocID="{633B128B-1F9F-4709-A834-72E99AC0CEF1}" presName="wedge7Tx" presStyleLbl="node1" presStyleIdx="6" presStyleCnt="7">
        <dgm:presLayoutVars>
          <dgm:chMax val="0"/>
          <dgm:chPref val="0"/>
          <dgm:bulletEnabled val="1"/>
        </dgm:presLayoutVars>
      </dgm:prSet>
      <dgm:spPr/>
      <dgm:t>
        <a:bodyPr/>
        <a:lstStyle/>
        <a:p>
          <a:endParaRPr lang="en-US"/>
        </a:p>
      </dgm:t>
    </dgm:pt>
    <dgm:pt modelId="{ABF08413-7CDB-4118-8702-CFF45181223B}" type="pres">
      <dgm:prSet presAssocID="{99E5EF60-41D9-454A-9A8F-7E723B499672}" presName="arrowWedge1" presStyleLbl="fgSibTrans2D1" presStyleIdx="0" presStyleCnt="7"/>
      <dgm:spPr>
        <a:solidFill>
          <a:srgbClr val="E0D6A1"/>
        </a:solidFill>
      </dgm:spPr>
    </dgm:pt>
    <dgm:pt modelId="{4A12AA6A-6625-46C9-87A5-91B1E4E94628}" type="pres">
      <dgm:prSet presAssocID="{04CBFDB7-2C22-420F-B864-D8F348D6D9B8}" presName="arrowWedge2" presStyleLbl="fgSibTrans2D1" presStyleIdx="1" presStyleCnt="7"/>
      <dgm:spPr>
        <a:solidFill>
          <a:srgbClr val="E0D6A1"/>
        </a:solidFill>
      </dgm:spPr>
    </dgm:pt>
    <dgm:pt modelId="{45BAAF10-EE60-4883-8E7B-D9B7BF4F650A}" type="pres">
      <dgm:prSet presAssocID="{A43877E4-C6D4-475C-A16A-B6E8CB8F2ABD}" presName="arrowWedge3" presStyleLbl="fgSibTrans2D1" presStyleIdx="2" presStyleCnt="7"/>
      <dgm:spPr>
        <a:solidFill>
          <a:srgbClr val="E0D6A1"/>
        </a:solidFill>
      </dgm:spPr>
    </dgm:pt>
    <dgm:pt modelId="{0428D491-C8FD-4AA0-A5FF-509833801007}" type="pres">
      <dgm:prSet presAssocID="{D69B838A-4BAC-4186-BFA5-02B7D6E68AF8}" presName="arrowWedge4" presStyleLbl="fgSibTrans2D1" presStyleIdx="3" presStyleCnt="7" custLinFactNeighborX="-1174" custLinFactNeighborY="338"/>
      <dgm:spPr>
        <a:solidFill>
          <a:srgbClr val="E0D6A1"/>
        </a:solidFill>
      </dgm:spPr>
    </dgm:pt>
    <dgm:pt modelId="{1B2B4C5E-8F81-4C40-8F46-465BA45DAF65}" type="pres">
      <dgm:prSet presAssocID="{335FDE35-B0DB-4D5D-86B2-E9E6F8C31434}" presName="arrowWedge5" presStyleLbl="fgSibTrans2D1" presStyleIdx="4" presStyleCnt="7"/>
      <dgm:spPr>
        <a:solidFill>
          <a:srgbClr val="E0D6A1"/>
        </a:solidFill>
      </dgm:spPr>
    </dgm:pt>
    <dgm:pt modelId="{FCB32706-F4EB-452C-B262-FE58F047DE51}" type="pres">
      <dgm:prSet presAssocID="{2615927F-2C15-4F39-B360-36F84A6F0FEA}" presName="arrowWedge6" presStyleLbl="fgSibTrans2D1" presStyleIdx="5" presStyleCnt="7"/>
      <dgm:spPr>
        <a:solidFill>
          <a:srgbClr val="E0D6A1"/>
        </a:solidFill>
      </dgm:spPr>
    </dgm:pt>
    <dgm:pt modelId="{8CEB999D-4B72-4344-A102-CEA8A56EE8E6}" type="pres">
      <dgm:prSet presAssocID="{439EF2FB-EBC6-4749-AEE1-97498F91CC1C}" presName="arrowWedge7" presStyleLbl="fgSibTrans2D1" presStyleIdx="6" presStyleCnt="7"/>
      <dgm:spPr>
        <a:solidFill>
          <a:srgbClr val="E0D6A1"/>
        </a:solidFill>
      </dgm:spPr>
    </dgm:pt>
  </dgm:ptLst>
  <dgm:cxnLst>
    <dgm:cxn modelId="{1781F4D5-2FBE-453B-905F-DA2BDDF22937}" type="presOf" srcId="{23F0A1A2-1D34-4FBF-9DE2-1CB78FD7A6BE}" destId="{7F59524E-9114-4EC1-BC42-A582833FDC5A}" srcOrd="0" destOrd="0" presId="urn:microsoft.com/office/officeart/2005/8/layout/cycle8"/>
    <dgm:cxn modelId="{C3CFDC36-66F3-4788-B8A0-221AE4B12501}" srcId="{633B128B-1F9F-4709-A834-72E99AC0CEF1}" destId="{9F27E07E-69D9-45D6-8594-8C51B0BCC419}" srcOrd="2" destOrd="0" parTransId="{E3713E4F-84C8-4552-986D-B7F06A78A56E}" sibTransId="{A43877E4-C6D4-475C-A16A-B6E8CB8F2ABD}"/>
    <dgm:cxn modelId="{DC9B551C-6579-47BB-9A8C-4F3F7192798E}" type="presOf" srcId="{3BCC2A1E-547E-43AA-8195-67D03572531D}" destId="{4D31B2EC-0CB9-40FF-AD02-41F9B59CE678}" srcOrd="1" destOrd="0" presId="urn:microsoft.com/office/officeart/2005/8/layout/cycle8"/>
    <dgm:cxn modelId="{1DF6276A-4C4F-417E-879E-0103B10A3582}" type="presOf" srcId="{633B128B-1F9F-4709-A834-72E99AC0CEF1}" destId="{47811EA9-B7F6-41F9-A2E3-519BFE7B268F}" srcOrd="0" destOrd="0" presId="urn:microsoft.com/office/officeart/2005/8/layout/cycle8"/>
    <dgm:cxn modelId="{465223A7-B8C9-455B-94DE-99AB24ECA9F4}" srcId="{633B128B-1F9F-4709-A834-72E99AC0CEF1}" destId="{3BCC2A1E-547E-43AA-8195-67D03572531D}" srcOrd="1" destOrd="0" parTransId="{9530084C-88BC-413E-AF30-5DC2135AB451}" sibTransId="{04CBFDB7-2C22-420F-B864-D8F348D6D9B8}"/>
    <dgm:cxn modelId="{91E4B832-E488-4001-B819-AC91E31DB4DB}" type="presOf" srcId="{2709714C-AC5E-4DBE-9A6B-16D91CAAA4E8}" destId="{8961DB57-026E-4A49-AF6E-7664EAF57ADD}" srcOrd="0" destOrd="0" presId="urn:microsoft.com/office/officeart/2005/8/layout/cycle8"/>
    <dgm:cxn modelId="{CAA22EFB-1D59-4374-B127-6A2C412FA86F}" srcId="{633B128B-1F9F-4709-A834-72E99AC0CEF1}" destId="{42BB7459-E2F4-4E72-A318-35F84278DE37}" srcOrd="6" destOrd="0" parTransId="{FA1F3394-F888-49D1-BE5F-432B08321DED}" sibTransId="{439EF2FB-EBC6-4749-AEE1-97498F91CC1C}"/>
    <dgm:cxn modelId="{7B0BA023-0271-40F0-B297-0272F827F582}" type="presOf" srcId="{42BB7459-E2F4-4E72-A318-35F84278DE37}" destId="{AC7236BE-E95F-45D9-802E-4311E7E4CC66}" srcOrd="1" destOrd="0" presId="urn:microsoft.com/office/officeart/2005/8/layout/cycle8"/>
    <dgm:cxn modelId="{EFB42B67-42E5-4B13-BBA8-BC92B10E320E}" srcId="{633B128B-1F9F-4709-A834-72E99AC0CEF1}" destId="{2709714C-AC5E-4DBE-9A6B-16D91CAAA4E8}" srcOrd="4" destOrd="0" parTransId="{518585D8-9B13-4DCE-AF2C-9CC13F62FFE3}" sibTransId="{335FDE35-B0DB-4D5D-86B2-E9E6F8C31434}"/>
    <dgm:cxn modelId="{63AF3737-CF58-42A7-B754-CB9C8281B486}" type="presOf" srcId="{4909B550-083D-4BB3-80C3-EE1814EFDD04}" destId="{2EA612CF-DC51-44BC-9029-EC4B4F214E01}" srcOrd="0" destOrd="0" presId="urn:microsoft.com/office/officeart/2005/8/layout/cycle8"/>
    <dgm:cxn modelId="{017DD486-29AE-4E48-A508-1DD5DE976B6F}" srcId="{633B128B-1F9F-4709-A834-72E99AC0CEF1}" destId="{4909B550-083D-4BB3-80C3-EE1814EFDD04}" srcOrd="3" destOrd="0" parTransId="{2DEDD5F5-B83F-4C8E-910F-8992A9BC5271}" sibTransId="{D69B838A-4BAC-4186-BFA5-02B7D6E68AF8}"/>
    <dgm:cxn modelId="{1105171A-FA49-4710-90C5-BF1688A7B023}" type="presOf" srcId="{4909B550-083D-4BB3-80C3-EE1814EFDD04}" destId="{185DB67A-E675-4F87-8297-0A42BAD2E0F9}" srcOrd="1" destOrd="0" presId="urn:microsoft.com/office/officeart/2005/8/layout/cycle8"/>
    <dgm:cxn modelId="{38BF5FDA-9ADA-4982-8803-F9CEF231354E}" type="presOf" srcId="{2709714C-AC5E-4DBE-9A6B-16D91CAAA4E8}" destId="{9F125583-FBF9-469A-B2BA-7BCB8664CD99}" srcOrd="1" destOrd="0" presId="urn:microsoft.com/office/officeart/2005/8/layout/cycle8"/>
    <dgm:cxn modelId="{EB23EB2F-5502-4507-BFA4-45C915261E93}" srcId="{633B128B-1F9F-4709-A834-72E99AC0CEF1}" destId="{E5BD9EBB-80ED-43FC-AD68-B9E299C290AE}" srcOrd="5" destOrd="0" parTransId="{9BEE5D19-89E2-47A8-A06E-48A84DDF33E8}" sibTransId="{2615927F-2C15-4F39-B360-36F84A6F0FEA}"/>
    <dgm:cxn modelId="{1582046D-4168-43E8-B737-606465EE452D}" type="presOf" srcId="{23F0A1A2-1D34-4FBF-9DE2-1CB78FD7A6BE}" destId="{CC98B1CB-C82E-48A8-8376-E8003AF85C5D}" srcOrd="1" destOrd="0" presId="urn:microsoft.com/office/officeart/2005/8/layout/cycle8"/>
    <dgm:cxn modelId="{540974EF-B11A-4538-ADC1-26B9A899A42F}" type="presOf" srcId="{9F27E07E-69D9-45D6-8594-8C51B0BCC419}" destId="{6D74B932-C077-48C1-BCA8-E136F248F9AF}" srcOrd="0" destOrd="0" presId="urn:microsoft.com/office/officeart/2005/8/layout/cycle8"/>
    <dgm:cxn modelId="{887977EE-3F47-4B3B-9830-9C6EAD335A97}" srcId="{633B128B-1F9F-4709-A834-72E99AC0CEF1}" destId="{23F0A1A2-1D34-4FBF-9DE2-1CB78FD7A6BE}" srcOrd="0" destOrd="0" parTransId="{9C08846B-C3EE-4CBD-9BE4-1399C3ED2F24}" sibTransId="{99E5EF60-41D9-454A-9A8F-7E723B499672}"/>
    <dgm:cxn modelId="{142A169E-900F-44D7-8487-25FFC14553F6}" type="presOf" srcId="{3BCC2A1E-547E-43AA-8195-67D03572531D}" destId="{D3F4500E-1CFA-4B48-A20D-301D42BDD53C}" srcOrd="0" destOrd="0" presId="urn:microsoft.com/office/officeart/2005/8/layout/cycle8"/>
    <dgm:cxn modelId="{035187E0-4A39-4F16-BE13-EC2DC6C709F5}" type="presOf" srcId="{42BB7459-E2F4-4E72-A318-35F84278DE37}" destId="{30D36300-5B11-4D06-9011-2C42DF2EDCB9}" srcOrd="0" destOrd="0" presId="urn:microsoft.com/office/officeart/2005/8/layout/cycle8"/>
    <dgm:cxn modelId="{6F8F3737-5F95-46EF-8D64-3A97F0329DDE}" type="presOf" srcId="{E5BD9EBB-80ED-43FC-AD68-B9E299C290AE}" destId="{DE6D74CA-7CE9-4E86-B224-C84F1818ACD9}" srcOrd="0" destOrd="0" presId="urn:microsoft.com/office/officeart/2005/8/layout/cycle8"/>
    <dgm:cxn modelId="{BEB52E0F-9DC1-487F-A6B9-996E6534B5DF}" type="presOf" srcId="{E5BD9EBB-80ED-43FC-AD68-B9E299C290AE}" destId="{40DB2655-2D03-4063-AB5C-D7A89D90ADDF}" srcOrd="1" destOrd="0" presId="urn:microsoft.com/office/officeart/2005/8/layout/cycle8"/>
    <dgm:cxn modelId="{CC08A167-1A6F-4C2F-BF5C-5F9B4C13073A}" type="presOf" srcId="{9F27E07E-69D9-45D6-8594-8C51B0BCC419}" destId="{F7DF0925-0538-4952-BE29-85C961D8AE6D}" srcOrd="1" destOrd="0" presId="urn:microsoft.com/office/officeart/2005/8/layout/cycle8"/>
    <dgm:cxn modelId="{560F8BDC-FA20-44EC-89FA-E66986B41B5E}" type="presParOf" srcId="{47811EA9-B7F6-41F9-A2E3-519BFE7B268F}" destId="{7F59524E-9114-4EC1-BC42-A582833FDC5A}" srcOrd="0" destOrd="0" presId="urn:microsoft.com/office/officeart/2005/8/layout/cycle8"/>
    <dgm:cxn modelId="{ACD8EC33-BBB1-474B-9723-8B510FFB1904}" type="presParOf" srcId="{47811EA9-B7F6-41F9-A2E3-519BFE7B268F}" destId="{A7D2A6A1-5EE6-4EBE-8B60-332FDEC5070C}" srcOrd="1" destOrd="0" presId="urn:microsoft.com/office/officeart/2005/8/layout/cycle8"/>
    <dgm:cxn modelId="{45F1AEE1-2F2D-4AC7-B28A-ECE7C23792F8}" type="presParOf" srcId="{47811EA9-B7F6-41F9-A2E3-519BFE7B268F}" destId="{3D1AD139-3C2E-4189-94ED-C04356CAC068}" srcOrd="2" destOrd="0" presId="urn:microsoft.com/office/officeart/2005/8/layout/cycle8"/>
    <dgm:cxn modelId="{C0762844-A0E7-4803-A716-983CBEBB5F9B}" type="presParOf" srcId="{47811EA9-B7F6-41F9-A2E3-519BFE7B268F}" destId="{CC98B1CB-C82E-48A8-8376-E8003AF85C5D}" srcOrd="3" destOrd="0" presId="urn:microsoft.com/office/officeart/2005/8/layout/cycle8"/>
    <dgm:cxn modelId="{E0F27D0F-92E3-4BE8-99D4-DC030CDBF91C}" type="presParOf" srcId="{47811EA9-B7F6-41F9-A2E3-519BFE7B268F}" destId="{D3F4500E-1CFA-4B48-A20D-301D42BDD53C}" srcOrd="4" destOrd="0" presId="urn:microsoft.com/office/officeart/2005/8/layout/cycle8"/>
    <dgm:cxn modelId="{5D66564C-227A-4D07-A1B8-39C0084BA948}" type="presParOf" srcId="{47811EA9-B7F6-41F9-A2E3-519BFE7B268F}" destId="{C90B641E-2A49-48E6-9DFD-F0F31553CC78}" srcOrd="5" destOrd="0" presId="urn:microsoft.com/office/officeart/2005/8/layout/cycle8"/>
    <dgm:cxn modelId="{7C21E6CE-0538-4025-BD41-396D8E6583C7}" type="presParOf" srcId="{47811EA9-B7F6-41F9-A2E3-519BFE7B268F}" destId="{751B6B62-6360-4E9D-985B-8B7B05E262C4}" srcOrd="6" destOrd="0" presId="urn:microsoft.com/office/officeart/2005/8/layout/cycle8"/>
    <dgm:cxn modelId="{2D63BA2D-E134-47AD-B7BF-E4A3BA2E845C}" type="presParOf" srcId="{47811EA9-B7F6-41F9-A2E3-519BFE7B268F}" destId="{4D31B2EC-0CB9-40FF-AD02-41F9B59CE678}" srcOrd="7" destOrd="0" presId="urn:microsoft.com/office/officeart/2005/8/layout/cycle8"/>
    <dgm:cxn modelId="{CEB37DD5-3E77-425B-BC0A-194BAB22336F}" type="presParOf" srcId="{47811EA9-B7F6-41F9-A2E3-519BFE7B268F}" destId="{6D74B932-C077-48C1-BCA8-E136F248F9AF}" srcOrd="8" destOrd="0" presId="urn:microsoft.com/office/officeart/2005/8/layout/cycle8"/>
    <dgm:cxn modelId="{3E84C46F-CA22-406C-82DC-B27D576B042D}" type="presParOf" srcId="{47811EA9-B7F6-41F9-A2E3-519BFE7B268F}" destId="{1C2C0289-F341-4FF7-B553-F927C2B60C72}" srcOrd="9" destOrd="0" presId="urn:microsoft.com/office/officeart/2005/8/layout/cycle8"/>
    <dgm:cxn modelId="{482CF55F-26B6-48D6-8A70-0541F3FF5C29}" type="presParOf" srcId="{47811EA9-B7F6-41F9-A2E3-519BFE7B268F}" destId="{2B711C92-4EDA-4780-9369-BB6009FC0D61}" srcOrd="10" destOrd="0" presId="urn:microsoft.com/office/officeart/2005/8/layout/cycle8"/>
    <dgm:cxn modelId="{06E3BC17-B434-4BD3-B023-B7A5B57BB38F}" type="presParOf" srcId="{47811EA9-B7F6-41F9-A2E3-519BFE7B268F}" destId="{F7DF0925-0538-4952-BE29-85C961D8AE6D}" srcOrd="11" destOrd="0" presId="urn:microsoft.com/office/officeart/2005/8/layout/cycle8"/>
    <dgm:cxn modelId="{A5A8D8FC-9ED1-4C7A-8E56-933B9223CA43}" type="presParOf" srcId="{47811EA9-B7F6-41F9-A2E3-519BFE7B268F}" destId="{2EA612CF-DC51-44BC-9029-EC4B4F214E01}" srcOrd="12" destOrd="0" presId="urn:microsoft.com/office/officeart/2005/8/layout/cycle8"/>
    <dgm:cxn modelId="{3551CB76-FB22-438E-868D-DF0B6E704039}" type="presParOf" srcId="{47811EA9-B7F6-41F9-A2E3-519BFE7B268F}" destId="{BFFF73F0-452A-4724-B722-E3008B9146AA}" srcOrd="13" destOrd="0" presId="urn:microsoft.com/office/officeart/2005/8/layout/cycle8"/>
    <dgm:cxn modelId="{C8833B06-DBB2-4323-8FE9-39A9CC81405C}" type="presParOf" srcId="{47811EA9-B7F6-41F9-A2E3-519BFE7B268F}" destId="{9D2CA005-BA3A-49EA-BB55-40A359C7F8D5}" srcOrd="14" destOrd="0" presId="urn:microsoft.com/office/officeart/2005/8/layout/cycle8"/>
    <dgm:cxn modelId="{2269DE72-86D9-4630-90A7-6BEBDBA3DB7D}" type="presParOf" srcId="{47811EA9-B7F6-41F9-A2E3-519BFE7B268F}" destId="{185DB67A-E675-4F87-8297-0A42BAD2E0F9}" srcOrd="15" destOrd="0" presId="urn:microsoft.com/office/officeart/2005/8/layout/cycle8"/>
    <dgm:cxn modelId="{6DF359B6-9A19-441D-88D6-349C2026BD27}" type="presParOf" srcId="{47811EA9-B7F6-41F9-A2E3-519BFE7B268F}" destId="{8961DB57-026E-4A49-AF6E-7664EAF57ADD}" srcOrd="16" destOrd="0" presId="urn:microsoft.com/office/officeart/2005/8/layout/cycle8"/>
    <dgm:cxn modelId="{23E1FA18-2403-41E6-943F-79F96F91ADE0}" type="presParOf" srcId="{47811EA9-B7F6-41F9-A2E3-519BFE7B268F}" destId="{B9FB968C-B4A5-4ECC-B0CC-7ED13D1491CC}" srcOrd="17" destOrd="0" presId="urn:microsoft.com/office/officeart/2005/8/layout/cycle8"/>
    <dgm:cxn modelId="{B7AFDB26-DE2D-4C8B-B72C-9FC486FF0665}" type="presParOf" srcId="{47811EA9-B7F6-41F9-A2E3-519BFE7B268F}" destId="{239B9DFF-E5E4-41DC-B310-86336ED79B92}" srcOrd="18" destOrd="0" presId="urn:microsoft.com/office/officeart/2005/8/layout/cycle8"/>
    <dgm:cxn modelId="{4721E3C9-53DB-4515-8310-53EBD5668423}" type="presParOf" srcId="{47811EA9-B7F6-41F9-A2E3-519BFE7B268F}" destId="{9F125583-FBF9-469A-B2BA-7BCB8664CD99}" srcOrd="19" destOrd="0" presId="urn:microsoft.com/office/officeart/2005/8/layout/cycle8"/>
    <dgm:cxn modelId="{0D2714EF-9BAF-43B1-9D9C-36743400ACB2}" type="presParOf" srcId="{47811EA9-B7F6-41F9-A2E3-519BFE7B268F}" destId="{DE6D74CA-7CE9-4E86-B224-C84F1818ACD9}" srcOrd="20" destOrd="0" presId="urn:microsoft.com/office/officeart/2005/8/layout/cycle8"/>
    <dgm:cxn modelId="{ECF5EFB1-BB03-4170-8876-3D4F5D01BF0A}" type="presParOf" srcId="{47811EA9-B7F6-41F9-A2E3-519BFE7B268F}" destId="{0AC869C8-87AE-41C1-8680-EB5C03E27659}" srcOrd="21" destOrd="0" presId="urn:microsoft.com/office/officeart/2005/8/layout/cycle8"/>
    <dgm:cxn modelId="{B4D2D4A2-6B24-454C-B2E1-915500DE5258}" type="presParOf" srcId="{47811EA9-B7F6-41F9-A2E3-519BFE7B268F}" destId="{9A748758-4650-48B9-8C92-316CEF32D6F2}" srcOrd="22" destOrd="0" presId="urn:microsoft.com/office/officeart/2005/8/layout/cycle8"/>
    <dgm:cxn modelId="{82C69EFE-9CC2-4E15-9B64-F53731D6AF8F}" type="presParOf" srcId="{47811EA9-B7F6-41F9-A2E3-519BFE7B268F}" destId="{40DB2655-2D03-4063-AB5C-D7A89D90ADDF}" srcOrd="23" destOrd="0" presId="urn:microsoft.com/office/officeart/2005/8/layout/cycle8"/>
    <dgm:cxn modelId="{37812A56-8062-41AA-8B10-8D27C0887381}" type="presParOf" srcId="{47811EA9-B7F6-41F9-A2E3-519BFE7B268F}" destId="{30D36300-5B11-4D06-9011-2C42DF2EDCB9}" srcOrd="24" destOrd="0" presId="urn:microsoft.com/office/officeart/2005/8/layout/cycle8"/>
    <dgm:cxn modelId="{DE000E5A-A416-4838-BC99-47A8285FC83D}" type="presParOf" srcId="{47811EA9-B7F6-41F9-A2E3-519BFE7B268F}" destId="{72C55FC7-F8BE-4C60-B736-85C4AB8DE60A}" srcOrd="25" destOrd="0" presId="urn:microsoft.com/office/officeart/2005/8/layout/cycle8"/>
    <dgm:cxn modelId="{9DA809DB-8E6F-469D-8F36-9CE04B5EC4BD}" type="presParOf" srcId="{47811EA9-B7F6-41F9-A2E3-519BFE7B268F}" destId="{65CE9CB9-05A4-42BD-8401-239DD6DC3939}" srcOrd="26" destOrd="0" presId="urn:microsoft.com/office/officeart/2005/8/layout/cycle8"/>
    <dgm:cxn modelId="{D75073AD-3723-40EE-9C39-13F6385DD667}" type="presParOf" srcId="{47811EA9-B7F6-41F9-A2E3-519BFE7B268F}" destId="{AC7236BE-E95F-45D9-802E-4311E7E4CC66}" srcOrd="27" destOrd="0" presId="urn:microsoft.com/office/officeart/2005/8/layout/cycle8"/>
    <dgm:cxn modelId="{4CE2C635-A6E9-4C33-A678-30FE843C6227}" type="presParOf" srcId="{47811EA9-B7F6-41F9-A2E3-519BFE7B268F}" destId="{ABF08413-7CDB-4118-8702-CFF45181223B}" srcOrd="28" destOrd="0" presId="urn:microsoft.com/office/officeart/2005/8/layout/cycle8"/>
    <dgm:cxn modelId="{8B9113A3-152B-4DAB-9196-F6A6CDF76F82}" type="presParOf" srcId="{47811EA9-B7F6-41F9-A2E3-519BFE7B268F}" destId="{4A12AA6A-6625-46C9-87A5-91B1E4E94628}" srcOrd="29" destOrd="0" presId="urn:microsoft.com/office/officeart/2005/8/layout/cycle8"/>
    <dgm:cxn modelId="{B75816CE-6237-43E0-A67E-65EA7700EF4A}" type="presParOf" srcId="{47811EA9-B7F6-41F9-A2E3-519BFE7B268F}" destId="{45BAAF10-EE60-4883-8E7B-D9B7BF4F650A}" srcOrd="30" destOrd="0" presId="urn:microsoft.com/office/officeart/2005/8/layout/cycle8"/>
    <dgm:cxn modelId="{F58157C7-98E5-4A18-A3C7-A88062DFED97}" type="presParOf" srcId="{47811EA9-B7F6-41F9-A2E3-519BFE7B268F}" destId="{0428D491-C8FD-4AA0-A5FF-509833801007}" srcOrd="31" destOrd="0" presId="urn:microsoft.com/office/officeart/2005/8/layout/cycle8"/>
    <dgm:cxn modelId="{DB7C4A4D-63E5-4A92-A1CC-C09EE67AC5C1}" type="presParOf" srcId="{47811EA9-B7F6-41F9-A2E3-519BFE7B268F}" destId="{1B2B4C5E-8F81-4C40-8F46-465BA45DAF65}" srcOrd="32" destOrd="0" presId="urn:microsoft.com/office/officeart/2005/8/layout/cycle8"/>
    <dgm:cxn modelId="{71CB227B-DB72-4F46-B635-49A8E98AF15A}" type="presParOf" srcId="{47811EA9-B7F6-41F9-A2E3-519BFE7B268F}" destId="{FCB32706-F4EB-452C-B262-FE58F047DE51}" srcOrd="33" destOrd="0" presId="urn:microsoft.com/office/officeart/2005/8/layout/cycle8"/>
    <dgm:cxn modelId="{27FA8960-FADB-4487-B36B-1B3C47E89C44}" type="presParOf" srcId="{47811EA9-B7F6-41F9-A2E3-519BFE7B268F}" destId="{8CEB999D-4B72-4344-A102-CEA8A56EE8E6}" srcOrd="3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9524E-9114-4EC1-BC42-A582833FDC5A}">
      <dsp:nvSpPr>
        <dsp:cNvPr id="0" name=""/>
        <dsp:cNvSpPr/>
      </dsp:nvSpPr>
      <dsp:spPr>
        <a:xfrm>
          <a:off x="2957114" y="336494"/>
          <a:ext cx="4633692" cy="4633692"/>
        </a:xfrm>
        <a:prstGeom prst="pie">
          <a:avLst>
            <a:gd name="adj1" fmla="val 16200000"/>
            <a:gd name="adj2" fmla="val 19285716"/>
          </a:avLst>
        </a:prstGeom>
        <a:solidFill>
          <a:srgbClr val="506345"/>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lv-LV" sz="1050" kern="1200" dirty="0">
              <a:latin typeface="Verdana" panose="020B0604030504040204" pitchFamily="34" charset="0"/>
              <a:ea typeface="Verdana" panose="020B0604030504040204" pitchFamily="34" charset="0"/>
            </a:rPr>
            <a:t>Kiberuzbrukumi</a:t>
          </a:r>
        </a:p>
      </dsp:txBody>
      <dsp:txXfrm>
        <a:off x="5391458" y="766765"/>
        <a:ext cx="1103260" cy="882608"/>
      </dsp:txXfrm>
    </dsp:sp>
    <dsp:sp modelId="{D3F4500E-1CFA-4B48-A20D-301D42BDD53C}">
      <dsp:nvSpPr>
        <dsp:cNvPr id="0" name=""/>
        <dsp:cNvSpPr/>
      </dsp:nvSpPr>
      <dsp:spPr>
        <a:xfrm>
          <a:off x="3016690" y="410964"/>
          <a:ext cx="4633692" cy="4633692"/>
        </a:xfrm>
        <a:prstGeom prst="pie">
          <a:avLst>
            <a:gd name="adj1" fmla="val 19285716"/>
            <a:gd name="adj2" fmla="val 771428"/>
          </a:avLst>
        </a:prstGeom>
        <a:solidFill>
          <a:srgbClr val="506345"/>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l" defTabSz="511175">
            <a:lnSpc>
              <a:spcPct val="90000"/>
            </a:lnSpc>
            <a:spcBef>
              <a:spcPct val="0"/>
            </a:spcBef>
            <a:spcAft>
              <a:spcPct val="35000"/>
            </a:spcAft>
          </a:pPr>
          <a:r>
            <a:rPr lang="lv-LV" sz="1150" b="1" kern="1200" dirty="0">
              <a:solidFill>
                <a:srgbClr val="FF0000"/>
              </a:solidFill>
              <a:latin typeface="Verdana" panose="020B0604030504040204" pitchFamily="34" charset="0"/>
              <a:ea typeface="Verdana" panose="020B0604030504040204" pitchFamily="34" charset="0"/>
            </a:rPr>
            <a:t>Apdraudējums kritiskajai infrastruktūrai/ </a:t>
          </a:r>
          <a:r>
            <a:rPr lang="lv-LV" sz="1150" b="1" kern="1200" dirty="0" smtClean="0">
              <a:solidFill>
                <a:srgbClr val="FF0000"/>
              </a:solidFill>
              <a:latin typeface="Verdana" panose="020B0604030504040204" pitchFamily="34" charset="0"/>
              <a:ea typeface="Verdana" panose="020B0604030504040204" pitchFamily="34" charset="0"/>
            </a:rPr>
            <a:t>sabotāžas   akti</a:t>
          </a:r>
          <a:endParaRPr lang="lv-LV" sz="1150" b="1" kern="1200" dirty="0">
            <a:solidFill>
              <a:srgbClr val="FF0000"/>
            </a:solidFill>
            <a:latin typeface="Verdana" panose="020B0604030504040204" pitchFamily="34" charset="0"/>
            <a:ea typeface="Verdana" panose="020B0604030504040204" pitchFamily="34" charset="0"/>
          </a:endParaRPr>
        </a:p>
      </dsp:txBody>
      <dsp:txXfrm>
        <a:off x="6163740" y="2090678"/>
        <a:ext cx="1268749" cy="772282"/>
      </dsp:txXfrm>
    </dsp:sp>
    <dsp:sp modelId="{6D74B932-C077-48C1-BCA8-E136F248F9AF}">
      <dsp:nvSpPr>
        <dsp:cNvPr id="0" name=""/>
        <dsp:cNvSpPr/>
      </dsp:nvSpPr>
      <dsp:spPr>
        <a:xfrm>
          <a:off x="2995177" y="504741"/>
          <a:ext cx="4633692" cy="4633692"/>
        </a:xfrm>
        <a:prstGeom prst="pie">
          <a:avLst>
            <a:gd name="adj1" fmla="val 771428"/>
            <a:gd name="adj2" fmla="val 3857143"/>
          </a:avLst>
        </a:prstGeom>
        <a:solidFill>
          <a:srgbClr val="506345"/>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lv-LV" sz="1200" kern="1200" dirty="0">
              <a:latin typeface="Verdana" panose="020B0604030504040204" pitchFamily="34" charset="0"/>
              <a:ea typeface="Verdana" panose="020B0604030504040204" pitchFamily="34" charset="0"/>
            </a:rPr>
            <a:t>Mākslīga migrācijas krīze</a:t>
          </a:r>
        </a:p>
      </dsp:txBody>
      <dsp:txXfrm>
        <a:off x="5970670" y="3249101"/>
        <a:ext cx="1103260" cy="855026"/>
      </dsp:txXfrm>
    </dsp:sp>
    <dsp:sp modelId="{2EA612CF-DC51-44BC-9029-EC4B4F214E01}">
      <dsp:nvSpPr>
        <dsp:cNvPr id="0" name=""/>
        <dsp:cNvSpPr/>
      </dsp:nvSpPr>
      <dsp:spPr>
        <a:xfrm>
          <a:off x="2909123" y="546113"/>
          <a:ext cx="4633692" cy="4633692"/>
        </a:xfrm>
        <a:prstGeom prst="pie">
          <a:avLst>
            <a:gd name="adj1" fmla="val 3857226"/>
            <a:gd name="adj2" fmla="val 6942858"/>
          </a:avLst>
        </a:prstGeom>
        <a:solidFill>
          <a:srgbClr val="506345"/>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lv-LV" sz="1200" kern="1200" dirty="0">
              <a:latin typeface="Verdana" panose="020B0604030504040204" pitchFamily="34" charset="0"/>
              <a:ea typeface="Verdana" panose="020B0604030504040204" pitchFamily="34" charset="0"/>
            </a:rPr>
            <a:t>Informatīvā karadarbība</a:t>
          </a:r>
        </a:p>
      </dsp:txBody>
      <dsp:txXfrm>
        <a:off x="4688130" y="4186872"/>
        <a:ext cx="1075678" cy="772282"/>
      </dsp:txXfrm>
    </dsp:sp>
    <dsp:sp modelId="{8961DB57-026E-4A49-AF6E-7664EAF57ADD}">
      <dsp:nvSpPr>
        <dsp:cNvPr id="0" name=""/>
        <dsp:cNvSpPr/>
      </dsp:nvSpPr>
      <dsp:spPr>
        <a:xfrm>
          <a:off x="2823068" y="504741"/>
          <a:ext cx="4633692" cy="4633692"/>
        </a:xfrm>
        <a:prstGeom prst="pie">
          <a:avLst>
            <a:gd name="adj1" fmla="val 6942858"/>
            <a:gd name="adj2" fmla="val 10028574"/>
          </a:avLst>
        </a:prstGeom>
        <a:solidFill>
          <a:srgbClr val="506345"/>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lv-LV" sz="1200" kern="1200" dirty="0">
              <a:latin typeface="Verdana" panose="020B0604030504040204" pitchFamily="34" charset="0"/>
              <a:ea typeface="Verdana" panose="020B0604030504040204" pitchFamily="34" charset="0"/>
            </a:rPr>
            <a:t>Vandālisms</a:t>
          </a:r>
        </a:p>
      </dsp:txBody>
      <dsp:txXfrm>
        <a:off x="3378008" y="3249101"/>
        <a:ext cx="1103260" cy="855026"/>
      </dsp:txXfrm>
    </dsp:sp>
    <dsp:sp modelId="{DE6D74CA-7CE9-4E86-B224-C84F1818ACD9}">
      <dsp:nvSpPr>
        <dsp:cNvPr id="0" name=""/>
        <dsp:cNvSpPr/>
      </dsp:nvSpPr>
      <dsp:spPr>
        <a:xfrm>
          <a:off x="2801555" y="410964"/>
          <a:ext cx="4633692" cy="4633692"/>
        </a:xfrm>
        <a:prstGeom prst="pie">
          <a:avLst>
            <a:gd name="adj1" fmla="val 10028574"/>
            <a:gd name="adj2" fmla="val 13114284"/>
          </a:avLst>
        </a:prstGeom>
        <a:solidFill>
          <a:srgbClr val="506345"/>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lv-LV" sz="1200" b="1" kern="1200" dirty="0">
              <a:solidFill>
                <a:srgbClr val="FF0000"/>
              </a:solidFill>
              <a:latin typeface="Verdana" panose="020B0604030504040204" pitchFamily="34" charset="0"/>
              <a:ea typeface="Verdana" panose="020B0604030504040204" pitchFamily="34" charset="0"/>
            </a:rPr>
            <a:t>Elektroniskā karadarbība</a:t>
          </a:r>
        </a:p>
      </dsp:txBody>
      <dsp:txXfrm>
        <a:off x="3019449" y="2090678"/>
        <a:ext cx="1268749" cy="772282"/>
      </dsp:txXfrm>
    </dsp:sp>
    <dsp:sp modelId="{30D36300-5B11-4D06-9011-2C42DF2EDCB9}">
      <dsp:nvSpPr>
        <dsp:cNvPr id="0" name=""/>
        <dsp:cNvSpPr/>
      </dsp:nvSpPr>
      <dsp:spPr>
        <a:xfrm>
          <a:off x="2861131" y="336494"/>
          <a:ext cx="4633692" cy="4633692"/>
        </a:xfrm>
        <a:prstGeom prst="pie">
          <a:avLst>
            <a:gd name="adj1" fmla="val 13114284"/>
            <a:gd name="adj2" fmla="val 16200000"/>
          </a:avLst>
        </a:prstGeom>
        <a:solidFill>
          <a:srgbClr val="506345"/>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lv-LV" sz="1100" b="1" kern="1200" dirty="0" smtClean="0">
              <a:solidFill>
                <a:srgbClr val="FF0000"/>
              </a:solidFill>
              <a:latin typeface="Verdana" panose="020B0604030504040204" pitchFamily="34" charset="0"/>
              <a:ea typeface="Verdana" panose="020B0604030504040204" pitchFamily="34" charset="0"/>
            </a:rPr>
            <a:t>Ēnu flotes aktivitātes</a:t>
          </a:r>
          <a:endParaRPr lang="lv-LV" sz="1100" b="1" kern="1200" dirty="0">
            <a:solidFill>
              <a:srgbClr val="FF0000"/>
            </a:solidFill>
            <a:latin typeface="Verdana" panose="020B0604030504040204" pitchFamily="34" charset="0"/>
            <a:ea typeface="Verdana" panose="020B0604030504040204" pitchFamily="34" charset="0"/>
          </a:endParaRPr>
        </a:p>
      </dsp:txBody>
      <dsp:txXfrm>
        <a:off x="3957220" y="766765"/>
        <a:ext cx="1103260" cy="882608"/>
      </dsp:txXfrm>
    </dsp:sp>
    <dsp:sp modelId="{ABF08413-7CDB-4118-8702-CFF45181223B}">
      <dsp:nvSpPr>
        <dsp:cNvPr id="0" name=""/>
        <dsp:cNvSpPr/>
      </dsp:nvSpPr>
      <dsp:spPr>
        <a:xfrm>
          <a:off x="2670036" y="49646"/>
          <a:ext cx="5207388" cy="5207388"/>
        </a:xfrm>
        <a:prstGeom prst="circularArrow">
          <a:avLst>
            <a:gd name="adj1" fmla="val 5085"/>
            <a:gd name="adj2" fmla="val 327528"/>
            <a:gd name="adj3" fmla="val 18957827"/>
            <a:gd name="adj4" fmla="val 16200343"/>
            <a:gd name="adj5" fmla="val 5932"/>
          </a:avLst>
        </a:prstGeom>
        <a:solidFill>
          <a:srgbClr val="E0D6A1"/>
        </a:solidFill>
        <a:ln>
          <a:noFill/>
        </a:ln>
        <a:effectLst/>
      </dsp:spPr>
      <dsp:style>
        <a:lnRef idx="0">
          <a:scrgbClr r="0" g="0" b="0"/>
        </a:lnRef>
        <a:fillRef idx="1">
          <a:scrgbClr r="0" g="0" b="0"/>
        </a:fillRef>
        <a:effectRef idx="1">
          <a:scrgbClr r="0" g="0" b="0"/>
        </a:effectRef>
        <a:fontRef idx="minor">
          <a:schemeClr val="lt1"/>
        </a:fontRef>
      </dsp:style>
    </dsp:sp>
    <dsp:sp modelId="{4A12AA6A-6625-46C9-87A5-91B1E4E94628}">
      <dsp:nvSpPr>
        <dsp:cNvPr id="0" name=""/>
        <dsp:cNvSpPr/>
      </dsp:nvSpPr>
      <dsp:spPr>
        <a:xfrm>
          <a:off x="2729986" y="124446"/>
          <a:ext cx="5207388" cy="5207388"/>
        </a:xfrm>
        <a:prstGeom prst="circularArrow">
          <a:avLst>
            <a:gd name="adj1" fmla="val 5085"/>
            <a:gd name="adj2" fmla="val 327528"/>
            <a:gd name="adj3" fmla="val 443744"/>
            <a:gd name="adj4" fmla="val 19285776"/>
            <a:gd name="adj5" fmla="val 5932"/>
          </a:avLst>
        </a:prstGeom>
        <a:solidFill>
          <a:srgbClr val="E0D6A1"/>
        </a:solidFill>
        <a:ln>
          <a:noFill/>
        </a:ln>
        <a:effectLst/>
      </dsp:spPr>
      <dsp:style>
        <a:lnRef idx="0">
          <a:scrgbClr r="0" g="0" b="0"/>
        </a:lnRef>
        <a:fillRef idx="1">
          <a:scrgbClr r="0" g="0" b="0"/>
        </a:fillRef>
        <a:effectRef idx="1">
          <a:scrgbClr r="0" g="0" b="0"/>
        </a:effectRef>
        <a:fontRef idx="minor">
          <a:schemeClr val="lt1"/>
        </a:fontRef>
      </dsp:style>
    </dsp:sp>
    <dsp:sp modelId="{45BAAF10-EE60-4883-8E7B-D9B7BF4F650A}">
      <dsp:nvSpPr>
        <dsp:cNvPr id="0" name=""/>
        <dsp:cNvSpPr/>
      </dsp:nvSpPr>
      <dsp:spPr>
        <a:xfrm>
          <a:off x="2708397" y="218006"/>
          <a:ext cx="5207388" cy="5207388"/>
        </a:xfrm>
        <a:prstGeom prst="circularArrow">
          <a:avLst>
            <a:gd name="adj1" fmla="val 5085"/>
            <a:gd name="adj2" fmla="val 327528"/>
            <a:gd name="adj3" fmla="val 3529100"/>
            <a:gd name="adj4" fmla="val 770764"/>
            <a:gd name="adj5" fmla="val 5932"/>
          </a:avLst>
        </a:prstGeom>
        <a:solidFill>
          <a:srgbClr val="E0D6A1"/>
        </a:solidFill>
        <a:ln>
          <a:noFill/>
        </a:ln>
        <a:effectLst/>
      </dsp:spPr>
      <dsp:style>
        <a:lnRef idx="0">
          <a:scrgbClr r="0" g="0" b="0"/>
        </a:lnRef>
        <a:fillRef idx="1">
          <a:scrgbClr r="0" g="0" b="0"/>
        </a:fillRef>
        <a:effectRef idx="1">
          <a:scrgbClr r="0" g="0" b="0"/>
        </a:effectRef>
        <a:fontRef idx="minor">
          <a:schemeClr val="lt1"/>
        </a:fontRef>
      </dsp:style>
    </dsp:sp>
    <dsp:sp modelId="{0428D491-C8FD-4AA0-A5FF-509833801007}">
      <dsp:nvSpPr>
        <dsp:cNvPr id="0" name=""/>
        <dsp:cNvSpPr/>
      </dsp:nvSpPr>
      <dsp:spPr>
        <a:xfrm>
          <a:off x="2561140" y="276746"/>
          <a:ext cx="5207388" cy="5207388"/>
        </a:xfrm>
        <a:prstGeom prst="circularArrow">
          <a:avLst>
            <a:gd name="adj1" fmla="val 5085"/>
            <a:gd name="adj2" fmla="val 327528"/>
            <a:gd name="adj3" fmla="val 6615046"/>
            <a:gd name="adj4" fmla="val 3857426"/>
            <a:gd name="adj5" fmla="val 5932"/>
          </a:avLst>
        </a:prstGeom>
        <a:solidFill>
          <a:srgbClr val="E0D6A1"/>
        </a:solidFill>
        <a:ln>
          <a:noFill/>
        </a:ln>
        <a:effectLst/>
      </dsp:spPr>
      <dsp:style>
        <a:lnRef idx="0">
          <a:scrgbClr r="0" g="0" b="0"/>
        </a:lnRef>
        <a:fillRef idx="1">
          <a:scrgbClr r="0" g="0" b="0"/>
        </a:fillRef>
        <a:effectRef idx="1">
          <a:scrgbClr r="0" g="0" b="0"/>
        </a:effectRef>
        <a:fontRef idx="minor">
          <a:schemeClr val="lt1"/>
        </a:fontRef>
      </dsp:style>
    </dsp:sp>
    <dsp:sp modelId="{1B2B4C5E-8F81-4C40-8F46-465BA45DAF65}">
      <dsp:nvSpPr>
        <dsp:cNvPr id="0" name=""/>
        <dsp:cNvSpPr/>
      </dsp:nvSpPr>
      <dsp:spPr>
        <a:xfrm>
          <a:off x="2536153" y="218006"/>
          <a:ext cx="5207388" cy="5207388"/>
        </a:xfrm>
        <a:prstGeom prst="circularArrow">
          <a:avLst>
            <a:gd name="adj1" fmla="val 5085"/>
            <a:gd name="adj2" fmla="val 327528"/>
            <a:gd name="adj3" fmla="val 9701707"/>
            <a:gd name="adj4" fmla="val 6943371"/>
            <a:gd name="adj5" fmla="val 5932"/>
          </a:avLst>
        </a:prstGeom>
        <a:solidFill>
          <a:srgbClr val="E0D6A1"/>
        </a:solidFill>
        <a:ln>
          <a:noFill/>
        </a:ln>
        <a:effectLst/>
      </dsp:spPr>
      <dsp:style>
        <a:lnRef idx="0">
          <a:scrgbClr r="0" g="0" b="0"/>
        </a:lnRef>
        <a:fillRef idx="1">
          <a:scrgbClr r="0" g="0" b="0"/>
        </a:fillRef>
        <a:effectRef idx="1">
          <a:scrgbClr r="0" g="0" b="0"/>
        </a:effectRef>
        <a:fontRef idx="minor">
          <a:schemeClr val="lt1"/>
        </a:fontRef>
      </dsp:style>
    </dsp:sp>
    <dsp:sp modelId="{FCB32706-F4EB-452C-B262-FE58F047DE51}">
      <dsp:nvSpPr>
        <dsp:cNvPr id="0" name=""/>
        <dsp:cNvSpPr/>
      </dsp:nvSpPr>
      <dsp:spPr>
        <a:xfrm>
          <a:off x="2514563" y="124446"/>
          <a:ext cx="5207388" cy="5207388"/>
        </a:xfrm>
        <a:prstGeom prst="circularArrow">
          <a:avLst>
            <a:gd name="adj1" fmla="val 5085"/>
            <a:gd name="adj2" fmla="val 327528"/>
            <a:gd name="adj3" fmla="val 12786695"/>
            <a:gd name="adj4" fmla="val 10028727"/>
            <a:gd name="adj5" fmla="val 5932"/>
          </a:avLst>
        </a:prstGeom>
        <a:solidFill>
          <a:srgbClr val="E0D6A1"/>
        </a:solidFill>
        <a:ln>
          <a:noFill/>
        </a:ln>
        <a:effectLst/>
      </dsp:spPr>
      <dsp:style>
        <a:lnRef idx="0">
          <a:scrgbClr r="0" g="0" b="0"/>
        </a:lnRef>
        <a:fillRef idx="1">
          <a:scrgbClr r="0" g="0" b="0"/>
        </a:fillRef>
        <a:effectRef idx="1">
          <a:scrgbClr r="0" g="0" b="0"/>
        </a:effectRef>
        <a:fontRef idx="minor">
          <a:schemeClr val="lt1"/>
        </a:fontRef>
      </dsp:style>
    </dsp:sp>
    <dsp:sp modelId="{8CEB999D-4B72-4344-A102-CEA8A56EE8E6}">
      <dsp:nvSpPr>
        <dsp:cNvPr id="0" name=""/>
        <dsp:cNvSpPr/>
      </dsp:nvSpPr>
      <dsp:spPr>
        <a:xfrm>
          <a:off x="2574514" y="49646"/>
          <a:ext cx="5207388" cy="5207388"/>
        </a:xfrm>
        <a:prstGeom prst="circularArrow">
          <a:avLst>
            <a:gd name="adj1" fmla="val 5085"/>
            <a:gd name="adj2" fmla="val 327528"/>
            <a:gd name="adj3" fmla="val 15872129"/>
            <a:gd name="adj4" fmla="val 13114645"/>
            <a:gd name="adj5" fmla="val 5932"/>
          </a:avLst>
        </a:prstGeom>
        <a:solidFill>
          <a:srgbClr val="E0D6A1"/>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359189-E9EF-4FE4-AE48-0783856FEEE5}" type="datetimeFigureOut">
              <a:rPr lang="lv-LV" smtClean="0"/>
              <a:t>17.02.2026</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1781FC-F932-44BB-A0C5-0ABBFE403FFB}" type="slidenum">
              <a:rPr lang="lv-LV" smtClean="0"/>
              <a:t>‹#›</a:t>
            </a:fld>
            <a:endParaRPr lang="lv-LV"/>
          </a:p>
        </p:txBody>
      </p:sp>
    </p:spTree>
    <p:extLst>
      <p:ext uri="{BB962C8B-B14F-4D97-AF65-F5344CB8AC3E}">
        <p14:creationId xmlns:p14="http://schemas.microsoft.com/office/powerpoint/2010/main" val="3489934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2D73ADF0-C7F3-471B-9876-38D6202346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3B409B8D-8148-4633-9151-2F482BCE60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a:p>
        </p:txBody>
      </p:sp>
      <p:sp>
        <p:nvSpPr>
          <p:cNvPr id="22532" name="Slide Number Placeholder 3">
            <a:extLst>
              <a:ext uri="{FF2B5EF4-FFF2-40B4-BE49-F238E27FC236}">
                <a16:creationId xmlns:a16="http://schemas.microsoft.com/office/drawing/2014/main" id="{D973A01D-85E2-4D6C-8C0C-8794FC6578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E53DFD7-7071-4C14-861B-77593BC4B092}" type="slidenum">
              <a:rPr lang="lv-LV" altLang="lv-LV"/>
              <a:pPr/>
              <a:t>1</a:t>
            </a:fld>
            <a:endParaRPr lang="lv-LV" altLang="lv-LV"/>
          </a:p>
        </p:txBody>
      </p:sp>
    </p:spTree>
    <p:extLst>
      <p:ext uri="{BB962C8B-B14F-4D97-AF65-F5344CB8AC3E}">
        <p14:creationId xmlns:p14="http://schemas.microsoft.com/office/powerpoint/2010/main" val="1397840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1AC8D3-5F1D-46E2-BE9D-CF258917D1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67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200" b="0" i="0" u="none" strike="noStrike" kern="1200" baseline="0" dirty="0" smtClean="0">
                <a:solidFill>
                  <a:schemeClr val="tx1"/>
                </a:solidFill>
                <a:latin typeface="+mn-lt"/>
                <a:ea typeface="+mn-ea"/>
                <a:cs typeface="+mn-cs"/>
              </a:rPr>
              <a:t>NBS vienības, īpaši Jūras spēki, regulāri veic operācijas, kuru rezultātā var tikt negatīvi ietekmēta jūras vide. Ir jāveic visi iespējamie pasākumi, lai šo ietekmi mazinātu, īpaši no kuģiem, to ekspluatācijas laikā, vienību militāro operāciju laikā, kā arī, attīstot Jūras spēku, spēju likvidēt vides piesārņojuma sekas jūrā. </a:t>
            </a:r>
            <a:endParaRPr lang="lv-LV" dirty="0"/>
          </a:p>
        </p:txBody>
      </p:sp>
      <p:sp>
        <p:nvSpPr>
          <p:cNvPr id="4" name="Slide Number Placeholder 3"/>
          <p:cNvSpPr>
            <a:spLocks noGrp="1"/>
          </p:cNvSpPr>
          <p:nvPr>
            <p:ph type="sldNum" sz="quarter" idx="10"/>
          </p:nvPr>
        </p:nvSpPr>
        <p:spPr/>
        <p:txBody>
          <a:bodyPr/>
          <a:lstStyle/>
          <a:p>
            <a:fld id="{A11781FC-F932-44BB-A0C5-0ABBFE403FFB}" type="slidenum">
              <a:rPr lang="lv-LV" smtClean="0"/>
              <a:t>6</a:t>
            </a:fld>
            <a:endParaRPr lang="lv-LV"/>
          </a:p>
        </p:txBody>
      </p:sp>
    </p:spTree>
    <p:extLst>
      <p:ext uri="{BB962C8B-B14F-4D97-AF65-F5344CB8AC3E}">
        <p14:creationId xmlns:p14="http://schemas.microsoft.com/office/powerpoint/2010/main" val="166284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38213" rtl="0" eaLnBrk="0" fontAlgn="base" latinLnBrk="0" hangingPunct="0">
              <a:lnSpc>
                <a:spcPct val="100000"/>
              </a:lnSpc>
              <a:spcBef>
                <a:spcPct val="30000"/>
              </a:spcBef>
              <a:spcAft>
                <a:spcPct val="0"/>
              </a:spcAft>
              <a:buClrTx/>
              <a:buSzTx/>
              <a:buFontTx/>
              <a:buNone/>
              <a:tabLst/>
              <a:defRPr/>
            </a:pPr>
            <a:r>
              <a:rPr lang="lv-LV" sz="1200" b="1" dirty="0">
                <a:effectLst/>
                <a:latin typeface="Calibri" panose="020F0502020204030204" pitchFamily="34" charset="0"/>
                <a:ea typeface="Times New Roman" panose="02020603050405020304" pitchFamily="18" charset="0"/>
              </a:rPr>
              <a:t>Strauja jautājuma aktualizēšanās.</a:t>
            </a:r>
            <a:r>
              <a:rPr lang="lv-LV" sz="1200" dirty="0">
                <a:effectLst/>
                <a:latin typeface="Calibri" panose="020F0502020204030204" pitchFamily="34" charset="0"/>
                <a:ea typeface="Times New Roman" panose="02020603050405020304" pitchFamily="18" charset="0"/>
              </a:rPr>
              <a:t> Vēja parku jautājums AM dienaskārtībā </a:t>
            </a:r>
            <a:r>
              <a:rPr lang="lv-LV" sz="1200" b="1" dirty="0">
                <a:effectLst/>
                <a:latin typeface="Calibri" panose="020F0502020204030204" pitchFamily="34" charset="0"/>
                <a:ea typeface="Times New Roman" panose="02020603050405020304" pitchFamily="18" charset="0"/>
              </a:rPr>
              <a:t>ir kopš 2021. gada, </a:t>
            </a:r>
            <a:r>
              <a:rPr lang="lv-LV" sz="1200" dirty="0">
                <a:effectLst/>
                <a:latin typeface="Calibri" panose="020F0502020204030204" pitchFamily="34" charset="0"/>
                <a:ea typeface="Times New Roman" panose="02020603050405020304" pitchFamily="18" charset="0"/>
              </a:rPr>
              <a:t>kad visa gada laikā bija saņemti vien paris pieprasījumi izsniegt atļaujas uzstādīt dažus desmitus vēja turbīnu līdz </a:t>
            </a:r>
            <a:r>
              <a:rPr lang="en-US" sz="1200" b="1" dirty="0">
                <a:latin typeface="Verdana" panose="020B0604030504040204" pitchFamily="34" charset="0"/>
                <a:ea typeface="Verdana" panose="020B0604030504040204" pitchFamily="34" charset="0"/>
              </a:rPr>
              <a:t>94 </a:t>
            </a:r>
            <a:r>
              <a:rPr lang="en-US" sz="1200" b="1" dirty="0" err="1">
                <a:latin typeface="Verdana" panose="020B0604030504040204" pitchFamily="34" charset="0"/>
                <a:ea typeface="Verdana" panose="020B0604030504040204" pitchFamily="34" charset="0"/>
              </a:rPr>
              <a:t>pieteikum</a:t>
            </a:r>
            <a:r>
              <a:rPr lang="lv-LV" sz="1200" b="1" dirty="0" err="1">
                <a:latin typeface="Verdana" panose="020B0604030504040204" pitchFamily="34" charset="0"/>
                <a:ea typeface="Verdana" panose="020B0604030504040204" pitchFamily="34" charset="0"/>
              </a:rPr>
              <a:t>iem</a:t>
            </a:r>
            <a:r>
              <a:rPr lang="lv-LV" sz="1200" dirty="0">
                <a:latin typeface="Verdana" panose="020B0604030504040204" pitchFamily="34" charset="0"/>
                <a:ea typeface="Verdana" panose="020B0604030504040204" pitchFamily="34" charset="0"/>
              </a:rPr>
              <a:t> un nepieciešamību veikt </a:t>
            </a:r>
            <a:r>
              <a:rPr lang="lv-LV" sz="1200" dirty="0" err="1">
                <a:latin typeface="Verdana" panose="020B0604030504040204" pitchFamily="34" charset="0"/>
                <a:ea typeface="Verdana" panose="020B0604030504040204" pitchFamily="34" charset="0"/>
              </a:rPr>
              <a:t>izvērtējumu</a:t>
            </a:r>
            <a:r>
              <a:rPr lang="lv-LV" sz="1200" dirty="0">
                <a:latin typeface="Verdana" panose="020B0604030504040204" pitchFamily="34" charset="0"/>
                <a:ea typeface="Verdana" panose="020B0604030504040204" pitchFamily="34" charset="0"/>
              </a:rPr>
              <a:t> </a:t>
            </a:r>
            <a:r>
              <a:rPr lang="lv-LV" sz="1200" dirty="0">
                <a:effectLst/>
                <a:latin typeface="Calibri" panose="020F0502020204030204" pitchFamily="34" charset="0"/>
                <a:ea typeface="Times New Roman" panose="02020603050405020304" pitchFamily="18" charset="0"/>
              </a:rPr>
              <a:t>vairāk nekā 1200 vēja turbīnu </a:t>
            </a:r>
            <a:r>
              <a:rPr lang="lv-LV" sz="1200" b="1" dirty="0">
                <a:effectLst/>
                <a:latin typeface="Calibri" panose="020F0502020204030204" pitchFamily="34" charset="0"/>
                <a:ea typeface="Times New Roman" panose="02020603050405020304" pitchFamily="18" charset="0"/>
              </a:rPr>
              <a:t>2024. gadā. </a:t>
            </a:r>
            <a:r>
              <a:rPr lang="lv-LV" sz="1200" dirty="0">
                <a:effectLst/>
                <a:latin typeface="Calibri" panose="020F0502020204030204" pitchFamily="34" charset="0"/>
                <a:ea typeface="Times New Roman" panose="02020603050405020304" pitchFamily="18" charset="0"/>
              </a:rPr>
              <a:t>2025.gadā izskatīto pieteikumu skaits sasniedza </a:t>
            </a:r>
            <a:r>
              <a:rPr lang="lv-LV" sz="1200" b="1" dirty="0">
                <a:effectLst/>
                <a:latin typeface="Calibri" panose="020F0502020204030204" pitchFamily="34" charset="0"/>
                <a:ea typeface="Times New Roman" panose="02020603050405020304" pitchFamily="18" charset="0"/>
              </a:rPr>
              <a:t>101 iesniegumu. 3 gadu laikā AM ir veikusi virkni darbību, </a:t>
            </a:r>
            <a:r>
              <a:rPr lang="lv-LV" sz="1200" dirty="0">
                <a:effectLst/>
                <a:latin typeface="Calibri" panose="020F0502020204030204" pitchFamily="34" charset="0"/>
                <a:ea typeface="Times New Roman" panose="02020603050405020304" pitchFamily="18" charset="0"/>
              </a:rPr>
              <a:t>lai mazinātu vēja parku negatīvo ietekmi uz aizsardzības spējām un ieviestu valdības atbalstītus risinājumus, lai valstī atvēlētu plašākas teritorijas vēja parku būvniecībai. </a:t>
            </a:r>
          </a:p>
          <a:p>
            <a:pPr marL="0" indent="0">
              <a:buFontTx/>
              <a:buNone/>
            </a:pPr>
            <a:endParaRPr lang="lv-LV" sz="1200" dirty="0">
              <a:effectLst/>
              <a:latin typeface="Calibri" panose="020F0502020204030204" pitchFamily="34" charset="0"/>
              <a:ea typeface="Times New Roman" panose="02020603050405020304" pitchFamily="18" charset="0"/>
            </a:endParaRPr>
          </a:p>
          <a:p>
            <a:pPr marL="171450" indent="-171450">
              <a:buFontTx/>
              <a:buChar char="-"/>
            </a:pPr>
            <a:r>
              <a:rPr lang="lv-LV" sz="1200" dirty="0">
                <a:effectLst/>
                <a:latin typeface="Calibri" panose="020F0502020204030204" pitchFamily="34" charset="0"/>
                <a:ea typeface="Times New Roman" panose="02020603050405020304" pitchFamily="18" charset="0"/>
              </a:rPr>
              <a:t>12.11.2024. Ministru kabinets apstiprināja AM izstrādāto informatīvo ziņojumu </a:t>
            </a:r>
            <a:r>
              <a:rPr lang="lv-LV" sz="1200" i="1" dirty="0">
                <a:effectLst/>
                <a:latin typeface="Calibri" panose="020F0502020204030204" pitchFamily="34" charset="0"/>
                <a:ea typeface="Times New Roman" panose="02020603050405020304" pitchFamily="18" charset="0"/>
              </a:rPr>
              <a:t>“Par papildu radaru iegādi vēja parku attīstībai”, </a:t>
            </a:r>
            <a:r>
              <a:rPr lang="lv-LV" sz="1200" dirty="0">
                <a:effectLst/>
                <a:latin typeface="Calibri" panose="020F0502020204030204" pitchFamily="34" charset="0"/>
                <a:ea typeface="Times New Roman" panose="02020603050405020304" pitchFamily="18" charset="0"/>
              </a:rPr>
              <a:t>kas sniedz risinājumus valsts aizsardzības stiprināšanai un paplašina NBS novērošanas spējas gaisa telpā visā Latvijā. </a:t>
            </a:r>
            <a:r>
              <a:rPr lang="lv-LV" sz="1200" b="0" dirty="0">
                <a:effectLst/>
                <a:latin typeface="Calibri" panose="020F0502020204030204" pitchFamily="34" charset="0"/>
                <a:ea typeface="Times New Roman" panose="02020603050405020304" pitchFamily="18" charset="0"/>
              </a:rPr>
              <a:t>Ziņojums arī paredz atvēlēt plašākas teritorijas vēja parku attīstībai Latvijā  no 2028. gada 1. janvāra; valdība </a:t>
            </a:r>
            <a:r>
              <a:rPr lang="lv-LV" sz="1200" b="0" dirty="0" err="1">
                <a:effectLst/>
                <a:latin typeface="Calibri" panose="020F0502020204030204" pitchFamily="34" charset="0"/>
                <a:ea typeface="Times New Roman" panose="02020603050405020304" pitchFamily="18" charset="0"/>
              </a:rPr>
              <a:t>arbalstīja</a:t>
            </a:r>
            <a:r>
              <a:rPr lang="lv-LV" sz="1200" b="0" dirty="0">
                <a:effectLst/>
                <a:latin typeface="Calibri" panose="020F0502020204030204" pitchFamily="34" charset="0"/>
                <a:ea typeface="Times New Roman" panose="02020603050405020304" pitchFamily="18" charset="0"/>
              </a:rPr>
              <a:t> </a:t>
            </a:r>
            <a:r>
              <a:rPr lang="lv-LV" sz="1200" kern="1200" dirty="0">
                <a:solidFill>
                  <a:schemeClr val="tx1"/>
                </a:solidFill>
                <a:effectLst/>
                <a:latin typeface="Calibri" panose="020F0502020204030204" pitchFamily="34" charset="0"/>
                <a:ea typeface="Times New Roman" panose="02020603050405020304" pitchFamily="18" charset="0"/>
                <a:cs typeface="+mn-cs"/>
              </a:rPr>
              <a:t>AM priekšlikumu par 1 stacionārā radara un 3 mobilo radaru pārvietošanu un 6 jaunu vidējas darbības radaru iegādi un uzstādīšanu no aizsardzības budžeta līdzekļiem līdz 2027. gada beigām. </a:t>
            </a:r>
            <a:r>
              <a:rPr lang="lv-LV" sz="1200" dirty="0">
                <a:effectLst/>
                <a:latin typeface="Calibri" panose="020F0502020204030204" pitchFamily="34" charset="0"/>
                <a:ea typeface="Times New Roman" panose="02020603050405020304" pitchFamily="18" charset="0"/>
              </a:rPr>
              <a:t>Risinājums tiek nodrošināts par </a:t>
            </a:r>
            <a:r>
              <a:rPr lang="lv-LV" sz="1200" b="1" dirty="0">
                <a:effectLst/>
                <a:latin typeface="Calibri" panose="020F0502020204030204" pitchFamily="34" charset="0"/>
                <a:ea typeface="Times New Roman" panose="02020603050405020304" pitchFamily="18" charset="0"/>
              </a:rPr>
              <a:t>valsts līdzekļiem</a:t>
            </a:r>
            <a:r>
              <a:rPr lang="lv-LV" sz="1200" dirty="0">
                <a:effectLst/>
                <a:latin typeface="Calibri" panose="020F0502020204030204" pitchFamily="34" charset="0"/>
                <a:ea typeface="Times New Roman" panose="02020603050405020304" pitchFamily="18" charset="0"/>
              </a:rPr>
              <a:t>, kas nozīmē </a:t>
            </a:r>
            <a:r>
              <a:rPr lang="lv-LV" sz="1200" b="1" dirty="0">
                <a:effectLst/>
                <a:latin typeface="Calibri" panose="020F0502020204030204" pitchFamily="34" charset="0"/>
                <a:ea typeface="Times New Roman" panose="02020603050405020304" pitchFamily="18" charset="0"/>
              </a:rPr>
              <a:t>ievērojamu finansiālu ieguldījumu arī ilgtermiņā </a:t>
            </a:r>
            <a:r>
              <a:rPr lang="lv-LV" sz="1200" dirty="0">
                <a:effectLst/>
                <a:latin typeface="Calibri" panose="020F0502020204030204" pitchFamily="34" charset="0"/>
                <a:ea typeface="Times New Roman" panose="02020603050405020304" pitchFamily="18" charset="0"/>
              </a:rPr>
              <a:t>(radaru uzturēšana, papildu personāls, radaru dzīvescikls </a:t>
            </a:r>
            <a:r>
              <a:rPr lang="lv-LV" sz="1200" dirty="0" err="1">
                <a:effectLst/>
                <a:latin typeface="Calibri" panose="020F0502020204030204" pitchFamily="34" charset="0"/>
                <a:ea typeface="Times New Roman" panose="02020603050405020304" pitchFamily="18" charset="0"/>
              </a:rPr>
              <a:t>utt</a:t>
            </a:r>
            <a:r>
              <a:rPr lang="lv-LV" sz="1200" dirty="0">
                <a:effectLst/>
                <a:latin typeface="Calibri" panose="020F0502020204030204" pitchFamily="34" charset="0"/>
                <a:ea typeface="Times New Roman" panose="02020603050405020304" pitchFamily="18" charset="0"/>
              </a:rPr>
              <a:t>).</a:t>
            </a:r>
            <a:r>
              <a:rPr lang="lv-LV" sz="1050" dirty="0">
                <a:effectLst/>
                <a:latin typeface="Calibri" panose="020F0502020204030204" pitchFamily="34" charset="0"/>
                <a:ea typeface="Times New Roman" panose="02020603050405020304" pitchFamily="18" charset="0"/>
              </a:rPr>
              <a:t> </a:t>
            </a:r>
            <a:r>
              <a:rPr lang="lv-LV" sz="1200" dirty="0">
                <a:effectLst/>
                <a:latin typeface="Calibri" panose="020F0502020204030204" pitchFamily="34" charset="0"/>
                <a:ea typeface="Times New Roman" panose="02020603050405020304" pitchFamily="18" charset="0"/>
              </a:rPr>
              <a:t>Tādējādi </a:t>
            </a:r>
            <a:r>
              <a:rPr lang="lv-LV" sz="1200" b="1" dirty="0">
                <a:effectLst/>
                <a:latin typeface="Calibri" panose="020F0502020204030204" pitchFamily="34" charset="0"/>
                <a:ea typeface="Times New Roman" panose="02020603050405020304" pitchFamily="18" charset="0"/>
              </a:rPr>
              <a:t>risinājums tiek ieviests bez kompensācijas mehānismu piemērošanas no vēja parku attīstītāju puses</a:t>
            </a:r>
            <a:r>
              <a:rPr lang="lv-LV" sz="1200" dirty="0">
                <a:effectLst/>
                <a:latin typeface="Calibri" panose="020F0502020204030204" pitchFamily="34" charset="0"/>
                <a:ea typeface="Times New Roman" panose="02020603050405020304" pitchFamily="18" charset="0"/>
              </a:rPr>
              <a:t>.</a:t>
            </a:r>
          </a:p>
          <a:p>
            <a:pPr>
              <a:lnSpc>
                <a:spcPct val="107000"/>
              </a:lnSpc>
              <a:spcAft>
                <a:spcPts val="800"/>
              </a:spcAft>
            </a:pPr>
            <a:endParaRPr lang="lv-LV" sz="1100" b="1" dirty="0">
              <a:effectLst/>
              <a:latin typeface="Calibri" panose="020F0502020204030204" pitchFamily="34" charset="0"/>
              <a:ea typeface="Calibri" panose="020F0502020204030204" pitchFamily="34" charset="0"/>
              <a:cs typeface="DokChampa" panose="020B0604020202020204" pitchFamily="34" charset="-34"/>
            </a:endParaRPr>
          </a:p>
          <a:p>
            <a:pPr marL="171450" indent="-171450">
              <a:buFontTx/>
              <a:buChar char="-"/>
            </a:pPr>
            <a:r>
              <a:rPr lang="lv-LV" sz="900" dirty="0">
                <a:effectLst/>
                <a:latin typeface="Calibri" panose="020F0502020204030204" pitchFamily="34" charset="0"/>
                <a:ea typeface="Times New Roman" panose="02020603050405020304" pitchFamily="18" charset="0"/>
              </a:rPr>
              <a:t>22.07.2025. Ministru kabinets apstiprināja AM izstrādāto informatīvo ziņojumu </a:t>
            </a:r>
            <a:r>
              <a:rPr lang="lv-LV" sz="900" i="1" dirty="0">
                <a:effectLst/>
                <a:latin typeface="Calibri" panose="020F0502020204030204" pitchFamily="34" charset="0"/>
                <a:ea typeface="Times New Roman" panose="02020603050405020304" pitchFamily="18" charset="0"/>
              </a:rPr>
              <a:t>"Par risinājumu plašākas Latvijas sauszemes teritorijas pieejamībai vēju parku attīstībai" </a:t>
            </a:r>
            <a:r>
              <a:rPr lang="lv-LV" sz="900" b="1" i="1" dirty="0">
                <a:effectLst/>
                <a:latin typeface="Calibri" panose="020F0502020204030204" pitchFamily="34" charset="0"/>
                <a:ea typeface="Times New Roman" panose="02020603050405020304" pitchFamily="18" charset="0"/>
              </a:rPr>
              <a:t>(IP)</a:t>
            </a:r>
            <a:r>
              <a:rPr lang="lv-LV" sz="900" b="1" i="1" dirty="0">
                <a:effectLst/>
                <a:latin typeface="Calibri" panose="020F0502020204030204" pitchFamily="34" charset="0"/>
                <a:ea typeface="Calibri" panose="020F0502020204030204" pitchFamily="34" charset="0"/>
              </a:rPr>
              <a:t>. </a:t>
            </a:r>
            <a:r>
              <a:rPr lang="lv-LV" sz="900" dirty="0">
                <a:effectLst/>
                <a:latin typeface="Calibri" panose="020F0502020204030204" pitchFamily="34" charset="0"/>
                <a:ea typeface="Calibri" panose="020F0502020204030204" pitchFamily="34" charset="0"/>
              </a:rPr>
              <a:t>Ziņojumā ir noteiktas </a:t>
            </a:r>
            <a:r>
              <a:rPr lang="lv-LV" sz="900" b="1" i="0" dirty="0">
                <a:effectLst/>
                <a:latin typeface="Calibri" panose="020F0502020204030204" pitchFamily="34" charset="0"/>
                <a:ea typeface="Calibri" panose="020F0502020204030204" pitchFamily="34" charset="0"/>
              </a:rPr>
              <a:t>5 zemes vienību daļas, kuras ar Ministru kabineta atbalstu nepieciešams atsavināt, lai īstenotu papildu radaru izvietošanu Latvijas teritorijā. MK atbalsts tika saņemts un tiek uzsākta zemju atsavināšana (VAMOIC). </a:t>
            </a:r>
            <a:r>
              <a:rPr lang="lv-LV" sz="1100" dirty="0"/>
              <a:t>AM sadarbībā ar NBS un citām padotības iestādēm, izvērtējot radaru pozīcijas un nosakot to precīzas aizsargjoslas, izstrādāja Latvijas sauszemes un </a:t>
            </a:r>
            <a:r>
              <a:rPr lang="lv-LV" sz="1100" dirty="0" err="1"/>
              <a:t>atkrastes</a:t>
            </a:r>
            <a:r>
              <a:rPr lang="lv-LV" sz="1100" dirty="0"/>
              <a:t> teritorijas pieejamības karti vēja parku attīstībai </a:t>
            </a:r>
            <a:r>
              <a:rPr lang="lv-LV" sz="1100" b="1" dirty="0"/>
              <a:t>augstā detalizācijas pakāpē. 2025.g. oktobrī tā tika publicēta AM mājaslapā.</a:t>
            </a:r>
          </a:p>
          <a:p>
            <a:pPr marL="0" indent="0">
              <a:buFontTx/>
              <a:buNone/>
            </a:pPr>
            <a:endParaRPr lang="lv-LV" sz="1100" b="1" dirty="0"/>
          </a:p>
          <a:p>
            <a:pPr marL="171450" indent="-171450">
              <a:buFontTx/>
              <a:buChar char="-"/>
            </a:pPr>
            <a:r>
              <a:rPr lang="lv-LV" sz="1100" b="1" dirty="0"/>
              <a:t>Atklāts un regulārs dialogs ar nozari –</a:t>
            </a:r>
            <a:r>
              <a:rPr lang="lv-LV" sz="1100" dirty="0"/>
              <a:t> AM regulāri tiekamies ar vēja parku attīstītajiem, komunikācija  ir operatīva un konstruktīva. </a:t>
            </a:r>
            <a:endParaRPr lang="en-US" sz="1100" dirty="0"/>
          </a:p>
          <a:p>
            <a:pPr>
              <a:lnSpc>
                <a:spcPct val="107000"/>
              </a:lnSpc>
              <a:spcAft>
                <a:spcPts val="800"/>
              </a:spcAft>
            </a:pPr>
            <a:endParaRPr lang="lv-LV" sz="1100" b="1" dirty="0">
              <a:effectLst/>
              <a:latin typeface="Calibri" panose="020F0502020204030204" pitchFamily="34" charset="0"/>
              <a:ea typeface="Calibri" panose="020F0502020204030204" pitchFamily="34" charset="0"/>
              <a:cs typeface="DokChampa" panose="020B0604020202020204" pitchFamily="34" charset="-34"/>
            </a:endParaRPr>
          </a:p>
          <a:p>
            <a:pPr>
              <a:lnSpc>
                <a:spcPct val="107000"/>
              </a:lnSpc>
              <a:spcAft>
                <a:spcPts val="800"/>
              </a:spcAft>
            </a:pPr>
            <a:endParaRPr lang="lv-LV" sz="1100" b="1" dirty="0">
              <a:effectLst/>
              <a:latin typeface="Calibri" panose="020F0502020204030204" pitchFamily="34" charset="0"/>
              <a:ea typeface="Calibri" panose="020F0502020204030204" pitchFamily="34" charset="0"/>
              <a:cs typeface="DokChampa" panose="020B0604020202020204" pitchFamily="34" charset="-34"/>
            </a:endParaRPr>
          </a:p>
          <a:p>
            <a:pPr>
              <a:lnSpc>
                <a:spcPct val="107000"/>
              </a:lnSpc>
              <a:spcAft>
                <a:spcPts val="800"/>
              </a:spcAft>
            </a:pPr>
            <a:endParaRPr lang="lv-LV" sz="1100" b="1" dirty="0">
              <a:effectLst/>
              <a:latin typeface="Calibri" panose="020F0502020204030204" pitchFamily="34" charset="0"/>
              <a:ea typeface="Calibri" panose="020F0502020204030204" pitchFamily="34" charset="0"/>
              <a:cs typeface="DokChampa" panose="020B0604020202020204" pitchFamily="34" charset="-34"/>
            </a:endParaRPr>
          </a:p>
          <a:p>
            <a:pPr>
              <a:lnSpc>
                <a:spcPct val="107000"/>
              </a:lnSpc>
              <a:spcAft>
                <a:spcPts val="800"/>
              </a:spcAft>
            </a:pPr>
            <a:r>
              <a:rPr lang="lv-LV" sz="1100" b="1" dirty="0">
                <a:effectLst/>
                <a:latin typeface="Calibri" panose="020F0502020204030204" pitchFamily="34" charset="0"/>
                <a:ea typeface="Calibri" panose="020F0502020204030204" pitchFamily="34" charset="0"/>
                <a:cs typeface="DokChampa" panose="020B0604020202020204" pitchFamily="34" charset="-34"/>
              </a:rPr>
              <a:t>Karte no 2028.gada, apzīmējumi:</a:t>
            </a:r>
          </a:p>
          <a:p>
            <a:pPr>
              <a:lnSpc>
                <a:spcPct val="107000"/>
              </a:lnSpc>
              <a:spcAft>
                <a:spcPts val="800"/>
              </a:spcAft>
            </a:pPr>
            <a:r>
              <a:rPr lang="lv-LV" sz="1100" b="1" dirty="0">
                <a:effectLst/>
                <a:latin typeface="Calibri" panose="020F0502020204030204" pitchFamily="34" charset="0"/>
                <a:ea typeface="Calibri" panose="020F0502020204030204" pitchFamily="34" charset="0"/>
                <a:cs typeface="DokChampa" panose="020B0604020202020204" pitchFamily="34" charset="-34"/>
              </a:rPr>
              <a:t>ZAĻŠ - </a:t>
            </a:r>
            <a:r>
              <a:rPr lang="lv-LV" sz="1100" dirty="0">
                <a:effectLst/>
                <a:latin typeface="Calibri" panose="020F0502020204030204" pitchFamily="34" charset="0"/>
                <a:ea typeface="Calibri" panose="020F0502020204030204" pitchFamily="34" charset="0"/>
                <a:cs typeface="DokChampa" panose="020B0604020202020204" pitchFamily="34" charset="-34"/>
              </a:rPr>
              <a:t>teritorijas, kurās vēja parku būvniecība ir pieļaujama. Atbilstoši LR normatīvo aktu prasībām, Aizsardzības ministrijai ir tiesības izvērtēt vēja parku būvniecību tajās situācijās, kad plānoto vēja turbīnu kopējais augstums pārsniedz 100 m, lai tādejādi izvērtētu plānoto vēja parku būvniecības ietekmi uz NBS navigācijas tehniskajiem līdzekļiem. Šādos gadījumos vēja parku būvniecību arī turpmāk ir nepieciešams saskaņot ar Aizsardzības ministriju, kad ir zināms turbīnu skaits, to izvietojums un augstums, nosūtot Aizsardzības ministrijai iesniegumu par vēja parka būvniecības saskaņošanu ar aizpildītu anketu, kura ir paredzēta vēja parku attīstītājiem un ir pieejama Aizsardzības ministrijas mājas lapā. </a:t>
            </a:r>
            <a:endParaRPr lang="en-US" sz="1100" dirty="0">
              <a:effectLst/>
              <a:latin typeface="Calibri" panose="020F0502020204030204" pitchFamily="34" charset="0"/>
              <a:ea typeface="Calibri" panose="020F0502020204030204" pitchFamily="34" charset="0"/>
              <a:cs typeface="DokChampa" panose="020B0604020202020204" pitchFamily="34" charset="-34"/>
            </a:endParaRPr>
          </a:p>
          <a:p>
            <a:pPr>
              <a:lnSpc>
                <a:spcPct val="107000"/>
              </a:lnSpc>
              <a:spcAft>
                <a:spcPts val="800"/>
              </a:spcAft>
            </a:pPr>
            <a:r>
              <a:rPr lang="lv-LV" sz="1100" b="1" dirty="0">
                <a:effectLst/>
                <a:latin typeface="Calibri" panose="020F0502020204030204" pitchFamily="34" charset="0"/>
                <a:ea typeface="Calibri" panose="020F0502020204030204" pitchFamily="34" charset="0"/>
                <a:cs typeface="DokChampa" panose="020B0604020202020204" pitchFamily="34" charset="-34"/>
              </a:rPr>
              <a:t>BALTS –</a:t>
            </a:r>
            <a:r>
              <a:rPr lang="lv-LV" sz="1100" dirty="0">
                <a:effectLst/>
                <a:latin typeface="Calibri" panose="020F0502020204030204" pitchFamily="34" charset="0"/>
                <a:ea typeface="Calibri" panose="020F0502020204030204" pitchFamily="34" charset="0"/>
                <a:cs typeface="DokChampa" panose="020B0604020202020204" pitchFamily="34" charset="-34"/>
              </a:rPr>
              <a:t> teritorijas, kurās vēja parku būvniecība netiek atļauta, jo būtiski traucētu NBS funkciju veikšanu. Tās iekļauj zonu pierobežā, kā arī valsts aizsardzības objektus un teritorijas ap tiem, tajā skaitā aizsargjoslas ap militārajiem jūras novērošanas tehniskajiem līdzekļiem un valsts aizsardzībai paredzētajiem navigācijas tehniskajiem līdzekļiem. </a:t>
            </a:r>
            <a:endParaRPr lang="en-US" sz="1100" dirty="0">
              <a:effectLst/>
              <a:latin typeface="Calibri" panose="020F0502020204030204" pitchFamily="34" charset="0"/>
              <a:ea typeface="Calibri" panose="020F0502020204030204" pitchFamily="34" charset="0"/>
              <a:cs typeface="DokChampa" panose="020B0604020202020204" pitchFamily="34" charset="-34"/>
            </a:endParaRPr>
          </a:p>
          <a:p>
            <a:pPr>
              <a:lnSpc>
                <a:spcPct val="107000"/>
              </a:lnSpc>
              <a:spcAft>
                <a:spcPts val="800"/>
              </a:spcAft>
            </a:pPr>
            <a:r>
              <a:rPr lang="lv-LV" sz="1100" dirty="0">
                <a:effectLst/>
                <a:latin typeface="Calibri" panose="020F0502020204030204" pitchFamily="34" charset="0"/>
                <a:ea typeface="Calibri" panose="020F0502020204030204" pitchFamily="34" charset="0"/>
                <a:cs typeface="DokChampa" panose="020B0604020202020204" pitchFamily="34" charset="-34"/>
              </a:rPr>
              <a:t>Zonējumu plānots pārskatīt nākotnē ar priekšnosacījumu, ka būtiski mainījusies drošības situācija reģionā vai tiks sasniegts noteikts tehnoloģisks attīstības līmenis un vēja parki neradīs negatīvu ietekmi uz valsts aizsardzībai paredzētajiem navigācijas tehniskajiem līdzekļiem. </a:t>
            </a:r>
            <a:endParaRPr lang="en-US" sz="1100" dirty="0">
              <a:effectLst/>
              <a:latin typeface="Calibri" panose="020F0502020204030204" pitchFamily="34" charset="0"/>
              <a:ea typeface="Calibri" panose="020F0502020204030204" pitchFamily="34" charset="0"/>
              <a:cs typeface="DokChampa" panose="020B0604020202020204" pitchFamily="34" charset="-34"/>
            </a:endParaRPr>
          </a:p>
          <a:p>
            <a:pPr>
              <a:lnSpc>
                <a:spcPct val="107000"/>
              </a:lnSpc>
              <a:spcAft>
                <a:spcPts val="800"/>
              </a:spcAft>
            </a:pPr>
            <a:r>
              <a:rPr lang="lv-LV" sz="1100" b="1" dirty="0">
                <a:effectLst/>
                <a:latin typeface="Calibri" panose="020F0502020204030204" pitchFamily="34" charset="0"/>
                <a:ea typeface="Calibri" panose="020F0502020204030204" pitchFamily="34" charset="0"/>
                <a:cs typeface="DokChampa" panose="020B0604020202020204" pitchFamily="34" charset="-34"/>
              </a:rPr>
              <a:t>ROZĀ – </a:t>
            </a:r>
            <a:r>
              <a:rPr lang="lv-LV" sz="1100" dirty="0">
                <a:effectLst/>
                <a:latin typeface="Calibri" panose="020F0502020204030204" pitchFamily="34" charset="0"/>
                <a:ea typeface="Calibri" panose="020F0502020204030204" pitchFamily="34" charset="0"/>
                <a:cs typeface="DokChampa" panose="020B0604020202020204" pitchFamily="34" charset="-34"/>
              </a:rPr>
              <a:t>Jauno NBS navigācijas tehnisko līdzekļu pozīcijas ar to aizsargjoslām, kurās vēja parku būvniecība nav iespējama, jo būtiski traucētu jauno NBS navigācijas tehnisko līdzekļu darbībai. Noslēdzoties nepieciešamo zemes vienību atsavināšanas procesam, tiks veikti papildinājumi attiecīgajos Ministru kabineta  noteikumos.</a:t>
            </a:r>
            <a:endParaRPr lang="en-US" sz="1100" dirty="0">
              <a:effectLst/>
              <a:latin typeface="Calibri" panose="020F0502020204030204" pitchFamily="34" charset="0"/>
              <a:ea typeface="Calibri" panose="020F0502020204030204" pitchFamily="34" charset="0"/>
              <a:cs typeface="DokChampa" panose="020B0604020202020204" pitchFamily="34" charset="-34"/>
            </a:endParaRPr>
          </a:p>
          <a:p>
            <a:pPr>
              <a:lnSpc>
                <a:spcPct val="107000"/>
              </a:lnSpc>
              <a:spcAft>
                <a:spcPts val="800"/>
              </a:spcAft>
            </a:pPr>
            <a:r>
              <a:rPr lang="lv-LV" sz="1100" b="1" dirty="0">
                <a:effectLst/>
                <a:latin typeface="Calibri" panose="020F0502020204030204" pitchFamily="34" charset="0"/>
                <a:ea typeface="Calibri" panose="020F0502020204030204" pitchFamily="34" charset="0"/>
                <a:cs typeface="DokChampa" panose="020B0604020202020204" pitchFamily="34" charset="-34"/>
              </a:rPr>
              <a:t>STRĪPAINS – </a:t>
            </a:r>
            <a:r>
              <a:rPr lang="lv-LV" sz="1100" dirty="0">
                <a:effectLst/>
                <a:latin typeface="Calibri" panose="020F0502020204030204" pitchFamily="34" charset="0"/>
                <a:ea typeface="Calibri" panose="020F0502020204030204" pitchFamily="34" charset="0"/>
                <a:cs typeface="DokChampa" panose="020B0604020202020204" pitchFamily="34" charset="-34"/>
              </a:rPr>
              <a:t>Sauszemes teritorijas, kurās vēja parku būvniecība netiek atļauta līdz brīdim, kad noslēgsies jauno NBS navigācijas tehnisko līdzekļu pozīciju izveide, un jūras teritorijas, kuru zonējums tiek saglabāts arī pēc  jauno NBS navigācijas tehnisko līdzekļu pozīciju izveides 2028. gadā.  </a:t>
            </a:r>
            <a:endParaRPr lang="en-US" sz="1100" dirty="0">
              <a:effectLst/>
              <a:latin typeface="Calibri" panose="020F0502020204030204" pitchFamily="34" charset="0"/>
              <a:ea typeface="Calibri" panose="020F0502020204030204" pitchFamily="34" charset="0"/>
              <a:cs typeface="DokChampa" panose="020B0604020202020204" pitchFamily="34" charset="-34"/>
            </a:endParaRPr>
          </a:p>
          <a:p>
            <a:endParaRPr lang="lv-LV" altLang="lv-LV" dirty="0"/>
          </a:p>
        </p:txBody>
      </p:sp>
      <p:sp>
        <p:nvSpPr>
          <p:cNvPr id="1434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8213" rtl="0" eaLnBrk="1" fontAlgn="base" latinLnBrk="0" hangingPunct="1">
              <a:lnSpc>
                <a:spcPct val="100000"/>
              </a:lnSpc>
              <a:spcBef>
                <a:spcPct val="0"/>
              </a:spcBef>
              <a:spcAft>
                <a:spcPct val="0"/>
              </a:spcAft>
              <a:buClrTx/>
              <a:buSzTx/>
              <a:buFontTx/>
              <a:buNone/>
              <a:tabLst/>
              <a:defRPr/>
            </a:pPr>
            <a:fld id="{E2C5B87B-960B-434C-A12E-C996D8E66E7D}" type="slidenum">
              <a:rPr kumimoji="0" lang="lv-LV" altLang="lv-LV"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38213" rtl="0" eaLnBrk="1" fontAlgn="base" latinLnBrk="0" hangingPunct="1">
                <a:lnSpc>
                  <a:spcPct val="100000"/>
                </a:lnSpc>
                <a:spcBef>
                  <a:spcPct val="0"/>
                </a:spcBef>
                <a:spcAft>
                  <a:spcPct val="0"/>
                </a:spcAft>
                <a:buClrTx/>
                <a:buSzTx/>
                <a:buFontTx/>
                <a:buNone/>
                <a:tabLst/>
                <a:defRPr/>
              </a:pPr>
              <a:t>8</a:t>
            </a:fld>
            <a:endParaRPr kumimoji="0" lang="lv-LV" altLang="lv-LV"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5152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0773BB4-7710-4756-A4EF-EB42B1DECD2A}" type="datetimeFigureOut">
              <a:rPr lang="lv-LV" smtClean="0"/>
              <a:t>17.02.2026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717623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0773BB4-7710-4756-A4EF-EB42B1DECD2A}" type="datetimeFigureOut">
              <a:rPr lang="lv-LV" smtClean="0"/>
              <a:t>17.02.2026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2886718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773BB4-7710-4756-A4EF-EB42B1DECD2A}" type="datetimeFigureOut">
              <a:rPr lang="lv-LV" smtClean="0"/>
              <a:t>17.02.2026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15732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0773BB4-7710-4756-A4EF-EB42B1DECD2A}" type="datetimeFigureOut">
              <a:rPr lang="lv-LV" smtClean="0"/>
              <a:t>17.02.2026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1060254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0773BB4-7710-4756-A4EF-EB42B1DECD2A}" type="datetimeFigureOut">
              <a:rPr lang="lv-LV" smtClean="0"/>
              <a:t>17.02.2026</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3950841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0773BB4-7710-4756-A4EF-EB42B1DECD2A}" type="datetimeFigureOut">
              <a:rPr lang="lv-LV" smtClean="0"/>
              <a:t>17.02.2026</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220670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773BB4-7710-4756-A4EF-EB42B1DECD2A}" type="datetimeFigureOut">
              <a:rPr lang="lv-LV" smtClean="0"/>
              <a:t>17.02.2026</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1708185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773BB4-7710-4756-A4EF-EB42B1DECD2A}" type="datetimeFigureOut">
              <a:rPr lang="lv-LV" smtClean="0"/>
              <a:t>17.02.2026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612397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773BB4-7710-4756-A4EF-EB42B1DECD2A}" type="datetimeFigureOut">
              <a:rPr lang="lv-LV" smtClean="0"/>
              <a:t>17.02.2026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42596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0773BB4-7710-4756-A4EF-EB42B1DECD2A}" type="datetimeFigureOut">
              <a:rPr lang="lv-LV" smtClean="0"/>
              <a:t>17.02.2026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100427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0773BB4-7710-4756-A4EF-EB42B1DECD2A}" type="datetimeFigureOut">
              <a:rPr lang="lv-LV" smtClean="0"/>
              <a:t>17.02.2026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CE40D700-0CBF-40AE-BB38-BC4C19867643}" type="slidenum">
              <a:rPr lang="lv-LV" smtClean="0"/>
              <a:t>‹#›</a:t>
            </a:fld>
            <a:endParaRPr lang="lv-LV"/>
          </a:p>
        </p:txBody>
      </p:sp>
    </p:spTree>
    <p:extLst>
      <p:ext uri="{BB962C8B-B14F-4D97-AF65-F5344CB8AC3E}">
        <p14:creationId xmlns:p14="http://schemas.microsoft.com/office/powerpoint/2010/main" val="192735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BC48EB33-010D-45C9-844A-ECB9E52FB56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0933"/>
            <a:ext cx="12192000" cy="247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690098AB-41A5-4561-B7CC-C5BCA2185AF0}"/>
              </a:ext>
            </a:extLst>
          </p:cNvPr>
          <p:cNvSpPr txBox="1">
            <a:spLocks/>
          </p:cNvSpPr>
          <p:nvPr userDrawn="1"/>
        </p:nvSpPr>
        <p:spPr>
          <a:xfrm>
            <a:off x="914400" y="4724401"/>
            <a:ext cx="10363200" cy="1037167"/>
          </a:xfrm>
          <a:prstGeom prst="rect">
            <a:avLst/>
          </a:prstGeom>
        </p:spPr>
        <p:txBody>
          <a:bodyPr lIns="125276" tIns="62639" rIns="125276" bIns="6263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867" dirty="0">
              <a:latin typeface="Verdana" panose="020B0604030504040204" pitchFamily="34" charset="0"/>
              <a:ea typeface="Verdana" panose="020B0604030504040204" pitchFamily="34" charset="0"/>
              <a:cs typeface="Verdana" panose="020B0604030504040204" pitchFamily="34" charset="0"/>
            </a:endParaRPr>
          </a:p>
        </p:txBody>
      </p:sp>
      <p:pic>
        <p:nvPicPr>
          <p:cNvPr id="7" name="Picture 8">
            <a:extLst>
              <a:ext uri="{FF2B5EF4-FFF2-40B4-BE49-F238E27FC236}">
                <a16:creationId xmlns:a16="http://schemas.microsoft.com/office/drawing/2014/main" id="{F9157966-9D88-45DE-A62E-B18BAA43712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78917" y="-6351"/>
            <a:ext cx="2446867" cy="281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noChangeAspect="1"/>
          </p:cNvSpPr>
          <p:nvPr>
            <p:ph type="title"/>
          </p:nvPr>
        </p:nvSpPr>
        <p:spPr>
          <a:xfrm>
            <a:off x="914400" y="3505200"/>
            <a:ext cx="10363200" cy="960443"/>
          </a:xfrm>
        </p:spPr>
        <p:txBody>
          <a:bodyPr anchor="t">
            <a:normAutofit/>
          </a:bodyPr>
          <a:lstStyle>
            <a:lvl1pPr algn="ctr">
              <a:defRPr sz="4267" b="1" baseline="0">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867"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7"/>
            <a:ext cx="10363200" cy="639763"/>
          </a:xfrm>
        </p:spPr>
        <p:txBody>
          <a:bodyPr>
            <a:normAutofit/>
          </a:bodyPr>
          <a:lstStyle>
            <a:lvl1pPr marL="0" indent="0" algn="ctr">
              <a:buNone/>
              <a:defRPr sz="1867">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50188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5880A1F9-5196-46D8-B31A-9F63113648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818" y="0"/>
            <a:ext cx="2347383" cy="195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3"/>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0"/>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2D945328-A707-4B28-88E5-BBE1D808DF58}"/>
              </a:ext>
            </a:extLst>
          </p:cNvPr>
          <p:cNvSpPr>
            <a:spLocks noGrp="1"/>
          </p:cNvSpPr>
          <p:nvPr>
            <p:ph type="sldNum" sz="quarter" idx="13"/>
          </p:nvPr>
        </p:nvSpPr>
        <p:spPr>
          <a:xfrm>
            <a:off x="11379200" y="6324600"/>
            <a:ext cx="406400" cy="304800"/>
          </a:xfrm>
        </p:spPr>
        <p:txBody>
          <a:bodyPr/>
          <a:lstStyle>
            <a:lvl1pPr>
              <a:defRPr sz="933">
                <a:latin typeface="Verdana" panose="020B0604030504040204" pitchFamily="34" charset="0"/>
              </a:defRPr>
            </a:lvl1pPr>
          </a:lstStyle>
          <a:p>
            <a:fld id="{FA77082C-D2D3-417A-A3D8-317CBD231C8F}" type="slidenum">
              <a:rPr lang="en-US" altLang="lv-LV"/>
              <a:pPr/>
              <a:t>‹#›</a:t>
            </a:fld>
            <a:endParaRPr lang="en-US" altLang="lv-LV"/>
          </a:p>
        </p:txBody>
      </p:sp>
    </p:spTree>
    <p:extLst>
      <p:ext uri="{BB962C8B-B14F-4D97-AF65-F5344CB8AC3E}">
        <p14:creationId xmlns:p14="http://schemas.microsoft.com/office/powerpoint/2010/main" val="24381562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8351" y="1"/>
            <a:ext cx="1481667" cy="164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3454400" y="304802"/>
            <a:ext cx="8128000" cy="1066799"/>
          </a:xfrm>
        </p:spPr>
        <p:txBody>
          <a:bodyPr anchor="t">
            <a:normAutofit/>
          </a:bodyPr>
          <a:lstStyle>
            <a:lvl1pPr algn="l">
              <a:defRPr sz="32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333">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333"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p:cNvSpPr>
            <a:spLocks noGrp="1"/>
          </p:cNvSpPr>
          <p:nvPr>
            <p:ph type="sldNum" sz="quarter" idx="13"/>
          </p:nvPr>
        </p:nvSpPr>
        <p:spPr>
          <a:xfrm>
            <a:off x="11379200" y="6324600"/>
            <a:ext cx="406400" cy="304800"/>
          </a:xfrm>
        </p:spPr>
        <p:txBody>
          <a:bodyPr/>
          <a:lstStyle>
            <a:lvl1pPr>
              <a:defRPr sz="1333">
                <a:latin typeface="Verdana" panose="020B0604030504040204" pitchFamily="34" charset="0"/>
              </a:defRPr>
            </a:lvl1pPr>
          </a:lstStyle>
          <a:p>
            <a:fld id="{1344104A-1040-4CB1-AD2E-E8052CBF2C6A}" type="slidenum">
              <a:rPr lang="en-US" altLang="lv-LV"/>
              <a:pPr/>
              <a:t>‹#›</a:t>
            </a:fld>
            <a:endParaRPr lang="en-US" altLang="lv-LV"/>
          </a:p>
        </p:txBody>
      </p:sp>
    </p:spTree>
    <p:extLst>
      <p:ext uri="{BB962C8B-B14F-4D97-AF65-F5344CB8AC3E}">
        <p14:creationId xmlns:p14="http://schemas.microsoft.com/office/powerpoint/2010/main" val="3807999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ēmas nosaukums">
    <p:spTree>
      <p:nvGrpSpPr>
        <p:cNvPr id="1" name=""/>
        <p:cNvGrpSpPr/>
        <p:nvPr/>
      </p:nvGrpSpPr>
      <p:grpSpPr>
        <a:xfrm>
          <a:off x="0" y="0"/>
          <a:ext cx="0" cy="0"/>
          <a:chOff x="0" y="0"/>
          <a:chExt cx="0" cy="0"/>
        </a:xfrm>
      </p:grpSpPr>
      <p:pic>
        <p:nvPicPr>
          <p:cNvPr id="4" name="NBS_AS">
            <a:hlinkClick r:id="" action="ppaction://media"/>
            <a:extLst>
              <a:ext uri="{FF2B5EF4-FFF2-40B4-BE49-F238E27FC236}">
                <a16:creationId xmlns:a16="http://schemas.microsoft.com/office/drawing/2014/main" id="{A4D80CF6-5A65-4998-AEB8-758F2F9F804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F70697C-9F98-808F-D886-00FCC5AF92C4}"/>
              </a:ext>
            </a:extLst>
          </p:cNvPr>
          <p:cNvSpPr>
            <a:spLocks noGrp="1"/>
          </p:cNvSpPr>
          <p:nvPr>
            <p:ph type="title" hasCustomPrompt="1"/>
          </p:nvPr>
        </p:nvSpPr>
        <p:spPr>
          <a:xfrm>
            <a:off x="2485356" y="4588581"/>
            <a:ext cx="9706644" cy="1325563"/>
          </a:xfrm>
          <a:prstGeom prst="rect">
            <a:avLst/>
          </a:prstGeom>
        </p:spPr>
        <p:txBody>
          <a:bodyPr lIns="0" tIns="0"/>
          <a:lstStyle>
            <a:lvl1pPr>
              <a:defRPr b="1">
                <a:solidFill>
                  <a:srgbClr val="000000"/>
                </a:solidFill>
              </a:defRPr>
            </a:lvl1pPr>
          </a:lstStyle>
          <a:p>
            <a:r>
              <a:rPr lang="lv-LV" dirty="0"/>
              <a:t>Tēmas nosaukums</a:t>
            </a:r>
          </a:p>
        </p:txBody>
      </p:sp>
    </p:spTree>
    <p:extLst>
      <p:ext uri="{BB962C8B-B14F-4D97-AF65-F5344CB8AC3E}">
        <p14:creationId xmlns:p14="http://schemas.microsoft.com/office/powerpoint/2010/main" val="307105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73BB4-7710-4756-A4EF-EB42B1DECD2A}" type="datetimeFigureOut">
              <a:rPr lang="lv-LV" smtClean="0"/>
              <a:t>17.02.2026</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40D700-0CBF-40AE-BB38-BC4C19867643}" type="slidenum">
              <a:rPr lang="lv-LV" smtClean="0"/>
              <a:t>‹#›</a:t>
            </a:fld>
            <a:endParaRPr lang="lv-LV"/>
          </a:p>
        </p:txBody>
      </p:sp>
    </p:spTree>
    <p:extLst>
      <p:ext uri="{BB962C8B-B14F-4D97-AF65-F5344CB8AC3E}">
        <p14:creationId xmlns:p14="http://schemas.microsoft.com/office/powerpoint/2010/main" val="3879251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5" Type="http://schemas.openxmlformats.org/officeDocument/2006/relationships/image" Target="../media/image9.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9.jpg"/><Relationship Id="rId5" Type="http://schemas.openxmlformats.org/officeDocument/2006/relationships/image" Target="../media/image1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13.xml"/><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78F44A83-C11C-464E-ACE1-5672C6A3337D}"/>
              </a:ext>
            </a:extLst>
          </p:cNvPr>
          <p:cNvSpPr>
            <a:spLocks noGrp="1"/>
          </p:cNvSpPr>
          <p:nvPr>
            <p:ph type="title"/>
          </p:nvPr>
        </p:nvSpPr>
        <p:spPr>
          <a:xfrm>
            <a:off x="914400" y="2888879"/>
            <a:ext cx="10363200" cy="1405467"/>
          </a:xfrm>
        </p:spPr>
        <p:txBody>
          <a:bodyPr>
            <a:noAutofit/>
          </a:bodyPr>
          <a:lstStyle/>
          <a:p>
            <a:r>
              <a:rPr lang="lv-LV" altLang="lv-LV" sz="3600" dirty="0">
                <a:solidFill>
                  <a:srgbClr val="4F6228"/>
                </a:solidFill>
                <a:cs typeface="Arial" panose="020B0604020202020204" pitchFamily="34" charset="0"/>
              </a:rPr>
              <a:t/>
            </a:r>
            <a:br>
              <a:rPr lang="lv-LV" altLang="lv-LV" sz="3600" dirty="0">
                <a:solidFill>
                  <a:srgbClr val="4F6228"/>
                </a:solidFill>
                <a:cs typeface="Arial" panose="020B0604020202020204" pitchFamily="34" charset="0"/>
              </a:rPr>
            </a:br>
            <a:r>
              <a:rPr lang="lv-LV" altLang="lv-LV" sz="3600" dirty="0">
                <a:solidFill>
                  <a:schemeClr val="accent1">
                    <a:lumMod val="75000"/>
                  </a:schemeClr>
                </a:solidFill>
              </a:rPr>
              <a:t>Drošība Baltijas jūrā: </a:t>
            </a:r>
            <a:br>
              <a:rPr lang="lv-LV" altLang="lv-LV" sz="3600" dirty="0">
                <a:solidFill>
                  <a:schemeClr val="accent1">
                    <a:lumMod val="75000"/>
                  </a:schemeClr>
                </a:solidFill>
              </a:rPr>
            </a:br>
            <a:r>
              <a:rPr lang="lv-LV" altLang="lv-LV" sz="3600" dirty="0">
                <a:solidFill>
                  <a:schemeClr val="accent1">
                    <a:lumMod val="75000"/>
                  </a:schemeClr>
                </a:solidFill>
              </a:rPr>
              <a:t>aizsardzības nozares izaicinājumi un risinājumi </a:t>
            </a:r>
            <a:r>
              <a:rPr lang="lv-LV" altLang="lv-LV" sz="3600" dirty="0" smtClean="0">
                <a:solidFill>
                  <a:schemeClr val="accent1">
                    <a:lumMod val="75000"/>
                  </a:schemeClr>
                </a:solidFill>
              </a:rPr>
              <a:t/>
            </a:r>
            <a:br>
              <a:rPr lang="lv-LV" altLang="lv-LV" sz="3600" dirty="0" smtClean="0">
                <a:solidFill>
                  <a:schemeClr val="accent1">
                    <a:lumMod val="75000"/>
                  </a:schemeClr>
                </a:solidFill>
              </a:rPr>
            </a:br>
            <a:r>
              <a:rPr lang="lv-LV" altLang="lv-LV" sz="3600" dirty="0">
                <a:solidFill>
                  <a:schemeClr val="accent1">
                    <a:lumMod val="75000"/>
                  </a:schemeClr>
                </a:solidFill>
              </a:rPr>
              <a:t/>
            </a:r>
            <a:br>
              <a:rPr lang="lv-LV" altLang="lv-LV" sz="3600" dirty="0">
                <a:solidFill>
                  <a:schemeClr val="accent1">
                    <a:lumMod val="75000"/>
                  </a:schemeClr>
                </a:solidFill>
              </a:rPr>
            </a:br>
            <a:r>
              <a:rPr lang="lv-LV" altLang="lv-LV" sz="3600" dirty="0" smtClean="0">
                <a:solidFill>
                  <a:schemeClr val="accent1">
                    <a:lumMod val="75000"/>
                  </a:schemeClr>
                </a:solidFill>
              </a:rPr>
              <a:t>								</a:t>
            </a:r>
            <a:r>
              <a:rPr lang="lv-LV" altLang="lv-LV" sz="3600" smtClean="0">
                <a:solidFill>
                  <a:schemeClr val="accent1">
                    <a:lumMod val="75000"/>
                  </a:schemeClr>
                </a:solidFill>
              </a:rPr>
              <a:t>	</a:t>
            </a:r>
            <a:endParaRPr lang="lv-LV" altLang="lv-LV" sz="3600" cap="all" dirty="0">
              <a:solidFill>
                <a:srgbClr val="4F6228"/>
              </a:solidFill>
              <a:cs typeface="Arial" panose="020B0604020202020204" pitchFamily="34" charset="0"/>
            </a:endParaRPr>
          </a:p>
        </p:txBody>
      </p:sp>
    </p:spTree>
    <p:extLst>
      <p:ext uri="{BB962C8B-B14F-4D97-AF65-F5344CB8AC3E}">
        <p14:creationId xmlns:p14="http://schemas.microsoft.com/office/powerpoint/2010/main" val="3193011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6230" y="473745"/>
            <a:ext cx="5768731" cy="493362"/>
          </a:xfrm>
        </p:spPr>
        <p:txBody>
          <a:bodyPr/>
          <a:lstStyle/>
          <a:p>
            <a:r>
              <a:rPr lang="lv-LV" dirty="0"/>
              <a:t>LATVIJAS DROŠĪBAS SITUĀCIJA</a:t>
            </a:r>
            <a:endParaRPr lang="en-US" dirty="0"/>
          </a:p>
        </p:txBody>
      </p:sp>
      <p:sp>
        <p:nvSpPr>
          <p:cNvPr id="15" name="Rectangle 14"/>
          <p:cNvSpPr/>
          <p:nvPr/>
        </p:nvSpPr>
        <p:spPr>
          <a:xfrm>
            <a:off x="5261492" y="5984631"/>
            <a:ext cx="6840415" cy="923330"/>
          </a:xfrm>
          <a:prstGeom prst="rect">
            <a:avLst/>
          </a:prstGeom>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Lai gan šobrīd tiešs militārs apdraudējums nepastāv, </a:t>
            </a:r>
            <a:r>
              <a:rPr lang="lv-LV" b="1" dirty="0">
                <a:solidFill>
                  <a:srgbClr val="FF0000"/>
                </a:solidFill>
                <a:latin typeface="Verdana" panose="020B0604030504040204" pitchFamily="34" charset="0"/>
                <a:ea typeface="Verdana" panose="020B0604030504040204" pitchFamily="34" charset="0"/>
              </a:rPr>
              <a:t>k</a:t>
            </a:r>
            <a:r>
              <a:rPr kumimoji="0" lang="lv-LV" sz="1800" b="1" i="0" u="none" strike="noStrike" kern="1200" cap="none" spc="0" normalizeH="0" baseline="0" noProof="0" dirty="0" err="1">
                <a:ln>
                  <a:noFill/>
                </a:ln>
                <a:solidFill>
                  <a:srgbClr val="FF0000"/>
                </a:solidFill>
                <a:effectLst/>
                <a:uLnTx/>
                <a:uFillTx/>
                <a:latin typeface="Verdana" panose="020B0604030504040204" pitchFamily="34" charset="0"/>
                <a:ea typeface="Verdana" panose="020B0604030504040204" pitchFamily="34" charset="0"/>
                <a:cs typeface="+mn-cs"/>
              </a:rPr>
              <a:t>rievija</a:t>
            </a:r>
            <a:r>
              <a:rPr kumimoji="0" lang="lv-LV" sz="18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 būs ilgtermiņa drauds Latvijas drošībai</a:t>
            </a:r>
            <a:r>
              <a:rPr kumimoji="0" lang="lv-LV" sz="1800" b="1" i="0" u="none" strike="noStrike" kern="1200" cap="none" spc="0" normalizeH="0" baseline="0" noProof="0" dirty="0" smtClean="0">
                <a:ln>
                  <a:noFill/>
                </a:ln>
                <a:solidFill>
                  <a:srgbClr val="FF0000"/>
                </a:solidFill>
                <a:effectLst/>
                <a:uLnTx/>
                <a:uFillTx/>
                <a:latin typeface="Verdana" panose="020B0604030504040204" pitchFamily="34" charset="0"/>
                <a:ea typeface="Verdana" panose="020B0604030504040204" pitchFamily="34" charset="0"/>
                <a:cs typeface="+mn-cs"/>
              </a:rPr>
              <a:t>! </a:t>
            </a:r>
            <a:r>
              <a:rPr kumimoji="0" lang="lv-LV" sz="1800" i="0" u="none" strike="noStrike" kern="1200" cap="none" spc="0" normalizeH="0" baseline="0" noProof="0" dirty="0" smtClean="0">
                <a:ln>
                  <a:noFill/>
                </a:ln>
                <a:effectLst/>
                <a:uLnTx/>
                <a:uFillTx/>
                <a:latin typeface="Verdana" panose="020B0604030504040204" pitchFamily="34" charset="0"/>
                <a:ea typeface="Verdana" panose="020B0604030504040204" pitchFamily="34" charset="0"/>
                <a:cs typeface="+mn-cs"/>
              </a:rPr>
              <a:t>(VAK 2023)</a:t>
            </a:r>
            <a:endParaRPr kumimoji="0" lang="en-US" sz="180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endParaRPr>
          </a:p>
        </p:txBody>
      </p:sp>
      <p:grpSp>
        <p:nvGrpSpPr>
          <p:cNvPr id="8" name="Group 7">
            <a:extLst>
              <a:ext uri="{FF2B5EF4-FFF2-40B4-BE49-F238E27FC236}">
                <a16:creationId xmlns:a16="http://schemas.microsoft.com/office/drawing/2014/main" id="{3DB99919-F9A6-4CE2-9C87-42EB486A0709}"/>
              </a:ext>
            </a:extLst>
          </p:cNvPr>
          <p:cNvGrpSpPr/>
          <p:nvPr/>
        </p:nvGrpSpPr>
        <p:grpSpPr>
          <a:xfrm>
            <a:off x="461685" y="5884248"/>
            <a:ext cx="4298497" cy="838650"/>
            <a:chOff x="461685" y="5802940"/>
            <a:chExt cx="4298497" cy="838650"/>
          </a:xfrm>
        </p:grpSpPr>
        <p:sp>
          <p:nvSpPr>
            <p:cNvPr id="4" name="Rectangle: Rounded Corners 3">
              <a:extLst>
                <a:ext uri="{FF2B5EF4-FFF2-40B4-BE49-F238E27FC236}">
                  <a16:creationId xmlns:a16="http://schemas.microsoft.com/office/drawing/2014/main" id="{0886366C-E20D-46EC-8C7F-DA0A2B553812}"/>
                </a:ext>
              </a:extLst>
            </p:cNvPr>
            <p:cNvSpPr/>
            <p:nvPr/>
          </p:nvSpPr>
          <p:spPr>
            <a:xfrm>
              <a:off x="461685" y="5802940"/>
              <a:ext cx="4298497" cy="838650"/>
            </a:xfrm>
            <a:prstGeom prst="roundRect">
              <a:avLst/>
            </a:prstGeom>
            <a:solidFill>
              <a:srgbClr val="FFFF7D"/>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2794207-3EB7-475F-B2E5-3EDD8CC238AD}"/>
                </a:ext>
              </a:extLst>
            </p:cNvPr>
            <p:cNvSpPr/>
            <p:nvPr/>
          </p:nvSpPr>
          <p:spPr>
            <a:xfrm>
              <a:off x="605048" y="5825349"/>
              <a:ext cx="3806232"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Mūsu uzdevums ir </a:t>
              </a:r>
              <a:r>
                <a:rPr kumimoji="0" lang="lv-LV" sz="2000" b="1" i="0" u="sng" strike="noStrike" kern="1200" cap="none" spc="0" normalizeH="0" baseline="0" noProof="0" dirty="0">
                  <a:ln>
                    <a:noFill/>
                  </a:ln>
                  <a:solidFill>
                    <a:srgbClr val="FF0000"/>
                  </a:solidFill>
                  <a:effectLst/>
                  <a:uLnTx/>
                  <a:uFillTx/>
                  <a:latin typeface="Verdana" panose="020B0604030504040204" pitchFamily="34" charset="0"/>
                  <a:ea typeface="Verdana" panose="020B0604030504040204" pitchFamily="34" charset="0"/>
                  <a:cs typeface="+mn-cs"/>
                </a:rPr>
                <a:t>būt gataviem!</a:t>
              </a:r>
            </a:p>
          </p:txBody>
        </p:sp>
      </p:grpSp>
      <p:grpSp>
        <p:nvGrpSpPr>
          <p:cNvPr id="5" name="Group 4">
            <a:extLst>
              <a:ext uri="{FF2B5EF4-FFF2-40B4-BE49-F238E27FC236}">
                <a16:creationId xmlns:a16="http://schemas.microsoft.com/office/drawing/2014/main" id="{BEB27BB8-6F3B-42AD-AA76-EBE936BE643E}"/>
              </a:ext>
            </a:extLst>
          </p:cNvPr>
          <p:cNvGrpSpPr/>
          <p:nvPr/>
        </p:nvGrpSpPr>
        <p:grpSpPr>
          <a:xfrm>
            <a:off x="478845" y="1475164"/>
            <a:ext cx="4298596" cy="3763691"/>
            <a:chOff x="7158613" y="1783896"/>
            <a:chExt cx="4598635" cy="3820886"/>
          </a:xfrm>
        </p:grpSpPr>
        <p:sp>
          <p:nvSpPr>
            <p:cNvPr id="3" name="Rectangle: Rounded Corners 2">
              <a:extLst>
                <a:ext uri="{FF2B5EF4-FFF2-40B4-BE49-F238E27FC236}">
                  <a16:creationId xmlns:a16="http://schemas.microsoft.com/office/drawing/2014/main" id="{2F565427-2EA4-4E4E-9CB5-2CECDF111024}"/>
                </a:ext>
              </a:extLst>
            </p:cNvPr>
            <p:cNvSpPr/>
            <p:nvPr/>
          </p:nvSpPr>
          <p:spPr>
            <a:xfrm>
              <a:off x="7158613" y="1783896"/>
              <a:ext cx="4586236" cy="3820886"/>
            </a:xfrm>
            <a:prstGeom prst="roundRect">
              <a:avLst/>
            </a:prstGeom>
            <a:solidFill>
              <a:schemeClr val="accent6">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410493" y="1896580"/>
              <a:ext cx="4328292" cy="65615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v-LV" sz="18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mn-cs"/>
                </a:rPr>
                <a:t>Baltijas</a:t>
              </a:r>
              <a:r>
                <a:rPr kumimoji="0" lang="lv-LV" sz="1800" b="0" i="0" u="none" strike="noStrike" kern="1200" cap="none" spc="0" normalizeH="0" noProof="0" dirty="0" smtClean="0">
                  <a:ln>
                    <a:noFill/>
                  </a:ln>
                  <a:solidFill>
                    <a:prstClr val="black"/>
                  </a:solidFill>
                  <a:effectLst/>
                  <a:uLnTx/>
                  <a:uFillTx/>
                  <a:latin typeface="Verdana" panose="020B0604030504040204" pitchFamily="34" charset="0"/>
                  <a:ea typeface="Verdana" panose="020B0604030504040204" pitchFamily="34" charset="0"/>
                  <a:cs typeface="+mn-cs"/>
                </a:rPr>
                <a:t> jūra ir būtisks NATO un ES drošības </a:t>
              </a:r>
              <a:r>
                <a:rPr lang="lv-LV" dirty="0" smtClean="0">
                  <a:solidFill>
                    <a:prstClr val="black"/>
                  </a:solidFill>
                  <a:latin typeface="Verdana" panose="020B0604030504040204" pitchFamily="34" charset="0"/>
                  <a:ea typeface="Verdana" panose="020B0604030504040204" pitchFamily="34" charset="0"/>
                </a:rPr>
                <a:t>elements</a:t>
              </a:r>
              <a:r>
                <a:rPr kumimoji="0" lang="lv-LV" sz="18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2" name="Rectangle 11"/>
            <p:cNvSpPr/>
            <p:nvPr/>
          </p:nvSpPr>
          <p:spPr>
            <a:xfrm>
              <a:off x="7459308" y="3616106"/>
              <a:ext cx="3774200" cy="92333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v-LV"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Ilgtermiņa apdraudējums būs atkarīgs no kara Ukrainā rezultātiem.</a:t>
              </a:r>
            </a:p>
          </p:txBody>
        </p:sp>
        <p:sp>
          <p:nvSpPr>
            <p:cNvPr id="13" name="Rectangle 12"/>
            <p:cNvSpPr/>
            <p:nvPr/>
          </p:nvSpPr>
          <p:spPr>
            <a:xfrm>
              <a:off x="7392029" y="2625117"/>
              <a:ext cx="4365219" cy="93736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dirty="0">
                  <a:solidFill>
                    <a:prstClr val="black"/>
                  </a:solidFill>
                  <a:latin typeface="Verdana" panose="020B0604030504040204" pitchFamily="34" charset="0"/>
                  <a:ea typeface="Verdana" panose="020B0604030504040204" pitchFamily="34" charset="0"/>
                </a:rPr>
                <a:t>J</a:t>
              </a:r>
              <a:r>
                <a:rPr kumimoji="0" lang="lv-LV" sz="1800" b="0" i="0" u="none" strike="noStrike" kern="1200" cap="none" spc="0" normalizeH="0" baseline="0" noProof="0" dirty="0" err="1" smtClean="0">
                  <a:ln>
                    <a:noFill/>
                  </a:ln>
                  <a:solidFill>
                    <a:prstClr val="black"/>
                  </a:solidFill>
                  <a:effectLst/>
                  <a:uLnTx/>
                  <a:uFillTx/>
                  <a:latin typeface="Verdana" panose="020B0604030504040204" pitchFamily="34" charset="0"/>
                  <a:ea typeface="Verdana" panose="020B0604030504040204" pitchFamily="34" charset="0"/>
                  <a:cs typeface="+mn-cs"/>
                </a:rPr>
                <a:t>ābūt</a:t>
              </a:r>
              <a:r>
                <a:rPr kumimoji="0" lang="lv-LV" sz="1800" b="0" i="0" u="none" strike="noStrike" kern="1200" cap="none" spc="0" normalizeH="0" baseline="0" noProof="0" dirty="0" smtClean="0">
                  <a:ln>
                    <a:noFill/>
                  </a:ln>
                  <a:solidFill>
                    <a:prstClr val="black"/>
                  </a:solidFill>
                  <a:effectLst/>
                  <a:uLnTx/>
                  <a:uFillTx/>
                  <a:latin typeface="Verdana" panose="020B0604030504040204" pitchFamily="34" charset="0"/>
                  <a:ea typeface="Verdana" panose="020B0604030504040204" pitchFamily="34" charset="0"/>
                  <a:cs typeface="+mn-cs"/>
                </a:rPr>
                <a:t> </a:t>
              </a:r>
              <a:r>
                <a:rPr kumimoji="0" lang="lv-LV"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gataviem </a:t>
              </a:r>
              <a:r>
                <a:rPr kumimoji="0" lang="lv-LV" sz="1800" b="0" i="0" u="none" strike="noStrike" kern="1200" cap="none" spc="0" normalizeH="0" baseline="0" noProof="0" dirty="0" err="1" smtClean="0">
                  <a:ln>
                    <a:noFill/>
                  </a:ln>
                  <a:solidFill>
                    <a:prstClr val="black"/>
                  </a:solidFill>
                  <a:effectLst/>
                  <a:uLnTx/>
                  <a:uFillTx/>
                  <a:latin typeface="Verdana" panose="020B0604030504040204" pitchFamily="34" charset="0"/>
                  <a:ea typeface="Verdana" panose="020B0604030504040204" pitchFamily="34" charset="0"/>
                  <a:cs typeface="+mn-cs"/>
                </a:rPr>
                <a:t>hibrīddraudiem</a:t>
              </a:r>
              <a:r>
                <a:rPr lang="lv-LV" dirty="0">
                  <a:solidFill>
                    <a:prstClr val="black"/>
                  </a:solidFill>
                  <a:latin typeface="Verdana" panose="020B0604030504040204" pitchFamily="34" charset="0"/>
                  <a:ea typeface="Verdana" panose="020B0604030504040204" pitchFamily="34" charset="0"/>
                </a:rPr>
                <a:t> </a:t>
              </a:r>
              <a:r>
                <a:rPr lang="lv-LV" dirty="0" smtClean="0">
                  <a:solidFill>
                    <a:prstClr val="black"/>
                  </a:solidFill>
                  <a:latin typeface="Verdana" panose="020B0604030504040204" pitchFamily="34" charset="0"/>
                  <a:ea typeface="Verdana" panose="020B0604030504040204" pitchFamily="34" charset="0"/>
                </a:rPr>
                <a:t>un turpmākām ēnu flotes aktivitātēm</a:t>
              </a:r>
              <a:endParaRPr kumimoji="0" lang="lv-LV"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19" name="Rectangle 18">
              <a:extLst>
                <a:ext uri="{FF2B5EF4-FFF2-40B4-BE49-F238E27FC236}">
                  <a16:creationId xmlns:a16="http://schemas.microsoft.com/office/drawing/2014/main" id="{4939870C-B4AD-48D7-836F-AF8834182679}"/>
                </a:ext>
              </a:extLst>
            </p:cNvPr>
            <p:cNvSpPr/>
            <p:nvPr/>
          </p:nvSpPr>
          <p:spPr>
            <a:xfrm>
              <a:off x="7442479" y="4657783"/>
              <a:ext cx="3806232" cy="93736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v-LV"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Jārēķinās, ka dzīvosim blakus </a:t>
              </a:r>
              <a:r>
                <a:rPr kumimoji="0" lang="lv-LV" sz="1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krievijai</a:t>
              </a:r>
              <a:r>
                <a:rPr kumimoji="0" lang="lv-LV"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un tās draudiem.</a:t>
              </a:r>
            </a:p>
          </p:txBody>
        </p:sp>
      </p:grpSp>
      <p:sp>
        <p:nvSpPr>
          <p:cNvPr id="7" name="Arrow: Down 6">
            <a:extLst>
              <a:ext uri="{FF2B5EF4-FFF2-40B4-BE49-F238E27FC236}">
                <a16:creationId xmlns:a16="http://schemas.microsoft.com/office/drawing/2014/main" id="{A007E2C1-7498-45AD-B8FD-E1E63C655738}"/>
              </a:ext>
            </a:extLst>
          </p:cNvPr>
          <p:cNvSpPr/>
          <p:nvPr/>
        </p:nvSpPr>
        <p:spPr>
          <a:xfrm>
            <a:off x="2306284" y="5310156"/>
            <a:ext cx="478109" cy="516689"/>
          </a:xfrm>
          <a:prstGeom prst="downArrow">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07D00E04-E7E7-43DB-9799-224A32983E16}"/>
              </a:ext>
            </a:extLst>
          </p:cNvPr>
          <p:cNvSpPr txBox="1"/>
          <p:nvPr/>
        </p:nvSpPr>
        <p:spPr>
          <a:xfrm>
            <a:off x="3398477" y="50854"/>
            <a:ext cx="609985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200" b="0" i="0" u="none" strike="noStrike" kern="1200" cap="none" spc="0" normalizeH="0" baseline="0" noProof="0" dirty="0">
                <a:ln>
                  <a:noFill/>
                </a:ln>
                <a:solidFill>
                  <a:prstClr val="black"/>
                </a:solidFill>
                <a:effectLst/>
                <a:uLnTx/>
                <a:uFillTx/>
                <a:latin typeface="Calibri" panose="020F0502020204030204"/>
                <a:ea typeface="+mn-ea"/>
                <a:cs typeface="+mn-cs"/>
              </a:rPr>
              <a:t>NAV KLASIFICĒTS</a:t>
            </a:r>
          </a:p>
        </p:txBody>
      </p:sp>
      <p:sp>
        <p:nvSpPr>
          <p:cNvPr id="10" name="Content Placeholder 9"/>
          <p:cNvSpPr>
            <a:spLocks noGrp="1"/>
          </p:cNvSpPr>
          <p:nvPr>
            <p:ph idx="1"/>
          </p:nvPr>
        </p:nvSpPr>
        <p:spPr/>
        <p:txBody>
          <a:bodyPr/>
          <a:lstStyle/>
          <a:p>
            <a:endParaRPr lang="lv-LV" dirty="0"/>
          </a:p>
        </p:txBody>
      </p:sp>
      <p:graphicFrame>
        <p:nvGraphicFramePr>
          <p:cNvPr id="20" name="Diagram 19">
            <a:extLst>
              <a:ext uri="{FF2B5EF4-FFF2-40B4-BE49-F238E27FC236}">
                <a16:creationId xmlns:a16="http://schemas.microsoft.com/office/drawing/2014/main" id="{A576AA5D-AE60-4825-B71E-95D09571F857}"/>
              </a:ext>
            </a:extLst>
          </p:cNvPr>
          <p:cNvGraphicFramePr/>
          <p:nvPr>
            <p:extLst>
              <p:ext uri="{D42A27DB-BD31-4B8C-83A1-F6EECF244321}">
                <p14:modId xmlns:p14="http://schemas.microsoft.com/office/powerpoint/2010/main" val="2792311265"/>
              </p:ext>
            </p:extLst>
          </p:nvPr>
        </p:nvGraphicFramePr>
        <p:xfrm>
          <a:off x="4333501" y="259592"/>
          <a:ext cx="10451939" cy="5516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Content Placeholder 2">
            <a:extLst>
              <a:ext uri="{FF2B5EF4-FFF2-40B4-BE49-F238E27FC236}">
                <a16:creationId xmlns:a16="http://schemas.microsoft.com/office/drawing/2014/main" id="{7FF69EDE-8F05-4771-89E9-D266D8E43007}"/>
              </a:ext>
            </a:extLst>
          </p:cNvPr>
          <p:cNvSpPr txBox="1">
            <a:spLocks/>
          </p:cNvSpPr>
          <p:nvPr/>
        </p:nvSpPr>
        <p:spPr>
          <a:xfrm>
            <a:off x="4144613" y="4236923"/>
            <a:ext cx="4227875" cy="2037599"/>
          </a:xfrm>
          <a:solidFill>
            <a:schemeClr val="bg1"/>
          </a:solidFill>
          <a:ln w="38100">
            <a:solidFill>
              <a:schemeClr val="tx1"/>
            </a:solidFill>
          </a:ln>
        </p:spPr>
        <p:txBody>
          <a:bodyPr anchor="ctr">
            <a:normAutofit/>
          </a:bodyPr>
          <a:lstStyle>
            <a:lvl1pPr marL="0" indent="0" algn="l" defTabSz="914423" rtl="0" eaLnBrk="1" latinLnBrk="0" hangingPunct="1">
              <a:lnSpc>
                <a:spcPct val="90000"/>
              </a:lnSpc>
              <a:spcBef>
                <a:spcPts val="1000"/>
              </a:spcBef>
              <a:buFont typeface="Arial" panose="020B0604020202020204" pitchFamily="34"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1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40"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52"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2200" b="1" dirty="0"/>
              <a:t>Īstermiņā </a:t>
            </a:r>
            <a:r>
              <a:rPr lang="lv-LV" sz="2200" b="1" dirty="0" err="1" smtClean="0"/>
              <a:t>krievija</a:t>
            </a:r>
            <a:r>
              <a:rPr lang="lv-LV" sz="2200" b="1" dirty="0" smtClean="0"/>
              <a:t> turpinās izmantot </a:t>
            </a:r>
            <a:r>
              <a:rPr lang="lv-LV" sz="2200" b="1" dirty="0"/>
              <a:t>hibrīdās karadarbības </a:t>
            </a:r>
            <a:r>
              <a:rPr lang="lv-LV" sz="2200" b="1" dirty="0" smtClean="0"/>
              <a:t>instrumentus sauszemē un jūrā</a:t>
            </a:r>
            <a:endParaRPr lang="lv-LV" sz="2200" b="1" dirty="0"/>
          </a:p>
        </p:txBody>
      </p:sp>
    </p:spTree>
    <p:extLst>
      <p:ext uri="{BB962C8B-B14F-4D97-AF65-F5344CB8AC3E}">
        <p14:creationId xmlns:p14="http://schemas.microsoft.com/office/powerpoint/2010/main" val="28421297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21427" y="4367358"/>
            <a:ext cx="3699371" cy="24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73300" y="438150"/>
            <a:ext cx="8128000" cy="1036643"/>
          </a:xfrm>
        </p:spPr>
        <p:txBody>
          <a:bodyPr/>
          <a:lstStyle/>
          <a:p>
            <a:pPr algn="ctr"/>
            <a:r>
              <a:rPr lang="lv-LV" dirty="0" smtClean="0"/>
              <a:t>Incidenti Baltijas jūrā</a:t>
            </a:r>
            <a:endParaRPr lang="lv-LV" dirty="0"/>
          </a:p>
        </p:txBody>
      </p:sp>
      <p:sp>
        <p:nvSpPr>
          <p:cNvPr id="3" name="Content Placeholder 2"/>
          <p:cNvSpPr>
            <a:spLocks noGrp="1"/>
          </p:cNvSpPr>
          <p:nvPr>
            <p:ph idx="1"/>
          </p:nvPr>
        </p:nvSpPr>
        <p:spPr>
          <a:xfrm>
            <a:off x="531105" y="4031106"/>
            <a:ext cx="7806955" cy="4611690"/>
          </a:xfrm>
        </p:spPr>
        <p:txBody>
          <a:bodyPr/>
          <a:lstStyle/>
          <a:p>
            <a:pPr marL="342900" indent="-342900">
              <a:buFont typeface="Arial" panose="020B0604020202020204" pitchFamily="34" charset="0"/>
              <a:buChar char="•"/>
            </a:pPr>
            <a:r>
              <a:rPr lang="lv-LV" dirty="0" smtClean="0"/>
              <a:t>Kopš 2022. gada Baltijas jūras reģionā ir fiksēti 10 dažādi incidenti, kas saistīti ar zemūdens infrastruktūras bojājumiem</a:t>
            </a:r>
          </a:p>
          <a:p>
            <a:pPr marL="342900" indent="-342900">
              <a:buFont typeface="Arial" panose="020B0604020202020204" pitchFamily="34" charset="0"/>
              <a:buChar char="•"/>
            </a:pPr>
            <a:r>
              <a:rPr lang="lv-LV" dirty="0" smtClean="0"/>
              <a:t>2025. gada 26. janvārī tika bojāts LVRTC </a:t>
            </a:r>
            <a:r>
              <a:rPr lang="lv-LV" dirty="0"/>
              <a:t>zemūdens optisko šķiedru kabelis (Ventspils-Gotlande) - būtiskākā Latvijas zemūdens kritiskā </a:t>
            </a:r>
            <a:r>
              <a:rPr lang="lv-LV" dirty="0" smtClean="0"/>
              <a:t>infrastruktūra</a:t>
            </a:r>
          </a:p>
          <a:p>
            <a:pPr marL="342900" indent="-342900">
              <a:buFont typeface="Arial" panose="020B0604020202020204" pitchFamily="34" charset="0"/>
              <a:buChar char="•"/>
            </a:pPr>
            <a:r>
              <a:rPr lang="lv-LV" dirty="0" err="1"/>
              <a:t>k</a:t>
            </a:r>
            <a:r>
              <a:rPr lang="lv-LV" dirty="0" err="1" smtClean="0"/>
              <a:t>rievijas</a:t>
            </a:r>
            <a:r>
              <a:rPr lang="lv-LV" dirty="0" smtClean="0"/>
              <a:t> </a:t>
            </a:r>
            <a:r>
              <a:rPr lang="lv-LV" i="1" dirty="0" smtClean="0"/>
              <a:t>ēnu flotes </a:t>
            </a:r>
            <a:r>
              <a:rPr lang="lv-LV" dirty="0" smtClean="0"/>
              <a:t>riski – novecojušu kuģu izmantošana (pārsvarā jēlnaftas) pārvadājumiem: apdraudējums videi, spiegošanas/izlūkošanas draudi</a:t>
            </a:r>
            <a:endParaRPr lang="lv-LV" dirty="0"/>
          </a:p>
          <a:p>
            <a:endParaRPr lang="lv-LV" dirty="0"/>
          </a:p>
        </p:txBody>
      </p:sp>
      <p:sp>
        <p:nvSpPr>
          <p:cNvPr id="5" name="Text Placeholder 4"/>
          <p:cNvSpPr>
            <a:spLocks noGrp="1"/>
          </p:cNvSpPr>
          <p:nvPr>
            <p:ph type="body" sz="quarter" idx="12"/>
          </p:nvPr>
        </p:nvSpPr>
        <p:spPr/>
        <p:txBody>
          <a:bodyPr/>
          <a:lstStyle/>
          <a:p>
            <a:endParaRPr lang="lv-LV"/>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4680" y="633889"/>
            <a:ext cx="3462705" cy="2558986"/>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6195" y="1000178"/>
            <a:ext cx="5099609" cy="2467673"/>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4694" y="1936680"/>
            <a:ext cx="4351606" cy="2447778"/>
          </a:xfrm>
          <a:prstGeom prst="rect">
            <a:avLst/>
          </a:prstGeom>
        </p:spPr>
      </p:pic>
      <p:sp>
        <p:nvSpPr>
          <p:cNvPr id="13" name="Rectangle 12"/>
          <p:cNvSpPr/>
          <p:nvPr/>
        </p:nvSpPr>
        <p:spPr>
          <a:xfrm>
            <a:off x="359424" y="1390032"/>
            <a:ext cx="3146145" cy="2554545"/>
          </a:xfrm>
          <a:prstGeom prst="rect">
            <a:avLst/>
          </a:prstGeom>
        </p:spPr>
        <p:txBody>
          <a:bodyPr wrap="square">
            <a:spAutoFit/>
          </a:bodyPr>
          <a:lstStyle/>
          <a:p>
            <a:pPr marL="342900" indent="-342900">
              <a:buFont typeface="Arial" panose="020B0604020202020204" pitchFamily="34" charset="0"/>
              <a:buChar char="•"/>
            </a:pPr>
            <a:r>
              <a:rPr lang="lv-LV" sz="2000" dirty="0">
                <a:latin typeface="Verdana" panose="020B0604030504040204" pitchFamily="34" charset="0"/>
                <a:ea typeface="Verdana" panose="020B0604030504040204" pitchFamily="34" charset="0"/>
              </a:rPr>
              <a:t>Kopš 2022. gada virs Baltijas jūras tiek novēroti arvien plašākai un biežāki globālās navigācijas sistēmu (GNSS) traucējumi civilajai aviācijai</a:t>
            </a:r>
          </a:p>
        </p:txBody>
      </p:sp>
    </p:spTree>
    <p:extLst>
      <p:ext uri="{BB962C8B-B14F-4D97-AF65-F5344CB8AC3E}">
        <p14:creationId xmlns:p14="http://schemas.microsoft.com/office/powerpoint/2010/main" val="25508666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26488" y="4995866"/>
            <a:ext cx="3287712" cy="1989666"/>
          </a:xfrm>
          <a:prstGeom prst="rect">
            <a:avLst/>
          </a:prstGeom>
        </p:spPr>
      </p:pic>
      <p:sp>
        <p:nvSpPr>
          <p:cNvPr id="2" name="Title 1"/>
          <p:cNvSpPr>
            <a:spLocks noGrp="1"/>
          </p:cNvSpPr>
          <p:nvPr>
            <p:ph type="title"/>
          </p:nvPr>
        </p:nvSpPr>
        <p:spPr>
          <a:xfrm>
            <a:off x="2407920" y="403225"/>
            <a:ext cx="9250680" cy="1036643"/>
          </a:xfrm>
        </p:spPr>
        <p:txBody>
          <a:bodyPr/>
          <a:lstStyle/>
          <a:p>
            <a:r>
              <a:rPr lang="lv-LV" dirty="0" smtClean="0"/>
              <a:t>Baltijas jūras drošības stiprināšana nacionālā līmenī</a:t>
            </a:r>
            <a:endParaRPr lang="lv-LV" dirty="0"/>
          </a:p>
        </p:txBody>
      </p:sp>
      <p:sp>
        <p:nvSpPr>
          <p:cNvPr id="3" name="Content Placeholder 2"/>
          <p:cNvSpPr>
            <a:spLocks noGrp="1"/>
          </p:cNvSpPr>
          <p:nvPr>
            <p:ph idx="1"/>
          </p:nvPr>
        </p:nvSpPr>
        <p:spPr>
          <a:xfrm>
            <a:off x="400050" y="1485901"/>
            <a:ext cx="8326438" cy="5076824"/>
          </a:xfrm>
        </p:spPr>
        <p:txBody>
          <a:bodyPr>
            <a:normAutofit fontScale="92500" lnSpcReduction="10000"/>
          </a:bodyPr>
          <a:lstStyle/>
          <a:p>
            <a:pPr marL="285750" indent="-285750">
              <a:buFont typeface="Arial" panose="020B0604020202020204" pitchFamily="34" charset="0"/>
              <a:buChar char="•"/>
              <a:defRPr/>
            </a:pPr>
            <a:r>
              <a:rPr lang="lv-LV" b="1" dirty="0" smtClean="0"/>
              <a:t>Zemūdens infrastruktūras aizsardzība</a:t>
            </a:r>
          </a:p>
          <a:p>
            <a:pPr marL="971550" lvl="1" indent="-285750">
              <a:defRPr/>
            </a:pPr>
            <a:r>
              <a:rPr lang="lv-LV" dirty="0" smtClean="0"/>
              <a:t>NBS iesaistās situācijas uzraudzībā pie Baltijas jūrā esošā LVRTC zemūdens optisko šķiedru kabeļa Latvijas </a:t>
            </a:r>
            <a:r>
              <a:rPr lang="lv-LV" dirty="0"/>
              <a:t>teritoriālajos </a:t>
            </a:r>
            <a:r>
              <a:rPr lang="lv-LV" dirty="0" smtClean="0"/>
              <a:t>ūdeņos.</a:t>
            </a:r>
          </a:p>
          <a:p>
            <a:pPr marL="285750" indent="-285750">
              <a:buFont typeface="Arial" panose="020B0604020202020204" pitchFamily="34" charset="0"/>
              <a:buChar char="•"/>
              <a:defRPr/>
            </a:pPr>
            <a:r>
              <a:rPr lang="lv-LV" b="1" dirty="0" smtClean="0"/>
              <a:t>Spēju stiprināšana</a:t>
            </a:r>
          </a:p>
          <a:p>
            <a:pPr marL="971550" lvl="1" indent="-285750">
              <a:defRPr/>
            </a:pPr>
            <a:r>
              <a:rPr lang="lv-LV" dirty="0" smtClean="0"/>
              <a:t>NBS JS nepārtraukti stiprina savas atturēšanas un aizsardzības spējas, kā arī operacionālo gatavību. </a:t>
            </a:r>
            <a:r>
              <a:rPr lang="lv-LV" dirty="0"/>
              <a:t>LVRTC veic papildu kabeļa aizsardzības spēju (jaunu tehnoloģiju ieviešanas) </a:t>
            </a:r>
            <a:r>
              <a:rPr lang="lv-LV" dirty="0" smtClean="0"/>
              <a:t>apzināšanu</a:t>
            </a:r>
          </a:p>
          <a:p>
            <a:pPr marL="971550" lvl="1" indent="-285750">
              <a:defRPr/>
            </a:pPr>
            <a:r>
              <a:rPr lang="lv-LV" dirty="0"/>
              <a:t>2025. gadā tika izveidots Šķēdes jūras poligons, kurā testē </a:t>
            </a:r>
            <a:r>
              <a:rPr lang="lv-LV" dirty="0" err="1"/>
              <a:t>dronu</a:t>
            </a:r>
            <a:r>
              <a:rPr lang="lv-LV" dirty="0"/>
              <a:t> sistēmas, nodrošinot iespēju NBS un sabiedrotajiem pārbaudīt jaunākās tehnoloģijas reālos apstākļos </a:t>
            </a:r>
            <a:r>
              <a:rPr lang="lv-LV" dirty="0" smtClean="0"/>
              <a:t>jūrā</a:t>
            </a:r>
          </a:p>
          <a:p>
            <a:pPr marL="971550" lvl="1" indent="-285750">
              <a:defRPr/>
            </a:pPr>
            <a:r>
              <a:rPr lang="lv-LV" dirty="0" smtClean="0"/>
              <a:t>NBS veic regulāras mācības un militārās operācijas Baltijas jūrā nacionālā un starptautiskā līmenī</a:t>
            </a:r>
          </a:p>
          <a:p>
            <a:pPr marL="285750" indent="-285750">
              <a:buFont typeface="Arial" panose="020B0604020202020204" pitchFamily="34" charset="0"/>
              <a:buChar char="•"/>
              <a:defRPr/>
            </a:pPr>
            <a:r>
              <a:rPr lang="lv-LV" b="1" dirty="0" smtClean="0"/>
              <a:t>Sadarbības veicināšana</a:t>
            </a:r>
          </a:p>
          <a:p>
            <a:pPr marL="971550" lvl="1" indent="-285750">
              <a:defRPr/>
            </a:pPr>
            <a:r>
              <a:rPr lang="lv-LV" dirty="0" smtClean="0"/>
              <a:t>Noteikts sadarbības </a:t>
            </a:r>
            <a:r>
              <a:rPr lang="lv-LV" dirty="0"/>
              <a:t>rīcības algoritms starp atbildīgajām iestādēm, nosakot to un zemūdens kabeļu īpašnieku rīcību un atbildību kabeļu bojājumu </a:t>
            </a:r>
            <a:r>
              <a:rPr lang="lv-LV" dirty="0" smtClean="0"/>
              <a:t>gadījumos.</a:t>
            </a:r>
          </a:p>
          <a:p>
            <a:pPr marL="971550" lvl="1" indent="-285750">
              <a:defRPr/>
            </a:pPr>
            <a:r>
              <a:rPr lang="lv-LV" dirty="0" smtClean="0"/>
              <a:t>2025. gada jūlijā izveidots Krīzes vadības centrs, kura ietvaros tiks izveidots situāciju monitoringa centrs (24/7)</a:t>
            </a:r>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26488" y="1302547"/>
            <a:ext cx="3287712"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26488" y="3157541"/>
            <a:ext cx="3287712"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6348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1720" y="362712"/>
            <a:ext cx="9860280" cy="1036643"/>
          </a:xfrm>
        </p:spPr>
        <p:txBody>
          <a:bodyPr/>
          <a:lstStyle/>
          <a:p>
            <a:r>
              <a:rPr lang="lv-LV" dirty="0" smtClean="0"/>
              <a:t>Baltijas jūras drošības stiprināšana starptautiskā līmenī</a:t>
            </a:r>
            <a:endParaRPr lang="lv-LV" dirty="0"/>
          </a:p>
        </p:txBody>
      </p:sp>
      <p:sp>
        <p:nvSpPr>
          <p:cNvPr id="3" name="Content Placeholder 2"/>
          <p:cNvSpPr>
            <a:spLocks noGrp="1"/>
          </p:cNvSpPr>
          <p:nvPr>
            <p:ph idx="1"/>
          </p:nvPr>
        </p:nvSpPr>
        <p:spPr>
          <a:xfrm>
            <a:off x="0" y="1399355"/>
            <a:ext cx="8842375" cy="4373573"/>
          </a:xfrm>
        </p:spPr>
        <p:txBody>
          <a:bodyPr>
            <a:noAutofit/>
          </a:bodyPr>
          <a:lstStyle/>
          <a:p>
            <a:pPr marL="342900" indent="-342900">
              <a:buFont typeface="Arial" panose="020B0604020202020204" pitchFamily="34" charset="0"/>
              <a:buChar char="•"/>
            </a:pPr>
            <a:r>
              <a:rPr lang="lv-LV" sz="1400" b="1" dirty="0" smtClean="0"/>
              <a:t>Cieša sadarbība un informācijas apmaiņa ar NATO dažādos formātos</a:t>
            </a:r>
          </a:p>
          <a:p>
            <a:pPr marL="1028700" lvl="1" indent="-342900"/>
            <a:r>
              <a:rPr lang="lv-LV" sz="1400" dirty="0" smtClean="0">
                <a:latin typeface="Verdana" panose="020B0604030504040204" pitchFamily="34" charset="0"/>
                <a:ea typeface="Verdana" panose="020B0604030504040204" pitchFamily="34" charset="0"/>
              </a:rPr>
              <a:t>Pastiprinot NATO militāro klātbūtni Baltijas jūrā, no 2025. gada tiek īstenota militārā operācija </a:t>
            </a:r>
            <a:r>
              <a:rPr lang="lv-LV" sz="1400" i="1" dirty="0" err="1" smtClean="0">
                <a:latin typeface="Verdana" panose="020B0604030504040204" pitchFamily="34" charset="0"/>
                <a:ea typeface="Verdana" panose="020B0604030504040204" pitchFamily="34" charset="0"/>
              </a:rPr>
              <a:t>Baltic</a:t>
            </a:r>
            <a:r>
              <a:rPr lang="lv-LV" sz="1400" i="1" dirty="0" smtClean="0">
                <a:latin typeface="Verdana" panose="020B0604030504040204" pitchFamily="34" charset="0"/>
                <a:ea typeface="Verdana" panose="020B0604030504040204" pitchFamily="34" charset="0"/>
              </a:rPr>
              <a:t> </a:t>
            </a:r>
            <a:r>
              <a:rPr lang="lv-LV" sz="1400" i="1" dirty="0" err="1" smtClean="0">
                <a:latin typeface="Verdana" panose="020B0604030504040204" pitchFamily="34" charset="0"/>
                <a:ea typeface="Verdana" panose="020B0604030504040204" pitchFamily="34" charset="0"/>
              </a:rPr>
              <a:t>Sentry</a:t>
            </a:r>
            <a:r>
              <a:rPr lang="lv-LV" sz="1400" dirty="0" smtClean="0">
                <a:latin typeface="Verdana" panose="020B0604030504040204" pitchFamily="34" charset="0"/>
                <a:ea typeface="Verdana" panose="020B0604030504040204" pitchFamily="34" charset="0"/>
              </a:rPr>
              <a:t>, novērojot un kontrolējot zemūdens infrastruktūru</a:t>
            </a:r>
          </a:p>
          <a:p>
            <a:pPr marL="1028700" lvl="1" indent="-342900"/>
            <a:r>
              <a:rPr lang="lv-LV" sz="1400" dirty="0" smtClean="0">
                <a:latin typeface="Verdana" panose="020B0604030504040204" pitchFamily="34" charset="0"/>
                <a:ea typeface="Verdana" panose="020B0604030504040204" pitchFamily="34" charset="0"/>
              </a:rPr>
              <a:t>Situācijas monitorings un informācijas apmaiņa par aizdomīgiem kuģiem</a:t>
            </a:r>
          </a:p>
          <a:p>
            <a:pPr marL="1028700" lvl="1" indent="-342900"/>
            <a:r>
              <a:rPr lang="lv-LV" sz="1400" dirty="0" smtClean="0">
                <a:latin typeface="Verdana" panose="020B0604030504040204" pitchFamily="34" charset="0"/>
                <a:ea typeface="Verdana" panose="020B0604030504040204" pitchFamily="34" charset="0"/>
              </a:rPr>
              <a:t>AM un NBS iesaiste NATO Kritiskās zemūdens infrastruktūras kontaktpersonu tīklā</a:t>
            </a:r>
          </a:p>
          <a:p>
            <a:pPr marL="342900" indent="-342900">
              <a:buFont typeface="Arial" panose="020B0604020202020204" pitchFamily="34" charset="0"/>
              <a:buChar char="•"/>
            </a:pPr>
            <a:r>
              <a:rPr lang="lv-LV" sz="1400" b="1" dirty="0" smtClean="0"/>
              <a:t>Aktīva dalība Apvienoto reaģēšanas spēku (JEF) formātā </a:t>
            </a:r>
            <a:endParaRPr lang="lv-LV" sz="1400" dirty="0"/>
          </a:p>
          <a:p>
            <a:pPr marL="1028700" lvl="1" indent="-342900"/>
            <a:r>
              <a:rPr lang="lv-LV" sz="1400" dirty="0" smtClean="0">
                <a:latin typeface="Verdana" panose="020B0604030504040204" pitchFamily="34" charset="0"/>
                <a:ea typeface="Verdana" panose="020B0604030504040204" pitchFamily="34" charset="0"/>
              </a:rPr>
              <a:t>augsta gatavība uzraudzīt zemūdens infrastruktūru, ievākt informāciju un nepieciešamības gadījumā reaģēt</a:t>
            </a:r>
          </a:p>
          <a:p>
            <a:pPr marL="1028700" lvl="1" indent="-342900"/>
            <a:r>
              <a:rPr lang="lv-LV" sz="1400" dirty="0" smtClean="0">
                <a:latin typeface="Verdana" panose="020B0604030504040204" pitchFamily="34" charset="0"/>
                <a:ea typeface="Verdana" panose="020B0604030504040204" pitchFamily="34" charset="0"/>
              </a:rPr>
              <a:t>Sadarbība ar NBS </a:t>
            </a:r>
          </a:p>
          <a:p>
            <a:pPr marL="1028700" lvl="1" indent="-342900"/>
            <a:r>
              <a:rPr lang="lv-LV" sz="1400" dirty="0" smtClean="0">
                <a:latin typeface="Verdana" panose="020B0604030504040204" pitchFamily="34" charset="0"/>
                <a:ea typeface="Verdana" panose="020B0604030504040204" pitchFamily="34" charset="0"/>
              </a:rPr>
              <a:t>mācības militārajam un politiskajam līmenim (</a:t>
            </a:r>
            <a:r>
              <a:rPr lang="lv-LV" sz="1400" i="1" dirty="0" err="1" smtClean="0">
                <a:latin typeface="Verdana" panose="020B0604030504040204" pitchFamily="34" charset="0"/>
                <a:ea typeface="Verdana" panose="020B0604030504040204" pitchFamily="34" charset="0"/>
              </a:rPr>
              <a:t>Tarassis</a:t>
            </a:r>
            <a:r>
              <a:rPr lang="lv-LV" sz="1400" i="1" dirty="0" smtClean="0">
                <a:latin typeface="Verdana" panose="020B0604030504040204" pitchFamily="34" charset="0"/>
                <a:ea typeface="Verdana" panose="020B0604030504040204" pitchFamily="34" charset="0"/>
              </a:rPr>
              <a:t>, </a:t>
            </a:r>
            <a:r>
              <a:rPr lang="lv-LV" sz="1400" i="1" dirty="0" err="1" smtClean="0">
                <a:latin typeface="Verdana" panose="020B0604030504040204" pitchFamily="34" charset="0"/>
                <a:ea typeface="Verdana" panose="020B0604030504040204" pitchFamily="34" charset="0"/>
              </a:rPr>
              <a:t>Joint</a:t>
            </a:r>
            <a:r>
              <a:rPr lang="lv-LV" sz="1400" i="1" dirty="0" smtClean="0">
                <a:latin typeface="Verdana" panose="020B0604030504040204" pitchFamily="34" charset="0"/>
                <a:ea typeface="Verdana" panose="020B0604030504040204" pitchFamily="34" charset="0"/>
              </a:rPr>
              <a:t> </a:t>
            </a:r>
            <a:r>
              <a:rPr lang="lv-LV" sz="1400" i="1" dirty="0" err="1" smtClean="0">
                <a:latin typeface="Verdana" panose="020B0604030504040204" pitchFamily="34" charset="0"/>
                <a:ea typeface="Verdana" panose="020B0604030504040204" pitchFamily="34" charset="0"/>
              </a:rPr>
              <a:t>Protector</a:t>
            </a:r>
            <a:r>
              <a:rPr lang="lv-LV" sz="1400" i="1" dirty="0" smtClean="0">
                <a:latin typeface="Verdana" panose="020B0604030504040204" pitchFamily="34" charset="0"/>
                <a:ea typeface="Verdana" panose="020B0604030504040204" pitchFamily="34" charset="0"/>
              </a:rPr>
              <a:t>, </a:t>
            </a:r>
            <a:r>
              <a:rPr lang="lv-LV" sz="1400" i="1" dirty="0" err="1" smtClean="0">
                <a:latin typeface="Verdana" panose="020B0604030504040204" pitchFamily="34" charset="0"/>
                <a:ea typeface="Verdana" panose="020B0604030504040204" pitchFamily="34" charset="0"/>
              </a:rPr>
              <a:t>Joint</a:t>
            </a:r>
            <a:r>
              <a:rPr lang="lv-LV" sz="1400" i="1" dirty="0" smtClean="0">
                <a:latin typeface="Verdana" panose="020B0604030504040204" pitchFamily="34" charset="0"/>
                <a:ea typeface="Verdana" panose="020B0604030504040204" pitchFamily="34" charset="0"/>
              </a:rPr>
              <a:t> </a:t>
            </a:r>
            <a:r>
              <a:rPr lang="lv-LV" sz="1400" i="1" dirty="0" err="1" smtClean="0">
                <a:latin typeface="Verdana" panose="020B0604030504040204" pitchFamily="34" charset="0"/>
                <a:ea typeface="Verdana" panose="020B0604030504040204" pitchFamily="34" charset="0"/>
              </a:rPr>
              <a:t>Warrior</a:t>
            </a:r>
            <a:r>
              <a:rPr lang="lv-LV" sz="1400" dirty="0" smtClean="0">
                <a:latin typeface="Verdana" panose="020B0604030504040204" pitchFamily="34" charset="0"/>
                <a:ea typeface="Verdana" panose="020B0604030504040204" pitchFamily="34" charset="0"/>
              </a:rPr>
              <a:t>)</a:t>
            </a:r>
          </a:p>
          <a:p>
            <a:pPr marL="342900" indent="-342900">
              <a:buFont typeface="Arial" panose="020B0604020202020204" pitchFamily="34" charset="0"/>
              <a:buChar char="•"/>
            </a:pPr>
            <a:r>
              <a:rPr lang="lv-LV" sz="1400" b="1" dirty="0" smtClean="0"/>
              <a:t>Baltijas jūras reģiona sadarbības stiprināšana</a:t>
            </a:r>
          </a:p>
          <a:p>
            <a:pPr marL="1028700" lvl="1" indent="-342900"/>
            <a:r>
              <a:rPr lang="lv-LV" sz="1400" dirty="0" smtClean="0">
                <a:latin typeface="Verdana" panose="020B0604030504040204" pitchFamily="34" charset="0"/>
                <a:ea typeface="Verdana" panose="020B0604030504040204" pitchFamily="34" charset="0"/>
              </a:rPr>
              <a:t>Attīstot ES rīcības plānu par kabeļu drošību, Somijas pārvaldībā ir izveidots Baltijas jūras integrētās uzraudzības mehānisms zemūdens infrastruktūras aizsardzībai</a:t>
            </a:r>
          </a:p>
          <a:p>
            <a:pPr marL="1028700" lvl="1" indent="-342900"/>
            <a:r>
              <a:rPr lang="lv-LV" sz="1400" dirty="0" smtClean="0">
                <a:latin typeface="Verdana" panose="020B0604030504040204" pitchFamily="34" charset="0"/>
                <a:ea typeface="Verdana" panose="020B0604030504040204" pitchFamily="34" charset="0"/>
              </a:rPr>
              <a:t>2024. gadā ir izveidots </a:t>
            </a:r>
            <a:r>
              <a:rPr lang="lv-LV" sz="1400" i="1" dirty="0" err="1" smtClean="0">
                <a:latin typeface="Verdana" panose="020B0604030504040204" pitchFamily="34" charset="0"/>
                <a:ea typeface="Verdana" panose="020B0604030504040204" pitchFamily="34" charset="0"/>
              </a:rPr>
              <a:t>Task</a:t>
            </a:r>
            <a:r>
              <a:rPr lang="lv-LV" sz="1400" i="1" dirty="0" smtClean="0">
                <a:latin typeface="Verdana" panose="020B0604030504040204" pitchFamily="34" charset="0"/>
                <a:ea typeface="Verdana" panose="020B0604030504040204" pitchFamily="34" charset="0"/>
              </a:rPr>
              <a:t> </a:t>
            </a:r>
            <a:r>
              <a:rPr lang="lv-LV" sz="1400" i="1" dirty="0" err="1" smtClean="0">
                <a:latin typeface="Verdana" panose="020B0604030504040204" pitchFamily="34" charset="0"/>
                <a:ea typeface="Verdana" panose="020B0604030504040204" pitchFamily="34" charset="0"/>
              </a:rPr>
              <a:t>Force</a:t>
            </a:r>
            <a:r>
              <a:rPr lang="lv-LV" sz="1400" i="1" dirty="0" smtClean="0">
                <a:latin typeface="Verdana" panose="020B0604030504040204" pitchFamily="34" charset="0"/>
                <a:ea typeface="Verdana" panose="020B0604030504040204" pitchFamily="34" charset="0"/>
              </a:rPr>
              <a:t> </a:t>
            </a:r>
            <a:r>
              <a:rPr lang="lv-LV" sz="1400" i="1" dirty="0" err="1" smtClean="0">
                <a:latin typeface="Verdana" panose="020B0604030504040204" pitchFamily="34" charset="0"/>
                <a:ea typeface="Verdana" panose="020B0604030504040204" pitchFamily="34" charset="0"/>
              </a:rPr>
              <a:t>Baltic</a:t>
            </a:r>
            <a:r>
              <a:rPr lang="lv-LV" sz="1400" i="1" dirty="0" smtClean="0">
                <a:latin typeface="Verdana" panose="020B0604030504040204" pitchFamily="34" charset="0"/>
                <a:ea typeface="Verdana" panose="020B0604030504040204" pitchFamily="34" charset="0"/>
              </a:rPr>
              <a:t> </a:t>
            </a:r>
            <a:r>
              <a:rPr lang="lv-LV" sz="1400" dirty="0" smtClean="0">
                <a:latin typeface="Verdana" panose="020B0604030504040204" pitchFamily="34" charset="0"/>
                <a:ea typeface="Verdana" panose="020B0604030504040204" pitchFamily="34" charset="0"/>
              </a:rPr>
              <a:t>Vācijas vadībā, sekmējot NATO jūras spēku </a:t>
            </a:r>
            <a:r>
              <a:rPr lang="lv-LV" sz="1400" dirty="0" err="1" smtClean="0">
                <a:latin typeface="Verdana" panose="020B0604030504040204" pitchFamily="34" charset="0"/>
                <a:ea typeface="Verdana" panose="020B0604030504040204" pitchFamily="34" charset="0"/>
              </a:rPr>
              <a:t>komandvadību</a:t>
            </a:r>
            <a:endParaRPr lang="lv-LV" sz="1400" dirty="0" smtClean="0">
              <a:latin typeface="Verdana" panose="020B0604030504040204" pitchFamily="34" charset="0"/>
              <a:ea typeface="Verdana" panose="020B0604030504040204" pitchFamily="34" charset="0"/>
            </a:endParaRPr>
          </a:p>
          <a:p>
            <a:pPr marL="1028700" lvl="1" indent="-342900"/>
            <a:r>
              <a:rPr lang="lv-LV" sz="1400" dirty="0" smtClean="0">
                <a:latin typeface="Verdana" panose="020B0604030504040204" pitchFamily="34" charset="0"/>
                <a:ea typeface="Verdana" panose="020B0604030504040204" pitchFamily="34" charset="0"/>
              </a:rPr>
              <a:t>2025. gadā parakstīts saprašanās memorands (Baltijas jūras reģiona valstis, NATO, ES) par kritiskās zemūdens infrastruktūras aizsardzību</a:t>
            </a:r>
          </a:p>
          <a:p>
            <a:pPr marL="1028700" lvl="1" indent="-342900"/>
            <a:r>
              <a:rPr lang="lv-LV" sz="1400" dirty="0" smtClean="0">
                <a:latin typeface="Verdana" panose="020B0604030504040204" pitchFamily="34" charset="0"/>
                <a:ea typeface="Verdana" panose="020B0604030504040204" pitchFamily="34" charset="0"/>
              </a:rPr>
              <a:t>2026. gadā izdots Baltijas jūras un </a:t>
            </a:r>
            <a:r>
              <a:rPr lang="lv-LV" sz="1400" dirty="0">
                <a:latin typeface="Verdana" panose="020B0604030504040204" pitchFamily="34" charset="0"/>
                <a:ea typeface="Verdana" panose="020B0604030504040204" pitchFamily="34" charset="0"/>
              </a:rPr>
              <a:t>Z</a:t>
            </a:r>
            <a:r>
              <a:rPr lang="lv-LV" sz="1400" dirty="0" smtClean="0">
                <a:latin typeface="Verdana" panose="020B0604030504040204" pitchFamily="34" charset="0"/>
                <a:ea typeface="Verdana" panose="020B0604030504040204" pitchFamily="34" charset="0"/>
              </a:rPr>
              <a:t>iemeļjūras valstu paziņojums, </a:t>
            </a:r>
            <a:r>
              <a:rPr lang="lv-LV" sz="1400" dirty="0">
                <a:latin typeface="Verdana" panose="020B0604030504040204" pitchFamily="34" charset="0"/>
                <a:ea typeface="Verdana" panose="020B0604030504040204" pitchFamily="34" charset="0"/>
              </a:rPr>
              <a:t>aicinot pievērst pastiprinātu uzmanību pieaugošajiem riskiem jūrniecības drošībai Eiropas ūdeņos, īpaši Baltijas jūras </a:t>
            </a:r>
            <a:r>
              <a:rPr lang="lv-LV" sz="1400" dirty="0" smtClean="0">
                <a:latin typeface="Verdana" panose="020B0604030504040204" pitchFamily="34" charset="0"/>
                <a:ea typeface="Verdana" panose="020B0604030504040204" pitchFamily="34" charset="0"/>
              </a:rPr>
              <a:t>reģionā</a:t>
            </a:r>
          </a:p>
          <a:p>
            <a:pPr marL="1028700" lvl="1" indent="-342900"/>
            <a:r>
              <a:rPr lang="lv-LV" sz="1400" dirty="0" smtClean="0">
                <a:latin typeface="Verdana" panose="020B0604030504040204" pitchFamily="34" charset="0"/>
                <a:ea typeface="Verdana" panose="020B0604030504040204" pitchFamily="34" charset="0"/>
              </a:rPr>
              <a:t>Sankcijas pret </a:t>
            </a:r>
            <a:r>
              <a:rPr lang="lv-LV" sz="1400" dirty="0" err="1" smtClean="0">
                <a:latin typeface="Verdana" panose="020B0604030504040204" pitchFamily="34" charset="0"/>
                <a:ea typeface="Verdana" panose="020B0604030504040204" pitchFamily="34" charset="0"/>
              </a:rPr>
              <a:t>krievijas</a:t>
            </a:r>
            <a:r>
              <a:rPr lang="lv-LV" sz="1400" dirty="0" smtClean="0">
                <a:latin typeface="Verdana" panose="020B0604030504040204" pitchFamily="34" charset="0"/>
                <a:ea typeface="Verdana" panose="020B0604030504040204" pitchFamily="34" charset="0"/>
              </a:rPr>
              <a:t> ēnu floti ES līmenī </a:t>
            </a:r>
            <a:endParaRPr lang="lv-LV" sz="1400" dirty="0">
              <a:latin typeface="Verdana" panose="020B0604030504040204" pitchFamily="34" charset="0"/>
              <a:ea typeface="Verdana" panose="020B0604030504040204" pitchFamily="34" charset="0"/>
            </a:endParaRPr>
          </a:p>
        </p:txBody>
      </p:sp>
      <p:sp>
        <p:nvSpPr>
          <p:cNvPr id="5" name="Text Placeholder 4"/>
          <p:cNvSpPr>
            <a:spLocks noGrp="1"/>
          </p:cNvSpPr>
          <p:nvPr>
            <p:ph type="body" sz="quarter" idx="12"/>
          </p:nvPr>
        </p:nvSpPr>
        <p:spPr/>
        <p:txBody>
          <a:bodyPr/>
          <a:lstStyle/>
          <a:p>
            <a:endParaRPr lang="lv-LV"/>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550" y="2514690"/>
            <a:ext cx="3600450" cy="2025252"/>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82087" y="4780536"/>
            <a:ext cx="3114675" cy="2077464"/>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82150" y="926352"/>
            <a:ext cx="2609850" cy="1468041"/>
          </a:xfrm>
          <a:prstGeom prst="rect">
            <a:avLst/>
          </a:prstGeom>
        </p:spPr>
      </p:pic>
    </p:spTree>
    <p:extLst>
      <p:ext uri="{BB962C8B-B14F-4D97-AF65-F5344CB8AC3E}">
        <p14:creationId xmlns:p14="http://schemas.microsoft.com/office/powerpoint/2010/main" val="483622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0" y="235141"/>
            <a:ext cx="8128000" cy="1036643"/>
          </a:xfrm>
        </p:spPr>
        <p:txBody>
          <a:bodyPr/>
          <a:lstStyle/>
          <a:p>
            <a:pPr algn="ctr"/>
            <a:r>
              <a:rPr lang="lv-LV" dirty="0" smtClean="0"/>
              <a:t>Jūras vides aizsardzība</a:t>
            </a:r>
            <a:endParaRPr lang="lv-LV" dirty="0"/>
          </a:p>
        </p:txBody>
      </p:sp>
      <p:sp>
        <p:nvSpPr>
          <p:cNvPr id="3" name="Content Placeholder 2"/>
          <p:cNvSpPr>
            <a:spLocks noGrp="1"/>
          </p:cNvSpPr>
          <p:nvPr>
            <p:ph idx="1"/>
          </p:nvPr>
        </p:nvSpPr>
        <p:spPr>
          <a:xfrm>
            <a:off x="5554084" y="1157567"/>
            <a:ext cx="6336892" cy="5087042"/>
          </a:xfrm>
        </p:spPr>
        <p:txBody>
          <a:bodyPr>
            <a:normAutofit/>
          </a:bodyPr>
          <a:lstStyle/>
          <a:p>
            <a:pPr marL="342900" indent="-342900">
              <a:buFont typeface="Arial" panose="020B0604020202020204" pitchFamily="34" charset="0"/>
              <a:buChar char="•"/>
            </a:pPr>
            <a:r>
              <a:rPr lang="lv-LV" sz="1400" dirty="0" smtClean="0"/>
              <a:t>NBS Jūras spēki, veicot savus uzdevumus, cenšas nenodarīt kaitējumu videi, pēc iespējas samazinot kuģu radīto atkritumu apjomu, gaisa un jūras vides piesārņošanu, kaitējuma nodarīšanu jūras bioloģiskajiem resursiem.</a:t>
            </a:r>
          </a:p>
          <a:p>
            <a:pPr marL="342900" indent="-342900">
              <a:buFont typeface="Arial" panose="020B0604020202020204" pitchFamily="34" charset="0"/>
              <a:buChar char="•"/>
            </a:pPr>
            <a:r>
              <a:rPr lang="lv-LV" sz="1400" dirty="0" smtClean="0"/>
              <a:t>Pamatuzdevums NBS vienību operāciju laikā jūras vidē ir pēc iespējas minimizēt sekas jūras videi, plānojot, organizējot un veicot militārās mācības, īpaši </a:t>
            </a:r>
            <a:r>
              <a:rPr lang="lv-LV" sz="1400" dirty="0" err="1" smtClean="0"/>
              <a:t>sprādzienbīstamo</a:t>
            </a:r>
            <a:r>
              <a:rPr lang="lv-LV" sz="1400" dirty="0" smtClean="0"/>
              <a:t> priekšmetu meklēšanu un iznīcināšanu.</a:t>
            </a:r>
          </a:p>
          <a:p>
            <a:pPr marL="342900" indent="-342900" algn="just">
              <a:buFont typeface="Arial" panose="020B0604020202020204" pitchFamily="34" charset="0"/>
              <a:buChar char="•"/>
            </a:pPr>
            <a:r>
              <a:rPr lang="lv-LV" sz="1400" dirty="0" smtClean="0"/>
              <a:t>Baltijas jūra tiek regulāri attīrīta no kara laika mīnām gan Jūras spēku pārvaldībā, gan savstarpēji sadarbojoties ar NATO un Baltijas valstu jūras spēkiem, tādējādi attīrot </a:t>
            </a:r>
            <a:r>
              <a:rPr lang="lv-LV" sz="1400" dirty="0"/>
              <a:t>kuģošanas ceļus un zvejas rajonus no Baltijas jūras dzelmē palikušajiem </a:t>
            </a:r>
            <a:r>
              <a:rPr lang="lv-LV" sz="1400" dirty="0" err="1"/>
              <a:t>sprādzienbīstamajiem</a:t>
            </a:r>
            <a:r>
              <a:rPr lang="lv-LV" sz="1400" dirty="0"/>
              <a:t> </a:t>
            </a:r>
            <a:r>
              <a:rPr lang="lv-LV" sz="1400" dirty="0" smtClean="0"/>
              <a:t>priekšmetiem un samazinot </a:t>
            </a:r>
            <a:r>
              <a:rPr lang="lv-LV" sz="1400" dirty="0"/>
              <a:t>iespējamos riskus kuģošanas drošībai</a:t>
            </a:r>
            <a:endParaRPr lang="lv-LV" sz="1400" dirty="0" smtClean="0"/>
          </a:p>
        </p:txBody>
      </p:sp>
      <p:sp>
        <p:nvSpPr>
          <p:cNvPr id="4" name="Text Placeholder 3"/>
          <p:cNvSpPr>
            <a:spLocks noGrp="1"/>
          </p:cNvSpPr>
          <p:nvPr>
            <p:ph type="body" sz="quarter" idx="10"/>
          </p:nvPr>
        </p:nvSpPr>
        <p:spPr/>
        <p:txBody>
          <a:bodyPr/>
          <a:lstStyle/>
          <a:p>
            <a:endParaRPr lang="lv-LV"/>
          </a:p>
        </p:txBody>
      </p:sp>
      <p:sp>
        <p:nvSpPr>
          <p:cNvPr id="5" name="Text Placeholder 4"/>
          <p:cNvSpPr>
            <a:spLocks noGrp="1"/>
          </p:cNvSpPr>
          <p:nvPr>
            <p:ph type="body" sz="quarter" idx="12"/>
          </p:nvPr>
        </p:nvSpPr>
        <p:spPr/>
        <p:txBody>
          <a:bodyPr/>
          <a:lstStyle/>
          <a:p>
            <a:endParaRPr lang="lv-LV"/>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7772" y="4481599"/>
            <a:ext cx="3641725" cy="2427817"/>
          </a:xfrm>
          <a:prstGeom prst="rect">
            <a:avLst/>
          </a:prstGeom>
        </p:spPr>
      </p:pic>
      <p:pic>
        <p:nvPicPr>
          <p:cNvPr id="8" name="Picture 7"/>
          <p:cNvPicPr>
            <a:picLocks noChangeAspect="1"/>
          </p:cNvPicPr>
          <p:nvPr/>
        </p:nvPicPr>
        <p:blipFill>
          <a:blip r:embed="rId4"/>
          <a:stretch>
            <a:fillRect/>
          </a:stretch>
        </p:blipFill>
        <p:spPr>
          <a:xfrm>
            <a:off x="0" y="1452579"/>
            <a:ext cx="5248275" cy="302336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5710" y="4473243"/>
            <a:ext cx="4319029" cy="243051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28075" y="4481599"/>
            <a:ext cx="3418446" cy="2422161"/>
          </a:xfrm>
          <a:prstGeom prst="rect">
            <a:avLst/>
          </a:prstGeom>
        </p:spPr>
      </p:pic>
    </p:spTree>
    <p:extLst>
      <p:ext uri="{BB962C8B-B14F-4D97-AF65-F5344CB8AC3E}">
        <p14:creationId xmlns:p14="http://schemas.microsoft.com/office/powerpoint/2010/main" val="101507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9298" y="205561"/>
            <a:ext cx="9020355" cy="1036643"/>
          </a:xfrm>
        </p:spPr>
        <p:txBody>
          <a:bodyPr/>
          <a:lstStyle/>
          <a:p>
            <a:r>
              <a:rPr lang="lv-LV" dirty="0" smtClean="0"/>
              <a:t>Militāro darbību jūrā ietekmes uz vidi mazināšana</a:t>
            </a:r>
            <a:endParaRPr lang="lv-LV"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92966" y="821683"/>
            <a:ext cx="3209895" cy="2408178"/>
          </a:xfrm>
        </p:spPr>
      </p:pic>
      <p:sp>
        <p:nvSpPr>
          <p:cNvPr id="4" name="Text Placeholder 3"/>
          <p:cNvSpPr>
            <a:spLocks noGrp="1"/>
          </p:cNvSpPr>
          <p:nvPr>
            <p:ph type="body" sz="quarter" idx="10"/>
          </p:nvPr>
        </p:nvSpPr>
        <p:spPr>
          <a:xfrm>
            <a:off x="267419" y="1436375"/>
            <a:ext cx="8289984" cy="5387196"/>
          </a:xfrm>
        </p:spPr>
        <p:txBody>
          <a:bodyPr>
            <a:normAutofit fontScale="62500" lnSpcReduction="20000"/>
          </a:bodyPr>
          <a:lstStyle/>
          <a:p>
            <a:pPr algn="ctr">
              <a:lnSpc>
                <a:spcPct val="120000"/>
              </a:lnSpc>
            </a:pPr>
            <a:r>
              <a:rPr lang="lv-LV" sz="3100" dirty="0" smtClean="0"/>
              <a:t>Pamatojoties uz dabas resursu un vides daudzveidības saglabāšanas nozīmīgumu:</a:t>
            </a:r>
            <a:br>
              <a:rPr lang="lv-LV" sz="3100" dirty="0" smtClean="0"/>
            </a:br>
            <a:endParaRPr lang="lv-LV" sz="3100" dirty="0" smtClean="0"/>
          </a:p>
          <a:p>
            <a:pPr marL="1143000" lvl="1" indent="-457200" algn="just">
              <a:lnSpc>
                <a:spcPct val="120000"/>
              </a:lnSpc>
              <a:buFont typeface="Wingdings" panose="05000000000000000000" pitchFamily="2" charset="2"/>
              <a:buChar char="Ø"/>
            </a:pPr>
            <a:r>
              <a:rPr lang="lv-LV" sz="2900" dirty="0" smtClean="0">
                <a:latin typeface="Verdana" panose="020B0604030504040204" pitchFamily="34" charset="0"/>
                <a:ea typeface="Verdana" panose="020B0604030504040204" pitchFamily="34" charset="0"/>
              </a:rPr>
              <a:t>Militārās darbības jūrā </a:t>
            </a:r>
            <a:r>
              <a:rPr lang="lv-LV" sz="2900" b="1" dirty="0" smtClean="0">
                <a:latin typeface="Verdana" panose="020B0604030504040204" pitchFamily="34" charset="0"/>
                <a:ea typeface="Verdana" panose="020B0604030504040204" pitchFamily="34" charset="0"/>
              </a:rPr>
              <a:t>nenotiek piekrastē </a:t>
            </a:r>
            <a:r>
              <a:rPr lang="lv-LV" sz="2900" dirty="0" smtClean="0">
                <a:latin typeface="Verdana" panose="020B0604030504040204" pitchFamily="34" charset="0"/>
                <a:ea typeface="Verdana" panose="020B0604030504040204" pitchFamily="34" charset="0"/>
              </a:rPr>
              <a:t>(līdz 20m dziļumam);</a:t>
            </a:r>
          </a:p>
          <a:p>
            <a:pPr marL="1143000" lvl="1" indent="-457200" algn="just">
              <a:lnSpc>
                <a:spcPct val="120000"/>
              </a:lnSpc>
              <a:buFont typeface="Wingdings" panose="05000000000000000000" pitchFamily="2" charset="2"/>
              <a:buChar char="Ø"/>
            </a:pPr>
            <a:r>
              <a:rPr lang="lv-LV" sz="2900" dirty="0" smtClean="0">
                <a:latin typeface="Verdana" panose="020B0604030504040204" pitchFamily="34" charset="0"/>
                <a:ea typeface="Verdana" panose="020B0604030504040204" pitchFamily="34" charset="0"/>
              </a:rPr>
              <a:t>Militārās darbības jūrā </a:t>
            </a:r>
            <a:r>
              <a:rPr lang="lv-LV" sz="2900" b="1" dirty="0" smtClean="0">
                <a:latin typeface="Verdana" panose="020B0604030504040204" pitchFamily="34" charset="0"/>
                <a:ea typeface="Verdana" panose="020B0604030504040204" pitchFamily="34" charset="0"/>
              </a:rPr>
              <a:t>nenotiek aizsargājamās jūras teritorijās</a:t>
            </a:r>
            <a:r>
              <a:rPr lang="lv-LV" sz="2900" dirty="0" smtClean="0">
                <a:latin typeface="Verdana" panose="020B0604030504040204" pitchFamily="34" charset="0"/>
                <a:ea typeface="Verdana" panose="020B0604030504040204" pitchFamily="34" charset="0"/>
              </a:rPr>
              <a:t> «</a:t>
            </a:r>
            <a:r>
              <a:rPr lang="lv-LV" sz="2900" dirty="0" err="1" smtClean="0">
                <a:latin typeface="Verdana" panose="020B0604030504040204" pitchFamily="34" charset="0"/>
                <a:ea typeface="Verdana" panose="020B0604030504040204" pitchFamily="34" charset="0"/>
              </a:rPr>
              <a:t>Akmeņrags</a:t>
            </a:r>
            <a:r>
              <a:rPr lang="lv-LV" sz="2900" dirty="0" smtClean="0">
                <a:latin typeface="Verdana" panose="020B0604030504040204" pitchFamily="34" charset="0"/>
                <a:ea typeface="Verdana" panose="020B0604030504040204" pitchFamily="34" charset="0"/>
              </a:rPr>
              <a:t>», «Ainaži-Salacgrīva», «Vitrupe-Tūja»; citās aizsargājamās </a:t>
            </a:r>
            <a:r>
              <a:rPr lang="lv-LV" sz="2900" dirty="0">
                <a:latin typeface="Verdana" panose="020B0604030504040204" pitchFamily="34" charset="0"/>
                <a:ea typeface="Verdana" panose="020B0604030504040204" pitchFamily="34" charset="0"/>
              </a:rPr>
              <a:t>jūras teritorijās </a:t>
            </a:r>
            <a:r>
              <a:rPr lang="lv-LV" sz="2900" dirty="0" smtClean="0">
                <a:latin typeface="Verdana" panose="020B0604030504040204" pitchFamily="34" charset="0"/>
                <a:ea typeface="Verdana" panose="020B0604030504040204" pitchFamily="34" charset="0"/>
              </a:rPr>
              <a:t>militārās darbības </a:t>
            </a:r>
            <a:r>
              <a:rPr lang="lv-LV" sz="2900" b="1" dirty="0" smtClean="0">
                <a:latin typeface="Verdana" panose="020B0604030504040204" pitchFamily="34" charset="0"/>
                <a:ea typeface="Verdana" panose="020B0604030504040204" pitchFamily="34" charset="0"/>
              </a:rPr>
              <a:t>nenotiek dabas liegumu zonās un/vai ievērojot laika posmus </a:t>
            </a:r>
            <a:r>
              <a:rPr lang="lv-LV" sz="2900" dirty="0" smtClean="0">
                <a:latin typeface="Verdana" panose="020B0604030504040204" pitchFamily="34" charset="0"/>
                <a:ea typeface="Verdana" panose="020B0604030504040204" pitchFamily="34" charset="0"/>
              </a:rPr>
              <a:t>no maija līdz novembrim;</a:t>
            </a:r>
          </a:p>
          <a:p>
            <a:pPr marL="1143000" lvl="1" indent="-457200" algn="just">
              <a:lnSpc>
                <a:spcPct val="120000"/>
              </a:lnSpc>
              <a:buFont typeface="Wingdings" panose="05000000000000000000" pitchFamily="2" charset="2"/>
              <a:buChar char="Ø"/>
            </a:pPr>
            <a:r>
              <a:rPr lang="lv-LV" sz="2900" dirty="0" smtClean="0">
                <a:latin typeface="Verdana" panose="020B0604030504040204" pitchFamily="34" charset="0"/>
                <a:ea typeface="Verdana" panose="020B0604030504040204" pitchFamily="34" charset="0"/>
              </a:rPr>
              <a:t>Sadarbība ar mērķi </a:t>
            </a:r>
            <a:r>
              <a:rPr lang="lv-LV" sz="2900" b="1" dirty="0" smtClean="0">
                <a:latin typeface="Verdana" panose="020B0604030504040204" pitchFamily="34" charset="0"/>
                <a:ea typeface="Verdana" panose="020B0604030504040204" pitchFamily="34" charset="0"/>
              </a:rPr>
              <a:t>mazināt </a:t>
            </a:r>
            <a:r>
              <a:rPr lang="lv-LV" sz="2900" b="1" dirty="0" err="1" smtClean="0">
                <a:latin typeface="Verdana" panose="020B0604030504040204" pitchFamily="34" charset="0"/>
                <a:ea typeface="Verdana" panose="020B0604030504040204" pitchFamily="34" charset="0"/>
              </a:rPr>
              <a:t>sprādzienbīstamu</a:t>
            </a:r>
            <a:r>
              <a:rPr lang="lv-LV" sz="2900" b="1" dirty="0" smtClean="0">
                <a:latin typeface="Verdana" panose="020B0604030504040204" pitchFamily="34" charset="0"/>
                <a:ea typeface="Verdana" panose="020B0604030504040204" pitchFamily="34" charset="0"/>
              </a:rPr>
              <a:t> priekšmetu neitralizācijas jūrā veikšanas ietekmi uz vidi un zivju resursiem jūrā</a:t>
            </a:r>
          </a:p>
          <a:p>
            <a:pPr marL="1143000" lvl="1" indent="-457200" algn="just">
              <a:lnSpc>
                <a:spcPct val="120000"/>
              </a:lnSpc>
              <a:buFont typeface="Wingdings" panose="05000000000000000000" pitchFamily="2" charset="2"/>
              <a:buChar char="Ø"/>
            </a:pPr>
            <a:r>
              <a:rPr lang="lv-LV" sz="2900" dirty="0" smtClean="0">
                <a:latin typeface="Verdana" panose="020B0604030504040204" pitchFamily="34" charset="0"/>
                <a:ea typeface="Verdana" panose="020B0604030504040204" pitchFamily="34" charset="0"/>
              </a:rPr>
              <a:t>Militāro darbību laikā tiek izmantotas akustiskās un sensora iekārtas, lai tiktu </a:t>
            </a:r>
            <a:r>
              <a:rPr lang="lv-LV" sz="2900" b="1" dirty="0" smtClean="0">
                <a:latin typeface="Verdana" panose="020B0604030504040204" pitchFamily="34" charset="0"/>
                <a:ea typeface="Verdana" panose="020B0604030504040204" pitchFamily="34" charset="0"/>
              </a:rPr>
              <a:t>mazināta negatīvā ietekme uz zivju resursiem</a:t>
            </a:r>
            <a:endParaRPr lang="lv-LV" sz="2900" b="1" dirty="0">
              <a:latin typeface="Verdana" panose="020B0604030504040204" pitchFamily="34" charset="0"/>
              <a:ea typeface="Verdana" panose="020B0604030504040204" pitchFamily="34" charset="0"/>
            </a:endParaRPr>
          </a:p>
        </p:txBody>
      </p:sp>
      <p:sp>
        <p:nvSpPr>
          <p:cNvPr id="5" name="Text Placeholder 4"/>
          <p:cNvSpPr>
            <a:spLocks noGrp="1"/>
          </p:cNvSpPr>
          <p:nvPr>
            <p:ph type="body" sz="quarter" idx="12"/>
          </p:nvPr>
        </p:nvSpPr>
        <p:spPr/>
        <p:txBody>
          <a:bodyPr/>
          <a:lstStyle/>
          <a:p>
            <a:endParaRPr lang="lv-LV"/>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02461" y="3229861"/>
            <a:ext cx="3200400" cy="180022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461" y="5030086"/>
            <a:ext cx="3200400" cy="1827914"/>
          </a:xfrm>
          <a:prstGeom prst="rect">
            <a:avLst/>
          </a:prstGeom>
        </p:spPr>
      </p:pic>
    </p:spTree>
    <p:extLst>
      <p:ext uri="{BB962C8B-B14F-4D97-AF65-F5344CB8AC3E}">
        <p14:creationId xmlns:p14="http://schemas.microsoft.com/office/powerpoint/2010/main" val="171096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lide Number Placeholder 4"/>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1250919" fontAlgn="base">
              <a:spcBef>
                <a:spcPct val="0"/>
              </a:spcBef>
              <a:spcAft>
                <a:spcPct val="0"/>
              </a:spcAft>
              <a:defRPr/>
            </a:pPr>
            <a:fld id="{0478B5F2-1A6B-435B-81A3-D79FE1DC65E6}" type="slidenum">
              <a:rPr lang="en-US" altLang="lv-LV">
                <a:solidFill>
                  <a:srgbClr val="898989"/>
                </a:solidFill>
                <a:cs typeface="Arial" panose="020B0604020202020204" pitchFamily="34" charset="0"/>
              </a:rPr>
              <a:pPr defTabSz="1250919" fontAlgn="base">
                <a:spcBef>
                  <a:spcPct val="0"/>
                </a:spcBef>
                <a:spcAft>
                  <a:spcPct val="0"/>
                </a:spcAft>
                <a:defRPr/>
              </a:pPr>
              <a:t>8</a:t>
            </a:fld>
            <a:endParaRPr lang="en-US" altLang="lv-LV">
              <a:solidFill>
                <a:srgbClr val="898989"/>
              </a:solidFill>
              <a:cs typeface="Arial" panose="020B0604020202020204" pitchFamily="34"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265" b="17563"/>
          <a:stretch/>
        </p:blipFill>
        <p:spPr>
          <a:xfrm>
            <a:off x="4202076" y="912680"/>
            <a:ext cx="3954715" cy="2401671"/>
          </a:xfrm>
          <a:prstGeom prst="rect">
            <a:avLst/>
          </a:prstGeom>
        </p:spPr>
      </p:pic>
      <p:sp>
        <p:nvSpPr>
          <p:cNvPr id="5" name="TextBox 4"/>
          <p:cNvSpPr txBox="1"/>
          <p:nvPr/>
        </p:nvSpPr>
        <p:spPr>
          <a:xfrm>
            <a:off x="264392" y="1733676"/>
            <a:ext cx="3788864" cy="2554545"/>
          </a:xfrm>
          <a:prstGeom prst="rect">
            <a:avLst/>
          </a:prstGeom>
          <a:noFill/>
        </p:spPr>
        <p:txBody>
          <a:bodyPr wrap="square" rtlCol="0">
            <a:spAutoFit/>
          </a:bodyPr>
          <a:lstStyle/>
          <a:p>
            <a:pPr algn="just" defTabSz="1250919" eaLnBrk="0" fontAlgn="base" hangingPunct="0">
              <a:spcBef>
                <a:spcPct val="0"/>
              </a:spcBef>
              <a:spcAft>
                <a:spcPct val="0"/>
              </a:spcAft>
              <a:defRPr/>
            </a:pPr>
            <a:r>
              <a:rPr lang="lv-LV" sz="1600" dirty="0" smtClean="0">
                <a:latin typeface="Verdana" panose="020B0604030504040204" pitchFamily="34" charset="0"/>
                <a:ea typeface="Verdana" panose="020B0604030504040204" pitchFamily="34" charset="0"/>
                <a:cs typeface="Arial" panose="020B0604020202020204" pitchFamily="34" charset="0"/>
              </a:rPr>
              <a:t>Pēdējo gadu laikā strauji attīstās vēja parku būvniecība.</a:t>
            </a:r>
            <a:r>
              <a:rPr lang="lv-LV" sz="1600" dirty="0">
                <a:latin typeface="Verdana" panose="020B0604030504040204" pitchFamily="34" charset="0"/>
                <a:ea typeface="Verdana" panose="020B0604030504040204" pitchFamily="34" charset="0"/>
                <a:cs typeface="Arial" panose="020B0604020202020204" pitchFamily="34" charset="0"/>
              </a:rPr>
              <a:t> </a:t>
            </a:r>
            <a:r>
              <a:rPr lang="lv-LV" sz="1600" b="1" dirty="0" smtClean="0">
                <a:latin typeface="Verdana" panose="020B0604030504040204" pitchFamily="34" charset="0"/>
                <a:ea typeface="Verdana" panose="020B0604030504040204" pitchFamily="34" charset="0"/>
                <a:cs typeface="Arial" panose="020B0604020202020204" pitchFamily="34" charset="0"/>
              </a:rPr>
              <a:t>Vēja </a:t>
            </a:r>
            <a:r>
              <a:rPr lang="lv-LV" sz="1600" b="1" dirty="0">
                <a:latin typeface="Verdana" panose="020B0604030504040204" pitchFamily="34" charset="0"/>
                <a:ea typeface="Verdana" panose="020B0604030504040204" pitchFamily="34" charset="0"/>
                <a:cs typeface="Arial" panose="020B0604020202020204" pitchFamily="34" charset="0"/>
              </a:rPr>
              <a:t>parki </a:t>
            </a:r>
            <a:r>
              <a:rPr lang="lv-LV" sz="1600" b="1" dirty="0" smtClean="0">
                <a:latin typeface="Verdana" panose="020B0604030504040204" pitchFamily="34" charset="0"/>
                <a:ea typeface="Verdana" panose="020B0604030504040204" pitchFamily="34" charset="0"/>
                <a:cs typeface="Arial" panose="020B0604020202020204" pitchFamily="34" charset="0"/>
              </a:rPr>
              <a:t>var negatīvi ietekmēt </a:t>
            </a:r>
            <a:r>
              <a:rPr lang="lv-LV" sz="1600" b="1" dirty="0">
                <a:latin typeface="Verdana" panose="020B0604030504040204" pitchFamily="34" charset="0"/>
                <a:ea typeface="Verdana" panose="020B0604030504040204" pitchFamily="34" charset="0"/>
                <a:cs typeface="Arial" panose="020B0604020202020204" pitchFamily="34" charset="0"/>
              </a:rPr>
              <a:t>NBS spēju veikt tiem uzticētos </a:t>
            </a:r>
            <a:r>
              <a:rPr lang="lv-LV" sz="1600" b="1" dirty="0" smtClean="0">
                <a:latin typeface="Verdana" panose="020B0604030504040204" pitchFamily="34" charset="0"/>
                <a:ea typeface="Verdana" panose="020B0604030504040204" pitchFamily="34" charset="0"/>
                <a:cs typeface="Arial" panose="020B0604020202020204" pitchFamily="34" charset="0"/>
              </a:rPr>
              <a:t>uzdevumus</a:t>
            </a:r>
            <a:r>
              <a:rPr lang="lv-LV" sz="1600" dirty="0">
                <a:latin typeface="Verdana" panose="020B0604030504040204" pitchFamily="34" charset="0"/>
                <a:ea typeface="Verdana" panose="020B0604030504040204" pitchFamily="34" charset="0"/>
                <a:cs typeface="Arial" panose="020B0604020202020204" pitchFamily="34" charset="0"/>
              </a:rPr>
              <a:t> </a:t>
            </a:r>
            <a:r>
              <a:rPr lang="lv-LV" sz="1600" dirty="0" smtClean="0">
                <a:latin typeface="Verdana" panose="020B0604030504040204" pitchFamily="34" charset="0"/>
                <a:ea typeface="Verdana" panose="020B0604030504040204" pitchFamily="34" charset="0"/>
                <a:cs typeface="Arial" panose="020B0604020202020204" pitchFamily="34" charset="0"/>
              </a:rPr>
              <a:t>– 2024. gadā tika rasts risinājums par papildu radaru iegādi NBS spēju nodrošināšanai un vēja parku plašākai attīstībai sauszemes teritorijā no 2028.gada. </a:t>
            </a:r>
            <a:endParaRPr lang="lv-LV" sz="1600" dirty="0">
              <a:latin typeface="Verdana" panose="020B0604030504040204" pitchFamily="34" charset="0"/>
              <a:ea typeface="Verdana" panose="020B0604030504040204" pitchFamily="34" charset="0"/>
              <a:cs typeface="Arial" panose="020B0604020202020204" pitchFamily="34" charset="0"/>
            </a:endParaRPr>
          </a:p>
        </p:txBody>
      </p:sp>
      <p:pic>
        <p:nvPicPr>
          <p:cNvPr id="9" name="Content Placeholder 13">
            <a:extLst>
              <a:ext uri="{FF2B5EF4-FFF2-40B4-BE49-F238E27FC236}">
                <a16:creationId xmlns:a16="http://schemas.microsoft.com/office/drawing/2014/main" id="{98403237-32FB-48E1-9174-6CC02EAB851C}"/>
              </a:ext>
            </a:extLst>
          </p:cNvPr>
          <p:cNvPicPr>
            <a:picLocks noChangeAspect="1"/>
          </p:cNvPicPr>
          <p:nvPr/>
        </p:nvPicPr>
        <p:blipFill rotWithShape="1">
          <a:blip r:embed="rId4"/>
          <a:srcRect b="27675"/>
          <a:stretch/>
        </p:blipFill>
        <p:spPr>
          <a:xfrm>
            <a:off x="8237285" y="1002165"/>
            <a:ext cx="3954715" cy="2275538"/>
          </a:xfrm>
          <a:prstGeom prst="rect">
            <a:avLst/>
          </a:prstGeom>
          <a:noFill/>
          <a:ln>
            <a:noFill/>
          </a:ln>
        </p:spPr>
      </p:pic>
      <p:sp>
        <p:nvSpPr>
          <p:cNvPr id="6" name="TextBox 5">
            <a:extLst>
              <a:ext uri="{FF2B5EF4-FFF2-40B4-BE49-F238E27FC236}">
                <a16:creationId xmlns:a16="http://schemas.microsoft.com/office/drawing/2014/main" id="{C12A7C13-EAD5-45EB-AFF5-84296D841033}"/>
              </a:ext>
            </a:extLst>
          </p:cNvPr>
          <p:cNvSpPr txBox="1"/>
          <p:nvPr/>
        </p:nvSpPr>
        <p:spPr>
          <a:xfrm>
            <a:off x="6629004" y="5932328"/>
            <a:ext cx="5195163" cy="502573"/>
          </a:xfrm>
          <a:prstGeom prst="rect">
            <a:avLst/>
          </a:prstGeom>
          <a:noFill/>
        </p:spPr>
        <p:txBody>
          <a:bodyPr wrap="square" rtlCol="0">
            <a:spAutoFit/>
          </a:bodyPr>
          <a:lstStyle/>
          <a:p>
            <a:r>
              <a:rPr lang="en-US" sz="1333" dirty="0">
                <a:latin typeface="Verdana" panose="020B0604030504040204" pitchFamily="34" charset="0"/>
                <a:ea typeface="Verdana" panose="020B0604030504040204" pitchFamily="34" charset="0"/>
              </a:rPr>
              <a:t/>
            </a:r>
            <a:br>
              <a:rPr lang="en-US" sz="1333" dirty="0">
                <a:latin typeface="Verdana" panose="020B0604030504040204" pitchFamily="34" charset="0"/>
                <a:ea typeface="Verdana" panose="020B0604030504040204" pitchFamily="34" charset="0"/>
              </a:rPr>
            </a:br>
            <a:endParaRPr lang="en-US" sz="1333" dirty="0">
              <a:latin typeface="Verdana" panose="020B0604030504040204" pitchFamily="34" charset="0"/>
              <a:ea typeface="Verdana" panose="020B0604030504040204" pitchFamily="34" charset="0"/>
            </a:endParaRPr>
          </a:p>
        </p:txBody>
      </p:sp>
      <p:sp>
        <p:nvSpPr>
          <p:cNvPr id="10" name="Title 9">
            <a:extLst>
              <a:ext uri="{FF2B5EF4-FFF2-40B4-BE49-F238E27FC236}">
                <a16:creationId xmlns:a16="http://schemas.microsoft.com/office/drawing/2014/main" id="{68BCCCFA-5345-47BD-AFB5-EEB9DA9EE9B4}"/>
              </a:ext>
            </a:extLst>
          </p:cNvPr>
          <p:cNvSpPr>
            <a:spLocks noGrp="1"/>
          </p:cNvSpPr>
          <p:nvPr>
            <p:ph type="title"/>
          </p:nvPr>
        </p:nvSpPr>
        <p:spPr>
          <a:xfrm>
            <a:off x="2359066" y="217286"/>
            <a:ext cx="9426534" cy="882293"/>
          </a:xfrm>
        </p:spPr>
        <p:txBody>
          <a:bodyPr>
            <a:noAutofit/>
          </a:bodyPr>
          <a:lstStyle/>
          <a:p>
            <a:pPr algn="ctr"/>
            <a:r>
              <a:rPr lang="lv-LV" sz="2133" dirty="0"/>
              <a:t>Latvijas sauszemes un </a:t>
            </a:r>
            <a:r>
              <a:rPr lang="lv-LV" sz="2133" dirty="0" err="1"/>
              <a:t>atkrastes</a:t>
            </a:r>
            <a:r>
              <a:rPr lang="lv-LV" sz="2133" dirty="0"/>
              <a:t> teritorijas pieejamība vēja parku attīstībai</a:t>
            </a:r>
            <a:endParaRPr lang="en-US" sz="2133" dirty="0"/>
          </a:p>
        </p:txBody>
      </p:sp>
      <p:sp>
        <p:nvSpPr>
          <p:cNvPr id="7" name="Rectangle 6"/>
          <p:cNvSpPr/>
          <p:nvPr/>
        </p:nvSpPr>
        <p:spPr>
          <a:xfrm>
            <a:off x="431474" y="5402236"/>
            <a:ext cx="7009592" cy="1122936"/>
          </a:xfrm>
          <a:prstGeom prst="rect">
            <a:avLst/>
          </a:prstGeom>
        </p:spPr>
        <p:txBody>
          <a:bodyPr wrap="square">
            <a:spAutoFit/>
          </a:bodyPr>
          <a:lstStyle/>
          <a:p>
            <a:pPr>
              <a:lnSpc>
                <a:spcPct val="107000"/>
              </a:lnSpc>
              <a:spcAft>
                <a:spcPts val="800"/>
              </a:spcAft>
            </a:pPr>
            <a:r>
              <a:rPr lang="lv-LV" sz="1600" dirty="0" smtClean="0">
                <a:latin typeface="Verdana" panose="020B0604030504040204" pitchFamily="34" charset="0"/>
                <a:ea typeface="Verdana" panose="020B0604030504040204" pitchFamily="34" charset="0"/>
                <a:cs typeface="DokChampa" panose="020B0604020202020204" pitchFamily="34" charset="-34"/>
              </a:rPr>
              <a:t>Projekta attīstība jūrā var negatīvi ietekmēt gaisa un jūras telpas novērošanas spējas, kā ietvarā arī būs nepieciešami kompensējošie mehānismi. Jūras teritoriju zonējumā arī pēc </a:t>
            </a:r>
            <a:r>
              <a:rPr lang="lv-LV" sz="1600" dirty="0">
                <a:latin typeface="Verdana" panose="020B0604030504040204" pitchFamily="34" charset="0"/>
                <a:ea typeface="Verdana" panose="020B0604030504040204" pitchFamily="34" charset="0"/>
                <a:cs typeface="DokChampa" panose="020B0604020202020204" pitchFamily="34" charset="-34"/>
              </a:rPr>
              <a:t>2028. </a:t>
            </a:r>
            <a:r>
              <a:rPr lang="lv-LV" sz="1600" dirty="0" smtClean="0">
                <a:latin typeface="Verdana" panose="020B0604030504040204" pitchFamily="34" charset="0"/>
                <a:ea typeface="Verdana" panose="020B0604030504040204" pitchFamily="34" charset="0"/>
                <a:cs typeface="DokChampa" panose="020B0604020202020204" pitchFamily="34" charset="-34"/>
              </a:rPr>
              <a:t>gadā</a:t>
            </a:r>
            <a:r>
              <a:rPr lang="lv-LV" sz="1600" dirty="0">
                <a:latin typeface="Verdana" panose="020B0604030504040204" pitchFamily="34" charset="0"/>
                <a:ea typeface="Verdana" panose="020B0604030504040204" pitchFamily="34" charset="0"/>
                <a:cs typeface="DokChampa" panose="020B0604020202020204" pitchFamily="34" charset="-34"/>
              </a:rPr>
              <a:t> </a:t>
            </a:r>
            <a:r>
              <a:rPr lang="lv-LV" sz="1600" dirty="0" smtClean="0">
                <a:latin typeface="Verdana" panose="020B0604030504040204" pitchFamily="34" charset="0"/>
                <a:ea typeface="Verdana" panose="020B0604030504040204" pitchFamily="34" charset="0"/>
                <a:cs typeface="DokChampa" panose="020B0604020202020204" pitchFamily="34" charset="-34"/>
              </a:rPr>
              <a:t>katrs vēja parka projekts tiks izvērtēts atsevišķi.</a:t>
            </a:r>
            <a:endParaRPr lang="en-US" sz="1600" dirty="0">
              <a:latin typeface="Verdana" panose="020B0604030504040204" pitchFamily="34" charset="0"/>
              <a:ea typeface="Verdana" panose="020B0604030504040204" pitchFamily="34" charset="0"/>
              <a:cs typeface="DokChampa" panose="020B0604020202020204" pitchFamily="34" charset="-34"/>
            </a:endParaRPr>
          </a:p>
        </p:txBody>
      </p:sp>
      <p:sp>
        <p:nvSpPr>
          <p:cNvPr id="4" name="Right Arrow 3"/>
          <p:cNvSpPr/>
          <p:nvPr/>
        </p:nvSpPr>
        <p:spPr>
          <a:xfrm>
            <a:off x="7693299" y="1816127"/>
            <a:ext cx="926826" cy="37600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50919" eaLnBrk="0" fontAlgn="base" hangingPunct="0">
              <a:spcBef>
                <a:spcPct val="0"/>
              </a:spcBef>
              <a:spcAft>
                <a:spcPct val="0"/>
              </a:spcAft>
              <a:defRPr/>
            </a:pPr>
            <a:endParaRPr lang="lv-LV" sz="2267">
              <a:solidFill>
                <a:prstClr val="white"/>
              </a:solidFill>
              <a:latin typeface="Times New Roman"/>
            </a:endParaRPr>
          </a:p>
        </p:txBody>
      </p:sp>
      <p:pic>
        <p:nvPicPr>
          <p:cNvPr id="12" name="Picture 2">
            <a:extLst>
              <a:ext uri="{FF2B5EF4-FFF2-40B4-BE49-F238E27FC236}">
                <a16:creationId xmlns:a16="http://schemas.microsoft.com/office/drawing/2014/main" id="{19935732-37A9-4F18-A21B-361B1699D9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9846" y="3497691"/>
            <a:ext cx="4593406" cy="324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372340" y="4288221"/>
            <a:ext cx="7068726" cy="1200329"/>
          </a:xfrm>
          <a:prstGeom prst="rect">
            <a:avLst/>
          </a:prstGeom>
        </p:spPr>
        <p:txBody>
          <a:bodyPr wrap="square">
            <a:spAutoFit/>
          </a:bodyPr>
          <a:lstStyle/>
          <a:p>
            <a:r>
              <a:rPr lang="lv-LV" b="1" dirty="0">
                <a:latin typeface="Verdana" panose="020B0604030504040204" pitchFamily="34" charset="0"/>
                <a:ea typeface="Verdana" panose="020B0604030504040204" pitchFamily="34" charset="0"/>
              </a:rPr>
              <a:t>ELWIND </a:t>
            </a:r>
            <a:r>
              <a:rPr lang="lv-LV" dirty="0">
                <a:latin typeface="Verdana" panose="020B0604030504040204" pitchFamily="34" charset="0"/>
                <a:ea typeface="Verdana" panose="020B0604030504040204" pitchFamily="34" charset="0"/>
              </a:rPr>
              <a:t>— </a:t>
            </a:r>
            <a:r>
              <a:rPr lang="lv-LV" dirty="0">
                <a:latin typeface="Verdana" panose="020B0604030504040204" pitchFamily="34" charset="0"/>
                <a:ea typeface="Verdana" panose="020B0604030504040204" pitchFamily="34" charset="0"/>
                <a:cs typeface="DokChampa" panose="020B0604020202020204" pitchFamily="34" charset="-34"/>
              </a:rPr>
              <a:t>Latvijas un Igaunijas kopīgs </a:t>
            </a:r>
            <a:r>
              <a:rPr lang="lv-LV" dirty="0" err="1">
                <a:latin typeface="Verdana" panose="020B0604030504040204" pitchFamily="34" charset="0"/>
                <a:ea typeface="Verdana" panose="020B0604030504040204" pitchFamily="34" charset="0"/>
                <a:cs typeface="DokChampa" panose="020B0604020202020204" pitchFamily="34" charset="-34"/>
              </a:rPr>
              <a:t>atkrastes</a:t>
            </a:r>
            <a:r>
              <a:rPr lang="lv-LV" dirty="0">
                <a:latin typeface="Verdana" panose="020B0604030504040204" pitchFamily="34" charset="0"/>
                <a:ea typeface="Verdana" panose="020B0604030504040204" pitchFamily="34" charset="0"/>
                <a:cs typeface="DokChampa" panose="020B0604020202020204" pitchFamily="34" charset="-34"/>
              </a:rPr>
              <a:t> jūras vēja enerģijas projekts Baltijas </a:t>
            </a:r>
            <a:r>
              <a:rPr lang="lv-LV" dirty="0" smtClean="0">
                <a:latin typeface="Verdana" panose="020B0604030504040204" pitchFamily="34" charset="0"/>
                <a:ea typeface="Verdana" panose="020B0604030504040204" pitchFamily="34" charset="0"/>
                <a:cs typeface="DokChampa" panose="020B0604020202020204" pitchFamily="34" charset="-34"/>
              </a:rPr>
              <a:t>jūrā, projekta īstenošanu pārvalda Ekonomikas ministrija. </a:t>
            </a:r>
          </a:p>
          <a:p>
            <a:endParaRPr lang="lv-LV"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46377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v-LV"/>
          </a:p>
        </p:txBody>
      </p:sp>
      <p:pic>
        <p:nvPicPr>
          <p:cNvPr id="6" name="Picture 5"/>
          <p:cNvPicPr>
            <a:picLocks noChangeAspect="1"/>
          </p:cNvPicPr>
          <p:nvPr/>
        </p:nvPicPr>
        <p:blipFill>
          <a:blip r:embed="rId2"/>
          <a:stretch>
            <a:fillRect/>
          </a:stretch>
        </p:blipFill>
        <p:spPr>
          <a:xfrm>
            <a:off x="1928812" y="-576263"/>
            <a:ext cx="8334375" cy="8181975"/>
          </a:xfrm>
          <a:prstGeom prst="rect">
            <a:avLst/>
          </a:prstGeom>
        </p:spPr>
      </p:pic>
    </p:spTree>
    <p:extLst>
      <p:ext uri="{BB962C8B-B14F-4D97-AF65-F5344CB8AC3E}">
        <p14:creationId xmlns:p14="http://schemas.microsoft.com/office/powerpoint/2010/main" val="14803211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15063</TotalTime>
  <Words>1526</Words>
  <Application>Microsoft Office PowerPoint</Application>
  <PresentationFormat>Widescreen</PresentationFormat>
  <Paragraphs>84</Paragraphs>
  <Slides>9</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Calibri</vt:lpstr>
      <vt:lpstr>Calibri Light</vt:lpstr>
      <vt:lpstr>DokChampa</vt:lpstr>
      <vt:lpstr>Times New Roman</vt:lpstr>
      <vt:lpstr>Verdana</vt:lpstr>
      <vt:lpstr>Wingdings</vt:lpstr>
      <vt:lpstr>Office Theme</vt:lpstr>
      <vt:lpstr> Drošība Baltijas jūrā:  aizsardzības nozares izaicinājumi un risinājumi            </vt:lpstr>
      <vt:lpstr>LATVIJAS DROŠĪBAS SITUĀCIJA</vt:lpstr>
      <vt:lpstr>Incidenti Baltijas jūrā</vt:lpstr>
      <vt:lpstr>Baltijas jūras drošības stiprināšana nacionālā līmenī</vt:lpstr>
      <vt:lpstr>Baltijas jūras drošības stiprināšana starptautiskā līmenī</vt:lpstr>
      <vt:lpstr>Jūras vides aizsardzība</vt:lpstr>
      <vt:lpstr>Militāro darbību jūrā ietekmes uz vidi mazināšana</vt:lpstr>
      <vt:lpstr>Latvijas sauszemes un atkrastes teritorijas pieejamība vēja parku attīstībai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Krīzes vadības un noturības departaments:  visaptveroša valsts aizsardzība</dc:title>
  <dc:creator>Ieva Rublevska</dc:creator>
  <cp:lastModifiedBy>Ieva Rublevska</cp:lastModifiedBy>
  <cp:revision>52</cp:revision>
  <dcterms:created xsi:type="dcterms:W3CDTF">2024-06-11T10:36:14Z</dcterms:created>
  <dcterms:modified xsi:type="dcterms:W3CDTF">2026-02-17T14:36:37Z</dcterms:modified>
</cp:coreProperties>
</file>