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4" autoAdjust="0"/>
    <p:restoredTop sz="94660"/>
  </p:normalViewPr>
  <p:slideViewPr>
    <p:cSldViewPr snapToGrid="0">
      <p:cViewPr varScale="1">
        <p:scale>
          <a:sx n="40" d="100"/>
          <a:sy n="40" d="100"/>
        </p:scale>
        <p:origin x="43" y="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279CD-C694-BF2F-9FFE-66BA870BA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2EA106-113E-1766-73F6-BF6241114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87A69-F691-1E53-4B9F-5B720C2B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97777-B5AA-702D-3D33-A3A45DFE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CF0DB-0B46-2A8E-2977-2EC6A8E8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9853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FEDDE-85A0-3EC6-D3EA-E997BD57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EEE99-7AB8-732D-5D25-A3A5533F4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599CE-4BE9-206E-261F-7FC20165F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C0DF2-E03C-B837-A569-57EC3067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F5862-9866-006C-D16B-99B56A67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38362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95668-A260-3D5B-8DB5-8370A2F7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7964F-51AC-A142-3460-B88F617CC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F417A-53C1-C35A-3599-27CF52860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C71FC-F887-0F00-9407-C24A5636E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3A7F7-C893-927F-8DD0-B0A88AB64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784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9E03B-7009-5EC8-A18A-2E5DC9CA6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24238-E315-2D2C-9B72-95B3B83A7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3D08D2-106F-343A-F0F6-A76276881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FDD8AD-94DD-EF22-BD50-9E1F7C50F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D05D3-1AC2-E3AB-6583-0287BBBC0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99C8F-4257-D377-E1C5-E7F5F1E3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911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B262-6A44-473E-4079-7FE8D9F5D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B4C2-924A-009E-694B-5DDDB2424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C939C3-22D4-0451-BD85-F3B72389D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EFA931-E4F8-7D3B-C0CF-202B0129D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E192FF-4DBC-E9D2-09B6-AE7BEA4413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700328-1597-2B36-9656-9184AD96B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B1903C-C2AC-B7A2-B565-C069C428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1AB9F-0705-0D66-0DAA-724A6AD37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1496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08AEC-40CE-4626-BECF-E4D5C681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E7C598-5E0B-9041-5C6E-AAA6C74A3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0E1C32-1744-643D-3F99-F9940B8B6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DDDFD-D008-EEFC-2272-77B5CC646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9928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85FED6-9DAB-87EB-7A1B-843E0282D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BD74AB-1C42-6B1D-009D-EA861D9F2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9C167-28B6-7C53-E8E1-FDE5EC232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94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4ADC-5EE0-0745-0EC2-85622994C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6F2A8-47D3-D4E5-B994-3F25613B7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6E966-88E0-64D3-7C98-C18E42A6F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3267D-A503-028D-89B1-1A4EC6AD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63842-7284-67BA-CEA4-002A236F3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43995-7932-8D6B-132E-24A1EA22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1898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91D3-6A68-5368-169E-7499EC7D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E0914B-2C98-A64A-A242-AAA49A717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1AE84-E39C-8029-B4B9-3AD62123B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0ED66-B456-EE02-8E83-C512D3F69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F10A0-F100-BD48-6793-09010703E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506BE-4417-3BEF-6ED4-EBF130D40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0513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AF80-E6E7-EAC2-5BC4-21AD2862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6AF58F-EC8B-693C-75A8-CEC8A4DD3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7CABE-A32C-5C24-906E-899B07A98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9F8A2-67D5-64B6-0D37-DCD87ED2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03185-75D4-ED79-8AE6-5033C2BB9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821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7D5DBC-8522-B9CF-544A-F6FB0027BF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00C74-B657-8B2B-79EF-F18B9158E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2A48F-40B0-80A1-DA77-1AA9758F7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B93B0-46BA-39AE-E5C6-091EBE61B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E9BB4-1FD0-5255-11C6-82429DC9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9988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222E67-601B-0D98-4DDC-D68ED801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CF176-3A95-657E-1722-CAD260FA0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52ED5-DCCB-1810-10A3-C018BE263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33234-790F-4F38-8BD3-78FB5FB9141D}" type="datetimeFigureOut">
              <a:rPr lang="lv-LV" smtClean="0"/>
              <a:t>04.01.2026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4C0FA-EC00-CC6F-85F9-277AE4CD6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12173-0DBB-01FC-8FA8-50CB90336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08A670-F0C9-4070-88C0-9AB0D9305D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7310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AD3F46-AE61-2501-1CCC-CAA3629BDF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br>
              <a:rPr lang="lv-LV" sz="2600"/>
            </a:br>
            <a:br>
              <a:rPr lang="lv-LV" sz="2600"/>
            </a:br>
            <a:br>
              <a:rPr lang="lv-LV" sz="2600"/>
            </a:br>
            <a:r>
              <a:rPr lang="lv-LV" sz="2600" b="1"/>
              <a:t>Nevardarbīgā pretošanās 1991.gada janvārī un tautas gara pacēlums filosofa skatījumā</a:t>
            </a:r>
            <a:br>
              <a:rPr lang="lv-LV" sz="2600"/>
            </a:br>
            <a:endParaRPr lang="lv-LV" sz="2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7DF4E-14DA-61B8-86C2-05172EEE0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endParaRPr lang="lv-LV" sz="2000"/>
          </a:p>
          <a:p>
            <a:pPr algn="l"/>
            <a:endParaRPr lang="lv-LV" sz="2000"/>
          </a:p>
          <a:p>
            <a:pPr algn="l"/>
            <a:endParaRPr lang="lv-LV" sz="2000"/>
          </a:p>
          <a:p>
            <a:pPr algn="l"/>
            <a:r>
              <a:rPr lang="lv-LV" sz="2000"/>
              <a:t>Prof. Maija Kūle 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7626E7-2DEE-5177-DC8A-FBF5281B9F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77" r="24216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5457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ED77C2-A060-6886-8B09-FA61813E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lv-LV" sz="3400"/>
              <a:t>	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8706D-515A-958C-CC02-ABE9950C3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v-LV" sz="1500" dirty="0"/>
              <a:t>Barikādes kā </a:t>
            </a:r>
            <a:r>
              <a:rPr lang="lv-LV" sz="1500" b="1" dirty="0"/>
              <a:t>kolektīvi organizēta, disciplinēta un morāli motivēta sabiedrības rīcība, kas balstās </a:t>
            </a:r>
            <a:r>
              <a:rPr lang="lv-LV" sz="1500" b="1" dirty="0" err="1"/>
              <a:t>nevardarbības</a:t>
            </a:r>
            <a:r>
              <a:rPr lang="lv-LV" sz="1500" b="1" dirty="0"/>
              <a:t> principos. </a:t>
            </a:r>
          </a:p>
          <a:p>
            <a:pPr marL="0" indent="0">
              <a:buNone/>
            </a:pPr>
            <a:r>
              <a:rPr lang="lv-LV" sz="1500" dirty="0"/>
              <a:t>Barikādes var analizēt ne tikai vēsturiski, bet arī filosofiski – kā </a:t>
            </a:r>
            <a:r>
              <a:rPr lang="lv-LV" sz="1500" i="1" dirty="0"/>
              <a:t>īpašu politiskās rīcības formu saistībā ar nevardarbīgo pretošanos </a:t>
            </a:r>
            <a:r>
              <a:rPr lang="lv-LV" sz="1500" dirty="0"/>
              <a:t>un tautas gara pacēlumu. Tās būvē aizstāvībai, bet ne uzbrukumam (kaut notikumi var pavērsties dažādi).</a:t>
            </a:r>
          </a:p>
          <a:p>
            <a:pPr marL="0" indent="0">
              <a:buNone/>
            </a:pPr>
            <a:r>
              <a:rPr lang="lv-LV" sz="1500" dirty="0"/>
              <a:t>Barikādēs ir sava estētika, izmantoto objektu funkciju pārvērtības, lielākas spriedzes ikdienas komunikācija, attiecību un identitāšu vienkāršība, slepenības režīms, avantūrisms un azarts,</a:t>
            </a:r>
          </a:p>
          <a:p>
            <a:pPr marL="0" indent="0">
              <a:buNone/>
            </a:pPr>
            <a:r>
              <a:rPr lang="lv-LV" sz="1500" dirty="0"/>
              <a:t>Latvijā 1991, janvārī Augstākās padomes, LTF, reģionu vadības nozīme</a:t>
            </a:r>
          </a:p>
          <a:p>
            <a:endParaRPr lang="lv-LV" sz="1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249344-409C-DCC4-59B4-0F740B714F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378"/>
          <a:stretch>
            <a:fillRect/>
          </a:stretch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391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3E5AEA-95BD-2221-6EB1-C195D3FEEC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22"/>
          <a:stretch>
            <a:fillRect/>
          </a:stretch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3890D1-281C-3E2D-065E-4ACC988D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50" r="2" b="50100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C50B0B-F1F8-2554-5DE4-5F2BCF36BF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12" r="-2" b="-2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3" name="Freeform: Shape 3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5" name="Freeform: Shape 3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A91B57-272D-9AEC-75C5-5F2DC993A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lv-LV" sz="2800"/>
              <a:t>Nevardarbīgās pretošanās ideju tēvi, un pētniecība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83C26-644C-4812-C0DF-971B71B34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 lnSpcReduction="10000"/>
          </a:bodyPr>
          <a:lstStyle/>
          <a:p>
            <a:r>
              <a:rPr lang="lv-LV" sz="1600" b="1" dirty="0"/>
              <a:t>Mahatma Gandijs </a:t>
            </a:r>
          </a:p>
          <a:p>
            <a:r>
              <a:rPr lang="lv-LV" sz="1600" b="1" dirty="0"/>
              <a:t> </a:t>
            </a:r>
            <a:r>
              <a:rPr lang="lv-LV" sz="1600" b="1" dirty="0" err="1"/>
              <a:t>Džavaharlals</a:t>
            </a:r>
            <a:r>
              <a:rPr lang="lv-LV" sz="1600" b="1" dirty="0"/>
              <a:t> </a:t>
            </a:r>
            <a:r>
              <a:rPr lang="lv-LV" sz="1600" b="1" dirty="0" err="1"/>
              <a:t>Neru</a:t>
            </a:r>
            <a:r>
              <a:rPr lang="lv-LV" sz="1600" b="1" dirty="0"/>
              <a:t>, </a:t>
            </a:r>
          </a:p>
          <a:p>
            <a:r>
              <a:rPr lang="lv-LV" sz="1600" b="1" dirty="0" err="1"/>
              <a:t>Vaclavs</a:t>
            </a:r>
            <a:r>
              <a:rPr lang="lv-LV" sz="1600" b="1" dirty="0"/>
              <a:t> </a:t>
            </a:r>
            <a:r>
              <a:rPr lang="lv-LV" sz="1600" b="1" dirty="0" err="1"/>
              <a:t>Havels</a:t>
            </a:r>
            <a:r>
              <a:rPr lang="lv-LV" sz="1600" b="1" dirty="0"/>
              <a:t> – </a:t>
            </a:r>
            <a:r>
              <a:rPr lang="lv-LV" sz="1600" b="1" dirty="0" err="1"/>
              <a:t>bezvarīgo</a:t>
            </a:r>
            <a:r>
              <a:rPr lang="lv-LV" sz="1600" b="1" dirty="0"/>
              <a:t> vara,</a:t>
            </a:r>
          </a:p>
          <a:p>
            <a:r>
              <a:rPr lang="lv-LV" sz="1600" b="1" dirty="0"/>
              <a:t> baltkrievi, 2020</a:t>
            </a:r>
          </a:p>
          <a:p>
            <a:r>
              <a:rPr lang="lv-LV" sz="1600" b="1" dirty="0" err="1"/>
              <a:t>Tihanovska</a:t>
            </a:r>
            <a:r>
              <a:rPr lang="lv-LV" sz="1600" b="1" dirty="0"/>
              <a:t> kā </a:t>
            </a:r>
            <a:r>
              <a:rPr lang="lv-LV" sz="1600" b="1" dirty="0" err="1"/>
              <a:t>SVETA</a:t>
            </a:r>
            <a:r>
              <a:rPr lang="lv-LV" sz="1600" b="1" dirty="0"/>
              <a:t> V </a:t>
            </a:r>
            <a:r>
              <a:rPr lang="lv-LV" sz="1600" b="1" dirty="0" err="1"/>
              <a:t>KONCE</a:t>
            </a:r>
            <a:r>
              <a:rPr lang="lv-LV" sz="1600" b="1" dirty="0"/>
              <a:t> </a:t>
            </a:r>
            <a:r>
              <a:rPr lang="lv-LV" sz="1600" b="1" dirty="0" err="1"/>
              <a:t>TYNNELJA</a:t>
            </a:r>
            <a:r>
              <a:rPr lang="lv-LV" sz="1600" b="1" dirty="0"/>
              <a:t> </a:t>
            </a:r>
          </a:p>
          <a:p>
            <a:endParaRPr lang="lv-LV" sz="1600" b="1" dirty="0"/>
          </a:p>
          <a:p>
            <a:r>
              <a:rPr lang="lv-LV" sz="1600" dirty="0"/>
              <a:t>Pētniecība: </a:t>
            </a:r>
            <a:r>
              <a:rPr lang="lv-LV" sz="1600" dirty="0" err="1"/>
              <a:t>Džīns</a:t>
            </a:r>
            <a:r>
              <a:rPr lang="lv-LV" sz="1600" dirty="0"/>
              <a:t> </a:t>
            </a:r>
            <a:r>
              <a:rPr lang="lv-LV" sz="1600" dirty="0" err="1"/>
              <a:t>Šarps</a:t>
            </a:r>
            <a:r>
              <a:rPr lang="lv-LV" sz="1600" dirty="0"/>
              <a:t> (</a:t>
            </a:r>
            <a:r>
              <a:rPr lang="lv-LV" sz="1600" dirty="0" err="1"/>
              <a:t>Gene</a:t>
            </a:r>
            <a:r>
              <a:rPr lang="lv-LV" sz="1600" dirty="0"/>
              <a:t> Sharp), Tālavs Jundzis, Marks Beisindžers. </a:t>
            </a:r>
            <a:r>
              <a:rPr lang="lv-LV" sz="1600" dirty="0" err="1"/>
              <a:t>Erica</a:t>
            </a:r>
            <a:r>
              <a:rPr lang="lv-LV" sz="1600" dirty="0"/>
              <a:t> </a:t>
            </a:r>
            <a:r>
              <a:rPr lang="lv-LV" sz="1600" dirty="0" err="1"/>
              <a:t>Chenoweth</a:t>
            </a:r>
            <a:r>
              <a:rPr lang="lv-LV" sz="1600" dirty="0"/>
              <a:t> “</a:t>
            </a:r>
            <a:r>
              <a:rPr lang="lv-LV" sz="1600" dirty="0" err="1"/>
              <a:t>Civil</a:t>
            </a:r>
            <a:r>
              <a:rPr lang="lv-LV" sz="1600" dirty="0"/>
              <a:t> </a:t>
            </a:r>
            <a:r>
              <a:rPr lang="lv-LV" sz="1600" dirty="0" err="1"/>
              <a:t>Resistance</a:t>
            </a:r>
            <a:r>
              <a:rPr lang="lv-LV" sz="1600" dirty="0"/>
              <a:t>”, Lietuvā </a:t>
            </a:r>
            <a:r>
              <a:rPr lang="lv-LV" sz="1600" dirty="0" err="1"/>
              <a:t>Gražina</a:t>
            </a:r>
            <a:r>
              <a:rPr lang="lv-LV" sz="1600" dirty="0"/>
              <a:t> </a:t>
            </a:r>
            <a:r>
              <a:rPr lang="lv-LV" sz="1600" dirty="0" err="1"/>
              <a:t>Minotaite</a:t>
            </a:r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val="1647328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1603F-980F-AD0E-E03B-646B7DAE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Nevardarbīgās pretošanās definīcija</a:t>
            </a:r>
            <a:br>
              <a:rPr lang="lv-LV" dirty="0"/>
            </a:b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95C8A-8C97-0571-E51B-612666546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i="1" dirty="0"/>
              <a:t>nedarīt, ko vara grib, un darīt to, ko tā negrib… </a:t>
            </a:r>
            <a:r>
              <a:rPr lang="lv-LV" dirty="0"/>
              <a:t>Pasaulē aprakstīti vai 200 veidi.</a:t>
            </a:r>
          </a:p>
          <a:p>
            <a:pPr marL="0" indent="0">
              <a:buNone/>
            </a:pPr>
            <a:r>
              <a:rPr lang="lv-LV" b="1" dirty="0"/>
              <a:t>1)</a:t>
            </a:r>
            <a:r>
              <a:rPr lang="lv-LV" dirty="0"/>
              <a:t>nesadarboties ar represīvo varu</a:t>
            </a:r>
            <a:r>
              <a:rPr lang="lv-LV" b="1" dirty="0"/>
              <a:t>; </a:t>
            </a:r>
          </a:p>
          <a:p>
            <a:pPr marL="0" indent="0">
              <a:buNone/>
            </a:pPr>
            <a:r>
              <a:rPr lang="lv-LV" b="1" dirty="0"/>
              <a:t>2)</a:t>
            </a:r>
            <a:r>
              <a:rPr lang="lv-LV" dirty="0"/>
              <a:t> nosargāt nepieciešamās institūcijas un komunikāciju infrastruktūru, lai nesāktos anarhija un haoss</a:t>
            </a:r>
            <a:r>
              <a:rPr lang="lv-LV" b="1" dirty="0"/>
              <a:t>; </a:t>
            </a:r>
          </a:p>
          <a:p>
            <a:pPr marL="0" indent="0">
              <a:buNone/>
            </a:pPr>
            <a:r>
              <a:rPr lang="lv-LV" b="1" dirty="0"/>
              <a:t>3)</a:t>
            </a:r>
            <a:r>
              <a:rPr lang="lv-LV" dirty="0"/>
              <a:t> saprast politisko cenu notiekošajam un fiksēt vardarbību ( aculiecinieku fiksēšana, mediju darbs, aprakstīt leģitimitātes krīzes pazīmes, jaunu dokumentu radīšana); </a:t>
            </a:r>
          </a:p>
          <a:p>
            <a:pPr marL="0" indent="0">
              <a:buNone/>
            </a:pPr>
            <a:r>
              <a:rPr lang="lv-LV" b="1" dirty="0"/>
              <a:t>4)</a:t>
            </a:r>
            <a:r>
              <a:rPr lang="lv-LV" dirty="0"/>
              <a:t> pārvērst bailes emocionāli vienojošā solidaritātē (dziesmas, ugunskuri, dežūras, ēdināšana, transports, kopienas vajadzības).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98868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EAA6B-F48D-65A7-7F5A-EF1B581D6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v-LV" sz="5400" dirty="0"/>
              <a:t>Pretestības jēga un likme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CC05F-537F-DD5F-4F82-2F3A264D4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1500" dirty="0"/>
              <a:t>Barikāžu kā nosprostojumu jēga nav tik daudz fiziskā nozīmē, kā simboliskā. </a:t>
            </a:r>
          </a:p>
          <a:p>
            <a:pPr marL="0" indent="0">
              <a:buNone/>
            </a:pPr>
            <a:r>
              <a:rPr lang="lv-LV" sz="1500" dirty="0"/>
              <a:t>Tādā aspekta Latvijas 1991. gada janvāra barikādes ir īpašas –Latvijas TAUTAS gara spēka koncentrācija uz pretdarbību, kad </a:t>
            </a:r>
            <a:r>
              <a:rPr lang="lv-LV" sz="1500" dirty="0" err="1"/>
              <a:t>pretstāvošā</a:t>
            </a:r>
            <a:r>
              <a:rPr lang="lv-LV" sz="1500" dirty="0"/>
              <a:t> vara šķiet ļoti spēcīga, militāri nežēlīga un ideoloģiski ļauna. </a:t>
            </a:r>
          </a:p>
          <a:p>
            <a:pPr marL="0" indent="0">
              <a:buNone/>
            </a:pPr>
            <a:r>
              <a:rPr lang="lv-LV" sz="1500" dirty="0"/>
              <a:t>Kad tā ir spējīga iziet uz likmi – visus iesaistītos nogalināt! Un saprotot šīs likmes bardzību – nevardarbīgā pretošanās tomēr notiek. </a:t>
            </a:r>
          </a:p>
          <a:p>
            <a:pPr marL="0" indent="0">
              <a:buNone/>
            </a:pPr>
            <a:r>
              <a:rPr lang="lv-LV" sz="1500" dirty="0"/>
              <a:t>Barikāžu likme zemapziņā bija – cilvēka dzīvība.</a:t>
            </a:r>
          </a:p>
          <a:p>
            <a:pPr marL="0" indent="0">
              <a:buNone/>
            </a:pPr>
            <a:r>
              <a:rPr lang="lv-LV" sz="1500" dirty="0"/>
              <a:t>[Matīsam Kūlim 13 gadi] </a:t>
            </a:r>
          </a:p>
          <a:p>
            <a:endParaRPr lang="lv-LV" sz="1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811BC-065D-76F3-6024-1D26C63CA0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36" r="1631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36128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5F3427-1E02-8EA9-0955-FC760BF0C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v-LV" sz="3000" b="1"/>
              <a:t>Politiskās telpas simbolika</a:t>
            </a:r>
            <a:br>
              <a:rPr lang="lv-LV" sz="3000"/>
            </a:br>
            <a:r>
              <a:rPr lang="lv-LV" sz="3000"/>
              <a:t>barikāde kā zīme, ne tikai šķērslis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782BD-A8B8-C16C-E444-D19CB349F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1500"/>
              <a:t>Barikādes ir “politiskas iztēles” un pilsētas telpas instruments. Vecrīga.</a:t>
            </a:r>
          </a:p>
          <a:p>
            <a:pPr marL="0" indent="0">
              <a:buNone/>
            </a:pPr>
            <a:r>
              <a:rPr lang="lv-LV" sz="1500"/>
              <a:t>Parīzes pārbūve ap 1870tajiem, «pilsētas restrukturizācija jeb hausmanizācija, radīt bulvārus, plašas telpas», lai nobremzētu barikāžu fenomenu Francijā</a:t>
            </a:r>
          </a:p>
          <a:p>
            <a:pPr marL="0" indent="0">
              <a:buNone/>
            </a:pPr>
            <a:r>
              <a:rPr lang="lv-LV" sz="1500"/>
              <a:t>Barikāžu mērķis ir </a:t>
            </a:r>
            <a:r>
              <a:rPr lang="lv-LV" sz="1500" b="1"/>
              <a:t>aizsargāt telpu</a:t>
            </a:r>
            <a:r>
              <a:rPr lang="lv-LV" sz="1500"/>
              <a:t>, kurā var pastāvēt politiskā suverenitāte, publiska runa un demokrātiska lēmumu pieņemšana. …..</a:t>
            </a:r>
          </a:p>
          <a:p>
            <a:pPr marL="0" indent="0">
              <a:buNone/>
            </a:pPr>
            <a:r>
              <a:rPr lang="lv-LV" sz="1500"/>
              <a:t>mēs jums atņemam daļu no </a:t>
            </a:r>
            <a:r>
              <a:rPr lang="lv-LV" sz="1500" i="1"/>
              <a:t>jūsu varas telpas</a:t>
            </a:r>
            <a:r>
              <a:rPr lang="lv-LV" sz="1500"/>
              <a:t> lai radītu alternatīvu režīmu, kas nākotnē izplatīsies uz visu valsti. </a:t>
            </a:r>
          </a:p>
          <a:p>
            <a:pPr marL="0" indent="0">
              <a:buNone/>
            </a:pPr>
            <a:endParaRPr lang="lv-LV" sz="15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80A113-76EC-C29C-B4DF-1699D7E1D9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77" r="24216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3647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D1A0A2-CF67-B0A4-5760-710C8AD4B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lv-LV" sz="3400" dirty="0"/>
              <a:t>Barikādes kā instalācijas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A30ED-4A98-4DB4-DD16-019E7A860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 lnSpcReduction="10000"/>
          </a:bodyPr>
          <a:lstStyle/>
          <a:p>
            <a:r>
              <a:rPr lang="lv-LV" sz="1700" dirty="0"/>
              <a:t>Filosofiski to var formulēt kā pāreju no esošās varas “spēka” uz  pretestības vērtību “leģitimitāti”: barikāde ir </a:t>
            </a:r>
            <a:r>
              <a:rPr lang="lv-LV" sz="1700" b="1" dirty="0"/>
              <a:t>morāls un politisks arguments</a:t>
            </a:r>
            <a:r>
              <a:rPr lang="lv-LV" sz="1700" dirty="0"/>
              <a:t>, kas materializējas telpā (pie TV, AP/Saeimas ēkas, sakaru mezgliem)., var iegūt arī māksliniecisku jēgu</a:t>
            </a:r>
          </a:p>
          <a:p>
            <a:r>
              <a:rPr lang="lv-LV" sz="1700" dirty="0"/>
              <a:t>Varonība: nav romantiska agresija, mešanās “uz ambrazūras”, bet disciplinēta drosme publiskajā telpā: stāvēt, sargāt, uzturēt kārtību, būt </a:t>
            </a:r>
            <a:r>
              <a:rPr lang="lv-LV" sz="1700" dirty="0" err="1"/>
              <a:t>klātesošiem</a:t>
            </a:r>
            <a:r>
              <a:rPr lang="lv-LV" sz="1700" dirty="0"/>
              <a:t> un redzamiem. </a:t>
            </a:r>
          </a:p>
          <a:p>
            <a:r>
              <a:rPr lang="lv-LV" sz="1700" dirty="0"/>
              <a:t>Barikāžu varonība bieži ir </a:t>
            </a:r>
            <a:r>
              <a:rPr lang="lv-LV" sz="1700" i="1" dirty="0"/>
              <a:t>kolektīva</a:t>
            </a:r>
            <a:r>
              <a:rPr lang="lv-LV" sz="1700" dirty="0"/>
              <a:t>, nevis individuāla - varonīgs ir pats solidaritātes režīms. Pat uzdrošināšanās ir varonība, nezinot spēku samērus un pretinieka nodomus</a:t>
            </a:r>
          </a:p>
          <a:p>
            <a:endParaRPr lang="lv-LV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D9858-A931-FF66-0303-CE1D63708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83" r="2" b="17519"/>
          <a:stretch>
            <a:fillRect/>
          </a:stretch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1396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429C6-1EBB-5D7E-AF12-3F66A6E4F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lv-LV" b="1" dirty="0"/>
            </a:br>
            <a:r>
              <a:rPr lang="lv-LV" b="1" dirty="0"/>
              <a:t>Kāda ir Latvijas </a:t>
            </a:r>
            <a:r>
              <a:rPr lang="lv-LV" b="1" dirty="0" err="1"/>
              <a:t>1991.gada</a:t>
            </a:r>
            <a:r>
              <a:rPr lang="lv-LV" b="1" dirty="0"/>
              <a:t> janvāra barikāžu specifika un veiksme</a:t>
            </a:r>
            <a:br>
              <a:rPr lang="lv-LV" dirty="0"/>
            </a:b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B6513-57E4-CCBC-1FDD-271333277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v-LV" dirty="0"/>
              <a:t>Mērķis, jēga ir skaidra visiem dalībniekiem, nav nozīmīgas anti-barikāžu pozīcijas; nav lielas grupas, kas izvairītos, aicinātu nepiedalīties, ir tieši otrādi –vajadzīgā līmeņa vienprātība, kas sasniegta ar tautas gara vienprātību, ar organizatoriskiem centriem (AP, LTF, novados)</a:t>
            </a:r>
          </a:p>
          <a:p>
            <a:r>
              <a:rPr lang="lv-LV" dirty="0"/>
              <a:t>Ātrums, plānveidība</a:t>
            </a:r>
          </a:p>
          <a:p>
            <a:r>
              <a:rPr lang="lv-LV" dirty="0"/>
              <a:t> Barikāžu sargāšana fiziski, materiāli, tiek veikta uzskaite, kārtība, ir labi, ka nav vairs jāsargā </a:t>
            </a:r>
            <a:r>
              <a:rPr lang="lv-LV" i="1" dirty="0"/>
              <a:t>garīgā telpa</a:t>
            </a:r>
            <a:r>
              <a:rPr lang="lv-LV" dirty="0"/>
              <a:t>, kas ir nostiprinājusies jau kopš </a:t>
            </a:r>
            <a:r>
              <a:rPr lang="lv-LV" dirty="0" err="1"/>
              <a:t>1988.g</a:t>
            </a:r>
            <a:r>
              <a:rPr lang="lv-LV" dirty="0"/>
              <a:t>. LTF aktivitātēm</a:t>
            </a:r>
          </a:p>
          <a:p>
            <a:r>
              <a:rPr lang="lv-LV" dirty="0"/>
              <a:t>Pareiza un emocionāli iespaidīga mediju rīcība, nav kā mūsdienās, kad mediji kultivē vienotības šķelšanu;</a:t>
            </a:r>
          </a:p>
          <a:p>
            <a:r>
              <a:rPr lang="lv-LV" dirty="0"/>
              <a:t>Starptautisko mediju iesaiste, kas ziņo pasaulei par barikādēm, Baltijas vienotība šajā ziņā;</a:t>
            </a:r>
          </a:p>
          <a:p>
            <a:r>
              <a:rPr lang="lv-LV" dirty="0"/>
              <a:t>Plašas iedzīvotāju daļas uzticības pilnā līdzdalība (ēdināšana, nakšņošana, drošība </a:t>
            </a:r>
            <a:r>
              <a:rPr lang="lv-LV" dirty="0" err="1"/>
              <a:t>utt</a:t>
            </a:r>
            <a:r>
              <a:rPr lang="lv-LV" dirty="0"/>
              <a:t>).</a:t>
            </a:r>
          </a:p>
          <a:p>
            <a:r>
              <a:rPr lang="lv-LV" dirty="0"/>
              <a:t>Latvijas gadījumā vēsturiski sakrita daudzi apstākļi, kad pretinieks – padomju vara, kas komandēja militāro spēku, bija idejiski novājināta, daļēji dezorientēta. Pārbūves gaita bija izrādījusies citāda nekā domāts. </a:t>
            </a:r>
          </a:p>
          <a:p>
            <a:r>
              <a:rPr lang="lv-LV" dirty="0"/>
              <a:t>Barikāžu pasākuma izdošanos noteica daudzpusīgi apstākļi, objektīva PSRS sabrukuma stadija, kā arī jau pirms </a:t>
            </a:r>
            <a:r>
              <a:rPr lang="lv-LV" dirty="0" err="1"/>
              <a:t>1991.g</a:t>
            </a:r>
            <a:r>
              <a:rPr lang="lv-LV" dirty="0"/>
              <a:t>. janvāra nobriedusī mērķtiecība uz valsts atjaunošanu</a:t>
            </a:r>
          </a:p>
          <a:p>
            <a:endParaRPr lang="lv-LV" dirty="0"/>
          </a:p>
          <a:p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00340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738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   Nevardarbīgā pretošanās 1991.gada janvārī un tautas gara pacēlums filosofa skatījumā </vt:lpstr>
      <vt:lpstr> </vt:lpstr>
      <vt:lpstr>Nevardarbīgās pretošanās ideju tēvi, un pētniecība</vt:lpstr>
      <vt:lpstr>Nevardarbīgās pretošanās definīcija </vt:lpstr>
      <vt:lpstr>Pretestības jēga un likme</vt:lpstr>
      <vt:lpstr>Politiskās telpas simbolika barikāde kā zīme, ne tikai šķērslis</vt:lpstr>
      <vt:lpstr>Barikādes kā instalācijas </vt:lpstr>
      <vt:lpstr> Kāda ir Latvijas 1991.gada janvāra barikāžu specifika un veiksme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Maija Kūle</dc:creator>
  <cp:lastModifiedBy>Maija Kūle</cp:lastModifiedBy>
  <cp:revision>1</cp:revision>
  <dcterms:created xsi:type="dcterms:W3CDTF">2026-01-04T21:06:56Z</dcterms:created>
  <dcterms:modified xsi:type="dcterms:W3CDTF">2026-01-05T20:16:01Z</dcterms:modified>
</cp:coreProperties>
</file>