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4630400" cy="8229600"/>
  <p:notesSz cx="8229600" cy="14630400"/>
  <p:embeddedFontLst>
    <p:embeddedFont>
      <p:font typeface="Inter" panose="020B0604020202020204" charset="0"/>
      <p:regular r:id="rId14"/>
    </p:embeddedFont>
  </p:embeddedFontLst>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3" d="100"/>
          <a:sy n="133" d="100"/>
        </p:scale>
        <p:origin x="312"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ese Skapste" userId="6f87bd3f-212a-4e73-8214-c0f22aa4f070" providerId="ADAL" clId="{945A1EEF-C61A-486B-83CB-E6A0519CC3D7}"/>
    <pc:docChg chg="modSld">
      <pc:chgData name="Inese Skapste" userId="6f87bd3f-212a-4e73-8214-c0f22aa4f070" providerId="ADAL" clId="{945A1EEF-C61A-486B-83CB-E6A0519CC3D7}" dt="2026-02-17T09:48:01.022" v="1" actId="20577"/>
      <pc:docMkLst>
        <pc:docMk/>
      </pc:docMkLst>
      <pc:sldChg chg="modSp mod">
        <pc:chgData name="Inese Skapste" userId="6f87bd3f-212a-4e73-8214-c0f22aa4f070" providerId="ADAL" clId="{945A1EEF-C61A-486B-83CB-E6A0519CC3D7}" dt="2026-02-17T09:48:01.022" v="1" actId="20577"/>
        <pc:sldMkLst>
          <pc:docMk/>
          <pc:sldMk cId="0" sldId="266"/>
        </pc:sldMkLst>
        <pc:spChg chg="mod">
          <ac:chgData name="Inese Skapste" userId="6f87bd3f-212a-4e73-8214-c0f22aa4f070" providerId="ADAL" clId="{945A1EEF-C61A-486B-83CB-E6A0519CC3D7}" dt="2026-02-17T09:48:01.022" v="1" actId="20577"/>
          <ac:spMkLst>
            <pc:docMk/>
            <pc:sldMk cId="0" sldId="266"/>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3086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Labdien, dārgie klātesošie! Iedomājieties Baltijas jūru – ne tikai kā ūdens plašumu, bet kā neizmantotu potenciāla avotu. Vai mēs patiešām apzināmies tās spēku?
Šodien mēs izpētīsim "zilās ekonomikas" paradigmu. Tā ir vīzija, kā zināšanas un inovācijas var pārveidot mūsu jūru par ilgtspējīgas attīstības dzinējspēku Latvijas viedās specializācijas kontekstā.
Runāsim par Baltijas jūras nākotni, kas ir bagāta ar inovācijām, tehnoloģijām un harmoniju starp cilvēku un dabu. Kā šo vīziju pārvērst realitātē un kāda loma tajā ir katram no mums?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Šajā diagrammā mēs redzam, ka Zilā ekonomika ir zināšanu intensīva jūras ekosistēma, kuras sirds ir inovācijas, jaunas tehnoloģijas un starpnozaru sadarbība. Tā nav tikai dabas resursu izmantošana, bet gan to gudra pārvaldība, ko nodrošina mūsu intelektuālais kapitāls.
Šeit satiekas divas izaugsmes teorijas: neoklasiskā, kas akcentē kapitālu, infrastruktūru un tehnoloģijas kā ārējus dzinējspēkus, un endogēnā, kas uzsver iekšējos faktorus – cilvēkkapitālu, pētniecību, attīstību un inovācijas. Abas šīs pieejas saplūst Zilās ekonomikas centrā, kur zināšanas kļūst par galveno.
Vērojam milzīgu pāreju no "Zilās izaugsmes" (Blue Growth), kas koncentrējās uz ekonomisko ieguvumu, uz "Ilgtspējīgu zilo ekonomiku" (Sustainable Blue Economy). Tas nozīmē, ka mūsdienās ir nepieciešams integrēt vides un sociālo ilgtspēju visās jūras nozarēs. Tā ir filozofiska maiņa, kas pārdefinē mūsu attiecības ar jūru. Kā praktizēt šo endogēno pieeju un pārvērst to reālā rīcībā? Atbilde slēpjas viedās specializācijas stratēģijā jeb RIS3.</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Viedās specializācijas stratēģija jeb RIS3  ir kā ceļvedis, kas palīdz gudrāk novirzīt resursus uz jomām ar unikālām priekšrocībām un lielu izaugsmes potenciālu.
Latvijā Nacionālās Industriālās politikas pamatnostādnes 2021–2027 (NIP2027) ir palīdzējušas identificēt piecas zināšanu ietilpīgas jomas, kas veido viedās specializācijas kodolu. Inovāciju prioritātes ir definētas pēc "bottom-up" principa, aktīvā dialogā ar uzņēmējiem un pētniekiem, kas katru dienu jūt tirgus pulsu.
Šī sinerģija ar visiem trīskāršās spirāles dalībniekiem  ir kritiska, lai inovācijas nepaliktu tikai laboratoriju plauktos, bet nonāktu tirgū, radītu jaunas vērtības un darba vietas. 
Protams, liels izaicinājums ir to visu iedzīvināt praksē. Nepieciešama apņēmība un pastāvīgs darbs, lai "spirāle" patiešām grieztos. Jautājums ir, kā šie principi savijas ar plašākām ES prioritātēm, īpaši zaļo un zilo ekonomiku, palīdzot mums sasniegt ilgtspējīgas pārejas mērķus visā Eiropas Savienībā.</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Eiropas Savienība (ES) jau kopš 2012. gada caur Zilās izaugsmes  stratēģiju apzinās jūras un okeānu milzīgo potenciālu – ne tikai kā ainavas, bet kā resursu un izaugsmes avotu. Tā ir kļuvusi par inovāciju virzītāju un okeāna sargātāju. Kā tieši ES virzās uz šo "zilo" nākotni?
ES ir radījusi dinamisku iniciatīvu tīklu inovāciju veicināšanai. Tādas programmas kā Interreg, īpaši Interreg Baltic Sea Region, savieno valstis un cilvēkus, veidojot Baltijas jūras reģionu par sadarbības paraugu. ES stratēģija Baltijas jūras reģionam (EUSBSR) ir reģionālās attīstības kompass. Pētniecības un inovāciju dzinējspēks ir Horizon Europe programma ar tās BlueMission BANOS iniciatīvu, kas meklē jaunas atklāsmes jūras nozarē. Šīs iniciatīvas veido spēcīgu pamatu ilgtspējīgai zilajai ekonomikai.
</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 nācās pārvērtēt savu pieeju okeānu izmantošanai, pārejot no "zilās izaugsmes" uz ilgtspējīgāku modeli. Kāpēc?
Līdz 2019. gadam dominēja "Blue Growth" koncepcija – ekonomiskās attīstības vīzija, kas redzēja jūru kā neizsmeļamu resursu avotu darba vietu radīšanai un izaugsmei. Tā radīja milzīgu potenciālu, bet neatbildēja uz visiem nākotnes izaicinājumiem.
Tad nāca Eiropas Zaļais kurss, radot jaunu apziņu un vajadzību mainīties. Vairs nebija runa tikai par ekonomiskiem panākumiem, bet par ilgtermiņa izdzīvošanu, ekosistēmu veselību un taisnīgumu. Tāpēc 2021. gadā mēs nonācām pie "Sustainable Blue Economy" jeb ilgtspējīgas zilās ekonomikas. Šī bija paradigmas maiņa – no lineāra, izmantošanā balstīta modeļa uz cirkulāru, atjaunojošu un līdzsvarotu pieeju.
Šī transformācija noved pie trim pīlāriem, kas definē mūsu jauno attiecību ar jūru. Kādi ir šīs jaunās pieejas pamatpīlāri, kas veidos mūsu nākotni?</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Iedomājieties ilgtspējīgu zilo ekonomiku kā dejotāju uz trausla balansa punkta, ko notur trīs spēcīgi pīlāri. Tas ir delikāts, taču spēcīgs līdzsvars starp tiem.
Pirmkārt, **Ekonomiskais pīlārs** – par gudru, inovatīvu izaugsmi. Kā jūras sniegtās iespējas pārvērst jaunās darba vietās, viedo tehnoloģijās un labklājībā, neizsmeļot resursus.
Otrkārt, **Sociālais pīlārs** – visa centrā ir cilvēks. Kā nodrošināt, ka piekrastes kopienas plaukst, ir pieejamas taisnīgas darba vietas, un ikviens gūst labumu no jūras bagātībām?
Un pats fundamentālākais – **Vides pīlārs**. Vai spējam pasargāt jūras dzīvību un ekosistēmas? Kā atjaunojam zaudēto un cīnāmies pret piesārņojumu, lai mūsu bērni varētu baudīt veselas jūras?
Ja ignorēsim kaut vienu no šiem pīlāriem, visa ēka sabruks. Mēs nevaram upurēt ekoloģiju ekonomikai, vai sociālo taisnīgumu citam mērķim. Kā šos ideālus pārvēršam darbībā Baltijas jūras reģionā?</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Viss sākas ar Ekonomikas teorijām. Tās ir mūsu intelektuālais pamats, piemēram, neoklasiskie, endogēnās izaugsmes un klasteru inovācijas sistēmu koncepti. Tās sniedz atziņas, kā ekonomikas pulss sitas un kurp tas virzās.
Taču teorija bez prakses ir nepilnīga. Tāpēc tālāk nāk Politikas instrumenti. Tie ir kā spēcīgs tilts, kas savieno abstraktas idejas ar konkrētām darbībām. RIS3, Interreg Baltic Sea Programme, EUSBSR un nacionālie granti – tie pārveido plānus par investīcijām un sadarbību, radot auglīgu vidi pārmaiņām.
Un beidzot – Zilās ekonomikas prakse. Šeit teorijas satiekas ar realitāti, un politikas instrumenti liek riteņiem griezties. Jūras vēja parki, zilā biotehnoloģija, digitālie jūras dvīņi un sensori, sandbox regulējumi jaunām tehnoloģijām un pārrobežu pilotprojekti ir darbības, kas attīsta ekonomiku un saudzē mūsu jūras ekosistēmas.
Šis modelis nav tikai slāņu apraksts; tas ir dinamisks cikls, kurā teorija informē politiku, politika virza praksi, un prakse bagātina teoriju. Tas veido integrētu pieeju zilajai ekonomikai Baltijas jūras reģionā. Kā tas viss izskatās konkrētos sektoros? Uzzināsim tālāk!</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Kas patiesībā virza Baltijas jūras reģiona zilās ekonomikas dinamiku? Šī diagramma atklāj, kā zilā ekonomika darbojas kā endogēnās izaugsmes dzinējspēks caur koncentriskām aprindām, katra atklājot jaunu stāsta slāni.
Pats ārējais aplis ir mūsu lielā vīzija – Ilgtspējīgas attīstības mērķi. Tā ir nākotnes vīzija par spēcīgu ekonomisko izaugsmi, sociālo labklājību un vides ilgtspēju – Baltijas jūras reģiona "zvaigžņu ceļvedis".
Virzoties dziļāk, mēs sasniedzam vidējo apli – RIS3 prioritātes Baltijas jūrā. Šeit notiek reālā darbība! Ilgtspējīga zivsaimniecība, jūras atjaunojamā enerģija, zilās biotehnoloģijas, digitālā loģistika un piekrastes tūrisms – šīs stratēģiskās jomas pārvērš mērķus taustāmos projektos.
Un tagad – pats sirds kodols! Centrālais aplis atklāj Baltijas jūras reģiona inovāciju ekosistēmu. Šeit ir viss sākums, radošais dzirkstelis! Tā ir zināšanu intensīva vide, kurā idejas saduras un pārvēršas inovācijās, radot auglīgu augsni ilgtermiņa, endogēnai izaugsmei. Tas ir reģiona slepenais ierocis ilgtspējīgu risinājumu radīšanā!
Zilā ekonomika nav tikai ideja, bet dinamisks, daudzslāņu process, kurā katrs elements baro nākamo, veidojot nepārtrauktu attīstības ciklu. </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Kā mēs pārejam no vīzijas uz taustāmiem rezultātiem Latvijas zilajā ekonomikā? Šī diagramma atklāj četrus praktiskos soļus, kas virza RIS3 (Latvijas Nacionālās industriālās politikas stūrakmeni) praksē, padarot zilo ekonomiku par vitāli svarīgu, horizontālu virzienu.
Ceļš sākas ar 1. Kartētajiem resursiem un potenciālu, veicot "inventarizāciju": zivju krājumi, vēja potenciāls, infrastruktūra (Rīgas, Ventspils, Liepājas ostas) un akadēmiskā bāze (LU, RTU, Jūras institūts). Apzināmies katru dārgakmeni mūsu rīcībā.
Tālāk pārejam pie 2. Definētām prioritātēm. Balstoties uz resursiem, koncentrējamies uz viedo enerģētiku (offshore vēja parki), bioekonomiku (biotehnoloģijas, aļģu audzēšana) un loģistiku (zaļā kuģniecība, digitalizācija). Veidojam stratēģiskos "bultas galus".
Nākamais ir 3. Pielāgotie politikas instrumenti. Atbalstām prioritātes ar starptautiskiem projektiem (Interreg Baltic Sea), LIAA atbalstu zilajām tehnoloģijām, "sandbox" režīmiem un dzinējspēkiem kā Excellence Hub MarTe.
Visbeidzot, tas noved pie 4. Konkrētiem projektiem un investīcijām. Redzam taustāmus rezultātus: offshore vēja parkus, aļģu audzēšanas pilotprojektus, digitālos dvīņus ostām un testēšanas infrastruktūras.
Bet, atklāti runājot, šīm labi definētajām pieejām ir savi izaicinājumi. Vēl joprojām jūtam vēsturiski iesakņojušos domāšanas modeļus, kur bieži vien ir grūti saskatīt kopējo labumu un ilgtermiņa ieguvumus. Dažkārt tas var samazināt sinerģiju vadības grupu darbā un padarīt sarežģītāku lēmumu pieņemšanu, kas patiešām atbilst Latvijas ilgtermiņa interesēm.
Tāpēc ir ļoti svarīgi stiprināt savstarpējo uzticēšanos un veicināt atvērtu, argumentētu un cieņpilnu dialogu starp visām iesaistītajām pusēm. Mums mērķtiecīgi jāvirza darbs uz kopīgi definētiem mērķiem un projektiem, kas sniedz taustāmu pienesumu gan reģionālā, gan starptautiskā līmenī.
.</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Lūk, iepriekšeja'slaidā pieminētais MarTe Excellence Hub – mūsu ceļojums viedās specializācijas un endogēnās izaugsmes praksē! MarTe ir veidošanās posmā, taču jau kļūst par Latvijas un Igaunijas sadarbības paraugu, pārveidojot teoriju par dzīvu mehānismu.
Šī koncentrisko apļu diagramma vizualizē MarTe topošo ekosistēmu. Centrā ir koordinācijas un inovāciju kodols, ap kuru veidojas četras vitāli svarīgas puses:
Akadēmija – universitātes un pētniecības institūti, kur dzimst idejas.
Industrija – jūras tehnoloģiju un biotehnoloģiju uzņēmumi, kas tās pārvērš produktos.
Valdība – LIAA, Enterprise Estonia un reģionālās attīstības institūcijas, kas rada vidi inovācijām.
Sabiedrība – jūras klasteri, NVO un piekrastes kopienas, kas sniedz reālu atgriezenisko saiti.
Mūsu nākamie soļi ietver pētniecības infrastruktūras attīstību, “sandbox” režīmu izstrādi un ideju komercializācijas atbalstu. Mēs balstāmies uz citu projektu pieredzi, kas rāda virzienu un iedvesmo mūs būvēt vēl spēcīgāku ekosistēmu.
Par to, kādi konkrēti rezultāti jau redzami un kas sagaida tuvākajā nākotnē, jums pastāstīs mana lieliskā kolēģe Zane savā nākamajā priekšlasījumā.</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Šodienas diskusija ir atklājusi patiesību: ilgtermiņa ekonomiskā izaugsme nav atkarīga no tā, cik daudz mēs ieguldām, bet gan no tā, KĀ un KUR mēs ieguldām, un no mūsu spējas mācīties, radīt un pielāgoties. Tā ir endogēnās izaugsmes būtība – idejas un zināšanas ir spēcīgākais resurss, kas nepārtraukti vairojas.
Baltijas jūras Zilā ekonomika ir mūsu dzīvā laboratorija, kur mēs veidojam ilgtspējīgu ekonomikas modeli. Mēs esam liecinieki harmonijas radīšanai starp ekonomiskajiem ieguvumiem, sociālo atbildību un apņemšanos aizsargāt jūras ekosistēmas.
Mūsu Baltijas jūras reģions ir spilgts piemērs pasaulei. Tas apliecina, ka kopīga inteliģence, ciešas partnerības un ilgtspējīga vīzija ir daudz varenāks izaugsmes dzinējspēks nekā jebkura finanšu injekcija. Mēs radām jaunas, neierobežotas iespējas, iedvesmojot citus.
Tā ir mūsu nākotne – aktīva radīšana, nevis pasīva gaidīšana. Paldies par jūsu laiku, interesi un klātbūtni! Esmu ar prieku gatava atbildēt uz jautājumiem.</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txBody>
          <a:bodyPr/>
          <a:lstStyle/>
          <a:p>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5F5F5"/>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svg"/><Relationship Id="rId12"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sv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svg"/></Relationships>
</file>

<file path=ppt/slides/_rels/slide7.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10.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1.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4431"/>
            </a:avLst>
          </a:prstGeom>
          <a:solidFill>
            <a:srgbClr val="F2F2F2"/>
          </a:solidFill>
          <a:ln w="7620">
            <a:solidFill>
              <a:srgbClr val="F5F5F5"/>
            </a:solidFill>
            <a:prstDash val="solid"/>
          </a:ln>
          <a:effectLst>
            <a:outerShdw blurRad="53340" dist="35560" dir="5400000" algn="bl" rotWithShape="0">
              <a:srgbClr val="000000">
                <a:alpha val="10000"/>
              </a:srgbClr>
            </a:outerShdw>
          </a:effectLst>
        </p:spPr>
        <p:txBody>
          <a:bodyPr/>
          <a:lstStyle/>
          <a:p>
            <a:endParaRPr lang="lv-LV"/>
          </a:p>
        </p:txBody>
      </p:sp>
      <p:pic>
        <p:nvPicPr>
          <p:cNvPr id="3" name="Image 0" descr="preencoded.png"/>
          <p:cNvPicPr>
            <a:picLocks noChangeAspect="1"/>
          </p:cNvPicPr>
          <p:nvPr/>
        </p:nvPicPr>
        <p:blipFill>
          <a:blip r:embed="rId3"/>
          <a:stretch>
            <a:fillRect/>
          </a:stretch>
        </p:blipFill>
        <p:spPr>
          <a:xfrm>
            <a:off x="433507" y="243840"/>
            <a:ext cx="5161240" cy="7741920"/>
          </a:xfrm>
          <a:prstGeom prst="rect">
            <a:avLst/>
          </a:prstGeom>
        </p:spPr>
      </p:pic>
      <p:sp>
        <p:nvSpPr>
          <p:cNvPr id="4" name="Text 1"/>
          <p:cNvSpPr/>
          <p:nvPr/>
        </p:nvSpPr>
        <p:spPr>
          <a:xfrm>
            <a:off x="6210419" y="1690330"/>
            <a:ext cx="7370683" cy="2465546"/>
          </a:xfrm>
          <a:prstGeom prst="rect">
            <a:avLst/>
          </a:prstGeom>
          <a:noFill/>
          <a:ln/>
        </p:spPr>
        <p:txBody>
          <a:bodyPr wrap="square" lIns="0" tIns="0" rIns="0" bIns="0" rtlCol="0" anchor="t"/>
          <a:lstStyle/>
          <a:p>
            <a:pPr marL="0" indent="0" algn="l">
              <a:lnSpc>
                <a:spcPts val="4850"/>
              </a:lnSpc>
              <a:buNone/>
            </a:pPr>
            <a:r>
              <a:rPr lang="en-US" sz="3850" b="1" dirty="0">
                <a:solidFill>
                  <a:srgbClr val="4D4D4D"/>
                </a:solidFill>
                <a:latin typeface="Armin Grotesk Bold" pitchFamily="34" charset="0"/>
                <a:ea typeface="Armin Grotesk Bold" pitchFamily="34" charset="-122"/>
                <a:cs typeface="Armin Grotesk Bold" pitchFamily="34" charset="-120"/>
              </a:rPr>
              <a:t>Zilās ekonomikas paradigma – attīstības virziens un loma viedās specializācijas kontekstā Latvijā</a:t>
            </a:r>
            <a:endParaRPr lang="en-US" sz="3850" dirty="0"/>
          </a:p>
        </p:txBody>
      </p:sp>
      <p:sp>
        <p:nvSpPr>
          <p:cNvPr id="5" name="Text 2"/>
          <p:cNvSpPr/>
          <p:nvPr/>
        </p:nvSpPr>
        <p:spPr>
          <a:xfrm>
            <a:off x="6210419" y="4270653"/>
            <a:ext cx="2858691" cy="357307"/>
          </a:xfrm>
          <a:prstGeom prst="rect">
            <a:avLst/>
          </a:prstGeom>
          <a:noFill/>
          <a:ln/>
        </p:spPr>
        <p:txBody>
          <a:bodyPr wrap="none" lIns="0" tIns="0" rIns="0" bIns="0" rtlCol="0" anchor="t"/>
          <a:lstStyle/>
          <a:p>
            <a:pPr marL="0" indent="0" algn="l">
              <a:lnSpc>
                <a:spcPts val="2800"/>
              </a:lnSpc>
              <a:buNone/>
            </a:pPr>
            <a:r>
              <a:rPr lang="en-US" sz="2250" b="1" dirty="0">
                <a:solidFill>
                  <a:srgbClr val="6C6463"/>
                </a:solidFill>
                <a:latin typeface="Armin Grotesk Bold" pitchFamily="34" charset="0"/>
                <a:ea typeface="Armin Grotesk Bold" pitchFamily="34" charset="-122"/>
                <a:cs typeface="Armin Grotesk Bold" pitchFamily="34" charset="-120"/>
              </a:rPr>
              <a:t>Inese Skapste</a:t>
            </a:r>
            <a:endParaRPr lang="en-US" sz="2250" dirty="0"/>
          </a:p>
        </p:txBody>
      </p:sp>
      <p:pic>
        <p:nvPicPr>
          <p:cNvPr id="6" name="Image 1" descr="preencoded.png"/>
          <p:cNvPicPr>
            <a:picLocks noChangeAspect="1"/>
          </p:cNvPicPr>
          <p:nvPr/>
        </p:nvPicPr>
        <p:blipFill>
          <a:blip r:embed="rId4"/>
          <a:stretch>
            <a:fillRect/>
          </a:stretch>
        </p:blipFill>
        <p:spPr>
          <a:xfrm>
            <a:off x="6210419" y="4828818"/>
            <a:ext cx="1624251" cy="1624251"/>
          </a:xfrm>
          <a:prstGeom prst="rect">
            <a:avLst/>
          </a:prstGeom>
        </p:spPr>
      </p:pic>
      <p:sp>
        <p:nvSpPr>
          <p:cNvPr id="7" name="Text 3"/>
          <p:cNvSpPr/>
          <p:nvPr/>
        </p:nvSpPr>
        <p:spPr>
          <a:xfrm>
            <a:off x="9151263" y="4819293"/>
            <a:ext cx="4437340" cy="714613"/>
          </a:xfrm>
          <a:prstGeom prst="rect">
            <a:avLst/>
          </a:prstGeom>
          <a:noFill/>
          <a:ln/>
        </p:spPr>
        <p:txBody>
          <a:bodyPr wrap="square" lIns="0" tIns="0" rIns="0" bIns="0" rtlCol="0" anchor="t"/>
          <a:lstStyle/>
          <a:p>
            <a:pPr marL="0" indent="0" algn="l">
              <a:lnSpc>
                <a:spcPts val="2800"/>
              </a:lnSpc>
              <a:buNone/>
            </a:pPr>
            <a:r>
              <a:rPr lang="en-US" sz="2250" b="1" dirty="0">
                <a:solidFill>
                  <a:srgbClr val="6C6463"/>
                </a:solidFill>
                <a:latin typeface="Armin Grotesk Bold" pitchFamily="34" charset="0"/>
                <a:ea typeface="Armin Grotesk Bold" pitchFamily="34" charset="-122"/>
                <a:cs typeface="Armin Grotesk Bold" pitchFamily="34" charset="-120"/>
              </a:rPr>
              <a:t>Iespējamā misija: Ilgtspējīga Baltijas jūra</a:t>
            </a:r>
            <a:endParaRPr lang="en-US" sz="2250" dirty="0"/>
          </a:p>
        </p:txBody>
      </p:sp>
      <p:sp>
        <p:nvSpPr>
          <p:cNvPr id="8" name="Text 4"/>
          <p:cNvSpPr/>
          <p:nvPr/>
        </p:nvSpPr>
        <p:spPr>
          <a:xfrm>
            <a:off x="9151263" y="5610463"/>
            <a:ext cx="4437340" cy="175617"/>
          </a:xfrm>
          <a:prstGeom prst="rect">
            <a:avLst/>
          </a:prstGeom>
          <a:noFill/>
          <a:ln/>
        </p:spPr>
        <p:txBody>
          <a:bodyPr wrap="none" lIns="0" tIns="0" rIns="0" bIns="0" rtlCol="0" anchor="t"/>
          <a:lstStyle/>
          <a:p>
            <a:pPr marL="0" indent="0" algn="l">
              <a:lnSpc>
                <a:spcPts val="1350"/>
              </a:lnSpc>
              <a:buNone/>
            </a:pPr>
            <a:endParaRPr lang="en-US" sz="1100" dirty="0"/>
          </a:p>
        </p:txBody>
      </p:sp>
      <p:sp>
        <p:nvSpPr>
          <p:cNvPr id="9" name="Text 5"/>
          <p:cNvSpPr/>
          <p:nvPr/>
        </p:nvSpPr>
        <p:spPr>
          <a:xfrm>
            <a:off x="9151263" y="5854898"/>
            <a:ext cx="4437340" cy="219551"/>
          </a:xfrm>
          <a:prstGeom prst="rect">
            <a:avLst/>
          </a:prstGeom>
          <a:noFill/>
          <a:ln/>
        </p:spPr>
        <p:txBody>
          <a:bodyPr wrap="none" lIns="0" tIns="0" rIns="0" bIns="0" rtlCol="0" anchor="t"/>
          <a:lstStyle/>
          <a:p>
            <a:pPr marL="0" indent="0" algn="l">
              <a:lnSpc>
                <a:spcPts val="1700"/>
              </a:lnSpc>
              <a:buNone/>
            </a:pPr>
            <a:r>
              <a:rPr lang="en-US" sz="1400" b="1" dirty="0">
                <a:solidFill>
                  <a:srgbClr val="000000"/>
                </a:solidFill>
                <a:latin typeface="Inter" pitchFamily="34" charset="0"/>
                <a:ea typeface="Inter" pitchFamily="34" charset="-122"/>
                <a:cs typeface="Inter" pitchFamily="34" charset="-120"/>
              </a:rPr>
              <a:t>20.02.2026</a:t>
            </a:r>
            <a:endParaRPr lang="en-US" sz="1400" dirty="0"/>
          </a:p>
        </p:txBody>
      </p:sp>
      <p:pic>
        <p:nvPicPr>
          <p:cNvPr id="10" name="Image 2" descr="preencoded.png"/>
          <p:cNvPicPr>
            <a:picLocks noChangeAspect="1"/>
          </p:cNvPicPr>
          <p:nvPr/>
        </p:nvPicPr>
        <p:blipFill>
          <a:blip r:embed="rId5"/>
          <a:stretch>
            <a:fillRect/>
          </a:stretch>
        </p:blipFill>
        <p:spPr>
          <a:xfrm>
            <a:off x="5858589" y="579715"/>
            <a:ext cx="1918811" cy="625554"/>
          </a:xfrm>
          <a:prstGeom prst="rect">
            <a:avLst/>
          </a:prstGeom>
        </p:spPr>
      </p:pic>
      <p:pic>
        <p:nvPicPr>
          <p:cNvPr id="11" name="Image 3" descr="preencoded.png"/>
          <p:cNvPicPr>
            <a:picLocks noChangeAspect="1"/>
          </p:cNvPicPr>
          <p:nvPr/>
        </p:nvPicPr>
        <p:blipFill>
          <a:blip r:embed="rId6"/>
          <a:stretch>
            <a:fillRect/>
          </a:stretch>
        </p:blipFill>
        <p:spPr>
          <a:xfrm>
            <a:off x="11421666" y="638056"/>
            <a:ext cx="2511266" cy="508754"/>
          </a:xfrm>
          <a:prstGeom prst="rect">
            <a:avLst/>
          </a:prstGeom>
        </p:spPr>
      </p:pic>
      <p:pic>
        <p:nvPicPr>
          <p:cNvPr id="12" name="Image 4" descr="preencoded.png"/>
          <p:cNvPicPr>
            <a:picLocks noChangeAspect="1"/>
          </p:cNvPicPr>
          <p:nvPr/>
        </p:nvPicPr>
        <p:blipFill>
          <a:blip r:embed="rId7"/>
          <a:stretch>
            <a:fillRect/>
          </a:stretch>
        </p:blipFill>
        <p:spPr>
          <a:xfrm>
            <a:off x="12455485" y="6992898"/>
            <a:ext cx="1477447" cy="6883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4325"/>
            </a:avLst>
          </a:prstGeom>
          <a:solidFill>
            <a:srgbClr val="F2F2F2"/>
          </a:solidFill>
          <a:ln w="7620">
            <a:solidFill>
              <a:srgbClr val="F5F5F5"/>
            </a:solidFill>
            <a:prstDash val="solid"/>
          </a:ln>
          <a:effectLst>
            <a:outerShdw blurRad="52070" dist="34290" dir="5400000" algn="bl" rotWithShape="0">
              <a:srgbClr val="000000">
                <a:alpha val="10000"/>
              </a:srgbClr>
            </a:outerShdw>
          </a:effectLst>
        </p:spPr>
        <p:txBody>
          <a:bodyPr/>
          <a:lstStyle/>
          <a:p>
            <a:endParaRPr lang="lv-LV"/>
          </a:p>
        </p:txBody>
      </p:sp>
      <p:sp>
        <p:nvSpPr>
          <p:cNvPr id="3" name="Text 1"/>
          <p:cNvSpPr/>
          <p:nvPr/>
        </p:nvSpPr>
        <p:spPr>
          <a:xfrm>
            <a:off x="1034534" y="1781175"/>
            <a:ext cx="11996142" cy="601623"/>
          </a:xfrm>
          <a:prstGeom prst="rect">
            <a:avLst/>
          </a:prstGeom>
          <a:noFill/>
          <a:ln/>
        </p:spPr>
        <p:txBody>
          <a:bodyPr wrap="none" lIns="0" tIns="0" rIns="0" bIns="0" rtlCol="0" anchor="t"/>
          <a:lstStyle/>
          <a:p>
            <a:pPr marL="0" indent="0" algn="l">
              <a:lnSpc>
                <a:spcPts val="4700"/>
              </a:lnSpc>
              <a:buNone/>
            </a:pPr>
            <a:r>
              <a:rPr lang="en-US" sz="3750" b="1" dirty="0">
                <a:solidFill>
                  <a:srgbClr val="6C6463"/>
                </a:solidFill>
                <a:latin typeface="Armin Grotesk Bold" pitchFamily="34" charset="0"/>
                <a:ea typeface="Armin Grotesk Bold" pitchFamily="34" charset="-122"/>
                <a:cs typeface="Armin Grotesk Bold" pitchFamily="34" charset="-120"/>
              </a:rPr>
              <a:t>Zilā ekonomika kā zināšanu intensīva jūras ekosistēma</a:t>
            </a:r>
            <a:endParaRPr lang="en-US" sz="3750" dirty="0"/>
          </a:p>
        </p:txBody>
      </p:sp>
      <p:pic>
        <p:nvPicPr>
          <p:cNvPr id="4" name="Image 0" descr="preencoded.png"/>
          <p:cNvPicPr>
            <a:picLocks noChangeAspect="1"/>
          </p:cNvPicPr>
          <p:nvPr/>
        </p:nvPicPr>
        <p:blipFill>
          <a:blip r:embed="rId3"/>
          <a:stretch>
            <a:fillRect/>
          </a:stretch>
        </p:blipFill>
        <p:spPr>
          <a:xfrm>
            <a:off x="3837742" y="2528768"/>
            <a:ext cx="6954917" cy="3919538"/>
          </a:xfrm>
          <a:prstGeom prst="rect">
            <a:avLst/>
          </a:prstGeom>
        </p:spPr>
      </p:pic>
      <p:sp>
        <p:nvSpPr>
          <p:cNvPr id="5" name="Text 2"/>
          <p:cNvSpPr/>
          <p:nvPr/>
        </p:nvSpPr>
        <p:spPr>
          <a:xfrm>
            <a:off x="4002242" y="2868389"/>
            <a:ext cx="1288149" cy="462500"/>
          </a:xfrm>
          <a:prstGeom prst="rect">
            <a:avLst/>
          </a:prstGeom>
          <a:noFill/>
          <a:ln/>
        </p:spPr>
        <p:txBody>
          <a:bodyPr wrap="square" lIns="0" tIns="0" rIns="0" bIns="0" rtlCol="0" anchor="t"/>
          <a:lstStyle/>
          <a:p>
            <a:pPr marL="0" indent="0" algn="r">
              <a:lnSpc>
                <a:spcPts val="1800"/>
              </a:lnSpc>
              <a:buNone/>
            </a:pPr>
            <a:r>
              <a:rPr lang="en-US" sz="1450" b="1" dirty="0">
                <a:solidFill>
                  <a:srgbClr val="000000"/>
                </a:solidFill>
                <a:latin typeface="Armin Grotesk Bold" pitchFamily="34" charset="0"/>
                <a:ea typeface="Armin Grotesk Bold" pitchFamily="34" charset="-122"/>
                <a:cs typeface="Armin Grotesk Bold" pitchFamily="34" charset="-120"/>
              </a:rPr>
              <a:t>Neoklasiskā izaugsme</a:t>
            </a:r>
            <a:endParaRPr lang="en-US" sz="1450" dirty="0"/>
          </a:p>
        </p:txBody>
      </p:sp>
      <p:sp>
        <p:nvSpPr>
          <p:cNvPr id="6" name="Text 3"/>
          <p:cNvSpPr/>
          <p:nvPr/>
        </p:nvSpPr>
        <p:spPr>
          <a:xfrm>
            <a:off x="4002242" y="3385704"/>
            <a:ext cx="1288149" cy="440018"/>
          </a:xfrm>
          <a:prstGeom prst="rect">
            <a:avLst/>
          </a:prstGeom>
          <a:noFill/>
          <a:ln/>
        </p:spPr>
        <p:txBody>
          <a:bodyPr wrap="square" lIns="0" tIns="0" rIns="0" bIns="0" rtlCol="0" anchor="t"/>
          <a:lstStyle/>
          <a:p>
            <a:pPr marL="0" indent="0" algn="r">
              <a:lnSpc>
                <a:spcPts val="1150"/>
              </a:lnSpc>
              <a:buNone/>
            </a:pPr>
            <a:r>
              <a:rPr lang="en-US" sz="1200" dirty="0">
                <a:solidFill>
                  <a:srgbClr val="000000"/>
                </a:solidFill>
                <a:latin typeface="Inter" pitchFamily="34" charset="0"/>
                <a:ea typeface="Inter" pitchFamily="34" charset="-122"/>
                <a:cs typeface="Inter" pitchFamily="34" charset="-120"/>
              </a:rPr>
              <a:t>Kapitāls, infrastruktūra, tehnoloģija</a:t>
            </a:r>
            <a:endParaRPr lang="en-US" sz="1200" dirty="0"/>
          </a:p>
        </p:txBody>
      </p:sp>
      <p:sp>
        <p:nvSpPr>
          <p:cNvPr id="7" name="Text 4"/>
          <p:cNvSpPr/>
          <p:nvPr/>
        </p:nvSpPr>
        <p:spPr>
          <a:xfrm>
            <a:off x="9346689" y="2868389"/>
            <a:ext cx="1281298" cy="462500"/>
          </a:xfrm>
          <a:prstGeom prst="rect">
            <a:avLst/>
          </a:prstGeom>
          <a:noFill/>
          <a:ln/>
        </p:spPr>
        <p:txBody>
          <a:bodyPr wrap="square" lIns="0" tIns="0" rIns="0" bIns="0" rtlCol="0" anchor="t"/>
          <a:lstStyle/>
          <a:p>
            <a:pPr marL="0" indent="0" algn="l">
              <a:lnSpc>
                <a:spcPts val="1800"/>
              </a:lnSpc>
              <a:buNone/>
            </a:pPr>
            <a:r>
              <a:rPr lang="en-US" sz="1450" b="1" dirty="0">
                <a:solidFill>
                  <a:srgbClr val="000000"/>
                </a:solidFill>
                <a:latin typeface="Armin Grotesk Bold" pitchFamily="34" charset="0"/>
                <a:ea typeface="Armin Grotesk Bold" pitchFamily="34" charset="-122"/>
                <a:cs typeface="Armin Grotesk Bold" pitchFamily="34" charset="-120"/>
              </a:rPr>
              <a:t>Endogēnā izaugsme</a:t>
            </a:r>
            <a:endParaRPr lang="en-US" sz="1450" dirty="0"/>
          </a:p>
        </p:txBody>
      </p:sp>
      <p:sp>
        <p:nvSpPr>
          <p:cNvPr id="8" name="Text 5"/>
          <p:cNvSpPr/>
          <p:nvPr/>
        </p:nvSpPr>
        <p:spPr>
          <a:xfrm>
            <a:off x="9346689" y="3385704"/>
            <a:ext cx="1281298" cy="440018"/>
          </a:xfrm>
          <a:prstGeom prst="rect">
            <a:avLst/>
          </a:prstGeom>
          <a:noFill/>
          <a:ln/>
        </p:spPr>
        <p:txBody>
          <a:bodyPr wrap="square" lIns="0" tIns="0" rIns="0" bIns="0" rtlCol="0" anchor="t"/>
          <a:lstStyle/>
          <a:p>
            <a:pPr marL="0" indent="0" algn="l">
              <a:lnSpc>
                <a:spcPts val="1150"/>
              </a:lnSpc>
              <a:buNone/>
            </a:pPr>
            <a:r>
              <a:rPr lang="en-US" sz="1200" dirty="0">
                <a:solidFill>
                  <a:srgbClr val="000000"/>
                </a:solidFill>
                <a:latin typeface="Inter" pitchFamily="34" charset="0"/>
                <a:ea typeface="Inter" pitchFamily="34" charset="-122"/>
                <a:cs typeface="Inter" pitchFamily="34" charset="-120"/>
              </a:rPr>
              <a:t>Kapitāls, P&amp;A, inovācijas, netiešie efekti</a:t>
            </a:r>
            <a:endParaRPr lang="en-US" sz="1200" dirty="0"/>
          </a:p>
        </p:txBody>
      </p:sp>
      <p:sp>
        <p:nvSpPr>
          <p:cNvPr id="9" name="Text 6"/>
          <p:cNvSpPr/>
          <p:nvPr/>
        </p:nvSpPr>
        <p:spPr>
          <a:xfrm>
            <a:off x="4050312" y="5138280"/>
            <a:ext cx="1240186" cy="462500"/>
          </a:xfrm>
          <a:prstGeom prst="rect">
            <a:avLst/>
          </a:prstGeom>
          <a:noFill/>
          <a:ln/>
        </p:spPr>
        <p:txBody>
          <a:bodyPr wrap="square" lIns="0" tIns="0" rIns="0" bIns="0" rtlCol="0" anchor="t"/>
          <a:lstStyle/>
          <a:p>
            <a:pPr marL="0" indent="0" algn="r">
              <a:lnSpc>
                <a:spcPts val="1800"/>
              </a:lnSpc>
              <a:buNone/>
            </a:pPr>
            <a:r>
              <a:rPr lang="en-US" sz="1450" b="1" dirty="0">
                <a:solidFill>
                  <a:srgbClr val="000000"/>
                </a:solidFill>
                <a:latin typeface="Armin Grotesk Bold" pitchFamily="34" charset="0"/>
                <a:ea typeface="Armin Grotesk Bold" pitchFamily="34" charset="-122"/>
                <a:cs typeface="Armin Grotesk Bold" pitchFamily="34" charset="-120"/>
              </a:rPr>
              <a:t>Zilā ekonomika</a:t>
            </a:r>
            <a:endParaRPr lang="en-US" sz="1450" dirty="0"/>
          </a:p>
        </p:txBody>
      </p:sp>
      <p:sp>
        <p:nvSpPr>
          <p:cNvPr id="10" name="Text 7"/>
          <p:cNvSpPr/>
          <p:nvPr/>
        </p:nvSpPr>
        <p:spPr>
          <a:xfrm>
            <a:off x="4050312" y="5655595"/>
            <a:ext cx="1240186" cy="440017"/>
          </a:xfrm>
          <a:prstGeom prst="rect">
            <a:avLst/>
          </a:prstGeom>
          <a:noFill/>
          <a:ln/>
        </p:spPr>
        <p:txBody>
          <a:bodyPr wrap="square" lIns="0" tIns="0" rIns="0" bIns="0" rtlCol="0" anchor="t"/>
          <a:lstStyle/>
          <a:p>
            <a:pPr marL="0" indent="0" algn="r">
              <a:lnSpc>
                <a:spcPts val="1150"/>
              </a:lnSpc>
              <a:buNone/>
            </a:pPr>
            <a:r>
              <a:rPr lang="en-US" sz="1200" dirty="0">
                <a:solidFill>
                  <a:srgbClr val="000000"/>
                </a:solidFill>
                <a:latin typeface="Inter" pitchFamily="34" charset="0"/>
                <a:ea typeface="Inter" pitchFamily="34" charset="-122"/>
                <a:cs typeface="Inter" pitchFamily="34" charset="-120"/>
              </a:rPr>
              <a:t>Zināšanu intensīva jūras ekosistēma</a:t>
            </a:r>
            <a:endParaRPr lang="en-US" sz="1200" dirty="0"/>
          </a:p>
        </p:txBody>
      </p:sp>
      <p:sp>
        <p:nvSpPr>
          <p:cNvPr id="11" name="Text 8"/>
          <p:cNvSpPr/>
          <p:nvPr/>
        </p:nvSpPr>
        <p:spPr>
          <a:xfrm>
            <a:off x="9305579" y="5369530"/>
            <a:ext cx="1322408" cy="231250"/>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Armin Grotesk Bold" pitchFamily="34" charset="0"/>
                <a:ea typeface="Armin Grotesk Bold" pitchFamily="34" charset="-122"/>
                <a:cs typeface="Armin Grotesk Bold" pitchFamily="34" charset="-120"/>
              </a:rPr>
              <a:t>Pāreja</a:t>
            </a:r>
            <a:endParaRPr lang="en-US" sz="1450" dirty="0"/>
          </a:p>
        </p:txBody>
      </p:sp>
      <p:sp>
        <p:nvSpPr>
          <p:cNvPr id="12" name="Text 9"/>
          <p:cNvSpPr/>
          <p:nvPr/>
        </p:nvSpPr>
        <p:spPr>
          <a:xfrm>
            <a:off x="9305579" y="5655595"/>
            <a:ext cx="1322408" cy="440017"/>
          </a:xfrm>
          <a:prstGeom prst="rect">
            <a:avLst/>
          </a:prstGeom>
          <a:noFill/>
          <a:ln/>
        </p:spPr>
        <p:txBody>
          <a:bodyPr wrap="square" lIns="0" tIns="0" rIns="0" bIns="0" rtlCol="0" anchor="t"/>
          <a:lstStyle/>
          <a:p>
            <a:pPr marL="0" indent="0" algn="l">
              <a:lnSpc>
                <a:spcPts val="1150"/>
              </a:lnSpc>
              <a:buNone/>
            </a:pPr>
            <a:r>
              <a:rPr lang="en-US" sz="1200" dirty="0">
                <a:solidFill>
                  <a:srgbClr val="000000"/>
                </a:solidFill>
                <a:latin typeface="Inter" pitchFamily="34" charset="0"/>
                <a:ea typeface="Inter" pitchFamily="34" charset="-122"/>
                <a:cs typeface="Inter" pitchFamily="34" charset="-120"/>
              </a:rPr>
              <a:t>No Blue Growth → Sustainable Blue Economy</a:t>
            </a:r>
            <a:endParaRPr lang="en-US" sz="1200" dirty="0"/>
          </a:p>
        </p:txBody>
      </p:sp>
      <p:sp>
        <p:nvSpPr>
          <p:cNvPr id="13" name="Text 10"/>
          <p:cNvSpPr/>
          <p:nvPr/>
        </p:nvSpPr>
        <p:spPr>
          <a:xfrm>
            <a:off x="9557598" y="5635039"/>
            <a:ext cx="890527" cy="185000"/>
          </a:xfrm>
          <a:prstGeom prst="rect">
            <a:avLst/>
          </a:prstGeom>
          <a:noFill/>
          <a:ln/>
        </p:spPr>
        <p:txBody>
          <a:bodyPr wrap="none" lIns="0" tIns="0" rIns="0" bIns="0" rtlCol="0" anchor="t"/>
          <a:lstStyle/>
          <a:p>
            <a:pPr marL="0" indent="0" algn="l">
              <a:lnSpc>
                <a:spcPts val="1150"/>
              </a:lnSpc>
              <a:buNone/>
            </a:pPr>
            <a:r>
              <a:rPr lang="en-US" sz="1200" dirty="0">
                <a:solidFill>
                  <a:srgbClr val="000000"/>
                </a:solidFill>
                <a:latin typeface="Inter" pitchFamily="34" charset="0"/>
                <a:ea typeface="Inter" pitchFamily="34" charset="-122"/>
                <a:cs typeface="Inter" pitchFamily="34" charset="-120"/>
              </a:rPr>
              <a:t>Blue Growth</a:t>
            </a:r>
            <a:endParaRPr lang="en-US" sz="1200" dirty="0"/>
          </a:p>
        </p:txBody>
      </p:sp>
      <p:sp>
        <p:nvSpPr>
          <p:cNvPr id="14" name="Text 11"/>
          <p:cNvSpPr/>
          <p:nvPr/>
        </p:nvSpPr>
        <p:spPr>
          <a:xfrm>
            <a:off x="9305578" y="5781712"/>
            <a:ext cx="1079703" cy="331673"/>
          </a:xfrm>
          <a:prstGeom prst="rect">
            <a:avLst/>
          </a:prstGeom>
          <a:noFill/>
          <a:ln/>
        </p:spPr>
        <p:txBody>
          <a:bodyPr wrap="square" lIns="0" tIns="0" rIns="0" bIns="0" rtlCol="0" anchor="t"/>
          <a:lstStyle/>
          <a:p>
            <a:pPr marL="0" indent="0" algn="l">
              <a:lnSpc>
                <a:spcPts val="1150"/>
              </a:lnSpc>
              <a:buNone/>
            </a:pPr>
            <a:r>
              <a:rPr lang="en-US" sz="1200" dirty="0">
                <a:solidFill>
                  <a:srgbClr val="000000"/>
                </a:solidFill>
                <a:latin typeface="Inter" pitchFamily="34" charset="0"/>
                <a:ea typeface="Inter" pitchFamily="34" charset="-122"/>
                <a:cs typeface="Inter" pitchFamily="34" charset="-120"/>
              </a:rPr>
              <a:t>Sustainable Blue Economy</a:t>
            </a:r>
            <a:endParaRPr lang="en-US" sz="1200" dirty="0"/>
          </a:p>
        </p:txBody>
      </p:sp>
      <p:pic>
        <p:nvPicPr>
          <p:cNvPr id="15" name="Image 1" descr="preencoded.png"/>
          <p:cNvPicPr>
            <a:picLocks noChangeAspect="1"/>
          </p:cNvPicPr>
          <p:nvPr/>
        </p:nvPicPr>
        <p:blipFill>
          <a:blip r:embed="rId4"/>
          <a:stretch>
            <a:fillRect/>
          </a:stretch>
        </p:blipFill>
        <p:spPr>
          <a:xfrm>
            <a:off x="691039" y="571738"/>
            <a:ext cx="1872615" cy="610553"/>
          </a:xfrm>
          <a:prstGeom prst="rect">
            <a:avLst/>
          </a:prstGeom>
        </p:spPr>
      </p:pic>
      <p:pic>
        <p:nvPicPr>
          <p:cNvPr id="16" name="Image 2" descr="preencoded.png"/>
          <p:cNvPicPr>
            <a:picLocks noChangeAspect="1"/>
          </p:cNvPicPr>
          <p:nvPr/>
        </p:nvPicPr>
        <p:blipFill>
          <a:blip r:embed="rId5"/>
          <a:stretch>
            <a:fillRect/>
          </a:stretch>
        </p:blipFill>
        <p:spPr>
          <a:xfrm>
            <a:off x="6939558" y="501372"/>
            <a:ext cx="751284" cy="751284"/>
          </a:xfrm>
          <a:prstGeom prst="rect">
            <a:avLst/>
          </a:prstGeom>
        </p:spPr>
      </p:pic>
      <p:pic>
        <p:nvPicPr>
          <p:cNvPr id="17" name="Image 3" descr="preencoded.png"/>
          <p:cNvPicPr>
            <a:picLocks noChangeAspect="1"/>
          </p:cNvPicPr>
          <p:nvPr/>
        </p:nvPicPr>
        <p:blipFill>
          <a:blip r:embed="rId6"/>
          <a:stretch>
            <a:fillRect/>
          </a:stretch>
        </p:blipFill>
        <p:spPr>
          <a:xfrm>
            <a:off x="11488103" y="628769"/>
            <a:ext cx="2451378" cy="496610"/>
          </a:xfrm>
          <a:prstGeom prst="rect">
            <a:avLst/>
          </a:prstGeom>
        </p:spPr>
      </p:pic>
      <p:pic>
        <p:nvPicPr>
          <p:cNvPr id="18" name="Image 4" descr="preencoded.png"/>
          <p:cNvPicPr>
            <a:picLocks noChangeAspect="1"/>
          </p:cNvPicPr>
          <p:nvPr/>
        </p:nvPicPr>
        <p:blipFill>
          <a:blip r:embed="rId7"/>
          <a:stretch>
            <a:fillRect/>
          </a:stretch>
        </p:blipFill>
        <p:spPr>
          <a:xfrm>
            <a:off x="12497157" y="7016591"/>
            <a:ext cx="1442204" cy="67187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5361"/>
            </a:avLst>
          </a:prstGeom>
          <a:solidFill>
            <a:srgbClr val="F2F2F2"/>
          </a:solidFill>
          <a:ln w="7620">
            <a:solidFill>
              <a:srgbClr val="F5F5F5"/>
            </a:solidFill>
            <a:prstDash val="solid"/>
          </a:ln>
          <a:effectLst>
            <a:outerShdw blurRad="64770" dist="43180" dir="5400000" algn="bl" rotWithShape="0">
              <a:srgbClr val="000000">
                <a:alpha val="10000"/>
              </a:srgbClr>
            </a:outerShdw>
          </a:effectLst>
        </p:spPr>
        <p:txBody>
          <a:bodyPr/>
          <a:lstStyle/>
          <a:p>
            <a:endParaRPr lang="lv-LV"/>
          </a:p>
        </p:txBody>
      </p:sp>
      <p:sp>
        <p:nvSpPr>
          <p:cNvPr id="3" name="Text 1"/>
          <p:cNvSpPr/>
          <p:nvPr/>
        </p:nvSpPr>
        <p:spPr>
          <a:xfrm>
            <a:off x="1125260" y="2087523"/>
            <a:ext cx="11730871" cy="745688"/>
          </a:xfrm>
          <a:prstGeom prst="rect">
            <a:avLst/>
          </a:prstGeom>
          <a:noFill/>
          <a:ln/>
        </p:spPr>
        <p:txBody>
          <a:bodyPr wrap="none" lIns="0" tIns="0" rIns="0" bIns="0" rtlCol="0" anchor="t"/>
          <a:lstStyle/>
          <a:p>
            <a:pPr marL="0" indent="0" algn="l">
              <a:lnSpc>
                <a:spcPts val="5850"/>
              </a:lnSpc>
              <a:buNone/>
            </a:pPr>
            <a:r>
              <a:rPr lang="en-US" sz="4650" b="1" dirty="0">
                <a:solidFill>
                  <a:srgbClr val="6C6463"/>
                </a:solidFill>
                <a:latin typeface="Armin Grotesk Bold" pitchFamily="34" charset="0"/>
                <a:ea typeface="Armin Grotesk Bold" pitchFamily="34" charset="-122"/>
                <a:cs typeface="Armin Grotesk Bold" pitchFamily="34" charset="-120"/>
              </a:rPr>
              <a:t>RIS3 kā endogēnās izaugsmes instruments</a:t>
            </a:r>
            <a:endParaRPr lang="en-US" sz="4650" dirty="0"/>
          </a:p>
        </p:txBody>
      </p:sp>
      <p:pic>
        <p:nvPicPr>
          <p:cNvPr id="4" name="Image 0" descr="preencoded.png"/>
          <p:cNvPicPr>
            <a:picLocks noChangeAspect="1"/>
          </p:cNvPicPr>
          <p:nvPr/>
        </p:nvPicPr>
        <p:blipFill>
          <a:blip r:embed="rId3"/>
          <a:stretch>
            <a:fillRect/>
          </a:stretch>
        </p:blipFill>
        <p:spPr>
          <a:xfrm>
            <a:off x="1125260" y="3057406"/>
            <a:ext cx="6189940" cy="691753"/>
          </a:xfrm>
          <a:prstGeom prst="rect">
            <a:avLst/>
          </a:prstGeom>
        </p:spPr>
      </p:pic>
      <p:sp>
        <p:nvSpPr>
          <p:cNvPr id="5" name="Text 2"/>
          <p:cNvSpPr/>
          <p:nvPr/>
        </p:nvSpPr>
        <p:spPr>
          <a:xfrm>
            <a:off x="1298138" y="3861197"/>
            <a:ext cx="2272546" cy="270272"/>
          </a:xfrm>
          <a:prstGeom prst="rect">
            <a:avLst/>
          </a:prstGeom>
          <a:noFill/>
          <a:ln/>
        </p:spPr>
        <p:txBody>
          <a:bodyPr wrap="none" lIns="0" tIns="0" rIns="0" bIns="0" rtlCol="0" anchor="t"/>
          <a:lstStyle/>
          <a:p>
            <a:pPr marL="0" indent="0" algn="l">
              <a:lnSpc>
                <a:spcPts val="2100"/>
              </a:lnSpc>
              <a:buNone/>
            </a:pPr>
            <a:r>
              <a:rPr lang="en-US" sz="1700" b="1" dirty="0">
                <a:solidFill>
                  <a:srgbClr val="000000"/>
                </a:solidFill>
                <a:latin typeface="Armin Grotesk Bold" pitchFamily="34" charset="0"/>
                <a:ea typeface="Armin Grotesk Bold" pitchFamily="34" charset="-122"/>
                <a:cs typeface="Armin Grotesk Bold" pitchFamily="34" charset="-120"/>
              </a:rPr>
              <a:t>1. Resursu novērtēšana</a:t>
            </a:r>
            <a:endParaRPr lang="en-US" sz="1700" dirty="0"/>
          </a:p>
        </p:txBody>
      </p:sp>
      <p:sp>
        <p:nvSpPr>
          <p:cNvPr id="6" name="Text 3"/>
          <p:cNvSpPr/>
          <p:nvPr/>
        </p:nvSpPr>
        <p:spPr>
          <a:xfrm>
            <a:off x="1298138" y="4198739"/>
            <a:ext cx="5844183" cy="228124"/>
          </a:xfrm>
          <a:prstGeom prst="rect">
            <a:avLst/>
          </a:prstGeom>
          <a:noFill/>
          <a:ln/>
        </p:spPr>
        <p:txBody>
          <a:bodyPr wrap="none" lIns="0" tIns="0" rIns="0" bIns="0" rtlCol="0" anchor="t"/>
          <a:lstStyle/>
          <a:p>
            <a:pPr marL="0" indent="0" algn="l">
              <a:lnSpc>
                <a:spcPts val="1750"/>
              </a:lnSpc>
              <a:buNone/>
            </a:pPr>
            <a:r>
              <a:rPr lang="en-US" sz="1350" dirty="0">
                <a:solidFill>
                  <a:srgbClr val="000000"/>
                </a:solidFill>
                <a:latin typeface="Inter" pitchFamily="34" charset="0"/>
                <a:ea typeface="Inter" pitchFamily="34" charset="-122"/>
                <a:cs typeface="Inter" pitchFamily="34" charset="-120"/>
              </a:rPr>
              <a:t>Pašreizējā stāvokļa novērtēšana un galveno iespēju apzināšana</a:t>
            </a:r>
            <a:endParaRPr lang="en-US" sz="1350" dirty="0"/>
          </a:p>
        </p:txBody>
      </p:sp>
      <p:pic>
        <p:nvPicPr>
          <p:cNvPr id="7" name="Image 1" descr="preencoded.png"/>
          <p:cNvPicPr>
            <a:picLocks noChangeAspect="1"/>
          </p:cNvPicPr>
          <p:nvPr/>
        </p:nvPicPr>
        <p:blipFill>
          <a:blip r:embed="rId4"/>
          <a:stretch>
            <a:fillRect/>
          </a:stretch>
        </p:blipFill>
        <p:spPr>
          <a:xfrm>
            <a:off x="7315200" y="3057406"/>
            <a:ext cx="6189940" cy="691753"/>
          </a:xfrm>
          <a:prstGeom prst="rect">
            <a:avLst/>
          </a:prstGeom>
        </p:spPr>
      </p:pic>
      <p:sp>
        <p:nvSpPr>
          <p:cNvPr id="8" name="Text 4"/>
          <p:cNvSpPr/>
          <p:nvPr/>
        </p:nvSpPr>
        <p:spPr>
          <a:xfrm>
            <a:off x="7488079" y="3861197"/>
            <a:ext cx="2417445" cy="270272"/>
          </a:xfrm>
          <a:prstGeom prst="rect">
            <a:avLst/>
          </a:prstGeom>
          <a:noFill/>
          <a:ln/>
        </p:spPr>
        <p:txBody>
          <a:bodyPr wrap="none" lIns="0" tIns="0" rIns="0" bIns="0" rtlCol="0" anchor="t"/>
          <a:lstStyle/>
          <a:p>
            <a:pPr marL="0" indent="0" algn="l">
              <a:lnSpc>
                <a:spcPts val="2100"/>
              </a:lnSpc>
              <a:buNone/>
            </a:pPr>
            <a:r>
              <a:rPr lang="en-US" sz="1700" b="1" dirty="0">
                <a:solidFill>
                  <a:srgbClr val="000000"/>
                </a:solidFill>
                <a:latin typeface="Armin Grotesk Bold" pitchFamily="34" charset="0"/>
                <a:ea typeface="Armin Grotesk Bold" pitchFamily="34" charset="-122"/>
                <a:cs typeface="Armin Grotesk Bold" pitchFamily="34" charset="-120"/>
              </a:rPr>
              <a:t>2. </a:t>
            </a:r>
            <a:r>
              <a:rPr lang="en-US" sz="1700" b="1" dirty="0">
                <a:solidFill>
                  <a:srgbClr val="002B49"/>
                </a:solidFill>
                <a:latin typeface="Armin Grotesk Bold" pitchFamily="34" charset="0"/>
                <a:ea typeface="Armin Grotesk Bold" pitchFamily="34" charset="-122"/>
                <a:cs typeface="Armin Grotesk Bold" pitchFamily="34" charset="-120"/>
              </a:rPr>
              <a:t>Dialogs ar ekosistēmu</a:t>
            </a:r>
            <a:endParaRPr lang="en-US" sz="1700" dirty="0"/>
          </a:p>
        </p:txBody>
      </p:sp>
      <p:sp>
        <p:nvSpPr>
          <p:cNvPr id="9" name="Text 5"/>
          <p:cNvSpPr/>
          <p:nvPr/>
        </p:nvSpPr>
        <p:spPr>
          <a:xfrm>
            <a:off x="7488079" y="4198739"/>
            <a:ext cx="5844183" cy="228124"/>
          </a:xfrm>
          <a:prstGeom prst="rect">
            <a:avLst/>
          </a:prstGeom>
          <a:noFill/>
          <a:ln/>
        </p:spPr>
        <p:txBody>
          <a:bodyPr wrap="none" lIns="0" tIns="0" rIns="0" bIns="0" rtlCol="0" anchor="t"/>
          <a:lstStyle/>
          <a:p>
            <a:pPr marL="0" indent="0" algn="l">
              <a:lnSpc>
                <a:spcPts val="1750"/>
              </a:lnSpc>
              <a:buNone/>
            </a:pPr>
            <a:r>
              <a:rPr lang="en-US" sz="1350" dirty="0">
                <a:solidFill>
                  <a:srgbClr val="000000"/>
                </a:solidFill>
                <a:latin typeface="Inter" pitchFamily="34" charset="0"/>
                <a:ea typeface="Inter" pitchFamily="34" charset="-122"/>
                <a:cs typeface="Inter" pitchFamily="34" charset="-120"/>
              </a:rPr>
              <a:t>Stratēģisko diskusiju un saskaņošanas veicināšana</a:t>
            </a:r>
            <a:endParaRPr lang="en-US" sz="1350" dirty="0"/>
          </a:p>
        </p:txBody>
      </p:sp>
      <p:pic>
        <p:nvPicPr>
          <p:cNvPr id="10" name="Image 2" descr="preencoded.png"/>
          <p:cNvPicPr>
            <a:picLocks noChangeAspect="1"/>
          </p:cNvPicPr>
          <p:nvPr/>
        </p:nvPicPr>
        <p:blipFill>
          <a:blip r:embed="rId5"/>
          <a:stretch>
            <a:fillRect/>
          </a:stretch>
        </p:blipFill>
        <p:spPr>
          <a:xfrm>
            <a:off x="1125260" y="4599742"/>
            <a:ext cx="6189940" cy="691753"/>
          </a:xfrm>
          <a:prstGeom prst="rect">
            <a:avLst/>
          </a:prstGeom>
        </p:spPr>
      </p:pic>
      <p:sp>
        <p:nvSpPr>
          <p:cNvPr id="11" name="Text 6"/>
          <p:cNvSpPr/>
          <p:nvPr/>
        </p:nvSpPr>
        <p:spPr>
          <a:xfrm>
            <a:off x="1298138" y="5403533"/>
            <a:ext cx="2161699" cy="270272"/>
          </a:xfrm>
          <a:prstGeom prst="rect">
            <a:avLst/>
          </a:prstGeom>
          <a:noFill/>
          <a:ln/>
        </p:spPr>
        <p:txBody>
          <a:bodyPr wrap="none" lIns="0" tIns="0" rIns="0" bIns="0" rtlCol="0" anchor="t"/>
          <a:lstStyle/>
          <a:p>
            <a:pPr marL="0" indent="0" algn="l">
              <a:lnSpc>
                <a:spcPts val="2100"/>
              </a:lnSpc>
              <a:buNone/>
            </a:pPr>
            <a:r>
              <a:rPr lang="en-US" sz="1700" b="1" dirty="0">
                <a:solidFill>
                  <a:srgbClr val="000000"/>
                </a:solidFill>
                <a:latin typeface="Armin Grotesk Bold" pitchFamily="34" charset="0"/>
                <a:ea typeface="Armin Grotesk Bold" pitchFamily="34" charset="-122"/>
                <a:cs typeface="Armin Grotesk Bold" pitchFamily="34" charset="-120"/>
              </a:rPr>
              <a:t>3. </a:t>
            </a:r>
            <a:r>
              <a:rPr lang="en-US" sz="1700" b="1" dirty="0">
                <a:solidFill>
                  <a:srgbClr val="002B49"/>
                </a:solidFill>
                <a:latin typeface="Armin Grotesk Bold" pitchFamily="34" charset="0"/>
                <a:ea typeface="Armin Grotesk Bold" pitchFamily="34" charset="-122"/>
                <a:cs typeface="Armin Grotesk Bold" pitchFamily="34" charset="-120"/>
              </a:rPr>
              <a:t>Prioritāšu izvēle</a:t>
            </a:r>
            <a:endParaRPr lang="en-US" sz="1700" dirty="0"/>
          </a:p>
        </p:txBody>
      </p:sp>
      <p:sp>
        <p:nvSpPr>
          <p:cNvPr id="12" name="Text 7"/>
          <p:cNvSpPr/>
          <p:nvPr/>
        </p:nvSpPr>
        <p:spPr>
          <a:xfrm>
            <a:off x="1298138" y="5741075"/>
            <a:ext cx="5844183" cy="228124"/>
          </a:xfrm>
          <a:prstGeom prst="rect">
            <a:avLst/>
          </a:prstGeom>
          <a:noFill/>
          <a:ln/>
        </p:spPr>
        <p:txBody>
          <a:bodyPr wrap="none" lIns="0" tIns="0" rIns="0" bIns="0" rtlCol="0" anchor="t"/>
          <a:lstStyle/>
          <a:p>
            <a:pPr marL="0" indent="0" algn="l">
              <a:lnSpc>
                <a:spcPts val="1750"/>
              </a:lnSpc>
              <a:buNone/>
            </a:pPr>
            <a:r>
              <a:rPr lang="en-US" sz="1350" dirty="0">
                <a:solidFill>
                  <a:srgbClr val="000000"/>
                </a:solidFill>
                <a:latin typeface="Inter" pitchFamily="34" charset="0"/>
                <a:ea typeface="Inter" pitchFamily="34" charset="-122"/>
                <a:cs typeface="Inter" pitchFamily="34" charset="-120"/>
              </a:rPr>
              <a:t>Galveno mērķu un uzdevumu noteikšana turpmākai rīcībai</a:t>
            </a:r>
            <a:endParaRPr lang="en-US" sz="1350" dirty="0"/>
          </a:p>
        </p:txBody>
      </p:sp>
      <p:pic>
        <p:nvPicPr>
          <p:cNvPr id="13" name="Image 3" descr="preencoded.png"/>
          <p:cNvPicPr>
            <a:picLocks noChangeAspect="1"/>
          </p:cNvPicPr>
          <p:nvPr/>
        </p:nvPicPr>
        <p:blipFill>
          <a:blip r:embed="rId6"/>
          <a:stretch>
            <a:fillRect/>
          </a:stretch>
        </p:blipFill>
        <p:spPr>
          <a:xfrm>
            <a:off x="7315200" y="4599742"/>
            <a:ext cx="6189940" cy="691753"/>
          </a:xfrm>
          <a:prstGeom prst="rect">
            <a:avLst/>
          </a:prstGeom>
        </p:spPr>
      </p:pic>
      <p:sp>
        <p:nvSpPr>
          <p:cNvPr id="14" name="Text 8"/>
          <p:cNvSpPr/>
          <p:nvPr/>
        </p:nvSpPr>
        <p:spPr>
          <a:xfrm>
            <a:off x="7488079" y="5403533"/>
            <a:ext cx="2366486" cy="270272"/>
          </a:xfrm>
          <a:prstGeom prst="rect">
            <a:avLst/>
          </a:prstGeom>
          <a:noFill/>
          <a:ln/>
        </p:spPr>
        <p:txBody>
          <a:bodyPr wrap="none" lIns="0" tIns="0" rIns="0" bIns="0" rtlCol="0" anchor="t"/>
          <a:lstStyle/>
          <a:p>
            <a:pPr marL="0" indent="0" algn="l">
              <a:lnSpc>
                <a:spcPts val="2100"/>
              </a:lnSpc>
              <a:buNone/>
            </a:pPr>
            <a:r>
              <a:rPr lang="en-US" sz="1700" b="1" dirty="0">
                <a:solidFill>
                  <a:srgbClr val="000000"/>
                </a:solidFill>
                <a:latin typeface="Armin Grotesk Bold" pitchFamily="34" charset="0"/>
                <a:ea typeface="Armin Grotesk Bold" pitchFamily="34" charset="-122"/>
                <a:cs typeface="Armin Grotesk Bold" pitchFamily="34" charset="-120"/>
              </a:rPr>
              <a:t>4. </a:t>
            </a:r>
            <a:r>
              <a:rPr lang="en-US" sz="1700" b="1" dirty="0">
                <a:solidFill>
                  <a:srgbClr val="002B49"/>
                </a:solidFill>
                <a:latin typeface="Armin Grotesk Bold" pitchFamily="34" charset="0"/>
                <a:ea typeface="Armin Grotesk Bold" pitchFamily="34" charset="-122"/>
                <a:cs typeface="Armin Grotesk Bold" pitchFamily="34" charset="-120"/>
              </a:rPr>
              <a:t>Politikas instruments</a:t>
            </a:r>
            <a:endParaRPr lang="en-US" sz="1700" dirty="0"/>
          </a:p>
        </p:txBody>
      </p:sp>
      <p:sp>
        <p:nvSpPr>
          <p:cNvPr id="15" name="Text 9"/>
          <p:cNvSpPr/>
          <p:nvPr/>
        </p:nvSpPr>
        <p:spPr>
          <a:xfrm>
            <a:off x="7488079" y="5741075"/>
            <a:ext cx="5844183" cy="228124"/>
          </a:xfrm>
          <a:prstGeom prst="rect">
            <a:avLst/>
          </a:prstGeom>
          <a:noFill/>
          <a:ln/>
        </p:spPr>
        <p:txBody>
          <a:bodyPr wrap="none" lIns="0" tIns="0" rIns="0" bIns="0" rtlCol="0" anchor="t"/>
          <a:lstStyle/>
          <a:p>
            <a:pPr marL="0" indent="0" algn="l">
              <a:lnSpc>
                <a:spcPts val="1750"/>
              </a:lnSpc>
              <a:buNone/>
            </a:pPr>
            <a:r>
              <a:rPr lang="en-US" sz="1350" dirty="0">
                <a:solidFill>
                  <a:srgbClr val="000000"/>
                </a:solidFill>
                <a:latin typeface="Inter" pitchFamily="34" charset="0"/>
                <a:ea typeface="Inter" pitchFamily="34" charset="-122"/>
                <a:cs typeface="Inter" pitchFamily="34" charset="-120"/>
              </a:rPr>
              <a:t>Atbilstošu politikas instrumentu izstrāde un ieviešana</a:t>
            </a:r>
            <a:endParaRPr lang="en-US" sz="1350" dirty="0"/>
          </a:p>
        </p:txBody>
      </p:sp>
      <p:pic>
        <p:nvPicPr>
          <p:cNvPr id="16" name="Image 4" descr="preencoded.png"/>
          <p:cNvPicPr>
            <a:picLocks noChangeAspect="1"/>
          </p:cNvPicPr>
          <p:nvPr/>
        </p:nvPicPr>
        <p:blipFill>
          <a:blip r:embed="rId7"/>
          <a:stretch>
            <a:fillRect/>
          </a:stretch>
        </p:blipFill>
        <p:spPr>
          <a:xfrm>
            <a:off x="729972" y="621149"/>
            <a:ext cx="2155746" cy="702826"/>
          </a:xfrm>
          <a:prstGeom prst="rect">
            <a:avLst/>
          </a:prstGeom>
        </p:spPr>
      </p:pic>
      <p:pic>
        <p:nvPicPr>
          <p:cNvPr id="17" name="Image 5" descr="preencoded.png"/>
          <p:cNvPicPr>
            <a:picLocks noChangeAspect="1"/>
          </p:cNvPicPr>
          <p:nvPr/>
        </p:nvPicPr>
        <p:blipFill>
          <a:blip r:embed="rId8"/>
          <a:stretch>
            <a:fillRect/>
          </a:stretch>
        </p:blipFill>
        <p:spPr>
          <a:xfrm>
            <a:off x="6882884" y="540306"/>
            <a:ext cx="864632" cy="864632"/>
          </a:xfrm>
          <a:prstGeom prst="rect">
            <a:avLst/>
          </a:prstGeom>
        </p:spPr>
      </p:pic>
      <p:pic>
        <p:nvPicPr>
          <p:cNvPr id="18" name="Image 6" descr="preencoded.png"/>
          <p:cNvPicPr>
            <a:picLocks noChangeAspect="1"/>
          </p:cNvPicPr>
          <p:nvPr/>
        </p:nvPicPr>
        <p:blipFill>
          <a:blip r:embed="rId9"/>
          <a:stretch>
            <a:fillRect/>
          </a:stretch>
        </p:blipFill>
        <p:spPr>
          <a:xfrm>
            <a:off x="11078885" y="686752"/>
            <a:ext cx="2821662" cy="571619"/>
          </a:xfrm>
          <a:prstGeom prst="rect">
            <a:avLst/>
          </a:prstGeom>
        </p:spPr>
      </p:pic>
      <p:pic>
        <p:nvPicPr>
          <p:cNvPr id="19" name="Image 7" descr="preencoded.png"/>
          <p:cNvPicPr>
            <a:picLocks noChangeAspect="1"/>
          </p:cNvPicPr>
          <p:nvPr/>
        </p:nvPicPr>
        <p:blipFill>
          <a:blip r:embed="rId10"/>
          <a:stretch>
            <a:fillRect/>
          </a:stretch>
        </p:blipFill>
        <p:spPr>
          <a:xfrm>
            <a:off x="12240458" y="6870263"/>
            <a:ext cx="1659969" cy="77331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3793"/>
            </a:avLst>
          </a:prstGeom>
          <a:solidFill>
            <a:srgbClr val="F2F2F2"/>
          </a:solidFill>
          <a:ln w="7620">
            <a:solidFill>
              <a:srgbClr val="F5F5F5"/>
            </a:solidFill>
            <a:prstDash val="solid"/>
          </a:ln>
          <a:effectLst>
            <a:outerShdw blurRad="45720" dist="30480" dir="5400000" algn="bl" rotWithShape="0">
              <a:srgbClr val="000000">
                <a:alpha val="10000"/>
              </a:srgbClr>
            </a:outerShdw>
          </a:effectLst>
        </p:spPr>
        <p:txBody>
          <a:bodyPr/>
          <a:lstStyle/>
          <a:p>
            <a:endParaRPr lang="lv-LV"/>
          </a:p>
        </p:txBody>
      </p:sp>
      <p:sp>
        <p:nvSpPr>
          <p:cNvPr id="3" name="Text 1"/>
          <p:cNvSpPr/>
          <p:nvPr/>
        </p:nvSpPr>
        <p:spPr>
          <a:xfrm>
            <a:off x="960596" y="1355169"/>
            <a:ext cx="4833223" cy="527685"/>
          </a:xfrm>
          <a:prstGeom prst="rect">
            <a:avLst/>
          </a:prstGeom>
          <a:noFill/>
          <a:ln/>
        </p:spPr>
        <p:txBody>
          <a:bodyPr wrap="none" lIns="0" tIns="0" rIns="0" bIns="0" rtlCol="0" anchor="t"/>
          <a:lstStyle/>
          <a:p>
            <a:pPr marL="0" indent="0" algn="l">
              <a:lnSpc>
                <a:spcPts val="4150"/>
              </a:lnSpc>
              <a:buNone/>
            </a:pPr>
            <a:r>
              <a:rPr lang="en-US" sz="3300" b="1" dirty="0">
                <a:solidFill>
                  <a:srgbClr val="6C6463"/>
                </a:solidFill>
                <a:latin typeface="Armin Grotesk Bold" pitchFamily="34" charset="0"/>
                <a:ea typeface="Armin Grotesk Bold" pitchFamily="34" charset="-122"/>
                <a:cs typeface="Armin Grotesk Bold" pitchFamily="34" charset="-120"/>
              </a:rPr>
              <a:t>Zilā ekonomika ES līmenī</a:t>
            </a:r>
            <a:endParaRPr lang="en-US" sz="3300" dirty="0"/>
          </a:p>
        </p:txBody>
      </p:sp>
      <p:pic>
        <p:nvPicPr>
          <p:cNvPr id="4" name="Image 0" descr="preencoded.png"/>
          <p:cNvPicPr>
            <a:picLocks noChangeAspect="1"/>
          </p:cNvPicPr>
          <p:nvPr/>
        </p:nvPicPr>
        <p:blipFill>
          <a:blip r:embed="rId3"/>
          <a:stretch>
            <a:fillRect/>
          </a:stretch>
        </p:blipFill>
        <p:spPr>
          <a:xfrm>
            <a:off x="2985968" y="1995011"/>
            <a:ext cx="8658344" cy="4879419"/>
          </a:xfrm>
          <a:prstGeom prst="rect">
            <a:avLst/>
          </a:prstGeom>
        </p:spPr>
      </p:pic>
      <p:sp>
        <p:nvSpPr>
          <p:cNvPr id="5" name="Text 2"/>
          <p:cNvSpPr/>
          <p:nvPr/>
        </p:nvSpPr>
        <p:spPr>
          <a:xfrm>
            <a:off x="3190850" y="2417803"/>
            <a:ext cx="1603612" cy="719706"/>
          </a:xfrm>
          <a:prstGeom prst="rect">
            <a:avLst/>
          </a:prstGeom>
          <a:noFill/>
          <a:ln/>
        </p:spPr>
        <p:txBody>
          <a:bodyPr wrap="square" lIns="0" tIns="0" rIns="0" bIns="0" rtlCol="0" anchor="t"/>
          <a:lstStyle/>
          <a:p>
            <a:pPr marL="0" indent="0" algn="r">
              <a:lnSpc>
                <a:spcPts val="1850"/>
              </a:lnSpc>
              <a:buNone/>
            </a:pPr>
            <a:r>
              <a:rPr lang="en-US" sz="1500" b="1" dirty="0">
                <a:solidFill>
                  <a:srgbClr val="000000"/>
                </a:solidFill>
                <a:latin typeface="Armin Grotesk Bold" pitchFamily="34" charset="0"/>
                <a:ea typeface="Armin Grotesk Bold" pitchFamily="34" charset="-122"/>
                <a:cs typeface="Armin Grotesk Bold" pitchFamily="34" charset="-120"/>
              </a:rPr>
              <a:t>Konvencionālie uzņēmējadarbības virzieni</a:t>
            </a:r>
            <a:endParaRPr lang="en-US" sz="1500" dirty="0"/>
          </a:p>
        </p:txBody>
      </p:sp>
      <p:sp>
        <p:nvSpPr>
          <p:cNvPr id="6" name="Text 3"/>
          <p:cNvSpPr/>
          <p:nvPr/>
        </p:nvSpPr>
        <p:spPr>
          <a:xfrm>
            <a:off x="3190850" y="3205748"/>
            <a:ext cx="1603612" cy="524586"/>
          </a:xfrm>
          <a:prstGeom prst="rect">
            <a:avLst/>
          </a:prstGeom>
          <a:noFill/>
          <a:ln/>
        </p:spPr>
        <p:txBody>
          <a:bodyPr wrap="square" lIns="0" tIns="0" rIns="0" bIns="0" rtlCol="0" anchor="t"/>
          <a:lstStyle/>
          <a:p>
            <a:pPr marL="0" indent="0" algn="r">
              <a:lnSpc>
                <a:spcPts val="1350"/>
              </a:lnSpc>
              <a:buNone/>
            </a:pPr>
            <a:r>
              <a:rPr lang="en-US" sz="1500" dirty="0">
                <a:solidFill>
                  <a:srgbClr val="000000"/>
                </a:solidFill>
                <a:latin typeface="Inter" pitchFamily="34" charset="0"/>
                <a:ea typeface="Inter" pitchFamily="34" charset="-122"/>
                <a:cs typeface="Inter" pitchFamily="34" charset="-120"/>
              </a:rPr>
              <a:t>Zivsaimniecība, kuģniecība, ostu darbība</a:t>
            </a:r>
            <a:endParaRPr lang="en-US" sz="1500" dirty="0"/>
          </a:p>
        </p:txBody>
      </p:sp>
      <p:sp>
        <p:nvSpPr>
          <p:cNvPr id="7" name="Text 4"/>
          <p:cNvSpPr/>
          <p:nvPr/>
        </p:nvSpPr>
        <p:spPr>
          <a:xfrm>
            <a:off x="9844136" y="2417803"/>
            <a:ext cx="1595082" cy="287883"/>
          </a:xfrm>
          <a:prstGeom prst="rect">
            <a:avLst/>
          </a:prstGeom>
          <a:noFill/>
          <a:ln/>
        </p:spPr>
        <p:txBody>
          <a:bodyPr wrap="none" lIns="0" tIns="0" rIns="0" bIns="0" rtlCol="0" anchor="t"/>
          <a:lstStyle/>
          <a:p>
            <a:pPr marL="0" indent="0" algn="l">
              <a:lnSpc>
                <a:spcPts val="2250"/>
              </a:lnSpc>
              <a:buNone/>
            </a:pPr>
            <a:r>
              <a:rPr lang="en-US" sz="1800" b="1" dirty="0">
                <a:solidFill>
                  <a:srgbClr val="000000"/>
                </a:solidFill>
                <a:latin typeface="Armin Grotesk Bold" pitchFamily="34" charset="0"/>
                <a:ea typeface="Armin Grotesk Bold" pitchFamily="34" charset="-122"/>
                <a:cs typeface="Armin Grotesk Bold" pitchFamily="34" charset="-120"/>
              </a:rPr>
              <a:t>Inovācijas</a:t>
            </a:r>
            <a:endParaRPr lang="en-US" sz="1800" dirty="0"/>
          </a:p>
        </p:txBody>
      </p:sp>
      <p:sp>
        <p:nvSpPr>
          <p:cNvPr id="8" name="Text 5"/>
          <p:cNvSpPr/>
          <p:nvPr/>
        </p:nvSpPr>
        <p:spPr>
          <a:xfrm>
            <a:off x="9844136" y="2773925"/>
            <a:ext cx="1595082" cy="699448"/>
          </a:xfrm>
          <a:prstGeom prst="rect">
            <a:avLst/>
          </a:prstGeom>
          <a:noFill/>
          <a:ln/>
        </p:spPr>
        <p:txBody>
          <a:bodyPr wrap="square" lIns="0" tIns="0" rIns="0" bIns="0" rtlCol="0" anchor="t"/>
          <a:lstStyle/>
          <a:p>
            <a:pPr marL="0" indent="0" algn="l">
              <a:lnSpc>
                <a:spcPts val="1350"/>
              </a:lnSpc>
              <a:buNone/>
            </a:pPr>
            <a:r>
              <a:rPr lang="en-US" sz="1500" dirty="0">
                <a:solidFill>
                  <a:srgbClr val="000000"/>
                </a:solidFill>
                <a:latin typeface="Inter" pitchFamily="34" charset="0"/>
                <a:ea typeface="Inter" pitchFamily="34" charset="-122"/>
                <a:cs typeface="Inter" pitchFamily="34" charset="-120"/>
              </a:rPr>
              <a:t>Jūras biotehnoloģijas, digitālās okeāna tehnoloģijas</a:t>
            </a:r>
            <a:endParaRPr lang="en-US" sz="1500" dirty="0"/>
          </a:p>
        </p:txBody>
      </p:sp>
      <p:sp>
        <p:nvSpPr>
          <p:cNvPr id="9" name="Text 6"/>
          <p:cNvSpPr/>
          <p:nvPr/>
        </p:nvSpPr>
        <p:spPr>
          <a:xfrm>
            <a:off x="3250692" y="5554656"/>
            <a:ext cx="1543903" cy="287883"/>
          </a:xfrm>
          <a:prstGeom prst="rect">
            <a:avLst/>
          </a:prstGeom>
          <a:noFill/>
          <a:ln/>
        </p:spPr>
        <p:txBody>
          <a:bodyPr wrap="none" lIns="0" tIns="0" rIns="0" bIns="0" rtlCol="0" anchor="t"/>
          <a:lstStyle/>
          <a:p>
            <a:pPr marL="0" indent="0" algn="r">
              <a:lnSpc>
                <a:spcPts val="2250"/>
              </a:lnSpc>
              <a:buNone/>
            </a:pPr>
            <a:r>
              <a:rPr lang="en-US" sz="1800" b="1" dirty="0">
                <a:solidFill>
                  <a:srgbClr val="000000"/>
                </a:solidFill>
                <a:latin typeface="Armin Grotesk Bold" pitchFamily="34" charset="0"/>
                <a:ea typeface="Armin Grotesk Bold" pitchFamily="34" charset="-122"/>
                <a:cs typeface="Armin Grotesk Bold" pitchFamily="34" charset="-120"/>
              </a:rPr>
              <a:t>Tūrisms</a:t>
            </a:r>
            <a:endParaRPr lang="en-US" sz="1800" dirty="0"/>
          </a:p>
        </p:txBody>
      </p:sp>
      <p:sp>
        <p:nvSpPr>
          <p:cNvPr id="10" name="Text 7"/>
          <p:cNvSpPr/>
          <p:nvPr/>
        </p:nvSpPr>
        <p:spPr>
          <a:xfrm>
            <a:off x="3250692" y="5910778"/>
            <a:ext cx="1543903" cy="524586"/>
          </a:xfrm>
          <a:prstGeom prst="rect">
            <a:avLst/>
          </a:prstGeom>
          <a:noFill/>
          <a:ln/>
        </p:spPr>
        <p:txBody>
          <a:bodyPr wrap="square" lIns="0" tIns="0" rIns="0" bIns="0" rtlCol="0" anchor="t"/>
          <a:lstStyle/>
          <a:p>
            <a:pPr marL="0" indent="0" algn="r">
              <a:lnSpc>
                <a:spcPts val="1350"/>
              </a:lnSpc>
              <a:buNone/>
            </a:pPr>
            <a:r>
              <a:rPr lang="en-US" sz="1500" dirty="0">
                <a:solidFill>
                  <a:srgbClr val="000000"/>
                </a:solidFill>
                <a:latin typeface="Inter" pitchFamily="34" charset="0"/>
                <a:ea typeface="Inter" pitchFamily="34" charset="-122"/>
                <a:cs typeface="Inter" pitchFamily="34" charset="-120"/>
              </a:rPr>
              <a:t>Kruīzu un piekrastes tūrisms</a:t>
            </a:r>
            <a:endParaRPr lang="en-US" sz="1500" dirty="0"/>
          </a:p>
        </p:txBody>
      </p:sp>
      <p:sp>
        <p:nvSpPr>
          <p:cNvPr id="11" name="Text 8"/>
          <p:cNvSpPr/>
          <p:nvPr/>
        </p:nvSpPr>
        <p:spPr>
          <a:xfrm>
            <a:off x="9792956" y="4804030"/>
            <a:ext cx="1646262" cy="863648"/>
          </a:xfrm>
          <a:prstGeom prst="rect">
            <a:avLst/>
          </a:prstGeom>
          <a:noFill/>
          <a:ln/>
        </p:spPr>
        <p:txBody>
          <a:bodyPr wrap="square" lIns="0" tIns="0" rIns="0" bIns="0" rtlCol="0" anchor="t"/>
          <a:lstStyle/>
          <a:p>
            <a:pPr marL="0" indent="0" algn="l">
              <a:lnSpc>
                <a:spcPts val="2250"/>
              </a:lnSpc>
              <a:buNone/>
            </a:pPr>
            <a:r>
              <a:rPr lang="en-US" sz="1800" b="1" dirty="0">
                <a:solidFill>
                  <a:srgbClr val="000000"/>
                </a:solidFill>
                <a:latin typeface="Armin Grotesk Bold" pitchFamily="34" charset="0"/>
                <a:ea typeface="Armin Grotesk Bold" pitchFamily="34" charset="-122"/>
                <a:cs typeface="Armin Grotesk Bold" pitchFamily="34" charset="-120"/>
              </a:rPr>
              <a:t>Atjaunojamā enerģija, akvakultūra</a:t>
            </a:r>
            <a:endParaRPr lang="en-US" sz="1800" dirty="0"/>
          </a:p>
        </p:txBody>
      </p:sp>
      <p:sp>
        <p:nvSpPr>
          <p:cNvPr id="12" name="Text 9"/>
          <p:cNvSpPr/>
          <p:nvPr/>
        </p:nvSpPr>
        <p:spPr>
          <a:xfrm>
            <a:off x="9792956" y="5735916"/>
            <a:ext cx="1646262" cy="699448"/>
          </a:xfrm>
          <a:prstGeom prst="rect">
            <a:avLst/>
          </a:prstGeom>
          <a:noFill/>
          <a:ln/>
        </p:spPr>
        <p:txBody>
          <a:bodyPr wrap="square" lIns="0" tIns="0" rIns="0" bIns="0" rtlCol="0" anchor="t"/>
          <a:lstStyle/>
          <a:p>
            <a:pPr marL="0" indent="0" algn="l">
              <a:lnSpc>
                <a:spcPts val="1350"/>
              </a:lnSpc>
              <a:buNone/>
            </a:pPr>
            <a:r>
              <a:rPr lang="en-US" sz="1500" dirty="0">
                <a:solidFill>
                  <a:srgbClr val="000000"/>
                </a:solidFill>
                <a:latin typeface="Inter" pitchFamily="34" charset="0"/>
                <a:ea typeface="Inter" pitchFamily="34" charset="-122"/>
                <a:cs typeface="Inter" pitchFamily="34" charset="-120"/>
              </a:rPr>
              <a:t>Jūras atjaunojamā enerģija, akvakultūra</a:t>
            </a:r>
            <a:endParaRPr lang="en-US" sz="1500" dirty="0"/>
          </a:p>
        </p:txBody>
      </p:sp>
      <p:pic>
        <p:nvPicPr>
          <p:cNvPr id="13" name="Image 1" descr="preencoded.png"/>
          <p:cNvPicPr>
            <a:picLocks noChangeAspect="1"/>
          </p:cNvPicPr>
          <p:nvPr/>
        </p:nvPicPr>
        <p:blipFill>
          <a:blip r:embed="rId4"/>
          <a:stretch>
            <a:fillRect/>
          </a:stretch>
        </p:blipFill>
        <p:spPr>
          <a:xfrm>
            <a:off x="659368" y="531376"/>
            <a:ext cx="1642586" cy="535543"/>
          </a:xfrm>
          <a:prstGeom prst="rect">
            <a:avLst/>
          </a:prstGeom>
        </p:spPr>
      </p:pic>
      <p:pic>
        <p:nvPicPr>
          <p:cNvPr id="14" name="Image 2" descr="preencoded.png"/>
          <p:cNvPicPr>
            <a:picLocks noChangeAspect="1"/>
          </p:cNvPicPr>
          <p:nvPr/>
        </p:nvPicPr>
        <p:blipFill>
          <a:blip r:embed="rId5"/>
          <a:stretch>
            <a:fillRect/>
          </a:stretch>
        </p:blipFill>
        <p:spPr>
          <a:xfrm>
            <a:off x="6985754" y="469702"/>
            <a:ext cx="658892" cy="658892"/>
          </a:xfrm>
          <a:prstGeom prst="rect">
            <a:avLst/>
          </a:prstGeom>
        </p:spPr>
      </p:pic>
      <p:pic>
        <p:nvPicPr>
          <p:cNvPr id="15" name="Image 3" descr="preencoded.png"/>
          <p:cNvPicPr>
            <a:picLocks noChangeAspect="1"/>
          </p:cNvPicPr>
          <p:nvPr/>
        </p:nvPicPr>
        <p:blipFill>
          <a:blip r:embed="rId6"/>
          <a:stretch>
            <a:fillRect/>
          </a:stretch>
        </p:blipFill>
        <p:spPr>
          <a:xfrm>
            <a:off x="11821358" y="581382"/>
            <a:ext cx="2149673" cy="435531"/>
          </a:xfrm>
          <a:prstGeom prst="rect">
            <a:avLst/>
          </a:prstGeom>
        </p:spPr>
      </p:pic>
      <p:pic>
        <p:nvPicPr>
          <p:cNvPr id="16" name="Image 4" descr="preencoded.png"/>
          <p:cNvPicPr>
            <a:picLocks noChangeAspect="1"/>
          </p:cNvPicPr>
          <p:nvPr/>
        </p:nvPicPr>
        <p:blipFill>
          <a:blip r:embed="rId7"/>
          <a:stretch>
            <a:fillRect/>
          </a:stretch>
        </p:blipFill>
        <p:spPr>
          <a:xfrm>
            <a:off x="12706231" y="7135773"/>
            <a:ext cx="1264801" cy="5892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6615"/>
            </a:avLst>
          </a:prstGeom>
          <a:solidFill>
            <a:srgbClr val="F2F2F2"/>
          </a:solidFill>
          <a:ln w="7620">
            <a:solidFill>
              <a:srgbClr val="F5F5F5"/>
            </a:solidFill>
            <a:prstDash val="solid"/>
          </a:ln>
          <a:effectLst>
            <a:outerShdw blurRad="80010" dist="53340" dir="5400000" algn="bl" rotWithShape="0">
              <a:srgbClr val="000000">
                <a:alpha val="10000"/>
              </a:srgbClr>
            </a:outerShdw>
          </a:effectLst>
        </p:spPr>
        <p:txBody>
          <a:bodyPr/>
          <a:lstStyle/>
          <a:p>
            <a:endParaRPr lang="lv-LV"/>
          </a:p>
        </p:txBody>
      </p:sp>
      <p:sp>
        <p:nvSpPr>
          <p:cNvPr id="3" name="Text 1"/>
          <p:cNvSpPr/>
          <p:nvPr/>
        </p:nvSpPr>
        <p:spPr>
          <a:xfrm>
            <a:off x="1180267" y="1880235"/>
            <a:ext cx="12269867" cy="1840230"/>
          </a:xfrm>
          <a:prstGeom prst="rect">
            <a:avLst/>
          </a:prstGeom>
          <a:noFill/>
          <a:ln/>
        </p:spPr>
        <p:txBody>
          <a:bodyPr wrap="square" lIns="0" tIns="0" rIns="0" bIns="0" rtlCol="0" anchor="t"/>
          <a:lstStyle/>
          <a:p>
            <a:pPr marL="0" indent="0" algn="l">
              <a:lnSpc>
                <a:spcPts val="7200"/>
              </a:lnSpc>
              <a:buNone/>
            </a:pPr>
            <a:r>
              <a:rPr lang="en-US" sz="5750" b="1" dirty="0">
                <a:solidFill>
                  <a:srgbClr val="6C6463"/>
                </a:solidFill>
                <a:latin typeface="Armin Grotesk Bold" pitchFamily="34" charset="0"/>
                <a:ea typeface="Armin Grotesk Bold" pitchFamily="34" charset="-122"/>
                <a:cs typeface="Armin Grotesk Bold" pitchFamily="34" charset="-120"/>
              </a:rPr>
              <a:t>No </a:t>
            </a:r>
            <a:r>
              <a:rPr lang="en-US" sz="5750" b="1" i="1" dirty="0">
                <a:solidFill>
                  <a:srgbClr val="6C6463"/>
                </a:solidFill>
                <a:latin typeface="Armin Grotesk Bold" pitchFamily="34" charset="0"/>
                <a:ea typeface="Armin Grotesk Bold" pitchFamily="34" charset="-122"/>
                <a:cs typeface="Armin Grotesk Bold" pitchFamily="34" charset="-120"/>
              </a:rPr>
              <a:t>Blue Growth</a:t>
            </a:r>
            <a:r>
              <a:rPr lang="en-US" sz="5750" b="1" dirty="0">
                <a:solidFill>
                  <a:srgbClr val="6C6463"/>
                </a:solidFill>
                <a:latin typeface="Armin Grotesk Bold" pitchFamily="34" charset="0"/>
                <a:ea typeface="Armin Grotesk Bold" pitchFamily="34" charset="-122"/>
                <a:cs typeface="Armin Grotesk Bold" pitchFamily="34" charset="-120"/>
              </a:rPr>
              <a:t> uz </a:t>
            </a:r>
            <a:r>
              <a:rPr lang="en-US" sz="5750" b="1" i="1" dirty="0">
                <a:solidFill>
                  <a:srgbClr val="6C6463"/>
                </a:solidFill>
                <a:latin typeface="Armin Grotesk Bold" pitchFamily="34" charset="0"/>
                <a:ea typeface="Armin Grotesk Bold" pitchFamily="34" charset="-122"/>
                <a:cs typeface="Armin Grotesk Bold" pitchFamily="34" charset="-120"/>
              </a:rPr>
              <a:t>Sustainable Blue Economy</a:t>
            </a:r>
            <a:endParaRPr lang="en-US" sz="5750" dirty="0"/>
          </a:p>
        </p:txBody>
      </p:sp>
      <p:pic>
        <p:nvPicPr>
          <p:cNvPr id="4" name="Image 0" descr="preencoded.png"/>
          <p:cNvPicPr>
            <a:picLocks noChangeAspect="1"/>
          </p:cNvPicPr>
          <p:nvPr/>
        </p:nvPicPr>
        <p:blipFill>
          <a:blip r:embed="rId3"/>
          <a:stretch>
            <a:fillRect/>
          </a:stretch>
        </p:blipFill>
        <p:spPr>
          <a:xfrm>
            <a:off x="1180267" y="4061817"/>
            <a:ext cx="4089916" cy="853440"/>
          </a:xfrm>
          <a:prstGeom prst="rect">
            <a:avLst/>
          </a:prstGeom>
        </p:spPr>
      </p:pic>
      <p:sp>
        <p:nvSpPr>
          <p:cNvPr id="5" name="Text 2"/>
          <p:cNvSpPr/>
          <p:nvPr/>
        </p:nvSpPr>
        <p:spPr>
          <a:xfrm>
            <a:off x="1393627" y="5085874"/>
            <a:ext cx="2667238" cy="333375"/>
          </a:xfrm>
          <a:prstGeom prst="rect">
            <a:avLst/>
          </a:prstGeom>
          <a:noFill/>
          <a:ln/>
        </p:spPr>
        <p:txBody>
          <a:bodyPr wrap="none" lIns="0" tIns="0" rIns="0" bIns="0" rtlCol="0" anchor="t"/>
          <a:lstStyle/>
          <a:p>
            <a:pPr marL="0" indent="0" algn="l">
              <a:lnSpc>
                <a:spcPts val="2600"/>
              </a:lnSpc>
              <a:buNone/>
            </a:pPr>
            <a:r>
              <a:rPr lang="en-US" sz="2100" b="1" dirty="0">
                <a:solidFill>
                  <a:srgbClr val="000000"/>
                </a:solidFill>
                <a:latin typeface="Armin Grotesk Bold" pitchFamily="34" charset="0"/>
                <a:ea typeface="Armin Grotesk Bold" pitchFamily="34" charset="-122"/>
                <a:cs typeface="Armin Grotesk Bold" pitchFamily="34" charset="-120"/>
              </a:rPr>
              <a:t>1. </a:t>
            </a:r>
            <a:r>
              <a:rPr lang="en-US" sz="2100" b="1" dirty="0">
                <a:solidFill>
                  <a:srgbClr val="002B49"/>
                </a:solidFill>
                <a:latin typeface="Armin Grotesk Bold" pitchFamily="34" charset="0"/>
                <a:ea typeface="Armin Grotesk Bold" pitchFamily="34" charset="-122"/>
                <a:cs typeface="Armin Grotesk Bold" pitchFamily="34" charset="-120"/>
              </a:rPr>
              <a:t>Zilā ekonomika</a:t>
            </a:r>
            <a:endParaRPr lang="en-US" sz="2100" dirty="0"/>
          </a:p>
        </p:txBody>
      </p:sp>
      <p:sp>
        <p:nvSpPr>
          <p:cNvPr id="6" name="Text 3"/>
          <p:cNvSpPr/>
          <p:nvPr/>
        </p:nvSpPr>
        <p:spPr>
          <a:xfrm>
            <a:off x="1393627" y="5521642"/>
            <a:ext cx="3663196" cy="614363"/>
          </a:xfrm>
          <a:prstGeom prst="rect">
            <a:avLst/>
          </a:prstGeom>
          <a:noFill/>
          <a:ln/>
        </p:spPr>
        <p:txBody>
          <a:bodyPr wrap="square" lIns="0" tIns="0" rIns="0" bIns="0" rtlCol="0" anchor="t"/>
          <a:lstStyle/>
          <a:p>
            <a:pPr marL="0" indent="0" algn="l">
              <a:lnSpc>
                <a:spcPts val="2400"/>
              </a:lnSpc>
              <a:buNone/>
            </a:pPr>
            <a:r>
              <a:rPr lang="en-US" sz="1650" dirty="0">
                <a:solidFill>
                  <a:srgbClr val="000000"/>
                </a:solidFill>
                <a:latin typeface="Inter" pitchFamily="34" charset="0"/>
                <a:ea typeface="Inter" pitchFamily="34" charset="-122"/>
                <a:cs typeface="Inter" pitchFamily="34" charset="-120"/>
              </a:rPr>
              <a:t>Resursu izmantošana, zveja, kuģniecība</a:t>
            </a:r>
            <a:endParaRPr lang="en-US" sz="1650" dirty="0"/>
          </a:p>
        </p:txBody>
      </p:sp>
      <p:pic>
        <p:nvPicPr>
          <p:cNvPr id="7" name="Image 1" descr="preencoded.png"/>
          <p:cNvPicPr>
            <a:picLocks noChangeAspect="1"/>
          </p:cNvPicPr>
          <p:nvPr/>
        </p:nvPicPr>
        <p:blipFill>
          <a:blip r:embed="rId4"/>
          <a:stretch>
            <a:fillRect/>
          </a:stretch>
        </p:blipFill>
        <p:spPr>
          <a:xfrm>
            <a:off x="5270182" y="4061817"/>
            <a:ext cx="4089916" cy="853440"/>
          </a:xfrm>
          <a:prstGeom prst="rect">
            <a:avLst/>
          </a:prstGeom>
        </p:spPr>
      </p:pic>
      <p:sp>
        <p:nvSpPr>
          <p:cNvPr id="8" name="Text 4"/>
          <p:cNvSpPr/>
          <p:nvPr/>
        </p:nvSpPr>
        <p:spPr>
          <a:xfrm>
            <a:off x="5483543" y="5085874"/>
            <a:ext cx="2667238" cy="333375"/>
          </a:xfrm>
          <a:prstGeom prst="rect">
            <a:avLst/>
          </a:prstGeom>
          <a:noFill/>
          <a:ln/>
        </p:spPr>
        <p:txBody>
          <a:bodyPr wrap="none" lIns="0" tIns="0" rIns="0" bIns="0" rtlCol="0" anchor="t"/>
          <a:lstStyle/>
          <a:p>
            <a:pPr marL="0" indent="0" algn="l">
              <a:lnSpc>
                <a:spcPts val="2600"/>
              </a:lnSpc>
              <a:buNone/>
            </a:pPr>
            <a:r>
              <a:rPr lang="en-US" sz="2100" b="1" dirty="0">
                <a:solidFill>
                  <a:srgbClr val="000000"/>
                </a:solidFill>
                <a:latin typeface="Armin Grotesk Bold" pitchFamily="34" charset="0"/>
                <a:ea typeface="Armin Grotesk Bold" pitchFamily="34" charset="-122"/>
                <a:cs typeface="Armin Grotesk Bold" pitchFamily="34" charset="-120"/>
              </a:rPr>
              <a:t>2. </a:t>
            </a:r>
            <a:r>
              <a:rPr lang="en-US" sz="2100" b="1" i="1" dirty="0">
                <a:solidFill>
                  <a:srgbClr val="002B49"/>
                </a:solidFill>
                <a:latin typeface="Armin Grotesk Bold" pitchFamily="34" charset="0"/>
                <a:ea typeface="Armin Grotesk Bold" pitchFamily="34" charset="-122"/>
                <a:cs typeface="Armin Grotesk Bold" pitchFamily="34" charset="-120"/>
              </a:rPr>
              <a:t>Blue Growth</a:t>
            </a:r>
            <a:endParaRPr lang="en-US" sz="2100" dirty="0"/>
          </a:p>
        </p:txBody>
      </p:sp>
      <p:sp>
        <p:nvSpPr>
          <p:cNvPr id="9" name="Text 5"/>
          <p:cNvSpPr/>
          <p:nvPr/>
        </p:nvSpPr>
        <p:spPr>
          <a:xfrm>
            <a:off x="5483543" y="5521642"/>
            <a:ext cx="3663196" cy="614363"/>
          </a:xfrm>
          <a:prstGeom prst="rect">
            <a:avLst/>
          </a:prstGeom>
          <a:noFill/>
          <a:ln/>
        </p:spPr>
        <p:txBody>
          <a:bodyPr wrap="square" lIns="0" tIns="0" rIns="0" bIns="0" rtlCol="0" anchor="t"/>
          <a:lstStyle/>
          <a:p>
            <a:pPr marL="0" indent="0" algn="l">
              <a:lnSpc>
                <a:spcPts val="2400"/>
              </a:lnSpc>
              <a:buNone/>
            </a:pPr>
            <a:r>
              <a:rPr lang="en-US" sz="1650" dirty="0">
                <a:solidFill>
                  <a:srgbClr val="000000"/>
                </a:solidFill>
                <a:latin typeface="Inter" pitchFamily="34" charset="0"/>
                <a:ea typeface="Inter" pitchFamily="34" charset="-122"/>
                <a:cs typeface="Inter" pitchFamily="34" charset="-120"/>
              </a:rPr>
              <a:t>Izaugsme, nodarbinātība, infrastruktūra</a:t>
            </a:r>
            <a:endParaRPr lang="en-US" sz="1650" dirty="0"/>
          </a:p>
        </p:txBody>
      </p:sp>
      <p:pic>
        <p:nvPicPr>
          <p:cNvPr id="10" name="Image 2" descr="preencoded.png"/>
          <p:cNvPicPr>
            <a:picLocks noChangeAspect="1"/>
          </p:cNvPicPr>
          <p:nvPr/>
        </p:nvPicPr>
        <p:blipFill>
          <a:blip r:embed="rId5"/>
          <a:stretch>
            <a:fillRect/>
          </a:stretch>
        </p:blipFill>
        <p:spPr>
          <a:xfrm>
            <a:off x="9360098" y="4061817"/>
            <a:ext cx="4089916" cy="853440"/>
          </a:xfrm>
          <a:prstGeom prst="rect">
            <a:avLst/>
          </a:prstGeom>
        </p:spPr>
      </p:pic>
      <p:sp>
        <p:nvSpPr>
          <p:cNvPr id="11" name="Text 6"/>
          <p:cNvSpPr/>
          <p:nvPr/>
        </p:nvSpPr>
        <p:spPr>
          <a:xfrm>
            <a:off x="9573458" y="5085874"/>
            <a:ext cx="3481626" cy="333375"/>
          </a:xfrm>
          <a:prstGeom prst="rect">
            <a:avLst/>
          </a:prstGeom>
          <a:noFill/>
          <a:ln/>
        </p:spPr>
        <p:txBody>
          <a:bodyPr wrap="none" lIns="0" tIns="0" rIns="0" bIns="0" rtlCol="0" anchor="t"/>
          <a:lstStyle/>
          <a:p>
            <a:pPr marL="0" indent="0" algn="l">
              <a:lnSpc>
                <a:spcPts val="2600"/>
              </a:lnSpc>
              <a:buNone/>
            </a:pPr>
            <a:r>
              <a:rPr lang="en-US" sz="2100" b="1" dirty="0">
                <a:solidFill>
                  <a:srgbClr val="000000"/>
                </a:solidFill>
                <a:latin typeface="Armin Grotesk Bold" pitchFamily="34" charset="0"/>
                <a:ea typeface="Armin Grotesk Bold" pitchFamily="34" charset="-122"/>
                <a:cs typeface="Armin Grotesk Bold" pitchFamily="34" charset="-120"/>
              </a:rPr>
              <a:t>3. </a:t>
            </a:r>
            <a:r>
              <a:rPr lang="en-US" sz="2100" b="1" dirty="0">
                <a:solidFill>
                  <a:srgbClr val="002B49"/>
                </a:solidFill>
                <a:latin typeface="Armin Grotesk Bold" pitchFamily="34" charset="0"/>
                <a:ea typeface="Armin Grotesk Bold" pitchFamily="34" charset="-122"/>
                <a:cs typeface="Armin Grotesk Bold" pitchFamily="34" charset="-120"/>
              </a:rPr>
              <a:t>Ilgtspējīga zilā ekonomika</a:t>
            </a:r>
            <a:endParaRPr lang="en-US" sz="2100" dirty="0"/>
          </a:p>
        </p:txBody>
      </p:sp>
      <p:sp>
        <p:nvSpPr>
          <p:cNvPr id="12" name="Text 7"/>
          <p:cNvSpPr/>
          <p:nvPr/>
        </p:nvSpPr>
        <p:spPr>
          <a:xfrm>
            <a:off x="9573458" y="5521642"/>
            <a:ext cx="3663196" cy="307181"/>
          </a:xfrm>
          <a:prstGeom prst="rect">
            <a:avLst/>
          </a:prstGeom>
          <a:noFill/>
          <a:ln/>
        </p:spPr>
        <p:txBody>
          <a:bodyPr wrap="none" lIns="0" tIns="0" rIns="0" bIns="0" rtlCol="0" anchor="t"/>
          <a:lstStyle/>
          <a:p>
            <a:pPr marL="0" indent="0" algn="l">
              <a:lnSpc>
                <a:spcPts val="2400"/>
              </a:lnSpc>
              <a:buNone/>
            </a:pPr>
            <a:r>
              <a:rPr lang="en-US" sz="1650" dirty="0">
                <a:solidFill>
                  <a:srgbClr val="000000"/>
                </a:solidFill>
                <a:latin typeface="Inter" pitchFamily="34" charset="0"/>
                <a:ea typeface="Inter" pitchFamily="34" charset="-122"/>
                <a:cs typeface="Inter" pitchFamily="34" charset="-120"/>
              </a:rPr>
              <a:t>Ilgtspēja, taisnīgums, inovācijas</a:t>
            </a:r>
            <a:endParaRPr lang="en-US" sz="1650" dirty="0"/>
          </a:p>
        </p:txBody>
      </p:sp>
      <p:pic>
        <p:nvPicPr>
          <p:cNvPr id="13" name="Image 3" descr="preencoded.png"/>
          <p:cNvPicPr>
            <a:picLocks noChangeAspect="1"/>
          </p:cNvPicPr>
          <p:nvPr/>
        </p:nvPicPr>
        <p:blipFill>
          <a:blip r:embed="rId6"/>
          <a:stretch>
            <a:fillRect/>
          </a:stretch>
        </p:blipFill>
        <p:spPr>
          <a:xfrm>
            <a:off x="753547" y="651272"/>
            <a:ext cx="2327315" cy="758785"/>
          </a:xfrm>
          <a:prstGeom prst="rect">
            <a:avLst/>
          </a:prstGeom>
        </p:spPr>
      </p:pic>
      <p:pic>
        <p:nvPicPr>
          <p:cNvPr id="14" name="Image 4" descr="preencoded.png"/>
          <p:cNvPicPr>
            <a:picLocks noChangeAspect="1"/>
          </p:cNvPicPr>
          <p:nvPr/>
        </p:nvPicPr>
        <p:blipFill>
          <a:blip r:embed="rId7"/>
          <a:stretch>
            <a:fillRect/>
          </a:stretch>
        </p:blipFill>
        <p:spPr>
          <a:xfrm>
            <a:off x="6848356" y="563880"/>
            <a:ext cx="933450" cy="933450"/>
          </a:xfrm>
          <a:prstGeom prst="rect">
            <a:avLst/>
          </a:prstGeom>
        </p:spPr>
      </p:pic>
      <p:pic>
        <p:nvPicPr>
          <p:cNvPr id="15" name="Image 5" descr="preencoded.png"/>
          <p:cNvPicPr>
            <a:picLocks noChangeAspect="1"/>
          </p:cNvPicPr>
          <p:nvPr/>
        </p:nvPicPr>
        <p:blipFill>
          <a:blip r:embed="rId8"/>
          <a:stretch>
            <a:fillRect/>
          </a:stretch>
        </p:blipFill>
        <p:spPr>
          <a:xfrm>
            <a:off x="10830520" y="722114"/>
            <a:ext cx="3046214" cy="617101"/>
          </a:xfrm>
          <a:prstGeom prst="rect">
            <a:avLst/>
          </a:prstGeom>
        </p:spPr>
      </p:pic>
      <p:pic>
        <p:nvPicPr>
          <p:cNvPr id="16" name="Image 6" descr="preencoded.png"/>
          <p:cNvPicPr>
            <a:picLocks noChangeAspect="1"/>
          </p:cNvPicPr>
          <p:nvPr/>
        </p:nvPicPr>
        <p:blipFill>
          <a:blip r:embed="rId9"/>
          <a:stretch>
            <a:fillRect/>
          </a:stretch>
        </p:blipFill>
        <p:spPr>
          <a:xfrm>
            <a:off x="12084725" y="6781443"/>
            <a:ext cx="1792129" cy="83486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4117"/>
            </a:avLst>
          </a:prstGeom>
          <a:solidFill>
            <a:srgbClr val="F2F2F2"/>
          </a:solidFill>
          <a:ln w="7620">
            <a:solidFill>
              <a:srgbClr val="F5F5F5"/>
            </a:solidFill>
            <a:prstDash val="solid"/>
          </a:ln>
          <a:effectLst>
            <a:outerShdw blurRad="49530" dist="33020" dir="5400000" algn="bl" rotWithShape="0">
              <a:srgbClr val="000000">
                <a:alpha val="10000"/>
              </a:srgbClr>
            </a:outerShdw>
          </a:effectLst>
        </p:spPr>
        <p:txBody>
          <a:bodyPr/>
          <a:lstStyle/>
          <a:p>
            <a:endParaRPr lang="lv-LV"/>
          </a:p>
        </p:txBody>
      </p:sp>
      <p:sp>
        <p:nvSpPr>
          <p:cNvPr id="3" name="Text 1"/>
          <p:cNvSpPr/>
          <p:nvPr/>
        </p:nvSpPr>
        <p:spPr>
          <a:xfrm>
            <a:off x="1005483" y="1719263"/>
            <a:ext cx="12273915" cy="572691"/>
          </a:xfrm>
          <a:prstGeom prst="rect">
            <a:avLst/>
          </a:prstGeom>
          <a:noFill/>
          <a:ln/>
        </p:spPr>
        <p:txBody>
          <a:bodyPr wrap="none" lIns="0" tIns="0" rIns="0" bIns="0" rtlCol="0" anchor="t"/>
          <a:lstStyle/>
          <a:p>
            <a:pPr marL="0" indent="0" algn="l">
              <a:lnSpc>
                <a:spcPts val="4500"/>
              </a:lnSpc>
              <a:buNone/>
            </a:pPr>
            <a:r>
              <a:rPr lang="en-US" sz="3600" b="1" dirty="0">
                <a:solidFill>
                  <a:srgbClr val="6C6463"/>
                </a:solidFill>
                <a:latin typeface="Armin Grotesk Bold" pitchFamily="34" charset="0"/>
                <a:ea typeface="Armin Grotesk Bold" pitchFamily="34" charset="-122"/>
                <a:cs typeface="Armin Grotesk Bold" pitchFamily="34" charset="-120"/>
              </a:rPr>
              <a:t>Zilā ekonomika un ilgtspējīga attīstība: trīs pīlāru līdzsvars</a:t>
            </a:r>
            <a:endParaRPr lang="en-US" sz="3600" dirty="0"/>
          </a:p>
        </p:txBody>
      </p:sp>
      <p:sp>
        <p:nvSpPr>
          <p:cNvPr id="4" name="Text 2"/>
          <p:cNvSpPr/>
          <p:nvPr/>
        </p:nvSpPr>
        <p:spPr>
          <a:xfrm>
            <a:off x="1005483" y="2424113"/>
            <a:ext cx="12619434" cy="159068"/>
          </a:xfrm>
          <a:prstGeom prst="rect">
            <a:avLst/>
          </a:prstGeom>
          <a:noFill/>
          <a:ln/>
        </p:spPr>
        <p:txBody>
          <a:bodyPr wrap="none" lIns="0" tIns="0" rIns="0" bIns="0" rtlCol="0" anchor="t"/>
          <a:lstStyle/>
          <a:p>
            <a:pPr marL="0" indent="0" algn="l">
              <a:lnSpc>
                <a:spcPts val="1250"/>
              </a:lnSpc>
              <a:buNone/>
            </a:pPr>
            <a:endParaRPr lang="en-US" sz="1000" dirty="0"/>
          </a:p>
        </p:txBody>
      </p:sp>
      <p:pic>
        <p:nvPicPr>
          <p:cNvPr id="5" name="Image 0" descr="preencoded.png"/>
          <p:cNvPicPr>
            <a:picLocks noChangeAspect="1"/>
          </p:cNvPicPr>
          <p:nvPr/>
        </p:nvPicPr>
        <p:blipFill>
          <a:blip r:embed="rId3"/>
          <a:stretch>
            <a:fillRect/>
          </a:stretch>
        </p:blipFill>
        <p:spPr>
          <a:xfrm>
            <a:off x="2616160" y="2657475"/>
            <a:ext cx="9397960" cy="3852863"/>
          </a:xfrm>
          <a:prstGeom prst="rect">
            <a:avLst/>
          </a:prstGeom>
        </p:spPr>
      </p:pic>
      <p:pic>
        <p:nvPicPr>
          <p:cNvPr id="6"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69398" y="3276080"/>
            <a:ext cx="318458" cy="318458"/>
          </a:xfrm>
          <a:prstGeom prst="rect">
            <a:avLst/>
          </a:prstGeom>
        </p:spPr>
      </p:pic>
      <p:sp>
        <p:nvSpPr>
          <p:cNvPr id="7" name="Text 3"/>
          <p:cNvSpPr/>
          <p:nvPr/>
        </p:nvSpPr>
        <p:spPr>
          <a:xfrm>
            <a:off x="6693149" y="3191645"/>
            <a:ext cx="2239160" cy="279895"/>
          </a:xfrm>
          <a:prstGeom prst="rect">
            <a:avLst/>
          </a:prstGeom>
          <a:noFill/>
          <a:ln/>
        </p:spPr>
        <p:txBody>
          <a:bodyPr wrap="none" lIns="0" tIns="0" rIns="0" bIns="0" rtlCol="0" anchor="t"/>
          <a:lstStyle/>
          <a:p>
            <a:pPr marL="0" indent="0" algn="l">
              <a:lnSpc>
                <a:spcPts val="2200"/>
              </a:lnSpc>
              <a:buNone/>
            </a:pPr>
            <a:r>
              <a:rPr lang="en-US" sz="1750" b="1" dirty="0">
                <a:solidFill>
                  <a:srgbClr val="000000"/>
                </a:solidFill>
                <a:latin typeface="Armin Grotesk Bold" pitchFamily="34" charset="0"/>
                <a:ea typeface="Armin Grotesk Bold" pitchFamily="34" charset="-122"/>
                <a:cs typeface="Armin Grotesk Bold" pitchFamily="34" charset="-120"/>
              </a:rPr>
              <a:t>Vides pīlārs</a:t>
            </a:r>
            <a:endParaRPr lang="en-US" sz="1750" dirty="0"/>
          </a:p>
        </p:txBody>
      </p:sp>
      <p:sp>
        <p:nvSpPr>
          <p:cNvPr id="8" name="Text 4"/>
          <p:cNvSpPr/>
          <p:nvPr/>
        </p:nvSpPr>
        <p:spPr>
          <a:xfrm>
            <a:off x="6693149" y="3551155"/>
            <a:ext cx="4528079" cy="167626"/>
          </a:xfrm>
          <a:prstGeom prst="rect">
            <a:avLst/>
          </a:prstGeom>
          <a:noFill/>
          <a:ln/>
        </p:spPr>
        <p:txBody>
          <a:bodyPr wrap="none" lIns="0" tIns="0" rIns="0" bIns="0" rtlCol="0" anchor="t"/>
          <a:lstStyle/>
          <a:p>
            <a:pPr marL="0" indent="0" algn="l">
              <a:lnSpc>
                <a:spcPts val="1300"/>
              </a:lnSpc>
              <a:buNone/>
            </a:pPr>
            <a:r>
              <a:rPr lang="en-US" sz="1400" dirty="0">
                <a:solidFill>
                  <a:srgbClr val="000000"/>
                </a:solidFill>
                <a:latin typeface="Inter" pitchFamily="34" charset="0"/>
                <a:ea typeface="Inter" pitchFamily="34" charset="-122"/>
                <a:cs typeface="Inter" pitchFamily="34" charset="-120"/>
              </a:rPr>
              <a:t>Jūras ekosistēmu aizsardzība un atjaunošana</a:t>
            </a:r>
            <a:endParaRPr lang="en-US" sz="1400" dirty="0"/>
          </a:p>
        </p:txBody>
      </p:sp>
      <p:sp>
        <p:nvSpPr>
          <p:cNvPr id="9" name="Text 5"/>
          <p:cNvSpPr/>
          <p:nvPr/>
        </p:nvSpPr>
        <p:spPr>
          <a:xfrm>
            <a:off x="6693149" y="4306250"/>
            <a:ext cx="2239160" cy="279895"/>
          </a:xfrm>
          <a:prstGeom prst="rect">
            <a:avLst/>
          </a:prstGeom>
          <a:noFill/>
          <a:ln/>
        </p:spPr>
        <p:txBody>
          <a:bodyPr wrap="none" lIns="0" tIns="0" rIns="0" bIns="0" rtlCol="0" anchor="t"/>
          <a:lstStyle/>
          <a:p>
            <a:pPr marL="0" indent="0" algn="l">
              <a:lnSpc>
                <a:spcPts val="2200"/>
              </a:lnSpc>
              <a:buNone/>
            </a:pPr>
            <a:r>
              <a:rPr lang="en-US" sz="1750" b="1" dirty="0">
                <a:solidFill>
                  <a:srgbClr val="000000"/>
                </a:solidFill>
                <a:latin typeface="Armin Grotesk Bold" pitchFamily="34" charset="0"/>
                <a:ea typeface="Armin Grotesk Bold" pitchFamily="34" charset="-122"/>
                <a:cs typeface="Armin Grotesk Bold" pitchFamily="34" charset="-120"/>
              </a:rPr>
              <a:t>Sociālais pīlārs</a:t>
            </a:r>
            <a:endParaRPr lang="en-US" sz="1750" dirty="0"/>
          </a:p>
        </p:txBody>
      </p:sp>
      <p:sp>
        <p:nvSpPr>
          <p:cNvPr id="10" name="Text 6"/>
          <p:cNvSpPr/>
          <p:nvPr/>
        </p:nvSpPr>
        <p:spPr>
          <a:xfrm>
            <a:off x="6693149" y="4665759"/>
            <a:ext cx="4528079" cy="167626"/>
          </a:xfrm>
          <a:prstGeom prst="rect">
            <a:avLst/>
          </a:prstGeom>
          <a:noFill/>
          <a:ln/>
        </p:spPr>
        <p:txBody>
          <a:bodyPr wrap="none" lIns="0" tIns="0" rIns="0" bIns="0" rtlCol="0" anchor="t"/>
          <a:lstStyle/>
          <a:p>
            <a:pPr marL="0" indent="0" algn="l">
              <a:lnSpc>
                <a:spcPts val="1300"/>
              </a:lnSpc>
              <a:buNone/>
            </a:pPr>
            <a:r>
              <a:rPr lang="en-US" sz="1400" dirty="0">
                <a:solidFill>
                  <a:srgbClr val="000000"/>
                </a:solidFill>
                <a:latin typeface="Inter" pitchFamily="34" charset="0"/>
                <a:ea typeface="Inter" pitchFamily="34" charset="-122"/>
                <a:cs typeface="Inter" pitchFamily="34" charset="-120"/>
              </a:rPr>
              <a:t>Sabiedrības labklājība un iekļaušana</a:t>
            </a:r>
            <a:endParaRPr lang="en-US" sz="1400" dirty="0"/>
          </a:p>
        </p:txBody>
      </p:sp>
      <p:pic>
        <p:nvPicPr>
          <p:cNvPr id="11"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69398" y="4201600"/>
            <a:ext cx="318458" cy="318458"/>
          </a:xfrm>
          <a:prstGeom prst="rect">
            <a:avLst/>
          </a:prstGeom>
        </p:spPr>
      </p:pic>
      <p:sp>
        <p:nvSpPr>
          <p:cNvPr id="12" name="Text 7"/>
          <p:cNvSpPr/>
          <p:nvPr/>
        </p:nvSpPr>
        <p:spPr>
          <a:xfrm>
            <a:off x="6693149" y="5430805"/>
            <a:ext cx="2239160" cy="279895"/>
          </a:xfrm>
          <a:prstGeom prst="rect">
            <a:avLst/>
          </a:prstGeom>
          <a:noFill/>
          <a:ln/>
        </p:spPr>
        <p:txBody>
          <a:bodyPr wrap="none" lIns="0" tIns="0" rIns="0" bIns="0" rtlCol="0" anchor="t"/>
          <a:lstStyle/>
          <a:p>
            <a:pPr marL="0" indent="0" algn="l">
              <a:lnSpc>
                <a:spcPts val="2200"/>
              </a:lnSpc>
              <a:buNone/>
            </a:pPr>
            <a:r>
              <a:rPr lang="en-US" sz="1750" b="1" dirty="0">
                <a:solidFill>
                  <a:srgbClr val="000000"/>
                </a:solidFill>
                <a:latin typeface="Armin Grotesk Bold" pitchFamily="34" charset="0"/>
                <a:ea typeface="Armin Grotesk Bold" pitchFamily="34" charset="-122"/>
                <a:cs typeface="Armin Grotesk Bold" pitchFamily="34" charset="-120"/>
              </a:rPr>
              <a:t>Ekonomiskais pīlārs</a:t>
            </a:r>
            <a:endParaRPr lang="en-US" sz="1750" dirty="0"/>
          </a:p>
        </p:txBody>
      </p:sp>
      <p:sp>
        <p:nvSpPr>
          <p:cNvPr id="13" name="Text 8"/>
          <p:cNvSpPr/>
          <p:nvPr/>
        </p:nvSpPr>
        <p:spPr>
          <a:xfrm>
            <a:off x="6693149" y="5790315"/>
            <a:ext cx="4528079" cy="167626"/>
          </a:xfrm>
          <a:prstGeom prst="rect">
            <a:avLst/>
          </a:prstGeom>
          <a:noFill/>
          <a:ln/>
        </p:spPr>
        <p:txBody>
          <a:bodyPr wrap="none" lIns="0" tIns="0" rIns="0" bIns="0" rtlCol="0" anchor="t"/>
          <a:lstStyle/>
          <a:p>
            <a:pPr marL="0" indent="0" algn="l">
              <a:lnSpc>
                <a:spcPts val="1300"/>
              </a:lnSpc>
              <a:buNone/>
            </a:pPr>
            <a:r>
              <a:rPr lang="en-US" sz="1400" dirty="0">
                <a:solidFill>
                  <a:srgbClr val="000000"/>
                </a:solidFill>
                <a:latin typeface="Inter" pitchFamily="34" charset="0"/>
                <a:ea typeface="Inter" pitchFamily="34" charset="-122"/>
                <a:cs typeface="Inter" pitchFamily="34" charset="-120"/>
              </a:rPr>
              <a:t>Resursu efektīva izmantošana un inovācijas</a:t>
            </a:r>
            <a:endParaRPr lang="en-US" sz="1400" dirty="0"/>
          </a:p>
        </p:txBody>
      </p:sp>
      <p:pic>
        <p:nvPicPr>
          <p:cNvPr id="14"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369398" y="5375915"/>
            <a:ext cx="318458" cy="318458"/>
          </a:xfrm>
          <a:prstGeom prst="rect">
            <a:avLst/>
          </a:prstGeom>
        </p:spPr>
      </p:pic>
      <p:pic>
        <p:nvPicPr>
          <p:cNvPr id="15" name="Image 4" descr="preencoded.png"/>
          <p:cNvPicPr>
            <a:picLocks noChangeAspect="1"/>
          </p:cNvPicPr>
          <p:nvPr/>
        </p:nvPicPr>
        <p:blipFill>
          <a:blip r:embed="rId10"/>
          <a:stretch>
            <a:fillRect/>
          </a:stretch>
        </p:blipFill>
        <p:spPr>
          <a:xfrm>
            <a:off x="678656" y="555903"/>
            <a:ext cx="1782366" cy="581144"/>
          </a:xfrm>
          <a:prstGeom prst="rect">
            <a:avLst/>
          </a:prstGeom>
        </p:spPr>
      </p:pic>
      <p:pic>
        <p:nvPicPr>
          <p:cNvPr id="16" name="Image 5" descr="preencoded.png"/>
          <p:cNvPicPr>
            <a:picLocks noChangeAspect="1"/>
          </p:cNvPicPr>
          <p:nvPr/>
        </p:nvPicPr>
        <p:blipFill>
          <a:blip r:embed="rId11"/>
          <a:stretch>
            <a:fillRect/>
          </a:stretch>
        </p:blipFill>
        <p:spPr>
          <a:xfrm>
            <a:off x="6957774" y="488990"/>
            <a:ext cx="714970" cy="714970"/>
          </a:xfrm>
          <a:prstGeom prst="rect">
            <a:avLst/>
          </a:prstGeom>
        </p:spPr>
      </p:pic>
      <p:pic>
        <p:nvPicPr>
          <p:cNvPr id="17" name="Image 6" descr="preencoded.png"/>
          <p:cNvPicPr>
            <a:picLocks noChangeAspect="1"/>
          </p:cNvPicPr>
          <p:nvPr/>
        </p:nvPicPr>
        <p:blipFill>
          <a:blip r:embed="rId12"/>
          <a:stretch>
            <a:fillRect/>
          </a:stretch>
        </p:blipFill>
        <p:spPr>
          <a:xfrm>
            <a:off x="11618833" y="610195"/>
            <a:ext cx="2333030" cy="472678"/>
          </a:xfrm>
          <a:prstGeom prst="rect">
            <a:avLst/>
          </a:prstGeom>
        </p:spPr>
      </p:pic>
      <p:pic>
        <p:nvPicPr>
          <p:cNvPr id="18" name="Image 7" descr="preencoded.png"/>
          <p:cNvPicPr>
            <a:picLocks noChangeAspect="1"/>
          </p:cNvPicPr>
          <p:nvPr/>
        </p:nvPicPr>
        <p:blipFill>
          <a:blip r:embed="rId13"/>
          <a:stretch>
            <a:fillRect/>
          </a:stretch>
        </p:blipFill>
        <p:spPr>
          <a:xfrm>
            <a:off x="12579191" y="7063264"/>
            <a:ext cx="1372553" cy="63948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4031"/>
            </a:avLst>
          </a:prstGeom>
          <a:solidFill>
            <a:srgbClr val="F2F2F2"/>
          </a:solidFill>
          <a:ln w="7620">
            <a:solidFill>
              <a:srgbClr val="F5F5F5"/>
            </a:solidFill>
            <a:prstDash val="solid"/>
          </a:ln>
          <a:effectLst>
            <a:outerShdw blurRad="48260" dist="31750" dir="5400000" algn="bl" rotWithShape="0">
              <a:srgbClr val="000000">
                <a:alpha val="10000"/>
              </a:srgbClr>
            </a:outerShdw>
          </a:effectLst>
        </p:spPr>
        <p:txBody>
          <a:bodyPr/>
          <a:lstStyle/>
          <a:p>
            <a:endParaRPr lang="lv-LV"/>
          </a:p>
        </p:txBody>
      </p:sp>
      <p:sp>
        <p:nvSpPr>
          <p:cNvPr id="3" name="Text 1"/>
          <p:cNvSpPr/>
          <p:nvPr/>
        </p:nvSpPr>
        <p:spPr>
          <a:xfrm>
            <a:off x="993577" y="1665684"/>
            <a:ext cx="10056971" cy="560784"/>
          </a:xfrm>
          <a:prstGeom prst="rect">
            <a:avLst/>
          </a:prstGeom>
          <a:noFill/>
          <a:ln/>
        </p:spPr>
        <p:txBody>
          <a:bodyPr wrap="none" lIns="0" tIns="0" rIns="0" bIns="0" rtlCol="0" anchor="t"/>
          <a:lstStyle/>
          <a:p>
            <a:pPr marL="0" indent="0" algn="l">
              <a:lnSpc>
                <a:spcPts val="4400"/>
              </a:lnSpc>
              <a:buNone/>
            </a:pPr>
            <a:r>
              <a:rPr lang="en-US" sz="3500" b="1" dirty="0">
                <a:solidFill>
                  <a:srgbClr val="6C6463"/>
                </a:solidFill>
                <a:latin typeface="Armin Grotesk Bold" pitchFamily="34" charset="0"/>
                <a:ea typeface="Armin Grotesk Bold" pitchFamily="34" charset="-122"/>
                <a:cs typeface="Armin Grotesk Bold" pitchFamily="34" charset="-120"/>
              </a:rPr>
              <a:t>Ekonomikas teorijas praksē Baltijas jūras reģionā</a:t>
            </a:r>
            <a:endParaRPr lang="en-US" sz="3500" dirty="0"/>
          </a:p>
        </p:txBody>
      </p:sp>
      <p:pic>
        <p:nvPicPr>
          <p:cNvPr id="4" name="Image 0" descr="preencoded.png"/>
          <p:cNvPicPr>
            <a:picLocks noChangeAspect="1"/>
          </p:cNvPicPr>
          <p:nvPr/>
        </p:nvPicPr>
        <p:blipFill>
          <a:blip r:embed="rId3"/>
          <a:stretch>
            <a:fillRect/>
          </a:stretch>
        </p:blipFill>
        <p:spPr>
          <a:xfrm>
            <a:off x="2714744" y="2353151"/>
            <a:ext cx="9200793" cy="4210645"/>
          </a:xfrm>
          <a:prstGeom prst="rect">
            <a:avLst/>
          </a:prstGeom>
        </p:spPr>
      </p:pic>
      <p:sp>
        <p:nvSpPr>
          <p:cNvPr id="5" name="Text 2"/>
          <p:cNvSpPr/>
          <p:nvPr/>
        </p:nvSpPr>
        <p:spPr>
          <a:xfrm>
            <a:off x="9454335" y="2155819"/>
            <a:ext cx="2243335" cy="610585"/>
          </a:xfrm>
          <a:prstGeom prst="rect">
            <a:avLst/>
          </a:prstGeom>
          <a:noFill/>
          <a:ln/>
        </p:spPr>
        <p:txBody>
          <a:bodyPr wrap="square" lIns="0" tIns="0" rIns="0" bIns="0" rtlCol="0" anchor="t"/>
          <a:lstStyle/>
          <a:p>
            <a:pPr marL="0" indent="0" algn="l">
              <a:lnSpc>
                <a:spcPts val="2400"/>
              </a:lnSpc>
              <a:buNone/>
            </a:pPr>
            <a:r>
              <a:rPr lang="en-US" sz="1900" b="1" dirty="0">
                <a:solidFill>
                  <a:srgbClr val="000000"/>
                </a:solidFill>
                <a:latin typeface="Armin Grotesk Bold" pitchFamily="34" charset="0"/>
                <a:ea typeface="Armin Grotesk Bold" pitchFamily="34" charset="-122"/>
                <a:cs typeface="Armin Grotesk Bold" pitchFamily="34" charset="-120"/>
              </a:rPr>
              <a:t>Zilās ekonomikas prakse</a:t>
            </a:r>
            <a:endParaRPr lang="en-US" sz="1900" dirty="0"/>
          </a:p>
        </p:txBody>
      </p:sp>
      <p:sp>
        <p:nvSpPr>
          <p:cNvPr id="6" name="Text 3"/>
          <p:cNvSpPr/>
          <p:nvPr/>
        </p:nvSpPr>
        <p:spPr>
          <a:xfrm>
            <a:off x="9454335" y="2838770"/>
            <a:ext cx="2243335" cy="1512895"/>
          </a:xfrm>
          <a:prstGeom prst="rect">
            <a:avLst/>
          </a:prstGeom>
          <a:noFill/>
          <a:ln/>
        </p:spPr>
        <p:txBody>
          <a:bodyPr wrap="square" lIns="0" tIns="0" rIns="0" bIns="0" rtlCol="0" anchor="t"/>
          <a:lstStyle/>
          <a:p>
            <a:pPr marL="0" indent="0" algn="l">
              <a:lnSpc>
                <a:spcPts val="1450"/>
              </a:lnSpc>
              <a:buNone/>
            </a:pPr>
            <a:r>
              <a:rPr lang="en-US" sz="1600" dirty="0">
                <a:solidFill>
                  <a:srgbClr val="000000"/>
                </a:solidFill>
                <a:latin typeface="Inter" pitchFamily="34" charset="0"/>
                <a:ea typeface="Inter" pitchFamily="34" charset="-122"/>
                <a:cs typeface="Inter" pitchFamily="34" charset="-120"/>
              </a:rPr>
              <a:t>Jūras vēja parki, Zilā biotehnoloģija (aļģes, jūras organismi), Digitālie jūras dvīņi un sensori, Sandbox regulējums jaunām tehnoloģijām, Pārrobežu pilotprojekti</a:t>
            </a:r>
            <a:endParaRPr lang="en-US" sz="1600" dirty="0"/>
          </a:p>
        </p:txBody>
      </p:sp>
      <p:sp>
        <p:nvSpPr>
          <p:cNvPr id="7" name="Text 4"/>
          <p:cNvSpPr/>
          <p:nvPr/>
        </p:nvSpPr>
        <p:spPr>
          <a:xfrm>
            <a:off x="2932381" y="3445256"/>
            <a:ext cx="2062421" cy="610586"/>
          </a:xfrm>
          <a:prstGeom prst="rect">
            <a:avLst/>
          </a:prstGeom>
          <a:noFill/>
          <a:ln/>
        </p:spPr>
        <p:txBody>
          <a:bodyPr wrap="square" lIns="0" tIns="0" rIns="0" bIns="0" rtlCol="0" anchor="t"/>
          <a:lstStyle/>
          <a:p>
            <a:pPr marL="0" indent="0" algn="r">
              <a:lnSpc>
                <a:spcPts val="2400"/>
              </a:lnSpc>
              <a:buNone/>
            </a:pPr>
            <a:r>
              <a:rPr lang="en-US" sz="1900" b="1" dirty="0">
                <a:solidFill>
                  <a:srgbClr val="000000"/>
                </a:solidFill>
                <a:latin typeface="Armin Grotesk Bold" pitchFamily="34" charset="0"/>
                <a:ea typeface="Armin Grotesk Bold" pitchFamily="34" charset="-122"/>
                <a:cs typeface="Armin Grotesk Bold" pitchFamily="34" charset="-120"/>
              </a:rPr>
              <a:t>Politikas instrumenti</a:t>
            </a:r>
            <a:endParaRPr lang="en-US" sz="1900" dirty="0"/>
          </a:p>
        </p:txBody>
      </p:sp>
      <p:sp>
        <p:nvSpPr>
          <p:cNvPr id="8" name="Text 5"/>
          <p:cNvSpPr/>
          <p:nvPr/>
        </p:nvSpPr>
        <p:spPr>
          <a:xfrm>
            <a:off x="2932381" y="4128207"/>
            <a:ext cx="2062421" cy="1702006"/>
          </a:xfrm>
          <a:prstGeom prst="rect">
            <a:avLst/>
          </a:prstGeom>
          <a:noFill/>
          <a:ln/>
        </p:spPr>
        <p:txBody>
          <a:bodyPr wrap="square" lIns="0" tIns="0" rIns="0" bIns="0" rtlCol="0" anchor="t"/>
          <a:lstStyle/>
          <a:p>
            <a:pPr marL="0" indent="0" algn="r">
              <a:lnSpc>
                <a:spcPts val="1450"/>
              </a:lnSpc>
              <a:buNone/>
            </a:pPr>
            <a:r>
              <a:rPr lang="en-US" sz="1600" dirty="0">
                <a:solidFill>
                  <a:srgbClr val="000000"/>
                </a:solidFill>
                <a:latin typeface="Inter" pitchFamily="34" charset="0"/>
                <a:ea typeface="Inter" pitchFamily="34" charset="-122"/>
                <a:cs typeface="Inter" pitchFamily="34" charset="-120"/>
              </a:rPr>
              <a:t>RIS3 (viedā specializācija), Interreg Baltic Sea Programme, EUSBSR, Horizon Europe / BlueMission BANOS, Nacionālie atbalsta rīki (granti, subsīdijas)</a:t>
            </a:r>
            <a:endParaRPr lang="en-US" sz="1600" dirty="0"/>
          </a:p>
        </p:txBody>
      </p:sp>
      <p:sp>
        <p:nvSpPr>
          <p:cNvPr id="9" name="Text 6"/>
          <p:cNvSpPr/>
          <p:nvPr/>
        </p:nvSpPr>
        <p:spPr>
          <a:xfrm>
            <a:off x="9454335" y="4727203"/>
            <a:ext cx="2243335" cy="610585"/>
          </a:xfrm>
          <a:prstGeom prst="rect">
            <a:avLst/>
          </a:prstGeom>
          <a:noFill/>
          <a:ln/>
        </p:spPr>
        <p:txBody>
          <a:bodyPr wrap="square" lIns="0" tIns="0" rIns="0" bIns="0" rtlCol="0" anchor="t"/>
          <a:lstStyle/>
          <a:p>
            <a:pPr marL="0" indent="0" algn="l">
              <a:lnSpc>
                <a:spcPts val="2400"/>
              </a:lnSpc>
              <a:buNone/>
            </a:pPr>
            <a:r>
              <a:rPr lang="en-US" sz="1900" b="1" dirty="0">
                <a:solidFill>
                  <a:srgbClr val="000000"/>
                </a:solidFill>
                <a:latin typeface="Armin Grotesk Bold" pitchFamily="34" charset="0"/>
                <a:ea typeface="Armin Grotesk Bold" pitchFamily="34" charset="-122"/>
                <a:cs typeface="Armin Grotesk Bold" pitchFamily="34" charset="-120"/>
              </a:rPr>
              <a:t>Ekonomikas teorijas</a:t>
            </a:r>
            <a:endParaRPr lang="en-US" sz="1900" dirty="0"/>
          </a:p>
        </p:txBody>
      </p:sp>
      <p:sp>
        <p:nvSpPr>
          <p:cNvPr id="10" name="Text 7"/>
          <p:cNvSpPr/>
          <p:nvPr/>
        </p:nvSpPr>
        <p:spPr>
          <a:xfrm>
            <a:off x="9454335" y="5410153"/>
            <a:ext cx="2243335" cy="567336"/>
          </a:xfrm>
          <a:prstGeom prst="rect">
            <a:avLst/>
          </a:prstGeom>
          <a:noFill/>
          <a:ln/>
        </p:spPr>
        <p:txBody>
          <a:bodyPr wrap="square" lIns="0" tIns="0" rIns="0" bIns="0" rtlCol="0" anchor="t"/>
          <a:lstStyle/>
          <a:p>
            <a:pPr marL="0" indent="0" algn="l">
              <a:lnSpc>
                <a:spcPts val="1450"/>
              </a:lnSpc>
              <a:buNone/>
            </a:pPr>
            <a:r>
              <a:rPr lang="en-US" sz="1600" dirty="0">
                <a:solidFill>
                  <a:srgbClr val="000000"/>
                </a:solidFill>
                <a:latin typeface="Inter" pitchFamily="34" charset="0"/>
                <a:ea typeface="Inter" pitchFamily="34" charset="-122"/>
                <a:cs typeface="Inter" pitchFamily="34" charset="-120"/>
              </a:rPr>
              <a:t>Neoklasiskā, endogēnā, klasteru inovācijas sistēmas</a:t>
            </a:r>
            <a:endParaRPr lang="en-US" sz="1600" dirty="0"/>
          </a:p>
        </p:txBody>
      </p:sp>
      <p:pic>
        <p:nvPicPr>
          <p:cNvPr id="11" name="Image 1" descr="preencoded.png"/>
          <p:cNvPicPr>
            <a:picLocks noChangeAspect="1"/>
          </p:cNvPicPr>
          <p:nvPr/>
        </p:nvPicPr>
        <p:blipFill>
          <a:blip r:embed="rId4"/>
          <a:stretch>
            <a:fillRect/>
          </a:stretch>
        </p:blipFill>
        <p:spPr>
          <a:xfrm>
            <a:off x="673537" y="549473"/>
            <a:ext cx="1745218" cy="569000"/>
          </a:xfrm>
          <a:prstGeom prst="rect">
            <a:avLst/>
          </a:prstGeom>
        </p:spPr>
      </p:pic>
      <p:pic>
        <p:nvPicPr>
          <p:cNvPr id="12" name="Image 2" descr="preencoded.png"/>
          <p:cNvPicPr>
            <a:picLocks noChangeAspect="1"/>
          </p:cNvPicPr>
          <p:nvPr/>
        </p:nvPicPr>
        <p:blipFill>
          <a:blip r:embed="rId5"/>
          <a:stretch>
            <a:fillRect/>
          </a:stretch>
        </p:blipFill>
        <p:spPr>
          <a:xfrm>
            <a:off x="6965156" y="483870"/>
            <a:ext cx="700088" cy="700088"/>
          </a:xfrm>
          <a:prstGeom prst="rect">
            <a:avLst/>
          </a:prstGeom>
        </p:spPr>
      </p:pic>
      <p:pic>
        <p:nvPicPr>
          <p:cNvPr id="13" name="Image 3" descr="preencoded.png"/>
          <p:cNvPicPr>
            <a:picLocks noChangeAspect="1"/>
          </p:cNvPicPr>
          <p:nvPr/>
        </p:nvPicPr>
        <p:blipFill>
          <a:blip r:embed="rId6"/>
          <a:stretch>
            <a:fillRect/>
          </a:stretch>
        </p:blipFill>
        <p:spPr>
          <a:xfrm>
            <a:off x="11672649" y="602575"/>
            <a:ext cx="2284333" cy="462796"/>
          </a:xfrm>
          <a:prstGeom prst="rect">
            <a:avLst/>
          </a:prstGeom>
        </p:spPr>
      </p:pic>
      <p:pic>
        <p:nvPicPr>
          <p:cNvPr id="14" name="Image 4" descr="preencoded.png"/>
          <p:cNvPicPr>
            <a:picLocks noChangeAspect="1"/>
          </p:cNvPicPr>
          <p:nvPr/>
        </p:nvPicPr>
        <p:blipFill>
          <a:blip r:embed="rId7"/>
          <a:stretch>
            <a:fillRect/>
          </a:stretch>
        </p:blipFill>
        <p:spPr>
          <a:xfrm>
            <a:off x="12612767" y="7082552"/>
            <a:ext cx="1344097" cy="6261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433507" y="243840"/>
            <a:ext cx="13763387" cy="7743111"/>
          </a:xfrm>
          <a:prstGeom prst="roundRect">
            <a:avLst>
              <a:gd name="adj" fmla="val 4398"/>
            </a:avLst>
          </a:prstGeom>
          <a:solidFill>
            <a:srgbClr val="F2F2F2"/>
          </a:solidFill>
          <a:ln w="7620">
            <a:solidFill>
              <a:srgbClr val="F5F5F5"/>
            </a:solidFill>
            <a:prstDash val="solid"/>
          </a:ln>
          <a:effectLst>
            <a:outerShdw blurRad="52070" dist="34290" dir="5400000" algn="bl" rotWithShape="0">
              <a:srgbClr val="000000">
                <a:alpha val="10000"/>
              </a:srgbClr>
            </a:outerShdw>
          </a:effectLst>
        </p:spPr>
        <p:txBody>
          <a:bodyPr/>
          <a:lstStyle/>
          <a:p>
            <a:endParaRPr lang="lv-LV"/>
          </a:p>
        </p:txBody>
      </p:sp>
      <p:sp>
        <p:nvSpPr>
          <p:cNvPr id="3" name="Text 1"/>
          <p:cNvSpPr/>
          <p:nvPr/>
        </p:nvSpPr>
        <p:spPr>
          <a:xfrm>
            <a:off x="1044654" y="1531739"/>
            <a:ext cx="12541091" cy="1223486"/>
          </a:xfrm>
          <a:prstGeom prst="rect">
            <a:avLst/>
          </a:prstGeom>
          <a:noFill/>
          <a:ln/>
        </p:spPr>
        <p:txBody>
          <a:bodyPr wrap="square" lIns="0" tIns="0" rIns="0" bIns="0" rtlCol="0" anchor="t"/>
          <a:lstStyle/>
          <a:p>
            <a:pPr marL="0" indent="0" algn="l">
              <a:lnSpc>
                <a:spcPts val="4800"/>
              </a:lnSpc>
              <a:buNone/>
            </a:pPr>
            <a:r>
              <a:rPr lang="en-US" sz="3850" b="1" dirty="0">
                <a:solidFill>
                  <a:srgbClr val="6C6463"/>
                </a:solidFill>
                <a:latin typeface="Armin Grotesk Bold" pitchFamily="34" charset="0"/>
                <a:ea typeface="Armin Grotesk Bold" pitchFamily="34" charset="-122"/>
                <a:cs typeface="Armin Grotesk Bold" pitchFamily="34" charset="-120"/>
              </a:rPr>
              <a:t>Zilā ekonomika kā RIS3 caurvijas elements un endogēnās izaugsmes dzinējspēks</a:t>
            </a:r>
            <a:endParaRPr lang="en-US" sz="3850" dirty="0"/>
          </a:p>
        </p:txBody>
      </p:sp>
      <p:sp>
        <p:nvSpPr>
          <p:cNvPr id="4" name="Text 2"/>
          <p:cNvSpPr/>
          <p:nvPr/>
        </p:nvSpPr>
        <p:spPr>
          <a:xfrm>
            <a:off x="1044654" y="2906078"/>
            <a:ext cx="12541091" cy="173831"/>
          </a:xfrm>
          <a:prstGeom prst="rect">
            <a:avLst/>
          </a:prstGeom>
          <a:noFill/>
          <a:ln/>
        </p:spPr>
        <p:txBody>
          <a:bodyPr wrap="none" lIns="0" tIns="0" rIns="0" bIns="0" rtlCol="0" anchor="t"/>
          <a:lstStyle/>
          <a:p>
            <a:pPr marL="0" indent="0" algn="l">
              <a:lnSpc>
                <a:spcPts val="1350"/>
              </a:lnSpc>
              <a:buNone/>
            </a:pPr>
            <a:endParaRPr lang="en-US" sz="1100" dirty="0"/>
          </a:p>
        </p:txBody>
      </p:sp>
      <p:pic>
        <p:nvPicPr>
          <p:cNvPr id="5" name="Image 0" descr="preencoded.png"/>
          <p:cNvPicPr>
            <a:picLocks noChangeAspect="1"/>
          </p:cNvPicPr>
          <p:nvPr/>
        </p:nvPicPr>
        <p:blipFill>
          <a:blip r:embed="rId3"/>
          <a:stretch>
            <a:fillRect/>
          </a:stretch>
        </p:blipFill>
        <p:spPr>
          <a:xfrm>
            <a:off x="3453884" y="3164800"/>
            <a:ext cx="7722632" cy="3534251"/>
          </a:xfrm>
          <a:prstGeom prst="rect">
            <a:avLst/>
          </a:prstGeom>
        </p:spPr>
      </p:pic>
      <p:sp>
        <p:nvSpPr>
          <p:cNvPr id="6" name="Text 3"/>
          <p:cNvSpPr/>
          <p:nvPr/>
        </p:nvSpPr>
        <p:spPr>
          <a:xfrm>
            <a:off x="9110756" y="3437759"/>
            <a:ext cx="1882969" cy="512501"/>
          </a:xfrm>
          <a:prstGeom prst="rect">
            <a:avLst/>
          </a:prstGeom>
          <a:noFill/>
          <a:ln/>
        </p:spPr>
        <p:txBody>
          <a:bodyPr wrap="square" lIns="0" tIns="0" rIns="0" bIns="0" rtlCol="0" anchor="t"/>
          <a:lstStyle/>
          <a:p>
            <a:pPr marL="0" indent="0" algn="l">
              <a:lnSpc>
                <a:spcPts val="2000"/>
              </a:lnSpc>
              <a:buNone/>
            </a:pPr>
            <a:r>
              <a:rPr lang="en-US" sz="1600" b="1" dirty="0">
                <a:solidFill>
                  <a:srgbClr val="000000"/>
                </a:solidFill>
                <a:latin typeface="Armin Grotesk Bold" pitchFamily="34" charset="0"/>
                <a:ea typeface="Armin Grotesk Bold" pitchFamily="34" charset="-122"/>
                <a:cs typeface="Armin Grotesk Bold" pitchFamily="34" charset="-120"/>
              </a:rPr>
              <a:t>Ilgtspējīgas attīstības mērķi</a:t>
            </a:r>
            <a:endParaRPr lang="en-US" sz="1600" dirty="0"/>
          </a:p>
        </p:txBody>
      </p:sp>
      <p:sp>
        <p:nvSpPr>
          <p:cNvPr id="7" name="Text 4"/>
          <p:cNvSpPr/>
          <p:nvPr/>
        </p:nvSpPr>
        <p:spPr>
          <a:xfrm>
            <a:off x="9110756" y="4011002"/>
            <a:ext cx="1882969" cy="392562"/>
          </a:xfrm>
          <a:prstGeom prst="rect">
            <a:avLst/>
          </a:prstGeom>
          <a:noFill/>
          <a:ln/>
        </p:spPr>
        <p:txBody>
          <a:bodyPr wrap="square" lIns="0" tIns="0" rIns="0" bIns="0" rtlCol="0" anchor="t"/>
          <a:lstStyle/>
          <a:p>
            <a:pPr marL="0" indent="0" algn="l">
              <a:lnSpc>
                <a:spcPts val="1000"/>
              </a:lnSpc>
              <a:buNone/>
            </a:pPr>
            <a:r>
              <a:rPr lang="en-US" sz="1050" dirty="0">
                <a:solidFill>
                  <a:srgbClr val="000000"/>
                </a:solidFill>
                <a:latin typeface="Inter" pitchFamily="34" charset="0"/>
                <a:ea typeface="Inter" pitchFamily="34" charset="-122"/>
                <a:cs typeface="Inter" pitchFamily="34" charset="-120"/>
              </a:rPr>
              <a:t>Ekonomiskā izaugsme; Sociālā labklājība; Vides ilgtspēja</a:t>
            </a:r>
            <a:endParaRPr lang="en-US" sz="1050" dirty="0"/>
          </a:p>
        </p:txBody>
      </p:sp>
      <p:sp>
        <p:nvSpPr>
          <p:cNvPr id="8" name="Text 5"/>
          <p:cNvSpPr/>
          <p:nvPr/>
        </p:nvSpPr>
        <p:spPr>
          <a:xfrm>
            <a:off x="3636483" y="3627456"/>
            <a:ext cx="1731116" cy="512501"/>
          </a:xfrm>
          <a:prstGeom prst="rect">
            <a:avLst/>
          </a:prstGeom>
          <a:noFill/>
          <a:ln/>
        </p:spPr>
        <p:txBody>
          <a:bodyPr wrap="square" lIns="0" tIns="0" rIns="0" bIns="0" rtlCol="0" anchor="t"/>
          <a:lstStyle/>
          <a:p>
            <a:pPr marL="0" indent="0" algn="r">
              <a:lnSpc>
                <a:spcPts val="2000"/>
              </a:lnSpc>
              <a:buNone/>
            </a:pPr>
            <a:r>
              <a:rPr lang="en-US" sz="1600" b="1" dirty="0">
                <a:solidFill>
                  <a:srgbClr val="000000"/>
                </a:solidFill>
                <a:latin typeface="Armin Grotesk Bold" pitchFamily="34" charset="0"/>
                <a:ea typeface="Armin Grotesk Bold" pitchFamily="34" charset="-122"/>
                <a:cs typeface="Armin Grotesk Bold" pitchFamily="34" charset="-120"/>
              </a:rPr>
              <a:t>RIS3 prioritātes Baltijas jūrā</a:t>
            </a:r>
            <a:endParaRPr lang="en-US" sz="1600" dirty="0"/>
          </a:p>
        </p:txBody>
      </p:sp>
      <p:sp>
        <p:nvSpPr>
          <p:cNvPr id="9" name="Text 6"/>
          <p:cNvSpPr/>
          <p:nvPr/>
        </p:nvSpPr>
        <p:spPr>
          <a:xfrm>
            <a:off x="3636483" y="4200698"/>
            <a:ext cx="1731116" cy="523416"/>
          </a:xfrm>
          <a:prstGeom prst="rect">
            <a:avLst/>
          </a:prstGeom>
          <a:noFill/>
          <a:ln/>
        </p:spPr>
        <p:txBody>
          <a:bodyPr wrap="square" lIns="0" tIns="0" rIns="0" bIns="0" rtlCol="0" anchor="t"/>
          <a:lstStyle/>
          <a:p>
            <a:pPr marL="0" indent="0" algn="r">
              <a:lnSpc>
                <a:spcPts val="1000"/>
              </a:lnSpc>
              <a:buNone/>
            </a:pPr>
            <a:r>
              <a:rPr lang="en-US" sz="1050" dirty="0">
                <a:solidFill>
                  <a:srgbClr val="000000"/>
                </a:solidFill>
                <a:latin typeface="Inter" pitchFamily="34" charset="0"/>
                <a:ea typeface="Inter" pitchFamily="34" charset="-122"/>
                <a:cs typeface="Inter" pitchFamily="34" charset="-120"/>
              </a:rPr>
              <a:t>Zivsaimniecība un akvakultūra (ilgtspējīga zvejas pārvaldība, aļģu audzēšana)</a:t>
            </a:r>
            <a:endParaRPr lang="en-US" sz="1050" dirty="0"/>
          </a:p>
        </p:txBody>
      </p:sp>
      <p:sp>
        <p:nvSpPr>
          <p:cNvPr id="10" name="Text 7"/>
          <p:cNvSpPr/>
          <p:nvPr/>
        </p:nvSpPr>
        <p:spPr>
          <a:xfrm>
            <a:off x="3636483" y="4784855"/>
            <a:ext cx="1731116" cy="392562"/>
          </a:xfrm>
          <a:prstGeom prst="rect">
            <a:avLst/>
          </a:prstGeom>
          <a:noFill/>
          <a:ln/>
        </p:spPr>
        <p:txBody>
          <a:bodyPr wrap="square" lIns="0" tIns="0" rIns="0" bIns="0" rtlCol="0" anchor="t"/>
          <a:lstStyle/>
          <a:p>
            <a:pPr marL="0" indent="0" algn="r">
              <a:lnSpc>
                <a:spcPts val="1000"/>
              </a:lnSpc>
              <a:buNone/>
            </a:pPr>
            <a:r>
              <a:rPr lang="en-US" sz="1050" dirty="0">
                <a:solidFill>
                  <a:srgbClr val="000000"/>
                </a:solidFill>
                <a:latin typeface="Inter" pitchFamily="34" charset="0"/>
                <a:ea typeface="Inter" pitchFamily="34" charset="-122"/>
                <a:cs typeface="Inter" pitchFamily="34" charset="-120"/>
              </a:rPr>
              <a:t>Jūras atjaunojamā enerģija (offshore vēja parki, viļņu enerģija)</a:t>
            </a:r>
            <a:endParaRPr lang="en-US" sz="1050" dirty="0"/>
          </a:p>
        </p:txBody>
      </p:sp>
      <p:sp>
        <p:nvSpPr>
          <p:cNvPr id="11" name="Text 8"/>
          <p:cNvSpPr/>
          <p:nvPr/>
        </p:nvSpPr>
        <p:spPr>
          <a:xfrm>
            <a:off x="3636483" y="5238157"/>
            <a:ext cx="1731116" cy="392562"/>
          </a:xfrm>
          <a:prstGeom prst="rect">
            <a:avLst/>
          </a:prstGeom>
          <a:noFill/>
          <a:ln/>
        </p:spPr>
        <p:txBody>
          <a:bodyPr wrap="square" lIns="0" tIns="0" rIns="0" bIns="0" rtlCol="0" anchor="t"/>
          <a:lstStyle/>
          <a:p>
            <a:pPr marL="0" indent="0" algn="r">
              <a:lnSpc>
                <a:spcPts val="1000"/>
              </a:lnSpc>
              <a:buNone/>
            </a:pPr>
            <a:r>
              <a:rPr lang="en-US" sz="1050" dirty="0">
                <a:solidFill>
                  <a:srgbClr val="000000"/>
                </a:solidFill>
                <a:latin typeface="Inter" pitchFamily="34" charset="0"/>
                <a:ea typeface="Inter" pitchFamily="34" charset="-122"/>
                <a:cs typeface="Inter" pitchFamily="34" charset="-120"/>
              </a:rPr>
              <a:t>Zilās biotehnoloģijas (medikamenti, kosmētika no jūras organismiem)</a:t>
            </a:r>
            <a:endParaRPr lang="en-US" sz="1050" dirty="0"/>
          </a:p>
        </p:txBody>
      </p:sp>
      <p:sp>
        <p:nvSpPr>
          <p:cNvPr id="12" name="Text 9"/>
          <p:cNvSpPr/>
          <p:nvPr/>
        </p:nvSpPr>
        <p:spPr>
          <a:xfrm>
            <a:off x="3636483" y="5691461"/>
            <a:ext cx="1731116" cy="392562"/>
          </a:xfrm>
          <a:prstGeom prst="rect">
            <a:avLst/>
          </a:prstGeom>
          <a:noFill/>
          <a:ln/>
        </p:spPr>
        <p:txBody>
          <a:bodyPr wrap="square" lIns="0" tIns="0" rIns="0" bIns="0" rtlCol="0" anchor="t"/>
          <a:lstStyle/>
          <a:p>
            <a:pPr marL="0" indent="0" algn="r">
              <a:lnSpc>
                <a:spcPts val="1000"/>
              </a:lnSpc>
              <a:buNone/>
            </a:pPr>
            <a:r>
              <a:rPr lang="en-US" sz="1050" dirty="0">
                <a:solidFill>
                  <a:srgbClr val="000000"/>
                </a:solidFill>
                <a:latin typeface="Inter" pitchFamily="34" charset="0"/>
                <a:ea typeface="Inter" pitchFamily="34" charset="-122"/>
                <a:cs typeface="Inter" pitchFamily="34" charset="-120"/>
              </a:rPr>
              <a:t>Jūras loģistika un digitālie dvīņi (zaļā kuģniecība, datu platformas)</a:t>
            </a:r>
            <a:endParaRPr lang="en-US" sz="1050" dirty="0"/>
          </a:p>
        </p:txBody>
      </p:sp>
      <p:sp>
        <p:nvSpPr>
          <p:cNvPr id="13" name="Text 10"/>
          <p:cNvSpPr/>
          <p:nvPr/>
        </p:nvSpPr>
        <p:spPr>
          <a:xfrm>
            <a:off x="3636483" y="6144764"/>
            <a:ext cx="1731116" cy="392562"/>
          </a:xfrm>
          <a:prstGeom prst="rect">
            <a:avLst/>
          </a:prstGeom>
          <a:noFill/>
          <a:ln/>
        </p:spPr>
        <p:txBody>
          <a:bodyPr wrap="square" lIns="0" tIns="0" rIns="0" bIns="0" rtlCol="0" anchor="t"/>
          <a:lstStyle/>
          <a:p>
            <a:pPr marL="0" indent="0" algn="r">
              <a:lnSpc>
                <a:spcPts val="1000"/>
              </a:lnSpc>
              <a:buNone/>
            </a:pPr>
            <a:r>
              <a:rPr lang="en-US" sz="1050" dirty="0">
                <a:solidFill>
                  <a:srgbClr val="000000"/>
                </a:solidFill>
                <a:latin typeface="Inter" pitchFamily="34" charset="0"/>
                <a:ea typeface="Inter" pitchFamily="34" charset="-122"/>
                <a:cs typeface="Inter" pitchFamily="34" charset="-120"/>
              </a:rPr>
              <a:t>Piekrastes tūrisms (ilgtspējīgs tūrisms, jūras mantojums)</a:t>
            </a:r>
            <a:endParaRPr lang="en-US" sz="1050" dirty="0"/>
          </a:p>
        </p:txBody>
      </p:sp>
      <p:sp>
        <p:nvSpPr>
          <p:cNvPr id="14" name="Text 11"/>
          <p:cNvSpPr/>
          <p:nvPr/>
        </p:nvSpPr>
        <p:spPr>
          <a:xfrm>
            <a:off x="9110756" y="5071239"/>
            <a:ext cx="1882969" cy="768752"/>
          </a:xfrm>
          <a:prstGeom prst="rect">
            <a:avLst/>
          </a:prstGeom>
          <a:noFill/>
          <a:ln/>
        </p:spPr>
        <p:txBody>
          <a:bodyPr wrap="square" lIns="0" tIns="0" rIns="0" bIns="0" rtlCol="0" anchor="t"/>
          <a:lstStyle/>
          <a:p>
            <a:pPr marL="0" indent="0" algn="l">
              <a:lnSpc>
                <a:spcPts val="2000"/>
              </a:lnSpc>
              <a:buNone/>
            </a:pPr>
            <a:r>
              <a:rPr lang="en-US" sz="1600" b="1" dirty="0">
                <a:solidFill>
                  <a:srgbClr val="000000"/>
                </a:solidFill>
                <a:latin typeface="Armin Grotesk Bold" pitchFamily="34" charset="0"/>
                <a:ea typeface="Armin Grotesk Bold" pitchFamily="34" charset="-122"/>
                <a:cs typeface="Armin Grotesk Bold" pitchFamily="34" charset="-120"/>
              </a:rPr>
              <a:t>Baltijas jūras reģiona inovāciju ekosistēma</a:t>
            </a:r>
            <a:endParaRPr lang="en-US" sz="1600" dirty="0"/>
          </a:p>
        </p:txBody>
      </p:sp>
      <p:sp>
        <p:nvSpPr>
          <p:cNvPr id="15" name="Text 12"/>
          <p:cNvSpPr/>
          <p:nvPr/>
        </p:nvSpPr>
        <p:spPr>
          <a:xfrm>
            <a:off x="9110756" y="5900732"/>
            <a:ext cx="1882969" cy="392562"/>
          </a:xfrm>
          <a:prstGeom prst="rect">
            <a:avLst/>
          </a:prstGeom>
          <a:noFill/>
          <a:ln/>
        </p:spPr>
        <p:txBody>
          <a:bodyPr wrap="square" lIns="0" tIns="0" rIns="0" bIns="0" rtlCol="0" anchor="t"/>
          <a:lstStyle/>
          <a:p>
            <a:pPr marL="0" indent="0" algn="l">
              <a:lnSpc>
                <a:spcPts val="1000"/>
              </a:lnSpc>
              <a:buNone/>
            </a:pPr>
            <a:r>
              <a:rPr lang="en-US" sz="1050" dirty="0">
                <a:solidFill>
                  <a:srgbClr val="000000"/>
                </a:solidFill>
                <a:latin typeface="Inter" pitchFamily="34" charset="0"/>
                <a:ea typeface="Inter" pitchFamily="34" charset="-122"/>
                <a:cs typeface="Inter" pitchFamily="34" charset="-120"/>
              </a:rPr>
              <a:t>Zināšanu intensīva un endogēnās izaugsmes dzinējspēks</a:t>
            </a:r>
            <a:endParaRPr lang="en-US" sz="1050" dirty="0"/>
          </a:p>
        </p:txBody>
      </p:sp>
      <p:pic>
        <p:nvPicPr>
          <p:cNvPr id="16" name="Image 1" descr="preencoded.png"/>
          <p:cNvPicPr>
            <a:picLocks noChangeAspect="1"/>
          </p:cNvPicPr>
          <p:nvPr/>
        </p:nvPicPr>
        <p:blipFill>
          <a:blip r:embed="rId4"/>
          <a:stretch>
            <a:fillRect/>
          </a:stretch>
        </p:blipFill>
        <p:spPr>
          <a:xfrm>
            <a:off x="695444" y="577334"/>
            <a:ext cx="1904405" cy="620911"/>
          </a:xfrm>
          <a:prstGeom prst="rect">
            <a:avLst/>
          </a:prstGeom>
        </p:spPr>
      </p:pic>
      <p:pic>
        <p:nvPicPr>
          <p:cNvPr id="17" name="Image 2" descr="preencoded.png"/>
          <p:cNvPicPr>
            <a:picLocks noChangeAspect="1"/>
          </p:cNvPicPr>
          <p:nvPr/>
        </p:nvPicPr>
        <p:blipFill>
          <a:blip r:embed="rId5"/>
          <a:stretch>
            <a:fillRect/>
          </a:stretch>
        </p:blipFill>
        <p:spPr>
          <a:xfrm>
            <a:off x="6933128" y="505778"/>
            <a:ext cx="764024" cy="764024"/>
          </a:xfrm>
          <a:prstGeom prst="rect">
            <a:avLst/>
          </a:prstGeom>
        </p:spPr>
      </p:pic>
      <p:pic>
        <p:nvPicPr>
          <p:cNvPr id="18" name="Image 3" descr="preencoded.png"/>
          <p:cNvPicPr>
            <a:picLocks noChangeAspect="1"/>
          </p:cNvPicPr>
          <p:nvPr/>
        </p:nvPicPr>
        <p:blipFill>
          <a:blip r:embed="rId6"/>
          <a:stretch>
            <a:fillRect/>
          </a:stretch>
        </p:blipFill>
        <p:spPr>
          <a:xfrm>
            <a:off x="11441787" y="635198"/>
            <a:ext cx="2493050" cy="505063"/>
          </a:xfrm>
          <a:prstGeom prst="rect">
            <a:avLst/>
          </a:prstGeom>
        </p:spPr>
      </p:pic>
      <p:pic>
        <p:nvPicPr>
          <p:cNvPr id="19" name="Image 4" descr="preencoded.png"/>
          <p:cNvPicPr>
            <a:picLocks noChangeAspect="1"/>
          </p:cNvPicPr>
          <p:nvPr/>
        </p:nvPicPr>
        <p:blipFill>
          <a:blip r:embed="rId7"/>
          <a:stretch>
            <a:fillRect/>
          </a:stretch>
        </p:blipFill>
        <p:spPr>
          <a:xfrm>
            <a:off x="12468344" y="7001351"/>
            <a:ext cx="1466612" cy="6833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4890"/>
            </a:avLst>
          </a:prstGeom>
          <a:solidFill>
            <a:srgbClr val="F2F2F2"/>
          </a:solidFill>
          <a:ln w="7620">
            <a:solidFill>
              <a:srgbClr val="F5F5F5"/>
            </a:solidFill>
            <a:prstDash val="solid"/>
          </a:ln>
          <a:effectLst>
            <a:outerShdw blurRad="58420" dist="39370" dir="5400000" algn="bl" rotWithShape="0">
              <a:srgbClr val="000000">
                <a:alpha val="10000"/>
              </a:srgbClr>
            </a:outerShdw>
          </a:effectLst>
        </p:spPr>
        <p:txBody>
          <a:bodyPr/>
          <a:lstStyle/>
          <a:p>
            <a:endParaRPr lang="lv-LV"/>
          </a:p>
        </p:txBody>
      </p:sp>
      <p:sp>
        <p:nvSpPr>
          <p:cNvPr id="3" name="Text 1"/>
          <p:cNvSpPr/>
          <p:nvPr/>
        </p:nvSpPr>
        <p:spPr>
          <a:xfrm>
            <a:off x="1112996" y="1713071"/>
            <a:ext cx="8335923" cy="680204"/>
          </a:xfrm>
          <a:prstGeom prst="rect">
            <a:avLst/>
          </a:prstGeom>
          <a:noFill/>
          <a:ln/>
        </p:spPr>
        <p:txBody>
          <a:bodyPr wrap="none" lIns="0" tIns="0" rIns="0" bIns="0" rtlCol="0" anchor="t"/>
          <a:lstStyle/>
          <a:p>
            <a:pPr marL="0" indent="0" algn="l">
              <a:lnSpc>
                <a:spcPts val="5350"/>
              </a:lnSpc>
              <a:buNone/>
            </a:pPr>
            <a:r>
              <a:rPr lang="en-US" sz="4250" b="1" dirty="0">
                <a:solidFill>
                  <a:srgbClr val="6C6463"/>
                </a:solidFill>
                <a:latin typeface="Armin Grotesk Bold" pitchFamily="34" charset="0"/>
                <a:ea typeface="Armin Grotesk Bold" pitchFamily="34" charset="-122"/>
                <a:cs typeface="Armin Grotesk Bold" pitchFamily="34" charset="-120"/>
              </a:rPr>
              <a:t>RIS3 īstenošana zilajā ekonomikā</a:t>
            </a:r>
            <a:endParaRPr lang="en-US" sz="4250" dirty="0"/>
          </a:p>
        </p:txBody>
      </p:sp>
      <p:pic>
        <p:nvPicPr>
          <p:cNvPr id="4" name="Image 0" descr="preencoded.png"/>
          <p:cNvPicPr>
            <a:picLocks noChangeAspect="1"/>
          </p:cNvPicPr>
          <p:nvPr/>
        </p:nvPicPr>
        <p:blipFill>
          <a:blip r:embed="rId3"/>
          <a:stretch>
            <a:fillRect/>
          </a:stretch>
        </p:blipFill>
        <p:spPr>
          <a:xfrm>
            <a:off x="1112996" y="2579846"/>
            <a:ext cx="6202204" cy="630912"/>
          </a:xfrm>
          <a:prstGeom prst="rect">
            <a:avLst/>
          </a:prstGeom>
        </p:spPr>
      </p:pic>
      <p:sp>
        <p:nvSpPr>
          <p:cNvPr id="5" name="Text 2"/>
          <p:cNvSpPr/>
          <p:nvPr/>
        </p:nvSpPr>
        <p:spPr>
          <a:xfrm>
            <a:off x="1270635" y="3303984"/>
            <a:ext cx="2692956" cy="246459"/>
          </a:xfrm>
          <a:prstGeom prst="rect">
            <a:avLst/>
          </a:prstGeom>
          <a:noFill/>
          <a:ln/>
        </p:spPr>
        <p:txBody>
          <a:bodyPr wrap="none" lIns="0" tIns="0" rIns="0" bIns="0" rtlCol="0" anchor="t"/>
          <a:lstStyle/>
          <a:p>
            <a:pPr marL="0" indent="0" algn="l">
              <a:lnSpc>
                <a:spcPts val="1900"/>
              </a:lnSpc>
              <a:buNone/>
            </a:pPr>
            <a:r>
              <a:rPr lang="en-US" sz="1550" b="1" dirty="0">
                <a:solidFill>
                  <a:srgbClr val="000000"/>
                </a:solidFill>
                <a:latin typeface="Armin Grotesk Bold" pitchFamily="34" charset="0"/>
                <a:ea typeface="Armin Grotesk Bold" pitchFamily="34" charset="-122"/>
                <a:cs typeface="Armin Grotesk Bold" pitchFamily="34" charset="-120"/>
              </a:rPr>
              <a:t>Kartētie resursi un potenciāls</a:t>
            </a:r>
            <a:endParaRPr lang="en-US" sz="1550" dirty="0"/>
          </a:p>
        </p:txBody>
      </p:sp>
      <p:sp>
        <p:nvSpPr>
          <p:cNvPr id="6" name="Text 3"/>
          <p:cNvSpPr/>
          <p:nvPr/>
        </p:nvSpPr>
        <p:spPr>
          <a:xfrm>
            <a:off x="1270635" y="3606403"/>
            <a:ext cx="5886926" cy="667464"/>
          </a:xfrm>
          <a:prstGeom prst="rect">
            <a:avLst/>
          </a:prstGeom>
          <a:noFill/>
          <a:ln/>
        </p:spPr>
        <p:txBody>
          <a:bodyPr wrap="square" lIns="0" tIns="0" rIns="0" bIns="0" rtlCol="0" anchor="t"/>
          <a:lstStyle/>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Piekrastes resursi (zivju krājumi, vēja potenciāls)</a:t>
            </a:r>
            <a:endParaRPr lang="en-US" sz="1200" dirty="0"/>
          </a:p>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Infrastruktūra (Rīga, Ventspils, Liepāja)</a:t>
            </a:r>
            <a:endParaRPr lang="en-US" sz="1200" dirty="0"/>
          </a:p>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Pētniecības bāze (LU, RTU, Jūras institūts)</a:t>
            </a:r>
            <a:endParaRPr lang="en-US" sz="1200" dirty="0"/>
          </a:p>
        </p:txBody>
      </p:sp>
      <p:pic>
        <p:nvPicPr>
          <p:cNvPr id="7" name="Image 1" descr="preencoded.png"/>
          <p:cNvPicPr>
            <a:picLocks noChangeAspect="1"/>
          </p:cNvPicPr>
          <p:nvPr/>
        </p:nvPicPr>
        <p:blipFill>
          <a:blip r:embed="rId4"/>
          <a:stretch>
            <a:fillRect/>
          </a:stretch>
        </p:blipFill>
        <p:spPr>
          <a:xfrm>
            <a:off x="7315200" y="2579846"/>
            <a:ext cx="6202204" cy="630912"/>
          </a:xfrm>
          <a:prstGeom prst="rect">
            <a:avLst/>
          </a:prstGeom>
        </p:spPr>
      </p:pic>
      <p:sp>
        <p:nvSpPr>
          <p:cNvPr id="8" name="Text 4"/>
          <p:cNvSpPr/>
          <p:nvPr/>
        </p:nvSpPr>
        <p:spPr>
          <a:xfrm>
            <a:off x="7472839" y="3303984"/>
            <a:ext cx="1971794" cy="246459"/>
          </a:xfrm>
          <a:prstGeom prst="rect">
            <a:avLst/>
          </a:prstGeom>
          <a:noFill/>
          <a:ln/>
        </p:spPr>
        <p:txBody>
          <a:bodyPr wrap="none" lIns="0" tIns="0" rIns="0" bIns="0" rtlCol="0" anchor="t"/>
          <a:lstStyle/>
          <a:p>
            <a:pPr marL="0" indent="0" algn="l">
              <a:lnSpc>
                <a:spcPts val="1900"/>
              </a:lnSpc>
              <a:buNone/>
            </a:pPr>
            <a:r>
              <a:rPr lang="en-US" sz="1550" b="1" dirty="0">
                <a:solidFill>
                  <a:srgbClr val="000000"/>
                </a:solidFill>
                <a:latin typeface="Armin Grotesk Bold" pitchFamily="34" charset="0"/>
                <a:ea typeface="Armin Grotesk Bold" pitchFamily="34" charset="-122"/>
                <a:cs typeface="Armin Grotesk Bold" pitchFamily="34" charset="-120"/>
              </a:rPr>
              <a:t>Definētās prioritātes</a:t>
            </a:r>
            <a:endParaRPr lang="en-US" sz="1550" dirty="0"/>
          </a:p>
        </p:txBody>
      </p:sp>
      <p:sp>
        <p:nvSpPr>
          <p:cNvPr id="9" name="Text 5"/>
          <p:cNvSpPr/>
          <p:nvPr/>
        </p:nvSpPr>
        <p:spPr>
          <a:xfrm>
            <a:off x="7472839" y="3606403"/>
            <a:ext cx="5886926" cy="667464"/>
          </a:xfrm>
          <a:prstGeom prst="rect">
            <a:avLst/>
          </a:prstGeom>
          <a:noFill/>
          <a:ln/>
        </p:spPr>
        <p:txBody>
          <a:bodyPr wrap="square" lIns="0" tIns="0" rIns="0" bIns="0" rtlCol="0" anchor="t"/>
          <a:lstStyle/>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Viedā enerģētika (offshore vējš)</a:t>
            </a:r>
            <a:endParaRPr lang="en-US" sz="1200" dirty="0"/>
          </a:p>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Bioekonomika (biotehnoloģija, aļģes)</a:t>
            </a:r>
            <a:endParaRPr lang="en-US" sz="1200" dirty="0"/>
          </a:p>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Loģistika (zaļā kuģniecība, digitalizācija)</a:t>
            </a:r>
            <a:endParaRPr lang="en-US" sz="1200" dirty="0"/>
          </a:p>
        </p:txBody>
      </p:sp>
      <p:pic>
        <p:nvPicPr>
          <p:cNvPr id="10" name="Image 2" descr="preencoded.png"/>
          <p:cNvPicPr>
            <a:picLocks noChangeAspect="1"/>
          </p:cNvPicPr>
          <p:nvPr/>
        </p:nvPicPr>
        <p:blipFill>
          <a:blip r:embed="rId5"/>
          <a:stretch>
            <a:fillRect/>
          </a:stretch>
        </p:blipFill>
        <p:spPr>
          <a:xfrm>
            <a:off x="1112996" y="4431506"/>
            <a:ext cx="6202204" cy="630912"/>
          </a:xfrm>
          <a:prstGeom prst="rect">
            <a:avLst/>
          </a:prstGeom>
        </p:spPr>
      </p:pic>
      <p:sp>
        <p:nvSpPr>
          <p:cNvPr id="11" name="Text 6"/>
          <p:cNvSpPr/>
          <p:nvPr/>
        </p:nvSpPr>
        <p:spPr>
          <a:xfrm>
            <a:off x="1270635" y="5155644"/>
            <a:ext cx="2882503" cy="246459"/>
          </a:xfrm>
          <a:prstGeom prst="rect">
            <a:avLst/>
          </a:prstGeom>
          <a:noFill/>
          <a:ln/>
        </p:spPr>
        <p:txBody>
          <a:bodyPr wrap="none" lIns="0" tIns="0" rIns="0" bIns="0" rtlCol="0" anchor="t"/>
          <a:lstStyle/>
          <a:p>
            <a:pPr marL="0" indent="0" algn="l">
              <a:lnSpc>
                <a:spcPts val="1900"/>
              </a:lnSpc>
              <a:buNone/>
            </a:pPr>
            <a:r>
              <a:rPr lang="en-US" sz="1550" b="1" dirty="0">
                <a:solidFill>
                  <a:srgbClr val="000000"/>
                </a:solidFill>
                <a:latin typeface="Armin Grotesk Bold" pitchFamily="34" charset="0"/>
                <a:ea typeface="Armin Grotesk Bold" pitchFamily="34" charset="-122"/>
                <a:cs typeface="Armin Grotesk Bold" pitchFamily="34" charset="-120"/>
              </a:rPr>
              <a:t>Pielāgotie politikas instrumenti</a:t>
            </a:r>
            <a:endParaRPr lang="en-US" sz="1550" dirty="0"/>
          </a:p>
        </p:txBody>
      </p:sp>
      <p:sp>
        <p:nvSpPr>
          <p:cNvPr id="12" name="Text 7"/>
          <p:cNvSpPr/>
          <p:nvPr/>
        </p:nvSpPr>
        <p:spPr>
          <a:xfrm>
            <a:off x="1270635" y="5458063"/>
            <a:ext cx="5886926" cy="900827"/>
          </a:xfrm>
          <a:prstGeom prst="rect">
            <a:avLst/>
          </a:prstGeom>
          <a:noFill/>
          <a:ln/>
        </p:spPr>
        <p:txBody>
          <a:bodyPr wrap="square" lIns="0" tIns="0" rIns="0" bIns="0" rtlCol="0" anchor="t"/>
          <a:lstStyle/>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Interreg Baltic Sea projekti</a:t>
            </a:r>
            <a:endParaRPr lang="en-US" sz="1200" dirty="0"/>
          </a:p>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LIAA atbalsts zilajām tehnoloģijām</a:t>
            </a:r>
            <a:endParaRPr lang="en-US" sz="1200" dirty="0"/>
          </a:p>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Sandbox režīmi</a:t>
            </a:r>
            <a:endParaRPr lang="en-US" sz="1200" dirty="0"/>
          </a:p>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Excellence Hub MarTe</a:t>
            </a:r>
            <a:endParaRPr lang="en-US" sz="1200" dirty="0"/>
          </a:p>
        </p:txBody>
      </p:sp>
      <p:pic>
        <p:nvPicPr>
          <p:cNvPr id="13" name="Image 3" descr="preencoded.png"/>
          <p:cNvPicPr>
            <a:picLocks noChangeAspect="1"/>
          </p:cNvPicPr>
          <p:nvPr/>
        </p:nvPicPr>
        <p:blipFill>
          <a:blip r:embed="rId6"/>
          <a:stretch>
            <a:fillRect/>
          </a:stretch>
        </p:blipFill>
        <p:spPr>
          <a:xfrm>
            <a:off x="7315200" y="4431506"/>
            <a:ext cx="6202204" cy="630912"/>
          </a:xfrm>
          <a:prstGeom prst="rect">
            <a:avLst/>
          </a:prstGeom>
        </p:spPr>
      </p:pic>
      <p:sp>
        <p:nvSpPr>
          <p:cNvPr id="14" name="Text 8"/>
          <p:cNvSpPr/>
          <p:nvPr/>
        </p:nvSpPr>
        <p:spPr>
          <a:xfrm>
            <a:off x="7472839" y="5155644"/>
            <a:ext cx="2866073" cy="246459"/>
          </a:xfrm>
          <a:prstGeom prst="rect">
            <a:avLst/>
          </a:prstGeom>
          <a:noFill/>
          <a:ln/>
        </p:spPr>
        <p:txBody>
          <a:bodyPr wrap="none" lIns="0" tIns="0" rIns="0" bIns="0" rtlCol="0" anchor="t"/>
          <a:lstStyle/>
          <a:p>
            <a:pPr marL="0" indent="0" algn="l">
              <a:lnSpc>
                <a:spcPts val="1900"/>
              </a:lnSpc>
              <a:buNone/>
            </a:pPr>
            <a:r>
              <a:rPr lang="en-US" sz="1550" b="1" dirty="0">
                <a:solidFill>
                  <a:srgbClr val="000000"/>
                </a:solidFill>
                <a:latin typeface="Armin Grotesk Bold" pitchFamily="34" charset="0"/>
                <a:ea typeface="Armin Grotesk Bold" pitchFamily="34" charset="-122"/>
                <a:cs typeface="Armin Grotesk Bold" pitchFamily="34" charset="-120"/>
              </a:rPr>
              <a:t>Konkrēti projekti un investīcijas</a:t>
            </a:r>
            <a:endParaRPr lang="en-US" sz="1550" dirty="0"/>
          </a:p>
        </p:txBody>
      </p:sp>
      <p:sp>
        <p:nvSpPr>
          <p:cNvPr id="15" name="Text 9"/>
          <p:cNvSpPr/>
          <p:nvPr/>
        </p:nvSpPr>
        <p:spPr>
          <a:xfrm>
            <a:off x="7472839" y="5458063"/>
            <a:ext cx="5886926" cy="900827"/>
          </a:xfrm>
          <a:prstGeom prst="rect">
            <a:avLst/>
          </a:prstGeom>
          <a:noFill/>
          <a:ln/>
        </p:spPr>
        <p:txBody>
          <a:bodyPr wrap="square" lIns="0" tIns="0" rIns="0" bIns="0" rtlCol="0" anchor="t"/>
          <a:lstStyle/>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Offshore vēja parki</a:t>
            </a:r>
            <a:endParaRPr lang="en-US" sz="1200" dirty="0"/>
          </a:p>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Aļģu audzēšanas piloti</a:t>
            </a:r>
            <a:endParaRPr lang="en-US" sz="1200" dirty="0"/>
          </a:p>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Digitālie dvīņi ostām</a:t>
            </a:r>
            <a:endParaRPr lang="en-US" sz="1200" dirty="0"/>
          </a:p>
          <a:p>
            <a:pPr marL="342900" indent="-342900" algn="l">
              <a:lnSpc>
                <a:spcPts val="1550"/>
              </a:lnSpc>
              <a:buSzPct val="100000"/>
              <a:buChar char="•"/>
            </a:pPr>
            <a:r>
              <a:rPr lang="en-US" sz="1200" dirty="0">
                <a:solidFill>
                  <a:srgbClr val="000000"/>
                </a:solidFill>
                <a:latin typeface="Inter" pitchFamily="34" charset="0"/>
                <a:ea typeface="Inter" pitchFamily="34" charset="-122"/>
                <a:cs typeface="Inter" pitchFamily="34" charset="-120"/>
              </a:rPr>
              <a:t>Testēšanas infrastruktūra</a:t>
            </a:r>
            <a:endParaRPr lang="en-US" sz="1200" dirty="0"/>
          </a:p>
        </p:txBody>
      </p:sp>
      <p:pic>
        <p:nvPicPr>
          <p:cNvPr id="16" name="Image 4" descr="preencoded.png"/>
          <p:cNvPicPr>
            <a:picLocks noChangeAspect="1"/>
          </p:cNvPicPr>
          <p:nvPr/>
        </p:nvPicPr>
        <p:blipFill>
          <a:blip r:embed="rId7"/>
          <a:stretch>
            <a:fillRect/>
          </a:stretch>
        </p:blipFill>
        <p:spPr>
          <a:xfrm>
            <a:off x="724614" y="614601"/>
            <a:ext cx="2117288" cy="690324"/>
          </a:xfrm>
          <a:prstGeom prst="rect">
            <a:avLst/>
          </a:prstGeom>
        </p:spPr>
      </p:pic>
      <p:pic>
        <p:nvPicPr>
          <p:cNvPr id="17" name="Image 5" descr="preencoded.png"/>
          <p:cNvPicPr>
            <a:picLocks noChangeAspect="1"/>
          </p:cNvPicPr>
          <p:nvPr/>
        </p:nvPicPr>
        <p:blipFill>
          <a:blip r:embed="rId8"/>
          <a:stretch>
            <a:fillRect/>
          </a:stretch>
        </p:blipFill>
        <p:spPr>
          <a:xfrm>
            <a:off x="6890385" y="535067"/>
            <a:ext cx="849392" cy="849392"/>
          </a:xfrm>
          <a:prstGeom prst="rect">
            <a:avLst/>
          </a:prstGeom>
        </p:spPr>
      </p:pic>
      <p:pic>
        <p:nvPicPr>
          <p:cNvPr id="18" name="Image 6" descr="preencoded.png"/>
          <p:cNvPicPr>
            <a:picLocks noChangeAspect="1"/>
          </p:cNvPicPr>
          <p:nvPr/>
        </p:nvPicPr>
        <p:blipFill>
          <a:blip r:embed="rId9"/>
          <a:stretch>
            <a:fillRect/>
          </a:stretch>
        </p:blipFill>
        <p:spPr>
          <a:xfrm>
            <a:off x="11134130" y="679013"/>
            <a:ext cx="2771537" cy="561499"/>
          </a:xfrm>
          <a:prstGeom prst="rect">
            <a:avLst/>
          </a:prstGeom>
        </p:spPr>
      </p:pic>
      <p:pic>
        <p:nvPicPr>
          <p:cNvPr id="19" name="Image 7" descr="preencoded.png"/>
          <p:cNvPicPr>
            <a:picLocks noChangeAspect="1"/>
          </p:cNvPicPr>
          <p:nvPr/>
        </p:nvPicPr>
        <p:blipFill>
          <a:blip r:embed="rId10"/>
          <a:stretch>
            <a:fillRect/>
          </a:stretch>
        </p:blipFill>
        <p:spPr>
          <a:xfrm>
            <a:off x="12275225" y="6890028"/>
            <a:ext cx="1630561" cy="75961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4418"/>
            </a:avLst>
          </a:prstGeom>
          <a:solidFill>
            <a:srgbClr val="F2F2F2"/>
          </a:solidFill>
          <a:ln w="7620">
            <a:solidFill>
              <a:srgbClr val="F5F5F5"/>
            </a:solidFill>
            <a:prstDash val="solid"/>
          </a:ln>
          <a:effectLst>
            <a:outerShdw blurRad="53340" dist="35560" dir="5400000" algn="bl" rotWithShape="0">
              <a:srgbClr val="000000">
                <a:alpha val="10000"/>
              </a:srgbClr>
            </a:outerShdw>
          </a:effectLst>
        </p:spPr>
        <p:txBody>
          <a:bodyPr/>
          <a:lstStyle/>
          <a:p>
            <a:endParaRPr lang="lv-LV"/>
          </a:p>
        </p:txBody>
      </p:sp>
      <p:sp>
        <p:nvSpPr>
          <p:cNvPr id="3" name="Text 1"/>
          <p:cNvSpPr/>
          <p:nvPr/>
        </p:nvSpPr>
        <p:spPr>
          <a:xfrm>
            <a:off x="1047274" y="1818561"/>
            <a:ext cx="11758493" cy="614482"/>
          </a:xfrm>
          <a:prstGeom prst="rect">
            <a:avLst/>
          </a:prstGeom>
          <a:noFill/>
          <a:ln/>
        </p:spPr>
        <p:txBody>
          <a:bodyPr wrap="none" lIns="0" tIns="0" rIns="0" bIns="0" rtlCol="0" anchor="t"/>
          <a:lstStyle/>
          <a:p>
            <a:pPr marL="0" indent="0" algn="l">
              <a:lnSpc>
                <a:spcPts val="4800"/>
              </a:lnSpc>
              <a:buNone/>
            </a:pPr>
            <a:r>
              <a:rPr lang="en-US" sz="3850" b="1" dirty="0">
                <a:solidFill>
                  <a:srgbClr val="6C6463"/>
                </a:solidFill>
                <a:latin typeface="Armin Grotesk Bold" pitchFamily="34" charset="0"/>
                <a:ea typeface="Armin Grotesk Bold" pitchFamily="34" charset="-122"/>
                <a:cs typeface="Armin Grotesk Bold" pitchFamily="34" charset="-120"/>
              </a:rPr>
              <a:t>MarTe Excellence Hub – endogēnā izaugsme praksē</a:t>
            </a:r>
            <a:endParaRPr lang="en-US" sz="3850" dirty="0"/>
          </a:p>
        </p:txBody>
      </p:sp>
      <p:pic>
        <p:nvPicPr>
          <p:cNvPr id="4" name="Image 0" descr="preencoded.png"/>
          <p:cNvPicPr>
            <a:picLocks noChangeAspect="1"/>
          </p:cNvPicPr>
          <p:nvPr/>
        </p:nvPicPr>
        <p:blipFill>
          <a:blip r:embed="rId3"/>
          <a:stretch>
            <a:fillRect/>
          </a:stretch>
        </p:blipFill>
        <p:spPr>
          <a:xfrm>
            <a:off x="3135154" y="2585204"/>
            <a:ext cx="8359973" cy="3825835"/>
          </a:xfrm>
          <a:prstGeom prst="rect">
            <a:avLst/>
          </a:prstGeom>
        </p:spPr>
      </p:pic>
      <p:sp>
        <p:nvSpPr>
          <p:cNvPr id="5" name="Text 2"/>
          <p:cNvSpPr/>
          <p:nvPr/>
        </p:nvSpPr>
        <p:spPr>
          <a:xfrm>
            <a:off x="9258835" y="3113256"/>
            <a:ext cx="1849280" cy="231160"/>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Armin Grotesk Bold" pitchFamily="34" charset="0"/>
                <a:ea typeface="Armin Grotesk Bold" pitchFamily="34" charset="-122"/>
                <a:cs typeface="Armin Grotesk Bold" pitchFamily="34" charset="-120"/>
              </a:rPr>
              <a:t>Galvenās aktivitātes</a:t>
            </a:r>
            <a:endParaRPr lang="en-US" sz="1450" dirty="0"/>
          </a:p>
        </p:txBody>
      </p:sp>
      <p:sp>
        <p:nvSpPr>
          <p:cNvPr id="6" name="Text 3"/>
          <p:cNvSpPr/>
          <p:nvPr/>
        </p:nvSpPr>
        <p:spPr>
          <a:xfrm>
            <a:off x="9258835" y="3410168"/>
            <a:ext cx="2038317" cy="283556"/>
          </a:xfrm>
          <a:prstGeom prst="rect">
            <a:avLst/>
          </a:prstGeom>
          <a:noFill/>
          <a:ln/>
        </p:spPr>
        <p:txBody>
          <a:bodyPr wrap="square" lIns="0" tIns="0" rIns="0" bIns="0" rtlCol="0" anchor="t"/>
          <a:lstStyle/>
          <a:p>
            <a:pPr marL="0" indent="0" algn="l">
              <a:lnSpc>
                <a:spcPts val="1100"/>
              </a:lnSpc>
              <a:buNone/>
            </a:pPr>
            <a:r>
              <a:rPr lang="en-US" sz="1150" dirty="0">
                <a:solidFill>
                  <a:srgbClr val="000000"/>
                </a:solidFill>
                <a:latin typeface="Inter" pitchFamily="34" charset="0"/>
                <a:ea typeface="Inter" pitchFamily="34" charset="-122"/>
                <a:cs typeface="Inter" pitchFamily="34" charset="-120"/>
              </a:rPr>
              <a:t>Infrastruktūra, Sandbox, Komercializācija, Sadarbība</a:t>
            </a:r>
            <a:endParaRPr lang="en-US" sz="1150" dirty="0"/>
          </a:p>
        </p:txBody>
      </p:sp>
      <p:sp>
        <p:nvSpPr>
          <p:cNvPr id="7" name="Text 4"/>
          <p:cNvSpPr/>
          <p:nvPr/>
        </p:nvSpPr>
        <p:spPr>
          <a:xfrm>
            <a:off x="3357577" y="4370766"/>
            <a:ext cx="1849280" cy="231160"/>
          </a:xfrm>
          <a:prstGeom prst="rect">
            <a:avLst/>
          </a:prstGeom>
          <a:noFill/>
          <a:ln/>
        </p:spPr>
        <p:txBody>
          <a:bodyPr wrap="none" lIns="0" tIns="0" rIns="0" bIns="0" rtlCol="0" anchor="t"/>
          <a:lstStyle/>
          <a:p>
            <a:pPr marL="0" indent="0" algn="r">
              <a:lnSpc>
                <a:spcPts val="1800"/>
              </a:lnSpc>
              <a:buNone/>
            </a:pPr>
            <a:r>
              <a:rPr lang="en-US" sz="1450" b="1" dirty="0">
                <a:solidFill>
                  <a:srgbClr val="000000"/>
                </a:solidFill>
                <a:latin typeface="Armin Grotesk Bold" pitchFamily="34" charset="0"/>
                <a:ea typeface="Armin Grotesk Bold" pitchFamily="34" charset="-122"/>
                <a:cs typeface="Armin Grotesk Bold" pitchFamily="34" charset="-120"/>
              </a:rPr>
              <a:t>A-I-G-S pīlāri</a:t>
            </a:r>
            <a:endParaRPr lang="en-US" sz="1450" dirty="0"/>
          </a:p>
        </p:txBody>
      </p:sp>
      <p:sp>
        <p:nvSpPr>
          <p:cNvPr id="8" name="Text 5"/>
          <p:cNvSpPr/>
          <p:nvPr/>
        </p:nvSpPr>
        <p:spPr>
          <a:xfrm>
            <a:off x="3332920" y="4667678"/>
            <a:ext cx="1873937" cy="283557"/>
          </a:xfrm>
          <a:prstGeom prst="rect">
            <a:avLst/>
          </a:prstGeom>
          <a:noFill/>
          <a:ln/>
        </p:spPr>
        <p:txBody>
          <a:bodyPr wrap="square" lIns="0" tIns="0" rIns="0" bIns="0" rtlCol="0" anchor="t"/>
          <a:lstStyle/>
          <a:p>
            <a:pPr marL="0" indent="0" algn="r">
              <a:lnSpc>
                <a:spcPts val="1100"/>
              </a:lnSpc>
              <a:buNone/>
            </a:pPr>
            <a:r>
              <a:rPr lang="en-US" sz="1150" dirty="0">
                <a:solidFill>
                  <a:srgbClr val="000000"/>
                </a:solidFill>
                <a:latin typeface="Inter" pitchFamily="34" charset="0"/>
                <a:ea typeface="Inter" pitchFamily="34" charset="-122"/>
                <a:cs typeface="Inter" pitchFamily="34" charset="-120"/>
              </a:rPr>
              <a:t>Akadēmija, Industrija, Valdība, Sabiedrība</a:t>
            </a:r>
            <a:endParaRPr lang="en-US" sz="1150" dirty="0"/>
          </a:p>
        </p:txBody>
      </p:sp>
      <p:sp>
        <p:nvSpPr>
          <p:cNvPr id="9" name="Text 6"/>
          <p:cNvSpPr/>
          <p:nvPr/>
        </p:nvSpPr>
        <p:spPr>
          <a:xfrm>
            <a:off x="9258835" y="5090958"/>
            <a:ext cx="1849280" cy="231160"/>
          </a:xfrm>
          <a:prstGeom prst="rect">
            <a:avLst/>
          </a:prstGeom>
          <a:noFill/>
          <a:ln/>
        </p:spPr>
        <p:txBody>
          <a:bodyPr wrap="none" lIns="0" tIns="0" rIns="0" bIns="0" rtlCol="0" anchor="t"/>
          <a:lstStyle/>
          <a:p>
            <a:pPr marL="0" indent="0" algn="l">
              <a:lnSpc>
                <a:spcPts val="1800"/>
              </a:lnSpc>
              <a:buNone/>
            </a:pPr>
            <a:r>
              <a:rPr lang="en-US" sz="1450" b="1" dirty="0">
                <a:solidFill>
                  <a:srgbClr val="000000"/>
                </a:solidFill>
                <a:latin typeface="Armin Grotesk Bold" pitchFamily="34" charset="0"/>
                <a:ea typeface="Armin Grotesk Bold" pitchFamily="34" charset="-122"/>
                <a:cs typeface="Armin Grotesk Bold" pitchFamily="34" charset="-120"/>
              </a:rPr>
              <a:t>MarTe kodols</a:t>
            </a:r>
            <a:endParaRPr lang="en-US" sz="1450" dirty="0"/>
          </a:p>
        </p:txBody>
      </p:sp>
      <p:sp>
        <p:nvSpPr>
          <p:cNvPr id="10" name="Text 7"/>
          <p:cNvSpPr/>
          <p:nvPr/>
        </p:nvSpPr>
        <p:spPr>
          <a:xfrm>
            <a:off x="9258835" y="5387870"/>
            <a:ext cx="2038317" cy="141778"/>
          </a:xfrm>
          <a:prstGeom prst="rect">
            <a:avLst/>
          </a:prstGeom>
          <a:noFill/>
          <a:ln/>
        </p:spPr>
        <p:txBody>
          <a:bodyPr wrap="none" lIns="0" tIns="0" rIns="0" bIns="0" rtlCol="0" anchor="t"/>
          <a:lstStyle/>
          <a:p>
            <a:pPr marL="0" indent="0" algn="l">
              <a:lnSpc>
                <a:spcPts val="1100"/>
              </a:lnSpc>
              <a:buNone/>
            </a:pPr>
            <a:r>
              <a:rPr lang="en-US" sz="1150" dirty="0">
                <a:solidFill>
                  <a:srgbClr val="000000"/>
                </a:solidFill>
                <a:latin typeface="Inter" pitchFamily="34" charset="0"/>
                <a:ea typeface="Inter" pitchFamily="34" charset="-122"/>
                <a:cs typeface="Inter" pitchFamily="34" charset="-120"/>
              </a:rPr>
              <a:t>MarTe Excellence Hub</a:t>
            </a:r>
            <a:endParaRPr lang="en-US" sz="1150" dirty="0"/>
          </a:p>
        </p:txBody>
      </p:sp>
      <p:pic>
        <p:nvPicPr>
          <p:cNvPr id="11" name="Image 1" descr="preencoded.png"/>
          <p:cNvPicPr>
            <a:picLocks noChangeAspect="1"/>
          </p:cNvPicPr>
          <p:nvPr/>
        </p:nvPicPr>
        <p:blipFill>
          <a:blip r:embed="rId4"/>
          <a:stretch>
            <a:fillRect/>
          </a:stretch>
        </p:blipFill>
        <p:spPr>
          <a:xfrm>
            <a:off x="696516" y="578644"/>
            <a:ext cx="1912858" cy="623649"/>
          </a:xfrm>
          <a:prstGeom prst="rect">
            <a:avLst/>
          </a:prstGeom>
        </p:spPr>
      </p:pic>
      <p:pic>
        <p:nvPicPr>
          <p:cNvPr id="12" name="Image 2" descr="preencoded.png"/>
          <p:cNvPicPr>
            <a:picLocks noChangeAspect="1"/>
          </p:cNvPicPr>
          <p:nvPr/>
        </p:nvPicPr>
        <p:blipFill>
          <a:blip r:embed="rId5"/>
          <a:stretch>
            <a:fillRect/>
          </a:stretch>
        </p:blipFill>
        <p:spPr>
          <a:xfrm>
            <a:off x="6931462" y="506849"/>
            <a:ext cx="767239" cy="767239"/>
          </a:xfrm>
          <a:prstGeom prst="rect">
            <a:avLst/>
          </a:prstGeom>
        </p:spPr>
      </p:pic>
      <p:pic>
        <p:nvPicPr>
          <p:cNvPr id="13" name="Image 3" descr="preencoded.png"/>
          <p:cNvPicPr>
            <a:picLocks noChangeAspect="1"/>
          </p:cNvPicPr>
          <p:nvPr/>
        </p:nvPicPr>
        <p:blipFill>
          <a:blip r:embed="rId6"/>
          <a:stretch>
            <a:fillRect/>
          </a:stretch>
        </p:blipFill>
        <p:spPr>
          <a:xfrm>
            <a:off x="11430119" y="636865"/>
            <a:ext cx="2503646" cy="507206"/>
          </a:xfrm>
          <a:prstGeom prst="rect">
            <a:avLst/>
          </a:prstGeom>
        </p:spPr>
      </p:pic>
      <p:pic>
        <p:nvPicPr>
          <p:cNvPr id="14" name="Image 4" descr="preencoded.png"/>
          <p:cNvPicPr>
            <a:picLocks noChangeAspect="1"/>
          </p:cNvPicPr>
          <p:nvPr/>
        </p:nvPicPr>
        <p:blipFill>
          <a:blip r:embed="rId7"/>
          <a:stretch>
            <a:fillRect/>
          </a:stretch>
        </p:blipFill>
        <p:spPr>
          <a:xfrm>
            <a:off x="12460843" y="6995874"/>
            <a:ext cx="1473041" cy="68627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433507" y="243840"/>
            <a:ext cx="13763387" cy="7741920"/>
          </a:xfrm>
          <a:prstGeom prst="roundRect">
            <a:avLst>
              <a:gd name="adj" fmla="val 4493"/>
            </a:avLst>
          </a:prstGeom>
          <a:solidFill>
            <a:srgbClr val="F2F2F2"/>
          </a:solidFill>
          <a:ln w="7620">
            <a:solidFill>
              <a:srgbClr val="F5F5F5"/>
            </a:solidFill>
            <a:prstDash val="solid"/>
          </a:ln>
          <a:effectLst>
            <a:outerShdw blurRad="53340" dist="35560" dir="5400000" algn="bl" rotWithShape="0">
              <a:srgbClr val="000000">
                <a:alpha val="10000"/>
              </a:srgbClr>
            </a:outerShdw>
          </a:effectLst>
        </p:spPr>
        <p:txBody>
          <a:bodyPr/>
          <a:lstStyle/>
          <a:p>
            <a:endParaRPr lang="lv-LV"/>
          </a:p>
        </p:txBody>
      </p:sp>
      <p:pic>
        <p:nvPicPr>
          <p:cNvPr id="3" name="Image 0" descr="preencoded.png"/>
          <p:cNvPicPr>
            <a:picLocks noChangeAspect="1"/>
          </p:cNvPicPr>
          <p:nvPr/>
        </p:nvPicPr>
        <p:blipFill>
          <a:blip r:embed="rId3"/>
          <a:stretch>
            <a:fillRect/>
          </a:stretch>
        </p:blipFill>
        <p:spPr>
          <a:xfrm>
            <a:off x="433507" y="243840"/>
            <a:ext cx="5161240" cy="7741920"/>
          </a:xfrm>
          <a:prstGeom prst="rect">
            <a:avLst/>
          </a:prstGeom>
        </p:spPr>
      </p:pic>
      <p:sp>
        <p:nvSpPr>
          <p:cNvPr id="4" name="Text 1"/>
          <p:cNvSpPr/>
          <p:nvPr/>
        </p:nvSpPr>
        <p:spPr>
          <a:xfrm>
            <a:off x="6218992" y="1624489"/>
            <a:ext cx="7353538" cy="1086564"/>
          </a:xfrm>
          <a:prstGeom prst="rect">
            <a:avLst/>
          </a:prstGeom>
          <a:noFill/>
          <a:ln/>
        </p:spPr>
        <p:txBody>
          <a:bodyPr wrap="square" lIns="0" tIns="0" rIns="0" bIns="0" rtlCol="0" anchor="t"/>
          <a:lstStyle/>
          <a:p>
            <a:pPr marL="0" indent="0" algn="l">
              <a:lnSpc>
                <a:spcPts val="2850"/>
              </a:lnSpc>
              <a:buNone/>
            </a:pPr>
            <a:r>
              <a:rPr lang="en-US" sz="2250" b="1" dirty="0">
                <a:solidFill>
                  <a:srgbClr val="6C6463"/>
                </a:solidFill>
                <a:latin typeface="Armin Grotesk Bold" pitchFamily="34" charset="0"/>
                <a:ea typeface="Armin Grotesk Bold" pitchFamily="34" charset="-122"/>
                <a:cs typeface="Armin Grotesk Bold" pitchFamily="34" charset="-120"/>
              </a:rPr>
              <a:t>Ilgtermiņa izaugsme nav atkarīga no tā, cik daudz mēs ieguldām, bet gan no tā, kā un kur mēs ieguldām un kā mēs mācāmies</a:t>
            </a:r>
            <a:endParaRPr lang="en-US" sz="2250" dirty="0"/>
          </a:p>
        </p:txBody>
      </p:sp>
      <p:sp>
        <p:nvSpPr>
          <p:cNvPr id="5" name="Text 2"/>
          <p:cNvSpPr/>
          <p:nvPr/>
        </p:nvSpPr>
        <p:spPr>
          <a:xfrm>
            <a:off x="6218992" y="2742486"/>
            <a:ext cx="2898458" cy="362188"/>
          </a:xfrm>
          <a:prstGeom prst="rect">
            <a:avLst/>
          </a:prstGeom>
          <a:noFill/>
          <a:ln/>
        </p:spPr>
        <p:txBody>
          <a:bodyPr wrap="none" lIns="0" tIns="0" rIns="0" bIns="0" rtlCol="0" anchor="t"/>
          <a:lstStyle/>
          <a:p>
            <a:pPr marL="0" indent="0" algn="l">
              <a:lnSpc>
                <a:spcPts val="2850"/>
              </a:lnSpc>
              <a:buNone/>
            </a:pPr>
            <a:endParaRPr lang="en-US" sz="2250" dirty="0"/>
          </a:p>
        </p:txBody>
      </p:sp>
      <p:sp>
        <p:nvSpPr>
          <p:cNvPr id="6" name="Text 3"/>
          <p:cNvSpPr/>
          <p:nvPr/>
        </p:nvSpPr>
        <p:spPr>
          <a:xfrm>
            <a:off x="6218992" y="3136106"/>
            <a:ext cx="7353538" cy="1448753"/>
          </a:xfrm>
          <a:prstGeom prst="rect">
            <a:avLst/>
          </a:prstGeom>
          <a:noFill/>
          <a:ln/>
        </p:spPr>
        <p:txBody>
          <a:bodyPr wrap="square" lIns="0" tIns="0" rIns="0" bIns="0" rtlCol="0" anchor="t"/>
          <a:lstStyle/>
          <a:p>
            <a:pPr marL="0" indent="0" algn="l">
              <a:lnSpc>
                <a:spcPts val="2850"/>
              </a:lnSpc>
              <a:buNone/>
            </a:pPr>
            <a:r>
              <a:rPr lang="en-US" sz="2250" b="1" dirty="0">
                <a:solidFill>
                  <a:srgbClr val="6C6463"/>
                </a:solidFill>
                <a:latin typeface="Armin Grotesk Bold" pitchFamily="34" charset="0"/>
                <a:ea typeface="Armin Grotesk Bold" pitchFamily="34" charset="-122"/>
                <a:cs typeface="Armin Grotesk Bold" pitchFamily="34" charset="-120"/>
              </a:rPr>
              <a:t>Zilā ekonomika Baltijas jūrā ir mūsu iespēja pierādīt, ka zināšanas, sadarbība un ilgtspēja var būt spēcīgāks izaugsmes dzinējspēks nekā jebkura atsevišķa investīcija</a:t>
            </a:r>
            <a:endParaRPr lang="en-US" sz="2250" dirty="0"/>
          </a:p>
        </p:txBody>
      </p:sp>
      <p:sp>
        <p:nvSpPr>
          <p:cNvPr id="7" name="Text 4"/>
          <p:cNvSpPr/>
          <p:nvPr/>
        </p:nvSpPr>
        <p:spPr>
          <a:xfrm>
            <a:off x="6218992" y="4702969"/>
            <a:ext cx="7353538" cy="178832"/>
          </a:xfrm>
          <a:prstGeom prst="rect">
            <a:avLst/>
          </a:prstGeom>
          <a:noFill/>
          <a:ln/>
        </p:spPr>
        <p:txBody>
          <a:bodyPr wrap="none" lIns="0" tIns="0" rIns="0" bIns="0" rtlCol="0" anchor="t"/>
          <a:lstStyle/>
          <a:p>
            <a:pPr marL="0" indent="0" algn="l">
              <a:lnSpc>
                <a:spcPts val="1400"/>
              </a:lnSpc>
              <a:buNone/>
            </a:pPr>
            <a:endParaRPr lang="en-US" sz="1100" dirty="0"/>
          </a:p>
        </p:txBody>
      </p:sp>
      <p:pic>
        <p:nvPicPr>
          <p:cNvPr id="8" name="Image 1" descr="preencoded.png"/>
          <p:cNvPicPr>
            <a:picLocks noChangeAspect="1"/>
          </p:cNvPicPr>
          <p:nvPr/>
        </p:nvPicPr>
        <p:blipFill>
          <a:blip r:embed="rId4"/>
          <a:stretch>
            <a:fillRect/>
          </a:stretch>
        </p:blipFill>
        <p:spPr>
          <a:xfrm>
            <a:off x="6218992" y="5058966"/>
            <a:ext cx="1457444" cy="1457444"/>
          </a:xfrm>
          <a:prstGeom prst="rect">
            <a:avLst/>
          </a:prstGeom>
        </p:spPr>
      </p:pic>
      <p:sp>
        <p:nvSpPr>
          <p:cNvPr id="9" name="Text 5"/>
          <p:cNvSpPr/>
          <p:nvPr/>
        </p:nvSpPr>
        <p:spPr>
          <a:xfrm>
            <a:off x="8924092" y="5049083"/>
            <a:ext cx="1811536" cy="226457"/>
          </a:xfrm>
          <a:prstGeom prst="rect">
            <a:avLst/>
          </a:prstGeom>
          <a:noFill/>
          <a:ln/>
        </p:spPr>
        <p:txBody>
          <a:bodyPr wrap="none" lIns="0" tIns="0" rIns="0" bIns="0" rtlCol="0" anchor="t"/>
          <a:lstStyle/>
          <a:p>
            <a:pPr marL="0" indent="0" algn="l">
              <a:lnSpc>
                <a:spcPts val="1750"/>
              </a:lnSpc>
              <a:buNone/>
            </a:pPr>
            <a:r>
              <a:rPr lang="en-US" sz="1400" b="1" dirty="0">
                <a:solidFill>
                  <a:srgbClr val="6C6463"/>
                </a:solidFill>
                <a:latin typeface="Armin Grotesk Bold" pitchFamily="34" charset="0"/>
                <a:ea typeface="Armin Grotesk Bold" pitchFamily="34" charset="-122"/>
                <a:cs typeface="Armin Grotesk Bold" pitchFamily="34" charset="-120"/>
              </a:rPr>
              <a:t>Inese Skapste</a:t>
            </a:r>
            <a:endParaRPr lang="en-US" sz="1400" dirty="0"/>
          </a:p>
        </p:txBody>
      </p:sp>
      <p:sp>
        <p:nvSpPr>
          <p:cNvPr id="10" name="Text 6"/>
          <p:cNvSpPr/>
          <p:nvPr/>
        </p:nvSpPr>
        <p:spPr>
          <a:xfrm>
            <a:off x="8924092" y="5354241"/>
            <a:ext cx="4655939" cy="536496"/>
          </a:xfrm>
          <a:prstGeom prst="rect">
            <a:avLst/>
          </a:prstGeom>
          <a:noFill/>
          <a:ln/>
        </p:spPr>
        <p:txBody>
          <a:bodyPr wrap="square" lIns="0" tIns="0" rIns="0" bIns="0" rtlCol="0" anchor="t"/>
          <a:lstStyle/>
          <a:p>
            <a:pPr marL="0" indent="0" algn="l">
              <a:lnSpc>
                <a:spcPts val="1400"/>
              </a:lnSpc>
              <a:buNone/>
            </a:pPr>
            <a:r>
              <a:rPr lang="en-US" sz="1100" i="1" dirty="0">
                <a:solidFill>
                  <a:srgbClr val="000000"/>
                </a:solidFill>
                <a:latin typeface="Inter" pitchFamily="34" charset="0"/>
                <a:ea typeface="Inter" pitchFamily="34" charset="-122"/>
                <a:cs typeface="Inter" pitchFamily="34" charset="-120"/>
              </a:rPr>
              <a:t>Prezentācija sagatavota, balstoties neoklasiskās izaugsmes, endogēnās izaugsmes (</a:t>
            </a:r>
            <a:r>
              <a:rPr lang="en-US" sz="1100" b="1" i="1" dirty="0">
                <a:solidFill>
                  <a:srgbClr val="000000"/>
                </a:solidFill>
                <a:latin typeface="Inter" pitchFamily="34" charset="0"/>
                <a:ea typeface="Inter" pitchFamily="34" charset="-122"/>
                <a:cs typeface="Inter" pitchFamily="34" charset="-120"/>
              </a:rPr>
              <a:t>Paula Romera un</a:t>
            </a:r>
            <a:r>
              <a:rPr lang="lv-LV" sz="1100" b="1" i="1" dirty="0">
                <a:solidFill>
                  <a:srgbClr val="000000"/>
                </a:solidFill>
                <a:latin typeface="Inter" pitchFamily="34" charset="0"/>
                <a:ea typeface="Inter" pitchFamily="34" charset="-122"/>
                <a:cs typeface="Inter" pitchFamily="34" charset="-120"/>
              </a:rPr>
              <a:t> </a:t>
            </a:r>
            <a:r>
              <a:rPr lang="en-US" sz="1100" b="1" i="1" dirty="0">
                <a:solidFill>
                  <a:srgbClr val="000000"/>
                </a:solidFill>
                <a:latin typeface="Inter" pitchFamily="34" charset="0"/>
                <a:ea typeface="Inter" pitchFamily="34" charset="-122"/>
                <a:cs typeface="Inter" pitchFamily="34" charset="-120"/>
              </a:rPr>
              <a:t>Roberta Lūkasa</a:t>
            </a:r>
            <a:r>
              <a:rPr lang="en-US" sz="1100" dirty="0">
                <a:solidFill>
                  <a:srgbClr val="000000"/>
                </a:solidFill>
                <a:latin typeface="Inter" pitchFamily="34" charset="0"/>
                <a:ea typeface="Inter" pitchFamily="34" charset="-122"/>
                <a:cs typeface="Inter" pitchFamily="34" charset="-120"/>
              </a:rPr>
              <a:t>) un klasteru inovācijas sistēmu teorētiķu atziņās</a:t>
            </a:r>
            <a:endParaRPr lang="en-US" sz="1100" dirty="0"/>
          </a:p>
        </p:txBody>
      </p:sp>
      <p:pic>
        <p:nvPicPr>
          <p:cNvPr id="11" name="Image 2" descr="preencoded.png"/>
          <p:cNvPicPr>
            <a:picLocks noChangeAspect="1"/>
          </p:cNvPicPr>
          <p:nvPr/>
        </p:nvPicPr>
        <p:blipFill>
          <a:blip r:embed="rId5"/>
          <a:stretch>
            <a:fillRect/>
          </a:stretch>
        </p:blipFill>
        <p:spPr>
          <a:xfrm>
            <a:off x="5862280" y="584359"/>
            <a:ext cx="1945481" cy="634246"/>
          </a:xfrm>
          <a:prstGeom prst="rect">
            <a:avLst/>
          </a:prstGeom>
        </p:spPr>
      </p:pic>
      <p:pic>
        <p:nvPicPr>
          <p:cNvPr id="12" name="Image 3" descr="preencoded.png"/>
          <p:cNvPicPr>
            <a:picLocks noChangeAspect="1"/>
          </p:cNvPicPr>
          <p:nvPr/>
        </p:nvPicPr>
        <p:blipFill>
          <a:blip r:embed="rId6"/>
          <a:stretch>
            <a:fillRect/>
          </a:stretch>
        </p:blipFill>
        <p:spPr>
          <a:xfrm>
            <a:off x="11382732" y="643533"/>
            <a:ext cx="2546509" cy="515898"/>
          </a:xfrm>
          <a:prstGeom prst="rect">
            <a:avLst/>
          </a:prstGeom>
        </p:spPr>
      </p:pic>
      <p:pic>
        <p:nvPicPr>
          <p:cNvPr id="13" name="Image 4" descr="preencoded.png"/>
          <p:cNvPicPr>
            <a:picLocks noChangeAspect="1"/>
          </p:cNvPicPr>
          <p:nvPr/>
        </p:nvPicPr>
        <p:blipFill>
          <a:blip r:embed="rId7"/>
          <a:stretch>
            <a:fillRect/>
          </a:stretch>
        </p:blipFill>
        <p:spPr>
          <a:xfrm>
            <a:off x="12431078" y="6979087"/>
            <a:ext cx="1498163" cy="69794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TotalTime>
  <Words>2507</Words>
  <Application>Microsoft Office PowerPoint</Application>
  <PresentationFormat>Custom</PresentationFormat>
  <Paragraphs>117</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Armin Grotesk Bold</vt:lpstr>
      <vt:lpstr>Inter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Inese Skapste</cp:lastModifiedBy>
  <cp:revision>1</cp:revision>
  <dcterms:created xsi:type="dcterms:W3CDTF">2026-02-17T09:22:44Z</dcterms:created>
  <dcterms:modified xsi:type="dcterms:W3CDTF">2026-02-17T09:48:16Z</dcterms:modified>
</cp:coreProperties>
</file>