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Inter" panose="020B0604020202020204" charset="0"/>
      <p:regular r:id="rId12"/>
    </p:embeddedFont>
    <p:embeddedFont>
      <p:font typeface="Inter Bold" panose="020B0604020202020204" charset="0"/>
      <p:regular r:id="rId13"/>
    </p:embeddedFont>
    <p:embeddedFont>
      <p:font typeface="Inter Italics" panose="020B0604020202020204" charset="0"/>
      <p:regular r:id="rId14"/>
    </p:embeddedFont>
    <p:embeddedFont>
      <p:font typeface="TT Hoves" panose="020B0604020202020204" charset="0"/>
      <p:regular r:id="rId15"/>
    </p:embeddedFont>
    <p:embeddedFont>
      <p:font typeface="TT Hoves Bold" panose="020B0604020202020204" charset="0"/>
      <p:regular r:id="rId16"/>
    </p:embeddedFont>
    <p:embeddedFont>
      <p:font typeface="TT Hoves Italic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1460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64E74A-B509-482C-8836-56D8D21F61B5}" type="doc">
      <dgm:prSet loTypeId="urn:microsoft.com/office/officeart/2005/8/layout/pyramid1" loCatId="pyramid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lv-LV"/>
        </a:p>
      </dgm:t>
    </dgm:pt>
    <dgm:pt modelId="{19FEFC29-01BA-41BC-8A93-DD3B358E1567}">
      <dgm:prSet phldrT="[Teksts]" custT="1"/>
      <dgm:spPr/>
      <dgm:t>
        <a:bodyPr/>
        <a:lstStyle/>
        <a:p>
          <a:pPr algn="ctr"/>
          <a:r>
            <a:rPr lang="lv-LV" sz="1800" b="1" dirty="0"/>
            <a:t>Izglītība (no pamatskolas līdz universitātei)</a:t>
          </a:r>
          <a:endParaRPr lang="lv-LV" sz="4400" dirty="0"/>
        </a:p>
      </dgm:t>
    </dgm:pt>
    <dgm:pt modelId="{E4FFE0BC-EB66-4DC8-A13E-2F64805B47FA}" type="parTrans" cxnId="{143D3DE6-3C38-4108-96AB-32D4D922A389}">
      <dgm:prSet/>
      <dgm:spPr/>
      <dgm:t>
        <a:bodyPr/>
        <a:lstStyle/>
        <a:p>
          <a:pPr algn="ctr"/>
          <a:endParaRPr lang="lv-LV" sz="4400"/>
        </a:p>
      </dgm:t>
    </dgm:pt>
    <dgm:pt modelId="{571F7CE3-7D9D-4739-9485-8ABBF2854881}" type="sibTrans" cxnId="{143D3DE6-3C38-4108-96AB-32D4D922A389}">
      <dgm:prSet/>
      <dgm:spPr/>
      <dgm:t>
        <a:bodyPr/>
        <a:lstStyle/>
        <a:p>
          <a:pPr algn="ctr"/>
          <a:endParaRPr lang="lv-LV" sz="4400"/>
        </a:p>
      </dgm:t>
    </dgm:pt>
    <dgm:pt modelId="{27A517A9-97A6-4AF6-95BF-2B1B4E34DCD5}">
      <dgm:prSet phldrT="[Teksts]" custT="1"/>
      <dgm:spPr/>
      <dgm:t>
        <a:bodyPr/>
        <a:lstStyle/>
        <a:p>
          <a:pPr algn="ctr"/>
          <a:r>
            <a:rPr lang="lv-LV" sz="1800" b="1" noProof="0" dirty="0"/>
            <a:t>Fiziskā infrastruktūra un pakalpojumu struktūra</a:t>
          </a:r>
          <a:endParaRPr lang="en-US" sz="4400" dirty="0"/>
        </a:p>
      </dgm:t>
    </dgm:pt>
    <dgm:pt modelId="{241C469F-0396-4B6C-92CF-A97771DA0B82}" type="parTrans" cxnId="{12D28624-4754-4281-A778-C9DDB09B9D65}">
      <dgm:prSet/>
      <dgm:spPr/>
      <dgm:t>
        <a:bodyPr/>
        <a:lstStyle/>
        <a:p>
          <a:pPr algn="ctr"/>
          <a:endParaRPr lang="lv-LV" sz="4400"/>
        </a:p>
      </dgm:t>
    </dgm:pt>
    <dgm:pt modelId="{15E89382-B218-4794-BE9D-C0CCED3B8CF7}" type="sibTrans" cxnId="{12D28624-4754-4281-A778-C9DDB09B9D65}">
      <dgm:prSet/>
      <dgm:spPr/>
      <dgm:t>
        <a:bodyPr/>
        <a:lstStyle/>
        <a:p>
          <a:pPr algn="ctr"/>
          <a:endParaRPr lang="lv-LV" sz="4400"/>
        </a:p>
      </dgm:t>
    </dgm:pt>
    <dgm:pt modelId="{4F4D3753-A6BB-494B-88C3-BFE2166E66C0}">
      <dgm:prSet phldrT="[Teksts]" custT="1"/>
      <dgm:spPr/>
      <dgm:t>
        <a:bodyPr/>
        <a:lstStyle/>
        <a:p>
          <a:pPr algn="ctr"/>
          <a:r>
            <a:rPr lang="lv-LV" sz="1800" b="1" dirty="0"/>
            <a:t>Nacionālās un reģionālās inovāciju politikas</a:t>
          </a:r>
          <a:endParaRPr lang="lv-LV" sz="4400" dirty="0"/>
        </a:p>
      </dgm:t>
    </dgm:pt>
    <dgm:pt modelId="{C821811F-E570-437B-8507-AA23A0D67534}" type="parTrans" cxnId="{C55B43F0-26B8-4C3A-8601-A81DB355AEE3}">
      <dgm:prSet/>
      <dgm:spPr/>
      <dgm:t>
        <a:bodyPr/>
        <a:lstStyle/>
        <a:p>
          <a:pPr algn="ctr"/>
          <a:endParaRPr lang="lv-LV" sz="4400"/>
        </a:p>
      </dgm:t>
    </dgm:pt>
    <dgm:pt modelId="{42B52E09-F738-4499-BA0E-F5AEF0905D78}" type="sibTrans" cxnId="{C55B43F0-26B8-4C3A-8601-A81DB355AEE3}">
      <dgm:prSet/>
      <dgm:spPr/>
      <dgm:t>
        <a:bodyPr/>
        <a:lstStyle/>
        <a:p>
          <a:pPr algn="ctr"/>
          <a:endParaRPr lang="lv-LV" sz="4400"/>
        </a:p>
      </dgm:t>
    </dgm:pt>
    <dgm:pt modelId="{9B8A1497-7FD8-471A-B4EA-5E8C24CB97A5}">
      <dgm:prSet phldrT="[Teksts]" custT="1"/>
      <dgm:spPr/>
      <dgm:t>
        <a:bodyPr/>
        <a:lstStyle/>
        <a:p>
          <a:pPr algn="ctr"/>
          <a:r>
            <a:rPr lang="lv-LV" sz="1800" b="1" dirty="0"/>
            <a:t>Klasteru politikas / programmas</a:t>
          </a:r>
          <a:endParaRPr lang="lv-LV" sz="4400" dirty="0"/>
        </a:p>
      </dgm:t>
    </dgm:pt>
    <dgm:pt modelId="{7F0EB44D-FB1E-4901-BBD5-4517BE2E7E80}" type="parTrans" cxnId="{1C88B84C-E006-44B3-91D7-AAC956AE7F2B}">
      <dgm:prSet/>
      <dgm:spPr/>
      <dgm:t>
        <a:bodyPr/>
        <a:lstStyle/>
        <a:p>
          <a:pPr algn="ctr"/>
          <a:endParaRPr lang="lv-LV" sz="4400"/>
        </a:p>
      </dgm:t>
    </dgm:pt>
    <dgm:pt modelId="{054C71BA-7744-4A04-8EC7-9C751E79E97A}" type="sibTrans" cxnId="{1C88B84C-E006-44B3-91D7-AAC956AE7F2B}">
      <dgm:prSet/>
      <dgm:spPr/>
      <dgm:t>
        <a:bodyPr/>
        <a:lstStyle/>
        <a:p>
          <a:pPr algn="ctr"/>
          <a:endParaRPr lang="lv-LV" sz="4400"/>
        </a:p>
      </dgm:t>
    </dgm:pt>
    <dgm:pt modelId="{270F3D63-EE3C-46EC-8641-072DE44A665E}">
      <dgm:prSet phldrT="[Teksts]" custT="1"/>
      <dgm:spPr/>
      <dgm:t>
        <a:bodyPr/>
        <a:lstStyle/>
        <a:p>
          <a:pPr algn="ctr"/>
          <a:r>
            <a:rPr lang="lv-LV" sz="1800" b="1" dirty="0"/>
            <a:t>Laboratorijas un testēšanas vietas</a:t>
          </a:r>
          <a:endParaRPr lang="lv-LV" sz="4400" dirty="0"/>
        </a:p>
      </dgm:t>
    </dgm:pt>
    <dgm:pt modelId="{1911C3CC-A70C-4A9A-9DE8-33171178ECFD}" type="parTrans" cxnId="{0E9609A8-9923-4289-9941-EA771865BCEB}">
      <dgm:prSet/>
      <dgm:spPr/>
      <dgm:t>
        <a:bodyPr/>
        <a:lstStyle/>
        <a:p>
          <a:pPr algn="ctr"/>
          <a:endParaRPr lang="lv-LV" sz="4400"/>
        </a:p>
      </dgm:t>
    </dgm:pt>
    <dgm:pt modelId="{74EE2FB6-B584-4E30-AFDB-0F1E49D9CF4A}" type="sibTrans" cxnId="{0E9609A8-9923-4289-9941-EA771865BCEB}">
      <dgm:prSet/>
      <dgm:spPr/>
      <dgm:t>
        <a:bodyPr/>
        <a:lstStyle/>
        <a:p>
          <a:pPr algn="ctr"/>
          <a:endParaRPr lang="lv-LV" sz="4400"/>
        </a:p>
      </dgm:t>
    </dgm:pt>
    <dgm:pt modelId="{3765B5A8-09A0-4DBE-939D-5DCEB5DA8049}">
      <dgm:prSet phldrT="[Teksts]" custT="1"/>
      <dgm:spPr/>
      <dgm:t>
        <a:bodyPr/>
        <a:lstStyle/>
        <a:p>
          <a:pPr algn="ctr"/>
          <a:r>
            <a:rPr lang="lv-LV" sz="1800" b="1" dirty="0"/>
            <a:t>Inkubācijas vides</a:t>
          </a:r>
          <a:endParaRPr lang="lv-LV" sz="4400" dirty="0"/>
        </a:p>
      </dgm:t>
    </dgm:pt>
    <dgm:pt modelId="{E9CDD16E-8DAD-4903-A660-093118461404}" type="parTrans" cxnId="{AEFF22C3-1D3F-49F1-A653-93A52A4F3738}">
      <dgm:prSet/>
      <dgm:spPr/>
      <dgm:t>
        <a:bodyPr/>
        <a:lstStyle/>
        <a:p>
          <a:pPr algn="ctr"/>
          <a:endParaRPr lang="lv-LV" sz="4400"/>
        </a:p>
      </dgm:t>
    </dgm:pt>
    <dgm:pt modelId="{2B5DF89F-D64D-4A71-A6D4-5C7DCB0D1696}" type="sibTrans" cxnId="{AEFF22C3-1D3F-49F1-A653-93A52A4F3738}">
      <dgm:prSet/>
      <dgm:spPr/>
      <dgm:t>
        <a:bodyPr/>
        <a:lstStyle/>
        <a:p>
          <a:pPr algn="ctr"/>
          <a:endParaRPr lang="lv-LV" sz="4400"/>
        </a:p>
      </dgm:t>
    </dgm:pt>
    <dgm:pt modelId="{3C449001-B886-43B4-9223-56D8BE4A77D4}">
      <dgm:prSet phldrT="[Teksts]" custT="1"/>
      <dgm:spPr/>
      <dgm:t>
        <a:bodyPr/>
        <a:lstStyle/>
        <a:p>
          <a:pPr algn="ctr"/>
          <a:r>
            <a:rPr lang="lv-LV" sz="1800" b="1" dirty="0"/>
            <a:t>Izaugsmes MVU</a:t>
          </a:r>
          <a:endParaRPr lang="lv-LV" sz="4400" dirty="0"/>
        </a:p>
      </dgm:t>
    </dgm:pt>
    <dgm:pt modelId="{224E5ADA-0A68-4E87-8B99-77A72555EA0C}" type="parTrans" cxnId="{343F23E5-734E-4351-B698-48CAE021A6A6}">
      <dgm:prSet/>
      <dgm:spPr/>
      <dgm:t>
        <a:bodyPr/>
        <a:lstStyle/>
        <a:p>
          <a:pPr algn="ctr"/>
          <a:endParaRPr lang="lv-LV" sz="4400"/>
        </a:p>
      </dgm:t>
    </dgm:pt>
    <dgm:pt modelId="{D721A905-5F8C-4420-AE7B-705BAB89D6A7}" type="sibTrans" cxnId="{343F23E5-734E-4351-B698-48CAE021A6A6}">
      <dgm:prSet/>
      <dgm:spPr/>
      <dgm:t>
        <a:bodyPr/>
        <a:lstStyle/>
        <a:p>
          <a:pPr algn="ctr"/>
          <a:endParaRPr lang="lv-LV" sz="4400"/>
        </a:p>
      </dgm:t>
    </dgm:pt>
    <dgm:pt modelId="{D9FE57B7-B43E-4CEF-8D9C-F59ED0BAADC0}">
      <dgm:prSet phldrT="[Teksts]" custT="1"/>
      <dgm:spPr/>
      <dgm:t>
        <a:bodyPr anchor="b"/>
        <a:lstStyle/>
        <a:p>
          <a:pPr algn="ctr"/>
          <a:r>
            <a:rPr lang="lv-LV" sz="1800" b="1" noProof="0" dirty="0"/>
            <a:t>Enkuri</a:t>
          </a:r>
          <a:endParaRPr lang="lv-LV" sz="1800" b="1" dirty="0"/>
        </a:p>
      </dgm:t>
    </dgm:pt>
    <dgm:pt modelId="{9DB205CD-873D-4841-9856-783137289B3B}" type="parTrans" cxnId="{95CCD324-516C-42CC-B24F-D1690BA963A0}">
      <dgm:prSet/>
      <dgm:spPr/>
      <dgm:t>
        <a:bodyPr/>
        <a:lstStyle/>
        <a:p>
          <a:pPr algn="ctr"/>
          <a:endParaRPr lang="lv-LV" sz="4400"/>
        </a:p>
      </dgm:t>
    </dgm:pt>
    <dgm:pt modelId="{857580C5-2971-44BB-864B-85D8B1283545}" type="sibTrans" cxnId="{95CCD324-516C-42CC-B24F-D1690BA963A0}">
      <dgm:prSet/>
      <dgm:spPr/>
      <dgm:t>
        <a:bodyPr/>
        <a:lstStyle/>
        <a:p>
          <a:pPr algn="ctr"/>
          <a:endParaRPr lang="lv-LV" sz="4400"/>
        </a:p>
      </dgm:t>
    </dgm:pt>
    <dgm:pt modelId="{3678C8C3-D125-4070-9586-9FC52C933A76}" type="pres">
      <dgm:prSet presAssocID="{B464E74A-B509-482C-8836-56D8D21F61B5}" presName="Name0" presStyleCnt="0">
        <dgm:presLayoutVars>
          <dgm:dir/>
          <dgm:animLvl val="lvl"/>
          <dgm:resizeHandles val="exact"/>
        </dgm:presLayoutVars>
      </dgm:prSet>
      <dgm:spPr/>
    </dgm:pt>
    <dgm:pt modelId="{2E6862BA-A529-45EE-A445-FEDA58C25A73}" type="pres">
      <dgm:prSet presAssocID="{D9FE57B7-B43E-4CEF-8D9C-F59ED0BAADC0}" presName="Name8" presStyleCnt="0"/>
      <dgm:spPr/>
    </dgm:pt>
    <dgm:pt modelId="{8BE79771-18B5-4A73-AE77-C56708BA1E6B}" type="pres">
      <dgm:prSet presAssocID="{D9FE57B7-B43E-4CEF-8D9C-F59ED0BAADC0}" presName="level" presStyleLbl="node1" presStyleIdx="0" presStyleCnt="8">
        <dgm:presLayoutVars>
          <dgm:chMax val="1"/>
          <dgm:bulletEnabled val="1"/>
        </dgm:presLayoutVars>
      </dgm:prSet>
      <dgm:spPr/>
    </dgm:pt>
    <dgm:pt modelId="{8AB37DA9-0759-4F9D-933C-7E20399B8060}" type="pres">
      <dgm:prSet presAssocID="{D9FE57B7-B43E-4CEF-8D9C-F59ED0BAADC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44DD919-DC82-4B93-9578-A2AD53EE2522}" type="pres">
      <dgm:prSet presAssocID="{3C449001-B886-43B4-9223-56D8BE4A77D4}" presName="Name8" presStyleCnt="0"/>
      <dgm:spPr/>
    </dgm:pt>
    <dgm:pt modelId="{4C69CA59-DEE5-4D4D-96AA-991F92080090}" type="pres">
      <dgm:prSet presAssocID="{3C449001-B886-43B4-9223-56D8BE4A77D4}" presName="level" presStyleLbl="node1" presStyleIdx="1" presStyleCnt="8">
        <dgm:presLayoutVars>
          <dgm:chMax val="1"/>
          <dgm:bulletEnabled val="1"/>
        </dgm:presLayoutVars>
      </dgm:prSet>
      <dgm:spPr/>
    </dgm:pt>
    <dgm:pt modelId="{43781CD7-523C-4D13-AC32-0499E5895A62}" type="pres">
      <dgm:prSet presAssocID="{3C449001-B886-43B4-9223-56D8BE4A77D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996D235-C5AB-4A14-8123-72E3D7CE12BD}" type="pres">
      <dgm:prSet presAssocID="{3765B5A8-09A0-4DBE-939D-5DCEB5DA8049}" presName="Name8" presStyleCnt="0"/>
      <dgm:spPr/>
    </dgm:pt>
    <dgm:pt modelId="{0B35897B-DCBE-4A18-A2C8-72AF9DA00186}" type="pres">
      <dgm:prSet presAssocID="{3765B5A8-09A0-4DBE-939D-5DCEB5DA8049}" presName="level" presStyleLbl="node1" presStyleIdx="2" presStyleCnt="8">
        <dgm:presLayoutVars>
          <dgm:chMax val="1"/>
          <dgm:bulletEnabled val="1"/>
        </dgm:presLayoutVars>
      </dgm:prSet>
      <dgm:spPr/>
    </dgm:pt>
    <dgm:pt modelId="{EABE77CF-1380-42DE-99EA-1080341A79AE}" type="pres">
      <dgm:prSet presAssocID="{3765B5A8-09A0-4DBE-939D-5DCEB5DA804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CC70021-564A-48A1-910B-9B9EB14353B4}" type="pres">
      <dgm:prSet presAssocID="{270F3D63-EE3C-46EC-8641-072DE44A665E}" presName="Name8" presStyleCnt="0"/>
      <dgm:spPr/>
    </dgm:pt>
    <dgm:pt modelId="{02442D38-38B8-46A2-A43D-F886AB17E54B}" type="pres">
      <dgm:prSet presAssocID="{270F3D63-EE3C-46EC-8641-072DE44A665E}" presName="level" presStyleLbl="node1" presStyleIdx="3" presStyleCnt="8">
        <dgm:presLayoutVars>
          <dgm:chMax val="1"/>
          <dgm:bulletEnabled val="1"/>
        </dgm:presLayoutVars>
      </dgm:prSet>
      <dgm:spPr/>
    </dgm:pt>
    <dgm:pt modelId="{DE1C0C6B-3BC9-4B49-9588-1ABB48AD45B0}" type="pres">
      <dgm:prSet presAssocID="{270F3D63-EE3C-46EC-8641-072DE44A665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6618905-9B6B-4F9A-822C-412905994761}" type="pres">
      <dgm:prSet presAssocID="{9B8A1497-7FD8-471A-B4EA-5E8C24CB97A5}" presName="Name8" presStyleCnt="0"/>
      <dgm:spPr/>
    </dgm:pt>
    <dgm:pt modelId="{239EE92C-69E4-4108-8951-474FCBD9C4B4}" type="pres">
      <dgm:prSet presAssocID="{9B8A1497-7FD8-471A-B4EA-5E8C24CB97A5}" presName="level" presStyleLbl="node1" presStyleIdx="4" presStyleCnt="8">
        <dgm:presLayoutVars>
          <dgm:chMax val="1"/>
          <dgm:bulletEnabled val="1"/>
        </dgm:presLayoutVars>
      </dgm:prSet>
      <dgm:spPr/>
    </dgm:pt>
    <dgm:pt modelId="{BEBF1978-097A-4B9D-B40A-A0C0955C1450}" type="pres">
      <dgm:prSet presAssocID="{9B8A1497-7FD8-471A-B4EA-5E8C24CB97A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D13032F-0E32-49D2-9A61-0BEF426C2908}" type="pres">
      <dgm:prSet presAssocID="{19FEFC29-01BA-41BC-8A93-DD3B358E1567}" presName="Name8" presStyleCnt="0"/>
      <dgm:spPr/>
    </dgm:pt>
    <dgm:pt modelId="{9C408DA2-5148-4570-88AF-3FF2D18EA9D8}" type="pres">
      <dgm:prSet presAssocID="{19FEFC29-01BA-41BC-8A93-DD3B358E1567}" presName="level" presStyleLbl="node1" presStyleIdx="5" presStyleCnt="8">
        <dgm:presLayoutVars>
          <dgm:chMax val="1"/>
          <dgm:bulletEnabled val="1"/>
        </dgm:presLayoutVars>
      </dgm:prSet>
      <dgm:spPr/>
    </dgm:pt>
    <dgm:pt modelId="{7E67FDDA-3E54-4C27-891F-D362197E3C04}" type="pres">
      <dgm:prSet presAssocID="{19FEFC29-01BA-41BC-8A93-DD3B358E156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EF0CC9E-7AFF-4D80-9034-AB6935A0CFCA}" type="pres">
      <dgm:prSet presAssocID="{27A517A9-97A6-4AF6-95BF-2B1B4E34DCD5}" presName="Name8" presStyleCnt="0"/>
      <dgm:spPr/>
    </dgm:pt>
    <dgm:pt modelId="{1CD0FA57-7A00-423E-84EC-BDA54DBCD32B}" type="pres">
      <dgm:prSet presAssocID="{27A517A9-97A6-4AF6-95BF-2B1B4E34DCD5}" presName="level" presStyleLbl="node1" presStyleIdx="6" presStyleCnt="8">
        <dgm:presLayoutVars>
          <dgm:chMax val="1"/>
          <dgm:bulletEnabled val="1"/>
        </dgm:presLayoutVars>
      </dgm:prSet>
      <dgm:spPr/>
    </dgm:pt>
    <dgm:pt modelId="{1892022C-1EB9-4D31-9D8F-9F8C5D5C3CB8}" type="pres">
      <dgm:prSet presAssocID="{27A517A9-97A6-4AF6-95BF-2B1B4E34DCD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6295206-526A-47E3-8CB7-FB992191762B}" type="pres">
      <dgm:prSet presAssocID="{4F4D3753-A6BB-494B-88C3-BFE2166E66C0}" presName="Name8" presStyleCnt="0"/>
      <dgm:spPr/>
    </dgm:pt>
    <dgm:pt modelId="{101718C8-0B71-4434-8E76-47280790BE19}" type="pres">
      <dgm:prSet presAssocID="{4F4D3753-A6BB-494B-88C3-BFE2166E66C0}" presName="level" presStyleLbl="node1" presStyleIdx="7" presStyleCnt="8">
        <dgm:presLayoutVars>
          <dgm:chMax val="1"/>
          <dgm:bulletEnabled val="1"/>
        </dgm:presLayoutVars>
      </dgm:prSet>
      <dgm:spPr/>
    </dgm:pt>
    <dgm:pt modelId="{342D0F67-4D3C-4979-BE84-1A75C0FE04C8}" type="pres">
      <dgm:prSet presAssocID="{4F4D3753-A6BB-494B-88C3-BFE2166E66C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9FBFE00-2B34-454B-9086-8282C5639141}" type="presOf" srcId="{9B8A1497-7FD8-471A-B4EA-5E8C24CB97A5}" destId="{239EE92C-69E4-4108-8951-474FCBD9C4B4}" srcOrd="0" destOrd="0" presId="urn:microsoft.com/office/officeart/2005/8/layout/pyramid1"/>
    <dgm:cxn modelId="{60230A1E-D095-4373-AAC0-01069CD3C964}" type="presOf" srcId="{27A517A9-97A6-4AF6-95BF-2B1B4E34DCD5}" destId="{1CD0FA57-7A00-423E-84EC-BDA54DBCD32B}" srcOrd="0" destOrd="0" presId="urn:microsoft.com/office/officeart/2005/8/layout/pyramid1"/>
    <dgm:cxn modelId="{12D28624-4754-4281-A778-C9DDB09B9D65}" srcId="{B464E74A-B509-482C-8836-56D8D21F61B5}" destId="{27A517A9-97A6-4AF6-95BF-2B1B4E34DCD5}" srcOrd="6" destOrd="0" parTransId="{241C469F-0396-4B6C-92CF-A97771DA0B82}" sibTransId="{15E89382-B218-4794-BE9D-C0CCED3B8CF7}"/>
    <dgm:cxn modelId="{95CCD324-516C-42CC-B24F-D1690BA963A0}" srcId="{B464E74A-B509-482C-8836-56D8D21F61B5}" destId="{D9FE57B7-B43E-4CEF-8D9C-F59ED0BAADC0}" srcOrd="0" destOrd="0" parTransId="{9DB205CD-873D-4841-9856-783137289B3B}" sibTransId="{857580C5-2971-44BB-864B-85D8B1283545}"/>
    <dgm:cxn modelId="{8DFC6C60-2393-4282-9AB4-BBB1307DD74E}" type="presOf" srcId="{3765B5A8-09A0-4DBE-939D-5DCEB5DA8049}" destId="{0B35897B-DCBE-4A18-A2C8-72AF9DA00186}" srcOrd="0" destOrd="0" presId="urn:microsoft.com/office/officeart/2005/8/layout/pyramid1"/>
    <dgm:cxn modelId="{4A272569-04A5-4979-A9A0-9C401E44FCB6}" type="presOf" srcId="{B464E74A-B509-482C-8836-56D8D21F61B5}" destId="{3678C8C3-D125-4070-9586-9FC52C933A76}" srcOrd="0" destOrd="0" presId="urn:microsoft.com/office/officeart/2005/8/layout/pyramid1"/>
    <dgm:cxn modelId="{9BE59169-0739-4443-A69E-52F5B310C1F4}" type="presOf" srcId="{270F3D63-EE3C-46EC-8641-072DE44A665E}" destId="{02442D38-38B8-46A2-A43D-F886AB17E54B}" srcOrd="0" destOrd="0" presId="urn:microsoft.com/office/officeart/2005/8/layout/pyramid1"/>
    <dgm:cxn modelId="{1C88B84C-E006-44B3-91D7-AAC956AE7F2B}" srcId="{B464E74A-B509-482C-8836-56D8D21F61B5}" destId="{9B8A1497-7FD8-471A-B4EA-5E8C24CB97A5}" srcOrd="4" destOrd="0" parTransId="{7F0EB44D-FB1E-4901-BBD5-4517BE2E7E80}" sibTransId="{054C71BA-7744-4A04-8EC7-9C751E79E97A}"/>
    <dgm:cxn modelId="{1E41624D-E41B-426B-835B-D7F9F9098A30}" type="presOf" srcId="{D9FE57B7-B43E-4CEF-8D9C-F59ED0BAADC0}" destId="{8AB37DA9-0759-4F9D-933C-7E20399B8060}" srcOrd="1" destOrd="0" presId="urn:microsoft.com/office/officeart/2005/8/layout/pyramid1"/>
    <dgm:cxn modelId="{6598CB71-EFAD-467A-BB75-D22FB2C1904B}" type="presOf" srcId="{4F4D3753-A6BB-494B-88C3-BFE2166E66C0}" destId="{101718C8-0B71-4434-8E76-47280790BE19}" srcOrd="0" destOrd="0" presId="urn:microsoft.com/office/officeart/2005/8/layout/pyramid1"/>
    <dgm:cxn modelId="{672C2D92-ECE7-4C4C-B3CE-B8845157BAC2}" type="presOf" srcId="{4F4D3753-A6BB-494B-88C3-BFE2166E66C0}" destId="{342D0F67-4D3C-4979-BE84-1A75C0FE04C8}" srcOrd="1" destOrd="0" presId="urn:microsoft.com/office/officeart/2005/8/layout/pyramid1"/>
    <dgm:cxn modelId="{0E9609A8-9923-4289-9941-EA771865BCEB}" srcId="{B464E74A-B509-482C-8836-56D8D21F61B5}" destId="{270F3D63-EE3C-46EC-8641-072DE44A665E}" srcOrd="3" destOrd="0" parTransId="{1911C3CC-A70C-4A9A-9DE8-33171178ECFD}" sibTransId="{74EE2FB6-B584-4E30-AFDB-0F1E49D9CF4A}"/>
    <dgm:cxn modelId="{2B88F0B5-62A5-41BC-9B06-ABF29A5D86B8}" type="presOf" srcId="{9B8A1497-7FD8-471A-B4EA-5E8C24CB97A5}" destId="{BEBF1978-097A-4B9D-B40A-A0C0955C1450}" srcOrd="1" destOrd="0" presId="urn:microsoft.com/office/officeart/2005/8/layout/pyramid1"/>
    <dgm:cxn modelId="{AEFF22C3-1D3F-49F1-A653-93A52A4F3738}" srcId="{B464E74A-B509-482C-8836-56D8D21F61B5}" destId="{3765B5A8-09A0-4DBE-939D-5DCEB5DA8049}" srcOrd="2" destOrd="0" parTransId="{E9CDD16E-8DAD-4903-A660-093118461404}" sibTransId="{2B5DF89F-D64D-4A71-A6D4-5C7DCB0D1696}"/>
    <dgm:cxn modelId="{AAB57EC4-35F9-4A61-A6A9-CB225D102766}" type="presOf" srcId="{19FEFC29-01BA-41BC-8A93-DD3B358E1567}" destId="{7E67FDDA-3E54-4C27-891F-D362197E3C04}" srcOrd="1" destOrd="0" presId="urn:microsoft.com/office/officeart/2005/8/layout/pyramid1"/>
    <dgm:cxn modelId="{B81031C9-B94E-48AE-8832-4487B4DA6432}" type="presOf" srcId="{19FEFC29-01BA-41BC-8A93-DD3B358E1567}" destId="{9C408DA2-5148-4570-88AF-3FF2D18EA9D8}" srcOrd="0" destOrd="0" presId="urn:microsoft.com/office/officeart/2005/8/layout/pyramid1"/>
    <dgm:cxn modelId="{150D01CD-BB73-4D7E-96EC-6F4F56A5CA45}" type="presOf" srcId="{3C449001-B886-43B4-9223-56D8BE4A77D4}" destId="{43781CD7-523C-4D13-AC32-0499E5895A62}" srcOrd="1" destOrd="0" presId="urn:microsoft.com/office/officeart/2005/8/layout/pyramid1"/>
    <dgm:cxn modelId="{343F23E5-734E-4351-B698-48CAE021A6A6}" srcId="{B464E74A-B509-482C-8836-56D8D21F61B5}" destId="{3C449001-B886-43B4-9223-56D8BE4A77D4}" srcOrd="1" destOrd="0" parTransId="{224E5ADA-0A68-4E87-8B99-77A72555EA0C}" sibTransId="{D721A905-5F8C-4420-AE7B-705BAB89D6A7}"/>
    <dgm:cxn modelId="{143D3DE6-3C38-4108-96AB-32D4D922A389}" srcId="{B464E74A-B509-482C-8836-56D8D21F61B5}" destId="{19FEFC29-01BA-41BC-8A93-DD3B358E1567}" srcOrd="5" destOrd="0" parTransId="{E4FFE0BC-EB66-4DC8-A13E-2F64805B47FA}" sibTransId="{571F7CE3-7D9D-4739-9485-8ABBF2854881}"/>
    <dgm:cxn modelId="{840802E8-B08F-4070-BF25-A14C9EE4892D}" type="presOf" srcId="{3C449001-B886-43B4-9223-56D8BE4A77D4}" destId="{4C69CA59-DEE5-4D4D-96AA-991F92080090}" srcOrd="0" destOrd="0" presId="urn:microsoft.com/office/officeart/2005/8/layout/pyramid1"/>
    <dgm:cxn modelId="{C55B43F0-26B8-4C3A-8601-A81DB355AEE3}" srcId="{B464E74A-B509-482C-8836-56D8D21F61B5}" destId="{4F4D3753-A6BB-494B-88C3-BFE2166E66C0}" srcOrd="7" destOrd="0" parTransId="{C821811F-E570-437B-8507-AA23A0D67534}" sibTransId="{42B52E09-F738-4499-BA0E-F5AEF0905D78}"/>
    <dgm:cxn modelId="{58C107F1-95AD-4FE9-8D65-E92C6835816A}" type="presOf" srcId="{270F3D63-EE3C-46EC-8641-072DE44A665E}" destId="{DE1C0C6B-3BC9-4B49-9588-1ABB48AD45B0}" srcOrd="1" destOrd="0" presId="urn:microsoft.com/office/officeart/2005/8/layout/pyramid1"/>
    <dgm:cxn modelId="{C82AE7F9-B7BE-4F4C-B62B-9F736D597F88}" type="presOf" srcId="{D9FE57B7-B43E-4CEF-8D9C-F59ED0BAADC0}" destId="{8BE79771-18B5-4A73-AE77-C56708BA1E6B}" srcOrd="0" destOrd="0" presId="urn:microsoft.com/office/officeart/2005/8/layout/pyramid1"/>
    <dgm:cxn modelId="{E8DD33FA-1207-44D4-8ECA-7F785C0975BD}" type="presOf" srcId="{27A517A9-97A6-4AF6-95BF-2B1B4E34DCD5}" destId="{1892022C-1EB9-4D31-9D8F-9F8C5D5C3CB8}" srcOrd="1" destOrd="0" presId="urn:microsoft.com/office/officeart/2005/8/layout/pyramid1"/>
    <dgm:cxn modelId="{52FFCCFB-23F1-41C4-A93E-1349A37CB6FA}" type="presOf" srcId="{3765B5A8-09A0-4DBE-939D-5DCEB5DA8049}" destId="{EABE77CF-1380-42DE-99EA-1080341A79AE}" srcOrd="1" destOrd="0" presId="urn:microsoft.com/office/officeart/2005/8/layout/pyramid1"/>
    <dgm:cxn modelId="{5FC0C6E7-1A38-4D9A-93B1-045159EF1D83}" type="presParOf" srcId="{3678C8C3-D125-4070-9586-9FC52C933A76}" destId="{2E6862BA-A529-45EE-A445-FEDA58C25A73}" srcOrd="0" destOrd="0" presId="urn:microsoft.com/office/officeart/2005/8/layout/pyramid1"/>
    <dgm:cxn modelId="{2E746728-7861-4DB5-A4AD-13FB67EE55CC}" type="presParOf" srcId="{2E6862BA-A529-45EE-A445-FEDA58C25A73}" destId="{8BE79771-18B5-4A73-AE77-C56708BA1E6B}" srcOrd="0" destOrd="0" presId="urn:microsoft.com/office/officeart/2005/8/layout/pyramid1"/>
    <dgm:cxn modelId="{C18185C8-D159-400D-8A29-CC7FE0AB27F2}" type="presParOf" srcId="{2E6862BA-A529-45EE-A445-FEDA58C25A73}" destId="{8AB37DA9-0759-4F9D-933C-7E20399B8060}" srcOrd="1" destOrd="0" presId="urn:microsoft.com/office/officeart/2005/8/layout/pyramid1"/>
    <dgm:cxn modelId="{0BE63C07-12C4-4DB6-AF9D-2E0F2046E66D}" type="presParOf" srcId="{3678C8C3-D125-4070-9586-9FC52C933A76}" destId="{A44DD919-DC82-4B93-9578-A2AD53EE2522}" srcOrd="1" destOrd="0" presId="urn:microsoft.com/office/officeart/2005/8/layout/pyramid1"/>
    <dgm:cxn modelId="{55C5FB34-BD55-4E5C-8443-05CD76AE11DA}" type="presParOf" srcId="{A44DD919-DC82-4B93-9578-A2AD53EE2522}" destId="{4C69CA59-DEE5-4D4D-96AA-991F92080090}" srcOrd="0" destOrd="0" presId="urn:microsoft.com/office/officeart/2005/8/layout/pyramid1"/>
    <dgm:cxn modelId="{CC3370B1-9342-4982-8755-690A1B4D3130}" type="presParOf" srcId="{A44DD919-DC82-4B93-9578-A2AD53EE2522}" destId="{43781CD7-523C-4D13-AC32-0499E5895A62}" srcOrd="1" destOrd="0" presId="urn:microsoft.com/office/officeart/2005/8/layout/pyramid1"/>
    <dgm:cxn modelId="{CA6A096F-80E4-4B6A-99FE-DE9EAF386876}" type="presParOf" srcId="{3678C8C3-D125-4070-9586-9FC52C933A76}" destId="{7996D235-C5AB-4A14-8123-72E3D7CE12BD}" srcOrd="2" destOrd="0" presId="urn:microsoft.com/office/officeart/2005/8/layout/pyramid1"/>
    <dgm:cxn modelId="{D08E8899-32FA-4B21-B2B3-B37309A3462A}" type="presParOf" srcId="{7996D235-C5AB-4A14-8123-72E3D7CE12BD}" destId="{0B35897B-DCBE-4A18-A2C8-72AF9DA00186}" srcOrd="0" destOrd="0" presId="urn:microsoft.com/office/officeart/2005/8/layout/pyramid1"/>
    <dgm:cxn modelId="{897347D1-6A68-4FBC-887A-67AD70F2BA57}" type="presParOf" srcId="{7996D235-C5AB-4A14-8123-72E3D7CE12BD}" destId="{EABE77CF-1380-42DE-99EA-1080341A79AE}" srcOrd="1" destOrd="0" presId="urn:microsoft.com/office/officeart/2005/8/layout/pyramid1"/>
    <dgm:cxn modelId="{5D123281-7FF0-4A49-931E-0A87E9943058}" type="presParOf" srcId="{3678C8C3-D125-4070-9586-9FC52C933A76}" destId="{6CC70021-564A-48A1-910B-9B9EB14353B4}" srcOrd="3" destOrd="0" presId="urn:microsoft.com/office/officeart/2005/8/layout/pyramid1"/>
    <dgm:cxn modelId="{B343AE2A-C18D-41A2-8F0E-D917E78E8678}" type="presParOf" srcId="{6CC70021-564A-48A1-910B-9B9EB14353B4}" destId="{02442D38-38B8-46A2-A43D-F886AB17E54B}" srcOrd="0" destOrd="0" presId="urn:microsoft.com/office/officeart/2005/8/layout/pyramid1"/>
    <dgm:cxn modelId="{5B4EDC31-55A2-49E8-9E67-9B56EF177847}" type="presParOf" srcId="{6CC70021-564A-48A1-910B-9B9EB14353B4}" destId="{DE1C0C6B-3BC9-4B49-9588-1ABB48AD45B0}" srcOrd="1" destOrd="0" presId="urn:microsoft.com/office/officeart/2005/8/layout/pyramid1"/>
    <dgm:cxn modelId="{40F21A56-7BAD-497D-8D9E-E6A3A9C28EB4}" type="presParOf" srcId="{3678C8C3-D125-4070-9586-9FC52C933A76}" destId="{36618905-9B6B-4F9A-822C-412905994761}" srcOrd="4" destOrd="0" presId="urn:microsoft.com/office/officeart/2005/8/layout/pyramid1"/>
    <dgm:cxn modelId="{970AA6E0-E1B2-49FE-85EB-69F6898C3495}" type="presParOf" srcId="{36618905-9B6B-4F9A-822C-412905994761}" destId="{239EE92C-69E4-4108-8951-474FCBD9C4B4}" srcOrd="0" destOrd="0" presId="urn:microsoft.com/office/officeart/2005/8/layout/pyramid1"/>
    <dgm:cxn modelId="{6AEC3335-F0FF-4C8F-A06B-F6594D62C11C}" type="presParOf" srcId="{36618905-9B6B-4F9A-822C-412905994761}" destId="{BEBF1978-097A-4B9D-B40A-A0C0955C1450}" srcOrd="1" destOrd="0" presId="urn:microsoft.com/office/officeart/2005/8/layout/pyramid1"/>
    <dgm:cxn modelId="{6B048DE1-6F3E-4010-B5B7-96C5A7CBFB03}" type="presParOf" srcId="{3678C8C3-D125-4070-9586-9FC52C933A76}" destId="{2D13032F-0E32-49D2-9A61-0BEF426C2908}" srcOrd="5" destOrd="0" presId="urn:microsoft.com/office/officeart/2005/8/layout/pyramid1"/>
    <dgm:cxn modelId="{775B410C-0AC5-4541-9750-AA99A9E62473}" type="presParOf" srcId="{2D13032F-0E32-49D2-9A61-0BEF426C2908}" destId="{9C408DA2-5148-4570-88AF-3FF2D18EA9D8}" srcOrd="0" destOrd="0" presId="urn:microsoft.com/office/officeart/2005/8/layout/pyramid1"/>
    <dgm:cxn modelId="{1A26AAA5-BD5C-4F3E-8412-7E890A50A1DC}" type="presParOf" srcId="{2D13032F-0E32-49D2-9A61-0BEF426C2908}" destId="{7E67FDDA-3E54-4C27-891F-D362197E3C04}" srcOrd="1" destOrd="0" presId="urn:microsoft.com/office/officeart/2005/8/layout/pyramid1"/>
    <dgm:cxn modelId="{96E84528-2E4A-45BB-81E7-C07AB20FA64D}" type="presParOf" srcId="{3678C8C3-D125-4070-9586-9FC52C933A76}" destId="{EEF0CC9E-7AFF-4D80-9034-AB6935A0CFCA}" srcOrd="6" destOrd="0" presId="urn:microsoft.com/office/officeart/2005/8/layout/pyramid1"/>
    <dgm:cxn modelId="{654794A7-C9F3-4609-9960-0A08686B5B6C}" type="presParOf" srcId="{EEF0CC9E-7AFF-4D80-9034-AB6935A0CFCA}" destId="{1CD0FA57-7A00-423E-84EC-BDA54DBCD32B}" srcOrd="0" destOrd="0" presId="urn:microsoft.com/office/officeart/2005/8/layout/pyramid1"/>
    <dgm:cxn modelId="{CC6A3D11-28CF-4A3F-A2FC-3A09D427293F}" type="presParOf" srcId="{EEF0CC9E-7AFF-4D80-9034-AB6935A0CFCA}" destId="{1892022C-1EB9-4D31-9D8F-9F8C5D5C3CB8}" srcOrd="1" destOrd="0" presId="urn:microsoft.com/office/officeart/2005/8/layout/pyramid1"/>
    <dgm:cxn modelId="{22BF5E23-9653-4EAE-AA67-81CD87F8DBCC}" type="presParOf" srcId="{3678C8C3-D125-4070-9586-9FC52C933A76}" destId="{C6295206-526A-47E3-8CB7-FB992191762B}" srcOrd="7" destOrd="0" presId="urn:microsoft.com/office/officeart/2005/8/layout/pyramid1"/>
    <dgm:cxn modelId="{29C80907-6E90-4EEE-9CE0-F79982A72452}" type="presParOf" srcId="{C6295206-526A-47E3-8CB7-FB992191762B}" destId="{101718C8-0B71-4434-8E76-47280790BE19}" srcOrd="0" destOrd="0" presId="urn:microsoft.com/office/officeart/2005/8/layout/pyramid1"/>
    <dgm:cxn modelId="{A5C4BCFF-9102-45B4-818C-7278DE29B067}" type="presParOf" srcId="{C6295206-526A-47E3-8CB7-FB992191762B}" destId="{342D0F67-4D3C-4979-BE84-1A75C0FE04C8}" srcOrd="1" destOrd="0" presId="urn:microsoft.com/office/officeart/2005/8/layout/pyramid1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E79771-18B5-4A73-AE77-C56708BA1E6B}">
      <dsp:nvSpPr>
        <dsp:cNvPr id="0" name=""/>
        <dsp:cNvSpPr/>
      </dsp:nvSpPr>
      <dsp:spPr>
        <a:xfrm>
          <a:off x="2938477" y="0"/>
          <a:ext cx="839564" cy="903604"/>
        </a:xfrm>
        <a:prstGeom prst="trapezoid">
          <a:avLst>
            <a:gd name="adj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b="1" kern="1200" noProof="0" dirty="0"/>
            <a:t>Enkuri</a:t>
          </a:r>
          <a:endParaRPr lang="lv-LV" sz="1800" b="1" kern="1200" dirty="0"/>
        </a:p>
      </dsp:txBody>
      <dsp:txXfrm>
        <a:off x="2938477" y="0"/>
        <a:ext cx="839564" cy="903604"/>
      </dsp:txXfrm>
    </dsp:sp>
    <dsp:sp modelId="{4C69CA59-DEE5-4D4D-96AA-991F92080090}">
      <dsp:nvSpPr>
        <dsp:cNvPr id="0" name=""/>
        <dsp:cNvSpPr/>
      </dsp:nvSpPr>
      <dsp:spPr>
        <a:xfrm>
          <a:off x="2518694" y="903604"/>
          <a:ext cx="1679129" cy="903604"/>
        </a:xfrm>
        <a:prstGeom prst="trapezoid">
          <a:avLst>
            <a:gd name="adj" fmla="val 4645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b="1" kern="1200" dirty="0"/>
            <a:t>Izaugsmes MVU</a:t>
          </a:r>
          <a:endParaRPr lang="lv-LV" sz="4400" kern="1200" dirty="0"/>
        </a:p>
      </dsp:txBody>
      <dsp:txXfrm>
        <a:off x="2812542" y="903604"/>
        <a:ext cx="1091434" cy="903604"/>
      </dsp:txXfrm>
    </dsp:sp>
    <dsp:sp modelId="{0B35897B-DCBE-4A18-A2C8-72AF9DA00186}">
      <dsp:nvSpPr>
        <dsp:cNvPr id="0" name=""/>
        <dsp:cNvSpPr/>
      </dsp:nvSpPr>
      <dsp:spPr>
        <a:xfrm>
          <a:off x="2098912" y="1807208"/>
          <a:ext cx="2518694" cy="903604"/>
        </a:xfrm>
        <a:prstGeom prst="trapezoid">
          <a:avLst>
            <a:gd name="adj" fmla="val 4645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b="1" kern="1200" dirty="0"/>
            <a:t>Inkubācijas vides</a:t>
          </a:r>
          <a:endParaRPr lang="lv-LV" sz="4400" kern="1200" dirty="0"/>
        </a:p>
      </dsp:txBody>
      <dsp:txXfrm>
        <a:off x="2539683" y="1807208"/>
        <a:ext cx="1637151" cy="903604"/>
      </dsp:txXfrm>
    </dsp:sp>
    <dsp:sp modelId="{02442D38-38B8-46A2-A43D-F886AB17E54B}">
      <dsp:nvSpPr>
        <dsp:cNvPr id="0" name=""/>
        <dsp:cNvSpPr/>
      </dsp:nvSpPr>
      <dsp:spPr>
        <a:xfrm>
          <a:off x="1679129" y="2710812"/>
          <a:ext cx="3358259" cy="903604"/>
        </a:xfrm>
        <a:prstGeom prst="trapezoid">
          <a:avLst>
            <a:gd name="adj" fmla="val 4645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b="1" kern="1200" dirty="0"/>
            <a:t>Laboratorijas un testēšanas vietas</a:t>
          </a:r>
          <a:endParaRPr lang="lv-LV" sz="4400" kern="1200" dirty="0"/>
        </a:p>
      </dsp:txBody>
      <dsp:txXfrm>
        <a:off x="2266825" y="2710812"/>
        <a:ext cx="2182868" cy="903604"/>
      </dsp:txXfrm>
    </dsp:sp>
    <dsp:sp modelId="{239EE92C-69E4-4108-8951-474FCBD9C4B4}">
      <dsp:nvSpPr>
        <dsp:cNvPr id="0" name=""/>
        <dsp:cNvSpPr/>
      </dsp:nvSpPr>
      <dsp:spPr>
        <a:xfrm>
          <a:off x="1259347" y="3614416"/>
          <a:ext cx="4197824" cy="903604"/>
        </a:xfrm>
        <a:prstGeom prst="trapezoid">
          <a:avLst>
            <a:gd name="adj" fmla="val 4645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b="1" kern="1200" dirty="0"/>
            <a:t>Klasteru politikas / programmas</a:t>
          </a:r>
          <a:endParaRPr lang="lv-LV" sz="4400" kern="1200" dirty="0"/>
        </a:p>
      </dsp:txBody>
      <dsp:txXfrm>
        <a:off x="1993966" y="3614416"/>
        <a:ext cx="2728585" cy="903604"/>
      </dsp:txXfrm>
    </dsp:sp>
    <dsp:sp modelId="{9C408DA2-5148-4570-88AF-3FF2D18EA9D8}">
      <dsp:nvSpPr>
        <dsp:cNvPr id="0" name=""/>
        <dsp:cNvSpPr/>
      </dsp:nvSpPr>
      <dsp:spPr>
        <a:xfrm>
          <a:off x="839564" y="4518020"/>
          <a:ext cx="5037389" cy="903604"/>
        </a:xfrm>
        <a:prstGeom prst="trapezoid">
          <a:avLst>
            <a:gd name="adj" fmla="val 4645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b="1" kern="1200" dirty="0"/>
            <a:t>Izglītība (no pamatskolas līdz universitātei)</a:t>
          </a:r>
          <a:endParaRPr lang="lv-LV" sz="4400" kern="1200" dirty="0"/>
        </a:p>
      </dsp:txBody>
      <dsp:txXfrm>
        <a:off x="1721107" y="4518020"/>
        <a:ext cx="3274303" cy="903604"/>
      </dsp:txXfrm>
    </dsp:sp>
    <dsp:sp modelId="{1CD0FA57-7A00-423E-84EC-BDA54DBCD32B}">
      <dsp:nvSpPr>
        <dsp:cNvPr id="0" name=""/>
        <dsp:cNvSpPr/>
      </dsp:nvSpPr>
      <dsp:spPr>
        <a:xfrm>
          <a:off x="419782" y="5421624"/>
          <a:ext cx="5876954" cy="903604"/>
        </a:xfrm>
        <a:prstGeom prst="trapezoid">
          <a:avLst>
            <a:gd name="adj" fmla="val 4645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b="1" kern="1200" noProof="0" dirty="0"/>
            <a:t>Fiziskā infrastruktūra un pakalpojumu struktūra</a:t>
          </a:r>
          <a:endParaRPr lang="en-US" sz="4400" kern="1200" dirty="0"/>
        </a:p>
      </dsp:txBody>
      <dsp:txXfrm>
        <a:off x="1448249" y="5421624"/>
        <a:ext cx="3820020" cy="903604"/>
      </dsp:txXfrm>
    </dsp:sp>
    <dsp:sp modelId="{101718C8-0B71-4434-8E76-47280790BE19}">
      <dsp:nvSpPr>
        <dsp:cNvPr id="0" name=""/>
        <dsp:cNvSpPr/>
      </dsp:nvSpPr>
      <dsp:spPr>
        <a:xfrm>
          <a:off x="0" y="6325228"/>
          <a:ext cx="6716518" cy="903604"/>
        </a:xfrm>
        <a:prstGeom prst="trapezoid">
          <a:avLst>
            <a:gd name="adj" fmla="val 4645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800" b="1" kern="1200" dirty="0"/>
            <a:t>Nacionālās un reģionālās inovāciju politikas</a:t>
          </a:r>
          <a:endParaRPr lang="lv-LV" sz="4400" kern="1200" dirty="0"/>
        </a:p>
      </dsp:txBody>
      <dsp:txXfrm>
        <a:off x="1175390" y="6325228"/>
        <a:ext cx="4365737" cy="903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image" Target="../media/image5.png"/><Relationship Id="rId2" Type="http://schemas.openxmlformats.org/officeDocument/2006/relationships/image" Target="../media/image6.png"/><Relationship Id="rId16" Type="http://schemas.openxmlformats.org/officeDocument/2006/relationships/hyperlink" Target="http://www.marinetechub.e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12" Type="http://schemas.openxmlformats.org/officeDocument/2006/relationships/image" Target="../media/image5.png"/><Relationship Id="rId2" Type="http://schemas.openxmlformats.org/officeDocument/2006/relationships/image" Target="../media/image20.png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5" Type="http://schemas.openxmlformats.org/officeDocument/2006/relationships/image" Target="../media/image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4.sv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svg"/><Relationship Id="rId18" Type="http://schemas.openxmlformats.org/officeDocument/2006/relationships/image" Target="../media/image2.svg"/><Relationship Id="rId3" Type="http://schemas.openxmlformats.org/officeDocument/2006/relationships/image" Target="../media/image31.svg"/><Relationship Id="rId7" Type="http://schemas.openxmlformats.org/officeDocument/2006/relationships/hyperlink" Target="https://www.linkedin.com/company/kurzemesregions/" TargetMode="External"/><Relationship Id="rId12" Type="http://schemas.openxmlformats.org/officeDocument/2006/relationships/image" Target="../media/image36.png"/><Relationship Id="rId17" Type="http://schemas.openxmlformats.org/officeDocument/2006/relationships/image" Target="../media/image1.png"/><Relationship Id="rId2" Type="http://schemas.openxmlformats.org/officeDocument/2006/relationships/image" Target="../media/image30.png"/><Relationship Id="rId16" Type="http://schemas.openxmlformats.org/officeDocument/2006/relationships/image" Target="../media/image39.svg"/><Relationship Id="rId20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hyperlink" Target="https://www.instagram.com/kurzemesregions/" TargetMode="External"/><Relationship Id="rId5" Type="http://schemas.openxmlformats.org/officeDocument/2006/relationships/image" Target="../media/image32.png"/><Relationship Id="rId15" Type="http://schemas.openxmlformats.org/officeDocument/2006/relationships/image" Target="../media/image38.png"/><Relationship Id="rId10" Type="http://schemas.openxmlformats.org/officeDocument/2006/relationships/hyperlink" Target="https://twitter.com/Kurzemesregions" TargetMode="External"/><Relationship Id="rId19" Type="http://schemas.openxmlformats.org/officeDocument/2006/relationships/image" Target="../media/image3.png"/><Relationship Id="rId4" Type="http://schemas.openxmlformats.org/officeDocument/2006/relationships/hyperlink" Target="https://www.youtube.com/channel/UC_JDXwor5MGfEldYVJh_b9A" TargetMode="External"/><Relationship Id="rId9" Type="http://schemas.openxmlformats.org/officeDocument/2006/relationships/image" Target="../media/image35.svg"/><Relationship Id="rId14" Type="http://schemas.openxmlformats.org/officeDocument/2006/relationships/hyperlink" Target="https://www.facebook.com/kurzemesreg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5885" y="1285875"/>
            <a:ext cx="3744468" cy="1405976"/>
            <a:chOff x="0" y="0"/>
            <a:chExt cx="4992624" cy="18746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" name="Freeform 6"/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2" name="Freeform 12"/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8007248" y="8181280"/>
            <a:ext cx="2319318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C3C4C6"/>
                </a:solidFill>
                <a:latin typeface="Inter"/>
                <a:ea typeface="Inter"/>
                <a:cs typeface="Inter"/>
                <a:sym typeface="Inter"/>
              </a:rPr>
              <a:t>Zane 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C3C4C6"/>
                </a:solidFill>
                <a:latin typeface="Inter"/>
                <a:ea typeface="Inter"/>
                <a:cs typeface="Inter"/>
                <a:sym typeface="Inter"/>
              </a:rPr>
              <a:t>Gusta 20.02.2026.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964828"/>
            <a:ext cx="16230600" cy="3705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20"/>
              </a:lnSpc>
            </a:pP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Zilā</a:t>
            </a:r>
            <a:r>
              <a:rPr lang="en-US" sz="81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ekonomika</a:t>
            </a:r>
            <a:r>
              <a:rPr lang="en-US" sz="81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praksē</a:t>
            </a:r>
            <a:r>
              <a:rPr lang="en-US" sz="81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: </a:t>
            </a: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sadarbības</a:t>
            </a:r>
            <a:r>
              <a:rPr lang="en-US" sz="81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tīklu</a:t>
            </a:r>
            <a:r>
              <a:rPr lang="en-US" sz="81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un </a:t>
            </a: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kapacitātes</a:t>
            </a:r>
            <a:r>
              <a:rPr lang="en-US" sz="81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veidošana</a:t>
            </a:r>
            <a:r>
              <a:rPr lang="en-US" sz="81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Baltijas</a:t>
            </a:r>
            <a:r>
              <a:rPr lang="en-US" sz="8100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8100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jūrā</a:t>
            </a:r>
            <a:endParaRPr lang="en-US" sz="8100" b="1" dirty="0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E056F485-D4CA-08EF-B5DD-39F314654398}"/>
              </a:ext>
            </a:extLst>
          </p:cNvPr>
          <p:cNvSpPr/>
          <p:nvPr/>
        </p:nvSpPr>
        <p:spPr>
          <a:xfrm>
            <a:off x="12022060" y="1250121"/>
            <a:ext cx="4927290" cy="1244141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0428" y="6294579"/>
            <a:ext cx="2901093" cy="2089468"/>
            <a:chOff x="0" y="0"/>
            <a:chExt cx="764074" cy="5503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4074" cy="550312"/>
            </a:xfrm>
            <a:custGeom>
              <a:avLst/>
              <a:gdLst/>
              <a:ahLst/>
              <a:cxnLst/>
              <a:rect l="l" t="t" r="r" b="b"/>
              <a:pathLst>
                <a:path w="764074" h="550312">
                  <a:moveTo>
                    <a:pt x="53372" y="0"/>
                  </a:moveTo>
                  <a:lnTo>
                    <a:pt x="710701" y="0"/>
                  </a:lnTo>
                  <a:cubicBezTo>
                    <a:pt x="724857" y="0"/>
                    <a:pt x="738432" y="5623"/>
                    <a:pt x="748441" y="15632"/>
                  </a:cubicBezTo>
                  <a:cubicBezTo>
                    <a:pt x="758451" y="25642"/>
                    <a:pt x="764074" y="39217"/>
                    <a:pt x="764074" y="53372"/>
                  </a:cubicBezTo>
                  <a:lnTo>
                    <a:pt x="764074" y="496940"/>
                  </a:lnTo>
                  <a:cubicBezTo>
                    <a:pt x="764074" y="526417"/>
                    <a:pt x="740178" y="550312"/>
                    <a:pt x="710701" y="550312"/>
                  </a:cubicBezTo>
                  <a:lnTo>
                    <a:pt x="53372" y="550312"/>
                  </a:lnTo>
                  <a:cubicBezTo>
                    <a:pt x="23896" y="550312"/>
                    <a:pt x="0" y="526417"/>
                    <a:pt x="0" y="496940"/>
                  </a:cubicBezTo>
                  <a:lnTo>
                    <a:pt x="0" y="53372"/>
                  </a:lnTo>
                  <a:cubicBezTo>
                    <a:pt x="0" y="23896"/>
                    <a:pt x="23896" y="0"/>
                    <a:pt x="5337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764074" cy="597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52500" y="4560496"/>
            <a:ext cx="3176949" cy="2030804"/>
          </a:xfrm>
          <a:custGeom>
            <a:avLst/>
            <a:gdLst/>
            <a:ahLst/>
            <a:cxnLst/>
            <a:rect l="l" t="t" r="r" b="b"/>
            <a:pathLst>
              <a:path w="3176949" h="2030804">
                <a:moveTo>
                  <a:pt x="0" y="0"/>
                </a:moveTo>
                <a:lnTo>
                  <a:pt x="3176949" y="0"/>
                </a:lnTo>
                <a:lnTo>
                  <a:pt x="3176949" y="2030804"/>
                </a:lnTo>
                <a:lnTo>
                  <a:pt x="0" y="20308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229809" y="7413132"/>
            <a:ext cx="2901093" cy="2287620"/>
            <a:chOff x="0" y="0"/>
            <a:chExt cx="764074" cy="6025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4074" cy="602501"/>
            </a:xfrm>
            <a:custGeom>
              <a:avLst/>
              <a:gdLst/>
              <a:ahLst/>
              <a:cxnLst/>
              <a:rect l="l" t="t" r="r" b="b"/>
              <a:pathLst>
                <a:path w="764074" h="602501">
                  <a:moveTo>
                    <a:pt x="53372" y="0"/>
                  </a:moveTo>
                  <a:lnTo>
                    <a:pt x="710701" y="0"/>
                  </a:lnTo>
                  <a:cubicBezTo>
                    <a:pt x="724857" y="0"/>
                    <a:pt x="738432" y="5623"/>
                    <a:pt x="748441" y="15632"/>
                  </a:cubicBezTo>
                  <a:cubicBezTo>
                    <a:pt x="758451" y="25642"/>
                    <a:pt x="764074" y="39217"/>
                    <a:pt x="764074" y="53372"/>
                  </a:cubicBezTo>
                  <a:lnTo>
                    <a:pt x="764074" y="549128"/>
                  </a:lnTo>
                  <a:cubicBezTo>
                    <a:pt x="764074" y="578605"/>
                    <a:pt x="740178" y="602501"/>
                    <a:pt x="710701" y="602501"/>
                  </a:cubicBezTo>
                  <a:lnTo>
                    <a:pt x="53372" y="602501"/>
                  </a:lnTo>
                  <a:cubicBezTo>
                    <a:pt x="23896" y="602501"/>
                    <a:pt x="0" y="578605"/>
                    <a:pt x="0" y="549128"/>
                  </a:cubicBezTo>
                  <a:lnTo>
                    <a:pt x="0" y="53372"/>
                  </a:lnTo>
                  <a:cubicBezTo>
                    <a:pt x="0" y="23896"/>
                    <a:pt x="23896" y="0"/>
                    <a:pt x="5337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4074" cy="6501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091881" y="5762254"/>
            <a:ext cx="3176949" cy="2030804"/>
          </a:xfrm>
          <a:custGeom>
            <a:avLst/>
            <a:gdLst/>
            <a:ahLst/>
            <a:cxnLst/>
            <a:rect l="l" t="t" r="r" b="b"/>
            <a:pathLst>
              <a:path w="3176949" h="2030804">
                <a:moveTo>
                  <a:pt x="0" y="0"/>
                </a:moveTo>
                <a:lnTo>
                  <a:pt x="3176949" y="0"/>
                </a:lnTo>
                <a:lnTo>
                  <a:pt x="3176949" y="2030803"/>
                </a:lnTo>
                <a:lnTo>
                  <a:pt x="0" y="20308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51034" y="4746852"/>
            <a:ext cx="579882" cy="579882"/>
          </a:xfrm>
          <a:custGeom>
            <a:avLst/>
            <a:gdLst/>
            <a:ahLst/>
            <a:cxnLst/>
            <a:rect l="l" t="t" r="r" b="b"/>
            <a:pathLst>
              <a:path w="579882" h="579882">
                <a:moveTo>
                  <a:pt x="0" y="0"/>
                </a:moveTo>
                <a:lnTo>
                  <a:pt x="579882" y="0"/>
                </a:lnTo>
                <a:lnTo>
                  <a:pt x="579882" y="579882"/>
                </a:lnTo>
                <a:lnTo>
                  <a:pt x="0" y="5798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440608" y="5949118"/>
            <a:ext cx="479495" cy="557552"/>
          </a:xfrm>
          <a:custGeom>
            <a:avLst/>
            <a:gdLst/>
            <a:ahLst/>
            <a:cxnLst/>
            <a:rect l="l" t="t" r="r" b="b"/>
            <a:pathLst>
              <a:path w="479495" h="557552">
                <a:moveTo>
                  <a:pt x="0" y="0"/>
                </a:moveTo>
                <a:lnTo>
                  <a:pt x="479495" y="0"/>
                </a:lnTo>
                <a:lnTo>
                  <a:pt x="479495" y="557552"/>
                </a:lnTo>
                <a:lnTo>
                  <a:pt x="0" y="5575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649955" y="4746852"/>
            <a:ext cx="3176949" cy="2030804"/>
          </a:xfrm>
          <a:custGeom>
            <a:avLst/>
            <a:gdLst/>
            <a:ahLst/>
            <a:cxnLst/>
            <a:rect l="l" t="t" r="r" b="b"/>
            <a:pathLst>
              <a:path w="3176949" h="2030804">
                <a:moveTo>
                  <a:pt x="0" y="0"/>
                </a:moveTo>
                <a:lnTo>
                  <a:pt x="3176949" y="0"/>
                </a:lnTo>
                <a:lnTo>
                  <a:pt x="3176949" y="2030804"/>
                </a:lnTo>
                <a:lnTo>
                  <a:pt x="0" y="20308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783305" y="6294579"/>
            <a:ext cx="2901093" cy="2089468"/>
            <a:chOff x="0" y="0"/>
            <a:chExt cx="764074" cy="55031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64074" cy="550312"/>
            </a:xfrm>
            <a:custGeom>
              <a:avLst/>
              <a:gdLst/>
              <a:ahLst/>
              <a:cxnLst/>
              <a:rect l="l" t="t" r="r" b="b"/>
              <a:pathLst>
                <a:path w="764074" h="550312">
                  <a:moveTo>
                    <a:pt x="53372" y="0"/>
                  </a:moveTo>
                  <a:lnTo>
                    <a:pt x="710701" y="0"/>
                  </a:lnTo>
                  <a:cubicBezTo>
                    <a:pt x="724857" y="0"/>
                    <a:pt x="738432" y="5623"/>
                    <a:pt x="748441" y="15632"/>
                  </a:cubicBezTo>
                  <a:cubicBezTo>
                    <a:pt x="758451" y="25642"/>
                    <a:pt x="764074" y="39217"/>
                    <a:pt x="764074" y="53372"/>
                  </a:cubicBezTo>
                  <a:lnTo>
                    <a:pt x="764074" y="496940"/>
                  </a:lnTo>
                  <a:cubicBezTo>
                    <a:pt x="764074" y="526417"/>
                    <a:pt x="740178" y="550312"/>
                    <a:pt x="710701" y="550312"/>
                  </a:cubicBezTo>
                  <a:lnTo>
                    <a:pt x="53372" y="550312"/>
                  </a:lnTo>
                  <a:cubicBezTo>
                    <a:pt x="23896" y="550312"/>
                    <a:pt x="0" y="526417"/>
                    <a:pt x="0" y="496940"/>
                  </a:cubicBezTo>
                  <a:lnTo>
                    <a:pt x="0" y="53372"/>
                  </a:lnTo>
                  <a:cubicBezTo>
                    <a:pt x="0" y="23896"/>
                    <a:pt x="23896" y="0"/>
                    <a:pt x="5337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764074" cy="5979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941383" y="4933993"/>
            <a:ext cx="584936" cy="641906"/>
          </a:xfrm>
          <a:custGeom>
            <a:avLst/>
            <a:gdLst/>
            <a:ahLst/>
            <a:cxnLst/>
            <a:rect l="l" t="t" r="r" b="b"/>
            <a:pathLst>
              <a:path w="584936" h="641906">
                <a:moveTo>
                  <a:pt x="0" y="0"/>
                </a:moveTo>
                <a:lnTo>
                  <a:pt x="584936" y="0"/>
                </a:lnTo>
                <a:lnTo>
                  <a:pt x="584936" y="641905"/>
                </a:lnTo>
                <a:lnTo>
                  <a:pt x="0" y="64190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788929" y="5762254"/>
            <a:ext cx="3176949" cy="2030804"/>
          </a:xfrm>
          <a:custGeom>
            <a:avLst/>
            <a:gdLst/>
            <a:ahLst/>
            <a:cxnLst/>
            <a:rect l="l" t="t" r="r" b="b"/>
            <a:pathLst>
              <a:path w="3176949" h="2030804">
                <a:moveTo>
                  <a:pt x="0" y="0"/>
                </a:moveTo>
                <a:lnTo>
                  <a:pt x="3176949" y="0"/>
                </a:lnTo>
                <a:lnTo>
                  <a:pt x="3176949" y="2030803"/>
                </a:lnTo>
                <a:lnTo>
                  <a:pt x="0" y="2030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3922648" y="7411703"/>
            <a:ext cx="2901093" cy="2289049"/>
            <a:chOff x="0" y="0"/>
            <a:chExt cx="764074" cy="60287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64074" cy="602877"/>
            </a:xfrm>
            <a:custGeom>
              <a:avLst/>
              <a:gdLst/>
              <a:ahLst/>
              <a:cxnLst/>
              <a:rect l="l" t="t" r="r" b="b"/>
              <a:pathLst>
                <a:path w="764074" h="602877">
                  <a:moveTo>
                    <a:pt x="53372" y="0"/>
                  </a:moveTo>
                  <a:lnTo>
                    <a:pt x="710701" y="0"/>
                  </a:lnTo>
                  <a:cubicBezTo>
                    <a:pt x="724857" y="0"/>
                    <a:pt x="738432" y="5623"/>
                    <a:pt x="748441" y="15632"/>
                  </a:cubicBezTo>
                  <a:cubicBezTo>
                    <a:pt x="758451" y="25642"/>
                    <a:pt x="764074" y="39217"/>
                    <a:pt x="764074" y="53372"/>
                  </a:cubicBezTo>
                  <a:lnTo>
                    <a:pt x="764074" y="549505"/>
                  </a:lnTo>
                  <a:cubicBezTo>
                    <a:pt x="764074" y="578981"/>
                    <a:pt x="740178" y="602877"/>
                    <a:pt x="710701" y="602877"/>
                  </a:cubicBezTo>
                  <a:lnTo>
                    <a:pt x="53372" y="602877"/>
                  </a:lnTo>
                  <a:cubicBezTo>
                    <a:pt x="23896" y="602877"/>
                    <a:pt x="0" y="578981"/>
                    <a:pt x="0" y="549505"/>
                  </a:cubicBezTo>
                  <a:lnTo>
                    <a:pt x="0" y="53372"/>
                  </a:lnTo>
                  <a:cubicBezTo>
                    <a:pt x="0" y="23896"/>
                    <a:pt x="23896" y="0"/>
                    <a:pt x="5337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764074" cy="650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5079746" y="6015804"/>
            <a:ext cx="586897" cy="557552"/>
          </a:xfrm>
          <a:custGeom>
            <a:avLst/>
            <a:gdLst/>
            <a:ahLst/>
            <a:cxnLst/>
            <a:rect l="l" t="t" r="r" b="b"/>
            <a:pathLst>
              <a:path w="586897" h="557552">
                <a:moveTo>
                  <a:pt x="0" y="0"/>
                </a:moveTo>
                <a:lnTo>
                  <a:pt x="586896" y="0"/>
                </a:lnTo>
                <a:lnTo>
                  <a:pt x="586896" y="557551"/>
                </a:lnTo>
                <a:lnTo>
                  <a:pt x="0" y="5575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367199" y="6449520"/>
            <a:ext cx="2347551" cy="1598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Ilgums 4 gadi</a:t>
            </a:r>
          </a:p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01.01.2025 – 31.12.2028</a:t>
            </a:r>
          </a:p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endParaRPr lang="en-US" sz="2299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75912" y="1659398"/>
            <a:ext cx="17232324" cy="377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6"/>
              </a:lnSpc>
            </a:pPr>
            <a:r>
              <a:rPr lang="lv-LV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MarTe</a:t>
            </a:r>
            <a:r>
              <a:rPr lang="lv-LV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: Jūras tehnoloģiju izcilības centrs ilgtspējīgas zilās ekonomikas attīstībai Baltijas jūras reģionā</a:t>
            </a:r>
          </a:p>
          <a:p>
            <a:pPr algn="ctr">
              <a:lnSpc>
                <a:spcPts val="4656"/>
              </a:lnSpc>
            </a:pPr>
            <a:endParaRPr lang="en-US" sz="33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ctr">
              <a:lnSpc>
                <a:spcPts val="4656"/>
              </a:lnSpc>
            </a:pP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Mērķis</a:t>
            </a:r>
            <a:r>
              <a:rPr lang="lv-LV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: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stiprināt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jūras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tehnoloģiju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pētniecības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,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inovāciju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pārneses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kapacitāti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Baltijas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jūras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reģionā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,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izmantojot</a:t>
            </a:r>
            <a:r>
              <a:rPr lang="en-US" sz="33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Quintuple Helix </a:t>
            </a:r>
            <a:r>
              <a:rPr lang="en-US" sz="33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pieeju</a:t>
            </a:r>
            <a:endParaRPr lang="en-US" sz="33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ctr">
              <a:lnSpc>
                <a:spcPts val="6756"/>
              </a:lnSpc>
              <a:spcBef>
                <a:spcPct val="0"/>
              </a:spcBef>
            </a:pPr>
            <a:endParaRPr lang="en-US" sz="33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5229809" y="7556007"/>
            <a:ext cx="2901093" cy="1598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Budžets</a:t>
            </a: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4 999 822,50 EUR, </a:t>
            </a:r>
          </a:p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Apvārsnis Eiropa programma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083089" y="6720506"/>
            <a:ext cx="2310680" cy="798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Mājas lapa </a:t>
            </a:r>
          </a:p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r>
              <a:rPr lang="en-US" sz="2299" i="1" u="sng">
                <a:solidFill>
                  <a:srgbClr val="000000"/>
                </a:solidFill>
                <a:latin typeface="TT Hoves Italics"/>
                <a:ea typeface="TT Hoves Italics"/>
                <a:cs typeface="TT Hoves Italics"/>
                <a:sym typeface="TT Hoves Italics"/>
                <a:hlinkClick r:id="rId16" tooltip="http://www.marinetechub.eu"/>
              </a:rPr>
              <a:t>marinetechub.eu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060760" y="7328851"/>
            <a:ext cx="2624868" cy="2399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Mirkļbirkas</a:t>
            </a: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#BlueEconomy #MarineInnovation #MarineTecHub #MarTeBaltics</a:t>
            </a:r>
          </a:p>
          <a:p>
            <a:pPr marL="0" lvl="0" indent="0" algn="ctr">
              <a:lnSpc>
                <a:spcPts val="3219"/>
              </a:lnSpc>
              <a:spcBef>
                <a:spcPct val="0"/>
              </a:spcBef>
            </a:pPr>
            <a:endParaRPr lang="en-US" sz="2299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29" name="Freeform 22">
            <a:extLst>
              <a:ext uri="{FF2B5EF4-FFF2-40B4-BE49-F238E27FC236}">
                <a16:creationId xmlns:a16="http://schemas.microsoft.com/office/drawing/2014/main" id="{666B43F5-B3D4-935E-0F5B-AE4BA4017B10}"/>
              </a:ext>
            </a:extLst>
          </p:cNvPr>
          <p:cNvSpPr/>
          <p:nvPr/>
        </p:nvSpPr>
        <p:spPr>
          <a:xfrm>
            <a:off x="6662634" y="215111"/>
            <a:ext cx="5478551" cy="1234221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77104" y="4607334"/>
            <a:ext cx="7694878" cy="1410531"/>
            <a:chOff x="0" y="0"/>
            <a:chExt cx="2217036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7036" cy="406400"/>
            </a:xfrm>
            <a:custGeom>
              <a:avLst/>
              <a:gdLst/>
              <a:ahLst/>
              <a:cxnLst/>
              <a:rect l="l" t="t" r="r" b="b"/>
              <a:pathLst>
                <a:path w="2217036" h="406400">
                  <a:moveTo>
                    <a:pt x="201383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2013836" y="406400"/>
                  </a:lnTo>
                  <a:lnTo>
                    <a:pt x="2217036" y="203200"/>
                  </a:lnTo>
                  <a:lnTo>
                    <a:pt x="2013836" y="0"/>
                  </a:lnTo>
                  <a:close/>
                </a:path>
              </a:pathLst>
            </a:custGeom>
            <a:solidFill>
              <a:srgbClr val="00889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102736" cy="42545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577104" y="3196803"/>
            <a:ext cx="5544080" cy="1299761"/>
            <a:chOff x="0" y="0"/>
            <a:chExt cx="1445080" cy="3387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292F5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676749" y="2572115"/>
            <a:ext cx="1842558" cy="1924449"/>
            <a:chOff x="0" y="0"/>
            <a:chExt cx="571500" cy="5969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292F5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577104" y="6132354"/>
            <a:ext cx="5544080" cy="1299761"/>
            <a:chOff x="0" y="0"/>
            <a:chExt cx="1445080" cy="3387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3F6C7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8715953" y="6076871"/>
            <a:ext cx="1764151" cy="1842558"/>
            <a:chOff x="0" y="0"/>
            <a:chExt cx="571500" cy="5969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3F6C7D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32393" y="2476500"/>
            <a:ext cx="5454107" cy="5447290"/>
          </a:xfrm>
          <a:custGeom>
            <a:avLst/>
            <a:gdLst/>
            <a:ahLst/>
            <a:cxnLst/>
            <a:rect l="l" t="t" r="r" b="b"/>
            <a:pathLst>
              <a:path w="5454107" h="5447290">
                <a:moveTo>
                  <a:pt x="0" y="0"/>
                </a:moveTo>
                <a:lnTo>
                  <a:pt x="5454107" y="0"/>
                </a:lnTo>
                <a:lnTo>
                  <a:pt x="5454107" y="5447290"/>
                </a:lnTo>
                <a:lnTo>
                  <a:pt x="0" y="54472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832393" y="3052712"/>
            <a:ext cx="4563933" cy="4563933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3C4C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0"/>
                </a:lnSpc>
              </a:pPr>
              <a:r>
                <a:rPr lang="en-US" sz="2300" b="1">
                  <a:solidFill>
                    <a:srgbClr val="174A5B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Ilgtspējīga</a:t>
              </a:r>
            </a:p>
            <a:p>
              <a:pPr marL="0" lvl="0" indent="0" algn="ctr">
                <a:lnSpc>
                  <a:spcPts val="3220"/>
                </a:lnSpc>
                <a:spcBef>
                  <a:spcPct val="0"/>
                </a:spcBef>
              </a:pPr>
              <a:r>
                <a:rPr lang="en-US" sz="2300" b="1">
                  <a:solidFill>
                    <a:srgbClr val="174A5B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 attīstība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616344" y="1978959"/>
            <a:ext cx="5374871" cy="1811527"/>
            <a:chOff x="0" y="0"/>
            <a:chExt cx="1415604" cy="47711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15604" cy="477110"/>
            </a:xfrm>
            <a:custGeom>
              <a:avLst/>
              <a:gdLst/>
              <a:ahLst/>
              <a:cxnLst/>
              <a:rect l="l" t="t" r="r" b="b"/>
              <a:pathLst>
                <a:path w="1415604" h="477110">
                  <a:moveTo>
                    <a:pt x="14404" y="0"/>
                  </a:moveTo>
                  <a:lnTo>
                    <a:pt x="1401200" y="0"/>
                  </a:lnTo>
                  <a:cubicBezTo>
                    <a:pt x="1405020" y="0"/>
                    <a:pt x="1408684" y="1518"/>
                    <a:pt x="1411385" y="4219"/>
                  </a:cubicBezTo>
                  <a:cubicBezTo>
                    <a:pt x="1414086" y="6920"/>
                    <a:pt x="1415604" y="10584"/>
                    <a:pt x="1415604" y="14404"/>
                  </a:cubicBezTo>
                  <a:lnTo>
                    <a:pt x="1415604" y="462706"/>
                  </a:lnTo>
                  <a:cubicBezTo>
                    <a:pt x="1415604" y="466526"/>
                    <a:pt x="1414086" y="470190"/>
                    <a:pt x="1411385" y="472891"/>
                  </a:cubicBezTo>
                  <a:cubicBezTo>
                    <a:pt x="1408684" y="475593"/>
                    <a:pt x="1405020" y="477110"/>
                    <a:pt x="1401200" y="477110"/>
                  </a:cubicBezTo>
                  <a:lnTo>
                    <a:pt x="14404" y="477110"/>
                  </a:lnTo>
                  <a:cubicBezTo>
                    <a:pt x="6449" y="477110"/>
                    <a:pt x="0" y="470661"/>
                    <a:pt x="0" y="462706"/>
                  </a:cubicBezTo>
                  <a:lnTo>
                    <a:pt x="0" y="14404"/>
                  </a:lnTo>
                  <a:cubicBezTo>
                    <a:pt x="0" y="6449"/>
                    <a:pt x="6449" y="0"/>
                    <a:pt x="1440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415604" cy="524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" y="8714365"/>
            <a:ext cx="18288000" cy="1572635"/>
          </a:xfrm>
          <a:custGeom>
            <a:avLst/>
            <a:gdLst/>
            <a:ahLst/>
            <a:cxnLst/>
            <a:rect l="l" t="t" r="r" b="b"/>
            <a:pathLst>
              <a:path w="18253865" h="1572635">
                <a:moveTo>
                  <a:pt x="0" y="0"/>
                </a:moveTo>
                <a:lnTo>
                  <a:pt x="18253865" y="0"/>
                </a:lnTo>
                <a:lnTo>
                  <a:pt x="18253865" y="1572635"/>
                </a:lnTo>
                <a:lnTo>
                  <a:pt x="0" y="15726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352" r="-51352" b="-23524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210216" y="3441471"/>
            <a:ext cx="910969" cy="698030"/>
          </a:xfrm>
          <a:custGeom>
            <a:avLst/>
            <a:gdLst/>
            <a:ahLst/>
            <a:cxnLst/>
            <a:rect l="l" t="t" r="r" b="b"/>
            <a:pathLst>
              <a:path w="910969" h="698030">
                <a:moveTo>
                  <a:pt x="0" y="0"/>
                </a:moveTo>
                <a:lnTo>
                  <a:pt x="910969" y="0"/>
                </a:lnTo>
                <a:lnTo>
                  <a:pt x="910969" y="698030"/>
                </a:lnTo>
                <a:lnTo>
                  <a:pt x="0" y="698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8210216" y="6219515"/>
            <a:ext cx="862956" cy="862956"/>
          </a:xfrm>
          <a:custGeom>
            <a:avLst/>
            <a:gdLst/>
            <a:ahLst/>
            <a:cxnLst/>
            <a:rect l="l" t="t" r="r" b="b"/>
            <a:pathLst>
              <a:path w="862956" h="862956">
                <a:moveTo>
                  <a:pt x="0" y="0"/>
                </a:moveTo>
                <a:lnTo>
                  <a:pt x="862956" y="0"/>
                </a:lnTo>
                <a:lnTo>
                  <a:pt x="862956" y="862956"/>
                </a:lnTo>
                <a:lnTo>
                  <a:pt x="0" y="8629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161068" y="4928005"/>
            <a:ext cx="875452" cy="771492"/>
          </a:xfrm>
          <a:custGeom>
            <a:avLst/>
            <a:gdLst/>
            <a:ahLst/>
            <a:cxnLst/>
            <a:rect l="l" t="t" r="r" b="b"/>
            <a:pathLst>
              <a:path w="875452" h="771492">
                <a:moveTo>
                  <a:pt x="0" y="0"/>
                </a:moveTo>
                <a:lnTo>
                  <a:pt x="875451" y="0"/>
                </a:lnTo>
                <a:lnTo>
                  <a:pt x="875451" y="771492"/>
                </a:lnTo>
                <a:lnTo>
                  <a:pt x="0" y="7714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98045" y="3121135"/>
            <a:ext cx="4432629" cy="4427088"/>
          </a:xfrm>
          <a:custGeom>
            <a:avLst/>
            <a:gdLst/>
            <a:ahLst/>
            <a:cxnLst/>
            <a:rect l="l" t="t" r="r" b="b"/>
            <a:pathLst>
              <a:path w="4432629" h="4427088">
                <a:moveTo>
                  <a:pt x="0" y="0"/>
                </a:moveTo>
                <a:lnTo>
                  <a:pt x="4432629" y="0"/>
                </a:lnTo>
                <a:lnTo>
                  <a:pt x="4432629" y="4427088"/>
                </a:lnTo>
                <a:lnTo>
                  <a:pt x="0" y="44270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5319316" y="3639992"/>
            <a:ext cx="2940681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Ekonomikas attīstība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36068" y="6575542"/>
            <a:ext cx="2627861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Vides ilgtspēja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349145" y="5095875"/>
            <a:ext cx="2360153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Sociālā ilgtspēja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271983" y="3609975"/>
            <a:ext cx="3936770" cy="331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 b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Darbs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 b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Prasmes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 b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Līdzdalība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 b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Uzticība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 b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Noturība</a:t>
            </a: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3299" b="1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69186" y="1027728"/>
            <a:ext cx="16103997" cy="755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b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Zilā ekonomika praksē: sociālās ilgtspējas nozīme izaugsmei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548734" y="8894892"/>
            <a:ext cx="13442481" cy="1121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Bez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sociālās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ilgtspējas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inovācijas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paliek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koncepcijas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līmenī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— 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ar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sabiedrības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līdzdalību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tās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kļūst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par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ekonomikas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izaugsmes</a:t>
            </a:r>
            <a:r>
              <a:rPr lang="en-US" sz="2800" b="1" dirty="0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virzītājspēku</a:t>
            </a:r>
            <a:endParaRPr lang="en-US" sz="2800" b="1" dirty="0">
              <a:solidFill>
                <a:srgbClr val="FFFFFF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5" name="Freeform 22">
            <a:extLst>
              <a:ext uri="{FF2B5EF4-FFF2-40B4-BE49-F238E27FC236}">
                <a16:creationId xmlns:a16="http://schemas.microsoft.com/office/drawing/2014/main" id="{A09635CF-0F2C-7E53-5BE4-203FC82F676C}"/>
              </a:ext>
            </a:extLst>
          </p:cNvPr>
          <p:cNvSpPr/>
          <p:nvPr/>
        </p:nvSpPr>
        <p:spPr>
          <a:xfrm>
            <a:off x="-2" y="9085153"/>
            <a:ext cx="2514599" cy="831057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47" name="Group 2">
            <a:extLst>
              <a:ext uri="{FF2B5EF4-FFF2-40B4-BE49-F238E27FC236}">
                <a16:creationId xmlns:a16="http://schemas.microsoft.com/office/drawing/2014/main" id="{2C769F7E-AD72-2BBD-60B1-C0F46E3B9815}"/>
              </a:ext>
            </a:extLst>
          </p:cNvPr>
          <p:cNvGrpSpPr/>
          <p:nvPr/>
        </p:nvGrpSpPr>
        <p:grpSpPr>
          <a:xfrm>
            <a:off x="16687800" y="9215496"/>
            <a:ext cx="1372753" cy="480060"/>
            <a:chOff x="0" y="0"/>
            <a:chExt cx="4992624" cy="1874634"/>
          </a:xfrm>
        </p:grpSpPr>
        <p:sp>
          <p:nvSpPr>
            <p:cNvPr id="48" name="Freeform 3">
              <a:extLst>
                <a:ext uri="{FF2B5EF4-FFF2-40B4-BE49-F238E27FC236}">
                  <a16:creationId xmlns:a16="http://schemas.microsoft.com/office/drawing/2014/main" id="{38DA110C-B902-5A89-4743-BB57DFC04302}"/>
                </a:ext>
              </a:extLst>
            </p:cNvPr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9" name="Group 4">
              <a:extLst>
                <a:ext uri="{FF2B5EF4-FFF2-40B4-BE49-F238E27FC236}">
                  <a16:creationId xmlns:a16="http://schemas.microsoft.com/office/drawing/2014/main" id="{BA351A05-F8C3-CD26-C304-2D5A8320C72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51" name="Freeform 5">
                <a:extLst>
                  <a:ext uri="{FF2B5EF4-FFF2-40B4-BE49-F238E27FC236}">
                    <a16:creationId xmlns:a16="http://schemas.microsoft.com/office/drawing/2014/main" id="{D1907665-0822-28A3-E768-44F55C0EF06C}"/>
                  </a:ext>
                </a:extLst>
              </p:cNvPr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2" name="Freeform 6">
                <a:extLst>
                  <a:ext uri="{FF2B5EF4-FFF2-40B4-BE49-F238E27FC236}">
                    <a16:creationId xmlns:a16="http://schemas.microsoft.com/office/drawing/2014/main" id="{AE5995B7-55EC-8604-919F-7036240421D9}"/>
                  </a:ext>
                </a:extLst>
              </p:cNvPr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3" name="Freeform 7">
                <a:extLst>
                  <a:ext uri="{FF2B5EF4-FFF2-40B4-BE49-F238E27FC236}">
                    <a16:creationId xmlns:a16="http://schemas.microsoft.com/office/drawing/2014/main" id="{5FA065F4-23CC-C51C-BE31-69E3E73E6B12}"/>
                  </a:ext>
                </a:extLst>
              </p:cNvPr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4" name="Freeform 8">
                <a:extLst>
                  <a:ext uri="{FF2B5EF4-FFF2-40B4-BE49-F238E27FC236}">
                    <a16:creationId xmlns:a16="http://schemas.microsoft.com/office/drawing/2014/main" id="{DDDA345A-94D5-4BFF-A327-7A8275E40393}"/>
                  </a:ext>
                </a:extLst>
              </p:cNvPr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5" name="Freeform 9">
                <a:extLst>
                  <a:ext uri="{FF2B5EF4-FFF2-40B4-BE49-F238E27FC236}">
                    <a16:creationId xmlns:a16="http://schemas.microsoft.com/office/drawing/2014/main" id="{FEE6321F-61F2-A9FC-ED38-9FABFA2F03D2}"/>
                  </a:ext>
                </a:extLst>
              </p:cNvPr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6" name="Freeform 10">
                <a:extLst>
                  <a:ext uri="{FF2B5EF4-FFF2-40B4-BE49-F238E27FC236}">
                    <a16:creationId xmlns:a16="http://schemas.microsoft.com/office/drawing/2014/main" id="{9CD1E751-0F04-4F2F-6810-702AB5555068}"/>
                  </a:ext>
                </a:extLst>
              </p:cNvPr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7" name="Freeform 11">
                <a:extLst>
                  <a:ext uri="{FF2B5EF4-FFF2-40B4-BE49-F238E27FC236}">
                    <a16:creationId xmlns:a16="http://schemas.microsoft.com/office/drawing/2014/main" id="{B082877A-C50E-ED0D-7EA7-F32B4B5D0F6B}"/>
                  </a:ext>
                </a:extLst>
              </p:cNvPr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D6EAFDD0-F83E-7B89-EC4C-AD6BA762198E}"/>
                </a:ext>
              </a:extLst>
            </p:cNvPr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000500" y="419100"/>
            <a:ext cx="10287000" cy="755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MarTe</a:t>
            </a:r>
            <a:r>
              <a:rPr lang="en-US" sz="4399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4399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Projekta</a:t>
            </a:r>
            <a:r>
              <a:rPr lang="en-US" sz="4399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4399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aktivitātes</a:t>
            </a:r>
            <a:endParaRPr lang="en-US" sz="4399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" y="9112883"/>
            <a:ext cx="18288000" cy="1174118"/>
          </a:xfrm>
          <a:custGeom>
            <a:avLst/>
            <a:gdLst/>
            <a:ahLst/>
            <a:cxnLst/>
            <a:rect l="l" t="t" r="r" b="b"/>
            <a:pathLst>
              <a:path w="18253865" h="1572635">
                <a:moveTo>
                  <a:pt x="0" y="0"/>
                </a:moveTo>
                <a:lnTo>
                  <a:pt x="18253865" y="0"/>
                </a:lnTo>
                <a:lnTo>
                  <a:pt x="18253865" y="1572635"/>
                </a:lnTo>
                <a:lnTo>
                  <a:pt x="0" y="1572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352" r="-51352" b="-23524"/>
            </a:stretch>
          </a:blipFill>
        </p:spPr>
      </p:sp>
      <p:graphicFrame>
        <p:nvGraphicFramePr>
          <p:cNvPr id="5" name="Tabula 4">
            <a:extLst>
              <a:ext uri="{FF2B5EF4-FFF2-40B4-BE49-F238E27FC236}">
                <a16:creationId xmlns:a16="http://schemas.microsoft.com/office/drawing/2014/main" id="{A143E0AC-650A-7F26-28C2-8F3273E83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585324"/>
              </p:ext>
            </p:extLst>
          </p:nvPr>
        </p:nvGraphicFramePr>
        <p:xfrm>
          <a:off x="72235" y="1251548"/>
          <a:ext cx="18063365" cy="7783903"/>
        </p:xfrm>
        <a:graphic>
          <a:graphicData uri="http://schemas.openxmlformats.org/drawingml/2006/table">
            <a:tbl>
              <a:tblPr/>
              <a:tblGrid>
                <a:gridCol w="3269669">
                  <a:extLst>
                    <a:ext uri="{9D8B030D-6E8A-4147-A177-3AD203B41FA5}">
                      <a16:colId xmlns:a16="http://schemas.microsoft.com/office/drawing/2014/main" val="437321296"/>
                    </a:ext>
                  </a:extLst>
                </a:gridCol>
                <a:gridCol w="6722093">
                  <a:extLst>
                    <a:ext uri="{9D8B030D-6E8A-4147-A177-3AD203B41FA5}">
                      <a16:colId xmlns:a16="http://schemas.microsoft.com/office/drawing/2014/main" val="1378522284"/>
                    </a:ext>
                  </a:extLst>
                </a:gridCol>
                <a:gridCol w="8071603">
                  <a:extLst>
                    <a:ext uri="{9D8B030D-6E8A-4147-A177-3AD203B41FA5}">
                      <a16:colId xmlns:a16="http://schemas.microsoft.com/office/drawing/2014/main" val="3284814621"/>
                    </a:ext>
                  </a:extLst>
                </a:gridCol>
              </a:tblGrid>
              <a:tr h="7749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174A5B"/>
                          </a:solidFill>
                          <a:effectLst/>
                        </a:rPr>
                        <a:t>Kapacitātes stiprināšana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 dirty="0">
                          <a:solidFill>
                            <a:srgbClr val="174A5B"/>
                          </a:solidFill>
                          <a:effectLst/>
                        </a:rPr>
                        <a:t>Saturs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174A5B"/>
                          </a:solidFill>
                          <a:effectLst/>
                        </a:rPr>
                        <a:t>Praktiskā ietekme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034965"/>
                  </a:ext>
                </a:extLst>
              </a:tr>
              <a:tr h="10873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174A5B"/>
                          </a:solidFill>
                          <a:effectLst/>
                        </a:rPr>
                        <a:t>Stratēģija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rgbClr val="174A5B"/>
                          </a:solidFill>
                          <a:effectLst/>
                        </a:rPr>
                        <a:t>Kopēja ilgtermiņa zilās ekonomikas attīstības stratēģija (2028)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dirty="0">
                          <a:solidFill>
                            <a:srgbClr val="174A5B"/>
                          </a:solidFill>
                          <a:effectLst/>
                        </a:rPr>
                        <a:t>Skaidrs reģionālās attīstības virziens un investīciju prioritātes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491963"/>
                  </a:ext>
                </a:extLst>
              </a:tr>
              <a:tr h="14135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174A5B"/>
                          </a:solidFill>
                          <a:effectLst/>
                        </a:rPr>
                        <a:t>Politikas apskats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rgbClr val="174A5B"/>
                          </a:solidFill>
                          <a:effectLst/>
                        </a:rPr>
                        <a:t>Politiku izvērtējums un ieteikumi piekļuves uzlabošanai jūras teritorijām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rgbClr val="174A5B"/>
                          </a:solidFill>
                          <a:effectLst/>
                        </a:rPr>
                        <a:t>Mazāki administratīvie šķēršļi inovācijām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90763"/>
                  </a:ext>
                </a:extLst>
              </a:tr>
              <a:tr h="10873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174A5B"/>
                          </a:solidFill>
                          <a:effectLst/>
                        </a:rPr>
                        <a:t>Iesaistīto pušu kartēšana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rgbClr val="174A5B"/>
                          </a:solidFill>
                          <a:effectLst/>
                        </a:rPr>
                        <a:t>Ekosistēmas analīze, aptaujas, sadarbības veidošana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dirty="0">
                          <a:solidFill>
                            <a:srgbClr val="174A5B"/>
                          </a:solidFill>
                          <a:effectLst/>
                        </a:rPr>
                        <a:t>Spēcīgāka zinātnes–industrijas–publiskā sektora sadarbība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44082"/>
                  </a:ext>
                </a:extLst>
              </a:tr>
              <a:tr h="7749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174A5B"/>
                          </a:solidFill>
                          <a:effectLst/>
                        </a:rPr>
                        <a:t>Pētniecība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rgbClr val="174A5B"/>
                          </a:solidFill>
                          <a:effectLst/>
                        </a:rPr>
                        <a:t>4 pētniecības projekti Baltijas jūras reģionā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3200">
                          <a:solidFill>
                            <a:srgbClr val="174A5B"/>
                          </a:solidFill>
                          <a:effectLst/>
                        </a:rPr>
                        <a:t>Jaunas zināšanas un tehnoloģiju risinājumi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324472"/>
                  </a:ext>
                </a:extLst>
              </a:tr>
              <a:tr h="7749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174A5B"/>
                          </a:solidFill>
                          <a:effectLst/>
                        </a:rPr>
                        <a:t>Atbalsts uzņēmumiem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3200">
                          <a:solidFill>
                            <a:srgbClr val="174A5B"/>
                          </a:solidFill>
                          <a:effectLst/>
                        </a:rPr>
                        <a:t>Granti līdz 60 000 EUR + mentoringa programma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rgbClr val="174A5B"/>
                          </a:solidFill>
                          <a:effectLst/>
                        </a:rPr>
                        <a:t>Jauni pilotprojekti un MVU attīstība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771822"/>
                  </a:ext>
                </a:extLst>
              </a:tr>
              <a:tr h="7749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174A5B"/>
                          </a:solidFill>
                          <a:effectLst/>
                        </a:rPr>
                        <a:t>Kapacitātes stiprināšana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rgbClr val="174A5B"/>
                          </a:solidFill>
                          <a:effectLst/>
                        </a:rPr>
                        <a:t>Zināšanu un prasmju attīstība ekosistēmā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dirty="0">
                          <a:solidFill>
                            <a:srgbClr val="174A5B"/>
                          </a:solidFill>
                          <a:effectLst/>
                        </a:rPr>
                        <a:t>Reģiona konkurētspējas pieaugums</a:t>
                      </a:r>
                    </a:p>
                  </a:txBody>
                  <a:tcPr marL="73581" marR="73581" marT="36790" marB="3679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59327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2AFB187E-379F-3342-3CDC-BA3FD4FC9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475" y="16002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v-LV"/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57681925-F65A-F7D2-6615-D16C2A8384EC}"/>
              </a:ext>
            </a:extLst>
          </p:cNvPr>
          <p:cNvSpPr/>
          <p:nvPr/>
        </p:nvSpPr>
        <p:spPr>
          <a:xfrm>
            <a:off x="3175" y="9284413"/>
            <a:ext cx="2514599" cy="831057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CB787A23-0391-26C0-3D35-15CF2262D7B4}"/>
              </a:ext>
            </a:extLst>
          </p:cNvPr>
          <p:cNvGrpSpPr/>
          <p:nvPr/>
        </p:nvGrpSpPr>
        <p:grpSpPr>
          <a:xfrm>
            <a:off x="16673855" y="9570719"/>
            <a:ext cx="1372753" cy="480060"/>
            <a:chOff x="0" y="0"/>
            <a:chExt cx="4992624" cy="1874634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07767D49-FC85-D8F4-3EA6-9BECFB896F92}"/>
                </a:ext>
              </a:extLst>
            </p:cNvPr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487DE977-0A1C-1146-5E9C-45137B09C2D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8EE842AC-7408-61B8-B8D7-5B0F55611EB8}"/>
                  </a:ext>
                </a:extLst>
              </p:cNvPr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id="{321B4B17-5D74-FAFC-5171-CB3EF5EB0DF9}"/>
                  </a:ext>
                </a:extLst>
              </p:cNvPr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9B0EF0A4-2135-E98A-F60A-3250EBC6C084}"/>
                  </a:ext>
                </a:extLst>
              </p:cNvPr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id="{0587FF0A-2DE6-87A3-7EDB-9C7AFE29BAE9}"/>
                  </a:ext>
                </a:extLst>
              </p:cNvPr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Freeform 9">
                <a:extLst>
                  <a:ext uri="{FF2B5EF4-FFF2-40B4-BE49-F238E27FC236}">
                    <a16:creationId xmlns:a16="http://schemas.microsoft.com/office/drawing/2014/main" id="{1CFF8CF3-4B27-50A1-BE61-8A617F324008}"/>
                  </a:ext>
                </a:extLst>
              </p:cNvPr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Freeform 10">
                <a:extLst>
                  <a:ext uri="{FF2B5EF4-FFF2-40B4-BE49-F238E27FC236}">
                    <a16:creationId xmlns:a16="http://schemas.microsoft.com/office/drawing/2014/main" id="{039DB4F0-2A4A-01DB-1C7E-B2147AE8C470}"/>
                  </a:ext>
                </a:extLst>
              </p:cNvPr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528ADBFD-9189-40AB-FBE1-4AE45AF7CA7C}"/>
                  </a:ext>
                </a:extLst>
              </p:cNvPr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67F5DA8C-ECBC-D17B-63DB-20613902A0EA}"/>
                </a:ext>
              </a:extLst>
            </p:cNvPr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099609"/>
            <a:ext cx="18288000" cy="1187391"/>
            <a:chOff x="0" y="0"/>
            <a:chExt cx="24384000" cy="127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70000"/>
            </a:xfrm>
            <a:custGeom>
              <a:avLst/>
              <a:gdLst/>
              <a:ahLst/>
              <a:cxnLst/>
              <a:rect l="l" t="t" r="r" b="b"/>
              <a:pathLst>
                <a:path w="24384000" h="1270000">
                  <a:moveTo>
                    <a:pt x="0" y="1270000"/>
                  </a:moveTo>
                  <a:lnTo>
                    <a:pt x="24384000" y="1270000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4A5B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0" y="227833"/>
            <a:ext cx="1828800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No </a:t>
            </a:r>
            <a:r>
              <a:rPr lang="en-US" sz="44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ekosistēmas</a:t>
            </a:r>
            <a:r>
              <a:rPr lang="en-US" sz="44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4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analīzes</a:t>
            </a:r>
            <a:r>
              <a:rPr lang="en-US" sz="44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4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līdz</a:t>
            </a:r>
            <a:r>
              <a:rPr lang="en-US" sz="44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4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ceļa</a:t>
            </a:r>
            <a:r>
              <a:rPr lang="en-US" sz="44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4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kartēm</a:t>
            </a:r>
            <a:endParaRPr lang="en-US" sz="4400" b="1" dirty="0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4800" y="1006225"/>
            <a:ext cx="10666736" cy="7761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16"/>
              </a:lnSpc>
            </a:pP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MarTe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projektā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tiek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izmantota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CMDM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metodoloģija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, lai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sistemātiski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analizētu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reģionālo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zilās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ekonomikas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inovāciju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ekosistēmu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trīs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līmeņos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:</a:t>
            </a:r>
          </a:p>
          <a:p>
            <a:pPr algn="l">
              <a:lnSpc>
                <a:spcPts val="3816"/>
              </a:lnSpc>
            </a:pPr>
            <a:endParaRPr lang="en-US" sz="27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marL="588532" lvl="1" indent="-294266" algn="l">
              <a:lnSpc>
                <a:spcPts val="3816"/>
              </a:lnSpc>
              <a:buFont typeface="Arial"/>
              <a:buChar char="•"/>
            </a:pP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Politika un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pārvaldība</a:t>
            </a:r>
            <a:endParaRPr lang="en-US" sz="27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3816"/>
              </a:lnSpc>
            </a:pP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Regulējums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piekļuve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jūras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teritorijām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publiskās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partnerības</a:t>
            </a:r>
            <a:endParaRPr lang="en-US" sz="2725" dirty="0">
              <a:solidFill>
                <a:srgbClr val="174A5B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588532" lvl="1" indent="-294266" algn="l">
              <a:lnSpc>
                <a:spcPts val="3816"/>
              </a:lnSpc>
              <a:buFont typeface="Arial"/>
              <a:buChar char="•"/>
            </a:pP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Sadarbība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inovāciju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atbalsts</a:t>
            </a:r>
            <a:endParaRPr lang="en-US" sz="27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3816"/>
              </a:lnSpc>
            </a:pP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Publiskā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–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privātā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sadarbība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klasteri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atbalsta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mehānismi</a:t>
            </a:r>
            <a:endParaRPr lang="en-US" sz="2725" dirty="0">
              <a:solidFill>
                <a:srgbClr val="174A5B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marL="588532" lvl="1" indent="-294266" algn="l">
              <a:lnSpc>
                <a:spcPts val="3816"/>
              </a:lnSpc>
              <a:buFont typeface="Arial"/>
              <a:buChar char="•"/>
            </a:pP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Tirgus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pētniecības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ietekme</a:t>
            </a:r>
            <a:endParaRPr lang="en-US" sz="27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3816"/>
              </a:lnSpc>
            </a:pP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Uzņēmumi,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inovāciju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ieviešana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reģionālā</a:t>
            </a: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25" dirty="0" err="1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konkurētspēja</a:t>
            </a:r>
            <a:endParaRPr lang="en-US" sz="2725" dirty="0">
              <a:solidFill>
                <a:srgbClr val="174A5B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3816"/>
              </a:lnSpc>
              <a:spcBef>
                <a:spcPct val="0"/>
              </a:spcBef>
            </a:pPr>
            <a:endParaRPr lang="en-US" sz="2725" dirty="0">
              <a:solidFill>
                <a:srgbClr val="174A5B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3816"/>
              </a:lnSpc>
              <a:spcBef>
                <a:spcPct val="0"/>
              </a:spcBef>
            </a:pPr>
            <a:r>
              <a:rPr lang="en-US" sz="2725" dirty="0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Analīzes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rezultātā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tiek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izstrādātas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3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savstarpēji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saistītas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ceļa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kartes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:</a:t>
            </a:r>
          </a:p>
          <a:p>
            <a:pPr marL="588532" lvl="1" indent="-294266" algn="l">
              <a:lnSpc>
                <a:spcPts val="3816"/>
              </a:lnSpc>
              <a:buAutoNum type="arabicPeriod"/>
            </a:pP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Cilvēkkapitāls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tirgus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saskaņotība</a:t>
            </a:r>
            <a:endParaRPr lang="en-US" sz="27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marL="588532" lvl="1" indent="-294266" algn="l">
              <a:lnSpc>
                <a:spcPts val="3816"/>
              </a:lnSpc>
              <a:buAutoNum type="arabicPeriod"/>
            </a:pP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Sadarbība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risku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mazināšana</a:t>
            </a:r>
            <a:endParaRPr lang="en-US" sz="27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marL="588532" lvl="1" indent="-294266" algn="l">
              <a:lnSpc>
                <a:spcPts val="3816"/>
              </a:lnSpc>
              <a:buAutoNum type="arabicPeriod"/>
            </a:pP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Inovācija</a:t>
            </a:r>
            <a:r>
              <a:rPr lang="en-US" sz="2725" b="1" dirty="0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 un </a:t>
            </a:r>
            <a:r>
              <a:rPr lang="en-US" sz="2725" b="1" dirty="0" err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ilgtspēja</a:t>
            </a:r>
            <a:endParaRPr lang="en-US" sz="2725" b="1" dirty="0">
              <a:solidFill>
                <a:srgbClr val="174A5B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graphicFrame>
        <p:nvGraphicFramePr>
          <p:cNvPr id="7" name="Shēma 6">
            <a:extLst>
              <a:ext uri="{FF2B5EF4-FFF2-40B4-BE49-F238E27FC236}">
                <a16:creationId xmlns:a16="http://schemas.microsoft.com/office/drawing/2014/main" id="{DED7AAD5-8E13-2B2A-3667-D870499F88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1580408"/>
              </p:ext>
            </p:extLst>
          </p:nvPr>
        </p:nvGraphicFramePr>
        <p:xfrm>
          <a:off x="10853040" y="1022822"/>
          <a:ext cx="6716519" cy="7228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0AF55C2-EEED-11F1-5386-F5DC53678BA0}"/>
              </a:ext>
            </a:extLst>
          </p:cNvPr>
          <p:cNvSpPr txBox="1"/>
          <p:nvPr/>
        </p:nvSpPr>
        <p:spPr>
          <a:xfrm>
            <a:off x="11658599" y="8583299"/>
            <a:ext cx="510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b="1" dirty="0">
                <a:solidFill>
                  <a:schemeClr val="accent5">
                    <a:lumMod val="50000"/>
                  </a:schemeClr>
                </a:solidFill>
              </a:rPr>
              <a:t>CMDM funkcionālās inovāciju ekosistēmas modelis</a:t>
            </a:r>
          </a:p>
        </p:txBody>
      </p:sp>
      <p:sp>
        <p:nvSpPr>
          <p:cNvPr id="10" name="Freeform 22">
            <a:extLst>
              <a:ext uri="{FF2B5EF4-FFF2-40B4-BE49-F238E27FC236}">
                <a16:creationId xmlns:a16="http://schemas.microsoft.com/office/drawing/2014/main" id="{AA0F4900-1B43-DAE4-C7E7-1848AE2A0C92}"/>
              </a:ext>
            </a:extLst>
          </p:cNvPr>
          <p:cNvSpPr/>
          <p:nvPr/>
        </p:nvSpPr>
        <p:spPr>
          <a:xfrm>
            <a:off x="0" y="9313432"/>
            <a:ext cx="2514599" cy="831057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AD53D70D-CFD9-5AFE-CE83-2AAF468C7CE6}"/>
              </a:ext>
            </a:extLst>
          </p:cNvPr>
          <p:cNvGrpSpPr/>
          <p:nvPr/>
        </p:nvGrpSpPr>
        <p:grpSpPr>
          <a:xfrm>
            <a:off x="16673855" y="9570719"/>
            <a:ext cx="1372753" cy="480060"/>
            <a:chOff x="0" y="0"/>
            <a:chExt cx="4992624" cy="1874634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A6A337F1-7B46-1ACF-7809-7DA4CFBBD6EA}"/>
                </a:ext>
              </a:extLst>
            </p:cNvPr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3" name="Group 4">
              <a:extLst>
                <a:ext uri="{FF2B5EF4-FFF2-40B4-BE49-F238E27FC236}">
                  <a16:creationId xmlns:a16="http://schemas.microsoft.com/office/drawing/2014/main" id="{86884015-9E10-5569-CA6C-DBDC525C09D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71E0B4C8-C239-088D-063E-F4552EC78BDC}"/>
                  </a:ext>
                </a:extLst>
              </p:cNvPr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EDB263DD-ECB4-8A0B-B425-8344B7CDFAD7}"/>
                  </a:ext>
                </a:extLst>
              </p:cNvPr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447A0E4B-5C2E-A4C7-CC10-EED158E4E5B4}"/>
                  </a:ext>
                </a:extLst>
              </p:cNvPr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0CD0B824-8923-6D59-DC4D-9AE0E6EA8316}"/>
                  </a:ext>
                </a:extLst>
              </p:cNvPr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A71ECCE1-A3D0-2626-78C5-B8A15886951C}"/>
                  </a:ext>
                </a:extLst>
              </p:cNvPr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09A09992-4083-BCFC-7268-4B35458314B7}"/>
                  </a:ext>
                </a:extLst>
              </p:cNvPr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A96D5787-8C46-082B-52DF-95CEC6B1A5D2}"/>
                  </a:ext>
                </a:extLst>
              </p:cNvPr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DF297437-666F-AE74-3CB6-094593BBF89E}"/>
                </a:ext>
              </a:extLst>
            </p:cNvPr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558772"/>
            <a:ext cx="18288000" cy="1229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9"/>
              </a:lnSpc>
            </a:pPr>
            <a:r>
              <a:rPr lang="en-US" sz="3399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Kur šobrīd atrodas zilās ekonomikas ekosistēma?</a:t>
            </a:r>
          </a:p>
          <a:p>
            <a:pPr algn="l">
              <a:lnSpc>
                <a:spcPts val="2970"/>
              </a:lnSpc>
            </a:pPr>
            <a:endParaRPr lang="en-US" sz="3399" b="1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2970"/>
              </a:lnSpc>
            </a:pPr>
            <a:endParaRPr lang="en-US" sz="3399" b="1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2478" y="415719"/>
            <a:ext cx="1756413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4299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Zilās ekonomikas ekosistēmas analīzes rezultāti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711932"/>
            <a:ext cx="18288000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174A5B"/>
                </a:solidFill>
                <a:latin typeface="TT Hoves Bold"/>
                <a:ea typeface="TT Hoves Bold"/>
                <a:cs typeface="TT Hoves Bold"/>
                <a:sym typeface="TT Hoves Bold"/>
              </a:rPr>
              <a:t>Fragmentēta sadarbība ───────●────── Integrēta inovāciju sistēma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2478" y="3711422"/>
            <a:ext cx="6002735" cy="3469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Projekta līmeņa aktivitātes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Individuālas iniciatīvas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Vāja starpsektoru saikne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Informācijas sadrumstalotība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Neregulāra koordinācija</a:t>
            </a:r>
          </a:p>
          <a:p>
            <a:pPr marL="712460" lvl="1" indent="-356230" algn="l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174A5B"/>
                </a:solidFill>
                <a:latin typeface="TT Hoves"/>
                <a:ea typeface="TT Hoves"/>
                <a:cs typeface="TT Hoves"/>
                <a:sym typeface="TT Hoves"/>
              </a:rPr>
              <a:t>Ierobežota mērogošana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872547" y="3711422"/>
            <a:ext cx="5686475" cy="5212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204A5B"/>
                </a:solidFill>
                <a:latin typeface="TT Hoves"/>
                <a:ea typeface="TT Hoves"/>
                <a:cs typeface="TT Hoves"/>
                <a:sym typeface="TT Hoves"/>
              </a:rPr>
              <a:t>Stratēģiska partnerība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204A5B"/>
                </a:solidFill>
                <a:latin typeface="TT Hoves"/>
                <a:ea typeface="TT Hoves"/>
                <a:cs typeface="TT Hoves"/>
                <a:sym typeface="TT Hoves"/>
              </a:rPr>
              <a:t>Pastāvīga koprade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204A5B"/>
                </a:solidFill>
                <a:latin typeface="TT Hoves"/>
                <a:ea typeface="TT Hoves"/>
                <a:cs typeface="TT Hoves"/>
                <a:sym typeface="TT Hoves"/>
              </a:rPr>
              <a:t>Politikas–zinātnes–industrijas-sabiedrības sinerģija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204A5B"/>
                </a:solidFill>
                <a:latin typeface="TT Hoves"/>
                <a:ea typeface="TT Hoves"/>
                <a:cs typeface="TT Hoves"/>
                <a:sym typeface="TT Hoves"/>
              </a:rPr>
              <a:t>Kopīgi pilotprojekti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204A5B"/>
                </a:solidFill>
                <a:latin typeface="TT Hoves"/>
                <a:ea typeface="TT Hoves"/>
                <a:cs typeface="TT Hoves"/>
                <a:sym typeface="TT Hoves"/>
              </a:rPr>
              <a:t>Skaidra koordinācija un pārvaldība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r>
              <a:rPr lang="en-US" sz="3300">
                <a:solidFill>
                  <a:srgbClr val="204A5B"/>
                </a:solidFill>
                <a:latin typeface="TT Hoves"/>
                <a:ea typeface="TT Hoves"/>
                <a:cs typeface="TT Hoves"/>
                <a:sym typeface="TT Hoves"/>
              </a:rPr>
              <a:t>Mērogojama izaugsme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0" y="9334500"/>
            <a:ext cx="18288000" cy="952500"/>
            <a:chOff x="0" y="0"/>
            <a:chExt cx="24384000" cy="127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270000"/>
            </a:xfrm>
            <a:custGeom>
              <a:avLst/>
              <a:gdLst/>
              <a:ahLst/>
              <a:cxnLst/>
              <a:rect l="l" t="t" r="r" b="b"/>
              <a:pathLst>
                <a:path w="24384000" h="1270000">
                  <a:moveTo>
                    <a:pt x="0" y="1270000"/>
                  </a:moveTo>
                  <a:lnTo>
                    <a:pt x="24384000" y="1270000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4A5B"/>
            </a:solidFill>
          </p:spPr>
        </p:sp>
      </p:grpSp>
      <p:sp>
        <p:nvSpPr>
          <p:cNvPr id="9" name="Freeform 22">
            <a:extLst>
              <a:ext uri="{FF2B5EF4-FFF2-40B4-BE49-F238E27FC236}">
                <a16:creationId xmlns:a16="http://schemas.microsoft.com/office/drawing/2014/main" id="{E26BDB11-6E1C-E917-16CE-C4EBFDF090D7}"/>
              </a:ext>
            </a:extLst>
          </p:cNvPr>
          <p:cNvSpPr/>
          <p:nvPr/>
        </p:nvSpPr>
        <p:spPr>
          <a:xfrm>
            <a:off x="0" y="9395221"/>
            <a:ext cx="2514599" cy="831057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CA054BD3-77C0-EA07-D1F3-0A53280158A8}"/>
              </a:ext>
            </a:extLst>
          </p:cNvPr>
          <p:cNvGrpSpPr/>
          <p:nvPr/>
        </p:nvGrpSpPr>
        <p:grpSpPr>
          <a:xfrm>
            <a:off x="16673855" y="9570719"/>
            <a:ext cx="1372753" cy="480060"/>
            <a:chOff x="0" y="0"/>
            <a:chExt cx="4992624" cy="1874634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63CFD10A-873F-4B46-842D-C5DFBAA3F6E8}"/>
                </a:ext>
              </a:extLst>
            </p:cNvPr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id="{66B65C36-1BAA-F1BF-7121-E0B8756DF6B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F116D109-C964-BDA9-D89E-BA88EFEFDA95}"/>
                  </a:ext>
                </a:extLst>
              </p:cNvPr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3E85DF17-5B31-E39F-F04D-6AD538DFFB13}"/>
                  </a:ext>
                </a:extLst>
              </p:cNvPr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36CC7957-FBFD-C51A-F407-415BD320A4C3}"/>
                  </a:ext>
                </a:extLst>
              </p:cNvPr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6621BD95-D8BC-A22C-56E6-EC246260DDB8}"/>
                  </a:ext>
                </a:extLst>
              </p:cNvPr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820BA6B2-233D-D120-6724-130CDD5E3F5C}"/>
                  </a:ext>
                </a:extLst>
              </p:cNvPr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E0692F98-0C12-AA2A-D775-64DFE311D0D2}"/>
                  </a:ext>
                </a:extLst>
              </p:cNvPr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FF41C9A6-1F1C-DDF3-5BBD-F020D6E6EE89}"/>
                  </a:ext>
                </a:extLst>
              </p:cNvPr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9E3A975-9E13-2BFF-B0F3-9D5A562F9E3D}"/>
                </a:ext>
              </a:extLst>
            </p:cNvPr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558772"/>
            <a:ext cx="18288000" cy="48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9"/>
              </a:lnSpc>
            </a:pPr>
            <a:r>
              <a:rPr lang="en-US" sz="3299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Galvenais izaicinājums – sadarbības intensitāte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78" y="415719"/>
            <a:ext cx="1756413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4299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Zilās ekonomikas ekosistēmas analīzes rezultāti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9334500"/>
            <a:ext cx="18288000" cy="952500"/>
            <a:chOff x="0" y="0"/>
            <a:chExt cx="24384000" cy="127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270000"/>
            </a:xfrm>
            <a:custGeom>
              <a:avLst/>
              <a:gdLst/>
              <a:ahLst/>
              <a:cxnLst/>
              <a:rect l="l" t="t" r="r" b="b"/>
              <a:pathLst>
                <a:path w="24384000" h="1270000">
                  <a:moveTo>
                    <a:pt x="0" y="1270000"/>
                  </a:moveTo>
                  <a:lnTo>
                    <a:pt x="24384000" y="1270000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4A5B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93208" y="2534132"/>
            <a:ext cx="16701583" cy="688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3300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Iesaistīto pušu sadarbības līmenis</a:t>
            </a:r>
          </a:p>
          <a:p>
            <a:pPr algn="ctr">
              <a:lnSpc>
                <a:spcPts val="3630"/>
              </a:lnSpc>
            </a:pPr>
            <a:endParaRPr lang="en-US" sz="3300" b="1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630"/>
              </a:lnSpc>
            </a:pPr>
            <a:r>
              <a:rPr lang="en-US" sz="3300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Zema ─────────●──────── Augsta</a:t>
            </a:r>
          </a:p>
          <a:p>
            <a:pPr algn="ctr">
              <a:lnSpc>
                <a:spcPts val="3630"/>
              </a:lnSpc>
            </a:pPr>
            <a:r>
              <a:rPr lang="en-US" sz="330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(</a:t>
            </a:r>
            <a:r>
              <a:rPr lang="en-US" sz="3300" i="1">
                <a:solidFill>
                  <a:srgbClr val="174A5B"/>
                </a:solidFill>
                <a:latin typeface="Inter Italics"/>
                <a:ea typeface="Inter Italics"/>
                <a:cs typeface="Inter Italics"/>
                <a:sym typeface="Inter Italics"/>
              </a:rPr>
              <a:t>50%</a:t>
            </a:r>
            <a:r>
              <a:rPr lang="en-US" sz="330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</a:p>
          <a:p>
            <a:pPr algn="ctr">
              <a:lnSpc>
                <a:spcPts val="3630"/>
              </a:lnSpc>
            </a:pPr>
            <a:endParaRPr lang="en-US" sz="330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  <a:p>
            <a:pPr algn="ctr">
              <a:lnSpc>
                <a:spcPts val="3630"/>
              </a:lnSpc>
            </a:pPr>
            <a:r>
              <a:rPr lang="en-US" sz="3300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Pārrobežu sadarbība Baltijas jūras reģionā – zema</a:t>
            </a:r>
          </a:p>
          <a:p>
            <a:pPr algn="ctr">
              <a:lnSpc>
                <a:spcPts val="3630"/>
              </a:lnSpc>
            </a:pPr>
            <a:endParaRPr lang="en-US" sz="3300" b="1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630"/>
              </a:lnSpc>
            </a:pPr>
            <a:r>
              <a:rPr lang="en-US" sz="3300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Zema ───●──────────────── Augsta</a:t>
            </a:r>
          </a:p>
          <a:p>
            <a:pPr algn="ctr">
              <a:lnSpc>
                <a:spcPts val="3630"/>
              </a:lnSpc>
            </a:pPr>
            <a:r>
              <a:rPr lang="en-US" sz="330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(20–25%)</a:t>
            </a:r>
          </a:p>
          <a:p>
            <a:pPr algn="ctr">
              <a:lnSpc>
                <a:spcPts val="3630"/>
              </a:lnSpc>
            </a:pPr>
            <a:endParaRPr lang="en-US" sz="330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  <a:p>
            <a:pPr algn="ctr">
              <a:lnSpc>
                <a:spcPts val="3630"/>
              </a:lnSpc>
            </a:pPr>
            <a:r>
              <a:rPr lang="en-US" sz="3300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Sadarbības pāreja uz sistemātiskām partnerībām – vāja</a:t>
            </a:r>
          </a:p>
          <a:p>
            <a:pPr algn="ctr">
              <a:lnSpc>
                <a:spcPts val="3630"/>
              </a:lnSpc>
            </a:pPr>
            <a:endParaRPr lang="en-US" sz="3300" b="1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630"/>
              </a:lnSpc>
            </a:pPr>
            <a:r>
              <a:rPr lang="en-US" sz="3300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Projekti ─────●────────── Stratēģiskas partnerības</a:t>
            </a:r>
          </a:p>
          <a:p>
            <a:pPr algn="ctr">
              <a:lnSpc>
                <a:spcPts val="3630"/>
              </a:lnSpc>
            </a:pPr>
            <a:r>
              <a:rPr lang="en-US" sz="330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(35–40%)</a:t>
            </a:r>
          </a:p>
          <a:p>
            <a:pPr algn="ctr">
              <a:lnSpc>
                <a:spcPts val="3630"/>
              </a:lnSpc>
              <a:spcBef>
                <a:spcPct val="0"/>
              </a:spcBef>
            </a:pPr>
            <a:endParaRPr lang="en-US" sz="330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7A4EF7AC-6E43-A6C5-0374-0D560F7EF739}"/>
              </a:ext>
            </a:extLst>
          </p:cNvPr>
          <p:cNvSpPr/>
          <p:nvPr/>
        </p:nvSpPr>
        <p:spPr>
          <a:xfrm>
            <a:off x="-1" y="9395221"/>
            <a:ext cx="2514599" cy="831057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05A7FB17-8519-8986-1087-7A749D473C7D}"/>
              </a:ext>
            </a:extLst>
          </p:cNvPr>
          <p:cNvGrpSpPr/>
          <p:nvPr/>
        </p:nvGrpSpPr>
        <p:grpSpPr>
          <a:xfrm>
            <a:off x="16673855" y="9570719"/>
            <a:ext cx="1372753" cy="480060"/>
            <a:chOff x="0" y="0"/>
            <a:chExt cx="4992624" cy="1874634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5FEB3114-BEE2-B6B8-DA1A-AED61366176D}"/>
                </a:ext>
              </a:extLst>
            </p:cNvPr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A60F5ACA-EF6F-2E16-8A9B-06455D4C3DC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D447EAE1-0D4C-6734-AA6B-B58AA14BBDA2}"/>
                  </a:ext>
                </a:extLst>
              </p:cNvPr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id="{3D20365A-B496-CC11-DA5E-A8E9EFD8DC17}"/>
                  </a:ext>
                </a:extLst>
              </p:cNvPr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FAAB9707-6F9C-B979-86BF-C96F25787171}"/>
                  </a:ext>
                </a:extLst>
              </p:cNvPr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id="{248F157C-AD0B-A082-B373-C08BFDAA6897}"/>
                  </a:ext>
                </a:extLst>
              </p:cNvPr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Freeform 9">
                <a:extLst>
                  <a:ext uri="{FF2B5EF4-FFF2-40B4-BE49-F238E27FC236}">
                    <a16:creationId xmlns:a16="http://schemas.microsoft.com/office/drawing/2014/main" id="{7B62F914-EB61-2EEB-DBAC-BB77753E3A51}"/>
                  </a:ext>
                </a:extLst>
              </p:cNvPr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Freeform 10">
                <a:extLst>
                  <a:ext uri="{FF2B5EF4-FFF2-40B4-BE49-F238E27FC236}">
                    <a16:creationId xmlns:a16="http://schemas.microsoft.com/office/drawing/2014/main" id="{1B25D6B4-6EB5-63CE-7720-3C6EA908EFA5}"/>
                  </a:ext>
                </a:extLst>
              </p:cNvPr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5789D7AC-5545-6703-A11A-73396A3CF4D0}"/>
                  </a:ext>
                </a:extLst>
              </p:cNvPr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E658DE7-DD33-5822-DE9C-A857FEAA3803}"/>
                </a:ext>
              </a:extLst>
            </p:cNvPr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1558772"/>
            <a:ext cx="18288000" cy="48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9"/>
              </a:lnSpc>
            </a:pPr>
            <a:r>
              <a:rPr lang="en-US" sz="3299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Regulējums un inovāciju ieviešana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2478" y="415719"/>
            <a:ext cx="1756413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4299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Zilās ekonomikas ekosistēmas analīzes rezultāti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9334500"/>
            <a:ext cx="18288000" cy="952500"/>
            <a:chOff x="0" y="0"/>
            <a:chExt cx="24384000" cy="127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270000"/>
            </a:xfrm>
            <a:custGeom>
              <a:avLst/>
              <a:gdLst/>
              <a:ahLst/>
              <a:cxnLst/>
              <a:rect l="l" t="t" r="r" b="b"/>
              <a:pathLst>
                <a:path w="24384000" h="1270000">
                  <a:moveTo>
                    <a:pt x="0" y="1270000"/>
                  </a:moveTo>
                  <a:lnTo>
                    <a:pt x="24384000" y="1270000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4A5B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028700" y="2960585"/>
            <a:ext cx="16230600" cy="5613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Tehnoloģiskā</a:t>
            </a:r>
            <a:r>
              <a:rPr lang="en-US" sz="33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33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gatavība</a:t>
            </a:r>
            <a:endParaRPr lang="en-US" sz="3300" b="1" dirty="0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Zema ───────────────●──── </a:t>
            </a:r>
            <a:r>
              <a:rPr lang="en-US" sz="33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Augsta</a:t>
            </a:r>
            <a:endParaRPr lang="en-US" sz="3300" b="1" dirty="0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Kompetence</a:t>
            </a: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idejas</a:t>
            </a: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pilotiniciatīvas</a:t>
            </a:r>
            <a:endParaRPr lang="lv-LV" sz="3300" dirty="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endParaRPr lang="en-US" sz="3300" dirty="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endParaRPr lang="en-US" sz="3300" dirty="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Institucionālā</a:t>
            </a:r>
            <a:r>
              <a:rPr lang="en-US" sz="33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33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gatavība</a:t>
            </a:r>
            <a:endParaRPr lang="en-US" sz="3300" b="1" dirty="0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Zema ───●──────────────── </a:t>
            </a:r>
            <a:r>
              <a:rPr lang="en-US" sz="33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Augsta</a:t>
            </a:r>
            <a:endParaRPr lang="en-US" sz="3300" b="1" dirty="0">
              <a:solidFill>
                <a:srgbClr val="174A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Kāpēc</a:t>
            </a:r>
            <a:r>
              <a:rPr lang="en-US" sz="33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3300" b="1" dirty="0" err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zemāka</a:t>
            </a:r>
            <a:r>
              <a:rPr lang="en-US" sz="33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b="1" dirty="0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 •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Sarežģītas</a:t>
            </a: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atļauju</a:t>
            </a: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procedūras</a:t>
            </a:r>
            <a:endParaRPr lang="en-US" sz="3300" dirty="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 •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Lēni</a:t>
            </a: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administratīvie</a:t>
            </a: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procesi</a:t>
            </a:r>
            <a:endParaRPr lang="en-US" sz="3300" dirty="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 •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Neskaidrs</a:t>
            </a: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regulējums</a:t>
            </a:r>
            <a:r>
              <a:rPr lang="en-US" sz="3300" dirty="0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300" dirty="0" err="1">
                <a:solidFill>
                  <a:srgbClr val="174A5B"/>
                </a:solidFill>
                <a:latin typeface="Inter"/>
                <a:ea typeface="Inter"/>
                <a:cs typeface="Inter"/>
                <a:sym typeface="Inter"/>
              </a:rPr>
              <a:t>pilotprojektiem</a:t>
            </a:r>
            <a:endParaRPr lang="en-US" sz="3300" dirty="0">
              <a:solidFill>
                <a:srgbClr val="174A5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02687554-2F6A-0B00-73B6-EC94CABF4791}"/>
              </a:ext>
            </a:extLst>
          </p:cNvPr>
          <p:cNvSpPr/>
          <p:nvPr/>
        </p:nvSpPr>
        <p:spPr>
          <a:xfrm>
            <a:off x="-10886" y="9395221"/>
            <a:ext cx="2514599" cy="831057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B5111C47-D7AE-8BBC-9F67-7F316C406A03}"/>
              </a:ext>
            </a:extLst>
          </p:cNvPr>
          <p:cNvGrpSpPr/>
          <p:nvPr/>
        </p:nvGrpSpPr>
        <p:grpSpPr>
          <a:xfrm>
            <a:off x="16673855" y="9570719"/>
            <a:ext cx="1372753" cy="480060"/>
            <a:chOff x="0" y="0"/>
            <a:chExt cx="4992624" cy="1874634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2B73CC68-2EBF-D02B-037D-8850228A790A}"/>
                </a:ext>
              </a:extLst>
            </p:cNvPr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0" name="Group 4">
              <a:extLst>
                <a:ext uri="{FF2B5EF4-FFF2-40B4-BE49-F238E27FC236}">
                  <a16:creationId xmlns:a16="http://schemas.microsoft.com/office/drawing/2014/main" id="{A0C45637-A640-72AA-06CF-8A67FB110C9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12" name="Freeform 5">
                <a:extLst>
                  <a:ext uri="{FF2B5EF4-FFF2-40B4-BE49-F238E27FC236}">
                    <a16:creationId xmlns:a16="http://schemas.microsoft.com/office/drawing/2014/main" id="{0A8F70D7-D637-57F0-724F-A4E162CB167C}"/>
                  </a:ext>
                </a:extLst>
              </p:cNvPr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3" name="Freeform 6">
                <a:extLst>
                  <a:ext uri="{FF2B5EF4-FFF2-40B4-BE49-F238E27FC236}">
                    <a16:creationId xmlns:a16="http://schemas.microsoft.com/office/drawing/2014/main" id="{4812F9CF-A669-078A-AF3E-32750AE80024}"/>
                  </a:ext>
                </a:extLst>
              </p:cNvPr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CBBFC67E-896A-16B3-4BA1-FD402D1B66DA}"/>
                  </a:ext>
                </a:extLst>
              </p:cNvPr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id="{04F21E7E-E003-ACA2-6903-2B87CF7779AE}"/>
                  </a:ext>
                </a:extLst>
              </p:cNvPr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Freeform 9">
                <a:extLst>
                  <a:ext uri="{FF2B5EF4-FFF2-40B4-BE49-F238E27FC236}">
                    <a16:creationId xmlns:a16="http://schemas.microsoft.com/office/drawing/2014/main" id="{D0C6983F-06C5-B16B-F465-675F8EC9EA1E}"/>
                  </a:ext>
                </a:extLst>
              </p:cNvPr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Freeform 10">
                <a:extLst>
                  <a:ext uri="{FF2B5EF4-FFF2-40B4-BE49-F238E27FC236}">
                    <a16:creationId xmlns:a16="http://schemas.microsoft.com/office/drawing/2014/main" id="{6F55862D-DCF0-379D-1C7C-E95B8E2D428B}"/>
                  </a:ext>
                </a:extLst>
              </p:cNvPr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8A562BBF-6F64-4F86-4EAE-7CD73DB66990}"/>
                  </a:ext>
                </a:extLst>
              </p:cNvPr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C36C483-419C-D25D-B231-F10E95965811}"/>
                </a:ext>
              </a:extLst>
            </p:cNvPr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9334500"/>
            <a:ext cx="18288000" cy="952500"/>
            <a:chOff x="0" y="0"/>
            <a:chExt cx="24384000" cy="127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70000"/>
            </a:xfrm>
            <a:custGeom>
              <a:avLst/>
              <a:gdLst/>
              <a:ahLst/>
              <a:cxnLst/>
              <a:rect l="l" t="t" r="r" b="b"/>
              <a:pathLst>
                <a:path w="24384000" h="1270000">
                  <a:moveTo>
                    <a:pt x="0" y="1270000"/>
                  </a:moveTo>
                  <a:lnTo>
                    <a:pt x="24384000" y="1270000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4A5B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0" y="1558772"/>
            <a:ext cx="18288000" cy="480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9"/>
              </a:lnSpc>
            </a:pPr>
            <a:r>
              <a:rPr lang="en-US" sz="3299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Zilās ekonomikas ekosistēmas attīstības virzieni Latvijā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2478" y="415719"/>
            <a:ext cx="1756413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4299" b="1">
                <a:solidFill>
                  <a:srgbClr val="174A5B"/>
                </a:solidFill>
                <a:latin typeface="Inter Bold"/>
                <a:ea typeface="Inter Bold"/>
                <a:cs typeface="Inter Bold"/>
                <a:sym typeface="Inter Bold"/>
              </a:rPr>
              <a:t>Zilās ekonomikas ekosistēmas analīzes rezultāti</a:t>
            </a:r>
          </a:p>
        </p:txBody>
      </p:sp>
      <p:graphicFrame>
        <p:nvGraphicFramePr>
          <p:cNvPr id="13" name="Tabula 12">
            <a:extLst>
              <a:ext uri="{FF2B5EF4-FFF2-40B4-BE49-F238E27FC236}">
                <a16:creationId xmlns:a16="http://schemas.microsoft.com/office/drawing/2014/main" id="{E8B6695C-409B-639E-CBF1-1C7A55634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037620"/>
              </p:ext>
            </p:extLst>
          </p:nvPr>
        </p:nvGraphicFramePr>
        <p:xfrm>
          <a:off x="457200" y="2007789"/>
          <a:ext cx="16916400" cy="6869510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945970256"/>
                    </a:ext>
                  </a:extLst>
                </a:gridCol>
                <a:gridCol w="8458200">
                  <a:extLst>
                    <a:ext uri="{9D8B030D-6E8A-4147-A177-3AD203B41FA5}">
                      <a16:colId xmlns:a16="http://schemas.microsoft.com/office/drawing/2014/main" val="3133339924"/>
                    </a:ext>
                  </a:extLst>
                </a:gridCol>
              </a:tblGrid>
              <a:tr h="1373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FFFFFF"/>
                          </a:solidFill>
                          <a:effectLst/>
                        </a:rPr>
                        <a:t>Esošais stāvoklis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FFFFFF"/>
                          </a:solidFill>
                          <a:effectLst/>
                        </a:rPr>
                        <a:t>Attīstības nākamais posms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345794"/>
                  </a:ext>
                </a:extLst>
              </a:tr>
              <a:tr h="1373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FFFFFF"/>
                          </a:solidFill>
                          <a:effectLst/>
                        </a:rPr>
                        <a:t>Izveidota zilās ekonomikas sistēma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Sistēmiskās pārvaldības un koordinācijas stiprināšana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230205"/>
                  </a:ext>
                </a:extLst>
              </a:tr>
              <a:tr h="1373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 dirty="0">
                          <a:solidFill>
                            <a:srgbClr val="FFFFFF"/>
                          </a:solidFill>
                          <a:effectLst/>
                        </a:rPr>
                        <a:t>Pieejams </a:t>
                      </a:r>
                      <a:r>
                        <a:rPr lang="lv-LV" sz="3200" b="1" dirty="0" err="1">
                          <a:solidFill>
                            <a:srgbClr val="FFFFFF"/>
                          </a:solidFill>
                          <a:effectLst/>
                        </a:rPr>
                        <a:t>cilvēkkapitāls</a:t>
                      </a:r>
                      <a:endParaRPr lang="lv-LV" sz="32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3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Institucionālās kapacitātes un regulatīvās vides pilnveide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493009"/>
                  </a:ext>
                </a:extLst>
              </a:tr>
              <a:tr h="1373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FFFFFF"/>
                          </a:solidFill>
                          <a:effectLst/>
                        </a:rPr>
                        <a:t>Identificēts attīstības potenciāls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Inovāciju ieviešanas un mērogošanas mehānismu attīstība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76741"/>
                  </a:ext>
                </a:extLst>
              </a:tr>
              <a:tr h="13739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b="1">
                          <a:solidFill>
                            <a:srgbClr val="FFFFFF"/>
                          </a:solidFill>
                          <a:effectLst/>
                        </a:rPr>
                        <a:t>Stratēģiska ambīcija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AE9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3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Reģionālās integrācijas un pārrobežu sinerģijas padziļināšana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434534"/>
                  </a:ext>
                </a:extLst>
              </a:tr>
            </a:tbl>
          </a:graphicData>
        </a:graphic>
      </p:graphicFrame>
      <p:sp>
        <p:nvSpPr>
          <p:cNvPr id="14" name="Rectangle 4">
            <a:extLst>
              <a:ext uri="{FF2B5EF4-FFF2-40B4-BE49-F238E27FC236}">
                <a16:creationId xmlns:a16="http://schemas.microsoft.com/office/drawing/2014/main" id="{6CAC66C5-F00D-E2BF-E97D-A8CF62702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008187"/>
            <a:ext cx="3759200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v-LV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CA1BB573-0F08-355A-2A09-0CADC2104446}"/>
              </a:ext>
            </a:extLst>
          </p:cNvPr>
          <p:cNvSpPr/>
          <p:nvPr/>
        </p:nvSpPr>
        <p:spPr>
          <a:xfrm>
            <a:off x="-10886" y="9395221"/>
            <a:ext cx="2514599" cy="831057"/>
          </a:xfrm>
          <a:custGeom>
            <a:avLst/>
            <a:gdLst/>
            <a:ahLst/>
            <a:cxnLst/>
            <a:rect l="l" t="t" r="r" b="b"/>
            <a:pathLst>
              <a:path w="4927290" h="1244141">
                <a:moveTo>
                  <a:pt x="0" y="0"/>
                </a:moveTo>
                <a:lnTo>
                  <a:pt x="4927290" y="0"/>
                </a:lnTo>
                <a:lnTo>
                  <a:pt x="4927290" y="1244141"/>
                </a:lnTo>
                <a:lnTo>
                  <a:pt x="0" y="1244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7" name="Group 2">
            <a:extLst>
              <a:ext uri="{FF2B5EF4-FFF2-40B4-BE49-F238E27FC236}">
                <a16:creationId xmlns:a16="http://schemas.microsoft.com/office/drawing/2014/main" id="{2EDFCD47-07AA-007E-0669-6FB14F30A420}"/>
              </a:ext>
            </a:extLst>
          </p:cNvPr>
          <p:cNvGrpSpPr/>
          <p:nvPr/>
        </p:nvGrpSpPr>
        <p:grpSpPr>
          <a:xfrm>
            <a:off x="16673855" y="9570719"/>
            <a:ext cx="1372753" cy="480060"/>
            <a:chOff x="0" y="0"/>
            <a:chExt cx="4992624" cy="1874634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FD8997C0-578F-474E-BE97-7E56D9D992BB}"/>
                </a:ext>
              </a:extLst>
            </p:cNvPr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9" name="Group 4">
              <a:extLst>
                <a:ext uri="{FF2B5EF4-FFF2-40B4-BE49-F238E27FC236}">
                  <a16:creationId xmlns:a16="http://schemas.microsoft.com/office/drawing/2014/main" id="{9EE39E97-31F3-4CB9-1B46-9FB86E023C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id="{3BC24E94-8EC7-ED24-CC37-D0A23657917A}"/>
                  </a:ext>
                </a:extLst>
              </p:cNvPr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2" name="Freeform 6">
                <a:extLst>
                  <a:ext uri="{FF2B5EF4-FFF2-40B4-BE49-F238E27FC236}">
                    <a16:creationId xmlns:a16="http://schemas.microsoft.com/office/drawing/2014/main" id="{41364F59-8353-7381-32BA-CBACCC045003}"/>
                  </a:ext>
                </a:extLst>
              </p:cNvPr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3" name="Freeform 7">
                <a:extLst>
                  <a:ext uri="{FF2B5EF4-FFF2-40B4-BE49-F238E27FC236}">
                    <a16:creationId xmlns:a16="http://schemas.microsoft.com/office/drawing/2014/main" id="{5CC5137E-D65A-49EA-DBD0-C1293CA8D6C1}"/>
                  </a:ext>
                </a:extLst>
              </p:cNvPr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4" name="Freeform 8">
                <a:extLst>
                  <a:ext uri="{FF2B5EF4-FFF2-40B4-BE49-F238E27FC236}">
                    <a16:creationId xmlns:a16="http://schemas.microsoft.com/office/drawing/2014/main" id="{664AFA4F-B4CA-9381-CF79-ED01CCD5CDF7}"/>
                  </a:ext>
                </a:extLst>
              </p:cNvPr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A11F30AA-DA58-55F3-C127-E7A0B17FBC1A}"/>
                  </a:ext>
                </a:extLst>
              </p:cNvPr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6" name="Freeform 10">
                <a:extLst>
                  <a:ext uri="{FF2B5EF4-FFF2-40B4-BE49-F238E27FC236}">
                    <a16:creationId xmlns:a16="http://schemas.microsoft.com/office/drawing/2014/main" id="{AB2FAE8F-73FF-0912-92D5-2C9FD7880A35}"/>
                  </a:ext>
                </a:extLst>
              </p:cNvPr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7" name="Freeform 11">
                <a:extLst>
                  <a:ext uri="{FF2B5EF4-FFF2-40B4-BE49-F238E27FC236}">
                    <a16:creationId xmlns:a16="http://schemas.microsoft.com/office/drawing/2014/main" id="{F0FDC94C-938C-79FE-7EBA-8F2F5261BBE2}"/>
                  </a:ext>
                </a:extLst>
              </p:cNvPr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3F41DA12-CEEF-7C68-1A6F-DC059FEE8DB4}"/>
                </a:ext>
              </a:extLst>
            </p:cNvPr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030156">
            <a:off x="1727367" y="-9576838"/>
            <a:ext cx="13398915" cy="22156420"/>
          </a:xfrm>
          <a:custGeom>
            <a:avLst/>
            <a:gdLst/>
            <a:ahLst/>
            <a:cxnLst/>
            <a:rect l="l" t="t" r="r" b="b"/>
            <a:pathLst>
              <a:path w="13398915" h="22156420">
                <a:moveTo>
                  <a:pt x="0" y="0"/>
                </a:moveTo>
                <a:lnTo>
                  <a:pt x="13398915" y="0"/>
                </a:lnTo>
                <a:lnTo>
                  <a:pt x="13398915" y="22156420"/>
                </a:lnTo>
                <a:lnTo>
                  <a:pt x="0" y="22156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28077" y="6738615"/>
            <a:ext cx="6231846" cy="205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0"/>
              </a:lnSpc>
            </a:pPr>
            <a:r>
              <a:rPr lang="en-US" sz="2700">
                <a:solidFill>
                  <a:srgbClr val="C3C4C6"/>
                </a:solidFill>
                <a:latin typeface="Inter"/>
                <a:ea typeface="Inter"/>
                <a:cs typeface="Inter"/>
                <a:sym typeface="Inter"/>
              </a:rPr>
              <a:t>Zane Gusta</a:t>
            </a:r>
          </a:p>
          <a:p>
            <a:pPr algn="ctr">
              <a:lnSpc>
                <a:spcPts val="4230"/>
              </a:lnSpc>
            </a:pPr>
            <a:r>
              <a:rPr lang="en-US" sz="2700">
                <a:solidFill>
                  <a:srgbClr val="C3C4C6"/>
                </a:solidFill>
                <a:latin typeface="Inter"/>
                <a:ea typeface="Inter"/>
                <a:cs typeface="Inter"/>
                <a:sym typeface="Inter"/>
              </a:rPr>
              <a:t>Valguma iela 4a, Rīga, LV-1048, Latvija +371 673 316 34</a:t>
            </a:r>
          </a:p>
          <a:p>
            <a:pPr algn="ctr">
              <a:lnSpc>
                <a:spcPts val="3329"/>
              </a:lnSpc>
            </a:pPr>
            <a:r>
              <a:rPr lang="en-US" sz="2700">
                <a:solidFill>
                  <a:srgbClr val="C3C4C6"/>
                </a:solidFill>
                <a:latin typeface="Inter"/>
                <a:ea typeface="Inter"/>
                <a:cs typeface="Inter"/>
                <a:sym typeface="Inter"/>
              </a:rPr>
              <a:t>www.kurzemesregions.lv</a:t>
            </a:r>
          </a:p>
        </p:txBody>
      </p:sp>
      <p:sp>
        <p:nvSpPr>
          <p:cNvPr id="4" name="Freeform 4">
            <a:hlinkClick r:id="rId4" tooltip="https://www.youtube.com/channel/UC_JDXwor5MGfEldYVJh_b9A"/>
          </p:cNvPr>
          <p:cNvSpPr/>
          <p:nvPr/>
        </p:nvSpPr>
        <p:spPr>
          <a:xfrm>
            <a:off x="10051984" y="9158825"/>
            <a:ext cx="389449" cy="389449"/>
          </a:xfrm>
          <a:custGeom>
            <a:avLst/>
            <a:gdLst/>
            <a:ahLst/>
            <a:cxnLst/>
            <a:rect l="l" t="t" r="r" b="b"/>
            <a:pathLst>
              <a:path w="389449" h="389449">
                <a:moveTo>
                  <a:pt x="0" y="0"/>
                </a:moveTo>
                <a:lnTo>
                  <a:pt x="389449" y="0"/>
                </a:lnTo>
                <a:lnTo>
                  <a:pt x="389449" y="389450"/>
                </a:lnTo>
                <a:lnTo>
                  <a:pt x="0" y="3894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hlinkClick r:id="rId7" tooltip="https://www.linkedin.com/company/kurzemesregions/"/>
          </p:cNvPr>
          <p:cNvSpPr/>
          <p:nvPr/>
        </p:nvSpPr>
        <p:spPr>
          <a:xfrm>
            <a:off x="9523890" y="9158825"/>
            <a:ext cx="389445" cy="389449"/>
          </a:xfrm>
          <a:custGeom>
            <a:avLst/>
            <a:gdLst/>
            <a:ahLst/>
            <a:cxnLst/>
            <a:rect l="l" t="t" r="r" b="b"/>
            <a:pathLst>
              <a:path w="389445" h="389449">
                <a:moveTo>
                  <a:pt x="0" y="0"/>
                </a:moveTo>
                <a:lnTo>
                  <a:pt x="389446" y="0"/>
                </a:lnTo>
                <a:lnTo>
                  <a:pt x="389446" y="389450"/>
                </a:lnTo>
                <a:lnTo>
                  <a:pt x="0" y="3894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8954918" y="9138390"/>
            <a:ext cx="430324" cy="430320"/>
            <a:chOff x="0" y="0"/>
            <a:chExt cx="1337031" cy="1337018"/>
          </a:xfrm>
        </p:grpSpPr>
        <p:sp>
          <p:nvSpPr>
            <p:cNvPr id="7" name="Freeform 7">
              <a:hlinkClick r:id="rId10" tooltip="https://twitter.com/Kurzemesregions"/>
            </p:cNvPr>
            <p:cNvSpPr/>
            <p:nvPr/>
          </p:nvSpPr>
          <p:spPr>
            <a:xfrm>
              <a:off x="392176" y="366268"/>
              <a:ext cx="554482" cy="604520"/>
            </a:xfrm>
            <a:custGeom>
              <a:avLst/>
              <a:gdLst/>
              <a:ahLst/>
              <a:cxnLst/>
              <a:rect l="l" t="t" r="r" b="b"/>
              <a:pathLst>
                <a:path w="554482" h="604520">
                  <a:moveTo>
                    <a:pt x="102362" y="0"/>
                  </a:moveTo>
                  <a:lnTo>
                    <a:pt x="554482" y="604520"/>
                  </a:lnTo>
                  <a:lnTo>
                    <a:pt x="452120" y="604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4C6"/>
            </a:solidFill>
          </p:spPr>
        </p:sp>
        <p:sp>
          <p:nvSpPr>
            <p:cNvPr id="8" name="Freeform 8">
              <a:hlinkClick r:id="rId10" tooltip="https://twitter.com/Kurzemesregions"/>
            </p:cNvPr>
            <p:cNvSpPr/>
            <p:nvPr/>
          </p:nvSpPr>
          <p:spPr>
            <a:xfrm>
              <a:off x="63500" y="63500"/>
              <a:ext cx="1210056" cy="1210056"/>
            </a:xfrm>
            <a:custGeom>
              <a:avLst/>
              <a:gdLst/>
              <a:ahLst/>
              <a:cxnLst/>
              <a:rect l="l" t="t" r="r" b="b"/>
              <a:pathLst>
                <a:path w="1210056" h="1210056">
                  <a:moveTo>
                    <a:pt x="756666" y="955548"/>
                  </a:moveTo>
                  <a:lnTo>
                    <a:pt x="550799" y="680339"/>
                  </a:lnTo>
                  <a:lnTo>
                    <a:pt x="296037" y="955548"/>
                  </a:lnTo>
                  <a:lnTo>
                    <a:pt x="230505" y="955548"/>
                  </a:lnTo>
                  <a:lnTo>
                    <a:pt x="521462" y="641096"/>
                  </a:lnTo>
                  <a:lnTo>
                    <a:pt x="232283" y="254508"/>
                  </a:lnTo>
                  <a:lnTo>
                    <a:pt x="455168" y="254508"/>
                  </a:lnTo>
                  <a:lnTo>
                    <a:pt x="644779" y="508000"/>
                  </a:lnTo>
                  <a:lnTo>
                    <a:pt x="879475" y="254508"/>
                  </a:lnTo>
                  <a:lnTo>
                    <a:pt x="944880" y="254508"/>
                  </a:lnTo>
                  <a:lnTo>
                    <a:pt x="674116" y="547116"/>
                  </a:lnTo>
                  <a:lnTo>
                    <a:pt x="979551" y="955548"/>
                  </a:lnTo>
                  <a:close/>
                  <a:moveTo>
                    <a:pt x="605028" y="0"/>
                  </a:moveTo>
                  <a:cubicBezTo>
                    <a:pt x="270891" y="0"/>
                    <a:pt x="0" y="270891"/>
                    <a:pt x="0" y="605028"/>
                  </a:cubicBezTo>
                  <a:cubicBezTo>
                    <a:pt x="0" y="939165"/>
                    <a:pt x="270891" y="1210056"/>
                    <a:pt x="605028" y="1210056"/>
                  </a:cubicBezTo>
                  <a:cubicBezTo>
                    <a:pt x="939165" y="1210056"/>
                    <a:pt x="1210056" y="939165"/>
                    <a:pt x="1210056" y="605028"/>
                  </a:cubicBezTo>
                  <a:cubicBezTo>
                    <a:pt x="1210056" y="270891"/>
                    <a:pt x="939165" y="0"/>
                    <a:pt x="605028" y="0"/>
                  </a:cubicBezTo>
                </a:path>
              </a:pathLst>
            </a:custGeom>
            <a:solidFill>
              <a:srgbClr val="C3C4C6"/>
            </a:solidFill>
          </p:spPr>
        </p:sp>
      </p:grpSp>
      <p:sp>
        <p:nvSpPr>
          <p:cNvPr id="9" name="Freeform 9">
            <a:hlinkClick r:id="rId11" tooltip="https://www.instagram.com/kurzemesregions/"/>
          </p:cNvPr>
          <p:cNvSpPr/>
          <p:nvPr/>
        </p:nvSpPr>
        <p:spPr>
          <a:xfrm>
            <a:off x="8426825" y="9158827"/>
            <a:ext cx="389445" cy="389445"/>
          </a:xfrm>
          <a:custGeom>
            <a:avLst/>
            <a:gdLst/>
            <a:ahLst/>
            <a:cxnLst/>
            <a:rect l="l" t="t" r="r" b="b"/>
            <a:pathLst>
              <a:path w="389445" h="389445">
                <a:moveTo>
                  <a:pt x="0" y="0"/>
                </a:moveTo>
                <a:lnTo>
                  <a:pt x="389445" y="0"/>
                </a:lnTo>
                <a:lnTo>
                  <a:pt x="389445" y="389446"/>
                </a:lnTo>
                <a:lnTo>
                  <a:pt x="0" y="3894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14" tooltip="https://www.facebook.com/kurzemesregions"/>
          </p:cNvPr>
          <p:cNvSpPr/>
          <p:nvPr/>
        </p:nvSpPr>
        <p:spPr>
          <a:xfrm>
            <a:off x="7898732" y="9158827"/>
            <a:ext cx="389445" cy="389445"/>
          </a:xfrm>
          <a:custGeom>
            <a:avLst/>
            <a:gdLst/>
            <a:ahLst/>
            <a:cxnLst/>
            <a:rect l="l" t="t" r="r" b="b"/>
            <a:pathLst>
              <a:path w="389445" h="389445">
                <a:moveTo>
                  <a:pt x="0" y="0"/>
                </a:moveTo>
                <a:lnTo>
                  <a:pt x="389445" y="0"/>
                </a:lnTo>
                <a:lnTo>
                  <a:pt x="389445" y="389446"/>
                </a:lnTo>
                <a:lnTo>
                  <a:pt x="0" y="38944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0" y="4634230"/>
            <a:ext cx="18288000" cy="1047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sz="3699" b="1">
                <a:solidFill>
                  <a:srgbClr val="C3C4C6"/>
                </a:solidFill>
                <a:latin typeface="Inter Bold"/>
                <a:ea typeface="Inter Bold"/>
                <a:cs typeface="Inter Bold"/>
                <a:sym typeface="Inter Bold"/>
              </a:rPr>
              <a:t>Zilās ekonomikas konkurētspēja nākotnē būs atkarīga ne tikai no inovācijām, bet no mūsu spējas sadarboties, koordinēties un iesaistīt sabiedrību.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890CE401-C95D-5B02-EC4A-27949F00E167}"/>
              </a:ext>
            </a:extLst>
          </p:cNvPr>
          <p:cNvGrpSpPr/>
          <p:nvPr/>
        </p:nvGrpSpPr>
        <p:grpSpPr>
          <a:xfrm>
            <a:off x="304800" y="1028700"/>
            <a:ext cx="3744468" cy="1405976"/>
            <a:chOff x="0" y="0"/>
            <a:chExt cx="4992624" cy="1874634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AE70FDE2-29B9-D304-0C70-A2329798C548}"/>
                </a:ext>
              </a:extLst>
            </p:cNvPr>
            <p:cNvSpPr/>
            <p:nvPr/>
          </p:nvSpPr>
          <p:spPr>
            <a:xfrm>
              <a:off x="0" y="0"/>
              <a:ext cx="1593964" cy="1874634"/>
            </a:xfrm>
            <a:custGeom>
              <a:avLst/>
              <a:gdLst/>
              <a:ahLst/>
              <a:cxnLst/>
              <a:rect l="l" t="t" r="r" b="b"/>
              <a:pathLst>
                <a:path w="1593964" h="1874634">
                  <a:moveTo>
                    <a:pt x="0" y="0"/>
                  </a:moveTo>
                  <a:lnTo>
                    <a:pt x="1593964" y="0"/>
                  </a:lnTo>
                  <a:lnTo>
                    <a:pt x="1593964" y="1874634"/>
                  </a:lnTo>
                  <a:lnTo>
                    <a:pt x="0" y="1874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CF239D1E-46BE-F7B1-D5FF-4FEAA34502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07591" y="1194803"/>
              <a:ext cx="2177352" cy="563410"/>
              <a:chOff x="0" y="0"/>
              <a:chExt cx="2177352" cy="563410"/>
            </a:xfrm>
          </p:grpSpPr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id="{70669A27-7D2B-79EE-01B2-7A8A160D0DDF}"/>
                  </a:ext>
                </a:extLst>
              </p:cNvPr>
              <p:cNvSpPr/>
              <p:nvPr/>
            </p:nvSpPr>
            <p:spPr>
              <a:xfrm>
                <a:off x="63500" y="66040"/>
                <a:ext cx="249936" cy="321310"/>
              </a:xfrm>
              <a:custGeom>
                <a:avLst/>
                <a:gdLst/>
                <a:ahLst/>
                <a:cxnLst/>
                <a:rect l="l" t="t" r="r" b="b"/>
                <a:pathLst>
                  <a:path w="249936" h="321310">
                    <a:moveTo>
                      <a:pt x="40894" y="40894"/>
                    </a:moveTo>
                    <a:lnTo>
                      <a:pt x="40894" y="161671"/>
                    </a:lnTo>
                    <a:lnTo>
                      <a:pt x="98298" y="161671"/>
                    </a:lnTo>
                    <a:cubicBezTo>
                      <a:pt x="122301" y="161671"/>
                      <a:pt x="141859" y="155956"/>
                      <a:pt x="156718" y="144526"/>
                    </a:cubicBezTo>
                    <a:cubicBezTo>
                      <a:pt x="171577" y="133096"/>
                      <a:pt x="179070" y="118110"/>
                      <a:pt x="179070" y="99568"/>
                    </a:cubicBezTo>
                    <a:cubicBezTo>
                      <a:pt x="179070" y="80391"/>
                      <a:pt x="171323" y="65532"/>
                      <a:pt x="156083" y="54737"/>
                    </a:cubicBezTo>
                    <a:cubicBezTo>
                      <a:pt x="140843" y="43942"/>
                      <a:pt x="119380" y="38735"/>
                      <a:pt x="92202" y="38735"/>
                    </a:cubicBezTo>
                    <a:cubicBezTo>
                      <a:pt x="74803" y="38735"/>
                      <a:pt x="57658" y="39497"/>
                      <a:pt x="40894" y="40894"/>
                    </a:cubicBezTo>
                    <a:moveTo>
                      <a:pt x="40894" y="198247"/>
                    </a:moveTo>
                    <a:lnTo>
                      <a:pt x="40894" y="321310"/>
                    </a:lnTo>
                    <a:lnTo>
                      <a:pt x="0" y="321310"/>
                    </a:lnTo>
                    <a:lnTo>
                      <a:pt x="0" y="3048"/>
                    </a:lnTo>
                    <a:cubicBezTo>
                      <a:pt x="33909" y="1016"/>
                      <a:pt x="66802" y="0"/>
                      <a:pt x="98679" y="0"/>
                    </a:cubicBezTo>
                    <a:cubicBezTo>
                      <a:pt x="136398" y="0"/>
                      <a:pt x="166370" y="8509"/>
                      <a:pt x="188595" y="25654"/>
                    </a:cubicBezTo>
                    <a:cubicBezTo>
                      <a:pt x="210820" y="42799"/>
                      <a:pt x="222123" y="65659"/>
                      <a:pt x="222123" y="94361"/>
                    </a:cubicBezTo>
                    <a:cubicBezTo>
                      <a:pt x="222123" y="140208"/>
                      <a:pt x="198755" y="170815"/>
                      <a:pt x="152146" y="186563"/>
                    </a:cubicBezTo>
                    <a:lnTo>
                      <a:pt x="249936" y="321310"/>
                    </a:lnTo>
                    <a:lnTo>
                      <a:pt x="201295" y="321310"/>
                    </a:lnTo>
                    <a:lnTo>
                      <a:pt x="113030" y="19824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7" name="Freeform 6">
                <a:extLst>
                  <a:ext uri="{FF2B5EF4-FFF2-40B4-BE49-F238E27FC236}">
                    <a16:creationId xmlns:a16="http://schemas.microsoft.com/office/drawing/2014/main" id="{0D1C88E2-37CD-69E1-8808-16244F345D46}"/>
                  </a:ext>
                </a:extLst>
              </p:cNvPr>
              <p:cNvSpPr/>
              <p:nvPr/>
            </p:nvSpPr>
            <p:spPr>
              <a:xfrm>
                <a:off x="369189" y="69215"/>
                <a:ext cx="212598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12598" h="318135">
                    <a:moveTo>
                      <a:pt x="0" y="0"/>
                    </a:moveTo>
                    <a:lnTo>
                      <a:pt x="208280" y="0"/>
                    </a:lnTo>
                    <a:lnTo>
                      <a:pt x="208280" y="37719"/>
                    </a:lnTo>
                    <a:lnTo>
                      <a:pt x="40894" y="37719"/>
                    </a:lnTo>
                    <a:lnTo>
                      <a:pt x="40894" y="138557"/>
                    </a:lnTo>
                    <a:lnTo>
                      <a:pt x="195199" y="138557"/>
                    </a:lnTo>
                    <a:lnTo>
                      <a:pt x="195199" y="175895"/>
                    </a:lnTo>
                    <a:lnTo>
                      <a:pt x="40894" y="175895"/>
                    </a:lnTo>
                    <a:lnTo>
                      <a:pt x="40894" y="279400"/>
                    </a:lnTo>
                    <a:lnTo>
                      <a:pt x="212598" y="279400"/>
                    </a:lnTo>
                    <a:lnTo>
                      <a:pt x="212598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ACD0D570-55D2-DBB0-DFBC-F0DA35E9E082}"/>
                  </a:ext>
                </a:extLst>
              </p:cNvPr>
              <p:cNvSpPr/>
              <p:nvPr/>
            </p:nvSpPr>
            <p:spPr>
              <a:xfrm>
                <a:off x="630174" y="63500"/>
                <a:ext cx="281940" cy="436372"/>
              </a:xfrm>
              <a:custGeom>
                <a:avLst/>
                <a:gdLst/>
                <a:ahLst/>
                <a:cxnLst/>
                <a:rect l="l" t="t" r="r" b="b"/>
                <a:pathLst>
                  <a:path w="281940" h="436372">
                    <a:moveTo>
                      <a:pt x="149860" y="436372"/>
                    </a:moveTo>
                    <a:lnTo>
                      <a:pt x="133350" y="423291"/>
                    </a:lnTo>
                    <a:cubicBezTo>
                      <a:pt x="138303" y="420116"/>
                      <a:pt x="143002" y="415544"/>
                      <a:pt x="147447" y="409575"/>
                    </a:cubicBezTo>
                    <a:cubicBezTo>
                      <a:pt x="151892" y="403606"/>
                      <a:pt x="154813" y="398145"/>
                      <a:pt x="155956" y="393319"/>
                    </a:cubicBezTo>
                    <a:cubicBezTo>
                      <a:pt x="145796" y="390144"/>
                      <a:pt x="140716" y="383286"/>
                      <a:pt x="140716" y="372872"/>
                    </a:cubicBezTo>
                    <a:cubicBezTo>
                      <a:pt x="140716" y="366776"/>
                      <a:pt x="142621" y="361823"/>
                      <a:pt x="146431" y="358140"/>
                    </a:cubicBezTo>
                    <a:cubicBezTo>
                      <a:pt x="150241" y="354457"/>
                      <a:pt x="155448" y="352425"/>
                      <a:pt x="162052" y="352425"/>
                    </a:cubicBezTo>
                    <a:cubicBezTo>
                      <a:pt x="176276" y="352425"/>
                      <a:pt x="183388" y="360807"/>
                      <a:pt x="183388" y="377698"/>
                    </a:cubicBezTo>
                    <a:cubicBezTo>
                      <a:pt x="183388" y="388366"/>
                      <a:pt x="180213" y="399415"/>
                      <a:pt x="173863" y="410464"/>
                    </a:cubicBezTo>
                    <a:cubicBezTo>
                      <a:pt x="167513" y="421513"/>
                      <a:pt x="159512" y="430276"/>
                      <a:pt x="149987" y="436372"/>
                    </a:cubicBezTo>
                    <a:moveTo>
                      <a:pt x="156464" y="143383"/>
                    </a:moveTo>
                    <a:lnTo>
                      <a:pt x="279019" y="143383"/>
                    </a:lnTo>
                    <a:lnTo>
                      <a:pt x="279019" y="301625"/>
                    </a:lnTo>
                    <a:cubicBezTo>
                      <a:pt x="246253" y="319913"/>
                      <a:pt x="207137" y="329057"/>
                      <a:pt x="161671" y="329057"/>
                    </a:cubicBezTo>
                    <a:cubicBezTo>
                      <a:pt x="113792" y="329057"/>
                      <a:pt x="74930" y="313817"/>
                      <a:pt x="44958" y="283464"/>
                    </a:cubicBezTo>
                    <a:cubicBezTo>
                      <a:pt x="14986" y="253111"/>
                      <a:pt x="0" y="213487"/>
                      <a:pt x="0" y="164846"/>
                    </a:cubicBezTo>
                    <a:cubicBezTo>
                      <a:pt x="0" y="116967"/>
                      <a:pt x="15367" y="77597"/>
                      <a:pt x="46101" y="46609"/>
                    </a:cubicBezTo>
                    <a:cubicBezTo>
                      <a:pt x="76835" y="15621"/>
                      <a:pt x="115824" y="0"/>
                      <a:pt x="163322" y="0"/>
                    </a:cubicBezTo>
                    <a:cubicBezTo>
                      <a:pt x="211709" y="0"/>
                      <a:pt x="251206" y="14478"/>
                      <a:pt x="281940" y="43434"/>
                    </a:cubicBezTo>
                    <a:lnTo>
                      <a:pt x="254508" y="76962"/>
                    </a:lnTo>
                    <a:cubicBezTo>
                      <a:pt x="231902" y="52070"/>
                      <a:pt x="201168" y="39624"/>
                      <a:pt x="162306" y="39624"/>
                    </a:cubicBezTo>
                    <a:cubicBezTo>
                      <a:pt x="128143" y="39624"/>
                      <a:pt x="99695" y="51562"/>
                      <a:pt x="76835" y="75438"/>
                    </a:cubicBezTo>
                    <a:cubicBezTo>
                      <a:pt x="53975" y="99314"/>
                      <a:pt x="42926" y="129159"/>
                      <a:pt x="42926" y="164719"/>
                    </a:cubicBezTo>
                    <a:cubicBezTo>
                      <a:pt x="42926" y="202692"/>
                      <a:pt x="54229" y="233045"/>
                      <a:pt x="76835" y="255778"/>
                    </a:cubicBezTo>
                    <a:cubicBezTo>
                      <a:pt x="99441" y="278511"/>
                      <a:pt x="129413" y="289941"/>
                      <a:pt x="166751" y="289941"/>
                    </a:cubicBezTo>
                    <a:cubicBezTo>
                      <a:pt x="197739" y="289941"/>
                      <a:pt x="221488" y="285496"/>
                      <a:pt x="237998" y="276479"/>
                    </a:cubicBezTo>
                    <a:lnTo>
                      <a:pt x="237998" y="180848"/>
                    </a:lnTo>
                    <a:lnTo>
                      <a:pt x="156337" y="18084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05C8E7D4-B890-5D20-FA8A-4464BA12EE3E}"/>
                  </a:ext>
                </a:extLst>
              </p:cNvPr>
              <p:cNvSpPr/>
              <p:nvPr/>
            </p:nvSpPr>
            <p:spPr>
              <a:xfrm>
                <a:off x="973709" y="69215"/>
                <a:ext cx="131826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131826" h="318135">
                    <a:moveTo>
                      <a:pt x="0" y="0"/>
                    </a:moveTo>
                    <a:lnTo>
                      <a:pt x="131699" y="0"/>
                    </a:lnTo>
                    <a:lnTo>
                      <a:pt x="131699" y="34671"/>
                    </a:lnTo>
                    <a:lnTo>
                      <a:pt x="85725" y="34671"/>
                    </a:lnTo>
                    <a:lnTo>
                      <a:pt x="85725" y="282956"/>
                    </a:lnTo>
                    <a:lnTo>
                      <a:pt x="131826" y="282956"/>
                    </a:lnTo>
                    <a:lnTo>
                      <a:pt x="131826" y="318135"/>
                    </a:lnTo>
                    <a:lnTo>
                      <a:pt x="0" y="318135"/>
                    </a:lnTo>
                    <a:lnTo>
                      <a:pt x="0" y="282956"/>
                    </a:lnTo>
                    <a:lnTo>
                      <a:pt x="46101" y="282956"/>
                    </a:lnTo>
                    <a:lnTo>
                      <a:pt x="46101" y="34671"/>
                    </a:lnTo>
                    <a:lnTo>
                      <a:pt x="0" y="346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C8E89743-FB61-2329-1E2C-03F673F53959}"/>
                  </a:ext>
                </a:extLst>
              </p:cNvPr>
              <p:cNvSpPr/>
              <p:nvPr/>
            </p:nvSpPr>
            <p:spPr>
              <a:xfrm>
                <a:off x="1150112" y="63500"/>
                <a:ext cx="323342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323342" h="329057">
                    <a:moveTo>
                      <a:pt x="246507" y="75438"/>
                    </a:moveTo>
                    <a:cubicBezTo>
                      <a:pt x="223901" y="51562"/>
                      <a:pt x="195707" y="39624"/>
                      <a:pt x="161798" y="39624"/>
                    </a:cubicBezTo>
                    <a:cubicBezTo>
                      <a:pt x="127889" y="39624"/>
                      <a:pt x="99695" y="51562"/>
                      <a:pt x="77089" y="75438"/>
                    </a:cubicBezTo>
                    <a:cubicBezTo>
                      <a:pt x="54483" y="99314"/>
                      <a:pt x="43180" y="129159"/>
                      <a:pt x="43180" y="164719"/>
                    </a:cubicBezTo>
                    <a:cubicBezTo>
                      <a:pt x="43180" y="200025"/>
                      <a:pt x="54610" y="229743"/>
                      <a:pt x="77343" y="253619"/>
                    </a:cubicBezTo>
                    <a:cubicBezTo>
                      <a:pt x="100076" y="277495"/>
                      <a:pt x="128270" y="289433"/>
                      <a:pt x="161925" y="289433"/>
                    </a:cubicBezTo>
                    <a:cubicBezTo>
                      <a:pt x="195834" y="289433"/>
                      <a:pt x="224028" y="277622"/>
                      <a:pt x="246634" y="253746"/>
                    </a:cubicBezTo>
                    <a:cubicBezTo>
                      <a:pt x="269240" y="229870"/>
                      <a:pt x="280543" y="200279"/>
                      <a:pt x="280543" y="164592"/>
                    </a:cubicBezTo>
                    <a:cubicBezTo>
                      <a:pt x="280543" y="128905"/>
                      <a:pt x="269240" y="99187"/>
                      <a:pt x="246634" y="75311"/>
                    </a:cubicBezTo>
                    <a:moveTo>
                      <a:pt x="45847" y="46736"/>
                    </a:moveTo>
                    <a:cubicBezTo>
                      <a:pt x="76454" y="15621"/>
                      <a:pt x="115062" y="0"/>
                      <a:pt x="161671" y="0"/>
                    </a:cubicBezTo>
                    <a:cubicBezTo>
                      <a:pt x="208280" y="0"/>
                      <a:pt x="246888" y="15621"/>
                      <a:pt x="277495" y="46736"/>
                    </a:cubicBezTo>
                    <a:cubicBezTo>
                      <a:pt x="308102" y="77851"/>
                      <a:pt x="323342" y="117221"/>
                      <a:pt x="323342" y="164719"/>
                    </a:cubicBezTo>
                    <a:cubicBezTo>
                      <a:pt x="323342" y="211963"/>
                      <a:pt x="308102" y="251206"/>
                      <a:pt x="277495" y="282321"/>
                    </a:cubicBezTo>
                    <a:cubicBezTo>
                      <a:pt x="246888" y="313436"/>
                      <a:pt x="208280" y="329057"/>
                      <a:pt x="161671" y="329057"/>
                    </a:cubicBezTo>
                    <a:cubicBezTo>
                      <a:pt x="115062" y="329057"/>
                      <a:pt x="76454" y="313563"/>
                      <a:pt x="45847" y="282575"/>
                    </a:cubicBezTo>
                    <a:cubicBezTo>
                      <a:pt x="15240" y="251587"/>
                      <a:pt x="0" y="212344"/>
                      <a:pt x="0" y="164846"/>
                    </a:cubicBezTo>
                    <a:cubicBezTo>
                      <a:pt x="0" y="117348"/>
                      <a:pt x="15240" y="77978"/>
                      <a:pt x="45847" y="46863"/>
                    </a:cubicBez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1" name="Freeform 10">
                <a:extLst>
                  <a:ext uri="{FF2B5EF4-FFF2-40B4-BE49-F238E27FC236}">
                    <a16:creationId xmlns:a16="http://schemas.microsoft.com/office/drawing/2014/main" id="{B44EDD29-89B7-B96B-66F4-AADDD4E14975}"/>
                  </a:ext>
                </a:extLst>
              </p:cNvPr>
              <p:cNvSpPr/>
              <p:nvPr/>
            </p:nvSpPr>
            <p:spPr>
              <a:xfrm>
                <a:off x="1547622" y="69215"/>
                <a:ext cx="269494" cy="318135"/>
              </a:xfrm>
              <a:custGeom>
                <a:avLst/>
                <a:gdLst/>
                <a:ahLst/>
                <a:cxnLst/>
                <a:rect l="l" t="t" r="r" b="b"/>
                <a:pathLst>
                  <a:path w="269494" h="318135">
                    <a:moveTo>
                      <a:pt x="0" y="0"/>
                    </a:moveTo>
                    <a:lnTo>
                      <a:pt x="41275" y="0"/>
                    </a:lnTo>
                    <a:lnTo>
                      <a:pt x="229108" y="251587"/>
                    </a:lnTo>
                    <a:lnTo>
                      <a:pt x="229108" y="0"/>
                    </a:lnTo>
                    <a:lnTo>
                      <a:pt x="269494" y="0"/>
                    </a:lnTo>
                    <a:lnTo>
                      <a:pt x="269494" y="318135"/>
                    </a:lnTo>
                    <a:lnTo>
                      <a:pt x="228219" y="318135"/>
                    </a:lnTo>
                    <a:lnTo>
                      <a:pt x="40386" y="66421"/>
                    </a:lnTo>
                    <a:lnTo>
                      <a:pt x="40386" y="318135"/>
                    </a:lnTo>
                    <a:lnTo>
                      <a:pt x="0" y="3181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89FF64A5-E7C2-F629-4C8D-CC62170EE763}"/>
                  </a:ext>
                </a:extLst>
              </p:cNvPr>
              <p:cNvSpPr/>
              <p:nvPr/>
            </p:nvSpPr>
            <p:spPr>
              <a:xfrm>
                <a:off x="1882014" y="63500"/>
                <a:ext cx="231648" cy="329057"/>
              </a:xfrm>
              <a:custGeom>
                <a:avLst/>
                <a:gdLst/>
                <a:ahLst/>
                <a:cxnLst/>
                <a:rect l="l" t="t" r="r" b="b"/>
                <a:pathLst>
                  <a:path w="231648" h="329057">
                    <a:moveTo>
                      <a:pt x="229234" y="46101"/>
                    </a:moveTo>
                    <a:lnTo>
                      <a:pt x="204469" y="76073"/>
                    </a:lnTo>
                    <a:cubicBezTo>
                      <a:pt x="178688" y="49403"/>
                      <a:pt x="150875" y="36068"/>
                      <a:pt x="121030" y="36068"/>
                    </a:cubicBezTo>
                    <a:cubicBezTo>
                      <a:pt x="103885" y="36068"/>
                      <a:pt x="88899" y="40259"/>
                      <a:pt x="75818" y="48641"/>
                    </a:cubicBezTo>
                    <a:cubicBezTo>
                      <a:pt x="62737" y="57023"/>
                      <a:pt x="56260" y="69215"/>
                      <a:pt x="56260" y="85217"/>
                    </a:cubicBezTo>
                    <a:cubicBezTo>
                      <a:pt x="56260" y="89281"/>
                      <a:pt x="56768" y="93091"/>
                      <a:pt x="57530" y="96774"/>
                    </a:cubicBezTo>
                    <a:cubicBezTo>
                      <a:pt x="58292" y="100457"/>
                      <a:pt x="59943" y="103759"/>
                      <a:pt x="62356" y="106807"/>
                    </a:cubicBezTo>
                    <a:cubicBezTo>
                      <a:pt x="64769" y="109855"/>
                      <a:pt x="66928" y="112522"/>
                      <a:pt x="69087" y="114808"/>
                    </a:cubicBezTo>
                    <a:cubicBezTo>
                      <a:pt x="71246" y="117094"/>
                      <a:pt x="74421" y="119380"/>
                      <a:pt x="78612" y="121793"/>
                    </a:cubicBezTo>
                    <a:cubicBezTo>
                      <a:pt x="82803" y="124206"/>
                      <a:pt x="86232" y="125984"/>
                      <a:pt x="89026" y="127508"/>
                    </a:cubicBezTo>
                    <a:cubicBezTo>
                      <a:pt x="91820" y="129032"/>
                      <a:pt x="96011" y="130683"/>
                      <a:pt x="101599" y="132715"/>
                    </a:cubicBezTo>
                    <a:cubicBezTo>
                      <a:pt x="107187" y="134747"/>
                      <a:pt x="111632" y="136271"/>
                      <a:pt x="114807" y="137287"/>
                    </a:cubicBezTo>
                    <a:cubicBezTo>
                      <a:pt x="117982" y="138303"/>
                      <a:pt x="122935" y="139827"/>
                      <a:pt x="129539" y="141859"/>
                    </a:cubicBezTo>
                    <a:cubicBezTo>
                      <a:pt x="136143" y="143891"/>
                      <a:pt x="140969" y="145288"/>
                      <a:pt x="143890" y="146177"/>
                    </a:cubicBezTo>
                    <a:cubicBezTo>
                      <a:pt x="154305" y="149352"/>
                      <a:pt x="163067" y="152400"/>
                      <a:pt x="169925" y="155321"/>
                    </a:cubicBezTo>
                    <a:cubicBezTo>
                      <a:pt x="176784" y="158242"/>
                      <a:pt x="184658" y="162179"/>
                      <a:pt x="193167" y="167259"/>
                    </a:cubicBezTo>
                    <a:cubicBezTo>
                      <a:pt x="201675" y="172339"/>
                      <a:pt x="208534" y="177800"/>
                      <a:pt x="213614" y="183515"/>
                    </a:cubicBezTo>
                    <a:cubicBezTo>
                      <a:pt x="218693" y="189230"/>
                      <a:pt x="223012" y="196596"/>
                      <a:pt x="226440" y="205486"/>
                    </a:cubicBezTo>
                    <a:cubicBezTo>
                      <a:pt x="229869" y="214376"/>
                      <a:pt x="231647" y="224282"/>
                      <a:pt x="231647" y="235204"/>
                    </a:cubicBezTo>
                    <a:cubicBezTo>
                      <a:pt x="231647" y="263906"/>
                      <a:pt x="221487" y="286766"/>
                      <a:pt x="201168" y="303657"/>
                    </a:cubicBezTo>
                    <a:cubicBezTo>
                      <a:pt x="180848" y="320548"/>
                      <a:pt x="154305" y="329057"/>
                      <a:pt x="121666" y="329057"/>
                    </a:cubicBezTo>
                    <a:cubicBezTo>
                      <a:pt x="98806" y="329057"/>
                      <a:pt x="76708" y="324739"/>
                      <a:pt x="55372" y="316230"/>
                    </a:cubicBezTo>
                    <a:cubicBezTo>
                      <a:pt x="34036" y="307721"/>
                      <a:pt x="15621" y="295656"/>
                      <a:pt x="0" y="279908"/>
                    </a:cubicBezTo>
                    <a:lnTo>
                      <a:pt x="23876" y="247777"/>
                    </a:lnTo>
                    <a:cubicBezTo>
                      <a:pt x="54356" y="276733"/>
                      <a:pt x="86741" y="291211"/>
                      <a:pt x="121285" y="291211"/>
                    </a:cubicBezTo>
                    <a:cubicBezTo>
                      <a:pt x="139573" y="291211"/>
                      <a:pt x="155448" y="286766"/>
                      <a:pt x="168910" y="278003"/>
                    </a:cubicBezTo>
                    <a:cubicBezTo>
                      <a:pt x="182372" y="269240"/>
                      <a:pt x="189103" y="256159"/>
                      <a:pt x="189103" y="239141"/>
                    </a:cubicBezTo>
                    <a:cubicBezTo>
                      <a:pt x="189103" y="227330"/>
                      <a:pt x="184658" y="216916"/>
                      <a:pt x="175641" y="208280"/>
                    </a:cubicBezTo>
                    <a:cubicBezTo>
                      <a:pt x="166624" y="199644"/>
                      <a:pt x="157988" y="193548"/>
                      <a:pt x="149733" y="190246"/>
                    </a:cubicBezTo>
                    <a:cubicBezTo>
                      <a:pt x="141478" y="186944"/>
                      <a:pt x="127762" y="182245"/>
                      <a:pt x="108712" y="176149"/>
                    </a:cubicBezTo>
                    <a:cubicBezTo>
                      <a:pt x="105283" y="175006"/>
                      <a:pt x="102616" y="174117"/>
                      <a:pt x="100838" y="173609"/>
                    </a:cubicBezTo>
                    <a:cubicBezTo>
                      <a:pt x="87757" y="169545"/>
                      <a:pt x="76962" y="165608"/>
                      <a:pt x="68199" y="161671"/>
                    </a:cubicBezTo>
                    <a:cubicBezTo>
                      <a:pt x="59436" y="157734"/>
                      <a:pt x="50546" y="152527"/>
                      <a:pt x="41275" y="146050"/>
                    </a:cubicBezTo>
                    <a:cubicBezTo>
                      <a:pt x="32004" y="139573"/>
                      <a:pt x="25019" y="131318"/>
                      <a:pt x="20447" y="121539"/>
                    </a:cubicBezTo>
                    <a:cubicBezTo>
                      <a:pt x="15875" y="111760"/>
                      <a:pt x="13462" y="100330"/>
                      <a:pt x="13462" y="87630"/>
                    </a:cubicBezTo>
                    <a:cubicBezTo>
                      <a:pt x="13462" y="61214"/>
                      <a:pt x="23114" y="40132"/>
                      <a:pt x="42418" y="24130"/>
                    </a:cubicBezTo>
                    <a:cubicBezTo>
                      <a:pt x="61722" y="8128"/>
                      <a:pt x="87502" y="0"/>
                      <a:pt x="119633" y="0"/>
                    </a:cubicBezTo>
                    <a:cubicBezTo>
                      <a:pt x="163702" y="0"/>
                      <a:pt x="200151" y="15367"/>
                      <a:pt x="229107" y="46101"/>
                    </a:cubicBezTo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CCA448FA-15CD-0F89-FFDF-7CD1CB54FFDD}"/>
                </a:ext>
              </a:extLst>
            </p:cNvPr>
            <p:cNvSpPr/>
            <p:nvPr/>
          </p:nvSpPr>
          <p:spPr>
            <a:xfrm>
              <a:off x="1807591" y="157264"/>
              <a:ext cx="3185033" cy="971994"/>
            </a:xfrm>
            <a:custGeom>
              <a:avLst/>
              <a:gdLst/>
              <a:ahLst/>
              <a:cxnLst/>
              <a:rect l="l" t="t" r="r" b="b"/>
              <a:pathLst>
                <a:path w="3185033" h="971994">
                  <a:moveTo>
                    <a:pt x="0" y="0"/>
                  </a:moveTo>
                  <a:lnTo>
                    <a:pt x="3185033" y="0"/>
                  </a:lnTo>
                  <a:lnTo>
                    <a:pt x="3185033" y="971995"/>
                  </a:lnTo>
                  <a:lnTo>
                    <a:pt x="0" y="971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566</Words>
  <Application>Microsoft Office PowerPoint</Application>
  <PresentationFormat>Pielāgots</PresentationFormat>
  <Paragraphs>133</Paragraphs>
  <Slides>10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8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10</vt:i4>
      </vt:variant>
    </vt:vector>
  </HeadingPairs>
  <TitlesOfParts>
    <vt:vector size="19" baseType="lpstr">
      <vt:lpstr>Inter</vt:lpstr>
      <vt:lpstr>Arial</vt:lpstr>
      <vt:lpstr>TT Hoves</vt:lpstr>
      <vt:lpstr>Calibri</vt:lpstr>
      <vt:lpstr>Inter Italics</vt:lpstr>
      <vt:lpstr>Inter Bold</vt:lpstr>
      <vt:lpstr>TT Hoves Italics</vt:lpstr>
      <vt:lpstr>TT Hoves Bold</vt:lpstr>
      <vt:lpstr>Office Theme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KPR_prezentacijas_veidne_nedzest_nelabot</dc:title>
  <dc:creator>KPR .</dc:creator>
  <cp:lastModifiedBy>zane.gusta@kurzemesregions.lv</cp:lastModifiedBy>
  <cp:revision>3</cp:revision>
  <dcterms:created xsi:type="dcterms:W3CDTF">2006-08-16T00:00:00Z</dcterms:created>
  <dcterms:modified xsi:type="dcterms:W3CDTF">2026-02-17T18:15:01Z</dcterms:modified>
  <dc:identifier>DAHBej6pR-g</dc:identifier>
</cp:coreProperties>
</file>