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74" r:id="rId2"/>
    <p:sldId id="2142532656" r:id="rId3"/>
    <p:sldId id="2142532592" r:id="rId4"/>
    <p:sldId id="2142532617" r:id="rId5"/>
    <p:sldId id="2142532657" r:id="rId6"/>
    <p:sldId id="2142532623" r:id="rId7"/>
    <p:sldId id="2142532602" r:id="rId8"/>
    <p:sldId id="2142532652" r:id="rId9"/>
    <p:sldId id="2142532621" r:id="rId10"/>
    <p:sldId id="2142532473" r:id="rId11"/>
    <p:sldId id="2142532654" r:id="rId12"/>
    <p:sldId id="2142532650" r:id="rId13"/>
    <p:sldId id="2142532662" r:id="rId14"/>
    <p:sldId id="2142532663" r:id="rId15"/>
    <p:sldId id="2142532666" r:id="rId16"/>
    <p:sldId id="2142532661" r:id="rId17"/>
  </p:sldIdLst>
  <p:sldSz cx="12192000" cy="6858000"/>
  <p:notesSz cx="6797675" cy="9926638"/>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iba Zasa" initials="BZ" lastIdx="2" clrIdx="0">
    <p:extLst>
      <p:ext uri="{19B8F6BF-5375-455C-9EA6-DF929625EA0E}">
        <p15:presenceInfo xmlns:p15="http://schemas.microsoft.com/office/powerpoint/2012/main" userId="S::Baiba.Zasa@kem.gov.lv::28180df3-0369-44ca-bb51-aff9b3d5685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7298"/>
    <a:srgbClr val="009BD2"/>
    <a:srgbClr val="8DA0AB"/>
    <a:srgbClr val="134D67"/>
    <a:srgbClr val="B2DAE8"/>
    <a:srgbClr val="88A47C"/>
    <a:srgbClr val="5D7652"/>
    <a:srgbClr val="006666"/>
    <a:srgbClr val="2085B2"/>
    <a:srgbClr val="9BE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70" autoAdjust="0"/>
    <p:restoredTop sz="89709" autoAdjust="0"/>
  </p:normalViewPr>
  <p:slideViewPr>
    <p:cSldViewPr snapToGrid="0">
      <p:cViewPr varScale="1">
        <p:scale>
          <a:sx n="69" d="100"/>
          <a:sy n="69" d="100"/>
        </p:scale>
        <p:origin x="40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iba Zasa" userId="28180df3-0369-44ca-bb51-aff9b3d5685f" providerId="ADAL" clId="{D720418D-E130-4CF1-849D-8746CEC40B7D}"/>
    <pc:docChg chg="modSld">
      <pc:chgData name="Baiba Zasa" userId="28180df3-0369-44ca-bb51-aff9b3d5685f" providerId="ADAL" clId="{D720418D-E130-4CF1-849D-8746CEC40B7D}" dt="2026-02-19T13:11:12.993" v="6" actId="6549"/>
      <pc:docMkLst>
        <pc:docMk/>
      </pc:docMkLst>
      <pc:sldChg chg="modSp mod">
        <pc:chgData name="Baiba Zasa" userId="28180df3-0369-44ca-bb51-aff9b3d5685f" providerId="ADAL" clId="{D720418D-E130-4CF1-849D-8746CEC40B7D}" dt="2026-02-19T13:09:32.478" v="4" actId="14100"/>
        <pc:sldMkLst>
          <pc:docMk/>
          <pc:sldMk cId="1415126401" sldId="2142532652"/>
        </pc:sldMkLst>
        <pc:spChg chg="mod">
          <ac:chgData name="Baiba Zasa" userId="28180df3-0369-44ca-bb51-aff9b3d5685f" providerId="ADAL" clId="{D720418D-E130-4CF1-849D-8746CEC40B7D}" dt="2026-02-19T13:09:32.478" v="4" actId="14100"/>
          <ac:spMkLst>
            <pc:docMk/>
            <pc:sldMk cId="1415126401" sldId="2142532652"/>
            <ac:spMk id="14" creationId="{07548192-7FD4-D9DD-6979-A939C2015B8A}"/>
          </ac:spMkLst>
        </pc:spChg>
        <pc:spChg chg="mod">
          <ac:chgData name="Baiba Zasa" userId="28180df3-0369-44ca-bb51-aff9b3d5685f" providerId="ADAL" clId="{D720418D-E130-4CF1-849D-8746CEC40B7D}" dt="2026-02-19T13:08:42.280" v="1" actId="14100"/>
          <ac:spMkLst>
            <pc:docMk/>
            <pc:sldMk cId="1415126401" sldId="2142532652"/>
            <ac:spMk id="17" creationId="{97974346-F70D-EAD5-BD5A-1AD46F7537BF}"/>
          </ac:spMkLst>
        </pc:spChg>
        <pc:spChg chg="mod">
          <ac:chgData name="Baiba Zasa" userId="28180df3-0369-44ca-bb51-aff9b3d5685f" providerId="ADAL" clId="{D720418D-E130-4CF1-849D-8746CEC40B7D}" dt="2026-02-19T13:09:26.118" v="2" actId="14100"/>
          <ac:spMkLst>
            <pc:docMk/>
            <pc:sldMk cId="1415126401" sldId="2142532652"/>
            <ac:spMk id="25" creationId="{B1D5AD6A-E21C-819B-2D31-C9C99A765D7C}"/>
          </ac:spMkLst>
        </pc:spChg>
      </pc:sldChg>
      <pc:sldChg chg="modSp mod">
        <pc:chgData name="Baiba Zasa" userId="28180df3-0369-44ca-bb51-aff9b3d5685f" providerId="ADAL" clId="{D720418D-E130-4CF1-849D-8746CEC40B7D}" dt="2026-02-19T13:11:12.993" v="6" actId="6549"/>
        <pc:sldMkLst>
          <pc:docMk/>
          <pc:sldMk cId="4012938674" sldId="2142532662"/>
        </pc:sldMkLst>
        <pc:spChg chg="mod">
          <ac:chgData name="Baiba Zasa" userId="28180df3-0369-44ca-bb51-aff9b3d5685f" providerId="ADAL" clId="{D720418D-E130-4CF1-849D-8746CEC40B7D}" dt="2026-02-19T13:11:12.993" v="6" actId="6549"/>
          <ac:spMkLst>
            <pc:docMk/>
            <pc:sldMk cId="4012938674" sldId="2142532662"/>
            <ac:spMk id="10" creationId="{D09B48CB-D175-7046-AB3F-9836352B8BF5}"/>
          </ac:spMkLst>
        </pc:spChg>
        <pc:spChg chg="mod">
          <ac:chgData name="Baiba Zasa" userId="28180df3-0369-44ca-bb51-aff9b3d5685f" providerId="ADAL" clId="{D720418D-E130-4CF1-849D-8746CEC40B7D}" dt="2026-02-19T13:11:09.863" v="5" actId="6549"/>
          <ac:spMkLst>
            <pc:docMk/>
            <pc:sldMk cId="4012938674" sldId="2142532662"/>
            <ac:spMk id="15" creationId="{F83CAB56-9E8D-BD34-1061-3D68A99D0A3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801B87A-29FF-4E2E-95DC-B5665F19D04B}" type="datetimeFigureOut">
              <a:rPr lang="lv-LV" smtClean="0"/>
              <a:t>19.02.2026</a:t>
            </a:fld>
            <a:endParaRPr lang="lv-LV"/>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91E79CB-73CC-4354-A1FD-6DA66B2C4D7C}" type="slidenum">
              <a:rPr lang="lv-LV" smtClean="0"/>
              <a:t>‹#›</a:t>
            </a:fld>
            <a:endParaRPr lang="lv-LV"/>
          </a:p>
        </p:txBody>
      </p:sp>
    </p:spTree>
    <p:extLst>
      <p:ext uri="{BB962C8B-B14F-4D97-AF65-F5344CB8AC3E}">
        <p14:creationId xmlns:p14="http://schemas.microsoft.com/office/powerpoint/2010/main" val="1063742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EDD8A-48D7-7424-88C5-C6B6BD53E5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D1F44-AB6B-AD98-237A-21B9D1B6AC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3BC87-3DC8-B1ED-23C3-5ABDED3232F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583A49D-8BA2-BBE8-351E-AAC308358609}"/>
              </a:ext>
            </a:extLst>
          </p:cNvPr>
          <p:cNvSpPr>
            <a:spLocks noGrp="1"/>
          </p:cNvSpPr>
          <p:nvPr>
            <p:ph type="sldNum" sz="quarter" idx="5"/>
          </p:nvPr>
        </p:nvSpPr>
        <p:spPr/>
        <p:txBody>
          <a:bodyPr/>
          <a:lstStyle/>
          <a:p>
            <a:fld id="{58DE220E-BFD2-A74C-B829-A8DAC4EA3E37}" type="slidenum">
              <a:rPr lang="en-US" smtClean="0"/>
              <a:t>1</a:t>
            </a:fld>
            <a:endParaRPr lang="en-US" dirty="0"/>
          </a:p>
        </p:txBody>
      </p:sp>
    </p:spTree>
    <p:extLst>
      <p:ext uri="{BB962C8B-B14F-4D97-AF65-F5344CB8AC3E}">
        <p14:creationId xmlns:p14="http://schemas.microsoft.com/office/powerpoint/2010/main" val="23577272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E91E79CB-73CC-4354-A1FD-6DA66B2C4D7C}" type="slidenum">
              <a:rPr lang="lv-LV" smtClean="0"/>
              <a:t>2</a:t>
            </a:fld>
            <a:endParaRPr lang="lv-LV"/>
          </a:p>
        </p:txBody>
      </p:sp>
    </p:spTree>
    <p:extLst>
      <p:ext uri="{BB962C8B-B14F-4D97-AF65-F5344CB8AC3E}">
        <p14:creationId xmlns:p14="http://schemas.microsoft.com/office/powerpoint/2010/main" val="32466278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37E16-5F9B-5A72-228D-21BECDEDF0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F62DA-F4FD-893F-2AF8-32C1B0CA33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7FAFD9-D268-DADF-65CF-14A33DC173A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19652CA-1408-FBDD-C6E3-E551B8A2BA4D}"/>
              </a:ext>
            </a:extLst>
          </p:cNvPr>
          <p:cNvSpPr>
            <a:spLocks noGrp="1"/>
          </p:cNvSpPr>
          <p:nvPr>
            <p:ph type="sldNum" sz="quarter" idx="5"/>
          </p:nvPr>
        </p:nvSpPr>
        <p:spPr/>
        <p:txBody>
          <a:bodyPr/>
          <a:lstStyle/>
          <a:p>
            <a:fld id="{58DE220E-BFD2-A74C-B829-A8DAC4EA3E37}" type="slidenum">
              <a:rPr lang="en-US" smtClean="0"/>
              <a:t>3</a:t>
            </a:fld>
            <a:endParaRPr lang="en-US"/>
          </a:p>
        </p:txBody>
      </p:sp>
    </p:spTree>
    <p:extLst>
      <p:ext uri="{BB962C8B-B14F-4D97-AF65-F5344CB8AC3E}">
        <p14:creationId xmlns:p14="http://schemas.microsoft.com/office/powerpoint/2010/main" val="920898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a:effectLst/>
                <a:latin typeface="Calibri" panose="020F0502020204030204" pitchFamily="34" charset="0"/>
                <a:ea typeface="Calibri" panose="020F0502020204030204" pitchFamily="34" charset="0"/>
                <a:cs typeface="Calibri" panose="020F0502020204030204" pitchFamily="34" charset="0"/>
              </a:rPr>
              <a:t>Globālā mērogā okeānu, jūru un to resursu saglabāšana un ilgtspējīga izmantošana ir ietverta ANO Ilgtspējīgas attīstības programmas 2030. gadam 14. mērķī «Dzīve zem ūdens’» – «saglabāt un ilgtspējīgi izmantot okeānus, jūras un to resursus, lai nodrošinātu ilgtspējīgu attīstību»</a:t>
            </a:r>
            <a:r>
              <a:rPr lang="lv-LV" sz="1800" dirty="0">
                <a:solidFill>
                  <a:srgbClr val="444444"/>
                </a:solidFill>
                <a:effectLst/>
                <a:latin typeface="Calibri" panose="020F0502020204030204" pitchFamily="34" charset="0"/>
                <a:ea typeface="Calibri" panose="020F0502020204030204" pitchFamily="34" charset="0"/>
                <a:cs typeface="Calibri" panose="020F0502020204030204" pitchFamily="34" charset="0"/>
              </a:rPr>
              <a:t>.</a:t>
            </a:r>
            <a:endParaRPr lang="lv-LV" sz="1800" dirty="0">
              <a:effectLst/>
              <a:latin typeface="Calibri" panose="020F0502020204030204" pitchFamily="34" charset="0"/>
              <a:ea typeface="Calibri" panose="020F0502020204030204" pitchFamily="34" charset="0"/>
            </a:endParaRPr>
          </a:p>
          <a:p>
            <a:endParaRPr lang="lv-LV" dirty="0"/>
          </a:p>
        </p:txBody>
      </p:sp>
      <p:sp>
        <p:nvSpPr>
          <p:cNvPr id="4" name="Slide Number Placeholder 3"/>
          <p:cNvSpPr>
            <a:spLocks noGrp="1"/>
          </p:cNvSpPr>
          <p:nvPr>
            <p:ph type="sldNum" sz="quarter" idx="5"/>
          </p:nvPr>
        </p:nvSpPr>
        <p:spPr/>
        <p:txBody>
          <a:bodyPr/>
          <a:lstStyle/>
          <a:p>
            <a:fld id="{E91E79CB-73CC-4354-A1FD-6DA66B2C4D7C}" type="slidenum">
              <a:rPr lang="lv-LV" smtClean="0"/>
              <a:t>4</a:t>
            </a:fld>
            <a:endParaRPr lang="lv-LV"/>
          </a:p>
        </p:txBody>
      </p:sp>
    </p:spTree>
    <p:extLst>
      <p:ext uri="{BB962C8B-B14F-4D97-AF65-F5344CB8AC3E}">
        <p14:creationId xmlns:p14="http://schemas.microsoft.com/office/powerpoint/2010/main" val="3221471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F580FD-87BA-9BB3-F584-211BD464AB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BBED0-5A18-5BD7-DD2F-3AFCF34838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5AEA0E-22E2-9A25-51C1-251686583A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dirty="0">
                <a:effectLst/>
                <a:latin typeface="Calibri" panose="020F0502020204030204" pitchFamily="34" charset="0"/>
                <a:ea typeface="Calibri" panose="020F0502020204030204" pitchFamily="34" charset="0"/>
              </a:rPr>
              <a:t>IMO ir noteikusi Baltijas jūru kā PSSA un attiecīgajos MARPOL pielikumos kā īpašo rajonu attiecībā uz naftas piesārņojumu, notekūdeņu novadīšanu no pasažieru kuģiem, atkritumiem, kā arī par slāpekļa oksīdu /NECA un sēra oksīdu /SECA (MARPOL VI pielikums) </a:t>
            </a:r>
            <a:r>
              <a:rPr lang="lv-LV" sz="1000" dirty="0">
                <a:effectLst/>
                <a:latin typeface="Calibri" panose="020F0502020204030204" pitchFamily="34" charset="0"/>
                <a:ea typeface="Calibri" panose="020F0502020204030204" pitchFamily="34" charset="0"/>
              </a:rPr>
              <a:t>gaisa emisiju kontroles rajonu. </a:t>
            </a:r>
            <a:endParaRPr lang="lv-LV" dirty="0"/>
          </a:p>
          <a:p>
            <a:endParaRPr lang="lv-LV" dirty="0"/>
          </a:p>
        </p:txBody>
      </p:sp>
      <p:sp>
        <p:nvSpPr>
          <p:cNvPr id="4" name="Slide Number Placeholder 3">
            <a:extLst>
              <a:ext uri="{FF2B5EF4-FFF2-40B4-BE49-F238E27FC236}">
                <a16:creationId xmlns:a16="http://schemas.microsoft.com/office/drawing/2014/main" id="{6E634A42-9137-2CF8-CC14-AEE6781E4D5C}"/>
              </a:ext>
            </a:extLst>
          </p:cNvPr>
          <p:cNvSpPr>
            <a:spLocks noGrp="1"/>
          </p:cNvSpPr>
          <p:nvPr>
            <p:ph type="sldNum" sz="quarter" idx="5"/>
          </p:nvPr>
        </p:nvSpPr>
        <p:spPr/>
        <p:txBody>
          <a:bodyPr/>
          <a:lstStyle/>
          <a:p>
            <a:fld id="{E91E79CB-73CC-4354-A1FD-6DA66B2C4D7C}" type="slidenum">
              <a:rPr lang="lv-LV" smtClean="0"/>
              <a:t>5</a:t>
            </a:fld>
            <a:endParaRPr lang="lv-LV"/>
          </a:p>
        </p:txBody>
      </p:sp>
    </p:spTree>
    <p:extLst>
      <p:ext uri="{BB962C8B-B14F-4D97-AF65-F5344CB8AC3E}">
        <p14:creationId xmlns:p14="http://schemas.microsoft.com/office/powerpoint/2010/main" val="1682351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Baltijas jūras reģiona jūras vides aizsardzības konvencija, pazīstama kā Helsinku konvencija.</a:t>
            </a:r>
          </a:p>
        </p:txBody>
      </p:sp>
      <p:sp>
        <p:nvSpPr>
          <p:cNvPr id="4" name="Slide Number Placeholder 3"/>
          <p:cNvSpPr>
            <a:spLocks noGrp="1"/>
          </p:cNvSpPr>
          <p:nvPr>
            <p:ph type="sldNum" sz="quarter" idx="5"/>
          </p:nvPr>
        </p:nvSpPr>
        <p:spPr/>
        <p:txBody>
          <a:bodyPr/>
          <a:lstStyle/>
          <a:p>
            <a:fld id="{E91E79CB-73CC-4354-A1FD-6DA66B2C4D7C}" type="slidenum">
              <a:rPr lang="lv-LV" smtClean="0"/>
              <a:t>6</a:t>
            </a:fld>
            <a:endParaRPr lang="lv-LV"/>
          </a:p>
        </p:txBody>
      </p:sp>
    </p:spTree>
    <p:extLst>
      <p:ext uri="{BB962C8B-B14F-4D97-AF65-F5344CB8AC3E}">
        <p14:creationId xmlns:p14="http://schemas.microsoft.com/office/powerpoint/2010/main" val="25702365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sz="18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Pirmais BJRP 2007.g. Atjaunotais BJRP </a:t>
            </a:r>
            <a:r>
              <a:rPr lang="lv-LV" sz="1800" b="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2021.g. Ministru sanāksmē. 4 segmenti un horizontālās tēmas. Vīzija &gt; </a:t>
            </a:r>
            <a:r>
              <a:rPr lang="lv-LV" sz="1800" b="0" dirty="0" err="1">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stratēģ</a:t>
            </a:r>
            <a:r>
              <a:rPr lang="lv-LV" sz="1800" b="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 mērķi &gt;ekoloģiskie un pārvaldības mērķi katram segmentam. Plānā 199 pasākumi. </a:t>
            </a:r>
          </a:p>
          <a:p>
            <a:r>
              <a:rPr lang="lv-LV" sz="1800" dirty="0">
                <a:solidFill>
                  <a:srgbClr val="000000"/>
                </a:solidFill>
                <a:effectLst/>
                <a:latin typeface="Times New Roman" panose="02020603050405020304" pitchFamily="18" charset="0"/>
                <a:ea typeface="Verdana" panose="020B0604030504040204" pitchFamily="34" charset="0"/>
              </a:rPr>
              <a:t>Plānā katrs no četriem segmentiem saturiski ietver arī informāciju par klimata pārmaiņu ietekmi, attiecīgajiem ANO </a:t>
            </a:r>
            <a:r>
              <a:rPr lang="lv-LV" sz="1800" i="1" dirty="0" err="1">
                <a:solidFill>
                  <a:srgbClr val="000000"/>
                </a:solidFill>
                <a:effectLst/>
                <a:latin typeface="Times New Roman" panose="02020603050405020304" pitchFamily="18" charset="0"/>
                <a:ea typeface="Verdana" panose="020B0604030504040204" pitchFamily="34" charset="0"/>
              </a:rPr>
              <a:t>Agenda</a:t>
            </a:r>
            <a:r>
              <a:rPr lang="lv-LV" sz="1800" i="1" dirty="0">
                <a:solidFill>
                  <a:srgbClr val="000000"/>
                </a:solidFill>
                <a:effectLst/>
                <a:latin typeface="Times New Roman" panose="02020603050405020304" pitchFamily="18" charset="0"/>
                <a:ea typeface="Verdana" panose="020B0604030504040204" pitchFamily="34" charset="0"/>
              </a:rPr>
              <a:t> 2030</a:t>
            </a:r>
            <a:r>
              <a:rPr lang="lv-LV" sz="1800" dirty="0">
                <a:solidFill>
                  <a:srgbClr val="000000"/>
                </a:solidFill>
                <a:effectLst/>
                <a:latin typeface="Times New Roman" panose="02020603050405020304" pitchFamily="18" charset="0"/>
                <a:ea typeface="Verdana" panose="020B0604030504040204" pitchFamily="34" charset="0"/>
              </a:rPr>
              <a:t> ilgtspējīgas attīstības mērķiem, slodzēm uz jūras vidi, kuras tiek mazinātas ar segmentā ietvertajiem pasākumiem un rīcībām, slodzes uz vidi izraisošām cilvēka darbībām, kā arī esošā vides stāvokļa aprakstu un BJRP2021 rezultātā sagaidāmos uzlabojumus.</a:t>
            </a:r>
            <a:endParaRPr lang="lv-LV" sz="18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a:solidFill>
                  <a:srgbClr val="000000"/>
                </a:solidFill>
                <a:effectLst/>
                <a:latin typeface="Times New Roman" panose="02020603050405020304" pitchFamily="18" charset="0"/>
                <a:ea typeface="Verdana" panose="020B0604030504040204" pitchFamily="34" charset="0"/>
              </a:rPr>
              <a:t>Līdz ar BJRP2021 apstiprināts </a:t>
            </a:r>
            <a:r>
              <a:rPr lang="lv-LV" sz="1800" dirty="0">
                <a:solidFill>
                  <a:srgbClr val="0070C0"/>
                </a:solidFill>
                <a:effectLst/>
                <a:latin typeface="Calibri" panose="020F0502020204030204" pitchFamily="34" charset="0"/>
                <a:ea typeface="Times New Roman" panose="02020603050405020304" pitchFamily="18" charset="0"/>
                <a:cs typeface="Times New Roman" panose="02020603050405020304" pitchFamily="18" charset="0"/>
              </a:rPr>
              <a:t>Reģionālais rīcības plāns jūru piesārņojošo atkritumu samazināšanai un </a:t>
            </a:r>
            <a:r>
              <a:rPr lang="lv-LV" dirty="0"/>
              <a:t>Jūras telpiskās plānošanas reģionālais ceļvedis 2030, kā arī HELCOM Zinātnes darba kārtību. </a:t>
            </a:r>
            <a:r>
              <a:rPr lang="lv-LV" sz="1800" dirty="0">
                <a:solidFill>
                  <a:srgbClr val="000000"/>
                </a:solidFill>
                <a:effectLst/>
                <a:latin typeface="Times New Roman" panose="02020603050405020304" pitchFamily="18" charset="0"/>
                <a:ea typeface="Verdana" panose="020B0604030504040204" pitchFamily="34" charset="0"/>
              </a:rPr>
              <a:t>BJRP un tā īstenošana ir Baltijas jūras valstu un HELCOM ieguldījums ANO Darba kārtības </a:t>
            </a:r>
            <a:r>
              <a:rPr lang="lv-LV" sz="1800" i="1" dirty="0" err="1">
                <a:solidFill>
                  <a:srgbClr val="000000"/>
                </a:solidFill>
                <a:effectLst/>
                <a:latin typeface="Times New Roman" panose="02020603050405020304" pitchFamily="18" charset="0"/>
                <a:ea typeface="Verdana" panose="020B0604030504040204" pitchFamily="34" charset="0"/>
              </a:rPr>
              <a:t>Agenda</a:t>
            </a:r>
            <a:r>
              <a:rPr lang="lv-LV" sz="1800" i="1" dirty="0">
                <a:solidFill>
                  <a:srgbClr val="000000"/>
                </a:solidFill>
                <a:effectLst/>
                <a:latin typeface="Times New Roman" panose="02020603050405020304" pitchFamily="18" charset="0"/>
                <a:ea typeface="Verdana" panose="020B0604030504040204" pitchFamily="34" charset="0"/>
              </a:rPr>
              <a:t> 2030</a:t>
            </a:r>
            <a:r>
              <a:rPr lang="lv-LV" sz="1800" dirty="0">
                <a:solidFill>
                  <a:srgbClr val="000000"/>
                </a:solidFill>
                <a:effectLst/>
                <a:latin typeface="Times New Roman" panose="02020603050405020304" pitchFamily="18" charset="0"/>
                <a:ea typeface="Verdana" panose="020B0604030504040204" pitchFamily="34" charset="0"/>
              </a:rPr>
              <a:t> 14.mērķa īstenošanā. </a:t>
            </a:r>
            <a:r>
              <a:rPr lang="lv-LV" dirty="0"/>
              <a:t>BJRP ieviešanas </a:t>
            </a:r>
            <a:r>
              <a:rPr lang="lv-LV" dirty="0" err="1"/>
              <a:t>vidusposma</a:t>
            </a:r>
            <a:r>
              <a:rPr lang="lv-LV" dirty="0"/>
              <a:t> </a:t>
            </a:r>
            <a:r>
              <a:rPr lang="lv-LV" dirty="0" err="1"/>
              <a:t>izvērtējums</a:t>
            </a:r>
            <a:r>
              <a:rPr lang="lv-LV" dirty="0"/>
              <a:t> - Ministru sanāksmē 2026.g.novembrī.</a:t>
            </a:r>
          </a:p>
        </p:txBody>
      </p:sp>
      <p:sp>
        <p:nvSpPr>
          <p:cNvPr id="4" name="Slide Number Placeholder 3"/>
          <p:cNvSpPr>
            <a:spLocks noGrp="1"/>
          </p:cNvSpPr>
          <p:nvPr>
            <p:ph type="sldNum" sz="quarter" idx="5"/>
          </p:nvPr>
        </p:nvSpPr>
        <p:spPr/>
        <p:txBody>
          <a:bodyPr/>
          <a:lstStyle/>
          <a:p>
            <a:fld id="{E91E79CB-73CC-4354-A1FD-6DA66B2C4D7C}" type="slidenum">
              <a:rPr lang="lv-LV" smtClean="0"/>
              <a:t>7</a:t>
            </a:fld>
            <a:endParaRPr lang="lv-LV"/>
          </a:p>
        </p:txBody>
      </p:sp>
    </p:spTree>
    <p:extLst>
      <p:ext uri="{BB962C8B-B14F-4D97-AF65-F5344CB8AC3E}">
        <p14:creationId xmlns:p14="http://schemas.microsoft.com/office/powerpoint/2010/main" val="2284124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a:t>Jūras stratēģijas pamatdirektīva ir ES integrētās jūrlietu politikas vides komponente. D</a:t>
            </a:r>
            <a:r>
              <a:rPr lang="lv-LV" sz="1800" kern="1200" dirty="0">
                <a:solidFill>
                  <a:srgbClr val="000000"/>
                </a:solidFill>
                <a:effectLst/>
                <a:latin typeface="Calibri" panose="020F0502020204030204" pitchFamily="34" charset="0"/>
                <a:ea typeface="Times New Roman" panose="02020603050405020304" pitchFamily="18" charset="0"/>
              </a:rPr>
              <a:t>irektīva tieši veicina ES Zaļā kursa ieviešanu, un konkrēti, Bioloģiskās daudzveidības stratēģijas un Nulle piesārņojuma rīcības plāna mērķu sasniegšanu.</a:t>
            </a:r>
            <a:endParaRPr lang="lv-LV" dirty="0"/>
          </a:p>
        </p:txBody>
      </p:sp>
      <p:sp>
        <p:nvSpPr>
          <p:cNvPr id="4" name="Slide Number Placeholder 3"/>
          <p:cNvSpPr>
            <a:spLocks noGrp="1"/>
          </p:cNvSpPr>
          <p:nvPr>
            <p:ph type="sldNum" sz="quarter" idx="5"/>
          </p:nvPr>
        </p:nvSpPr>
        <p:spPr/>
        <p:txBody>
          <a:bodyPr/>
          <a:lstStyle/>
          <a:p>
            <a:fld id="{E91E79CB-73CC-4354-A1FD-6DA66B2C4D7C}" type="slidenum">
              <a:rPr lang="lv-LV" smtClean="0"/>
              <a:t>8</a:t>
            </a:fld>
            <a:endParaRPr lang="lv-LV"/>
          </a:p>
        </p:txBody>
      </p:sp>
    </p:spTree>
    <p:extLst>
      <p:ext uri="{BB962C8B-B14F-4D97-AF65-F5344CB8AC3E}">
        <p14:creationId xmlns:p14="http://schemas.microsoft.com/office/powerpoint/2010/main" val="482053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dirty="0">
                <a:effectLst/>
                <a:latin typeface="Calibri" panose="020F0502020204030204" pitchFamily="34" charset="0"/>
                <a:ea typeface="Calibri" panose="020F0502020204030204" pitchFamily="34" charset="0"/>
                <a:cs typeface="Times New Roman" panose="02020603050405020304" pitchFamily="18" charset="0"/>
              </a:rPr>
              <a:t>Tāpat kā Helsinku Konvencijas un BJRP, arī Jūras stratēģijas pamatdirektīvas pamatā ir integrēta pieeja, kas balstīta uz ekosistēmām un kuras mērķis ir sasniegt “labu jūras vides stāvokli”.</a:t>
            </a:r>
            <a:endParaRPr lang="lv-LV" dirty="0"/>
          </a:p>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Reģionālā </a:t>
            </a:r>
            <a:r>
              <a:rPr lang="lv-LV" sz="1200" b="0" i="0" u="none" strike="noStrike" baseline="0" dirty="0">
                <a:latin typeface="EUAlbertina"/>
              </a:rPr>
              <a:t>koordin</a:t>
            </a:r>
            <a:r>
              <a:rPr lang="lv-LV" sz="1200" b="0" i="0" u="none" strike="noStrike" baseline="0" dirty="0">
                <a:latin typeface="EUAlbertina+01"/>
              </a:rPr>
              <a:t>ā</a:t>
            </a:r>
            <a:r>
              <a:rPr lang="lv-LV" sz="1200" b="0" i="0" u="none" strike="noStrike" baseline="0" dirty="0">
                <a:latin typeface="EUAlbertina"/>
              </a:rPr>
              <a:t>cija notiek, izmantojot jau past</a:t>
            </a:r>
            <a:r>
              <a:rPr lang="lv-LV" sz="1200" b="0" i="0" u="none" strike="noStrike" baseline="0" dirty="0">
                <a:latin typeface="EUAlbertina+01"/>
              </a:rPr>
              <a:t>ā</a:t>
            </a:r>
            <a:r>
              <a:rPr lang="lv-LV" sz="1200" b="0" i="0" u="none" strike="noStrike" baseline="0" dirty="0">
                <a:latin typeface="EUAlbertina"/>
              </a:rPr>
              <a:t>vo</a:t>
            </a:r>
            <a:r>
              <a:rPr lang="lv-LV" sz="1200" b="0" i="0" u="none" strike="noStrike" baseline="0" dirty="0">
                <a:latin typeface="EUAlbertina+01"/>
              </a:rPr>
              <a:t>šā</a:t>
            </a:r>
            <a:r>
              <a:rPr lang="lv-LV" sz="1200" b="0" i="0" u="none" strike="noStrike" baseline="0" dirty="0">
                <a:latin typeface="EUAlbertina"/>
              </a:rPr>
              <a:t>s reģionālo jūru konvencijas un struktūras (HELCOM, OSPAR u.c.). </a:t>
            </a:r>
            <a:endParaRPr lang="lv-LV" dirty="0"/>
          </a:p>
          <a:p>
            <a:endParaRPr lang="lv-LV" dirty="0"/>
          </a:p>
        </p:txBody>
      </p:sp>
      <p:sp>
        <p:nvSpPr>
          <p:cNvPr id="4" name="Slide Number Placeholder 3"/>
          <p:cNvSpPr>
            <a:spLocks noGrp="1"/>
          </p:cNvSpPr>
          <p:nvPr>
            <p:ph type="sldNum" sz="quarter" idx="5"/>
          </p:nvPr>
        </p:nvSpPr>
        <p:spPr/>
        <p:txBody>
          <a:bodyPr/>
          <a:lstStyle/>
          <a:p>
            <a:fld id="{E91E79CB-73CC-4354-A1FD-6DA66B2C4D7C}" type="slidenum">
              <a:rPr lang="lv-LV" smtClean="0"/>
              <a:t>9</a:t>
            </a:fld>
            <a:endParaRPr lang="lv-LV"/>
          </a:p>
        </p:txBody>
      </p:sp>
    </p:spTree>
    <p:extLst>
      <p:ext uri="{BB962C8B-B14F-4D97-AF65-F5344CB8AC3E}">
        <p14:creationId xmlns:p14="http://schemas.microsoft.com/office/powerpoint/2010/main" val="31424326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a:extLst>
              <a:ext uri="{FF2B5EF4-FFF2-40B4-BE49-F238E27FC236}">
                <a16:creationId xmlns:a16="http://schemas.microsoft.com/office/drawing/2014/main" id="{7B2441D3-A2E3-5D6E-98F4-4CD9029DDFE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F474D039-7AE1-FFE7-DEEC-06D99898692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1200" b="0" i="0" u="none" strike="noStrike" kern="1200" cap="none" spc="0" normalizeH="0" baseline="0" noProof="0" dirty="0">
                <a:ln>
                  <a:noFill/>
                </a:ln>
                <a:solidFill>
                  <a:prstClr val="black"/>
                </a:solidFill>
                <a:effectLst/>
                <a:uLnTx/>
                <a:uFillTx/>
                <a:latin typeface="ArialMT"/>
                <a:ea typeface="+mn-ea"/>
                <a:cs typeface="+mn-cs"/>
              </a:rPr>
              <a:t>LJVS panākšanai dv izstrādā jūras stratēģiju. Tā ir vispusīgs sistemātisku pasākumu kopums, ko izstrādā šādā secībā: 1, 2, 3.</a:t>
            </a:r>
            <a:endParaRPr kumimoji="0" lang="lv-LV" sz="1000" b="0" i="0" u="none" strike="noStrike" kern="1200" cap="none" spc="0" normalizeH="0" baseline="0" noProof="0" dirty="0">
              <a:ln>
                <a:noFill/>
              </a:ln>
              <a:solidFill>
                <a:prstClr val="black"/>
              </a:solidFill>
              <a:effectLst/>
              <a:uLnTx/>
              <a:uFillTx/>
              <a:latin typeface="Aptos" panose="02110004020202020204"/>
              <a:ea typeface="+mn-ea"/>
              <a:cs typeface="+mn-cs"/>
            </a:endParaRPr>
          </a:p>
          <a:p>
            <a:r>
              <a:rPr lang="lv-LV" dirty="0"/>
              <a:t>6 gadu īstenošanas cikls, sākot ar 2012.gadu.</a:t>
            </a:r>
          </a:p>
          <a:p>
            <a:pPr algn="l"/>
            <a:r>
              <a:rPr lang="lv-LV" dirty="0"/>
              <a:t>Jūras novērtējuma pamatā 11 kvalitatīvie raksturlielumi LJVS noteikšanai. JN ietver jūras izmantošanas ekonomisko un sociālo analīzi.</a:t>
            </a:r>
          </a:p>
          <a:p>
            <a:pPr algn="l"/>
            <a:r>
              <a:rPr lang="lv-LV" dirty="0"/>
              <a:t>Pasākumu programmā iekļauj arī </a:t>
            </a:r>
            <a:r>
              <a:rPr lang="lv-LV" sz="1800" b="0" i="0" u="none" strike="noStrike" baseline="0" dirty="0">
                <a:latin typeface="EUAlbertina"/>
              </a:rPr>
              <a:t>telpisk</a:t>
            </a:r>
            <a:r>
              <a:rPr lang="lv-LV" sz="1800" b="0" i="0" u="none" strike="noStrike" baseline="0" dirty="0">
                <a:latin typeface="EUAlbertina+01"/>
              </a:rPr>
              <a:t>ā</a:t>
            </a:r>
            <a:r>
              <a:rPr lang="lv-LV" sz="1800" b="0" i="0" u="none" strike="noStrike" baseline="0" dirty="0">
                <a:latin typeface="EUAlbertina"/>
              </a:rPr>
              <a:t>s aizsardz</a:t>
            </a:r>
            <a:r>
              <a:rPr lang="lv-LV" sz="1800" b="0" i="0" u="none" strike="noStrike" baseline="0" dirty="0">
                <a:latin typeface="EUAlbertina+01"/>
              </a:rPr>
              <a:t>ī</a:t>
            </a:r>
            <a:r>
              <a:rPr lang="lv-LV" sz="1800" b="0" i="0" u="none" strike="noStrike" baseline="0" dirty="0">
                <a:latin typeface="EUAlbertina"/>
              </a:rPr>
              <a:t>bas pas</a:t>
            </a:r>
            <a:r>
              <a:rPr lang="lv-LV" sz="1800" b="0" i="0" u="none" strike="noStrike" baseline="0" dirty="0">
                <a:latin typeface="EUAlbertina+01"/>
              </a:rPr>
              <a:t>ā</a:t>
            </a:r>
            <a:r>
              <a:rPr lang="lv-LV" sz="1800" b="0" i="0" u="none" strike="noStrike" baseline="0" dirty="0">
                <a:latin typeface="EUAlbertina"/>
              </a:rPr>
              <a:t>kumus, t.sk. aizsarg</a:t>
            </a:r>
            <a:r>
              <a:rPr lang="lv-LV" sz="1800" b="0" i="0" u="none" strike="noStrike" baseline="0" dirty="0">
                <a:latin typeface="EUAlbertina+01"/>
              </a:rPr>
              <a:t>ājamo</a:t>
            </a:r>
            <a:r>
              <a:rPr lang="lv-LV" sz="1800" b="0" i="0" u="none" strike="noStrike" baseline="0" dirty="0">
                <a:latin typeface="EUAlbertina"/>
              </a:rPr>
              <a:t> j</a:t>
            </a:r>
            <a:r>
              <a:rPr lang="lv-LV" sz="1800" b="0" i="0" u="none" strike="noStrike" baseline="0" dirty="0">
                <a:latin typeface="EUAlbertina+01"/>
              </a:rPr>
              <a:t>ū</a:t>
            </a:r>
            <a:r>
              <a:rPr lang="lv-LV" sz="1800" b="0" i="0" u="none" strike="noStrike" baseline="0" dirty="0">
                <a:latin typeface="EUAlbertina"/>
              </a:rPr>
              <a:t>ras teritoriju izveidošanu. Jūras plānojums! Direktīva pieļauj izņēmumus PP.</a:t>
            </a:r>
            <a:endParaRPr lang="lv-LV" dirty="0"/>
          </a:p>
          <a:p>
            <a:pPr>
              <a:defRPr/>
            </a:pPr>
            <a:endParaRPr lang="lv-LV" dirty="0"/>
          </a:p>
        </p:txBody>
      </p:sp>
      <p:sp>
        <p:nvSpPr>
          <p:cNvPr id="4" name="Slide Number Placeholder 3">
            <a:extLst>
              <a:ext uri="{FF2B5EF4-FFF2-40B4-BE49-F238E27FC236}">
                <a16:creationId xmlns:a16="http://schemas.microsoft.com/office/drawing/2014/main" id="{248BD409-9A70-BB51-0637-B9DD999694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F322B9-5EB7-4F1A-B5EA-D89D6C008004}" type="slidenum">
              <a:rPr kumimoji="0" lang="lv-LV"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lv-LV"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79264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3BA8B-A9FC-42ED-5807-8C46FEE912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7250A-2B2F-461A-C777-59535C50BE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D918D-ED7F-DFAB-C246-821D6B0380E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DF7A6E-7F8D-B301-383B-67616287F79A}"/>
              </a:ext>
            </a:extLst>
          </p:cNvPr>
          <p:cNvSpPr>
            <a:spLocks noGrp="1"/>
          </p:cNvSpPr>
          <p:nvPr>
            <p:ph type="sldNum" sz="quarter" idx="5"/>
          </p:nvPr>
        </p:nvSpPr>
        <p:spPr/>
        <p:txBody>
          <a:bodyPr/>
          <a:lstStyle/>
          <a:p>
            <a:fld id="{58DE220E-BFD2-A74C-B829-A8DAC4EA3E37}" type="slidenum">
              <a:rPr lang="en-US" smtClean="0"/>
              <a:t>11</a:t>
            </a:fld>
            <a:endParaRPr lang="en-US"/>
          </a:p>
        </p:txBody>
      </p:sp>
    </p:spTree>
    <p:extLst>
      <p:ext uri="{BB962C8B-B14F-4D97-AF65-F5344CB8AC3E}">
        <p14:creationId xmlns:p14="http://schemas.microsoft.com/office/powerpoint/2010/main" val="21638632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altLang="lv-LV" sz="18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Ar 2010.g. likumu ir pārņemtas Jūras stratēģijas pamatdirektīvas prasības.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1800" b="0" i="0" u="none" strike="noStrike" kern="1200" cap="none" spc="0" normalizeH="0" baseline="0" noProof="0" dirty="0">
                <a:ln>
                  <a:noFill/>
                </a:ln>
                <a:solidFill>
                  <a:prstClr val="black"/>
                </a:solidFill>
                <a:effectLst/>
                <a:uLnTx/>
                <a:uFillTx/>
                <a:latin typeface="ArialMT"/>
                <a:ea typeface="+mn-ea"/>
                <a:cs typeface="+mn-cs"/>
              </a:rPr>
              <a:t>Likums nosaka kārtību, kādā izstrādā un īsteno jūras stratēģiju, ievērojot ekosistēmas pieeju un vispārējos vides aizsardzības principus, kā arī iespējamo pārrobežu ietekmi uz jūras vides stāvokli Baltijas jūras reģionā.</a:t>
            </a:r>
          </a:p>
          <a:p>
            <a:endParaRPr lang="lv-LV" dirty="0"/>
          </a:p>
        </p:txBody>
      </p:sp>
      <p:sp>
        <p:nvSpPr>
          <p:cNvPr id="4" name="Slide Number Placeholder 3"/>
          <p:cNvSpPr>
            <a:spLocks noGrp="1"/>
          </p:cNvSpPr>
          <p:nvPr>
            <p:ph type="sldNum" sz="quarter" idx="5"/>
          </p:nvPr>
        </p:nvSpPr>
        <p:spPr/>
        <p:txBody>
          <a:bodyPr/>
          <a:lstStyle/>
          <a:p>
            <a:fld id="{E91E79CB-73CC-4354-A1FD-6DA66B2C4D7C}" type="slidenum">
              <a:rPr lang="lv-LV" smtClean="0"/>
              <a:t>12</a:t>
            </a:fld>
            <a:endParaRPr lang="lv-LV"/>
          </a:p>
        </p:txBody>
      </p:sp>
    </p:spTree>
    <p:extLst>
      <p:ext uri="{BB962C8B-B14F-4D97-AF65-F5344CB8AC3E}">
        <p14:creationId xmlns:p14="http://schemas.microsoft.com/office/powerpoint/2010/main" val="28465418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7464CF-3CB0-50D4-970B-CF408E7B06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9901BF-13BD-216F-2D00-35810CAFA3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7605B-9B07-F82D-B7D1-B06637FCA17C}"/>
              </a:ext>
            </a:extLst>
          </p:cNvPr>
          <p:cNvSpPr>
            <a:spLocks noGrp="1"/>
          </p:cNvSpPr>
          <p:nvPr>
            <p:ph type="body" idx="1"/>
          </p:nvPr>
        </p:nvSpPr>
        <p:spPr/>
        <p:txBody>
          <a:bodyPr/>
          <a:lstStyle/>
          <a:p>
            <a:endParaRPr lang="lv-LV" dirty="0"/>
          </a:p>
        </p:txBody>
      </p:sp>
      <p:sp>
        <p:nvSpPr>
          <p:cNvPr id="4" name="Slide Number Placeholder 3">
            <a:extLst>
              <a:ext uri="{FF2B5EF4-FFF2-40B4-BE49-F238E27FC236}">
                <a16:creationId xmlns:a16="http://schemas.microsoft.com/office/drawing/2014/main" id="{9A0481DB-8D2D-5D6C-B898-AEDF15642C67}"/>
              </a:ext>
            </a:extLst>
          </p:cNvPr>
          <p:cNvSpPr>
            <a:spLocks noGrp="1"/>
          </p:cNvSpPr>
          <p:nvPr>
            <p:ph type="sldNum" sz="quarter" idx="5"/>
          </p:nvPr>
        </p:nvSpPr>
        <p:spPr/>
        <p:txBody>
          <a:bodyPr/>
          <a:lstStyle/>
          <a:p>
            <a:fld id="{E91E79CB-73CC-4354-A1FD-6DA66B2C4D7C}" type="slidenum">
              <a:rPr lang="lv-LV" smtClean="0"/>
              <a:t>13</a:t>
            </a:fld>
            <a:endParaRPr lang="lv-LV"/>
          </a:p>
        </p:txBody>
      </p:sp>
    </p:spTree>
    <p:extLst>
      <p:ext uri="{BB962C8B-B14F-4D97-AF65-F5344CB8AC3E}">
        <p14:creationId xmlns:p14="http://schemas.microsoft.com/office/powerpoint/2010/main" val="2201029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2A11A-A3FD-848E-220F-F6AA38399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7A422A-CB94-BD87-B4C0-578C372FEC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16732-E96D-873E-3771-7ADB9FD9E69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i="0" dirty="0">
                <a:effectLst/>
                <a:latin typeface="Calibri" panose="020F0502020204030204" pitchFamily="34" charset="0"/>
                <a:ea typeface="Calibri" panose="020F0502020204030204" pitchFamily="34" charset="0"/>
              </a:rPr>
              <a:t>Okeāna </a:t>
            </a:r>
            <a:r>
              <a:rPr lang="lv-LV" sz="1200" i="0" dirty="0" err="1">
                <a:effectLst/>
                <a:latin typeface="Calibri" panose="020F0502020204030204" pitchFamily="34" charset="0"/>
                <a:ea typeface="Calibri" panose="020F0502020204030204" pitchFamily="34" charset="0"/>
              </a:rPr>
              <a:t>pakta</a:t>
            </a:r>
            <a:r>
              <a:rPr lang="lv-LV" sz="1200" b="0" i="0" u="none" dirty="0">
                <a:effectLst/>
                <a:latin typeface="Calibri" panose="020F0502020204030204" pitchFamily="34" charset="0"/>
                <a:ea typeface="Calibri" panose="020F0502020204030204" pitchFamily="34" charset="0"/>
              </a:rPr>
              <a:t> mērķis </a:t>
            </a:r>
            <a:r>
              <a:rPr lang="lv-LV" sz="1200" i="0" u="none" dirty="0">
                <a:effectLst/>
                <a:latin typeface="Calibri" panose="020F0502020204030204" pitchFamily="34" charset="0"/>
                <a:ea typeface="Calibri" panose="020F0502020204030204" pitchFamily="34" charset="0"/>
              </a:rPr>
              <a:t>ir holistiska pieeja un sadarbība starp dalībvalstīm, reģioniem un ieinteresētajām pusēm. Kā pirmo soli EK </a:t>
            </a:r>
            <a:r>
              <a:rPr lang="lv-LV" sz="1200" i="0" dirty="0">
                <a:effectLst/>
                <a:latin typeface="Calibri" panose="020F0502020204030204" pitchFamily="34" charset="0"/>
                <a:ea typeface="Calibri" panose="020F0502020204030204" pitchFamily="34" charset="0"/>
              </a:rPr>
              <a:t> ir ierosinājusi</a:t>
            </a:r>
            <a:r>
              <a:rPr lang="lv-LV" sz="1200" b="1" i="0" dirty="0">
                <a:effectLst/>
                <a:latin typeface="Calibri" panose="020F0502020204030204" pitchFamily="34" charset="0"/>
                <a:ea typeface="Calibri" panose="020F0502020204030204" pitchFamily="34" charset="0"/>
              </a:rPr>
              <a:t> </a:t>
            </a:r>
            <a:r>
              <a:rPr lang="lv-LV" sz="1200" b="0" i="0" dirty="0">
                <a:effectLst/>
                <a:latin typeface="Calibri" panose="020F0502020204030204" pitchFamily="34" charset="0"/>
                <a:ea typeface="Calibri" panose="020F0502020204030204" pitchFamily="34" charset="0"/>
              </a:rPr>
              <a:t>Okeāna aktu, kura pamatā būs pārskatīta Jūras telpiskās plānošanas direktīva</a:t>
            </a:r>
            <a:r>
              <a:rPr lang="lv-LV" sz="1200" i="0" dirty="0">
                <a:effectLst/>
                <a:latin typeface="Calibri" panose="020F0502020204030204" pitchFamily="34" charset="0"/>
                <a:ea typeface="Calibri" panose="020F0502020204030204" pitchFamily="34" charset="0"/>
              </a:rPr>
              <a:t>. </a:t>
            </a:r>
            <a:r>
              <a:rPr lang="lv-LV" sz="1200" b="0" i="0" dirty="0">
                <a:effectLst/>
                <a:latin typeface="Calibri" panose="020F0502020204030204" pitchFamily="34" charset="0"/>
                <a:ea typeface="Calibri" panose="020F0502020204030204" pitchFamily="34" charset="0"/>
              </a:rPr>
              <a:t>JTPD pārskatīšanai jānotiek sinerģijā ar Jūras stratēģijas pamatdirektīvas pārskatīšanu, lai nodrošinātu ekosistēmas pieejā balstītu </a:t>
            </a:r>
            <a:r>
              <a:rPr lang="lv-LV" sz="1200" i="0" dirty="0">
                <a:effectLst/>
                <a:latin typeface="Calibri" panose="020F0502020204030204" pitchFamily="34" charset="0"/>
                <a:ea typeface="Calibri" panose="020F0502020204030204" pitchFamily="34" charset="0"/>
              </a:rPr>
              <a:t>jūras telpas izmantošanu kā priekšnosacījumu ilgtspējīgai zilās ekonomikas attīstībai. </a:t>
            </a:r>
            <a:endParaRPr lang="lv-LV" sz="1200" i="0" dirty="0"/>
          </a:p>
          <a:p>
            <a:endParaRPr lang="lv-LV" dirty="0"/>
          </a:p>
        </p:txBody>
      </p:sp>
      <p:sp>
        <p:nvSpPr>
          <p:cNvPr id="4" name="Slide Number Placeholder 3">
            <a:extLst>
              <a:ext uri="{FF2B5EF4-FFF2-40B4-BE49-F238E27FC236}">
                <a16:creationId xmlns:a16="http://schemas.microsoft.com/office/drawing/2014/main" id="{BF2C44FF-625C-2305-F9CF-89E313453F15}"/>
              </a:ext>
            </a:extLst>
          </p:cNvPr>
          <p:cNvSpPr>
            <a:spLocks noGrp="1"/>
          </p:cNvSpPr>
          <p:nvPr>
            <p:ph type="sldNum" sz="quarter" idx="5"/>
          </p:nvPr>
        </p:nvSpPr>
        <p:spPr/>
        <p:txBody>
          <a:bodyPr/>
          <a:lstStyle/>
          <a:p>
            <a:fld id="{E91E79CB-73CC-4354-A1FD-6DA66B2C4D7C}" type="slidenum">
              <a:rPr lang="lv-LV" smtClean="0"/>
              <a:t>14</a:t>
            </a:fld>
            <a:endParaRPr lang="lv-LV"/>
          </a:p>
        </p:txBody>
      </p:sp>
    </p:spTree>
    <p:extLst>
      <p:ext uri="{BB962C8B-B14F-4D97-AF65-F5344CB8AC3E}">
        <p14:creationId xmlns:p14="http://schemas.microsoft.com/office/powerpoint/2010/main" val="3158511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A142-D0BF-C859-5809-9E27DD89D0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4431D-8CE5-DB59-0B4B-71AC59C8F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E10FF3-E737-302C-7451-F40F860714D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200" dirty="0">
                <a:effectLst/>
                <a:latin typeface="Calibri" panose="020F0502020204030204" pitchFamily="34" charset="0"/>
                <a:ea typeface="Calibri" panose="020F0502020204030204" pitchFamily="34" charset="0"/>
              </a:rPr>
              <a:t>LJVS nav sasniegts ne ES, ne BJR, ne LV. Izvērtējot pasākumu efektivitāti 2025.gadā, secināts, ka, neskatoties uz uzlabojumiem ilgtermiņā, BJRP mērķis attiecībā uz </a:t>
            </a:r>
            <a:r>
              <a:rPr lang="lv-LV" sz="1200" b="0" dirty="0">
                <a:effectLst/>
                <a:latin typeface="Calibri" panose="020F0502020204030204" pitchFamily="34" charset="0"/>
                <a:ea typeface="Calibri" panose="020F0502020204030204" pitchFamily="34" charset="0"/>
              </a:rPr>
              <a:t>eitrofikāciju 2030.gadā netiks sasniegts ne BJR kopumā, ne LV. </a:t>
            </a:r>
            <a:endParaRPr lang="lv-LV" sz="1800" b="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lv-LV" noProof="0" dirty="0"/>
              <a:t>Lai līdz 2030. gadam mazinātu plaisu, ir būtiski pastiprināt lauksaimniecības pasākumus, uzlabot notekūdeņu apsaimniekošanas efektivitāti un koordinēt HELCOM un ES noteikto pasākumu īstenošanu.</a:t>
            </a:r>
          </a:p>
          <a:p>
            <a:endParaRPr lang="lv-LV" dirty="0"/>
          </a:p>
        </p:txBody>
      </p:sp>
      <p:sp>
        <p:nvSpPr>
          <p:cNvPr id="4" name="Slide Number Placeholder 3">
            <a:extLst>
              <a:ext uri="{FF2B5EF4-FFF2-40B4-BE49-F238E27FC236}">
                <a16:creationId xmlns:a16="http://schemas.microsoft.com/office/drawing/2014/main" id="{0B734BDA-3E3E-4328-7C38-8BA24C0A75E8}"/>
              </a:ext>
            </a:extLst>
          </p:cNvPr>
          <p:cNvSpPr>
            <a:spLocks noGrp="1"/>
          </p:cNvSpPr>
          <p:nvPr>
            <p:ph type="sldNum" sz="quarter" idx="5"/>
          </p:nvPr>
        </p:nvSpPr>
        <p:spPr/>
        <p:txBody>
          <a:bodyPr/>
          <a:lstStyle/>
          <a:p>
            <a:fld id="{E91E79CB-73CC-4354-A1FD-6DA66B2C4D7C}" type="slidenum">
              <a:rPr lang="lv-LV" smtClean="0"/>
              <a:t>15</a:t>
            </a:fld>
            <a:endParaRPr lang="lv-LV"/>
          </a:p>
        </p:txBody>
      </p:sp>
    </p:spTree>
    <p:extLst>
      <p:ext uri="{BB962C8B-B14F-4D97-AF65-F5344CB8AC3E}">
        <p14:creationId xmlns:p14="http://schemas.microsoft.com/office/powerpoint/2010/main" val="3087182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6CF04-B180-651A-4DF9-C52D26879D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5032F6-009C-9BAD-47A5-E246E9BB1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C29592-D672-7C4C-E205-08F2B02D2F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A263CD-E5F7-9E63-31E4-1866A5C0DE2D}"/>
              </a:ext>
            </a:extLst>
          </p:cNvPr>
          <p:cNvSpPr>
            <a:spLocks noGrp="1"/>
          </p:cNvSpPr>
          <p:nvPr>
            <p:ph type="sldNum" sz="quarter" idx="5"/>
          </p:nvPr>
        </p:nvSpPr>
        <p:spPr/>
        <p:txBody>
          <a:bodyPr/>
          <a:lstStyle/>
          <a:p>
            <a:fld id="{58DE220E-BFD2-A74C-B829-A8DAC4EA3E37}" type="slidenum">
              <a:rPr lang="en-US" smtClean="0"/>
              <a:t>16</a:t>
            </a:fld>
            <a:endParaRPr lang="en-US"/>
          </a:p>
        </p:txBody>
      </p:sp>
    </p:spTree>
    <p:extLst>
      <p:ext uri="{BB962C8B-B14F-4D97-AF65-F5344CB8AC3E}">
        <p14:creationId xmlns:p14="http://schemas.microsoft.com/office/powerpoint/2010/main" val="3779677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a:extLst>
              <a:ext uri="{FF2B5EF4-FFF2-40B4-BE49-F238E27FC236}">
                <a16:creationId xmlns:a16="http://schemas.microsoft.com/office/drawing/2014/main" id="{EAE8033A-5E43-F135-AECC-C4E7F0667D50}"/>
              </a:ext>
            </a:extLst>
          </p:cNvPr>
          <p:cNvSpPr>
            <a:spLocks noGrp="1"/>
          </p:cNvSpPr>
          <p:nvPr>
            <p:ph type="dt" sz="half" idx="10"/>
          </p:nvPr>
        </p:nvSpPr>
        <p:spPr/>
        <p:txBody>
          <a:bodyPr/>
          <a:lstStyle>
            <a:lvl1pPr>
              <a:defRPr/>
            </a:lvl1pPr>
          </a:lstStyle>
          <a:p>
            <a:pPr>
              <a:defRPr/>
            </a:pPr>
            <a:fld id="{B63A6EFF-4FFD-40C6-B961-E4FA30431B92}" type="datetimeFigureOut">
              <a:rPr lang="lv-LV"/>
              <a:pPr>
                <a:defRPr/>
              </a:pPr>
              <a:t>19.02.2026</a:t>
            </a:fld>
            <a:endParaRPr lang="lv-LV"/>
          </a:p>
        </p:txBody>
      </p:sp>
      <p:sp>
        <p:nvSpPr>
          <p:cNvPr id="5" name="Footer Placeholder 4">
            <a:extLst>
              <a:ext uri="{FF2B5EF4-FFF2-40B4-BE49-F238E27FC236}">
                <a16:creationId xmlns:a16="http://schemas.microsoft.com/office/drawing/2014/main" id="{60B747AA-99C5-FC09-9A2A-230663D6EA3E}"/>
              </a:ext>
            </a:extLst>
          </p:cNvPr>
          <p:cNvSpPr>
            <a:spLocks noGrp="1"/>
          </p:cNvSpPr>
          <p:nvPr>
            <p:ph type="ftr" sz="quarter" idx="11"/>
          </p:nvPr>
        </p:nvSpPr>
        <p:spPr/>
        <p:txBody>
          <a:bodyPr/>
          <a:lstStyle>
            <a:lvl1pPr>
              <a:defRPr/>
            </a:lvl1pPr>
          </a:lstStyle>
          <a:p>
            <a:pPr>
              <a:defRPr/>
            </a:pPr>
            <a:endParaRPr lang="lv-LV"/>
          </a:p>
        </p:txBody>
      </p:sp>
      <p:sp>
        <p:nvSpPr>
          <p:cNvPr id="6" name="Slide Number Placeholder 5">
            <a:extLst>
              <a:ext uri="{FF2B5EF4-FFF2-40B4-BE49-F238E27FC236}">
                <a16:creationId xmlns:a16="http://schemas.microsoft.com/office/drawing/2014/main" id="{DCE93F24-E819-0DAE-042D-2E77308E20B7}"/>
              </a:ext>
            </a:extLst>
          </p:cNvPr>
          <p:cNvSpPr>
            <a:spLocks noGrp="1"/>
          </p:cNvSpPr>
          <p:nvPr>
            <p:ph type="sldNum" sz="quarter" idx="12"/>
          </p:nvPr>
        </p:nvSpPr>
        <p:spPr/>
        <p:txBody>
          <a:bodyPr/>
          <a:lstStyle>
            <a:lvl1pPr>
              <a:defRPr/>
            </a:lvl1pPr>
          </a:lstStyle>
          <a:p>
            <a:pPr>
              <a:defRPr/>
            </a:pPr>
            <a:fld id="{822B6ED9-3409-466B-901C-7927FCF5CC71}" type="slidenum">
              <a:rPr lang="lv-LV"/>
              <a:pPr>
                <a:defRPr/>
              </a:pPr>
              <a:t>‹#›</a:t>
            </a:fld>
            <a:endParaRPr lang="lv-LV"/>
          </a:p>
        </p:txBody>
      </p:sp>
    </p:spTree>
    <p:extLst>
      <p:ext uri="{BB962C8B-B14F-4D97-AF65-F5344CB8AC3E}">
        <p14:creationId xmlns:p14="http://schemas.microsoft.com/office/powerpoint/2010/main" val="2931279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B2FF2442-282E-18E8-3CCE-F8F53156A5B1}"/>
              </a:ext>
            </a:extLst>
          </p:cNvPr>
          <p:cNvSpPr>
            <a:spLocks noGrp="1"/>
          </p:cNvSpPr>
          <p:nvPr>
            <p:ph type="dt" sz="half" idx="10"/>
          </p:nvPr>
        </p:nvSpPr>
        <p:spPr/>
        <p:txBody>
          <a:bodyPr/>
          <a:lstStyle>
            <a:lvl1pPr>
              <a:defRPr/>
            </a:lvl1pPr>
          </a:lstStyle>
          <a:p>
            <a:pPr>
              <a:defRPr/>
            </a:pPr>
            <a:fld id="{45F5A81A-6117-49DB-9DD3-B32B520BED69}" type="datetimeFigureOut">
              <a:rPr lang="lv-LV"/>
              <a:pPr>
                <a:defRPr/>
              </a:pPr>
              <a:t>19.02.2026</a:t>
            </a:fld>
            <a:endParaRPr lang="lv-LV"/>
          </a:p>
        </p:txBody>
      </p:sp>
      <p:sp>
        <p:nvSpPr>
          <p:cNvPr id="5" name="Footer Placeholder 4">
            <a:extLst>
              <a:ext uri="{FF2B5EF4-FFF2-40B4-BE49-F238E27FC236}">
                <a16:creationId xmlns:a16="http://schemas.microsoft.com/office/drawing/2014/main" id="{1452D13F-11DD-13AE-74A3-67E25D07AF4D}"/>
              </a:ext>
            </a:extLst>
          </p:cNvPr>
          <p:cNvSpPr>
            <a:spLocks noGrp="1"/>
          </p:cNvSpPr>
          <p:nvPr>
            <p:ph type="ftr" sz="quarter" idx="11"/>
          </p:nvPr>
        </p:nvSpPr>
        <p:spPr/>
        <p:txBody>
          <a:bodyPr/>
          <a:lstStyle>
            <a:lvl1pPr>
              <a:defRPr/>
            </a:lvl1pPr>
          </a:lstStyle>
          <a:p>
            <a:pPr>
              <a:defRPr/>
            </a:pPr>
            <a:endParaRPr lang="lv-LV"/>
          </a:p>
        </p:txBody>
      </p:sp>
      <p:sp>
        <p:nvSpPr>
          <p:cNvPr id="6" name="Slide Number Placeholder 5">
            <a:extLst>
              <a:ext uri="{FF2B5EF4-FFF2-40B4-BE49-F238E27FC236}">
                <a16:creationId xmlns:a16="http://schemas.microsoft.com/office/drawing/2014/main" id="{371259FA-264D-9145-6071-FE0A487D1F36}"/>
              </a:ext>
            </a:extLst>
          </p:cNvPr>
          <p:cNvSpPr>
            <a:spLocks noGrp="1"/>
          </p:cNvSpPr>
          <p:nvPr>
            <p:ph type="sldNum" sz="quarter" idx="12"/>
          </p:nvPr>
        </p:nvSpPr>
        <p:spPr/>
        <p:txBody>
          <a:bodyPr/>
          <a:lstStyle>
            <a:lvl1pPr>
              <a:defRPr/>
            </a:lvl1pPr>
          </a:lstStyle>
          <a:p>
            <a:pPr>
              <a:defRPr/>
            </a:pPr>
            <a:fld id="{697E7485-F427-40AA-BC0B-40469F3D3D22}" type="slidenum">
              <a:rPr lang="lv-LV"/>
              <a:pPr>
                <a:defRPr/>
              </a:pPr>
              <a:t>‹#›</a:t>
            </a:fld>
            <a:endParaRPr lang="lv-LV"/>
          </a:p>
        </p:txBody>
      </p:sp>
    </p:spTree>
    <p:extLst>
      <p:ext uri="{BB962C8B-B14F-4D97-AF65-F5344CB8AC3E}">
        <p14:creationId xmlns:p14="http://schemas.microsoft.com/office/powerpoint/2010/main" val="1088190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949582-C102-15EC-D5DE-9E0A7116C24E}"/>
              </a:ext>
            </a:extLst>
          </p:cNvPr>
          <p:cNvSpPr>
            <a:spLocks noGrp="1"/>
          </p:cNvSpPr>
          <p:nvPr>
            <p:ph type="dt" sz="half" idx="10"/>
          </p:nvPr>
        </p:nvSpPr>
        <p:spPr/>
        <p:txBody>
          <a:bodyPr/>
          <a:lstStyle>
            <a:lvl1pPr>
              <a:defRPr/>
            </a:lvl1pPr>
          </a:lstStyle>
          <a:p>
            <a:pPr>
              <a:defRPr/>
            </a:pPr>
            <a:fld id="{5AFCBAAC-C118-4D11-9DE0-61F6013B5A78}" type="datetimeFigureOut">
              <a:rPr lang="lv-LV"/>
              <a:pPr>
                <a:defRPr/>
              </a:pPr>
              <a:t>19.02.2026</a:t>
            </a:fld>
            <a:endParaRPr lang="lv-LV"/>
          </a:p>
        </p:txBody>
      </p:sp>
      <p:sp>
        <p:nvSpPr>
          <p:cNvPr id="5" name="Footer Placeholder 4">
            <a:extLst>
              <a:ext uri="{FF2B5EF4-FFF2-40B4-BE49-F238E27FC236}">
                <a16:creationId xmlns:a16="http://schemas.microsoft.com/office/drawing/2014/main" id="{06042474-EA0C-6A5C-E04E-78FD85085E70}"/>
              </a:ext>
            </a:extLst>
          </p:cNvPr>
          <p:cNvSpPr>
            <a:spLocks noGrp="1"/>
          </p:cNvSpPr>
          <p:nvPr>
            <p:ph type="ftr" sz="quarter" idx="11"/>
          </p:nvPr>
        </p:nvSpPr>
        <p:spPr/>
        <p:txBody>
          <a:bodyPr/>
          <a:lstStyle>
            <a:lvl1pPr>
              <a:defRPr/>
            </a:lvl1pPr>
          </a:lstStyle>
          <a:p>
            <a:pPr>
              <a:defRPr/>
            </a:pPr>
            <a:endParaRPr lang="lv-LV"/>
          </a:p>
        </p:txBody>
      </p:sp>
      <p:sp>
        <p:nvSpPr>
          <p:cNvPr id="6" name="Slide Number Placeholder 5">
            <a:extLst>
              <a:ext uri="{FF2B5EF4-FFF2-40B4-BE49-F238E27FC236}">
                <a16:creationId xmlns:a16="http://schemas.microsoft.com/office/drawing/2014/main" id="{CA2D39D3-1369-454A-D0CC-F6486ADF259A}"/>
              </a:ext>
            </a:extLst>
          </p:cNvPr>
          <p:cNvSpPr>
            <a:spLocks noGrp="1"/>
          </p:cNvSpPr>
          <p:nvPr>
            <p:ph type="sldNum" sz="quarter" idx="12"/>
          </p:nvPr>
        </p:nvSpPr>
        <p:spPr/>
        <p:txBody>
          <a:bodyPr/>
          <a:lstStyle>
            <a:lvl1pPr>
              <a:defRPr/>
            </a:lvl1pPr>
          </a:lstStyle>
          <a:p>
            <a:pPr>
              <a:defRPr/>
            </a:pPr>
            <a:fld id="{1795B127-1176-4005-BEBA-1BF161EE120B}" type="slidenum">
              <a:rPr lang="lv-LV"/>
              <a:pPr>
                <a:defRPr/>
              </a:pPr>
              <a:t>‹#›</a:t>
            </a:fld>
            <a:endParaRPr lang="lv-LV"/>
          </a:p>
        </p:txBody>
      </p:sp>
    </p:spTree>
    <p:extLst>
      <p:ext uri="{BB962C8B-B14F-4D97-AF65-F5344CB8AC3E}">
        <p14:creationId xmlns:p14="http://schemas.microsoft.com/office/powerpoint/2010/main" val="2034344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3">
            <a:extLst>
              <a:ext uri="{FF2B5EF4-FFF2-40B4-BE49-F238E27FC236}">
                <a16:creationId xmlns:a16="http://schemas.microsoft.com/office/drawing/2014/main" id="{C0514982-A591-0DE0-88FE-6A16B33582CA}"/>
              </a:ext>
            </a:extLst>
          </p:cNvPr>
          <p:cNvSpPr>
            <a:spLocks noGrp="1"/>
          </p:cNvSpPr>
          <p:nvPr>
            <p:ph type="dt" sz="half" idx="10"/>
          </p:nvPr>
        </p:nvSpPr>
        <p:spPr/>
        <p:txBody>
          <a:bodyPr/>
          <a:lstStyle>
            <a:lvl1pPr>
              <a:defRPr/>
            </a:lvl1pPr>
          </a:lstStyle>
          <a:p>
            <a:pPr>
              <a:defRPr/>
            </a:pPr>
            <a:fld id="{480058D9-135D-4CA0-B976-31CB87712630}" type="datetimeFigureOut">
              <a:rPr lang="lv-LV"/>
              <a:pPr>
                <a:defRPr/>
              </a:pPr>
              <a:t>19.02.2026</a:t>
            </a:fld>
            <a:endParaRPr lang="lv-LV"/>
          </a:p>
        </p:txBody>
      </p:sp>
      <p:sp>
        <p:nvSpPr>
          <p:cNvPr id="6" name="Footer Placeholder 4">
            <a:extLst>
              <a:ext uri="{FF2B5EF4-FFF2-40B4-BE49-F238E27FC236}">
                <a16:creationId xmlns:a16="http://schemas.microsoft.com/office/drawing/2014/main" id="{0EAB9EA2-812F-2BBA-851B-9D2021B98564}"/>
              </a:ext>
            </a:extLst>
          </p:cNvPr>
          <p:cNvSpPr>
            <a:spLocks noGrp="1"/>
          </p:cNvSpPr>
          <p:nvPr>
            <p:ph type="ftr" sz="quarter" idx="11"/>
          </p:nvPr>
        </p:nvSpPr>
        <p:spPr/>
        <p:txBody>
          <a:bodyPr/>
          <a:lstStyle>
            <a:lvl1pPr>
              <a:defRPr/>
            </a:lvl1pPr>
          </a:lstStyle>
          <a:p>
            <a:pPr>
              <a:defRPr/>
            </a:pPr>
            <a:endParaRPr lang="lv-LV"/>
          </a:p>
        </p:txBody>
      </p:sp>
      <p:sp>
        <p:nvSpPr>
          <p:cNvPr id="7" name="Slide Number Placeholder 5">
            <a:extLst>
              <a:ext uri="{FF2B5EF4-FFF2-40B4-BE49-F238E27FC236}">
                <a16:creationId xmlns:a16="http://schemas.microsoft.com/office/drawing/2014/main" id="{6CD80A90-5BBC-6F0C-4F12-B3DE5B11FDFB}"/>
              </a:ext>
            </a:extLst>
          </p:cNvPr>
          <p:cNvSpPr>
            <a:spLocks noGrp="1"/>
          </p:cNvSpPr>
          <p:nvPr>
            <p:ph type="sldNum" sz="quarter" idx="12"/>
          </p:nvPr>
        </p:nvSpPr>
        <p:spPr/>
        <p:txBody>
          <a:bodyPr/>
          <a:lstStyle>
            <a:lvl1pPr>
              <a:defRPr/>
            </a:lvl1pPr>
          </a:lstStyle>
          <a:p>
            <a:pPr>
              <a:defRPr/>
            </a:pPr>
            <a:fld id="{B59466F3-1B08-4B42-9EE3-3A51388B4C40}" type="slidenum">
              <a:rPr lang="lv-LV"/>
              <a:pPr>
                <a:defRPr/>
              </a:pPr>
              <a:t>‹#›</a:t>
            </a:fld>
            <a:endParaRPr lang="lv-LV"/>
          </a:p>
        </p:txBody>
      </p:sp>
    </p:spTree>
    <p:extLst>
      <p:ext uri="{BB962C8B-B14F-4D97-AF65-F5344CB8AC3E}">
        <p14:creationId xmlns:p14="http://schemas.microsoft.com/office/powerpoint/2010/main" val="25947369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3">
            <a:extLst>
              <a:ext uri="{FF2B5EF4-FFF2-40B4-BE49-F238E27FC236}">
                <a16:creationId xmlns:a16="http://schemas.microsoft.com/office/drawing/2014/main" id="{76BEDBFD-5AF6-B5EA-0028-68427794788C}"/>
              </a:ext>
            </a:extLst>
          </p:cNvPr>
          <p:cNvSpPr>
            <a:spLocks noGrp="1"/>
          </p:cNvSpPr>
          <p:nvPr>
            <p:ph type="dt" sz="half" idx="10"/>
          </p:nvPr>
        </p:nvSpPr>
        <p:spPr/>
        <p:txBody>
          <a:bodyPr/>
          <a:lstStyle>
            <a:lvl1pPr>
              <a:defRPr/>
            </a:lvl1pPr>
          </a:lstStyle>
          <a:p>
            <a:pPr>
              <a:defRPr/>
            </a:pPr>
            <a:fld id="{9BE38242-69E0-4808-A65D-F1127C3F89DF}" type="datetimeFigureOut">
              <a:rPr lang="lv-LV"/>
              <a:pPr>
                <a:defRPr/>
              </a:pPr>
              <a:t>19.02.2026</a:t>
            </a:fld>
            <a:endParaRPr lang="lv-LV"/>
          </a:p>
        </p:txBody>
      </p:sp>
      <p:sp>
        <p:nvSpPr>
          <p:cNvPr id="8" name="Footer Placeholder 4">
            <a:extLst>
              <a:ext uri="{FF2B5EF4-FFF2-40B4-BE49-F238E27FC236}">
                <a16:creationId xmlns:a16="http://schemas.microsoft.com/office/drawing/2014/main" id="{BCDBF26A-3D93-9F8B-D7F6-C0C248FF0F44}"/>
              </a:ext>
            </a:extLst>
          </p:cNvPr>
          <p:cNvSpPr>
            <a:spLocks noGrp="1"/>
          </p:cNvSpPr>
          <p:nvPr>
            <p:ph type="ftr" sz="quarter" idx="11"/>
          </p:nvPr>
        </p:nvSpPr>
        <p:spPr/>
        <p:txBody>
          <a:bodyPr/>
          <a:lstStyle>
            <a:lvl1pPr>
              <a:defRPr/>
            </a:lvl1pPr>
          </a:lstStyle>
          <a:p>
            <a:pPr>
              <a:defRPr/>
            </a:pPr>
            <a:endParaRPr lang="lv-LV"/>
          </a:p>
        </p:txBody>
      </p:sp>
      <p:sp>
        <p:nvSpPr>
          <p:cNvPr id="9" name="Slide Number Placeholder 5">
            <a:extLst>
              <a:ext uri="{FF2B5EF4-FFF2-40B4-BE49-F238E27FC236}">
                <a16:creationId xmlns:a16="http://schemas.microsoft.com/office/drawing/2014/main" id="{9FA6DA2B-5C53-4822-0C1C-453C7320FDB6}"/>
              </a:ext>
            </a:extLst>
          </p:cNvPr>
          <p:cNvSpPr>
            <a:spLocks noGrp="1"/>
          </p:cNvSpPr>
          <p:nvPr>
            <p:ph type="sldNum" sz="quarter" idx="12"/>
          </p:nvPr>
        </p:nvSpPr>
        <p:spPr/>
        <p:txBody>
          <a:bodyPr/>
          <a:lstStyle>
            <a:lvl1pPr>
              <a:defRPr/>
            </a:lvl1pPr>
          </a:lstStyle>
          <a:p>
            <a:pPr>
              <a:defRPr/>
            </a:pPr>
            <a:fld id="{E807BFCC-E999-487A-89A9-E112BA4F9A34}" type="slidenum">
              <a:rPr lang="lv-LV"/>
              <a:pPr>
                <a:defRPr/>
              </a:pPr>
              <a:t>‹#›</a:t>
            </a:fld>
            <a:endParaRPr lang="lv-LV"/>
          </a:p>
        </p:txBody>
      </p:sp>
    </p:spTree>
    <p:extLst>
      <p:ext uri="{BB962C8B-B14F-4D97-AF65-F5344CB8AC3E}">
        <p14:creationId xmlns:p14="http://schemas.microsoft.com/office/powerpoint/2010/main" val="130851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3">
            <a:extLst>
              <a:ext uri="{FF2B5EF4-FFF2-40B4-BE49-F238E27FC236}">
                <a16:creationId xmlns:a16="http://schemas.microsoft.com/office/drawing/2014/main" id="{B9F7C914-1699-C375-99FE-C6D564A916B8}"/>
              </a:ext>
            </a:extLst>
          </p:cNvPr>
          <p:cNvSpPr>
            <a:spLocks noGrp="1"/>
          </p:cNvSpPr>
          <p:nvPr>
            <p:ph type="dt" sz="half" idx="10"/>
          </p:nvPr>
        </p:nvSpPr>
        <p:spPr/>
        <p:txBody>
          <a:bodyPr/>
          <a:lstStyle>
            <a:lvl1pPr>
              <a:defRPr/>
            </a:lvl1pPr>
          </a:lstStyle>
          <a:p>
            <a:pPr>
              <a:defRPr/>
            </a:pPr>
            <a:fld id="{4C3C6AF6-D243-424B-80BF-EFEBE7980448}" type="datetimeFigureOut">
              <a:rPr lang="lv-LV"/>
              <a:pPr>
                <a:defRPr/>
              </a:pPr>
              <a:t>19.02.2026</a:t>
            </a:fld>
            <a:endParaRPr lang="lv-LV"/>
          </a:p>
        </p:txBody>
      </p:sp>
      <p:sp>
        <p:nvSpPr>
          <p:cNvPr id="4" name="Footer Placeholder 4">
            <a:extLst>
              <a:ext uri="{FF2B5EF4-FFF2-40B4-BE49-F238E27FC236}">
                <a16:creationId xmlns:a16="http://schemas.microsoft.com/office/drawing/2014/main" id="{0AC512F8-2FB1-56A8-8052-FAFC9E59BA99}"/>
              </a:ext>
            </a:extLst>
          </p:cNvPr>
          <p:cNvSpPr>
            <a:spLocks noGrp="1"/>
          </p:cNvSpPr>
          <p:nvPr>
            <p:ph type="ftr" sz="quarter" idx="11"/>
          </p:nvPr>
        </p:nvSpPr>
        <p:spPr/>
        <p:txBody>
          <a:bodyPr/>
          <a:lstStyle>
            <a:lvl1pPr>
              <a:defRPr/>
            </a:lvl1pPr>
          </a:lstStyle>
          <a:p>
            <a:pPr>
              <a:defRPr/>
            </a:pPr>
            <a:endParaRPr lang="lv-LV"/>
          </a:p>
        </p:txBody>
      </p:sp>
      <p:sp>
        <p:nvSpPr>
          <p:cNvPr id="5" name="Slide Number Placeholder 5">
            <a:extLst>
              <a:ext uri="{FF2B5EF4-FFF2-40B4-BE49-F238E27FC236}">
                <a16:creationId xmlns:a16="http://schemas.microsoft.com/office/drawing/2014/main" id="{8BA8B178-675B-176C-4F31-ED890BFB6973}"/>
              </a:ext>
            </a:extLst>
          </p:cNvPr>
          <p:cNvSpPr>
            <a:spLocks noGrp="1"/>
          </p:cNvSpPr>
          <p:nvPr>
            <p:ph type="sldNum" sz="quarter" idx="12"/>
          </p:nvPr>
        </p:nvSpPr>
        <p:spPr/>
        <p:txBody>
          <a:bodyPr/>
          <a:lstStyle>
            <a:lvl1pPr>
              <a:defRPr/>
            </a:lvl1pPr>
          </a:lstStyle>
          <a:p>
            <a:pPr>
              <a:defRPr/>
            </a:pPr>
            <a:fld id="{45F088E8-FF97-4341-9DE7-0FAA7E5D2D02}" type="slidenum">
              <a:rPr lang="lv-LV"/>
              <a:pPr>
                <a:defRPr/>
              </a:pPr>
              <a:t>‹#›</a:t>
            </a:fld>
            <a:endParaRPr lang="lv-LV"/>
          </a:p>
        </p:txBody>
      </p:sp>
    </p:spTree>
    <p:extLst>
      <p:ext uri="{BB962C8B-B14F-4D97-AF65-F5344CB8AC3E}">
        <p14:creationId xmlns:p14="http://schemas.microsoft.com/office/powerpoint/2010/main" val="211853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3960B00F-1A86-D672-AD1F-30002346D2E5}"/>
              </a:ext>
            </a:extLst>
          </p:cNvPr>
          <p:cNvSpPr>
            <a:spLocks noGrp="1"/>
          </p:cNvSpPr>
          <p:nvPr>
            <p:ph type="dt" sz="half" idx="10"/>
          </p:nvPr>
        </p:nvSpPr>
        <p:spPr/>
        <p:txBody>
          <a:bodyPr/>
          <a:lstStyle>
            <a:lvl1pPr>
              <a:defRPr/>
            </a:lvl1pPr>
          </a:lstStyle>
          <a:p>
            <a:pPr>
              <a:defRPr/>
            </a:pPr>
            <a:fld id="{E8D8FEB7-89C8-4B25-AE03-D13CA4486A7A}" type="datetimeFigureOut">
              <a:rPr lang="lv-LV"/>
              <a:pPr>
                <a:defRPr/>
              </a:pPr>
              <a:t>19.02.2026</a:t>
            </a:fld>
            <a:endParaRPr lang="lv-LV"/>
          </a:p>
        </p:txBody>
      </p:sp>
      <p:sp>
        <p:nvSpPr>
          <p:cNvPr id="3" name="Footer Placeholder 4">
            <a:extLst>
              <a:ext uri="{FF2B5EF4-FFF2-40B4-BE49-F238E27FC236}">
                <a16:creationId xmlns:a16="http://schemas.microsoft.com/office/drawing/2014/main" id="{20E447DE-6922-D999-3FCB-97D9739E1C15}"/>
              </a:ext>
            </a:extLst>
          </p:cNvPr>
          <p:cNvSpPr>
            <a:spLocks noGrp="1"/>
          </p:cNvSpPr>
          <p:nvPr>
            <p:ph type="ftr" sz="quarter" idx="11"/>
          </p:nvPr>
        </p:nvSpPr>
        <p:spPr/>
        <p:txBody>
          <a:bodyPr/>
          <a:lstStyle>
            <a:lvl1pPr>
              <a:defRPr/>
            </a:lvl1pPr>
          </a:lstStyle>
          <a:p>
            <a:pPr>
              <a:defRPr/>
            </a:pPr>
            <a:endParaRPr lang="lv-LV"/>
          </a:p>
        </p:txBody>
      </p:sp>
      <p:sp>
        <p:nvSpPr>
          <p:cNvPr id="4" name="Slide Number Placeholder 5">
            <a:extLst>
              <a:ext uri="{FF2B5EF4-FFF2-40B4-BE49-F238E27FC236}">
                <a16:creationId xmlns:a16="http://schemas.microsoft.com/office/drawing/2014/main" id="{8A4E1ED8-91BD-13A5-25C7-71D0FEB91EEE}"/>
              </a:ext>
            </a:extLst>
          </p:cNvPr>
          <p:cNvSpPr>
            <a:spLocks noGrp="1"/>
          </p:cNvSpPr>
          <p:nvPr>
            <p:ph type="sldNum" sz="quarter" idx="12"/>
          </p:nvPr>
        </p:nvSpPr>
        <p:spPr/>
        <p:txBody>
          <a:bodyPr/>
          <a:lstStyle>
            <a:lvl1pPr>
              <a:defRPr/>
            </a:lvl1pPr>
          </a:lstStyle>
          <a:p>
            <a:pPr>
              <a:defRPr/>
            </a:pPr>
            <a:fld id="{B35635D4-91D5-4026-95C6-730D4FF874F1}" type="slidenum">
              <a:rPr lang="lv-LV"/>
              <a:pPr>
                <a:defRPr/>
              </a:pPr>
              <a:t>‹#›</a:t>
            </a:fld>
            <a:endParaRPr lang="lv-LV"/>
          </a:p>
        </p:txBody>
      </p:sp>
    </p:spTree>
    <p:extLst>
      <p:ext uri="{BB962C8B-B14F-4D97-AF65-F5344CB8AC3E}">
        <p14:creationId xmlns:p14="http://schemas.microsoft.com/office/powerpoint/2010/main" val="1232002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71F6AE2D-C6FA-C657-3C0F-766BBCB5B39F}"/>
              </a:ext>
            </a:extLst>
          </p:cNvPr>
          <p:cNvSpPr>
            <a:spLocks noGrp="1"/>
          </p:cNvSpPr>
          <p:nvPr>
            <p:ph type="dt" sz="half" idx="10"/>
          </p:nvPr>
        </p:nvSpPr>
        <p:spPr/>
        <p:txBody>
          <a:bodyPr/>
          <a:lstStyle>
            <a:lvl1pPr>
              <a:defRPr/>
            </a:lvl1pPr>
          </a:lstStyle>
          <a:p>
            <a:pPr>
              <a:defRPr/>
            </a:pPr>
            <a:fld id="{35FF6168-040D-482C-9C5F-DADCD11CF099}" type="datetimeFigureOut">
              <a:rPr lang="lv-LV"/>
              <a:pPr>
                <a:defRPr/>
              </a:pPr>
              <a:t>19.02.2026</a:t>
            </a:fld>
            <a:endParaRPr lang="lv-LV"/>
          </a:p>
        </p:txBody>
      </p:sp>
      <p:sp>
        <p:nvSpPr>
          <p:cNvPr id="6" name="Footer Placeholder 4">
            <a:extLst>
              <a:ext uri="{FF2B5EF4-FFF2-40B4-BE49-F238E27FC236}">
                <a16:creationId xmlns:a16="http://schemas.microsoft.com/office/drawing/2014/main" id="{C79D09D6-F200-FF83-1B8F-AE96BF30C8B9}"/>
              </a:ext>
            </a:extLst>
          </p:cNvPr>
          <p:cNvSpPr>
            <a:spLocks noGrp="1"/>
          </p:cNvSpPr>
          <p:nvPr>
            <p:ph type="ftr" sz="quarter" idx="11"/>
          </p:nvPr>
        </p:nvSpPr>
        <p:spPr/>
        <p:txBody>
          <a:bodyPr/>
          <a:lstStyle>
            <a:lvl1pPr>
              <a:defRPr/>
            </a:lvl1pPr>
          </a:lstStyle>
          <a:p>
            <a:pPr>
              <a:defRPr/>
            </a:pPr>
            <a:endParaRPr lang="lv-LV"/>
          </a:p>
        </p:txBody>
      </p:sp>
      <p:sp>
        <p:nvSpPr>
          <p:cNvPr id="7" name="Slide Number Placeholder 5">
            <a:extLst>
              <a:ext uri="{FF2B5EF4-FFF2-40B4-BE49-F238E27FC236}">
                <a16:creationId xmlns:a16="http://schemas.microsoft.com/office/drawing/2014/main" id="{9544A66D-17E7-47FB-212C-2C0A2135A93F}"/>
              </a:ext>
            </a:extLst>
          </p:cNvPr>
          <p:cNvSpPr>
            <a:spLocks noGrp="1"/>
          </p:cNvSpPr>
          <p:nvPr>
            <p:ph type="sldNum" sz="quarter" idx="12"/>
          </p:nvPr>
        </p:nvSpPr>
        <p:spPr/>
        <p:txBody>
          <a:bodyPr/>
          <a:lstStyle>
            <a:lvl1pPr>
              <a:defRPr/>
            </a:lvl1pPr>
          </a:lstStyle>
          <a:p>
            <a:pPr>
              <a:defRPr/>
            </a:pPr>
            <a:fld id="{A6248238-567F-4643-9DB3-F2285A0197FD}" type="slidenum">
              <a:rPr lang="lv-LV"/>
              <a:pPr>
                <a:defRPr/>
              </a:pPr>
              <a:t>‹#›</a:t>
            </a:fld>
            <a:endParaRPr lang="lv-LV"/>
          </a:p>
        </p:txBody>
      </p:sp>
    </p:spTree>
    <p:extLst>
      <p:ext uri="{BB962C8B-B14F-4D97-AF65-F5344CB8AC3E}">
        <p14:creationId xmlns:p14="http://schemas.microsoft.com/office/powerpoint/2010/main" val="30799536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a:extLst>
              <a:ext uri="{FF2B5EF4-FFF2-40B4-BE49-F238E27FC236}">
                <a16:creationId xmlns:a16="http://schemas.microsoft.com/office/drawing/2014/main" id="{A53CD2FA-4604-FF64-0598-9402D4F0E070}"/>
              </a:ext>
            </a:extLst>
          </p:cNvPr>
          <p:cNvSpPr>
            <a:spLocks noGrp="1"/>
          </p:cNvSpPr>
          <p:nvPr>
            <p:ph type="dt" sz="half" idx="10"/>
          </p:nvPr>
        </p:nvSpPr>
        <p:spPr/>
        <p:txBody>
          <a:bodyPr/>
          <a:lstStyle>
            <a:lvl1pPr>
              <a:defRPr/>
            </a:lvl1pPr>
          </a:lstStyle>
          <a:p>
            <a:pPr>
              <a:defRPr/>
            </a:pPr>
            <a:fld id="{F9F7165C-8B81-4F6C-AAD4-7990556B9594}" type="datetimeFigureOut">
              <a:rPr lang="lv-LV"/>
              <a:pPr>
                <a:defRPr/>
              </a:pPr>
              <a:t>19.02.2026</a:t>
            </a:fld>
            <a:endParaRPr lang="lv-LV"/>
          </a:p>
        </p:txBody>
      </p:sp>
      <p:sp>
        <p:nvSpPr>
          <p:cNvPr id="6" name="Footer Placeholder 4">
            <a:extLst>
              <a:ext uri="{FF2B5EF4-FFF2-40B4-BE49-F238E27FC236}">
                <a16:creationId xmlns:a16="http://schemas.microsoft.com/office/drawing/2014/main" id="{FFD0BAA1-BA0E-AB59-7C1B-ADAC8D9A099D}"/>
              </a:ext>
            </a:extLst>
          </p:cNvPr>
          <p:cNvSpPr>
            <a:spLocks noGrp="1"/>
          </p:cNvSpPr>
          <p:nvPr>
            <p:ph type="ftr" sz="quarter" idx="11"/>
          </p:nvPr>
        </p:nvSpPr>
        <p:spPr/>
        <p:txBody>
          <a:bodyPr/>
          <a:lstStyle>
            <a:lvl1pPr>
              <a:defRPr/>
            </a:lvl1pPr>
          </a:lstStyle>
          <a:p>
            <a:pPr>
              <a:defRPr/>
            </a:pPr>
            <a:endParaRPr lang="lv-LV"/>
          </a:p>
        </p:txBody>
      </p:sp>
      <p:sp>
        <p:nvSpPr>
          <p:cNvPr id="7" name="Slide Number Placeholder 5">
            <a:extLst>
              <a:ext uri="{FF2B5EF4-FFF2-40B4-BE49-F238E27FC236}">
                <a16:creationId xmlns:a16="http://schemas.microsoft.com/office/drawing/2014/main" id="{7FE00A55-7FF5-62FA-D0D3-69F0A94D0A81}"/>
              </a:ext>
            </a:extLst>
          </p:cNvPr>
          <p:cNvSpPr>
            <a:spLocks noGrp="1"/>
          </p:cNvSpPr>
          <p:nvPr>
            <p:ph type="sldNum" sz="quarter" idx="12"/>
          </p:nvPr>
        </p:nvSpPr>
        <p:spPr/>
        <p:txBody>
          <a:bodyPr/>
          <a:lstStyle>
            <a:lvl1pPr>
              <a:defRPr/>
            </a:lvl1pPr>
          </a:lstStyle>
          <a:p>
            <a:pPr>
              <a:defRPr/>
            </a:pPr>
            <a:fld id="{6B8F201B-C6F0-4EE3-9B29-3C0239CD8A5E}" type="slidenum">
              <a:rPr lang="lv-LV"/>
              <a:pPr>
                <a:defRPr/>
              </a:pPr>
              <a:t>‹#›</a:t>
            </a:fld>
            <a:endParaRPr lang="lv-LV"/>
          </a:p>
        </p:txBody>
      </p:sp>
    </p:spTree>
    <p:extLst>
      <p:ext uri="{BB962C8B-B14F-4D97-AF65-F5344CB8AC3E}">
        <p14:creationId xmlns:p14="http://schemas.microsoft.com/office/powerpoint/2010/main" val="1761058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5F2364EF-E559-A2B7-4C27-88598B468F36}"/>
              </a:ext>
            </a:extLst>
          </p:cNvPr>
          <p:cNvSpPr>
            <a:spLocks noGrp="1"/>
          </p:cNvSpPr>
          <p:nvPr>
            <p:ph type="dt" sz="half" idx="10"/>
          </p:nvPr>
        </p:nvSpPr>
        <p:spPr/>
        <p:txBody>
          <a:bodyPr/>
          <a:lstStyle>
            <a:lvl1pPr>
              <a:defRPr/>
            </a:lvl1pPr>
          </a:lstStyle>
          <a:p>
            <a:pPr>
              <a:defRPr/>
            </a:pPr>
            <a:fld id="{8E1CE576-AC04-49E9-B9DE-CAD1FE49DF4D}" type="datetimeFigureOut">
              <a:rPr lang="lv-LV"/>
              <a:pPr>
                <a:defRPr/>
              </a:pPr>
              <a:t>19.02.2026</a:t>
            </a:fld>
            <a:endParaRPr lang="lv-LV"/>
          </a:p>
        </p:txBody>
      </p:sp>
      <p:sp>
        <p:nvSpPr>
          <p:cNvPr id="5" name="Footer Placeholder 4">
            <a:extLst>
              <a:ext uri="{FF2B5EF4-FFF2-40B4-BE49-F238E27FC236}">
                <a16:creationId xmlns:a16="http://schemas.microsoft.com/office/drawing/2014/main" id="{2DD1F3EC-06ED-99A9-44BD-4DBFD583F62E}"/>
              </a:ext>
            </a:extLst>
          </p:cNvPr>
          <p:cNvSpPr>
            <a:spLocks noGrp="1"/>
          </p:cNvSpPr>
          <p:nvPr>
            <p:ph type="ftr" sz="quarter" idx="11"/>
          </p:nvPr>
        </p:nvSpPr>
        <p:spPr/>
        <p:txBody>
          <a:bodyPr/>
          <a:lstStyle>
            <a:lvl1pPr>
              <a:defRPr/>
            </a:lvl1pPr>
          </a:lstStyle>
          <a:p>
            <a:pPr>
              <a:defRPr/>
            </a:pPr>
            <a:endParaRPr lang="lv-LV"/>
          </a:p>
        </p:txBody>
      </p:sp>
      <p:sp>
        <p:nvSpPr>
          <p:cNvPr id="6" name="Slide Number Placeholder 5">
            <a:extLst>
              <a:ext uri="{FF2B5EF4-FFF2-40B4-BE49-F238E27FC236}">
                <a16:creationId xmlns:a16="http://schemas.microsoft.com/office/drawing/2014/main" id="{5CECB059-3F53-5E5D-1162-74FBA969F068}"/>
              </a:ext>
            </a:extLst>
          </p:cNvPr>
          <p:cNvSpPr>
            <a:spLocks noGrp="1"/>
          </p:cNvSpPr>
          <p:nvPr>
            <p:ph type="sldNum" sz="quarter" idx="12"/>
          </p:nvPr>
        </p:nvSpPr>
        <p:spPr/>
        <p:txBody>
          <a:bodyPr/>
          <a:lstStyle>
            <a:lvl1pPr>
              <a:defRPr/>
            </a:lvl1pPr>
          </a:lstStyle>
          <a:p>
            <a:pPr>
              <a:defRPr/>
            </a:pPr>
            <a:fld id="{A1E3F441-CA73-4C46-A34A-E0809D039207}" type="slidenum">
              <a:rPr lang="lv-LV"/>
              <a:pPr>
                <a:defRPr/>
              </a:pPr>
              <a:t>‹#›</a:t>
            </a:fld>
            <a:endParaRPr lang="lv-LV"/>
          </a:p>
        </p:txBody>
      </p:sp>
    </p:spTree>
    <p:extLst>
      <p:ext uri="{BB962C8B-B14F-4D97-AF65-F5344CB8AC3E}">
        <p14:creationId xmlns:p14="http://schemas.microsoft.com/office/powerpoint/2010/main" val="90423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a:extLst>
              <a:ext uri="{FF2B5EF4-FFF2-40B4-BE49-F238E27FC236}">
                <a16:creationId xmlns:a16="http://schemas.microsoft.com/office/drawing/2014/main" id="{F1D7F346-6E64-8129-98E3-797EF2235911}"/>
              </a:ext>
            </a:extLst>
          </p:cNvPr>
          <p:cNvSpPr>
            <a:spLocks noGrp="1"/>
          </p:cNvSpPr>
          <p:nvPr>
            <p:ph type="dt" sz="half" idx="10"/>
          </p:nvPr>
        </p:nvSpPr>
        <p:spPr/>
        <p:txBody>
          <a:bodyPr/>
          <a:lstStyle>
            <a:lvl1pPr>
              <a:defRPr/>
            </a:lvl1pPr>
          </a:lstStyle>
          <a:p>
            <a:pPr>
              <a:defRPr/>
            </a:pPr>
            <a:fld id="{44F0461B-3C08-478F-BF4B-6FDF65EB9976}" type="datetimeFigureOut">
              <a:rPr lang="lv-LV"/>
              <a:pPr>
                <a:defRPr/>
              </a:pPr>
              <a:t>19.02.2026</a:t>
            </a:fld>
            <a:endParaRPr lang="lv-LV"/>
          </a:p>
        </p:txBody>
      </p:sp>
      <p:sp>
        <p:nvSpPr>
          <p:cNvPr id="5" name="Footer Placeholder 4">
            <a:extLst>
              <a:ext uri="{FF2B5EF4-FFF2-40B4-BE49-F238E27FC236}">
                <a16:creationId xmlns:a16="http://schemas.microsoft.com/office/drawing/2014/main" id="{561E4829-D43B-F105-D422-BA0E95C443BC}"/>
              </a:ext>
            </a:extLst>
          </p:cNvPr>
          <p:cNvSpPr>
            <a:spLocks noGrp="1"/>
          </p:cNvSpPr>
          <p:nvPr>
            <p:ph type="ftr" sz="quarter" idx="11"/>
          </p:nvPr>
        </p:nvSpPr>
        <p:spPr/>
        <p:txBody>
          <a:bodyPr/>
          <a:lstStyle>
            <a:lvl1pPr>
              <a:defRPr/>
            </a:lvl1pPr>
          </a:lstStyle>
          <a:p>
            <a:pPr>
              <a:defRPr/>
            </a:pPr>
            <a:endParaRPr lang="lv-LV"/>
          </a:p>
        </p:txBody>
      </p:sp>
      <p:sp>
        <p:nvSpPr>
          <p:cNvPr id="6" name="Slide Number Placeholder 5">
            <a:extLst>
              <a:ext uri="{FF2B5EF4-FFF2-40B4-BE49-F238E27FC236}">
                <a16:creationId xmlns:a16="http://schemas.microsoft.com/office/drawing/2014/main" id="{0372F320-39C9-1FC4-8217-400213040AFD}"/>
              </a:ext>
            </a:extLst>
          </p:cNvPr>
          <p:cNvSpPr>
            <a:spLocks noGrp="1"/>
          </p:cNvSpPr>
          <p:nvPr>
            <p:ph type="sldNum" sz="quarter" idx="12"/>
          </p:nvPr>
        </p:nvSpPr>
        <p:spPr/>
        <p:txBody>
          <a:bodyPr/>
          <a:lstStyle>
            <a:lvl1pPr>
              <a:defRPr/>
            </a:lvl1pPr>
          </a:lstStyle>
          <a:p>
            <a:pPr>
              <a:defRPr/>
            </a:pPr>
            <a:fld id="{F88E1252-919D-4094-B583-43F38B941C28}" type="slidenum">
              <a:rPr lang="lv-LV"/>
              <a:pPr>
                <a:defRPr/>
              </a:pPr>
              <a:t>‹#›</a:t>
            </a:fld>
            <a:endParaRPr lang="lv-LV"/>
          </a:p>
        </p:txBody>
      </p:sp>
    </p:spTree>
    <p:extLst>
      <p:ext uri="{BB962C8B-B14F-4D97-AF65-F5344CB8AC3E}">
        <p14:creationId xmlns:p14="http://schemas.microsoft.com/office/powerpoint/2010/main" val="2691508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10B82750-9CC8-2CAE-597A-2FF91C68E66A}"/>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lv-LV"/>
              <a:t>Click to edit Master title style</a:t>
            </a:r>
            <a:endParaRPr lang="lv-LV" altLang="lv-LV"/>
          </a:p>
        </p:txBody>
      </p:sp>
      <p:sp>
        <p:nvSpPr>
          <p:cNvPr id="1027" name="Text Placeholder 2">
            <a:extLst>
              <a:ext uri="{FF2B5EF4-FFF2-40B4-BE49-F238E27FC236}">
                <a16:creationId xmlns:a16="http://schemas.microsoft.com/office/drawing/2014/main" id="{745DF1A3-47B7-22FB-50E8-5D61B95F597A}"/>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v-LV"/>
              <a:t>Click to edit Master text styles</a:t>
            </a:r>
          </a:p>
          <a:p>
            <a:pPr lvl="1"/>
            <a:r>
              <a:rPr lang="en-US" altLang="lv-LV"/>
              <a:t>Second level</a:t>
            </a:r>
          </a:p>
          <a:p>
            <a:pPr lvl="2"/>
            <a:r>
              <a:rPr lang="en-US" altLang="lv-LV"/>
              <a:t>Third level</a:t>
            </a:r>
          </a:p>
          <a:p>
            <a:pPr lvl="3"/>
            <a:r>
              <a:rPr lang="en-US" altLang="lv-LV"/>
              <a:t>Fourth level</a:t>
            </a:r>
          </a:p>
          <a:p>
            <a:pPr lvl="4"/>
            <a:r>
              <a:rPr lang="en-US" altLang="lv-LV"/>
              <a:t>Fifth level</a:t>
            </a:r>
            <a:endParaRPr lang="lv-LV" altLang="lv-LV"/>
          </a:p>
        </p:txBody>
      </p:sp>
      <p:sp>
        <p:nvSpPr>
          <p:cNvPr id="4" name="Date Placeholder 3">
            <a:extLst>
              <a:ext uri="{FF2B5EF4-FFF2-40B4-BE49-F238E27FC236}">
                <a16:creationId xmlns:a16="http://schemas.microsoft.com/office/drawing/2014/main" id="{8FFFC450-8ADB-A5E6-8490-432D901CB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8064AE1A-AC00-40FB-8CC2-88C69E45DB83}" type="datetimeFigureOut">
              <a:rPr lang="lv-LV"/>
              <a:pPr>
                <a:defRPr/>
              </a:pPr>
              <a:t>19.02.2026</a:t>
            </a:fld>
            <a:endParaRPr lang="lv-LV"/>
          </a:p>
        </p:txBody>
      </p:sp>
      <p:sp>
        <p:nvSpPr>
          <p:cNvPr id="5" name="Footer Placeholder 4">
            <a:extLst>
              <a:ext uri="{FF2B5EF4-FFF2-40B4-BE49-F238E27FC236}">
                <a16:creationId xmlns:a16="http://schemas.microsoft.com/office/drawing/2014/main" id="{2DC54C8C-B414-DAB9-C27C-8C67EE3909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lv-LV"/>
          </a:p>
        </p:txBody>
      </p:sp>
      <p:sp>
        <p:nvSpPr>
          <p:cNvPr id="6" name="Slide Number Placeholder 5">
            <a:extLst>
              <a:ext uri="{FF2B5EF4-FFF2-40B4-BE49-F238E27FC236}">
                <a16:creationId xmlns:a16="http://schemas.microsoft.com/office/drawing/2014/main" id="{FBB5222E-73BB-531B-820E-18ACBC5B79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80C40E1A-5AD9-4D39-B964-775BEAB98BBA}" type="slidenum">
              <a:rPr lang="lv-LV"/>
              <a:pPr>
                <a:defRPr/>
              </a:pPr>
              <a:t>‹#›</a:t>
            </a:fld>
            <a:endParaRPr lang="lv-LV"/>
          </a:p>
        </p:txBody>
      </p:sp>
    </p:spTree>
    <p:extLst>
      <p:ext uri="{BB962C8B-B14F-4D97-AF65-F5344CB8AC3E}">
        <p14:creationId xmlns:p14="http://schemas.microsoft.com/office/powerpoint/2010/main" val="22428816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svg"/><Relationship Id="rId11" Type="http://schemas.openxmlformats.org/officeDocument/2006/relationships/image" Target="../media/image15.sv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emf"/><Relationship Id="rId9" Type="http://schemas.openxmlformats.org/officeDocument/2006/relationships/image" Target="../media/image13.svg"/></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svg"/><Relationship Id="rId3" Type="http://schemas.openxmlformats.org/officeDocument/2006/relationships/image" Target="../media/image18.png"/><Relationship Id="rId7" Type="http://schemas.openxmlformats.org/officeDocument/2006/relationships/image" Target="../media/image22.svg"/><Relationship Id="rId12"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11" Type="http://schemas.openxmlformats.org/officeDocument/2006/relationships/image" Target="../media/image26.svg"/><Relationship Id="rId5" Type="http://schemas.openxmlformats.org/officeDocument/2006/relationships/image" Target="../media/image20.svg"/><Relationship Id="rId15" Type="http://schemas.openxmlformats.org/officeDocument/2006/relationships/image" Target="../media/image30.sv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svg"/><Relationship Id="rId1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4.svg"/><Relationship Id="rId13" Type="http://schemas.openxmlformats.org/officeDocument/2006/relationships/image" Target="../media/image48.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7.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2.svg"/><Relationship Id="rId11" Type="http://schemas.openxmlformats.org/officeDocument/2006/relationships/image" Target="../media/image25.png"/><Relationship Id="rId5" Type="http://schemas.openxmlformats.org/officeDocument/2006/relationships/image" Target="../media/image41.png"/><Relationship Id="rId10" Type="http://schemas.openxmlformats.org/officeDocument/2006/relationships/image" Target="../media/image46.svg"/><Relationship Id="rId4" Type="http://schemas.openxmlformats.org/officeDocument/2006/relationships/image" Target="../media/image40.svg"/><Relationship Id="rId9" Type="http://schemas.openxmlformats.org/officeDocument/2006/relationships/image" Target="../media/image45.png"/><Relationship Id="rId14" Type="http://schemas.openxmlformats.org/officeDocument/2006/relationships/image" Target="../media/image49.sv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8" Type="http://schemas.openxmlformats.org/officeDocument/2006/relationships/image" Target="../media/image55.svg"/><Relationship Id="rId13" Type="http://schemas.openxmlformats.org/officeDocument/2006/relationships/image" Target="../media/image60.png"/><Relationship Id="rId18" Type="http://schemas.openxmlformats.org/officeDocument/2006/relationships/image" Target="../media/image65.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17" Type="http://schemas.openxmlformats.org/officeDocument/2006/relationships/image" Target="../media/image64.png"/><Relationship Id="rId2" Type="http://schemas.openxmlformats.org/officeDocument/2006/relationships/notesSlide" Target="../notesSlides/notesSlide13.xml"/><Relationship Id="rId16" Type="http://schemas.openxmlformats.org/officeDocument/2006/relationships/image" Target="../media/image63.svg"/><Relationship Id="rId1" Type="http://schemas.openxmlformats.org/officeDocument/2006/relationships/slideLayout" Target="../slideLayouts/slideLayout4.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5" Type="http://schemas.openxmlformats.org/officeDocument/2006/relationships/image" Target="../media/image6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 Id="rId14" Type="http://schemas.openxmlformats.org/officeDocument/2006/relationships/image" Target="../media/image61.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67.sv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7DCD1-3E1E-98D3-0903-0BF04D1D3550}"/>
            </a:ext>
          </a:extLst>
        </p:cNvPr>
        <p:cNvGrpSpPr/>
        <p:nvPr/>
      </p:nvGrpSpPr>
      <p:grpSpPr>
        <a:xfrm>
          <a:off x="0" y="0"/>
          <a:ext cx="0" cy="0"/>
          <a:chOff x="0" y="0"/>
          <a:chExt cx="0" cy="0"/>
        </a:xfrm>
      </p:grpSpPr>
      <p:pic>
        <p:nvPicPr>
          <p:cNvPr id="1028" name="Picture 4">
            <a:extLst>
              <a:ext uri="{FF2B5EF4-FFF2-40B4-BE49-F238E27FC236}">
                <a16:creationId xmlns:a16="http://schemas.microsoft.com/office/drawing/2014/main" id="{4C8E15A3-C4E2-826F-60D8-37C5DA64F5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0"/>
            <a:ext cx="10287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1B75ACFD-2C9E-116B-A66A-6A89C94F943B}"/>
              </a:ext>
            </a:extLst>
          </p:cNvPr>
          <p:cNvPicPr>
            <a:picLocks noChangeAspect="1"/>
          </p:cNvPicPr>
          <p:nvPr/>
        </p:nvPicPr>
        <p:blipFill>
          <a:blip r:embed="rId4"/>
          <a:srcRect l="5183" r="27656"/>
          <a:stretch>
            <a:fillRect/>
          </a:stretch>
        </p:blipFill>
        <p:spPr>
          <a:xfrm>
            <a:off x="0" y="0"/>
            <a:ext cx="8188215" cy="6858000"/>
          </a:xfrm>
          <a:prstGeom prst="rect">
            <a:avLst/>
          </a:prstGeom>
        </p:spPr>
      </p:pic>
      <p:sp>
        <p:nvSpPr>
          <p:cNvPr id="2" name="Title 1">
            <a:extLst>
              <a:ext uri="{FF2B5EF4-FFF2-40B4-BE49-F238E27FC236}">
                <a16:creationId xmlns:a16="http://schemas.microsoft.com/office/drawing/2014/main" id="{D11E616E-03F9-7598-00C5-71C717EFBFE7}"/>
              </a:ext>
            </a:extLst>
          </p:cNvPr>
          <p:cNvSpPr>
            <a:spLocks noGrp="1"/>
          </p:cNvSpPr>
          <p:nvPr>
            <p:ph type="ctrTitle"/>
          </p:nvPr>
        </p:nvSpPr>
        <p:spPr>
          <a:xfrm>
            <a:off x="825796" y="2557309"/>
            <a:ext cx="5904689" cy="2814760"/>
          </a:xfrm>
        </p:spPr>
        <p:txBody>
          <a:bodyPr anchor="ctr">
            <a:noAutofit/>
          </a:bodyPr>
          <a:lstStyle/>
          <a:p>
            <a:pPr algn="l"/>
            <a:r>
              <a:rPr lang="lv-LV" sz="3200" b="1" cap="all" dirty="0">
                <a:solidFill>
                  <a:srgbClr val="006666"/>
                </a:solidFill>
                <a:latin typeface="Cambria" panose="02040503050406030204" pitchFamily="18" charset="0"/>
                <a:ea typeface="Verdana" panose="020B0604030504040204" pitchFamily="34" charset="0"/>
                <a:cs typeface="Verdana" panose="020B0604030504040204" pitchFamily="34" charset="0"/>
              </a:rPr>
              <a:t>Regulatīvais satvars </a:t>
            </a:r>
            <a:r>
              <a:rPr lang="lv-LV" sz="4400" b="1" cap="all" dirty="0">
                <a:solidFill>
                  <a:schemeClr val="accent2"/>
                </a:solidFill>
                <a:latin typeface="Cambria" panose="02040503050406030204" pitchFamily="18" charset="0"/>
                <a:ea typeface="Verdana" panose="020B0604030504040204" pitchFamily="34" charset="0"/>
                <a:cs typeface="Verdana" panose="020B0604030504040204" pitchFamily="34" charset="0"/>
              </a:rPr>
              <a:t>Baltijas jūras </a:t>
            </a:r>
            <a:br>
              <a:rPr lang="lv-LV" sz="3200" b="1" cap="all" dirty="0">
                <a:solidFill>
                  <a:srgbClr val="006666"/>
                </a:solidFill>
                <a:latin typeface="Cambria" panose="02040503050406030204" pitchFamily="18" charset="0"/>
                <a:ea typeface="Verdana" panose="020B0604030504040204" pitchFamily="34" charset="0"/>
                <a:cs typeface="Verdana" panose="020B0604030504040204" pitchFamily="34" charset="0"/>
              </a:rPr>
            </a:br>
            <a:r>
              <a:rPr lang="lv-LV" sz="3200" b="1" cap="all" dirty="0">
                <a:solidFill>
                  <a:srgbClr val="006666"/>
                </a:solidFill>
                <a:latin typeface="Cambria" panose="02040503050406030204" pitchFamily="18" charset="0"/>
                <a:ea typeface="Verdana" panose="020B0604030504040204" pitchFamily="34" charset="0"/>
                <a:cs typeface="Verdana" panose="020B0604030504040204" pitchFamily="34" charset="0"/>
              </a:rPr>
              <a:t>vides aizsardzībai</a:t>
            </a:r>
            <a:endParaRPr lang="en-US" sz="3200" b="1" cap="all" dirty="0">
              <a:solidFill>
                <a:srgbClr val="006666"/>
              </a:solidFill>
              <a:latin typeface="Cambria" panose="02040503050406030204" pitchFamily="18" charset="0"/>
              <a:ea typeface="Verdana" panose="020B0604030504040204" pitchFamily="34" charset="0"/>
              <a:cs typeface="Verdana" panose="020B0604030504040204" pitchFamily="34" charset="0"/>
            </a:endParaRPr>
          </a:p>
        </p:txBody>
      </p:sp>
      <p:sp>
        <p:nvSpPr>
          <p:cNvPr id="8" name="Subtitle 2">
            <a:extLst>
              <a:ext uri="{FF2B5EF4-FFF2-40B4-BE49-F238E27FC236}">
                <a16:creationId xmlns:a16="http://schemas.microsoft.com/office/drawing/2014/main" id="{EA5BC32C-DB9B-50DC-CFB5-733F702DE745}"/>
              </a:ext>
            </a:extLst>
          </p:cNvPr>
          <p:cNvSpPr txBox="1">
            <a:spLocks/>
          </p:cNvSpPr>
          <p:nvPr/>
        </p:nvSpPr>
        <p:spPr>
          <a:xfrm>
            <a:off x="825797" y="5745890"/>
            <a:ext cx="6503420" cy="40932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lv-LV" sz="1800" dirty="0">
                <a:solidFill>
                  <a:schemeClr val="accent1"/>
                </a:solidFill>
                <a:latin typeface="Cambria" panose="02040503050406030204" pitchFamily="18" charset="0"/>
                <a:ea typeface="Verdana" panose="020B0604030504040204" pitchFamily="34" charset="0"/>
                <a:cs typeface="Verdana" panose="020B0604030504040204" pitchFamily="34" charset="0"/>
              </a:rPr>
              <a:t>Baiba Zasa, Klimata un enerģētikas ministrija</a:t>
            </a:r>
          </a:p>
        </p:txBody>
      </p:sp>
      <p:sp>
        <p:nvSpPr>
          <p:cNvPr id="12" name="TextBox 11">
            <a:extLst>
              <a:ext uri="{FF2B5EF4-FFF2-40B4-BE49-F238E27FC236}">
                <a16:creationId xmlns:a16="http://schemas.microsoft.com/office/drawing/2014/main" id="{69F70292-BDAC-7735-CDA1-96729CDF6AC3}"/>
              </a:ext>
            </a:extLst>
          </p:cNvPr>
          <p:cNvSpPr txBox="1"/>
          <p:nvPr/>
        </p:nvSpPr>
        <p:spPr>
          <a:xfrm>
            <a:off x="825797" y="1855081"/>
            <a:ext cx="3746204" cy="707886"/>
          </a:xfrm>
          <a:prstGeom prst="rect">
            <a:avLst/>
          </a:prstGeom>
          <a:noFill/>
        </p:spPr>
        <p:txBody>
          <a:bodyPr wrap="square">
            <a:spAutoFit/>
          </a:bodyPr>
          <a:lstStyle/>
          <a:p>
            <a:r>
              <a:rPr lang="lv-LV" sz="2000" b="1" dirty="0">
                <a:solidFill>
                  <a:srgbClr val="155451"/>
                </a:solidFill>
                <a:latin typeface="Cambria" panose="02040503050406030204" pitchFamily="18" charset="0"/>
                <a:ea typeface="Verdana" panose="020B0604030504040204" pitchFamily="34" charset="0"/>
              </a:rPr>
              <a:t>Konference "Iespējamā misija: Ilgtspējīga Baltijas jūra"</a:t>
            </a:r>
            <a:endParaRPr lang="en-US" sz="2000" b="1" dirty="0"/>
          </a:p>
        </p:txBody>
      </p:sp>
      <p:sp>
        <p:nvSpPr>
          <p:cNvPr id="13" name="Rectangle 12">
            <a:extLst>
              <a:ext uri="{FF2B5EF4-FFF2-40B4-BE49-F238E27FC236}">
                <a16:creationId xmlns:a16="http://schemas.microsoft.com/office/drawing/2014/main" id="{94F4DF31-9432-D959-5000-FA57487CBEAD}"/>
              </a:ext>
            </a:extLst>
          </p:cNvPr>
          <p:cNvSpPr/>
          <p:nvPr/>
        </p:nvSpPr>
        <p:spPr>
          <a:xfrm>
            <a:off x="926757" y="5563665"/>
            <a:ext cx="1230656" cy="86497"/>
          </a:xfrm>
          <a:prstGeom prst="rect">
            <a:avLst/>
          </a:prstGeom>
          <a:solidFill>
            <a:srgbClr val="1554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descr="A black background with a colorful emblem&#10;&#10;Description automatically generated">
            <a:extLst>
              <a:ext uri="{FF2B5EF4-FFF2-40B4-BE49-F238E27FC236}">
                <a16:creationId xmlns:a16="http://schemas.microsoft.com/office/drawing/2014/main" id="{0D20C891-4309-9559-51A8-DCB25FDD3B21}"/>
              </a:ext>
            </a:extLst>
          </p:cNvPr>
          <p:cNvPicPr>
            <a:picLocks noChangeAspect="1"/>
          </p:cNvPicPr>
          <p:nvPr/>
        </p:nvPicPr>
        <p:blipFill>
          <a:blip r:embed="rId5"/>
          <a:stretch>
            <a:fillRect/>
          </a:stretch>
        </p:blipFill>
        <p:spPr>
          <a:xfrm>
            <a:off x="852007" y="0"/>
            <a:ext cx="1474058" cy="1546316"/>
          </a:xfrm>
          <a:prstGeom prst="rect">
            <a:avLst/>
          </a:prstGeom>
        </p:spPr>
      </p:pic>
      <p:sp>
        <p:nvSpPr>
          <p:cNvPr id="18" name="TextBox 17">
            <a:extLst>
              <a:ext uri="{FF2B5EF4-FFF2-40B4-BE49-F238E27FC236}">
                <a16:creationId xmlns:a16="http://schemas.microsoft.com/office/drawing/2014/main" id="{5AC1B071-4346-E409-6BD1-8EE052E8A5D2}"/>
              </a:ext>
            </a:extLst>
          </p:cNvPr>
          <p:cNvSpPr txBox="1"/>
          <p:nvPr/>
        </p:nvSpPr>
        <p:spPr>
          <a:xfrm>
            <a:off x="825796" y="6120503"/>
            <a:ext cx="6348324" cy="369332"/>
          </a:xfrm>
          <a:prstGeom prst="rect">
            <a:avLst/>
          </a:prstGeom>
          <a:noFill/>
        </p:spPr>
        <p:txBody>
          <a:bodyPr wrap="square">
            <a:spAutoFit/>
          </a:bodyPr>
          <a:lstStyle/>
          <a:p>
            <a:pPr algn="l"/>
            <a:r>
              <a:rPr lang="lv-LV" b="1" dirty="0">
                <a:solidFill>
                  <a:schemeClr val="accent1"/>
                </a:solidFill>
                <a:latin typeface="Cambria" panose="02040503050406030204" pitchFamily="18" charset="0"/>
                <a:ea typeface="Verdana" panose="020B0604030504040204" pitchFamily="34" charset="0"/>
                <a:cs typeface="Verdana" panose="020B0604030504040204" pitchFamily="34" charset="0"/>
              </a:rPr>
              <a:t>LR Saeima, Rīga | 20.02.2026.</a:t>
            </a:r>
            <a:endParaRPr lang="en-US" b="1" dirty="0">
              <a:solidFill>
                <a:schemeClr val="accent1"/>
              </a:solidFill>
              <a:latin typeface="Cambria" panose="02040503050406030204" pitchFamily="18" charset="0"/>
            </a:endParaRPr>
          </a:p>
        </p:txBody>
      </p:sp>
      <p:sp>
        <p:nvSpPr>
          <p:cNvPr id="3" name="TextBox 2">
            <a:extLst>
              <a:ext uri="{FF2B5EF4-FFF2-40B4-BE49-F238E27FC236}">
                <a16:creationId xmlns:a16="http://schemas.microsoft.com/office/drawing/2014/main" id="{FC01B1A0-F7C5-4FA5-5339-0FDB3B95D1F7}"/>
              </a:ext>
            </a:extLst>
          </p:cNvPr>
          <p:cNvSpPr txBox="1"/>
          <p:nvPr/>
        </p:nvSpPr>
        <p:spPr>
          <a:xfrm>
            <a:off x="10892170" y="6515235"/>
            <a:ext cx="1337930" cy="307777"/>
          </a:xfrm>
          <a:prstGeom prst="rect">
            <a:avLst/>
          </a:prstGeom>
          <a:noFill/>
        </p:spPr>
        <p:txBody>
          <a:bodyPr wrap="none" rtlCol="0">
            <a:spAutoFit/>
          </a:bodyPr>
          <a:lstStyle/>
          <a:p>
            <a:r>
              <a:rPr lang="lv-LV" sz="1400" dirty="0">
                <a:latin typeface="Cambria" panose="02040503050406030204" pitchFamily="18" charset="0"/>
                <a:ea typeface="Cambria" panose="02040503050406030204" pitchFamily="18" charset="0"/>
              </a:rPr>
              <a:t>Foto </a:t>
            </a:r>
            <a:r>
              <a:rPr lang="lv-LV" sz="1400" dirty="0" err="1">
                <a:latin typeface="Cambria" panose="02040503050406030204" pitchFamily="18" charset="0"/>
                <a:ea typeface="Cambria" panose="02040503050406030204" pitchFamily="18" charset="0"/>
              </a:rPr>
              <a:t>R.Rudzītis</a:t>
            </a:r>
            <a:endParaRPr lang="lv-LV"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32562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44223F-6CB7-00BD-6B81-019617E2BAE7}"/>
              </a:ext>
            </a:extLst>
          </p:cNvPr>
          <p:cNvSpPr/>
          <p:nvPr/>
        </p:nvSpPr>
        <p:spPr>
          <a:xfrm>
            <a:off x="0" y="0"/>
            <a:ext cx="12192000" cy="6858000"/>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7" name="Picture 6">
            <a:extLst>
              <a:ext uri="{FF2B5EF4-FFF2-40B4-BE49-F238E27FC236}">
                <a16:creationId xmlns:a16="http://schemas.microsoft.com/office/drawing/2014/main" id="{98AB85E9-AE22-86F0-71E3-37CF7EF2BF4C}"/>
              </a:ext>
            </a:extLst>
          </p:cNvPr>
          <p:cNvPicPr>
            <a:picLocks noChangeAspect="1"/>
          </p:cNvPicPr>
          <p:nvPr/>
        </p:nvPicPr>
        <p:blipFill>
          <a:blip r:embed="rId3">
            <a:alphaModFix/>
          </a:blip>
          <a:srcRect l="5040" t="4551" r="1833" b="7236"/>
          <a:stretch>
            <a:fillRect/>
          </a:stretch>
        </p:blipFill>
        <p:spPr>
          <a:xfrm>
            <a:off x="1625600" y="888769"/>
            <a:ext cx="9436100" cy="5892730"/>
          </a:xfrm>
          <a:prstGeom prst="rect">
            <a:avLst/>
          </a:prstGeom>
        </p:spPr>
      </p:pic>
      <p:sp>
        <p:nvSpPr>
          <p:cNvPr id="11" name="TextBox 10">
            <a:extLst>
              <a:ext uri="{FF2B5EF4-FFF2-40B4-BE49-F238E27FC236}">
                <a16:creationId xmlns:a16="http://schemas.microsoft.com/office/drawing/2014/main" id="{0506AC0D-19CD-8DE2-C551-80A17C688B93}"/>
              </a:ext>
            </a:extLst>
          </p:cNvPr>
          <p:cNvSpPr txBox="1"/>
          <p:nvPr/>
        </p:nvSpPr>
        <p:spPr>
          <a:xfrm>
            <a:off x="421391" y="373222"/>
            <a:ext cx="7683129" cy="646331"/>
          </a:xfrm>
          <a:prstGeom prst="rect">
            <a:avLst/>
          </a:prstGeom>
          <a:noFill/>
        </p:spPr>
        <p:txBody>
          <a:bodyPr wrap="none" rtlCol="0">
            <a:spAutoFit/>
          </a:bodyPr>
          <a:lstStyle/>
          <a:p>
            <a:r>
              <a:rPr lang="lv-LV" sz="3600" b="1" dirty="0">
                <a:solidFill>
                  <a:schemeClr val="accent2">
                    <a:lumMod val="50000"/>
                  </a:schemeClr>
                </a:solidFill>
                <a:latin typeface="Cambria" panose="02040503050406030204" pitchFamily="18" charset="0"/>
                <a:ea typeface="Verdana" panose="020B0604030504040204" pitchFamily="34" charset="0"/>
              </a:rPr>
              <a:t>Baltijas jūras reģiona raksturojums</a:t>
            </a:r>
          </a:p>
        </p:txBody>
      </p:sp>
      <p:sp>
        <p:nvSpPr>
          <p:cNvPr id="12" name="Rectangle 11">
            <a:extLst>
              <a:ext uri="{FF2B5EF4-FFF2-40B4-BE49-F238E27FC236}">
                <a16:creationId xmlns:a16="http://schemas.microsoft.com/office/drawing/2014/main" id="{9F3B9D15-709A-C601-C524-C1BCFCB32EDF}"/>
              </a:ext>
            </a:extLst>
          </p:cNvPr>
          <p:cNvSpPr/>
          <p:nvPr/>
        </p:nvSpPr>
        <p:spPr>
          <a:xfrm>
            <a:off x="2256596" y="1182021"/>
            <a:ext cx="2404304" cy="695979"/>
          </a:xfrm>
          <a:prstGeom prst="rect">
            <a:avLst/>
          </a:prstGeom>
          <a:solidFill>
            <a:srgbClr val="F2F2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4" name="Rectangle 13">
            <a:extLst>
              <a:ext uri="{FF2B5EF4-FFF2-40B4-BE49-F238E27FC236}">
                <a16:creationId xmlns:a16="http://schemas.microsoft.com/office/drawing/2014/main" id="{735C5DB3-BE86-17C0-2CE3-F3BDCC118B4E}"/>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5" name="Rectangle 14">
            <a:extLst>
              <a:ext uri="{FF2B5EF4-FFF2-40B4-BE49-F238E27FC236}">
                <a16:creationId xmlns:a16="http://schemas.microsoft.com/office/drawing/2014/main" id="{27349907-2388-62C9-7469-B27760DD5DE9}"/>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3890573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9E1B9-C6B2-BB4B-5DF9-B1A8493AF029}"/>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F772DA5-E9B6-1208-5BC4-8FAF2AE7F1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0" y="-12701"/>
            <a:ext cx="10287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DF0BB6E0-86A6-93C0-327F-3BFBB4026632}"/>
              </a:ext>
            </a:extLst>
          </p:cNvPr>
          <p:cNvPicPr>
            <a:picLocks noChangeAspect="1"/>
          </p:cNvPicPr>
          <p:nvPr/>
        </p:nvPicPr>
        <p:blipFill>
          <a:blip r:embed="rId4"/>
          <a:srcRect l="9354" r="28080"/>
          <a:stretch>
            <a:fillRect/>
          </a:stretch>
        </p:blipFill>
        <p:spPr>
          <a:xfrm flipH="1">
            <a:off x="3505199" y="1"/>
            <a:ext cx="8674099" cy="6857999"/>
          </a:xfrm>
          <a:prstGeom prst="rect">
            <a:avLst/>
          </a:prstGeom>
        </p:spPr>
      </p:pic>
      <p:sp>
        <p:nvSpPr>
          <p:cNvPr id="7" name="Title 1">
            <a:extLst>
              <a:ext uri="{FF2B5EF4-FFF2-40B4-BE49-F238E27FC236}">
                <a16:creationId xmlns:a16="http://schemas.microsoft.com/office/drawing/2014/main" id="{4FBEC122-85A1-0B46-7E30-A7174D295B11}"/>
              </a:ext>
            </a:extLst>
          </p:cNvPr>
          <p:cNvSpPr>
            <a:spLocks noGrp="1"/>
          </p:cNvSpPr>
          <p:nvPr>
            <p:ph type="ctrTitle"/>
          </p:nvPr>
        </p:nvSpPr>
        <p:spPr>
          <a:xfrm>
            <a:off x="6777434" y="2410239"/>
            <a:ext cx="5555747" cy="2900238"/>
          </a:xfrm>
        </p:spPr>
        <p:txBody>
          <a:bodyPr>
            <a:noAutofit/>
          </a:bodyPr>
          <a:lstStyle/>
          <a:p>
            <a:pPr marL="0" indent="0" algn="l">
              <a:spcBef>
                <a:spcPts val="0"/>
              </a:spcBef>
              <a:buFont typeface="Arial" panose="020B0604020202020204" pitchFamily="34" charset="0"/>
              <a:buNone/>
            </a:pPr>
            <a:r>
              <a:rPr lang="lv-LV" sz="4000" b="1" cap="all" dirty="0">
                <a:solidFill>
                  <a:srgbClr val="006666"/>
                </a:solidFill>
                <a:latin typeface="Cambria" panose="02040503050406030204" pitchFamily="18" charset="0"/>
                <a:ea typeface="Verdana" panose="020B0604030504040204" pitchFamily="34" charset="0"/>
                <a:cs typeface="Verdana" panose="020B0604030504040204" pitchFamily="34" charset="0"/>
              </a:rPr>
              <a:t>jūras vides aizsardzības </a:t>
            </a:r>
            <a:r>
              <a:rPr lang="lv-LV" sz="4000" b="1" cap="all" dirty="0">
                <a:solidFill>
                  <a:schemeClr val="accent2"/>
                </a:solidFill>
                <a:latin typeface="Cambria" panose="02040503050406030204" pitchFamily="18" charset="0"/>
                <a:ea typeface="Verdana" panose="020B0604030504040204" pitchFamily="34" charset="0"/>
                <a:cs typeface="Verdana" panose="020B0604030504040204" pitchFamily="34" charset="0"/>
              </a:rPr>
              <a:t>starptautiskais TIESISKAIS ietvars</a:t>
            </a:r>
            <a:br>
              <a:rPr lang="lv-LV" sz="4000" b="1" cap="all" dirty="0">
                <a:solidFill>
                  <a:schemeClr val="accent2"/>
                </a:solidFill>
                <a:latin typeface="Cambria" panose="02040503050406030204" pitchFamily="18" charset="0"/>
                <a:ea typeface="Verdana" panose="020B0604030504040204" pitchFamily="34" charset="0"/>
                <a:cs typeface="Verdana" panose="020B0604030504040204" pitchFamily="34" charset="0"/>
              </a:rPr>
            </a:br>
            <a:endParaRPr lang="en-US" sz="4000" b="1" cap="all" dirty="0">
              <a:solidFill>
                <a:schemeClr val="accent2"/>
              </a:solidFill>
              <a:latin typeface="Cambria" panose="02040503050406030204" pitchFamily="18"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F5726E7A-F579-5295-8835-596B7A7CB0C0}"/>
              </a:ext>
            </a:extLst>
          </p:cNvPr>
          <p:cNvSpPr/>
          <p:nvPr/>
        </p:nvSpPr>
        <p:spPr>
          <a:xfrm>
            <a:off x="6777434" y="4918123"/>
            <a:ext cx="3733800" cy="133937"/>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A2F70DC-D081-0137-CE9B-0C2935A02C0B}"/>
              </a:ext>
            </a:extLst>
          </p:cNvPr>
          <p:cNvSpPr txBox="1"/>
          <p:nvPr/>
        </p:nvSpPr>
        <p:spPr>
          <a:xfrm>
            <a:off x="5366470" y="3260193"/>
            <a:ext cx="1410964" cy="1200329"/>
          </a:xfrm>
          <a:prstGeom prst="rect">
            <a:avLst/>
          </a:prstGeom>
          <a:noFill/>
        </p:spPr>
        <p:txBody>
          <a:bodyPr wrap="none" rtlCol="0">
            <a:spAutoFit/>
          </a:bodyPr>
          <a:lstStyle/>
          <a:p>
            <a:r>
              <a:rPr lang="lv-LV" sz="7200" b="1" dirty="0">
                <a:solidFill>
                  <a:schemeClr val="accent3"/>
                </a:solidFill>
                <a:latin typeface="Cambria" panose="02040503050406030204" pitchFamily="18" charset="0"/>
                <a:ea typeface="Cambria" panose="02040503050406030204" pitchFamily="18" charset="0"/>
              </a:rPr>
              <a:t>[1]</a:t>
            </a:r>
          </a:p>
        </p:txBody>
      </p:sp>
    </p:spTree>
    <p:extLst>
      <p:ext uri="{BB962C8B-B14F-4D97-AF65-F5344CB8AC3E}">
        <p14:creationId xmlns:p14="http://schemas.microsoft.com/office/powerpoint/2010/main" val="40779163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15029EA-BA97-1C95-3C91-18A076625748}"/>
              </a:ext>
            </a:extLst>
          </p:cNvPr>
          <p:cNvSpPr/>
          <p:nvPr/>
        </p:nvSpPr>
        <p:spPr>
          <a:xfrm>
            <a:off x="1587500" y="1638300"/>
            <a:ext cx="10129861" cy="12240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 name="Title 1">
            <a:extLst>
              <a:ext uri="{FF2B5EF4-FFF2-40B4-BE49-F238E27FC236}">
                <a16:creationId xmlns:a16="http://schemas.microsoft.com/office/drawing/2014/main" id="{E60A74E3-5A9E-4E98-AA11-FA7A795E2149}"/>
              </a:ext>
            </a:extLst>
          </p:cNvPr>
          <p:cNvSpPr>
            <a:spLocks noGrp="1"/>
          </p:cNvSpPr>
          <p:nvPr>
            <p:ph type="title"/>
          </p:nvPr>
        </p:nvSpPr>
        <p:spPr>
          <a:xfrm>
            <a:off x="1625600" y="1484340"/>
            <a:ext cx="9770159" cy="1504146"/>
          </a:xfrm>
        </p:spPr>
        <p:txBody>
          <a:bodyPr>
            <a:normAutofit/>
          </a:bodyPr>
          <a:lstStyle/>
          <a:p>
            <a:r>
              <a:rPr lang="lv-LV" sz="2400" b="1" dirty="0">
                <a:solidFill>
                  <a:srgbClr val="9BE5FF"/>
                </a:solidFill>
                <a:latin typeface="Cambria" panose="02040503050406030204" pitchFamily="18" charset="0"/>
                <a:ea typeface="Cambria" panose="02040503050406030204" pitchFamily="18" charset="0"/>
              </a:rPr>
              <a:t>14. mērķis</a:t>
            </a:r>
            <a:r>
              <a:rPr lang="lv-LV" sz="2400" dirty="0">
                <a:solidFill>
                  <a:srgbClr val="9BE5FF"/>
                </a:solidFill>
                <a:latin typeface="Cambria" panose="02040503050406030204" pitchFamily="18" charset="0"/>
                <a:ea typeface="Cambria" panose="02040503050406030204" pitchFamily="18" charset="0"/>
              </a:rPr>
              <a:t>: </a:t>
            </a:r>
            <a:br>
              <a:rPr lang="lv-LV" sz="2800" dirty="0">
                <a:solidFill>
                  <a:srgbClr val="006666"/>
                </a:solidFill>
                <a:latin typeface="Cambria" panose="02040503050406030204" pitchFamily="18" charset="0"/>
                <a:ea typeface="Cambria" panose="02040503050406030204" pitchFamily="18" charset="0"/>
              </a:rPr>
            </a:br>
            <a:r>
              <a:rPr lang="lv-LV" sz="2800" b="1" dirty="0">
                <a:solidFill>
                  <a:srgbClr val="009BD2"/>
                </a:solidFill>
                <a:effectLst/>
                <a:latin typeface="Cambria" panose="02040503050406030204" pitchFamily="18" charset="0"/>
                <a:ea typeface="Cambria" panose="02040503050406030204" pitchFamily="18" charset="0"/>
              </a:rPr>
              <a:t>Saglabāt un ilgtspējīgi izmantot okeānus, jūras </a:t>
            </a:r>
            <a:br>
              <a:rPr lang="lv-LV" sz="2800" b="1" dirty="0">
                <a:solidFill>
                  <a:srgbClr val="009BD2"/>
                </a:solidFill>
                <a:effectLst/>
                <a:latin typeface="Cambria" panose="02040503050406030204" pitchFamily="18" charset="0"/>
                <a:ea typeface="Cambria" panose="02040503050406030204" pitchFamily="18" charset="0"/>
              </a:rPr>
            </a:br>
            <a:r>
              <a:rPr lang="lv-LV" sz="2800" b="1" dirty="0">
                <a:solidFill>
                  <a:srgbClr val="009BD2"/>
                </a:solidFill>
                <a:effectLst/>
                <a:latin typeface="Cambria" panose="02040503050406030204" pitchFamily="18" charset="0"/>
                <a:ea typeface="Cambria" panose="02040503050406030204" pitchFamily="18" charset="0"/>
              </a:rPr>
              <a:t>un to resursus, lai nodrošinātu ilgtspējīgu attīstību</a:t>
            </a:r>
            <a:endParaRPr lang="lv-LV" sz="2800" dirty="0">
              <a:solidFill>
                <a:srgbClr val="009BD2"/>
              </a:solidFill>
              <a:latin typeface="Cambria" panose="02040503050406030204" pitchFamily="18" charset="0"/>
              <a:ea typeface="Cambria" panose="02040503050406030204" pitchFamily="18" charset="0"/>
            </a:endParaRPr>
          </a:p>
        </p:txBody>
      </p:sp>
      <p:pic>
        <p:nvPicPr>
          <p:cNvPr id="5" name="Content Placeholder 4">
            <a:extLst>
              <a:ext uri="{FF2B5EF4-FFF2-40B4-BE49-F238E27FC236}">
                <a16:creationId xmlns:a16="http://schemas.microsoft.com/office/drawing/2014/main" id="{06DE0B1C-7E95-4F84-8754-55369657BA1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33641" y="2922926"/>
            <a:ext cx="4919388" cy="3477875"/>
          </a:xfrm>
        </p:spPr>
      </p:pic>
      <p:pic>
        <p:nvPicPr>
          <p:cNvPr id="6" name="Content Placeholder 5">
            <a:extLst>
              <a:ext uri="{FF2B5EF4-FFF2-40B4-BE49-F238E27FC236}">
                <a16:creationId xmlns:a16="http://schemas.microsoft.com/office/drawing/2014/main" id="{0692E99C-3471-47B6-854D-D9362F7ADBFA}"/>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33641" y="1623551"/>
            <a:ext cx="1238770" cy="1238770"/>
          </a:xfrm>
        </p:spPr>
      </p:pic>
      <p:sp>
        <p:nvSpPr>
          <p:cNvPr id="9" name="TextBox 8">
            <a:extLst>
              <a:ext uri="{FF2B5EF4-FFF2-40B4-BE49-F238E27FC236}">
                <a16:creationId xmlns:a16="http://schemas.microsoft.com/office/drawing/2014/main" id="{41A73177-C5E5-43FD-B9B3-C729B71E3C52}"/>
              </a:ext>
            </a:extLst>
          </p:cNvPr>
          <p:cNvSpPr txBox="1"/>
          <p:nvPr/>
        </p:nvSpPr>
        <p:spPr>
          <a:xfrm>
            <a:off x="5532120" y="2862321"/>
            <a:ext cx="6478441" cy="3477875"/>
          </a:xfrm>
          <a:prstGeom prst="rect">
            <a:avLst/>
          </a:prstGeom>
          <a:noFill/>
        </p:spPr>
        <p:txBody>
          <a:bodyPr wrap="square">
            <a:spAutoFit/>
          </a:bodyPr>
          <a:lstStyle/>
          <a:p>
            <a:r>
              <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14.1. Novērst jūras piesārņojumu -&gt; 2025.</a:t>
            </a:r>
            <a:endParaRPr lang="lv-LV" sz="2000"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endParaRPr>
          </a:p>
          <a:p>
            <a:r>
              <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14.2. Aizsargāt un ilgtspējīgi pārvaldīt jūras ekosistēmas</a:t>
            </a:r>
          </a:p>
          <a:p>
            <a:r>
              <a:rPr lang="lv-LV" sz="2000"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14.3. Mazināt paskābināšanos</a:t>
            </a:r>
          </a:p>
          <a:p>
            <a:r>
              <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14.4. A</a:t>
            </a:r>
            <a:r>
              <a:rPr lang="lv-LV" sz="2000" b="1" dirty="0">
                <a:solidFill>
                  <a:schemeClr val="accent2">
                    <a:lumMod val="50000"/>
                  </a:schemeClr>
                </a:solidFill>
                <a:effectLst/>
                <a:latin typeface="Cambria" panose="02040503050406030204" pitchFamily="18" charset="0"/>
                <a:ea typeface="Cambria" panose="02040503050406030204" pitchFamily="18" charset="0"/>
                <a:cs typeface="Calibri" panose="020F0502020204030204" pitchFamily="34" charset="0"/>
              </a:rPr>
              <a:t>tjaunot zivju krājumu -&gt; 2020.</a:t>
            </a:r>
            <a:endPar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endParaRPr>
          </a:p>
          <a:p>
            <a:r>
              <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14.5.</a:t>
            </a:r>
            <a:r>
              <a:rPr lang="lv-LV" sz="2000"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 </a:t>
            </a:r>
            <a:r>
              <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&gt;10% saglabātu jūras un piekrastes teritoriju 2020.gadā</a:t>
            </a:r>
          </a:p>
          <a:p>
            <a:r>
              <a:rPr lang="lv-LV" sz="2000"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14.6. A</a:t>
            </a:r>
            <a:r>
              <a:rPr lang="lv-LV" sz="2000" dirty="0">
                <a:solidFill>
                  <a:schemeClr val="accent2">
                    <a:lumMod val="50000"/>
                  </a:schemeClr>
                </a:solidFill>
                <a:effectLst/>
                <a:latin typeface="Cambria" panose="02040503050406030204" pitchFamily="18" charset="0"/>
                <a:ea typeface="Cambria" panose="02040503050406030204" pitchFamily="18" charset="0"/>
                <a:cs typeface="Calibri" panose="020F0502020204030204" pitchFamily="34" charset="0"/>
              </a:rPr>
              <a:t>izliegt kaitīgas subsīdijas zvejā -&gt; 2020.</a:t>
            </a:r>
          </a:p>
          <a:p>
            <a:r>
              <a:rPr lang="lv-LV" sz="2000"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14.7. P</a:t>
            </a:r>
            <a:r>
              <a:rPr lang="lv-LV"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alielināt mazo salu valstu jūras ekonomikas izaugsmi</a:t>
            </a:r>
          </a:p>
          <a:p>
            <a:r>
              <a:rPr lang="lv-LV" sz="2000"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14.a</a:t>
            </a:r>
            <a:r>
              <a:rPr lang="lv-LV" sz="2000" b="0" i="0" u="none" strike="noStrike" baseline="0"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 Pilnveidot zinātniskos pētījumus, zināšanas </a:t>
            </a:r>
            <a:endPar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endParaRPr>
          </a:p>
          <a:p>
            <a:r>
              <a:rPr lang="lv-LV" sz="2000"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14.c  Ievērot starptautiskās tiesības, UNCLOS</a:t>
            </a:r>
            <a:r>
              <a:rPr lang="lv-LV" sz="2000" b="1" dirty="0">
                <a:solidFill>
                  <a:schemeClr val="accent2">
                    <a:lumMod val="50000"/>
                  </a:schemeClr>
                </a:solidFill>
                <a:latin typeface="Calibri" panose="020F0502020204030204" pitchFamily="34" charset="0"/>
                <a:ea typeface="Calibri" panose="020F0502020204030204" pitchFamily="34" charset="0"/>
                <a:cs typeface="Calibri" panose="020F0502020204030204" pitchFamily="34" charset="0"/>
              </a:rPr>
              <a:t> </a:t>
            </a:r>
          </a:p>
        </p:txBody>
      </p:sp>
      <p:sp>
        <p:nvSpPr>
          <p:cNvPr id="11" name="TextBox 10">
            <a:extLst>
              <a:ext uri="{FF2B5EF4-FFF2-40B4-BE49-F238E27FC236}">
                <a16:creationId xmlns:a16="http://schemas.microsoft.com/office/drawing/2014/main" id="{1F7617FE-C5F6-7BF1-1C18-7D9B08E06B2A}"/>
              </a:ext>
            </a:extLst>
          </p:cNvPr>
          <p:cNvSpPr txBox="1"/>
          <p:nvPr/>
        </p:nvSpPr>
        <p:spPr>
          <a:xfrm>
            <a:off x="449217" y="367247"/>
            <a:ext cx="10390947" cy="584775"/>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ANO Ilgtspējīgas attīstības stratēģija 2030</a:t>
            </a:r>
          </a:p>
        </p:txBody>
      </p:sp>
      <p:sp>
        <p:nvSpPr>
          <p:cNvPr id="14" name="Rectangle 13">
            <a:extLst>
              <a:ext uri="{FF2B5EF4-FFF2-40B4-BE49-F238E27FC236}">
                <a16:creationId xmlns:a16="http://schemas.microsoft.com/office/drawing/2014/main" id="{BD01D2EC-8FCF-386B-34F1-7F5BBCF1377A}"/>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5" name="Rectangle 14">
            <a:extLst>
              <a:ext uri="{FF2B5EF4-FFF2-40B4-BE49-F238E27FC236}">
                <a16:creationId xmlns:a16="http://schemas.microsoft.com/office/drawing/2014/main" id="{A583F61C-378E-319B-24AB-493FCCB12B20}"/>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378677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29348-E3B5-424A-1EE7-3AE7C93F698B}"/>
            </a:ext>
          </a:extLst>
        </p:cNvPr>
        <p:cNvGrpSpPr/>
        <p:nvPr/>
      </p:nvGrpSpPr>
      <p:grpSpPr>
        <a:xfrm>
          <a:off x="0" y="0"/>
          <a:ext cx="0" cy="0"/>
          <a:chOff x="0" y="0"/>
          <a:chExt cx="0" cy="0"/>
        </a:xfrm>
      </p:grpSpPr>
      <p:sp>
        <p:nvSpPr>
          <p:cNvPr id="11" name="TextBox 10">
            <a:extLst>
              <a:ext uri="{FF2B5EF4-FFF2-40B4-BE49-F238E27FC236}">
                <a16:creationId xmlns:a16="http://schemas.microsoft.com/office/drawing/2014/main" id="{7BD3EBA0-43D4-D650-15F0-E4C5DABCE0CB}"/>
              </a:ext>
            </a:extLst>
          </p:cNvPr>
          <p:cNvSpPr txBox="1"/>
          <p:nvPr/>
        </p:nvSpPr>
        <p:spPr>
          <a:xfrm>
            <a:off x="546100" y="150327"/>
            <a:ext cx="10390947" cy="1077218"/>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Starptautiskais regulatīvais ietvars un </a:t>
            </a:r>
          </a:p>
          <a:p>
            <a:r>
              <a:rPr lang="lv-LV" sz="3200" b="1" dirty="0">
                <a:solidFill>
                  <a:schemeClr val="accent2"/>
                </a:solidFill>
                <a:latin typeface="Cambria" panose="02040503050406030204" pitchFamily="18" charset="0"/>
                <a:ea typeface="Verdana" panose="020B0604030504040204" pitchFamily="34" charset="0"/>
              </a:rPr>
              <a:t>konvencijas</a:t>
            </a:r>
          </a:p>
        </p:txBody>
      </p:sp>
      <p:graphicFrame>
        <p:nvGraphicFramePr>
          <p:cNvPr id="18" name="Table 17">
            <a:extLst>
              <a:ext uri="{FF2B5EF4-FFF2-40B4-BE49-F238E27FC236}">
                <a16:creationId xmlns:a16="http://schemas.microsoft.com/office/drawing/2014/main" id="{B9002560-DF01-C98F-EC04-FC2209C5A033}"/>
              </a:ext>
            </a:extLst>
          </p:cNvPr>
          <p:cNvGraphicFramePr>
            <a:graphicFrameLocks noGrp="1"/>
          </p:cNvGraphicFramePr>
          <p:nvPr>
            <p:extLst>
              <p:ext uri="{D42A27DB-BD31-4B8C-83A1-F6EECF244321}">
                <p14:modId xmlns:p14="http://schemas.microsoft.com/office/powerpoint/2010/main" val="515033601"/>
              </p:ext>
            </p:extLst>
          </p:nvPr>
        </p:nvGraphicFramePr>
        <p:xfrm>
          <a:off x="646492" y="1616261"/>
          <a:ext cx="10965561" cy="4585848"/>
        </p:xfrm>
        <a:graphic>
          <a:graphicData uri="http://schemas.openxmlformats.org/drawingml/2006/table">
            <a:tbl>
              <a:tblPr firstRow="1" bandRow="1">
                <a:tableStyleId>{2D5ABB26-0587-4C30-8999-92F81FD0307C}</a:tableStyleId>
              </a:tblPr>
              <a:tblGrid>
                <a:gridCol w="1738174">
                  <a:extLst>
                    <a:ext uri="{9D8B030D-6E8A-4147-A177-3AD203B41FA5}">
                      <a16:colId xmlns:a16="http://schemas.microsoft.com/office/drawing/2014/main" val="117604334"/>
                    </a:ext>
                  </a:extLst>
                </a:gridCol>
                <a:gridCol w="9227387">
                  <a:extLst>
                    <a:ext uri="{9D8B030D-6E8A-4147-A177-3AD203B41FA5}">
                      <a16:colId xmlns:a16="http://schemas.microsoft.com/office/drawing/2014/main" val="19820403"/>
                    </a:ext>
                  </a:extLst>
                </a:gridCol>
              </a:tblGrid>
              <a:tr h="604056">
                <a:tc>
                  <a:txBody>
                    <a:bodyPr/>
                    <a:lstStyle/>
                    <a:p>
                      <a:endParaRPr lang="lv-LV"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b="1" dirty="0">
                          <a:solidFill>
                            <a:schemeClr val="accent2">
                              <a:lumMod val="50000"/>
                            </a:schemeClr>
                          </a:solidFill>
                          <a:effectLst/>
                          <a:latin typeface="Cambria" panose="02040503050406030204" pitchFamily="18" charset="0"/>
                          <a:ea typeface="Cambria" panose="02040503050406030204" pitchFamily="18" charset="0"/>
                          <a:cs typeface="Times New Roman" panose="02020603050405020304" pitchFamily="18" charset="0"/>
                        </a:rPr>
                        <a:t>ANO Jūras tiesību konvencija (UNCLOS)</a:t>
                      </a:r>
                      <a:endParaRPr lang="lv-LV" sz="1800" b="1" dirty="0">
                        <a:solidFill>
                          <a:schemeClr val="accent2">
                            <a:lumMod val="50000"/>
                          </a:schemeClr>
                        </a:solidFill>
                        <a:effectLst/>
                        <a:latin typeface="Cambria" panose="02040503050406030204" pitchFamily="18" charset="0"/>
                        <a:ea typeface="Cambria" panose="02040503050406030204" pitchFamily="18" charset="0"/>
                      </a:endParaRPr>
                    </a:p>
                    <a:p>
                      <a:pPr algn="l"/>
                      <a:r>
                        <a:rPr lang="lv-LV" sz="1800" dirty="0">
                          <a:solidFill>
                            <a:schemeClr val="accent2">
                              <a:lumMod val="50000"/>
                            </a:schemeClr>
                          </a:solidFill>
                          <a:latin typeface="Cambria" panose="02040503050406030204" pitchFamily="18" charset="0"/>
                          <a:ea typeface="Cambria" panose="02040503050406030204" pitchFamily="18" charset="0"/>
                        </a:rPr>
                        <a:t>XII. Jūras vides aizsardzība un saglabāšana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17829379"/>
                  </a:ext>
                </a:extLst>
              </a:tr>
              <a:tr h="604056">
                <a:tc>
                  <a:txBody>
                    <a:bodyPr/>
                    <a:lstStyle/>
                    <a:p>
                      <a:endParaRPr lang="lv-LV"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9388" marR="0" lvl="0" indent="0" algn="l" defTabSz="914400" rtl="0" eaLnBrk="1" fontAlgn="auto" latinLnBrk="0" hangingPunct="1">
                        <a:lnSpc>
                          <a:spcPct val="100000"/>
                        </a:lnSpc>
                        <a:spcBef>
                          <a:spcPts val="0"/>
                        </a:spcBef>
                        <a:spcAft>
                          <a:spcPts val="0"/>
                        </a:spcAft>
                        <a:buClrTx/>
                        <a:buSzTx/>
                        <a:buFontTx/>
                        <a:buNone/>
                        <a:tabLst/>
                        <a:defRPr/>
                      </a:pPr>
                      <a:r>
                        <a:rPr lang="lv-LV" sz="1800" b="1" dirty="0">
                          <a:solidFill>
                            <a:schemeClr val="accent2">
                              <a:lumMod val="50000"/>
                            </a:schemeClr>
                          </a:solidFill>
                          <a:effectLst/>
                          <a:latin typeface="Cambria" panose="02040503050406030204" pitchFamily="18" charset="0"/>
                          <a:ea typeface="Cambria" panose="02040503050406030204" pitchFamily="18" charset="0"/>
                        </a:rPr>
                        <a:t> </a:t>
                      </a:r>
                      <a:r>
                        <a:rPr lang="lv-LV" sz="1800" b="1" dirty="0">
                          <a:solidFill>
                            <a:schemeClr val="accent2">
                              <a:lumMod val="50000"/>
                            </a:schemeClr>
                          </a:solidFill>
                          <a:effectLst/>
                          <a:latin typeface="Cambria" panose="02040503050406030204" pitchFamily="18" charset="0"/>
                          <a:ea typeface="Cambria" panose="02040503050406030204" pitchFamily="18" charset="0"/>
                          <a:cs typeface="Times New Roman" panose="02020603050405020304" pitchFamily="18" charset="0"/>
                        </a:rPr>
                        <a:t>→ </a:t>
                      </a:r>
                      <a:r>
                        <a:rPr lang="lv-LV" sz="1800" b="1" dirty="0">
                          <a:solidFill>
                            <a:schemeClr val="accent2">
                              <a:lumMod val="50000"/>
                            </a:schemeClr>
                          </a:solidFill>
                          <a:effectLst/>
                          <a:latin typeface="Cambria" panose="02040503050406030204" pitchFamily="18" charset="0"/>
                          <a:ea typeface="Cambria" panose="02040503050406030204" pitchFamily="18" charset="0"/>
                        </a:rPr>
                        <a:t>Konvencija par bioloģisko daudzveidību </a:t>
                      </a:r>
                      <a:r>
                        <a:rPr lang="lv-LV" sz="1800" b="1" dirty="0">
                          <a:solidFill>
                            <a:schemeClr val="accent2">
                              <a:lumMod val="50000"/>
                            </a:schemeClr>
                          </a:solidFill>
                          <a:effectLst/>
                          <a:latin typeface="Aptos" panose="020B0004020202020204" pitchFamily="34" charset="0"/>
                          <a:ea typeface="Cambria" panose="02040503050406030204" pitchFamily="18" charset="0"/>
                        </a:rPr>
                        <a:t>→ </a:t>
                      </a:r>
                      <a:r>
                        <a:rPr lang="lv-LV" sz="1800" b="1" dirty="0">
                          <a:solidFill>
                            <a:schemeClr val="accent2">
                              <a:lumMod val="50000"/>
                            </a:schemeClr>
                          </a:solidFill>
                          <a:effectLst/>
                          <a:latin typeface="Cambria" panose="02040503050406030204" pitchFamily="18" charset="0"/>
                          <a:ea typeface="Cambria" panose="02040503050406030204" pitchFamily="18" charset="0"/>
                        </a:rPr>
                        <a:t>30% aizsargātu teritoriju</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69310399"/>
                  </a:ext>
                </a:extLst>
              </a:tr>
              <a:tr h="604056">
                <a:tc>
                  <a:txBody>
                    <a:bodyPr/>
                    <a:lstStyle/>
                    <a:p>
                      <a:endParaRPr lang="lv-LV"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179388" marR="0" lvl="0" indent="0" algn="l" defTabSz="914400" rtl="0" eaLnBrk="1" fontAlgn="auto" latinLnBrk="0" hangingPunct="1">
                        <a:lnSpc>
                          <a:spcPct val="100000"/>
                        </a:lnSpc>
                        <a:spcBef>
                          <a:spcPts val="0"/>
                        </a:spcBef>
                        <a:spcAft>
                          <a:spcPts val="0"/>
                        </a:spcAft>
                        <a:buClrTx/>
                        <a:buSzTx/>
                        <a:buFontTx/>
                        <a:buNone/>
                        <a:tabLst/>
                        <a:defRPr/>
                      </a:pPr>
                      <a:r>
                        <a:rPr lang="lv-LV" sz="1800" b="1" dirty="0">
                          <a:solidFill>
                            <a:schemeClr val="accent2">
                              <a:lumMod val="50000"/>
                            </a:schemeClr>
                          </a:solidFill>
                          <a:effectLst/>
                          <a:latin typeface="Cambria" panose="02040503050406030204" pitchFamily="18" charset="0"/>
                          <a:ea typeface="Cambria" panose="02040503050406030204" pitchFamily="18" charset="0"/>
                          <a:cs typeface="Times New Roman" panose="02020603050405020304" pitchFamily="18" charset="0"/>
                        </a:rPr>
                        <a:t>→ </a:t>
                      </a:r>
                      <a:r>
                        <a:rPr lang="lv-LV" sz="1800" b="1" dirty="0">
                          <a:solidFill>
                            <a:schemeClr val="accent2">
                              <a:lumMod val="50000"/>
                            </a:schemeClr>
                          </a:solidFill>
                          <a:effectLst/>
                          <a:latin typeface="Cambria" panose="02040503050406030204" pitchFamily="18" charset="0"/>
                          <a:ea typeface="Cambria" panose="02040503050406030204" pitchFamily="18" charset="0"/>
                        </a:rPr>
                        <a:t>Vispārējā konvencija par klimata pārmaiņām un Parīzes nolīgums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660190025"/>
                  </a:ext>
                </a:extLst>
              </a:tr>
              <a:tr h="604056">
                <a:tc>
                  <a:txBody>
                    <a:bodyPr/>
                    <a:lstStyle/>
                    <a:p>
                      <a:endParaRPr lang="lv-LV" sz="24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800" b="0" i="1" dirty="0">
                          <a:solidFill>
                            <a:schemeClr val="accent2">
                              <a:lumMod val="50000"/>
                            </a:schemeClr>
                          </a:solidFill>
                          <a:effectLst/>
                          <a:latin typeface="Cambria" panose="02040503050406030204" pitchFamily="18" charset="0"/>
                          <a:ea typeface="Cambria" panose="02040503050406030204" pitchFamily="18" charset="0"/>
                        </a:rPr>
                        <a:t>Starptautiskās Jūrniecības organizācijas konvencijas:</a:t>
                      </a:r>
                      <a:endParaRPr lang="lv-LV" sz="1800" b="0" i="1" dirty="0">
                        <a:solidFill>
                          <a:schemeClr val="accent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accent2">
                        <a:lumMod val="20000"/>
                        <a:lumOff val="80000"/>
                      </a:schemeClr>
                    </a:solidFill>
                  </a:tcPr>
                </a:tc>
                <a:extLst>
                  <a:ext uri="{0D108BD9-81ED-4DB2-BD59-A6C34878D82A}">
                    <a16:rowId xmlns:a16="http://schemas.microsoft.com/office/drawing/2014/main" val="3733086152"/>
                  </a:ext>
                </a:extLst>
              </a:tr>
              <a:tr h="668885">
                <a:tc>
                  <a:txBody>
                    <a:bodyPr/>
                    <a:lstStyle/>
                    <a:p>
                      <a:endParaRPr lang="lv-LV"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442913" marR="0" lvl="0" indent="-263525" algn="l" defTabSz="914400" rtl="0" eaLnBrk="1" fontAlgn="auto" latinLnBrk="0" hangingPunct="1">
                        <a:lnSpc>
                          <a:spcPct val="100000"/>
                        </a:lnSpc>
                        <a:spcBef>
                          <a:spcPts val="0"/>
                        </a:spcBef>
                        <a:spcAft>
                          <a:spcPts val="0"/>
                        </a:spcAft>
                        <a:buClrTx/>
                        <a:buSzTx/>
                        <a:buFontTx/>
                        <a:buNone/>
                        <a:tabLst/>
                        <a:defRPr/>
                      </a:pPr>
                      <a:r>
                        <a:rPr lang="lv-LV" sz="1800" b="1" dirty="0">
                          <a:solidFill>
                            <a:schemeClr val="accent2">
                              <a:lumMod val="50000"/>
                            </a:schemeClr>
                          </a:solidFill>
                          <a:effectLst/>
                          <a:latin typeface="Cambria" panose="02040503050406030204" pitchFamily="18" charset="0"/>
                          <a:ea typeface="Cambria" panose="02040503050406030204" pitchFamily="18" charset="0"/>
                          <a:cs typeface="Times New Roman" panose="02020603050405020304" pitchFamily="18" charset="0"/>
                        </a:rPr>
                        <a:t>→ Starptautiskā konvencija piesārņojuma novēršanai no kuģiem, MARPOL 73/78 </a:t>
                      </a:r>
                    </a:p>
                    <a:p>
                      <a:pPr marL="442913" marR="0" lvl="0" indent="0" algn="l" defTabSz="914400" rtl="0" eaLnBrk="1" fontAlgn="auto" latinLnBrk="0" hangingPunct="1">
                        <a:lnSpc>
                          <a:spcPct val="100000"/>
                        </a:lnSpc>
                        <a:spcBef>
                          <a:spcPts val="0"/>
                        </a:spcBef>
                        <a:spcAft>
                          <a:spcPts val="0"/>
                        </a:spcAft>
                        <a:buClrTx/>
                        <a:buSzTx/>
                        <a:buFontTx/>
                        <a:buNone/>
                        <a:tabLst/>
                        <a:defRPr/>
                      </a:pPr>
                      <a:r>
                        <a:rPr lang="lv-LV" sz="1600" b="1" i="0" kern="1200" dirty="0">
                          <a:solidFill>
                            <a:schemeClr val="accent2">
                              <a:lumMod val="50000"/>
                            </a:schemeClr>
                          </a:solidFill>
                          <a:effectLst/>
                          <a:latin typeface="Cambria" panose="02040503050406030204" pitchFamily="18" charset="0"/>
                          <a:ea typeface="Cambria" panose="02040503050406030204" pitchFamily="18" charset="0"/>
                          <a:cs typeface="+mn-cs"/>
                        </a:rPr>
                        <a:t>NB! </a:t>
                      </a:r>
                      <a:r>
                        <a:rPr lang="lv-LV" sz="1600" b="0" i="1" kern="1200" dirty="0">
                          <a:solidFill>
                            <a:schemeClr val="accent2">
                              <a:lumMod val="50000"/>
                            </a:schemeClr>
                          </a:solidFill>
                          <a:effectLst/>
                          <a:latin typeface="Cambria" panose="02040503050406030204" pitchFamily="18" charset="0"/>
                          <a:ea typeface="Cambria" panose="02040503050406030204" pitchFamily="18" charset="0"/>
                          <a:cs typeface="+mn-cs"/>
                        </a:rPr>
                        <a:t>Baltijas jūra: ī</a:t>
                      </a:r>
                      <a:r>
                        <a:rPr lang="lv-LV" sz="1600" b="0" i="1" dirty="0">
                          <a:solidFill>
                            <a:schemeClr val="accent2">
                              <a:lumMod val="50000"/>
                            </a:schemeClr>
                          </a:solidFill>
                          <a:latin typeface="Cambria" panose="02040503050406030204" pitchFamily="18" charset="0"/>
                          <a:ea typeface="Cambria" panose="02040503050406030204" pitchFamily="18" charset="0"/>
                        </a:rPr>
                        <a:t>paši jutīga jūras teritorija (PSSA); ī</a:t>
                      </a:r>
                      <a:r>
                        <a:rPr lang="lv-LV" sz="1600" b="0" i="1" kern="1200" dirty="0">
                          <a:solidFill>
                            <a:schemeClr val="accent2">
                              <a:lumMod val="50000"/>
                            </a:schemeClr>
                          </a:solidFill>
                          <a:effectLst/>
                          <a:latin typeface="Cambria" panose="02040503050406030204" pitchFamily="18" charset="0"/>
                          <a:ea typeface="Cambria" panose="02040503050406030204" pitchFamily="18" charset="0"/>
                          <a:cs typeface="+mn-cs"/>
                        </a:rPr>
                        <a:t>pašais rajons naftas un notekūdeņu novadīšanai, atkritumu apsaimniekošanai; gaisa emisiju kontroles rajons: </a:t>
                      </a:r>
                      <a:r>
                        <a:rPr lang="lv-LV" sz="1600" b="0" i="1" kern="1200" dirty="0" err="1">
                          <a:solidFill>
                            <a:schemeClr val="accent2">
                              <a:lumMod val="50000"/>
                            </a:schemeClr>
                          </a:solidFill>
                          <a:effectLst/>
                          <a:latin typeface="Cambria" panose="02040503050406030204" pitchFamily="18" charset="0"/>
                          <a:ea typeface="Cambria" panose="02040503050406030204" pitchFamily="18" charset="0"/>
                          <a:cs typeface="+mn-cs"/>
                        </a:rPr>
                        <a:t>NOx</a:t>
                      </a:r>
                      <a:r>
                        <a:rPr lang="lv-LV" sz="1600" b="0" i="1" kern="1200" dirty="0">
                          <a:solidFill>
                            <a:schemeClr val="accent2">
                              <a:lumMod val="50000"/>
                            </a:schemeClr>
                          </a:solidFill>
                          <a:effectLst/>
                          <a:latin typeface="Cambria" panose="02040503050406030204" pitchFamily="18" charset="0"/>
                          <a:ea typeface="Cambria" panose="02040503050406030204" pitchFamily="18" charset="0"/>
                          <a:cs typeface="+mn-cs"/>
                        </a:rPr>
                        <a:t> (NECA) un </a:t>
                      </a:r>
                      <a:r>
                        <a:rPr lang="lv-LV" sz="1600" b="0" i="1" kern="1200" dirty="0" err="1">
                          <a:solidFill>
                            <a:schemeClr val="accent2">
                              <a:lumMod val="50000"/>
                            </a:schemeClr>
                          </a:solidFill>
                          <a:effectLst/>
                          <a:latin typeface="Cambria" panose="02040503050406030204" pitchFamily="18" charset="0"/>
                          <a:ea typeface="Cambria" panose="02040503050406030204" pitchFamily="18" charset="0"/>
                          <a:cs typeface="+mn-cs"/>
                        </a:rPr>
                        <a:t>SOx</a:t>
                      </a:r>
                      <a:r>
                        <a:rPr lang="lv-LV" sz="1600" b="0" i="1" kern="1200" dirty="0">
                          <a:solidFill>
                            <a:schemeClr val="accent2">
                              <a:lumMod val="50000"/>
                            </a:schemeClr>
                          </a:solidFill>
                          <a:effectLst/>
                          <a:latin typeface="Cambria" panose="02040503050406030204" pitchFamily="18" charset="0"/>
                          <a:ea typeface="Cambria" panose="02040503050406030204" pitchFamily="18" charset="0"/>
                          <a:cs typeface="+mn-cs"/>
                        </a:rPr>
                        <a:t> (SECA)</a:t>
                      </a:r>
                      <a:endParaRPr lang="lv-LV" sz="1600" b="0" i="1" dirty="0">
                        <a:solidFill>
                          <a:schemeClr val="accent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04054672"/>
                  </a:ext>
                </a:extLst>
              </a:tr>
              <a:tr h="604056">
                <a:tc>
                  <a:txBody>
                    <a:bodyPr/>
                    <a:lstStyle/>
                    <a:p>
                      <a:endParaRPr lang="lv-LV"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442913" indent="-263525"/>
                      <a:r>
                        <a:rPr lang="lv-LV" sz="1800" b="1" dirty="0">
                          <a:solidFill>
                            <a:schemeClr val="accent2">
                              <a:lumMod val="50000"/>
                            </a:schemeClr>
                          </a:solidFill>
                          <a:effectLst/>
                          <a:latin typeface="Cambria" panose="02040503050406030204" pitchFamily="18" charset="0"/>
                          <a:ea typeface="Cambria" panose="02040503050406030204" pitchFamily="18" charset="0"/>
                          <a:cs typeface="Times New Roman" panose="02020603050405020304" pitchFamily="18" charset="0"/>
                        </a:rPr>
                        <a:t>→ </a:t>
                      </a:r>
                      <a:r>
                        <a:rPr kumimoji="0" lang="lv-LV" sz="1800" b="1"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Starptautiskā konvencija par kuģu balasta ūdens un nosēdumu kontroli un pārvaldību</a:t>
                      </a:r>
                      <a:endParaRPr lang="lv-LV" sz="1800" b="1" dirty="0">
                        <a:solidFill>
                          <a:schemeClr val="accent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54607704"/>
                  </a:ext>
                </a:extLst>
              </a:tr>
              <a:tr h="331406">
                <a:tc>
                  <a:txBody>
                    <a:bodyPr/>
                    <a:lstStyle/>
                    <a:p>
                      <a:endParaRPr lang="lv-LV"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442913" marR="0" lvl="0" indent="-263525" algn="l" defTabSz="914400" rtl="0" eaLnBrk="1" fontAlgn="auto" latinLnBrk="0" hangingPunct="1">
                        <a:lnSpc>
                          <a:spcPct val="100000"/>
                        </a:lnSpc>
                        <a:spcBef>
                          <a:spcPts val="0"/>
                        </a:spcBef>
                        <a:spcAft>
                          <a:spcPts val="0"/>
                        </a:spcAft>
                        <a:buClrTx/>
                        <a:buSzTx/>
                        <a:buFontTx/>
                        <a:buNone/>
                        <a:tabLst/>
                        <a:defRPr/>
                      </a:pPr>
                      <a:r>
                        <a:rPr lang="lv-LV" sz="1800" b="1" dirty="0">
                          <a:solidFill>
                            <a:schemeClr val="accent2">
                              <a:lumMod val="50000"/>
                            </a:schemeClr>
                          </a:solidFill>
                          <a:effectLst/>
                          <a:latin typeface="Cambria" panose="02040503050406030204" pitchFamily="18" charset="0"/>
                          <a:ea typeface="Cambria" panose="02040503050406030204" pitchFamily="18" charset="0"/>
                          <a:cs typeface="Times New Roman" panose="02020603050405020304" pitchFamily="18" charset="0"/>
                        </a:rPr>
                        <a:t>→ </a:t>
                      </a:r>
                      <a:r>
                        <a:rPr kumimoji="0" lang="lv-LV" sz="1800" b="1"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Starptautiskā konvencija par gatavību, reaģēšanu un sadarbību naftas piesārņojuma gadījumā (OPRC)</a:t>
                      </a:r>
                      <a:endParaRPr lang="lv-LV" sz="1800" b="1" dirty="0">
                        <a:solidFill>
                          <a:schemeClr val="accent2">
                            <a:lumMod val="50000"/>
                          </a:schemeClr>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2">
                          <a:lumMod val="75000"/>
                        </a:schemeClr>
                      </a:solidFill>
                      <a:prstDash val="sysDot"/>
                      <a:round/>
                      <a:headEnd type="none" w="med" len="med"/>
                      <a:tailEnd type="none" w="med" len="med"/>
                    </a:lnT>
                    <a:lnB w="12700" cap="flat" cmpd="sng" algn="ctr">
                      <a:solidFill>
                        <a:schemeClr val="accent2">
                          <a:lumMod val="75000"/>
                        </a:schemeClr>
                      </a:solidFill>
                      <a:prstDash val="sysDot"/>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51481364"/>
                  </a:ext>
                </a:extLst>
              </a:tr>
            </a:tbl>
          </a:graphicData>
        </a:graphic>
      </p:graphicFrame>
      <p:pic>
        <p:nvPicPr>
          <p:cNvPr id="19" name="Picture 18" descr="Logo">
            <a:extLst>
              <a:ext uri="{FF2B5EF4-FFF2-40B4-BE49-F238E27FC236}">
                <a16:creationId xmlns:a16="http://schemas.microsoft.com/office/drawing/2014/main" id="{2E8EE885-B59E-17E4-9F33-5586603A656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72201" y="2300263"/>
            <a:ext cx="1278955" cy="534885"/>
          </a:xfrm>
          <a:prstGeom prst="rect">
            <a:avLst/>
          </a:prstGeom>
          <a:noFill/>
          <a:ln>
            <a:noFill/>
          </a:ln>
        </p:spPr>
      </p:pic>
      <p:pic>
        <p:nvPicPr>
          <p:cNvPr id="21" name="Picture 20">
            <a:extLst>
              <a:ext uri="{FF2B5EF4-FFF2-40B4-BE49-F238E27FC236}">
                <a16:creationId xmlns:a16="http://schemas.microsoft.com/office/drawing/2014/main" id="{A58B2109-4A4A-DD21-6397-AE2E82E412F9}"/>
              </a:ext>
            </a:extLst>
          </p:cNvPr>
          <p:cNvPicPr>
            <a:picLocks noChangeAspect="1"/>
          </p:cNvPicPr>
          <p:nvPr/>
        </p:nvPicPr>
        <p:blipFill>
          <a:blip r:embed="rId4">
            <a:duotone>
              <a:schemeClr val="accent3">
                <a:shade val="45000"/>
                <a:satMod val="135000"/>
              </a:schemeClr>
              <a:prstClr val="white"/>
            </a:duotone>
          </a:blip>
          <a:stretch>
            <a:fillRect/>
          </a:stretch>
        </p:blipFill>
        <p:spPr>
          <a:xfrm>
            <a:off x="686614" y="3548218"/>
            <a:ext cx="1650128" cy="477078"/>
          </a:xfrm>
          <a:prstGeom prst="rect">
            <a:avLst/>
          </a:prstGeom>
        </p:spPr>
      </p:pic>
      <p:grpSp>
        <p:nvGrpSpPr>
          <p:cNvPr id="22" name="Group 21">
            <a:extLst>
              <a:ext uri="{FF2B5EF4-FFF2-40B4-BE49-F238E27FC236}">
                <a16:creationId xmlns:a16="http://schemas.microsoft.com/office/drawing/2014/main" id="{8A072B91-5733-4610-0F81-0A90C619D188}"/>
              </a:ext>
            </a:extLst>
          </p:cNvPr>
          <p:cNvGrpSpPr/>
          <p:nvPr/>
        </p:nvGrpSpPr>
        <p:grpSpPr>
          <a:xfrm>
            <a:off x="878460" y="2833383"/>
            <a:ext cx="1272696" cy="658793"/>
            <a:chOff x="638090" y="3052375"/>
            <a:chExt cx="1090381" cy="528327"/>
          </a:xfrm>
        </p:grpSpPr>
        <p:sp>
          <p:nvSpPr>
            <p:cNvPr id="23" name="Rectangle: Rounded Corners 22">
              <a:extLst>
                <a:ext uri="{FF2B5EF4-FFF2-40B4-BE49-F238E27FC236}">
                  <a16:creationId xmlns:a16="http://schemas.microsoft.com/office/drawing/2014/main" id="{A7342E1F-28A4-708E-B990-088113B35428}"/>
                </a:ext>
              </a:extLst>
            </p:cNvPr>
            <p:cNvSpPr/>
            <p:nvPr/>
          </p:nvSpPr>
          <p:spPr>
            <a:xfrm>
              <a:off x="638090" y="3081110"/>
              <a:ext cx="1090381" cy="477078"/>
            </a:xfrm>
            <a:prstGeom prst="roundRect">
              <a:avLst/>
            </a:prstGeom>
            <a:solidFill>
              <a:srgbClr val="98B6B1"/>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4" name="Graphic 23" descr="Open hand with plant outline">
              <a:extLst>
                <a:ext uri="{FF2B5EF4-FFF2-40B4-BE49-F238E27FC236}">
                  <a16:creationId xmlns:a16="http://schemas.microsoft.com/office/drawing/2014/main" id="{5C3864F9-879D-4C66-76D2-B4885C0563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60488" y="3052375"/>
              <a:ext cx="528327" cy="528327"/>
            </a:xfrm>
            <a:prstGeom prst="rect">
              <a:avLst/>
            </a:prstGeom>
          </p:spPr>
        </p:pic>
      </p:grpSp>
      <p:pic>
        <p:nvPicPr>
          <p:cNvPr id="25" name="Picture 24">
            <a:extLst>
              <a:ext uri="{FF2B5EF4-FFF2-40B4-BE49-F238E27FC236}">
                <a16:creationId xmlns:a16="http://schemas.microsoft.com/office/drawing/2014/main" id="{FA28BC2A-5119-87FB-E75A-009196D3CC1C}"/>
              </a:ext>
            </a:extLst>
          </p:cNvPr>
          <p:cNvPicPr/>
          <p:nvPr/>
        </p:nvPicPr>
        <p:blipFill>
          <a:blip r:embed="rId7" cstate="print">
            <a:extLst>
              <a:ext uri="{28A0092B-C50C-407E-A947-70E740481C1C}">
                <a14:useLocalDpi xmlns:a14="http://schemas.microsoft.com/office/drawing/2010/main" val="0"/>
              </a:ext>
            </a:extLst>
          </a:blip>
          <a:stretch>
            <a:fillRect/>
          </a:stretch>
        </p:blipFill>
        <p:spPr>
          <a:xfrm>
            <a:off x="1226559" y="4205246"/>
            <a:ext cx="528150" cy="581619"/>
          </a:xfrm>
          <a:prstGeom prst="rect">
            <a:avLst/>
          </a:prstGeom>
        </p:spPr>
      </p:pic>
      <p:sp>
        <p:nvSpPr>
          <p:cNvPr id="27" name="Rectangle: Rounded Corners 26">
            <a:extLst>
              <a:ext uri="{FF2B5EF4-FFF2-40B4-BE49-F238E27FC236}">
                <a16:creationId xmlns:a16="http://schemas.microsoft.com/office/drawing/2014/main" id="{0DEC66E4-7A09-998F-BACB-8EB8B7D40317}"/>
              </a:ext>
            </a:extLst>
          </p:cNvPr>
          <p:cNvSpPr/>
          <p:nvPr/>
        </p:nvSpPr>
        <p:spPr>
          <a:xfrm>
            <a:off x="878460" y="1654078"/>
            <a:ext cx="1272696" cy="594888"/>
          </a:xfrm>
          <a:prstGeom prst="roundRect">
            <a:avLst/>
          </a:prstGeom>
          <a:solidFill>
            <a:srgbClr val="98B6B1"/>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29" name="Graphic 28" descr="Earth globe: Americas with solid fill">
            <a:extLst>
              <a:ext uri="{FF2B5EF4-FFF2-40B4-BE49-F238E27FC236}">
                <a16:creationId xmlns:a16="http://schemas.microsoft.com/office/drawing/2014/main" id="{719C9199-B52B-0585-39E5-9C1C4A8EDCE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181281" y="1614117"/>
            <a:ext cx="667054" cy="667054"/>
          </a:xfrm>
          <a:prstGeom prst="rect">
            <a:avLst/>
          </a:prstGeom>
        </p:spPr>
      </p:pic>
      <p:sp>
        <p:nvSpPr>
          <p:cNvPr id="31" name="Rectangle: Rounded Corners 30">
            <a:extLst>
              <a:ext uri="{FF2B5EF4-FFF2-40B4-BE49-F238E27FC236}">
                <a16:creationId xmlns:a16="http://schemas.microsoft.com/office/drawing/2014/main" id="{6922454B-3E5A-E952-9613-1AD0B5A14FA3}"/>
              </a:ext>
            </a:extLst>
          </p:cNvPr>
          <p:cNvSpPr/>
          <p:nvPr/>
        </p:nvSpPr>
        <p:spPr>
          <a:xfrm>
            <a:off x="872201" y="4949127"/>
            <a:ext cx="1272696" cy="564585"/>
          </a:xfrm>
          <a:prstGeom prst="roundRect">
            <a:avLst/>
          </a:prstGeom>
          <a:solidFill>
            <a:srgbClr val="98B6B1"/>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prstClr val="white"/>
              </a:solidFill>
              <a:effectLst/>
              <a:uLnTx/>
              <a:uFillTx/>
              <a:latin typeface="Aptos" panose="02110004020202020204"/>
              <a:ea typeface="+mn-ea"/>
              <a:cs typeface="+mn-cs"/>
            </a:endParaRPr>
          </a:p>
        </p:txBody>
      </p:sp>
      <p:sp>
        <p:nvSpPr>
          <p:cNvPr id="32" name="Rectangle: Rounded Corners 31">
            <a:extLst>
              <a:ext uri="{FF2B5EF4-FFF2-40B4-BE49-F238E27FC236}">
                <a16:creationId xmlns:a16="http://schemas.microsoft.com/office/drawing/2014/main" id="{496C527B-D22D-E4FF-C439-6AFDA555D71C}"/>
              </a:ext>
            </a:extLst>
          </p:cNvPr>
          <p:cNvSpPr/>
          <p:nvPr/>
        </p:nvSpPr>
        <p:spPr>
          <a:xfrm>
            <a:off x="872201" y="5562149"/>
            <a:ext cx="1272696" cy="594888"/>
          </a:xfrm>
          <a:prstGeom prst="roundRect">
            <a:avLst/>
          </a:prstGeom>
          <a:solidFill>
            <a:srgbClr val="98B6B1"/>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lv-LV" sz="1800" b="0" i="0" u="none" strike="noStrike" kern="0" cap="none" spc="0" normalizeH="0" baseline="0" noProof="0">
              <a:ln>
                <a:noFill/>
              </a:ln>
              <a:solidFill>
                <a:prstClr val="white"/>
              </a:solidFill>
              <a:effectLst/>
              <a:uLnTx/>
              <a:uFillTx/>
              <a:latin typeface="Aptos" panose="02110004020202020204"/>
              <a:ea typeface="+mn-ea"/>
              <a:cs typeface="+mn-cs"/>
            </a:endParaRPr>
          </a:p>
        </p:txBody>
      </p:sp>
      <p:pic>
        <p:nvPicPr>
          <p:cNvPr id="34" name="Graphic 33" descr="Splash1 outline">
            <a:extLst>
              <a:ext uri="{FF2B5EF4-FFF2-40B4-BE49-F238E27FC236}">
                <a16:creationId xmlns:a16="http://schemas.microsoft.com/office/drawing/2014/main" id="{2A9D1EF4-D3A3-74AB-9929-7062D59FDD0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131785" y="4875055"/>
            <a:ext cx="714183" cy="714183"/>
          </a:xfrm>
          <a:prstGeom prst="rect">
            <a:avLst/>
          </a:prstGeom>
        </p:spPr>
      </p:pic>
      <p:pic>
        <p:nvPicPr>
          <p:cNvPr id="36" name="Graphic 35" descr="Scuba diving outline">
            <a:extLst>
              <a:ext uri="{FF2B5EF4-FFF2-40B4-BE49-F238E27FC236}">
                <a16:creationId xmlns:a16="http://schemas.microsoft.com/office/drawing/2014/main" id="{F4E4F64F-1055-4190-573E-0A9F2570620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220300" y="5470995"/>
            <a:ext cx="714182" cy="714182"/>
          </a:xfrm>
          <a:prstGeom prst="rect">
            <a:avLst/>
          </a:prstGeom>
        </p:spPr>
      </p:pic>
      <p:sp>
        <p:nvSpPr>
          <p:cNvPr id="39" name="Rectangle 38">
            <a:extLst>
              <a:ext uri="{FF2B5EF4-FFF2-40B4-BE49-F238E27FC236}">
                <a16:creationId xmlns:a16="http://schemas.microsoft.com/office/drawing/2014/main" id="{3BDA86ED-4B15-26F5-7A75-F65C78F3ACA5}"/>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40" name="Rectangle 39">
            <a:extLst>
              <a:ext uri="{FF2B5EF4-FFF2-40B4-BE49-F238E27FC236}">
                <a16:creationId xmlns:a16="http://schemas.microsoft.com/office/drawing/2014/main" id="{FCF07325-AF76-4A3E-6E31-E87C1D632B80}"/>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598678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5C756FCF-1402-4407-A4F9-57F09A1A0698}"/>
              </a:ext>
            </a:extLst>
          </p:cNvPr>
          <p:cNvGraphicFramePr>
            <a:graphicFrameLocks noGrp="1"/>
          </p:cNvGraphicFramePr>
          <p:nvPr>
            <p:ph idx="1"/>
            <p:extLst>
              <p:ext uri="{D42A27DB-BD31-4B8C-83A1-F6EECF244321}">
                <p14:modId xmlns:p14="http://schemas.microsoft.com/office/powerpoint/2010/main" val="3975816710"/>
              </p:ext>
            </p:extLst>
          </p:nvPr>
        </p:nvGraphicFramePr>
        <p:xfrm>
          <a:off x="38109" y="1585453"/>
          <a:ext cx="7293293" cy="5215789"/>
        </p:xfrm>
        <a:graphic>
          <a:graphicData uri="http://schemas.openxmlformats.org/drawingml/2006/table">
            <a:tbl>
              <a:tblPr firstRow="1" bandRow="1">
                <a:tableStyleId>{21E4AEA4-8DFA-4A89-87EB-49C32662AFE0}</a:tableStyleId>
              </a:tblPr>
              <a:tblGrid>
                <a:gridCol w="1850673">
                  <a:extLst>
                    <a:ext uri="{9D8B030D-6E8A-4147-A177-3AD203B41FA5}">
                      <a16:colId xmlns:a16="http://schemas.microsoft.com/office/drawing/2014/main" val="3173443281"/>
                    </a:ext>
                  </a:extLst>
                </a:gridCol>
                <a:gridCol w="5442620">
                  <a:extLst>
                    <a:ext uri="{9D8B030D-6E8A-4147-A177-3AD203B41FA5}">
                      <a16:colId xmlns:a16="http://schemas.microsoft.com/office/drawing/2014/main" val="4153319680"/>
                    </a:ext>
                  </a:extLst>
                </a:gridCol>
              </a:tblGrid>
              <a:tr h="82754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2400" b="1" dirty="0">
                          <a:solidFill>
                            <a:schemeClr val="bg1"/>
                          </a:solidFill>
                          <a:latin typeface="Cambria" panose="02040503050406030204" pitchFamily="18" charset="0"/>
                          <a:ea typeface="Cambria" panose="02040503050406030204" pitchFamily="18" charset="0"/>
                        </a:rPr>
                        <a:t>Mērķis: </a:t>
                      </a:r>
                      <a:r>
                        <a:rPr kumimoji="0" lang="lv-LV" sz="2400" b="1" i="0" u="none" strike="noStrike" kern="1200" cap="none" spc="0" normalizeH="0" baseline="0" noProof="0" dirty="0">
                          <a:ln>
                            <a:noFill/>
                          </a:ln>
                          <a:solidFill>
                            <a:schemeClr val="bg1"/>
                          </a:solidFill>
                          <a:effectLst/>
                          <a:uLnTx/>
                          <a:uFillTx/>
                          <a:latin typeface="Cambria" panose="02040503050406030204" pitchFamily="18" charset="0"/>
                          <a:ea typeface="Cambria" panose="02040503050406030204" pitchFamily="18" charset="0"/>
                          <a:cs typeface="+mn-cs"/>
                        </a:rPr>
                        <a:t>jūras vides aizsardzība &amp; piesārņojuma novēršana</a:t>
                      </a:r>
                      <a:endParaRPr lang="lv-LV" sz="2400" b="1" dirty="0">
                        <a:solidFill>
                          <a:schemeClr val="bg1"/>
                        </a:solidFill>
                      </a:endParaRPr>
                    </a:p>
                  </a:txBody>
                  <a:tcPr>
                    <a:solidFill>
                      <a:schemeClr val="accent2"/>
                    </a:solidFill>
                  </a:tcPr>
                </a:tc>
                <a:tc hMerge="1">
                  <a:txBody>
                    <a:bodyPr/>
                    <a:lstStyle/>
                    <a:p>
                      <a:endParaRPr lang="lv-LV" dirty="0"/>
                    </a:p>
                  </a:txBody>
                  <a:tcPr/>
                </a:tc>
                <a:extLst>
                  <a:ext uri="{0D108BD9-81ED-4DB2-BD59-A6C34878D82A}">
                    <a16:rowId xmlns:a16="http://schemas.microsoft.com/office/drawing/2014/main" val="210773962"/>
                  </a:ext>
                </a:extLst>
              </a:tr>
              <a:tr h="949279">
                <a:tc rowSpan="2">
                  <a:txBody>
                    <a:bodyPr/>
                    <a:lstStyle/>
                    <a:p>
                      <a:pPr algn="ctr"/>
                      <a:r>
                        <a:rPr lang="lv-LV" b="1" dirty="0">
                          <a:solidFill>
                            <a:schemeClr val="accent2">
                              <a:lumMod val="50000"/>
                            </a:schemeClr>
                          </a:solidFill>
                          <a:latin typeface="Cambria" panose="02040503050406030204" pitchFamily="18" charset="0"/>
                          <a:ea typeface="Cambria" panose="02040503050406030204" pitchFamily="18" charset="0"/>
                        </a:rPr>
                        <a:t>Vides</a:t>
                      </a:r>
                      <a:r>
                        <a:rPr lang="lv-LV" dirty="0">
                          <a:solidFill>
                            <a:schemeClr val="accent2">
                              <a:lumMod val="50000"/>
                            </a:schemeClr>
                          </a:solidFill>
                          <a:latin typeface="Cambria" panose="02040503050406030204" pitchFamily="18" charset="0"/>
                          <a:ea typeface="Cambria" panose="02040503050406030204" pitchFamily="18" charset="0"/>
                        </a:rPr>
                        <a:t> </a:t>
                      </a:r>
                      <a:r>
                        <a:rPr lang="lv-LV" b="1" dirty="0">
                          <a:solidFill>
                            <a:schemeClr val="accent2">
                              <a:lumMod val="50000"/>
                            </a:schemeClr>
                          </a:solidFill>
                          <a:latin typeface="Cambria" panose="02040503050406030204" pitchFamily="18" charset="0"/>
                          <a:ea typeface="Cambria" panose="02040503050406030204" pitchFamily="18" charset="0"/>
                        </a:rPr>
                        <a:t>aizsardzības pamatprincipi un</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b="1" dirty="0">
                          <a:solidFill>
                            <a:schemeClr val="accent2">
                              <a:lumMod val="50000"/>
                            </a:schemeClr>
                          </a:solidFill>
                          <a:latin typeface="Cambria" panose="02040503050406030204" pitchFamily="18" charset="0"/>
                          <a:ea typeface="Cambria" panose="02040503050406030204" pitchFamily="18" charset="0"/>
                        </a:rPr>
                        <a:t>saistības</a:t>
                      </a:r>
                      <a:endParaRPr lang="en-GB" b="1" dirty="0">
                        <a:solidFill>
                          <a:schemeClr val="accent2">
                            <a:lumMod val="50000"/>
                          </a:schemeClr>
                        </a:solidFill>
                        <a:latin typeface="Cambria" panose="02040503050406030204" pitchFamily="18" charset="0"/>
                        <a:ea typeface="Cambria" panose="02040503050406030204" pitchFamily="18" charset="0"/>
                      </a:endParaRPr>
                    </a:p>
                    <a:p>
                      <a:pPr algn="ctr"/>
                      <a:endParaRPr lang="lv-LV" dirty="0">
                        <a:solidFill>
                          <a:schemeClr val="accent2">
                            <a:lumMod val="50000"/>
                          </a:schemeClr>
                        </a:solidFill>
                      </a:endParaRPr>
                    </a:p>
                  </a:txBody>
                  <a:tcPr anchor="ctr"/>
                </a:tc>
                <a:tc>
                  <a:txBody>
                    <a:bodyPr/>
                    <a:lstStyle/>
                    <a:p>
                      <a:pPr marL="285750" indent="-285750">
                        <a:buClr>
                          <a:srgbClr val="002060"/>
                        </a:buClr>
                        <a:buFont typeface="Wingdings" panose="05000000000000000000" pitchFamily="2" charset="2"/>
                        <a:buChar char="v"/>
                      </a:pPr>
                      <a:r>
                        <a:rPr lang="lv-LV" dirty="0">
                          <a:solidFill>
                            <a:schemeClr val="accent2">
                              <a:lumMod val="50000"/>
                            </a:schemeClr>
                          </a:solidFill>
                          <a:latin typeface="Cambria" panose="02040503050406030204" pitchFamily="18" charset="0"/>
                          <a:ea typeface="Cambria" panose="02040503050406030204" pitchFamily="18" charset="0"/>
                        </a:rPr>
                        <a:t>Ekosistēmas pieeja</a:t>
                      </a:r>
                    </a:p>
                    <a:p>
                      <a:pPr marL="285750" indent="-285750">
                        <a:buClr>
                          <a:srgbClr val="002060"/>
                        </a:buClr>
                        <a:buFont typeface="Wingdings" panose="05000000000000000000" pitchFamily="2" charset="2"/>
                        <a:buChar char="v"/>
                      </a:pPr>
                      <a:r>
                        <a:rPr lang="lv-LV" dirty="0">
                          <a:solidFill>
                            <a:schemeClr val="accent2">
                              <a:lumMod val="50000"/>
                            </a:schemeClr>
                          </a:solidFill>
                          <a:latin typeface="Cambria" panose="02040503050406030204" pitchFamily="18" charset="0"/>
                          <a:ea typeface="Cambria" panose="02040503050406030204" pitchFamily="18" charset="0"/>
                        </a:rPr>
                        <a:t>Zinātniskais pamatojums</a:t>
                      </a:r>
                    </a:p>
                  </a:txBody>
                  <a:tcPr anchor="ctr"/>
                </a:tc>
                <a:extLst>
                  <a:ext uri="{0D108BD9-81ED-4DB2-BD59-A6C34878D82A}">
                    <a16:rowId xmlns:a16="http://schemas.microsoft.com/office/drawing/2014/main" val="2601210020"/>
                  </a:ext>
                </a:extLst>
              </a:tr>
              <a:tr h="1277329">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b="1" dirty="0">
                          <a:solidFill>
                            <a:schemeClr val="accent2">
                              <a:lumMod val="50000"/>
                            </a:schemeClr>
                          </a:solidFill>
                          <a:latin typeface="Cambria" panose="02040503050406030204" pitchFamily="18" charset="0"/>
                          <a:ea typeface="Cambria" panose="02040503050406030204" pitchFamily="18" charset="0"/>
                        </a:rPr>
                        <a:t>saistības</a:t>
                      </a:r>
                      <a:endParaRPr lang="en-GB" b="1" dirty="0">
                        <a:latin typeface="Cambria" panose="02040503050406030204" pitchFamily="18" charset="0"/>
                        <a:ea typeface="Cambria" panose="02040503050406030204" pitchFamily="18" charset="0"/>
                      </a:endParaRPr>
                    </a:p>
                    <a:p>
                      <a:endParaRPr lang="lv-LV" dirty="0"/>
                    </a:p>
                  </a:txBody>
                  <a:tcPr/>
                </a:tc>
                <a:tc>
                  <a:txBody>
                    <a:bodyPr/>
                    <a:lstStyle/>
                    <a:p>
                      <a:pPr marL="228600" lvl="1" indent="-285750">
                        <a:buClr>
                          <a:srgbClr val="002060"/>
                        </a:buClr>
                        <a:buFont typeface="Wingdings" panose="05000000000000000000" pitchFamily="2" charset="2"/>
                        <a:buChar char="v"/>
                      </a:pPr>
                      <a:r>
                        <a:rPr lang="lv-LV" dirty="0">
                          <a:solidFill>
                            <a:schemeClr val="accent2">
                              <a:lumMod val="50000"/>
                            </a:schemeClr>
                          </a:solidFill>
                          <a:latin typeface="Cambria" panose="02040503050406030204" pitchFamily="18" charset="0"/>
                          <a:ea typeface="Cambria" panose="02040503050406030204" pitchFamily="18" charset="0"/>
                        </a:rPr>
                        <a:t>Piesārņojuma novēršana</a:t>
                      </a:r>
                      <a:endParaRPr lang="en-GB" dirty="0">
                        <a:solidFill>
                          <a:schemeClr val="accent2">
                            <a:lumMod val="50000"/>
                          </a:schemeClr>
                        </a:solidFill>
                        <a:latin typeface="Cambria" panose="02040503050406030204" pitchFamily="18" charset="0"/>
                        <a:ea typeface="Cambria" panose="02040503050406030204" pitchFamily="18" charset="0"/>
                      </a:endParaRPr>
                    </a:p>
                    <a:p>
                      <a:pPr marL="228600" lvl="1" indent="-285750">
                        <a:buClr>
                          <a:srgbClr val="002060"/>
                        </a:buClr>
                        <a:buFont typeface="Wingdings" panose="05000000000000000000" pitchFamily="2" charset="2"/>
                        <a:buChar char="v"/>
                      </a:pPr>
                      <a:r>
                        <a:rPr lang="lv-LV" dirty="0">
                          <a:solidFill>
                            <a:schemeClr val="accent2">
                              <a:lumMod val="50000"/>
                            </a:schemeClr>
                          </a:solidFill>
                          <a:latin typeface="Cambria" panose="02040503050406030204" pitchFamily="18" charset="0"/>
                          <a:ea typeface="Cambria" panose="02040503050406030204" pitchFamily="18" charset="0"/>
                        </a:rPr>
                        <a:t>Sadarbība</a:t>
                      </a:r>
                    </a:p>
                    <a:p>
                      <a:pPr marL="228600" lvl="1" indent="-285750">
                        <a:buClr>
                          <a:srgbClr val="002060"/>
                        </a:buClr>
                        <a:buFont typeface="Wingdings" panose="05000000000000000000" pitchFamily="2" charset="2"/>
                        <a:buChar char="v"/>
                      </a:pPr>
                      <a:r>
                        <a:rPr lang="lv-LV" dirty="0">
                          <a:solidFill>
                            <a:schemeClr val="accent2">
                              <a:lumMod val="50000"/>
                            </a:schemeClr>
                          </a:solidFill>
                          <a:latin typeface="Cambria" panose="02040503050406030204" pitchFamily="18" charset="0"/>
                          <a:ea typeface="Cambria" panose="02040503050406030204" pitchFamily="18" charset="0"/>
                        </a:rPr>
                        <a:t>Informēšana un konsultēšanās</a:t>
                      </a:r>
                    </a:p>
                    <a:p>
                      <a:pPr marL="228600" lvl="1" indent="-285750">
                        <a:buClr>
                          <a:srgbClr val="002060"/>
                        </a:buClr>
                        <a:buFont typeface="Wingdings" panose="05000000000000000000" pitchFamily="2" charset="2"/>
                        <a:buChar char="v"/>
                      </a:pPr>
                      <a:r>
                        <a:rPr lang="lv-LV" dirty="0">
                          <a:solidFill>
                            <a:schemeClr val="accent2">
                              <a:lumMod val="50000"/>
                            </a:schemeClr>
                          </a:solidFill>
                          <a:latin typeface="Cambria" panose="02040503050406030204" pitchFamily="18" charset="0"/>
                          <a:ea typeface="Cambria" panose="02040503050406030204" pitchFamily="18" charset="0"/>
                        </a:rPr>
                        <a:t>Ietekmes uz vidi novērtējums</a:t>
                      </a:r>
                    </a:p>
                  </a:txBody>
                  <a:tcPr anchor="ctr"/>
                </a:tc>
                <a:extLst>
                  <a:ext uri="{0D108BD9-81ED-4DB2-BD59-A6C34878D82A}">
                    <a16:rowId xmlns:a16="http://schemas.microsoft.com/office/drawing/2014/main" val="3813557821"/>
                  </a:ext>
                </a:extLst>
              </a:tr>
              <a:tr h="2161634">
                <a:tc>
                  <a:txBody>
                    <a:bodyPr/>
                    <a:lstStyle/>
                    <a:p>
                      <a:pPr algn="ctr"/>
                      <a:r>
                        <a:rPr lang="lv-LV" b="1" dirty="0">
                          <a:solidFill>
                            <a:schemeClr val="accent2">
                              <a:lumMod val="50000"/>
                            </a:schemeClr>
                          </a:solidFill>
                          <a:latin typeface="Cambria" panose="02040503050406030204" pitchFamily="18" charset="0"/>
                          <a:ea typeface="Cambria" panose="02040503050406030204" pitchFamily="18" charset="0"/>
                        </a:rPr>
                        <a:t>Tvērums</a:t>
                      </a:r>
                      <a:r>
                        <a:rPr lang="lv-LV" b="0" dirty="0">
                          <a:solidFill>
                            <a:schemeClr val="accent2">
                              <a:lumMod val="50000"/>
                            </a:schemeClr>
                          </a:solidFill>
                          <a:latin typeface="Cambria" panose="02040503050406030204" pitchFamily="18" charset="0"/>
                          <a:ea typeface="Cambria" panose="02040503050406030204" pitchFamily="18" charset="0"/>
                        </a:rPr>
                        <a:t> Pielikumi</a:t>
                      </a:r>
                    </a:p>
                  </a:txBody>
                  <a:tcPr anchor="ctr"/>
                </a:tc>
                <a:tc>
                  <a:txBody>
                    <a:bodyPr/>
                    <a:lstStyle/>
                    <a:p>
                      <a:r>
                        <a:rPr kumimoji="0" lang="lv-LV" sz="18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(I) </a:t>
                      </a:r>
                      <a:r>
                        <a:rPr lang="lv-LV" dirty="0">
                          <a:solidFill>
                            <a:schemeClr val="accent2">
                              <a:lumMod val="50000"/>
                            </a:schemeClr>
                          </a:solidFill>
                          <a:latin typeface="Cambria" panose="02040503050406030204" pitchFamily="18" charset="0"/>
                          <a:ea typeface="Cambria" panose="02040503050406030204" pitchFamily="18" charset="0"/>
                        </a:rPr>
                        <a:t>Kaitīgās, t.sk. aizliegtās vielas</a:t>
                      </a:r>
                    </a:p>
                    <a:p>
                      <a:r>
                        <a:rPr lang="lv-LV" dirty="0">
                          <a:solidFill>
                            <a:schemeClr val="accent2">
                              <a:lumMod val="50000"/>
                            </a:schemeClr>
                          </a:solidFill>
                          <a:latin typeface="Cambria" panose="02040503050406030204" pitchFamily="18" charset="0"/>
                          <a:ea typeface="Cambria" panose="02040503050406030204" pitchFamily="18" charset="0"/>
                        </a:rPr>
                        <a:t>(II) BEP &amp; BAT kritēriji </a:t>
                      </a:r>
                    </a:p>
                    <a:p>
                      <a:r>
                        <a:rPr lang="lv-LV" dirty="0">
                          <a:solidFill>
                            <a:schemeClr val="accent2">
                              <a:lumMod val="50000"/>
                            </a:schemeClr>
                          </a:solidFill>
                          <a:latin typeface="Cambria" panose="02040503050406030204" pitchFamily="18" charset="0"/>
                          <a:ea typeface="Cambria" panose="02040503050406030204" pitchFamily="18" charset="0"/>
                        </a:rPr>
                        <a:t>(III) Piesārņojuma novēršana no sauszemes</a:t>
                      </a:r>
                    </a:p>
                    <a:p>
                      <a:r>
                        <a:rPr lang="lv-LV" dirty="0">
                          <a:solidFill>
                            <a:schemeClr val="accent2">
                              <a:lumMod val="50000"/>
                            </a:schemeClr>
                          </a:solidFill>
                          <a:latin typeface="Cambria" panose="02040503050406030204" pitchFamily="18" charset="0"/>
                          <a:ea typeface="Cambria" panose="02040503050406030204" pitchFamily="18" charset="0"/>
                        </a:rPr>
                        <a:t>(IV) Piesārņojuma novēršana no kuģiem</a:t>
                      </a:r>
                    </a:p>
                    <a:p>
                      <a:r>
                        <a:rPr lang="lv-LV" dirty="0">
                          <a:solidFill>
                            <a:schemeClr val="accent2">
                              <a:lumMod val="50000"/>
                            </a:schemeClr>
                          </a:solidFill>
                          <a:latin typeface="Cambria" panose="02040503050406030204" pitchFamily="18" charset="0"/>
                          <a:ea typeface="Cambria" panose="02040503050406030204" pitchFamily="18" charset="0"/>
                        </a:rPr>
                        <a:t>(V) Izgāšanas aizliegums </a:t>
                      </a:r>
                    </a:p>
                    <a:p>
                      <a:r>
                        <a:rPr lang="lv-LV" dirty="0">
                          <a:solidFill>
                            <a:schemeClr val="accent2">
                              <a:lumMod val="50000"/>
                            </a:schemeClr>
                          </a:solidFill>
                          <a:latin typeface="Cambria" panose="02040503050406030204" pitchFamily="18" charset="0"/>
                          <a:ea typeface="Cambria" panose="02040503050406030204" pitchFamily="18" charset="0"/>
                        </a:rPr>
                        <a:t>(VI) Piesārņojuma novēršana no darbībām </a:t>
                      </a:r>
                      <a:r>
                        <a:rPr lang="lv-LV" dirty="0" err="1">
                          <a:solidFill>
                            <a:schemeClr val="accent2">
                              <a:lumMod val="50000"/>
                            </a:schemeClr>
                          </a:solidFill>
                          <a:latin typeface="Cambria" panose="02040503050406030204" pitchFamily="18" charset="0"/>
                          <a:ea typeface="Cambria" panose="02040503050406030204" pitchFamily="18" charset="0"/>
                        </a:rPr>
                        <a:t>atkrastē</a:t>
                      </a:r>
                      <a:endParaRPr lang="lv-LV" dirty="0">
                        <a:solidFill>
                          <a:schemeClr val="accent2">
                            <a:lumMod val="50000"/>
                          </a:schemeClr>
                        </a:solidFill>
                        <a:latin typeface="Cambria" panose="02040503050406030204" pitchFamily="18" charset="0"/>
                        <a:ea typeface="Cambria" panose="02040503050406030204" pitchFamily="18" charset="0"/>
                      </a:endParaRPr>
                    </a:p>
                    <a:p>
                      <a:r>
                        <a:rPr kumimoji="0" lang="lv-LV" sz="18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(VII) </a:t>
                      </a:r>
                      <a:r>
                        <a:rPr lang="lv-LV" dirty="0">
                          <a:solidFill>
                            <a:schemeClr val="accent2">
                              <a:lumMod val="50000"/>
                            </a:schemeClr>
                          </a:solidFill>
                          <a:latin typeface="Cambria" panose="02040503050406030204" pitchFamily="18" charset="0"/>
                          <a:ea typeface="Cambria" panose="02040503050406030204" pitchFamily="18" charset="0"/>
                        </a:rPr>
                        <a:t>Reaģēšana uz piesārņošanas gadījumiem</a:t>
                      </a:r>
                    </a:p>
                  </a:txBody>
                  <a:tcPr anchor="ctr"/>
                </a:tc>
                <a:extLst>
                  <a:ext uri="{0D108BD9-81ED-4DB2-BD59-A6C34878D82A}">
                    <a16:rowId xmlns:a16="http://schemas.microsoft.com/office/drawing/2014/main" val="4051884972"/>
                  </a:ext>
                </a:extLst>
              </a:tr>
            </a:tbl>
          </a:graphicData>
        </a:graphic>
      </p:graphicFrame>
      <p:graphicFrame>
        <p:nvGraphicFramePr>
          <p:cNvPr id="5" name="Table 4">
            <a:extLst>
              <a:ext uri="{FF2B5EF4-FFF2-40B4-BE49-F238E27FC236}">
                <a16:creationId xmlns:a16="http://schemas.microsoft.com/office/drawing/2014/main" id="{AA0007E3-F9E9-4573-8BD3-D7E88F68594F}"/>
              </a:ext>
            </a:extLst>
          </p:cNvPr>
          <p:cNvGraphicFramePr>
            <a:graphicFrameLocks noGrp="1"/>
          </p:cNvGraphicFramePr>
          <p:nvPr>
            <p:extLst>
              <p:ext uri="{D42A27DB-BD31-4B8C-83A1-F6EECF244321}">
                <p14:modId xmlns:p14="http://schemas.microsoft.com/office/powerpoint/2010/main" val="2469945048"/>
              </p:ext>
            </p:extLst>
          </p:nvPr>
        </p:nvGraphicFramePr>
        <p:xfrm>
          <a:off x="7532176" y="1593900"/>
          <a:ext cx="4621715" cy="5207343"/>
        </p:xfrm>
        <a:graphic>
          <a:graphicData uri="http://schemas.openxmlformats.org/drawingml/2006/table">
            <a:tbl>
              <a:tblPr firstRow="1" bandRow="1">
                <a:tableStyleId>{5C22544A-7EE6-4342-B048-85BDC9FD1C3A}</a:tableStyleId>
              </a:tblPr>
              <a:tblGrid>
                <a:gridCol w="998827">
                  <a:extLst>
                    <a:ext uri="{9D8B030D-6E8A-4147-A177-3AD203B41FA5}">
                      <a16:colId xmlns:a16="http://schemas.microsoft.com/office/drawing/2014/main" val="1930973908"/>
                    </a:ext>
                  </a:extLst>
                </a:gridCol>
                <a:gridCol w="3622888">
                  <a:extLst>
                    <a:ext uri="{9D8B030D-6E8A-4147-A177-3AD203B41FA5}">
                      <a16:colId xmlns:a16="http://schemas.microsoft.com/office/drawing/2014/main" val="947315665"/>
                    </a:ext>
                  </a:extLst>
                </a:gridCol>
              </a:tblGrid>
              <a:tr h="788152">
                <a:tc gridSpan="2">
                  <a:txBody>
                    <a:bodyPr/>
                    <a:lstStyle/>
                    <a:p>
                      <a:pPr algn="ctr"/>
                      <a:r>
                        <a:rPr lang="lv-LV" sz="2400" dirty="0">
                          <a:solidFill>
                            <a:schemeClr val="bg1"/>
                          </a:solidFill>
                          <a:latin typeface="Cambria" panose="02040503050406030204" pitchFamily="18" charset="0"/>
                          <a:ea typeface="Cambria" panose="02040503050406030204" pitchFamily="18" charset="0"/>
                        </a:rPr>
                        <a:t>Helsinku komisija (HELCOM)</a:t>
                      </a:r>
                    </a:p>
                  </a:txBody>
                  <a:tcPr anchor="ctr">
                    <a:solidFill>
                      <a:schemeClr val="accent2"/>
                    </a:solidFill>
                  </a:tcPr>
                </a:tc>
                <a:tc hMerge="1">
                  <a:txBody>
                    <a:bodyPr/>
                    <a:lstStyle/>
                    <a:p>
                      <a:endParaRPr lang="lv-LV" dirty="0"/>
                    </a:p>
                  </a:txBody>
                  <a:tcPr>
                    <a:solidFill>
                      <a:schemeClr val="accent2">
                        <a:lumMod val="20000"/>
                        <a:lumOff val="80000"/>
                      </a:schemeClr>
                    </a:solidFill>
                  </a:tcPr>
                </a:tc>
                <a:extLst>
                  <a:ext uri="{0D108BD9-81ED-4DB2-BD59-A6C34878D82A}">
                    <a16:rowId xmlns:a16="http://schemas.microsoft.com/office/drawing/2014/main" val="3256136232"/>
                  </a:ext>
                </a:extLst>
              </a:tr>
              <a:tr h="795296">
                <a:tc>
                  <a:txBody>
                    <a:bodyPr/>
                    <a:lstStyle/>
                    <a:p>
                      <a:endParaRPr lang="lv-LV" dirty="0">
                        <a:solidFill>
                          <a:schemeClr val="accent2">
                            <a:lumMod val="50000"/>
                          </a:schemeClr>
                        </a:solidFill>
                      </a:endParaRPr>
                    </a:p>
                  </a:txBody>
                  <a:tcPr>
                    <a:solidFill>
                      <a:schemeClr val="accent2"/>
                    </a:solidFill>
                  </a:tcPr>
                </a:tc>
                <a:tc>
                  <a:txBody>
                    <a:bodyPr/>
                    <a:lstStyle/>
                    <a:p>
                      <a:r>
                        <a:rPr lang="lv-LV" sz="2000" b="0" dirty="0">
                          <a:solidFill>
                            <a:schemeClr val="accent2">
                              <a:lumMod val="50000"/>
                            </a:schemeClr>
                          </a:solidFill>
                          <a:latin typeface="Cambria" panose="02040503050406030204" pitchFamily="18" charset="0"/>
                          <a:ea typeface="Cambria" panose="02040503050406030204" pitchFamily="18" charset="0"/>
                        </a:rPr>
                        <a:t>Jūras vides politikas veidotājs reģionā</a:t>
                      </a:r>
                    </a:p>
                  </a:txBody>
                  <a:tcPr anchor="ctr"/>
                </a:tc>
                <a:extLst>
                  <a:ext uri="{0D108BD9-81ED-4DB2-BD59-A6C34878D82A}">
                    <a16:rowId xmlns:a16="http://schemas.microsoft.com/office/drawing/2014/main" val="1067992572"/>
                  </a:ext>
                </a:extLst>
              </a:tr>
              <a:tr h="795296">
                <a:tc>
                  <a:txBody>
                    <a:bodyPr/>
                    <a:lstStyle/>
                    <a:p>
                      <a:endParaRPr lang="lv-LV" dirty="0">
                        <a:solidFill>
                          <a:schemeClr val="accent2">
                            <a:lumMod val="50000"/>
                          </a:schemeClr>
                        </a:solidFill>
                      </a:endParaRPr>
                    </a:p>
                  </a:txBody>
                  <a:tcP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0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Kopīgs monitorings un novērtējums</a:t>
                      </a:r>
                      <a:endParaRPr lang="lv-LV" sz="2000" b="0" dirty="0">
                        <a:solidFill>
                          <a:schemeClr val="accent2">
                            <a:lumMod val="50000"/>
                          </a:schemeClr>
                        </a:solidFill>
                        <a:latin typeface="Cambria" panose="02040503050406030204" pitchFamily="18" charset="0"/>
                        <a:ea typeface="Cambria" panose="02040503050406030204" pitchFamily="18" charset="0"/>
                      </a:endParaRPr>
                    </a:p>
                  </a:txBody>
                  <a:tcPr anchor="ctr"/>
                </a:tc>
                <a:extLst>
                  <a:ext uri="{0D108BD9-81ED-4DB2-BD59-A6C34878D82A}">
                    <a16:rowId xmlns:a16="http://schemas.microsoft.com/office/drawing/2014/main" val="700753202"/>
                  </a:ext>
                </a:extLst>
              </a:tr>
              <a:tr h="795296">
                <a:tc>
                  <a:txBody>
                    <a:bodyPr/>
                    <a:lstStyle/>
                    <a:p>
                      <a:endParaRPr lang="lv-LV" noProof="0" dirty="0">
                        <a:solidFill>
                          <a:schemeClr val="accent2">
                            <a:lumMod val="50000"/>
                          </a:schemeClr>
                        </a:solidFill>
                      </a:endParaRPr>
                    </a:p>
                  </a:txBody>
                  <a:tcP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v-LV" sz="20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Rekomendācijas, vadlīnijas </a:t>
                      </a:r>
                    </a:p>
                  </a:txBody>
                  <a:tcPr anchor="ctr"/>
                </a:tc>
                <a:extLst>
                  <a:ext uri="{0D108BD9-81ED-4DB2-BD59-A6C34878D82A}">
                    <a16:rowId xmlns:a16="http://schemas.microsoft.com/office/drawing/2014/main" val="3826381769"/>
                  </a:ext>
                </a:extLst>
              </a:tr>
              <a:tr h="892226">
                <a:tc>
                  <a:txBody>
                    <a:bodyPr/>
                    <a:lstStyle/>
                    <a:p>
                      <a:endParaRPr lang="lv-LV" dirty="0">
                        <a:solidFill>
                          <a:schemeClr val="accent2">
                            <a:lumMod val="50000"/>
                          </a:schemeClr>
                        </a:solidFill>
                      </a:endParaRPr>
                    </a:p>
                  </a:txBody>
                  <a:tcPr>
                    <a:solidFill>
                      <a:schemeClr val="accent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2000" b="0" dirty="0">
                          <a:solidFill>
                            <a:schemeClr val="accent2">
                              <a:lumMod val="50000"/>
                            </a:schemeClr>
                          </a:solidFill>
                          <a:latin typeface="Cambria" panose="02040503050406030204" pitchFamily="18" charset="0"/>
                          <a:ea typeface="Cambria" panose="02040503050406030204" pitchFamily="18" charset="0"/>
                        </a:rPr>
                        <a:t>Ministru deklarācijas</a:t>
                      </a:r>
                    </a:p>
                  </a:txBody>
                  <a:tcPr anchor="ctr"/>
                </a:tc>
                <a:extLst>
                  <a:ext uri="{0D108BD9-81ED-4DB2-BD59-A6C34878D82A}">
                    <a16:rowId xmlns:a16="http://schemas.microsoft.com/office/drawing/2014/main" val="688939205"/>
                  </a:ext>
                </a:extLst>
              </a:tr>
              <a:tr h="1141077">
                <a:tc>
                  <a:txBody>
                    <a:bodyPr/>
                    <a:lstStyle/>
                    <a:p>
                      <a:endParaRPr lang="lv-LV" dirty="0">
                        <a:solidFill>
                          <a:schemeClr val="accent2">
                            <a:lumMod val="50000"/>
                          </a:schemeClr>
                        </a:solidFill>
                      </a:endParaRPr>
                    </a:p>
                  </a:txBody>
                  <a:tcPr>
                    <a:solidFill>
                      <a:schemeClr val="accent2"/>
                    </a:solidFill>
                  </a:tcPr>
                </a:tc>
                <a:tc>
                  <a:txBody>
                    <a:bodyPr/>
                    <a:lstStyle/>
                    <a:p>
                      <a:r>
                        <a:rPr lang="lv-LV" sz="2000" b="0" dirty="0">
                          <a:solidFill>
                            <a:schemeClr val="accent2">
                              <a:lumMod val="50000"/>
                            </a:schemeClr>
                          </a:solidFill>
                          <a:latin typeface="Cambria" panose="02040503050406030204" pitchFamily="18" charset="0"/>
                          <a:ea typeface="Cambria" panose="02040503050406030204" pitchFamily="18" charset="0"/>
                        </a:rPr>
                        <a:t>Baltijas jūras rīcības plāns</a:t>
                      </a:r>
                    </a:p>
                    <a:p>
                      <a:pPr marL="285750" indent="-285750">
                        <a:buFont typeface="Wingdings" panose="05000000000000000000" pitchFamily="2" charset="2"/>
                        <a:buChar char="Ø"/>
                      </a:pPr>
                      <a:r>
                        <a:rPr lang="lv-LV" sz="2000" b="0" dirty="0">
                          <a:solidFill>
                            <a:schemeClr val="accent2">
                              <a:lumMod val="50000"/>
                            </a:schemeClr>
                          </a:solidFill>
                          <a:latin typeface="Cambria" panose="02040503050406030204" pitchFamily="18" charset="0"/>
                          <a:ea typeface="Cambria" panose="02040503050406030204" pitchFamily="18" charset="0"/>
                        </a:rPr>
                        <a:t>2007.</a:t>
                      </a:r>
                    </a:p>
                    <a:p>
                      <a:pPr marL="285750" indent="-285750">
                        <a:buFont typeface="Wingdings" panose="05000000000000000000" pitchFamily="2" charset="2"/>
                        <a:buChar char="Ø"/>
                      </a:pPr>
                      <a:r>
                        <a:rPr lang="lv-LV" sz="2000" b="0" dirty="0">
                          <a:solidFill>
                            <a:schemeClr val="accent2">
                              <a:lumMod val="50000"/>
                            </a:schemeClr>
                          </a:solidFill>
                          <a:latin typeface="Cambria" panose="02040503050406030204" pitchFamily="18" charset="0"/>
                          <a:ea typeface="Cambria" panose="02040503050406030204" pitchFamily="18" charset="0"/>
                        </a:rPr>
                        <a:t>2021. -2030.</a:t>
                      </a:r>
                      <a:endParaRPr lang="lv-LV" sz="2000" b="0" dirty="0">
                        <a:solidFill>
                          <a:schemeClr val="accent2">
                            <a:lumMod val="50000"/>
                          </a:schemeClr>
                        </a:solidFill>
                      </a:endParaRPr>
                    </a:p>
                  </a:txBody>
                  <a:tcPr anchor="ctr"/>
                </a:tc>
                <a:extLst>
                  <a:ext uri="{0D108BD9-81ED-4DB2-BD59-A6C34878D82A}">
                    <a16:rowId xmlns:a16="http://schemas.microsoft.com/office/drawing/2014/main" val="1163723843"/>
                  </a:ext>
                </a:extLst>
              </a:tr>
            </a:tbl>
          </a:graphicData>
        </a:graphic>
      </p:graphicFrame>
      <p:pic>
        <p:nvPicPr>
          <p:cNvPr id="6" name="Picture 5">
            <a:extLst>
              <a:ext uri="{FF2B5EF4-FFF2-40B4-BE49-F238E27FC236}">
                <a16:creationId xmlns:a16="http://schemas.microsoft.com/office/drawing/2014/main" id="{54DDDEB5-BBB7-4FB7-951D-DBAB1FCD3543}"/>
              </a:ext>
            </a:extLst>
          </p:cNvPr>
          <p:cNvPicPr>
            <a:picLocks noChangeAspect="1"/>
          </p:cNvPicPr>
          <p:nvPr/>
        </p:nvPicPr>
        <p:blipFill>
          <a:blip r:embed="rId3"/>
          <a:stretch>
            <a:fillRect/>
          </a:stretch>
        </p:blipFill>
        <p:spPr>
          <a:xfrm>
            <a:off x="10136260" y="-66974"/>
            <a:ext cx="1896020" cy="1889924"/>
          </a:xfrm>
          <a:prstGeom prst="rect">
            <a:avLst/>
          </a:prstGeom>
        </p:spPr>
      </p:pic>
      <p:sp>
        <p:nvSpPr>
          <p:cNvPr id="9" name="Rectangle 8">
            <a:extLst>
              <a:ext uri="{FF2B5EF4-FFF2-40B4-BE49-F238E27FC236}">
                <a16:creationId xmlns:a16="http://schemas.microsoft.com/office/drawing/2014/main" id="{25BDDF4F-2D84-E04A-CCE8-C9BC958CF1F4}"/>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0" name="Rectangle 9">
            <a:extLst>
              <a:ext uri="{FF2B5EF4-FFF2-40B4-BE49-F238E27FC236}">
                <a16:creationId xmlns:a16="http://schemas.microsoft.com/office/drawing/2014/main" id="{CEA60AE8-A308-C445-6C69-20396BDA8C52}"/>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3" name="TextBox 12">
            <a:extLst>
              <a:ext uri="{FF2B5EF4-FFF2-40B4-BE49-F238E27FC236}">
                <a16:creationId xmlns:a16="http://schemas.microsoft.com/office/drawing/2014/main" id="{BAB53346-7CED-DA01-43E4-0D20A0FA96A4}"/>
              </a:ext>
            </a:extLst>
          </p:cNvPr>
          <p:cNvSpPr txBox="1"/>
          <p:nvPr/>
        </p:nvSpPr>
        <p:spPr>
          <a:xfrm>
            <a:off x="421391" y="164713"/>
            <a:ext cx="11133183" cy="1077218"/>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Baltijas jūras reģiona jūras vides </a:t>
            </a:r>
          </a:p>
          <a:p>
            <a:r>
              <a:rPr lang="lv-LV" sz="3200" b="1" dirty="0">
                <a:solidFill>
                  <a:schemeClr val="accent2">
                    <a:lumMod val="50000"/>
                  </a:schemeClr>
                </a:solidFill>
                <a:latin typeface="Cambria" panose="02040503050406030204" pitchFamily="18" charset="0"/>
                <a:ea typeface="Verdana" panose="020B0604030504040204" pitchFamily="34" charset="0"/>
              </a:rPr>
              <a:t>aizsardzības konvencija, 1992.</a:t>
            </a:r>
          </a:p>
        </p:txBody>
      </p:sp>
      <p:pic>
        <p:nvPicPr>
          <p:cNvPr id="22" name="Graphic 21" descr="Good Idea outline">
            <a:extLst>
              <a:ext uri="{FF2B5EF4-FFF2-40B4-BE49-F238E27FC236}">
                <a16:creationId xmlns:a16="http://schemas.microsoft.com/office/drawing/2014/main" id="{B8F84DEE-D3D7-1274-AE7D-15B7C7F642D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651429" y="4008790"/>
            <a:ext cx="779442" cy="779442"/>
          </a:xfrm>
          <a:prstGeom prst="rect">
            <a:avLst/>
          </a:prstGeom>
        </p:spPr>
      </p:pic>
      <p:pic>
        <p:nvPicPr>
          <p:cNvPr id="24" name="Graphic 23" descr="Treasure Map outline">
            <a:extLst>
              <a:ext uri="{FF2B5EF4-FFF2-40B4-BE49-F238E27FC236}">
                <a16:creationId xmlns:a16="http://schemas.microsoft.com/office/drawing/2014/main" id="{A7EA0C9D-4DC4-F937-5DAC-BCB77EF0EE9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556878" y="5778887"/>
            <a:ext cx="914400" cy="914400"/>
          </a:xfrm>
          <a:prstGeom prst="rect">
            <a:avLst/>
          </a:prstGeom>
        </p:spPr>
      </p:pic>
      <p:pic>
        <p:nvPicPr>
          <p:cNvPr id="26" name="Graphic 25" descr="Signature outline">
            <a:extLst>
              <a:ext uri="{FF2B5EF4-FFF2-40B4-BE49-F238E27FC236}">
                <a16:creationId xmlns:a16="http://schemas.microsoft.com/office/drawing/2014/main" id="{AEAEB2BF-B2EE-8B58-56C8-65165E401A4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24357" y="4823461"/>
            <a:ext cx="779442" cy="779442"/>
          </a:xfrm>
          <a:prstGeom prst="rect">
            <a:avLst/>
          </a:prstGeom>
        </p:spPr>
      </p:pic>
      <p:pic>
        <p:nvPicPr>
          <p:cNvPr id="30" name="Graphic 29" descr="Beaker outline">
            <a:extLst>
              <a:ext uri="{FF2B5EF4-FFF2-40B4-BE49-F238E27FC236}">
                <a16:creationId xmlns:a16="http://schemas.microsoft.com/office/drawing/2014/main" id="{C329E5BE-008E-C529-DF9A-12934FE0AAD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911402" y="3125580"/>
            <a:ext cx="703748" cy="703748"/>
          </a:xfrm>
          <a:prstGeom prst="rect">
            <a:avLst/>
          </a:prstGeom>
        </p:spPr>
      </p:pic>
      <p:pic>
        <p:nvPicPr>
          <p:cNvPr id="35" name="Graphic 34" descr="Research outline">
            <a:extLst>
              <a:ext uri="{FF2B5EF4-FFF2-40B4-BE49-F238E27FC236}">
                <a16:creationId xmlns:a16="http://schemas.microsoft.com/office/drawing/2014/main" id="{BE0B3799-E1BD-672F-C4C8-82CE532F6FD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508387" y="3249171"/>
            <a:ext cx="703748" cy="703748"/>
          </a:xfrm>
          <a:prstGeom prst="rect">
            <a:avLst/>
          </a:prstGeom>
        </p:spPr>
      </p:pic>
      <p:pic>
        <p:nvPicPr>
          <p:cNvPr id="37" name="Graphic 36" descr="Meeting outline">
            <a:extLst>
              <a:ext uri="{FF2B5EF4-FFF2-40B4-BE49-F238E27FC236}">
                <a16:creationId xmlns:a16="http://schemas.microsoft.com/office/drawing/2014/main" id="{70EF46F2-FF39-E33D-9795-1BEA683AA40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29663" y="2364700"/>
            <a:ext cx="813653" cy="813653"/>
          </a:xfrm>
          <a:prstGeom prst="rect">
            <a:avLst/>
          </a:prstGeom>
        </p:spPr>
      </p:pic>
    </p:spTree>
    <p:extLst>
      <p:ext uri="{BB962C8B-B14F-4D97-AF65-F5344CB8AC3E}">
        <p14:creationId xmlns:p14="http://schemas.microsoft.com/office/powerpoint/2010/main" val="3798466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4">
            <a:extLst>
              <a:ext uri="{FF2B5EF4-FFF2-40B4-BE49-F238E27FC236}">
                <a16:creationId xmlns:a16="http://schemas.microsoft.com/office/drawing/2014/main" id="{DCD08F88-F80E-EEC0-863F-E1040B4AF114}"/>
              </a:ext>
            </a:extLst>
          </p:cNvPr>
          <p:cNvSpPr txBox="1">
            <a:spLocks/>
          </p:cNvSpPr>
          <p:nvPr/>
        </p:nvSpPr>
        <p:spPr bwMode="auto">
          <a:xfrm>
            <a:off x="8485795" y="4141745"/>
            <a:ext cx="3321208" cy="2551542"/>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noAutofit/>
          </a:bodyPr>
          <a:lstStyle>
            <a:lvl1pPr marL="0" indent="0" algn="l" rtl="0" eaLnBrk="0" fontAlgn="base" hangingPunct="0">
              <a:lnSpc>
                <a:spcPct val="90000"/>
              </a:lnSpc>
              <a:spcBef>
                <a:spcPts val="1000"/>
              </a:spcBef>
              <a:spcAft>
                <a:spcPct val="0"/>
              </a:spcAft>
              <a:buFont typeface="Arial" panose="020B0604020202020204" pitchFamily="34" charset="0"/>
              <a:buNone/>
              <a:defRPr sz="2400" b="1" kern="1200">
                <a:solidFill>
                  <a:schemeClr val="tx1"/>
                </a:solidFill>
                <a:latin typeface="+mn-lt"/>
                <a:ea typeface="+mn-ea"/>
                <a:cs typeface="+mn-cs"/>
              </a:defRPr>
            </a:lvl1pPr>
            <a:lvl2pPr marL="457200" indent="0" algn="l" rtl="0" eaLnBrk="0" fontAlgn="base" hangingPunct="0">
              <a:lnSpc>
                <a:spcPct val="90000"/>
              </a:lnSpc>
              <a:spcBef>
                <a:spcPts val="500"/>
              </a:spcBef>
              <a:spcAft>
                <a:spcPct val="0"/>
              </a:spcAft>
              <a:buFont typeface="Arial" panose="020B0604020202020204" pitchFamily="34" charset="0"/>
              <a:buNone/>
              <a:defRPr sz="2000" b="1" kern="1200">
                <a:solidFill>
                  <a:schemeClr val="tx1"/>
                </a:solidFill>
                <a:latin typeface="+mn-lt"/>
                <a:ea typeface="+mn-ea"/>
                <a:cs typeface="+mn-cs"/>
              </a:defRPr>
            </a:lvl2pPr>
            <a:lvl3pPr marL="914400" indent="0" algn="l" rtl="0" eaLnBrk="0" fontAlgn="base" hangingPunct="0">
              <a:lnSpc>
                <a:spcPct val="90000"/>
              </a:lnSpc>
              <a:spcBef>
                <a:spcPts val="500"/>
              </a:spcBef>
              <a:spcAft>
                <a:spcPct val="0"/>
              </a:spcAft>
              <a:buFont typeface="Arial" panose="020B0604020202020204" pitchFamily="34" charset="0"/>
              <a:buNone/>
              <a:defRPr sz="1800" b="1" kern="1200">
                <a:solidFill>
                  <a:schemeClr val="tx1"/>
                </a:solidFill>
                <a:latin typeface="+mn-lt"/>
                <a:ea typeface="+mn-ea"/>
                <a:cs typeface="+mn-cs"/>
              </a:defRPr>
            </a:lvl3pPr>
            <a:lvl4pPr marL="1371600" indent="0" algn="l" rtl="0" eaLnBrk="0" fontAlgn="base" hangingPunct="0">
              <a:lnSpc>
                <a:spcPct val="90000"/>
              </a:lnSpc>
              <a:spcBef>
                <a:spcPts val="500"/>
              </a:spcBef>
              <a:spcAft>
                <a:spcPct val="0"/>
              </a:spcAft>
              <a:buFont typeface="Arial" panose="020B0604020202020204" pitchFamily="34" charset="0"/>
              <a:buNone/>
              <a:defRPr sz="1600" b="1" kern="1200">
                <a:solidFill>
                  <a:schemeClr val="tx1"/>
                </a:solidFill>
                <a:latin typeface="+mn-lt"/>
                <a:ea typeface="+mn-ea"/>
                <a:cs typeface="+mn-cs"/>
              </a:defRPr>
            </a:lvl4pPr>
            <a:lvl5pPr marL="1828800" indent="0" algn="l" rtl="0" eaLnBrk="0" fontAlgn="base" hangingPunct="0">
              <a:lnSpc>
                <a:spcPct val="90000"/>
              </a:lnSpc>
              <a:spcBef>
                <a:spcPts val="500"/>
              </a:spcBef>
              <a:spcAft>
                <a:spcPct val="0"/>
              </a:spcAft>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endParaRPr lang="lv-LV" sz="1800" b="0" dirty="0">
              <a:solidFill>
                <a:schemeClr val="accent6">
                  <a:lumMod val="75000"/>
                </a:schemeClr>
              </a:solidFill>
              <a:latin typeface="Cambria" panose="02040503050406030204" pitchFamily="18" charset="0"/>
              <a:ea typeface="Cambria" panose="02040503050406030204" pitchFamily="18" charset="0"/>
              <a:cs typeface="Calibri" panose="020F0502020204030204" pitchFamily="34" charset="0"/>
            </a:endParaRPr>
          </a:p>
        </p:txBody>
      </p:sp>
      <p:sp>
        <p:nvSpPr>
          <p:cNvPr id="15" name="TextBox 14">
            <a:extLst>
              <a:ext uri="{FF2B5EF4-FFF2-40B4-BE49-F238E27FC236}">
                <a16:creationId xmlns:a16="http://schemas.microsoft.com/office/drawing/2014/main" id="{27AE0C71-C1EA-CAAF-D1B7-8B1D21DD5B74}"/>
              </a:ext>
            </a:extLst>
          </p:cNvPr>
          <p:cNvSpPr txBox="1"/>
          <p:nvPr/>
        </p:nvSpPr>
        <p:spPr>
          <a:xfrm>
            <a:off x="421391" y="164713"/>
            <a:ext cx="11133183" cy="1077218"/>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HELCOM Baltijas jūras rīcības plāns (BJRP 2021) </a:t>
            </a:r>
          </a:p>
          <a:p>
            <a:r>
              <a:rPr lang="lv-LV" sz="3200" b="1" dirty="0">
                <a:solidFill>
                  <a:schemeClr val="accent2"/>
                </a:solidFill>
                <a:latin typeface="Cambria" panose="02040503050406030204" pitchFamily="18" charset="0"/>
                <a:ea typeface="Verdana" panose="020B0604030504040204" pitchFamily="34" charset="0"/>
              </a:rPr>
              <a:t>Vīzija un stratēģiskie mērķi </a:t>
            </a:r>
            <a:r>
              <a:rPr lang="lv-LV" sz="3200" b="1" dirty="0">
                <a:solidFill>
                  <a:schemeClr val="accent2"/>
                </a:solidFill>
                <a:latin typeface="Aptos" panose="020B0004020202020204" pitchFamily="34" charset="0"/>
                <a:ea typeface="Verdana" panose="020B0604030504040204" pitchFamily="34" charset="0"/>
              </a:rPr>
              <a:t>→ </a:t>
            </a:r>
            <a:r>
              <a:rPr lang="lv-LV" sz="3200" b="1" dirty="0">
                <a:solidFill>
                  <a:schemeClr val="accent2"/>
                </a:solidFill>
                <a:latin typeface="Cambria" panose="02040503050406030204" pitchFamily="18" charset="0"/>
                <a:ea typeface="Verdana" panose="020B0604030504040204" pitchFamily="34" charset="0"/>
              </a:rPr>
              <a:t>2030.g.</a:t>
            </a:r>
          </a:p>
        </p:txBody>
      </p:sp>
      <p:pic>
        <p:nvPicPr>
          <p:cNvPr id="7" name="Content Placeholder 3">
            <a:extLst>
              <a:ext uri="{FF2B5EF4-FFF2-40B4-BE49-F238E27FC236}">
                <a16:creationId xmlns:a16="http://schemas.microsoft.com/office/drawing/2014/main" id="{25E591F6-727D-43CD-B114-CA4C31490547}"/>
              </a:ext>
            </a:extLst>
          </p:cNvPr>
          <p:cNvPicPr>
            <a:picLocks noGrp="1" noChangeAspect="1"/>
          </p:cNvPicPr>
          <p:nvPr>
            <p:ph sz="half" idx="2"/>
          </p:nvPr>
        </p:nvPicPr>
        <p:blipFill>
          <a:blip r:embed="rId3"/>
          <a:stretch>
            <a:fillRect/>
          </a:stretch>
        </p:blipFill>
        <p:spPr>
          <a:xfrm>
            <a:off x="0" y="1610387"/>
            <a:ext cx="7937500" cy="4689324"/>
          </a:xfrm>
          <a:prstGeom prst="rect">
            <a:avLst/>
          </a:prstGeom>
        </p:spPr>
      </p:pic>
      <p:sp>
        <p:nvSpPr>
          <p:cNvPr id="5" name="Text Placeholder 4">
            <a:extLst>
              <a:ext uri="{FF2B5EF4-FFF2-40B4-BE49-F238E27FC236}">
                <a16:creationId xmlns:a16="http://schemas.microsoft.com/office/drawing/2014/main" id="{78F975A6-B871-44CE-9C4C-6D9418314EB2}"/>
              </a:ext>
            </a:extLst>
          </p:cNvPr>
          <p:cNvSpPr>
            <a:spLocks noGrp="1"/>
          </p:cNvSpPr>
          <p:nvPr>
            <p:ph type="body" sz="quarter" idx="3"/>
          </p:nvPr>
        </p:nvSpPr>
        <p:spPr>
          <a:xfrm>
            <a:off x="8485795" y="1610388"/>
            <a:ext cx="3321208" cy="2371838"/>
          </a:xfrm>
          <a:solidFill>
            <a:schemeClr val="bg1">
              <a:lumMod val="95000"/>
            </a:schemeClr>
          </a:solidFill>
        </p:spPr>
        <p:txBody>
          <a:bodyPr anchor="ctr">
            <a:noAutofit/>
          </a:bodyPr>
          <a:lstStyle/>
          <a:p>
            <a:r>
              <a:rPr lang="lv-LV" sz="1800" dirty="0">
                <a:solidFill>
                  <a:srgbClr val="0070C0"/>
                </a:solidFill>
                <a:latin typeface="Cambria" panose="02040503050406030204" pitchFamily="18" charset="0"/>
                <a:ea typeface="Cambria" panose="02040503050406030204" pitchFamily="18" charset="0"/>
                <a:cs typeface="Calibri" panose="020F0502020204030204" pitchFamily="34" charset="0"/>
              </a:rPr>
              <a:t>199</a:t>
            </a:r>
            <a:r>
              <a:rPr lang="lv-LV" sz="1800" dirty="0">
                <a:solidFill>
                  <a:srgbClr val="002060"/>
                </a:solidFill>
                <a:latin typeface="Cambria" panose="02040503050406030204" pitchFamily="18" charset="0"/>
                <a:ea typeface="Cambria" panose="02040503050406030204" pitchFamily="18" charset="0"/>
                <a:cs typeface="Calibri" panose="020F0502020204030204" pitchFamily="34" charset="0"/>
              </a:rPr>
              <a:t> pasākumi reģionālā  un               nacionālā līmenī</a:t>
            </a:r>
          </a:p>
          <a:p>
            <a:pPr marL="342900" indent="-342900">
              <a:spcBef>
                <a:spcPts val="0"/>
              </a:spcBef>
              <a:buFont typeface="Wingdings" panose="05000000000000000000" pitchFamily="2" charset="2"/>
              <a:buChar char="v"/>
            </a:pPr>
            <a:r>
              <a:rPr lang="lv-LV" sz="1800" b="0" dirty="0">
                <a:solidFill>
                  <a:srgbClr val="006666"/>
                </a:solidFill>
                <a:latin typeface="Cambria" panose="02040503050406030204" pitchFamily="18" charset="0"/>
                <a:ea typeface="Cambria" panose="02040503050406030204" pitchFamily="18" charset="0"/>
                <a:cs typeface="Calibri" panose="020F0502020204030204" pitchFamily="34" charset="0"/>
              </a:rPr>
              <a:t>Bioloģiskā daudzveidība </a:t>
            </a:r>
          </a:p>
          <a:p>
            <a:pPr marL="342900" indent="-342900">
              <a:spcBef>
                <a:spcPts val="0"/>
              </a:spcBef>
              <a:buFont typeface="Wingdings" panose="05000000000000000000" pitchFamily="2" charset="2"/>
              <a:buChar char="v"/>
            </a:pPr>
            <a:r>
              <a:rPr lang="lv-LV" sz="1800" b="0" dirty="0">
                <a:solidFill>
                  <a:srgbClr val="006666"/>
                </a:solidFill>
                <a:latin typeface="Cambria" panose="02040503050406030204" pitchFamily="18" charset="0"/>
                <a:ea typeface="Cambria" panose="02040503050406030204" pitchFamily="18" charset="0"/>
                <a:cs typeface="Calibri" panose="020F0502020204030204" pitchFamily="34" charset="0"/>
              </a:rPr>
              <a:t>Eitrofikācija </a:t>
            </a:r>
          </a:p>
          <a:p>
            <a:pPr marL="342900" indent="-342900">
              <a:spcBef>
                <a:spcPts val="0"/>
              </a:spcBef>
              <a:buFont typeface="Wingdings" panose="05000000000000000000" pitchFamily="2" charset="2"/>
              <a:buChar char="v"/>
            </a:pPr>
            <a:r>
              <a:rPr lang="lv-LV" sz="1800" b="0" dirty="0">
                <a:solidFill>
                  <a:srgbClr val="006666"/>
                </a:solidFill>
                <a:latin typeface="Cambria" panose="02040503050406030204" pitchFamily="18" charset="0"/>
                <a:ea typeface="Cambria" panose="02040503050406030204" pitchFamily="18" charset="0"/>
                <a:cs typeface="Calibri" panose="020F0502020204030204" pitchFamily="34" charset="0"/>
              </a:rPr>
              <a:t>Bīstamās vielas un atkritumi</a:t>
            </a:r>
          </a:p>
          <a:p>
            <a:pPr marL="342900" indent="-342900">
              <a:spcBef>
                <a:spcPts val="0"/>
              </a:spcBef>
              <a:buFont typeface="Wingdings" panose="05000000000000000000" pitchFamily="2" charset="2"/>
              <a:buChar char="v"/>
            </a:pPr>
            <a:r>
              <a:rPr lang="lv-LV" sz="1800" b="0" dirty="0">
                <a:solidFill>
                  <a:srgbClr val="006666"/>
                </a:solidFill>
                <a:latin typeface="Cambria" panose="02040503050406030204" pitchFamily="18" charset="0"/>
                <a:ea typeface="Cambria" panose="02040503050406030204" pitchFamily="18" charset="0"/>
                <a:cs typeface="Calibri" panose="020F0502020204030204" pitchFamily="34" charset="0"/>
              </a:rPr>
              <a:t>Ilgtspējīga darbība jūrā</a:t>
            </a:r>
          </a:p>
          <a:p>
            <a:pPr marL="285750" indent="-285750">
              <a:spcBef>
                <a:spcPts val="0"/>
              </a:spcBef>
              <a:buFont typeface="Wingdings" panose="05000000000000000000" pitchFamily="2" charset="2"/>
              <a:buChar char="v"/>
            </a:pPr>
            <a:r>
              <a:rPr lang="lv-LV" sz="1800" b="0" dirty="0">
                <a:solidFill>
                  <a:schemeClr val="accent6">
                    <a:lumMod val="75000"/>
                  </a:schemeClr>
                </a:solidFill>
                <a:latin typeface="Cambria" panose="02040503050406030204" pitchFamily="18" charset="0"/>
                <a:ea typeface="Cambria" panose="02040503050406030204" pitchFamily="18" charset="0"/>
                <a:cs typeface="Calibri" panose="020F0502020204030204" pitchFamily="34" charset="0"/>
              </a:rPr>
              <a:t>Horizontālās tēmas</a:t>
            </a:r>
          </a:p>
        </p:txBody>
      </p:sp>
      <p:pic>
        <p:nvPicPr>
          <p:cNvPr id="8" name="Content Placeholder 7">
            <a:extLst>
              <a:ext uri="{FF2B5EF4-FFF2-40B4-BE49-F238E27FC236}">
                <a16:creationId xmlns:a16="http://schemas.microsoft.com/office/drawing/2014/main" id="{FA98D3DA-0F9A-4AA9-86A0-F92D738C93AA}"/>
              </a:ext>
            </a:extLst>
          </p:cNvPr>
          <p:cNvPicPr>
            <a:picLocks noGrp="1" noChangeAspect="1"/>
          </p:cNvPicPr>
          <p:nvPr>
            <p:ph sz="quarter" idx="4"/>
          </p:nvPr>
        </p:nvPicPr>
        <p:blipFill>
          <a:blip r:embed="rId4"/>
          <a:stretch>
            <a:fillRect/>
          </a:stretch>
        </p:blipFill>
        <p:spPr>
          <a:xfrm>
            <a:off x="9050447" y="4275636"/>
            <a:ext cx="1081873" cy="1081873"/>
          </a:xfrm>
          <a:prstGeom prst="rect">
            <a:avLst/>
          </a:prstGeom>
        </p:spPr>
      </p:pic>
      <p:pic>
        <p:nvPicPr>
          <p:cNvPr id="10" name="Picture 9">
            <a:extLst>
              <a:ext uri="{FF2B5EF4-FFF2-40B4-BE49-F238E27FC236}">
                <a16:creationId xmlns:a16="http://schemas.microsoft.com/office/drawing/2014/main" id="{CFC83A88-8EFD-4885-85BF-E6E8E76C00F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1545" y="5431709"/>
            <a:ext cx="1081873" cy="1081873"/>
          </a:xfrm>
          <a:prstGeom prst="rect">
            <a:avLst/>
          </a:prstGeom>
        </p:spPr>
      </p:pic>
      <p:pic>
        <p:nvPicPr>
          <p:cNvPr id="11" name="Picture 10">
            <a:extLst>
              <a:ext uri="{FF2B5EF4-FFF2-40B4-BE49-F238E27FC236}">
                <a16:creationId xmlns:a16="http://schemas.microsoft.com/office/drawing/2014/main" id="{96205480-3055-4EF6-94DD-B927A99F69E0}"/>
              </a:ext>
            </a:extLst>
          </p:cNvPr>
          <p:cNvPicPr>
            <a:picLocks noChangeAspect="1"/>
          </p:cNvPicPr>
          <p:nvPr/>
        </p:nvPicPr>
        <p:blipFill>
          <a:blip r:embed="rId6"/>
          <a:stretch>
            <a:fillRect/>
          </a:stretch>
        </p:blipFill>
        <p:spPr>
          <a:xfrm>
            <a:off x="9064525" y="5446699"/>
            <a:ext cx="1081874" cy="1081874"/>
          </a:xfrm>
          <a:prstGeom prst="rect">
            <a:avLst/>
          </a:prstGeom>
        </p:spPr>
      </p:pic>
      <p:pic>
        <p:nvPicPr>
          <p:cNvPr id="12" name="Picture 11">
            <a:extLst>
              <a:ext uri="{FF2B5EF4-FFF2-40B4-BE49-F238E27FC236}">
                <a16:creationId xmlns:a16="http://schemas.microsoft.com/office/drawing/2014/main" id="{A8D31988-2DCD-4CDC-A916-2D487B3F51F2}"/>
              </a:ext>
            </a:extLst>
          </p:cNvPr>
          <p:cNvPicPr>
            <a:picLocks noChangeAspect="1"/>
          </p:cNvPicPr>
          <p:nvPr/>
        </p:nvPicPr>
        <p:blipFill>
          <a:blip r:embed="rId7"/>
          <a:stretch>
            <a:fillRect/>
          </a:stretch>
        </p:blipFill>
        <p:spPr>
          <a:xfrm>
            <a:off x="10217551" y="4275636"/>
            <a:ext cx="1081873" cy="1081873"/>
          </a:xfrm>
          <a:prstGeom prst="rect">
            <a:avLst/>
          </a:prstGeom>
        </p:spPr>
      </p:pic>
      <p:sp>
        <p:nvSpPr>
          <p:cNvPr id="4" name="Rectangle 3">
            <a:extLst>
              <a:ext uri="{FF2B5EF4-FFF2-40B4-BE49-F238E27FC236}">
                <a16:creationId xmlns:a16="http://schemas.microsoft.com/office/drawing/2014/main" id="{11531FAC-A6BD-20B1-7A64-FEC0DD2C8937}"/>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3" name="Rectangle 12">
            <a:extLst>
              <a:ext uri="{FF2B5EF4-FFF2-40B4-BE49-F238E27FC236}">
                <a16:creationId xmlns:a16="http://schemas.microsoft.com/office/drawing/2014/main" id="{3A286ED6-C768-F546-2F3C-5881BE8388D4}"/>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8" name="Rectangle 17">
            <a:extLst>
              <a:ext uri="{FF2B5EF4-FFF2-40B4-BE49-F238E27FC236}">
                <a16:creationId xmlns:a16="http://schemas.microsoft.com/office/drawing/2014/main" id="{CBAB7664-8EFD-C4F0-2341-3CB6DB40BA8B}"/>
              </a:ext>
            </a:extLst>
          </p:cNvPr>
          <p:cNvSpPr/>
          <p:nvPr/>
        </p:nvSpPr>
        <p:spPr>
          <a:xfrm rot="5400000">
            <a:off x="5906011" y="4097146"/>
            <a:ext cx="5082900" cy="109381"/>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145392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MSFD">
            <a:extLst>
              <a:ext uri="{FF2B5EF4-FFF2-40B4-BE49-F238E27FC236}">
                <a16:creationId xmlns:a16="http://schemas.microsoft.com/office/drawing/2014/main" id="{B14CA9FF-5800-40AC-97AA-0DB53174F97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10981444" y="107227"/>
            <a:ext cx="1146260" cy="1068313"/>
          </a:xfrm>
          <a:prstGeom prst="rect">
            <a:avLst/>
          </a:prstGeom>
          <a:noFill/>
          <a:ln>
            <a:noFill/>
          </a:ln>
        </p:spPr>
      </p:pic>
      <p:sp>
        <p:nvSpPr>
          <p:cNvPr id="9" name="TextBox 8">
            <a:extLst>
              <a:ext uri="{FF2B5EF4-FFF2-40B4-BE49-F238E27FC236}">
                <a16:creationId xmlns:a16="http://schemas.microsoft.com/office/drawing/2014/main" id="{128BBFF0-B7B1-7407-9427-91697A204F13}"/>
              </a:ext>
            </a:extLst>
          </p:cNvPr>
          <p:cNvSpPr txBox="1"/>
          <p:nvPr/>
        </p:nvSpPr>
        <p:spPr>
          <a:xfrm>
            <a:off x="421391" y="384824"/>
            <a:ext cx="11133183" cy="584775"/>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Jūras vides aizsardzība Eiropas savienībā</a:t>
            </a:r>
            <a:endParaRPr lang="lv-LV" sz="3200" b="1" dirty="0">
              <a:solidFill>
                <a:schemeClr val="accent2"/>
              </a:solidFill>
              <a:latin typeface="Cambria" panose="02040503050406030204" pitchFamily="18" charset="0"/>
              <a:ea typeface="Verdana" panose="020B0604030504040204" pitchFamily="34" charset="0"/>
            </a:endParaRPr>
          </a:p>
        </p:txBody>
      </p:sp>
      <p:sp>
        <p:nvSpPr>
          <p:cNvPr id="12" name="Rectangle 11">
            <a:extLst>
              <a:ext uri="{FF2B5EF4-FFF2-40B4-BE49-F238E27FC236}">
                <a16:creationId xmlns:a16="http://schemas.microsoft.com/office/drawing/2014/main" id="{F06D4AC1-94DD-E91A-1ADD-FDDA44CCD1D3}"/>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3" name="Rectangle 12">
            <a:extLst>
              <a:ext uri="{FF2B5EF4-FFF2-40B4-BE49-F238E27FC236}">
                <a16:creationId xmlns:a16="http://schemas.microsoft.com/office/drawing/2014/main" id="{8BD706E1-50C6-37F0-F565-F69F6A522429}"/>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4" name="Rectangle 13">
            <a:extLst>
              <a:ext uri="{FF2B5EF4-FFF2-40B4-BE49-F238E27FC236}">
                <a16:creationId xmlns:a16="http://schemas.microsoft.com/office/drawing/2014/main" id="{07548192-7FD4-D9DD-6979-A939C2015B8A}"/>
              </a:ext>
            </a:extLst>
          </p:cNvPr>
          <p:cNvSpPr/>
          <p:nvPr/>
        </p:nvSpPr>
        <p:spPr>
          <a:xfrm>
            <a:off x="129454" y="1632662"/>
            <a:ext cx="11933092" cy="992556"/>
          </a:xfrm>
          <a:prstGeom prst="rect">
            <a:avLst/>
          </a:prstGeom>
          <a:solidFill>
            <a:srgbClr val="134D6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lgn="ctr">
              <a:spcAft>
                <a:spcPts val="300"/>
              </a:spcAft>
            </a:pPr>
            <a:r>
              <a:rPr lang="lv-LV" sz="2000" dirty="0">
                <a:solidFill>
                  <a:srgbClr val="FFC000"/>
                </a:solidFill>
                <a:latin typeface="Cambria"/>
                <a:ea typeface="Cambria"/>
                <a:cs typeface="Arial"/>
              </a:rPr>
              <a:t>EP un Padomes direktīva </a:t>
            </a:r>
            <a:r>
              <a:rPr lang="lv-LV" sz="2000" b="1" dirty="0">
                <a:solidFill>
                  <a:srgbClr val="FFC000"/>
                </a:solidFill>
                <a:latin typeface="Cambria"/>
                <a:ea typeface="Cambria"/>
                <a:cs typeface="Arial"/>
              </a:rPr>
              <a:t>2008/56/EK</a:t>
            </a:r>
            <a:r>
              <a:rPr lang="lv-LV" sz="2000" dirty="0">
                <a:solidFill>
                  <a:srgbClr val="FFC000"/>
                </a:solidFill>
                <a:latin typeface="Cambria"/>
                <a:ea typeface="Cambria"/>
                <a:cs typeface="Arial"/>
              </a:rPr>
              <a:t>,</a:t>
            </a:r>
            <a:r>
              <a:rPr lang="lv-LV" sz="2000" b="1" dirty="0">
                <a:solidFill>
                  <a:srgbClr val="FFC000"/>
                </a:solidFill>
                <a:latin typeface="Cambria"/>
                <a:ea typeface="Cambria"/>
                <a:cs typeface="Arial"/>
              </a:rPr>
              <a:t> </a:t>
            </a:r>
            <a:r>
              <a:rPr lang="lv-LV" sz="2000" dirty="0">
                <a:solidFill>
                  <a:srgbClr val="FFC000"/>
                </a:solidFill>
                <a:latin typeface="Cambria"/>
                <a:ea typeface="Cambria"/>
                <a:cs typeface="Arial"/>
              </a:rPr>
              <a:t>ar ko izveido sistēmu jūras vides politikas jomā:</a:t>
            </a:r>
          </a:p>
          <a:p>
            <a:pPr lvl="1" algn="ctr">
              <a:spcAft>
                <a:spcPts val="300"/>
              </a:spcAft>
            </a:pPr>
            <a:r>
              <a:rPr lang="lv-LV" sz="2000" dirty="0">
                <a:solidFill>
                  <a:srgbClr val="FFC000"/>
                </a:solidFill>
                <a:latin typeface="Cambria"/>
                <a:ea typeface="Cambria"/>
                <a:cs typeface="Arial"/>
              </a:rPr>
              <a:t> </a:t>
            </a:r>
            <a:r>
              <a:rPr lang="lv-LV" sz="3600" b="1" dirty="0">
                <a:solidFill>
                  <a:srgbClr val="FFC000"/>
                </a:solidFill>
                <a:latin typeface="Cambria"/>
                <a:ea typeface="Cambria"/>
                <a:cs typeface="Arial"/>
              </a:rPr>
              <a:t>Jūras stratēģijas pamatdirektīva</a:t>
            </a:r>
            <a:endParaRPr lang="lv-LV" sz="3600" dirty="0">
              <a:solidFill>
                <a:srgbClr val="FFC000"/>
              </a:solidFill>
            </a:endParaRPr>
          </a:p>
        </p:txBody>
      </p:sp>
      <p:sp>
        <p:nvSpPr>
          <p:cNvPr id="16" name="Rectangle 15">
            <a:extLst>
              <a:ext uri="{FF2B5EF4-FFF2-40B4-BE49-F238E27FC236}">
                <a16:creationId xmlns:a16="http://schemas.microsoft.com/office/drawing/2014/main" id="{7742896F-33DC-00AC-681B-AB9A18367376}"/>
              </a:ext>
            </a:extLst>
          </p:cNvPr>
          <p:cNvSpPr/>
          <p:nvPr/>
        </p:nvSpPr>
        <p:spPr>
          <a:xfrm>
            <a:off x="7357067" y="3397283"/>
            <a:ext cx="2296274" cy="2857499"/>
          </a:xfrm>
          <a:prstGeom prst="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b="1" cap="all" dirty="0">
                <a:solidFill>
                  <a:srgbClr val="134D67"/>
                </a:solidFill>
                <a:latin typeface="Cambria" panose="02040503050406030204" pitchFamily="18" charset="0"/>
                <a:ea typeface="Cambria" panose="02040503050406030204" pitchFamily="18" charset="0"/>
                <a:cs typeface="Arial" panose="020B0604020202020204" pitchFamily="34" charset="0"/>
              </a:rPr>
              <a:t>Regulējums dabas aizsardzībā</a:t>
            </a:r>
          </a:p>
          <a:p>
            <a:pPr algn="ctr"/>
            <a:r>
              <a:rPr lang="lv-LV" i="1" dirty="0">
                <a:solidFill>
                  <a:srgbClr val="134D67"/>
                </a:solidFill>
                <a:latin typeface="Cambria" panose="02040503050406030204" pitchFamily="18" charset="0"/>
                <a:ea typeface="Cambria" panose="02040503050406030204" pitchFamily="18" charset="0"/>
                <a:cs typeface="Arial" panose="020B0604020202020204" pitchFamily="34" charset="0"/>
              </a:rPr>
              <a:t> </a:t>
            </a:r>
            <a:r>
              <a:rPr lang="lv-LV" i="1" dirty="0">
                <a:solidFill>
                  <a:srgbClr val="134D67"/>
                </a:solidFill>
                <a:latin typeface="Cambria" panose="02040503050406030204" pitchFamily="18" charset="0"/>
                <a:ea typeface="Cambria" panose="02040503050406030204" pitchFamily="18" charset="0"/>
              </a:rPr>
              <a:t>Putnu direktīva, Dzīvotņu direktīva, Dabas atjaunošanas regula</a:t>
            </a:r>
            <a:endParaRPr lang="lv-LV" i="1" dirty="0">
              <a:solidFill>
                <a:srgbClr val="134D67"/>
              </a:solidFill>
            </a:endParaRPr>
          </a:p>
        </p:txBody>
      </p:sp>
      <p:sp>
        <p:nvSpPr>
          <p:cNvPr id="17" name="Rectangle 16">
            <a:extLst>
              <a:ext uri="{FF2B5EF4-FFF2-40B4-BE49-F238E27FC236}">
                <a16:creationId xmlns:a16="http://schemas.microsoft.com/office/drawing/2014/main" id="{97974346-F70D-EAD5-BD5A-1AD46F7537BF}"/>
              </a:ext>
            </a:extLst>
          </p:cNvPr>
          <p:cNvSpPr/>
          <p:nvPr/>
        </p:nvSpPr>
        <p:spPr>
          <a:xfrm>
            <a:off x="9766272" y="3397283"/>
            <a:ext cx="2296274" cy="2857499"/>
          </a:xfrm>
          <a:prstGeom prst="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sz="1600" b="1" dirty="0">
                <a:solidFill>
                  <a:srgbClr val="134D67"/>
                </a:solidFill>
                <a:latin typeface="Cambria" panose="02040503050406030204" pitchFamily="18" charset="0"/>
                <a:ea typeface="Cambria" panose="02040503050406030204" pitchFamily="18" charset="0"/>
              </a:rPr>
              <a:t> </a:t>
            </a:r>
            <a:r>
              <a:rPr lang="lv-LV" b="1" cap="all" dirty="0">
                <a:solidFill>
                  <a:srgbClr val="134D67"/>
                </a:solidFill>
                <a:latin typeface="Cambria" panose="02040503050406030204" pitchFamily="18" charset="0"/>
                <a:ea typeface="Cambria" panose="02040503050406030204" pitchFamily="18" charset="0"/>
              </a:rPr>
              <a:t>Regulējums ūdens resursu apsaimniekošanas, ķīmisko vielu un piesārņojuma novēršanas jomā</a:t>
            </a:r>
            <a:endParaRPr lang="lv-LV" sz="1600" cap="all" dirty="0">
              <a:solidFill>
                <a:srgbClr val="134D67"/>
              </a:solidFill>
            </a:endParaRPr>
          </a:p>
        </p:txBody>
      </p:sp>
      <p:sp>
        <p:nvSpPr>
          <p:cNvPr id="20" name="Rectangle 19">
            <a:extLst>
              <a:ext uri="{FF2B5EF4-FFF2-40B4-BE49-F238E27FC236}">
                <a16:creationId xmlns:a16="http://schemas.microsoft.com/office/drawing/2014/main" id="{DA17F2E7-161E-347F-A475-B0D9F6068F52}"/>
              </a:ext>
            </a:extLst>
          </p:cNvPr>
          <p:cNvSpPr/>
          <p:nvPr/>
        </p:nvSpPr>
        <p:spPr>
          <a:xfrm>
            <a:off x="129454" y="3385932"/>
            <a:ext cx="2296274" cy="2857499"/>
          </a:xfrm>
          <a:prstGeom prst="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b="1" cap="all" dirty="0">
                <a:solidFill>
                  <a:srgbClr val="134D67"/>
                </a:solidFill>
                <a:latin typeface="Cambria" panose="02040503050406030204" pitchFamily="18" charset="0"/>
                <a:ea typeface="Cambria" panose="02040503050406030204" pitchFamily="18" charset="0"/>
                <a:cs typeface="Arial" panose="020B0604020202020204" pitchFamily="34" charset="0"/>
              </a:rPr>
              <a:t>Eiropas zaļā vienošanās</a:t>
            </a:r>
          </a:p>
          <a:p>
            <a:pPr algn="ctr"/>
            <a:r>
              <a:rPr lang="lv-LV" i="1" dirty="0">
                <a:solidFill>
                  <a:srgbClr val="134D67"/>
                </a:solidFill>
                <a:latin typeface="Cambria" panose="02040503050406030204" pitchFamily="18" charset="0"/>
                <a:ea typeface="Cambria" panose="02040503050406030204" pitchFamily="18" charset="0"/>
              </a:rPr>
              <a:t>tiekties uz «nulles» piesārņojumu; saglabāt un atjaunot ekosistēmas</a:t>
            </a:r>
          </a:p>
          <a:p>
            <a:pPr algn="ctr"/>
            <a:endParaRPr lang="lv-LV" i="1" dirty="0">
              <a:solidFill>
                <a:srgbClr val="134D67"/>
              </a:solidFill>
            </a:endParaRPr>
          </a:p>
        </p:txBody>
      </p:sp>
      <p:sp>
        <p:nvSpPr>
          <p:cNvPr id="23" name="Rectangle 22">
            <a:extLst>
              <a:ext uri="{FF2B5EF4-FFF2-40B4-BE49-F238E27FC236}">
                <a16:creationId xmlns:a16="http://schemas.microsoft.com/office/drawing/2014/main" id="{1A3B390B-5165-FF15-E79A-BCD84F806956}"/>
              </a:ext>
            </a:extLst>
          </p:cNvPr>
          <p:cNvSpPr/>
          <p:nvPr/>
        </p:nvSpPr>
        <p:spPr>
          <a:xfrm>
            <a:off x="4947862" y="3397283"/>
            <a:ext cx="2296274" cy="2857499"/>
          </a:xfrm>
          <a:prstGeom prst="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b="1" cap="all" dirty="0">
                <a:solidFill>
                  <a:srgbClr val="134D67"/>
                </a:solidFill>
                <a:latin typeface="Cambria" panose="02040503050406030204" pitchFamily="18" charset="0"/>
                <a:ea typeface="Cambria" panose="02040503050406030204" pitchFamily="18" charset="0"/>
                <a:cs typeface="Arial" panose="020B0604020202020204" pitchFamily="34" charset="0"/>
              </a:rPr>
              <a:t>ES Bioloģiskās daudzveidības stratēģija 2030 </a:t>
            </a:r>
          </a:p>
          <a:p>
            <a:pPr algn="ctr"/>
            <a:r>
              <a:rPr lang="lv-LV" b="1" cap="all" dirty="0">
                <a:solidFill>
                  <a:srgbClr val="134D67"/>
                </a:solidFill>
                <a:latin typeface="Cambria" panose="02040503050406030204" pitchFamily="18" charset="0"/>
                <a:ea typeface="Cambria" panose="02040503050406030204" pitchFamily="18" charset="0"/>
                <a:cs typeface="Arial" panose="020B0604020202020204" pitchFamily="34" charset="0"/>
              </a:rPr>
              <a:t> </a:t>
            </a:r>
            <a:endParaRPr lang="lv-LV" i="1" dirty="0">
              <a:solidFill>
                <a:srgbClr val="134D67"/>
              </a:solidFill>
            </a:endParaRPr>
          </a:p>
        </p:txBody>
      </p:sp>
      <p:sp>
        <p:nvSpPr>
          <p:cNvPr id="24" name="Rectangle 23">
            <a:extLst>
              <a:ext uri="{FF2B5EF4-FFF2-40B4-BE49-F238E27FC236}">
                <a16:creationId xmlns:a16="http://schemas.microsoft.com/office/drawing/2014/main" id="{7B8768D8-4191-0CFC-6060-C64E6645BA30}"/>
              </a:ext>
            </a:extLst>
          </p:cNvPr>
          <p:cNvSpPr/>
          <p:nvPr/>
        </p:nvSpPr>
        <p:spPr>
          <a:xfrm>
            <a:off x="2538658" y="3366755"/>
            <a:ext cx="2296274" cy="2857499"/>
          </a:xfrm>
          <a:prstGeom prst="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lv-LV" b="1" cap="all" dirty="0">
                <a:solidFill>
                  <a:srgbClr val="134D67"/>
                </a:solidFill>
                <a:latin typeface="Cambria" panose="02040503050406030204" pitchFamily="18" charset="0"/>
                <a:ea typeface="Cambria" panose="02040503050406030204" pitchFamily="18" charset="0"/>
                <a:cs typeface="Arial" panose="020B0604020202020204" pitchFamily="34" charset="0"/>
              </a:rPr>
              <a:t>ES Nulles piesārņojuma rīcības plāns </a:t>
            </a:r>
          </a:p>
          <a:p>
            <a:pPr algn="ctr"/>
            <a:r>
              <a:rPr lang="lv-LV" i="1" dirty="0">
                <a:solidFill>
                  <a:srgbClr val="134D67"/>
                </a:solidFill>
                <a:latin typeface="Cambria" panose="02040503050406030204" pitchFamily="18" charset="0"/>
                <a:ea typeface="Cambria" panose="02040503050406030204" pitchFamily="18" charset="0"/>
              </a:rPr>
              <a:t>uzlabot ūdens kvalitāti, par 50 % samazinot plastmasas atkritumu daudzumu jūrā un par 30 % – </a:t>
            </a:r>
            <a:r>
              <a:rPr lang="lv-LV" i="1" dirty="0" err="1">
                <a:solidFill>
                  <a:srgbClr val="134D67"/>
                </a:solidFill>
                <a:latin typeface="Cambria" panose="02040503050406030204" pitchFamily="18" charset="0"/>
                <a:ea typeface="Cambria" panose="02040503050406030204" pitchFamily="18" charset="0"/>
              </a:rPr>
              <a:t>mikroplastmasu</a:t>
            </a:r>
            <a:r>
              <a:rPr lang="lv-LV" i="1" dirty="0">
                <a:solidFill>
                  <a:srgbClr val="134D67"/>
                </a:solidFill>
                <a:latin typeface="Cambria" panose="02040503050406030204" pitchFamily="18" charset="0"/>
                <a:ea typeface="Cambria" panose="02040503050406030204" pitchFamily="18" charset="0"/>
              </a:rPr>
              <a:t> vidē</a:t>
            </a:r>
            <a:endParaRPr lang="lv-LV" i="1" dirty="0">
              <a:solidFill>
                <a:srgbClr val="134D67"/>
              </a:solidFill>
            </a:endParaRPr>
          </a:p>
        </p:txBody>
      </p:sp>
      <p:sp>
        <p:nvSpPr>
          <p:cNvPr id="25" name="Rectangle 24">
            <a:extLst>
              <a:ext uri="{FF2B5EF4-FFF2-40B4-BE49-F238E27FC236}">
                <a16:creationId xmlns:a16="http://schemas.microsoft.com/office/drawing/2014/main" id="{B1D5AD6A-E21C-819B-2D31-C9C99A765D7C}"/>
              </a:ext>
            </a:extLst>
          </p:cNvPr>
          <p:cNvSpPr/>
          <p:nvPr/>
        </p:nvSpPr>
        <p:spPr>
          <a:xfrm>
            <a:off x="129454" y="2799309"/>
            <a:ext cx="11933092" cy="586623"/>
          </a:xfrm>
          <a:prstGeom prst="rect">
            <a:avLst/>
          </a:prstGeom>
          <a:solidFill>
            <a:srgbClr val="1C72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2" indent="0" algn="ctr">
              <a:spcAft>
                <a:spcPts val="1200"/>
              </a:spcAft>
              <a:buFont typeface="Wingdings" panose="05000000000000000000" pitchFamily="2" charset="2"/>
              <a:buNone/>
            </a:pPr>
            <a:r>
              <a:rPr lang="lv-LV" sz="3200" b="1" dirty="0">
                <a:solidFill>
                  <a:srgbClr val="B2DAE8"/>
                </a:solidFill>
                <a:latin typeface="Cambria"/>
                <a:ea typeface="Cambria"/>
                <a:cs typeface="Arial"/>
              </a:rPr>
              <a:t>ES integrētā jūrlietu politika</a:t>
            </a:r>
            <a:endParaRPr lang="lv-LV" sz="3200" i="1" dirty="0">
              <a:solidFill>
                <a:srgbClr val="B2DAE8"/>
              </a:solidFill>
              <a:latin typeface="Cambria"/>
              <a:ea typeface="Cambria"/>
              <a:cs typeface="Arial"/>
            </a:endParaRPr>
          </a:p>
        </p:txBody>
      </p:sp>
    </p:spTree>
    <p:extLst>
      <p:ext uri="{BB962C8B-B14F-4D97-AF65-F5344CB8AC3E}">
        <p14:creationId xmlns:p14="http://schemas.microsoft.com/office/powerpoint/2010/main" val="1415126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302214D-B42B-45D3-9ABA-27B017D6F0BF}"/>
              </a:ext>
            </a:extLst>
          </p:cNvPr>
          <p:cNvPicPr>
            <a:picLocks noGrp="1" noChangeAspect="1"/>
          </p:cNvPicPr>
          <p:nvPr>
            <p:ph idx="1"/>
          </p:nvPr>
        </p:nvPicPr>
        <p:blipFill>
          <a:blip r:embed="rId3"/>
          <a:stretch>
            <a:fillRect/>
          </a:stretch>
        </p:blipFill>
        <p:spPr>
          <a:xfrm>
            <a:off x="6184393" y="1599551"/>
            <a:ext cx="5571260" cy="4873625"/>
          </a:xfrm>
          <a:prstGeom prst="rect">
            <a:avLst/>
          </a:prstGeom>
        </p:spPr>
      </p:pic>
      <p:sp>
        <p:nvSpPr>
          <p:cNvPr id="4" name="Text Placeholder 3">
            <a:extLst>
              <a:ext uri="{FF2B5EF4-FFF2-40B4-BE49-F238E27FC236}">
                <a16:creationId xmlns:a16="http://schemas.microsoft.com/office/drawing/2014/main" id="{14B7428C-F237-4BCC-B56B-67D64BBE42FD}"/>
              </a:ext>
            </a:extLst>
          </p:cNvPr>
          <p:cNvSpPr>
            <a:spLocks noGrp="1"/>
          </p:cNvSpPr>
          <p:nvPr>
            <p:ph type="body" sz="half" idx="2"/>
          </p:nvPr>
        </p:nvSpPr>
        <p:spPr>
          <a:xfrm>
            <a:off x="201169" y="1526010"/>
            <a:ext cx="5806440" cy="5029200"/>
          </a:xfrm>
        </p:spPr>
        <p:txBody>
          <a:bodyPr/>
          <a:lstStyle/>
          <a:p>
            <a:pPr marL="0" marR="0" lvl="1"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lv-LV" sz="2400" b="1" i="0" u="none" strike="noStrike" kern="1200" cap="none" spc="0" normalizeH="0" baseline="0" noProof="0" dirty="0">
                <a:ln>
                  <a:noFill/>
                </a:ln>
                <a:solidFill>
                  <a:schemeClr val="accent2">
                    <a:lumMod val="75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Mērķis: panākt labu jūras vides stāvokli (</a:t>
            </a:r>
            <a:r>
              <a:rPr kumimoji="0" lang="lv-LV" sz="2400" b="1" i="1" u="none" strike="noStrike" kern="1200" cap="none" spc="0" normalizeH="0" baseline="0" noProof="0" dirty="0">
                <a:ln>
                  <a:noFill/>
                </a:ln>
                <a:solidFill>
                  <a:schemeClr val="accent2">
                    <a:lumMod val="75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LJVS)</a:t>
            </a:r>
            <a:r>
              <a:rPr kumimoji="0" lang="lv-LV" sz="2400" b="1" i="0" u="none" strike="noStrike" kern="1200" cap="none" spc="0" normalizeH="0" baseline="0" noProof="0" dirty="0">
                <a:ln>
                  <a:noFill/>
                </a:ln>
                <a:solidFill>
                  <a:schemeClr val="accent2">
                    <a:lumMod val="75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 2020.gadā</a:t>
            </a: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lv-LV" sz="2400" b="1" i="0" u="none" strike="noStrike" kern="1200" cap="none" spc="0" normalizeH="0" baseline="0" noProof="0" dirty="0">
              <a:ln>
                <a:noFill/>
              </a:ln>
              <a:solidFill>
                <a:srgbClr val="658159">
                  <a:lumMod val="75000"/>
                </a:srgbClr>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800100" marR="0" lvl="1" indent="-628650" algn="l" defTabSz="914400" rtl="0" eaLnBrk="1" fontAlgn="auto" latinLnBrk="0" hangingPunct="1">
              <a:lnSpc>
                <a:spcPct val="90000"/>
              </a:lnSpc>
              <a:spcBef>
                <a:spcPts val="500"/>
              </a:spcBef>
              <a:spcAft>
                <a:spcPts val="0"/>
              </a:spcAft>
              <a:buClrTx/>
              <a:buSzTx/>
              <a:buFont typeface="Wingdings" panose="05000000000000000000" pitchFamily="2" charset="2"/>
              <a:buChar char="v"/>
              <a:tabLst/>
              <a:defRPr/>
            </a:pPr>
            <a:r>
              <a:rPr kumimoji="0" lang="lv-LV" sz="2400" b="1"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Reģionālā pieeja</a:t>
            </a:r>
            <a:r>
              <a:rPr kumimoji="0" lang="lv-LV" sz="2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 4 jūru reģioni: </a:t>
            </a:r>
            <a:r>
              <a:rPr lang="lv-LV" sz="2400" dirty="0">
                <a:solidFill>
                  <a:schemeClr val="accent2">
                    <a:lumMod val="50000"/>
                  </a:schemeClr>
                </a:solidFill>
                <a:latin typeface="Cambria" panose="02040503050406030204" pitchFamily="18" charset="0"/>
                <a:ea typeface="Cambria" panose="02040503050406030204" pitchFamily="18" charset="0"/>
                <a:cs typeface="Times New Roman" panose="02020603050405020304" pitchFamily="18" charset="0"/>
              </a:rPr>
              <a:t>Baltijas jūra, Melnā jūra, Vidusjūra, Z-A Atlantija</a:t>
            </a:r>
            <a:endParaRPr kumimoji="0" lang="lv-LV" sz="2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Times New Roman" panose="02020603050405020304" pitchFamily="18" charset="0"/>
            </a:endParaRPr>
          </a:p>
          <a:p>
            <a:pPr marL="800100" marR="0" lvl="1" indent="-628650" algn="l" defTabSz="914400" rtl="0" eaLnBrk="1" fontAlgn="auto" latinLnBrk="0" hangingPunct="1">
              <a:lnSpc>
                <a:spcPct val="90000"/>
              </a:lnSpc>
              <a:spcBef>
                <a:spcPts val="500"/>
              </a:spcBef>
              <a:spcAft>
                <a:spcPts val="0"/>
              </a:spcAft>
              <a:buClrTx/>
              <a:buSzTx/>
              <a:buFont typeface="Wingdings" panose="05000000000000000000" pitchFamily="2" charset="2"/>
              <a:buChar char="v"/>
              <a:tabLst/>
              <a:defRPr/>
            </a:pPr>
            <a:r>
              <a:rPr lang="lv-LV" sz="2400" dirty="0">
                <a:solidFill>
                  <a:schemeClr val="accent2">
                    <a:lumMod val="50000"/>
                  </a:schemeClr>
                </a:solidFill>
                <a:latin typeface="Cambria" panose="02040503050406030204" pitchFamily="18" charset="0"/>
                <a:ea typeface="Cambria" panose="02040503050406030204" pitchFamily="18" charset="0"/>
              </a:rPr>
              <a:t>R</a:t>
            </a:r>
            <a:r>
              <a:rPr lang="lv-LV" sz="2400" b="0" i="0" u="none" strike="noStrike" baseline="0" dirty="0">
                <a:solidFill>
                  <a:schemeClr val="accent2">
                    <a:lumMod val="50000"/>
                  </a:schemeClr>
                </a:solidFill>
                <a:latin typeface="Cambria" panose="02040503050406030204" pitchFamily="18" charset="0"/>
                <a:ea typeface="Cambria" panose="02040503050406030204" pitchFamily="18" charset="0"/>
              </a:rPr>
              <a:t>eģionālo jūru konvencijas, komisijas</a:t>
            </a:r>
            <a:endParaRPr kumimoji="0" lang="lv-LV" sz="2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endParaRPr>
          </a:p>
          <a:p>
            <a:pPr marL="800100" marR="0" lvl="1" indent="-628650" algn="l" defTabSz="914400" rtl="0" eaLnBrk="1" fontAlgn="auto" latinLnBrk="0" hangingPunct="1">
              <a:lnSpc>
                <a:spcPct val="90000"/>
              </a:lnSpc>
              <a:spcBef>
                <a:spcPts val="500"/>
              </a:spcBef>
              <a:spcAft>
                <a:spcPts val="0"/>
              </a:spcAft>
              <a:buClrTx/>
              <a:buSzTx/>
              <a:buFont typeface="Wingdings" panose="05000000000000000000" pitchFamily="2" charset="2"/>
              <a:buChar char="v"/>
              <a:tabLst/>
              <a:defRPr/>
            </a:pPr>
            <a:r>
              <a:rPr kumimoji="0" lang="lv-LV" sz="2400" b="1"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Ekosistēmas pieeja</a:t>
            </a:r>
            <a:endParaRPr kumimoji="0" lang="lv-LV" sz="2400" b="1"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endParaRPr>
          </a:p>
          <a:p>
            <a:pPr marL="800100" marR="0" lvl="1" indent="-628650" algn="l" defTabSz="914400" rtl="0" eaLnBrk="1" fontAlgn="auto" latinLnBrk="0" hangingPunct="1">
              <a:lnSpc>
                <a:spcPct val="90000"/>
              </a:lnSpc>
              <a:spcBef>
                <a:spcPts val="500"/>
              </a:spcBef>
              <a:spcAft>
                <a:spcPts val="0"/>
              </a:spcAft>
              <a:buClrTx/>
              <a:buSzTx/>
              <a:buFont typeface="Wingdings" panose="05000000000000000000" pitchFamily="2" charset="2"/>
              <a:buChar char="v"/>
              <a:tabLst/>
              <a:defRPr/>
            </a:pPr>
            <a:r>
              <a:rPr kumimoji="0" lang="lv-LV" sz="2400" b="1"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Integrēta pieeja</a:t>
            </a:r>
          </a:p>
          <a:p>
            <a:pPr marL="800100" lvl="1" indent="-628650">
              <a:buFont typeface="Wingdings" panose="05000000000000000000" pitchFamily="2" charset="2"/>
              <a:buChar char="v"/>
              <a:defRPr/>
            </a:pPr>
            <a:r>
              <a:rPr kumimoji="0" lang="lv-LV" sz="2400" b="1"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Adaptīva pieeja</a:t>
            </a:r>
          </a:p>
          <a:p>
            <a:pPr marL="800100" marR="0" lvl="1" indent="-628650" algn="l" defTabSz="914400" rtl="0" eaLnBrk="1" fontAlgn="auto" latinLnBrk="0" hangingPunct="1">
              <a:lnSpc>
                <a:spcPct val="90000"/>
              </a:lnSpc>
              <a:spcBef>
                <a:spcPts val="500"/>
              </a:spcBef>
              <a:spcAft>
                <a:spcPts val="0"/>
              </a:spcAft>
              <a:buClrTx/>
              <a:buSzTx/>
              <a:buFont typeface="Wingdings" panose="05000000000000000000" pitchFamily="2" charset="2"/>
              <a:buChar char="v"/>
              <a:tabLst/>
              <a:defRPr/>
            </a:pPr>
            <a:r>
              <a:rPr kumimoji="0" lang="lv-LV" sz="2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Times New Roman" panose="02020603050405020304" pitchFamily="18" charset="0"/>
              </a:rPr>
              <a:t>Zinātniskais pamatojums</a:t>
            </a:r>
            <a:endParaRPr kumimoji="0" lang="lv-LV" sz="2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endParaRPr>
          </a:p>
          <a:p>
            <a:endParaRPr lang="lv-LV" dirty="0"/>
          </a:p>
        </p:txBody>
      </p:sp>
      <p:pic>
        <p:nvPicPr>
          <p:cNvPr id="7" name="Picture 6">
            <a:extLst>
              <a:ext uri="{FF2B5EF4-FFF2-40B4-BE49-F238E27FC236}">
                <a16:creationId xmlns:a16="http://schemas.microsoft.com/office/drawing/2014/main" id="{6C936170-C5D4-4DAE-A62B-AA59E613B319}"/>
              </a:ext>
            </a:extLst>
          </p:cNvPr>
          <p:cNvPicPr>
            <a:picLocks noChangeAspect="1"/>
          </p:cNvPicPr>
          <p:nvPr/>
        </p:nvPicPr>
        <p:blipFill>
          <a:blip r:embed="rId4"/>
          <a:stretch>
            <a:fillRect/>
          </a:stretch>
        </p:blipFill>
        <p:spPr>
          <a:xfrm>
            <a:off x="10973215" y="153199"/>
            <a:ext cx="1098239" cy="1085560"/>
          </a:xfrm>
          <a:prstGeom prst="rect">
            <a:avLst/>
          </a:prstGeom>
        </p:spPr>
      </p:pic>
      <p:sp useBgFill="1">
        <p:nvSpPr>
          <p:cNvPr id="8" name="TextBox 7">
            <a:extLst>
              <a:ext uri="{FF2B5EF4-FFF2-40B4-BE49-F238E27FC236}">
                <a16:creationId xmlns:a16="http://schemas.microsoft.com/office/drawing/2014/main" id="{2D0FD83D-390C-4B17-BE02-8618E559DA98}"/>
              </a:ext>
            </a:extLst>
          </p:cNvPr>
          <p:cNvSpPr txBox="1"/>
          <p:nvPr/>
        </p:nvSpPr>
        <p:spPr>
          <a:xfrm>
            <a:off x="6184393" y="1703056"/>
            <a:ext cx="2185087" cy="923330"/>
          </a:xfrm>
          <a:prstGeom prst="rect">
            <a:avLst/>
          </a:prstGeom>
          <a:ln>
            <a:solidFill>
              <a:srgbClr val="9BE5FF"/>
            </a:solidFill>
          </a:ln>
        </p:spPr>
        <p:txBody>
          <a:bodyPr wrap="square" rtlCol="0">
            <a:spAutoFit/>
          </a:bodyPr>
          <a:lstStyle/>
          <a:p>
            <a:r>
              <a:rPr lang="lv-LV" dirty="0">
                <a:ln>
                  <a:solidFill>
                    <a:schemeClr val="accent1"/>
                  </a:solidFill>
                </a:ln>
                <a:solidFill>
                  <a:srgbClr val="002060"/>
                </a:solidFill>
                <a:latin typeface="Cambria" panose="02040503050406030204" pitchFamily="18" charset="0"/>
                <a:ea typeface="Cambria" panose="02040503050406030204" pitchFamily="18" charset="0"/>
              </a:rPr>
              <a:t>ES jūru reģioni un </a:t>
            </a:r>
            <a:r>
              <a:rPr lang="lv-LV" dirty="0" err="1">
                <a:ln>
                  <a:solidFill>
                    <a:schemeClr val="accent1"/>
                  </a:solidFill>
                </a:ln>
                <a:solidFill>
                  <a:srgbClr val="002060"/>
                </a:solidFill>
                <a:latin typeface="Cambria" panose="02040503050406030204" pitchFamily="18" charset="0"/>
                <a:ea typeface="Cambria" panose="02040503050406030204" pitchFamily="18" charset="0"/>
              </a:rPr>
              <a:t>apakšreģioni</a:t>
            </a:r>
            <a:r>
              <a:rPr lang="lv-LV" dirty="0">
                <a:ln>
                  <a:solidFill>
                    <a:schemeClr val="accent1"/>
                  </a:solidFill>
                </a:ln>
                <a:solidFill>
                  <a:srgbClr val="002060"/>
                </a:solidFill>
                <a:latin typeface="Cambria" panose="02040503050406030204" pitchFamily="18" charset="0"/>
                <a:ea typeface="Cambria" panose="02040503050406030204" pitchFamily="18" charset="0"/>
              </a:rPr>
              <a:t> </a:t>
            </a:r>
          </a:p>
          <a:p>
            <a:endParaRPr lang="lv-LV" dirty="0">
              <a:ln>
                <a:solidFill>
                  <a:schemeClr val="accent1"/>
                </a:solidFill>
              </a:ln>
            </a:endParaRPr>
          </a:p>
        </p:txBody>
      </p:sp>
      <p:sp>
        <p:nvSpPr>
          <p:cNvPr id="9" name="TextBox 8">
            <a:extLst>
              <a:ext uri="{FF2B5EF4-FFF2-40B4-BE49-F238E27FC236}">
                <a16:creationId xmlns:a16="http://schemas.microsoft.com/office/drawing/2014/main" id="{C3307202-5653-C220-1D4E-4D814A0C6B43}"/>
              </a:ext>
            </a:extLst>
          </p:cNvPr>
          <p:cNvSpPr txBox="1"/>
          <p:nvPr/>
        </p:nvSpPr>
        <p:spPr>
          <a:xfrm>
            <a:off x="421391" y="384824"/>
            <a:ext cx="11133183" cy="584775"/>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Jūras stratēģijas pamatdirektīva 2008/56/EK</a:t>
            </a:r>
            <a:endParaRPr lang="lv-LV" sz="3200" b="1" dirty="0">
              <a:solidFill>
                <a:schemeClr val="accent2"/>
              </a:solidFill>
              <a:latin typeface="Cambria" panose="02040503050406030204" pitchFamily="18" charset="0"/>
              <a:ea typeface="Verdana" panose="020B0604030504040204" pitchFamily="34" charset="0"/>
            </a:endParaRPr>
          </a:p>
        </p:txBody>
      </p:sp>
      <p:sp>
        <p:nvSpPr>
          <p:cNvPr id="10" name="Rectangle 9">
            <a:extLst>
              <a:ext uri="{FF2B5EF4-FFF2-40B4-BE49-F238E27FC236}">
                <a16:creationId xmlns:a16="http://schemas.microsoft.com/office/drawing/2014/main" id="{A0DD157E-79F9-7516-9B76-96FB649F0C90}"/>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2" name="Rectangle 11">
            <a:extLst>
              <a:ext uri="{FF2B5EF4-FFF2-40B4-BE49-F238E27FC236}">
                <a16:creationId xmlns:a16="http://schemas.microsoft.com/office/drawing/2014/main" id="{10191F49-961E-B0FE-D83B-4E48543545C9}"/>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Tree>
    <p:extLst>
      <p:ext uri="{BB962C8B-B14F-4D97-AF65-F5344CB8AC3E}">
        <p14:creationId xmlns:p14="http://schemas.microsoft.com/office/powerpoint/2010/main" val="245338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a:extLst>
              <a:ext uri="{FF2B5EF4-FFF2-40B4-BE49-F238E27FC236}">
                <a16:creationId xmlns:a16="http://schemas.microsoft.com/office/drawing/2014/main" id="{A27858C0-BD4F-0909-2FE7-80ED803467A3}"/>
              </a:ext>
            </a:extLst>
          </p:cNvPr>
          <p:cNvSpPr txBox="1"/>
          <p:nvPr/>
        </p:nvSpPr>
        <p:spPr>
          <a:xfrm>
            <a:off x="2598576" y="4863826"/>
            <a:ext cx="2342344" cy="646331"/>
          </a:xfrm>
          <a:prstGeom prst="rect">
            <a:avLst/>
          </a:prstGeom>
          <a:solidFill>
            <a:schemeClr val="bg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800" b="1" i="0"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3. Pasākumu programma</a:t>
            </a:r>
            <a:endParaRPr kumimoji="0" lang="lv-LV" sz="2000" b="1" i="0"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endParaRPr>
          </a:p>
        </p:txBody>
      </p:sp>
      <p:sp>
        <p:nvSpPr>
          <p:cNvPr id="30" name="TextBox 29">
            <a:extLst>
              <a:ext uri="{FF2B5EF4-FFF2-40B4-BE49-F238E27FC236}">
                <a16:creationId xmlns:a16="http://schemas.microsoft.com/office/drawing/2014/main" id="{484CA876-449E-7E03-455A-66523A7C6D60}"/>
              </a:ext>
            </a:extLst>
          </p:cNvPr>
          <p:cNvSpPr txBox="1"/>
          <p:nvPr/>
        </p:nvSpPr>
        <p:spPr>
          <a:xfrm>
            <a:off x="7693662" y="4935647"/>
            <a:ext cx="2377608" cy="646331"/>
          </a:xfrm>
          <a:prstGeom prst="rect">
            <a:avLst/>
          </a:prstGeom>
          <a:solidFill>
            <a:schemeClr val="bg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800" b="1" i="0"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2. Monitoringa programma</a:t>
            </a:r>
          </a:p>
        </p:txBody>
      </p:sp>
      <p:sp>
        <p:nvSpPr>
          <p:cNvPr id="26" name="TextBox 25">
            <a:extLst>
              <a:ext uri="{FF2B5EF4-FFF2-40B4-BE49-F238E27FC236}">
                <a16:creationId xmlns:a16="http://schemas.microsoft.com/office/drawing/2014/main" id="{F81AC825-515C-6544-6A8C-63DC1F205C4D}"/>
              </a:ext>
            </a:extLst>
          </p:cNvPr>
          <p:cNvSpPr txBox="1"/>
          <p:nvPr/>
        </p:nvSpPr>
        <p:spPr>
          <a:xfrm>
            <a:off x="5084385" y="2948893"/>
            <a:ext cx="2307747" cy="1477328"/>
          </a:xfrm>
          <a:prstGeom prst="rect">
            <a:avLst/>
          </a:prstGeom>
          <a:solidFill>
            <a:schemeClr val="bg1"/>
          </a:solid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1" i="0"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800" b="1" i="0"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1. Jūras vides stāvokļa novērtējums</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1" i="0"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endParaRPr>
          </a:p>
        </p:txBody>
      </p:sp>
      <p:sp>
        <p:nvSpPr>
          <p:cNvPr id="14" name="Oval 13">
            <a:extLst>
              <a:ext uri="{FF2B5EF4-FFF2-40B4-BE49-F238E27FC236}">
                <a16:creationId xmlns:a16="http://schemas.microsoft.com/office/drawing/2014/main" id="{A1F6BCC0-6924-A29E-296A-93D93EBD182E}"/>
              </a:ext>
            </a:extLst>
          </p:cNvPr>
          <p:cNvSpPr/>
          <p:nvPr/>
        </p:nvSpPr>
        <p:spPr>
          <a:xfrm>
            <a:off x="5113251" y="1073276"/>
            <a:ext cx="2244284" cy="2174365"/>
          </a:xfrm>
          <a:prstGeom prst="ellipse">
            <a:avLst/>
          </a:prstGeom>
          <a:solidFill>
            <a:schemeClr val="accent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2" name="Graphic 1" descr="Wave outline">
            <a:extLst>
              <a:ext uri="{FF2B5EF4-FFF2-40B4-BE49-F238E27FC236}">
                <a16:creationId xmlns:a16="http://schemas.microsoft.com/office/drawing/2014/main" id="{630D4A19-DEF2-36A8-EC0B-85FF1DFFB78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06491" y="1910577"/>
            <a:ext cx="1126699" cy="1091597"/>
          </a:xfrm>
          <a:prstGeom prst="rect">
            <a:avLst/>
          </a:prstGeom>
        </p:spPr>
      </p:pic>
      <p:pic>
        <p:nvPicPr>
          <p:cNvPr id="3" name="Graphic 2" descr="Users outline">
            <a:extLst>
              <a:ext uri="{FF2B5EF4-FFF2-40B4-BE49-F238E27FC236}">
                <a16:creationId xmlns:a16="http://schemas.microsoft.com/office/drawing/2014/main" id="{4E8F184D-5E91-EFE4-5543-3453C681070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816633" y="1248139"/>
            <a:ext cx="1263066" cy="1223717"/>
          </a:xfrm>
          <a:prstGeom prst="rect">
            <a:avLst/>
          </a:prstGeom>
        </p:spPr>
      </p:pic>
      <p:sp>
        <p:nvSpPr>
          <p:cNvPr id="4" name="Oval 3">
            <a:extLst>
              <a:ext uri="{FF2B5EF4-FFF2-40B4-BE49-F238E27FC236}">
                <a16:creationId xmlns:a16="http://schemas.microsoft.com/office/drawing/2014/main" id="{5DF87B90-95C0-9A37-1A8D-A623A9F73F21}"/>
              </a:ext>
            </a:extLst>
          </p:cNvPr>
          <p:cNvSpPr/>
          <p:nvPr/>
        </p:nvSpPr>
        <p:spPr>
          <a:xfrm>
            <a:off x="7693662" y="2874557"/>
            <a:ext cx="2133119" cy="2082655"/>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sp>
        <p:nvSpPr>
          <p:cNvPr id="40" name="Arrow: Curved Down 39">
            <a:extLst>
              <a:ext uri="{FF2B5EF4-FFF2-40B4-BE49-F238E27FC236}">
                <a16:creationId xmlns:a16="http://schemas.microsoft.com/office/drawing/2014/main" id="{7465B810-BAB1-F5FE-9C35-0F6BD6104133}"/>
              </a:ext>
            </a:extLst>
          </p:cNvPr>
          <p:cNvSpPr/>
          <p:nvPr/>
        </p:nvSpPr>
        <p:spPr>
          <a:xfrm rot="18502865">
            <a:off x="3625498" y="1794036"/>
            <a:ext cx="1447907" cy="639990"/>
          </a:xfrm>
          <a:prstGeom prst="curvedDownArrow">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Arrow: Curved Down 40">
            <a:extLst>
              <a:ext uri="{FF2B5EF4-FFF2-40B4-BE49-F238E27FC236}">
                <a16:creationId xmlns:a16="http://schemas.microsoft.com/office/drawing/2014/main" id="{B2EC08F9-2F37-4DBF-5DD7-F436B8CB12F3}"/>
              </a:ext>
            </a:extLst>
          </p:cNvPr>
          <p:cNvSpPr/>
          <p:nvPr/>
        </p:nvSpPr>
        <p:spPr>
          <a:xfrm rot="10800000">
            <a:off x="5121054" y="5115840"/>
            <a:ext cx="1922399" cy="668883"/>
          </a:xfrm>
          <a:prstGeom prst="curvedDownArrow">
            <a:avLst/>
          </a:prstGeom>
          <a:solidFill>
            <a:srgbClr val="98B6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2" name="Arrow: Curved Down 41">
            <a:extLst>
              <a:ext uri="{FF2B5EF4-FFF2-40B4-BE49-F238E27FC236}">
                <a16:creationId xmlns:a16="http://schemas.microsoft.com/office/drawing/2014/main" id="{AFF6BEA9-16DE-7F7C-9E9E-E9B2DEC11C90}"/>
              </a:ext>
            </a:extLst>
          </p:cNvPr>
          <p:cNvSpPr/>
          <p:nvPr/>
        </p:nvSpPr>
        <p:spPr>
          <a:xfrm rot="2857840">
            <a:off x="7462137" y="1815427"/>
            <a:ext cx="1429362" cy="597209"/>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89B66A40-0F92-CB98-79BD-89CFBA19FADC}"/>
              </a:ext>
            </a:extLst>
          </p:cNvPr>
          <p:cNvSpPr/>
          <p:nvPr/>
        </p:nvSpPr>
        <p:spPr>
          <a:xfrm>
            <a:off x="2802821" y="2874557"/>
            <a:ext cx="2165100" cy="2018965"/>
          </a:xfrm>
          <a:prstGeom prst="ellipse">
            <a:avLst/>
          </a:prstGeom>
          <a:solidFill>
            <a:schemeClr val="accent2"/>
          </a:solidFill>
          <a:ln>
            <a:solidFill>
              <a:schemeClr val="bg1">
                <a:lumMod val="9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lv-LV" sz="1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n-cs"/>
            </a:endParaRPr>
          </a:p>
        </p:txBody>
      </p:sp>
      <p:pic>
        <p:nvPicPr>
          <p:cNvPr id="49" name="Graphic 48" descr="Contract outline">
            <a:extLst>
              <a:ext uri="{FF2B5EF4-FFF2-40B4-BE49-F238E27FC236}">
                <a16:creationId xmlns:a16="http://schemas.microsoft.com/office/drawing/2014/main" id="{6B1A0044-3B4C-728D-1F46-BDBB9A50010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266886" y="3219440"/>
            <a:ext cx="1311194" cy="1335735"/>
          </a:xfrm>
          <a:prstGeom prst="rect">
            <a:avLst/>
          </a:prstGeom>
        </p:spPr>
      </p:pic>
      <p:sp>
        <p:nvSpPr>
          <p:cNvPr id="50" name="Rectangle 49">
            <a:extLst>
              <a:ext uri="{FF2B5EF4-FFF2-40B4-BE49-F238E27FC236}">
                <a16:creationId xmlns:a16="http://schemas.microsoft.com/office/drawing/2014/main" id="{0B30BB59-FF97-344D-BA0B-6F0C12F4442D}"/>
              </a:ext>
            </a:extLst>
          </p:cNvPr>
          <p:cNvSpPr/>
          <p:nvPr/>
        </p:nvSpPr>
        <p:spPr>
          <a:xfrm>
            <a:off x="5094826" y="4183732"/>
            <a:ext cx="2331902" cy="868165"/>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400" b="0" i="1"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Jūras vides stāvokļa novērtējums LV, t.sk. sociālā un ekonomiskā analīze (</a:t>
            </a:r>
            <a:r>
              <a:rPr kumimoji="0" lang="lv-LV" sz="1400" b="0"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2024.</a:t>
            </a:r>
            <a:r>
              <a:rPr kumimoji="0" lang="lv-LV" sz="1400" b="0" i="1"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a:t>
            </a:r>
          </a:p>
        </p:txBody>
      </p:sp>
      <p:sp>
        <p:nvSpPr>
          <p:cNvPr id="51" name="Rectangle 50">
            <a:extLst>
              <a:ext uri="{FF2B5EF4-FFF2-40B4-BE49-F238E27FC236}">
                <a16:creationId xmlns:a16="http://schemas.microsoft.com/office/drawing/2014/main" id="{EA48044A-32E0-4583-3104-06DF1405EB26}"/>
              </a:ext>
            </a:extLst>
          </p:cNvPr>
          <p:cNvSpPr/>
          <p:nvPr/>
        </p:nvSpPr>
        <p:spPr>
          <a:xfrm>
            <a:off x="2622424" y="5580381"/>
            <a:ext cx="2361208" cy="882451"/>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400" b="0" i="1"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Pasākumu programma LJVS panākšanai  Latvijā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400" b="0"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2023.-2027</a:t>
            </a:r>
            <a:r>
              <a:rPr kumimoji="0" lang="lv-LV" sz="1400" b="0" i="1"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a:t>
            </a:r>
          </a:p>
        </p:txBody>
      </p:sp>
      <p:sp>
        <p:nvSpPr>
          <p:cNvPr id="52" name="Rectangle 51">
            <a:extLst>
              <a:ext uri="{FF2B5EF4-FFF2-40B4-BE49-F238E27FC236}">
                <a16:creationId xmlns:a16="http://schemas.microsoft.com/office/drawing/2014/main" id="{E19D874B-EDAA-0693-7DC9-AB79E399E1CF}"/>
              </a:ext>
            </a:extLst>
          </p:cNvPr>
          <p:cNvSpPr/>
          <p:nvPr/>
        </p:nvSpPr>
        <p:spPr>
          <a:xfrm>
            <a:off x="7688514" y="5581977"/>
            <a:ext cx="2377608" cy="919083"/>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400" b="0" i="1"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Jūras  vides monitoringa programma LV </a:t>
            </a:r>
            <a:r>
              <a:rPr kumimoji="0" lang="lv-LV" sz="1400" b="0" i="1"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2021.-2026</a:t>
            </a:r>
            <a:r>
              <a:rPr kumimoji="0" lang="lv-LV" sz="1400" b="0" i="1" u="none" strike="noStrike" kern="1200" cap="none" spc="0" normalizeH="0" baseline="0" noProof="0" dirty="0">
                <a:ln>
                  <a:noFill/>
                </a:ln>
                <a:solidFill>
                  <a:srgbClr val="155452"/>
                </a:solidFill>
                <a:effectLst/>
                <a:uLnTx/>
                <a:uFillTx/>
                <a:latin typeface="Cambria" panose="02040503050406030204" pitchFamily="18" charset="0"/>
                <a:ea typeface="Cambria" panose="02040503050406030204" pitchFamily="18" charset="0"/>
                <a:cs typeface="+mn-cs"/>
              </a:rPr>
              <a:t>.</a:t>
            </a:r>
          </a:p>
        </p:txBody>
      </p:sp>
      <p:sp>
        <p:nvSpPr>
          <p:cNvPr id="10" name="TextBox 9">
            <a:extLst>
              <a:ext uri="{FF2B5EF4-FFF2-40B4-BE49-F238E27FC236}">
                <a16:creationId xmlns:a16="http://schemas.microsoft.com/office/drawing/2014/main" id="{021682A5-3707-4E6B-91F9-0AC43218C557}"/>
              </a:ext>
            </a:extLst>
          </p:cNvPr>
          <p:cNvSpPr txBox="1"/>
          <p:nvPr/>
        </p:nvSpPr>
        <p:spPr>
          <a:xfrm>
            <a:off x="84147" y="1341137"/>
            <a:ext cx="2281072" cy="3139321"/>
          </a:xfrm>
          <a:prstGeom prst="rect">
            <a:avLst/>
          </a:prstGeom>
          <a:noFill/>
        </p:spPr>
        <p:txBody>
          <a:bodyPr wrap="square" rtlCol="0">
            <a:spAutoFit/>
          </a:bodyPr>
          <a:lstStyle/>
          <a:p>
            <a:r>
              <a:rPr lang="lv-LV" sz="1600" b="1" dirty="0">
                <a:solidFill>
                  <a:srgbClr val="002060"/>
                </a:solidFill>
                <a:latin typeface="Cambria" panose="02040503050406030204" pitchFamily="18" charset="0"/>
                <a:ea typeface="Cambria" panose="02040503050406030204" pitchFamily="18" charset="0"/>
              </a:rPr>
              <a:t>LJVS raksturlielumi</a:t>
            </a:r>
            <a:r>
              <a:rPr lang="lv-LV" sz="1600" b="1" dirty="0">
                <a:solidFill>
                  <a:schemeClr val="accent2">
                    <a:lumMod val="50000"/>
                  </a:schemeClr>
                </a:solidFill>
                <a:latin typeface="Cambria" panose="02040503050406030204" pitchFamily="18" charset="0"/>
                <a:ea typeface="Cambria" panose="02040503050406030204" pitchFamily="18" charset="0"/>
              </a:rPr>
              <a:t>:</a:t>
            </a:r>
          </a:p>
          <a:p>
            <a:r>
              <a:rPr lang="lv-LV" sz="1400" b="1" dirty="0">
                <a:solidFill>
                  <a:schemeClr val="accent2">
                    <a:lumMod val="50000"/>
                  </a:schemeClr>
                </a:solidFill>
                <a:latin typeface="Cambria" panose="02040503050406030204" pitchFamily="18" charset="0"/>
                <a:ea typeface="Cambria" panose="02040503050406030204" pitchFamily="18" charset="0"/>
              </a:rPr>
              <a:t>1. </a:t>
            </a:r>
            <a:r>
              <a:rPr lang="lv-LV" sz="1400" dirty="0" err="1">
                <a:solidFill>
                  <a:schemeClr val="accent2">
                    <a:lumMod val="50000"/>
                  </a:schemeClr>
                </a:solidFill>
                <a:latin typeface="Cambria" panose="02040503050406030204" pitchFamily="18" charset="0"/>
                <a:ea typeface="Cambria" panose="02040503050406030204" pitchFamily="18" charset="0"/>
              </a:rPr>
              <a:t>Biodaudzveidība</a:t>
            </a:r>
            <a:endParaRPr lang="lv-LV" sz="1400" dirty="0">
              <a:solidFill>
                <a:schemeClr val="accent2">
                  <a:lumMod val="50000"/>
                </a:schemeClr>
              </a:solidFill>
              <a:latin typeface="Cambria" panose="02040503050406030204" pitchFamily="18" charset="0"/>
              <a:ea typeface="Cambria" panose="02040503050406030204" pitchFamily="18" charset="0"/>
            </a:endParaRPr>
          </a:p>
          <a:p>
            <a:r>
              <a:rPr lang="lv-LV" sz="1400" b="1" dirty="0">
                <a:solidFill>
                  <a:schemeClr val="accent2">
                    <a:lumMod val="50000"/>
                  </a:schemeClr>
                </a:solidFill>
                <a:latin typeface="Cambria" panose="02040503050406030204" pitchFamily="18" charset="0"/>
                <a:ea typeface="Cambria" panose="02040503050406030204" pitchFamily="18" charset="0"/>
              </a:rPr>
              <a:t>2. </a:t>
            </a:r>
            <a:r>
              <a:rPr lang="lv-LV" sz="1400" dirty="0">
                <a:solidFill>
                  <a:schemeClr val="accent2">
                    <a:lumMod val="50000"/>
                  </a:schemeClr>
                </a:solidFill>
                <a:latin typeface="Cambria" panose="02040503050406030204" pitchFamily="18" charset="0"/>
                <a:ea typeface="Cambria" panose="02040503050406030204" pitchFamily="18" charset="0"/>
              </a:rPr>
              <a:t>Svešās sugas</a:t>
            </a:r>
          </a:p>
          <a:p>
            <a:r>
              <a:rPr lang="lv-LV" sz="1400" b="1" dirty="0">
                <a:solidFill>
                  <a:schemeClr val="accent2">
                    <a:lumMod val="50000"/>
                  </a:schemeClr>
                </a:solidFill>
                <a:latin typeface="Cambria" panose="02040503050406030204" pitchFamily="18" charset="0"/>
                <a:ea typeface="Cambria" panose="02040503050406030204" pitchFamily="18" charset="0"/>
              </a:rPr>
              <a:t>3. </a:t>
            </a:r>
            <a:r>
              <a:rPr lang="lv-LV" sz="1400" dirty="0">
                <a:solidFill>
                  <a:schemeClr val="accent2">
                    <a:lumMod val="50000"/>
                  </a:schemeClr>
                </a:solidFill>
                <a:latin typeface="Cambria" panose="02040503050406030204" pitchFamily="18" charset="0"/>
                <a:ea typeface="Cambria" panose="02040503050406030204" pitchFamily="18" charset="0"/>
              </a:rPr>
              <a:t>Komerciālās sugas</a:t>
            </a:r>
          </a:p>
          <a:p>
            <a:r>
              <a:rPr lang="lv-LV" sz="1400" b="1" dirty="0">
                <a:solidFill>
                  <a:schemeClr val="accent2">
                    <a:lumMod val="50000"/>
                  </a:schemeClr>
                </a:solidFill>
                <a:latin typeface="Cambria" panose="02040503050406030204" pitchFamily="18" charset="0"/>
                <a:ea typeface="Cambria" panose="02040503050406030204" pitchFamily="18" charset="0"/>
              </a:rPr>
              <a:t>4. </a:t>
            </a:r>
            <a:r>
              <a:rPr lang="lv-LV" sz="1400" dirty="0">
                <a:solidFill>
                  <a:schemeClr val="accent2">
                    <a:lumMod val="50000"/>
                  </a:schemeClr>
                </a:solidFill>
                <a:latin typeface="Cambria" panose="02040503050406030204" pitchFamily="18" charset="0"/>
                <a:ea typeface="Cambria" panose="02040503050406030204" pitchFamily="18" charset="0"/>
              </a:rPr>
              <a:t>Barības ķēdes</a:t>
            </a:r>
          </a:p>
          <a:p>
            <a:r>
              <a:rPr lang="lv-LV" sz="1400" b="1" dirty="0">
                <a:solidFill>
                  <a:schemeClr val="accent2">
                    <a:lumMod val="50000"/>
                  </a:schemeClr>
                </a:solidFill>
                <a:latin typeface="Cambria" panose="02040503050406030204" pitchFamily="18" charset="0"/>
                <a:ea typeface="Cambria" panose="02040503050406030204" pitchFamily="18" charset="0"/>
              </a:rPr>
              <a:t>5. </a:t>
            </a:r>
            <a:r>
              <a:rPr lang="lv-LV" sz="1400" dirty="0">
                <a:solidFill>
                  <a:schemeClr val="accent2">
                    <a:lumMod val="50000"/>
                  </a:schemeClr>
                </a:solidFill>
                <a:latin typeface="Cambria" panose="02040503050406030204" pitchFamily="18" charset="0"/>
                <a:ea typeface="Cambria" panose="02040503050406030204" pitchFamily="18" charset="0"/>
              </a:rPr>
              <a:t>Eitrofikācija</a:t>
            </a:r>
          </a:p>
          <a:p>
            <a:r>
              <a:rPr lang="lv-LV" sz="1400" b="1" dirty="0">
                <a:solidFill>
                  <a:schemeClr val="accent2">
                    <a:lumMod val="50000"/>
                  </a:schemeClr>
                </a:solidFill>
                <a:latin typeface="Cambria" panose="02040503050406030204" pitchFamily="18" charset="0"/>
                <a:ea typeface="Cambria" panose="02040503050406030204" pitchFamily="18" charset="0"/>
              </a:rPr>
              <a:t>6. </a:t>
            </a:r>
            <a:r>
              <a:rPr lang="lv-LV" sz="1400" dirty="0">
                <a:solidFill>
                  <a:schemeClr val="accent2">
                    <a:lumMod val="50000"/>
                  </a:schemeClr>
                </a:solidFill>
                <a:latin typeface="Cambria" panose="02040503050406030204" pitchFamily="18" charset="0"/>
                <a:ea typeface="Cambria" panose="02040503050406030204" pitchFamily="18" charset="0"/>
              </a:rPr>
              <a:t>Jūras gultnes integritāte</a:t>
            </a:r>
          </a:p>
          <a:p>
            <a:r>
              <a:rPr lang="lv-LV" sz="1400" b="1" dirty="0">
                <a:solidFill>
                  <a:schemeClr val="accent2">
                    <a:lumMod val="50000"/>
                  </a:schemeClr>
                </a:solidFill>
                <a:latin typeface="Cambria" panose="02040503050406030204" pitchFamily="18" charset="0"/>
                <a:ea typeface="Cambria" panose="02040503050406030204" pitchFamily="18" charset="0"/>
              </a:rPr>
              <a:t>7. </a:t>
            </a:r>
            <a:r>
              <a:rPr lang="lv-LV" sz="1400" dirty="0">
                <a:solidFill>
                  <a:schemeClr val="accent2">
                    <a:lumMod val="50000"/>
                  </a:schemeClr>
                </a:solidFill>
                <a:latin typeface="Cambria" panose="02040503050406030204" pitchFamily="18" charset="0"/>
                <a:ea typeface="Cambria" panose="02040503050406030204" pitchFamily="18" charset="0"/>
              </a:rPr>
              <a:t>Hidrogrāfiskie apstākļi</a:t>
            </a:r>
          </a:p>
          <a:p>
            <a:r>
              <a:rPr lang="lv-LV" sz="1400" b="1" dirty="0">
                <a:solidFill>
                  <a:schemeClr val="accent2">
                    <a:lumMod val="50000"/>
                  </a:schemeClr>
                </a:solidFill>
                <a:latin typeface="Cambria" panose="02040503050406030204" pitchFamily="18" charset="0"/>
                <a:ea typeface="Cambria" panose="02040503050406030204" pitchFamily="18" charset="0"/>
              </a:rPr>
              <a:t>8. </a:t>
            </a:r>
            <a:r>
              <a:rPr lang="lv-LV" sz="1400" dirty="0">
                <a:solidFill>
                  <a:schemeClr val="accent2">
                    <a:lumMod val="50000"/>
                  </a:schemeClr>
                </a:solidFill>
                <a:latin typeface="Cambria" panose="02040503050406030204" pitchFamily="18" charset="0"/>
                <a:ea typeface="Cambria" panose="02040503050406030204" pitchFamily="18" charset="0"/>
              </a:rPr>
              <a:t>Piesārņojošās vielas</a:t>
            </a:r>
          </a:p>
          <a:p>
            <a:r>
              <a:rPr lang="lv-LV" sz="1400" b="1" dirty="0">
                <a:solidFill>
                  <a:schemeClr val="accent2">
                    <a:lumMod val="50000"/>
                  </a:schemeClr>
                </a:solidFill>
                <a:latin typeface="Cambria" panose="02040503050406030204" pitchFamily="18" charset="0"/>
                <a:ea typeface="Cambria" panose="02040503050406030204" pitchFamily="18" charset="0"/>
              </a:rPr>
              <a:t>9. </a:t>
            </a:r>
            <a:r>
              <a:rPr kumimoji="0" lang="lv-LV" sz="1400" b="0" i="0" u="none" strike="noStrike" kern="1200" cap="none" spc="0" normalizeH="0" baseline="0" noProof="0" dirty="0">
                <a:ln>
                  <a:noFill/>
                </a:ln>
                <a:solidFill>
                  <a:schemeClr val="accent2">
                    <a:lumMod val="50000"/>
                  </a:schemeClr>
                </a:solidFill>
                <a:effectLst/>
                <a:uLnTx/>
                <a:uFillTx/>
                <a:latin typeface="Cambria" panose="02040503050406030204" pitchFamily="18" charset="0"/>
                <a:ea typeface="Cambria" panose="02040503050406030204" pitchFamily="18" charset="0"/>
                <a:cs typeface="+mn-cs"/>
              </a:rPr>
              <a:t>Piesārņojošās vielas pārtikā izmantojamos organismos</a:t>
            </a:r>
          </a:p>
          <a:p>
            <a:r>
              <a:rPr lang="lv-LV" sz="1400" b="1" dirty="0">
                <a:solidFill>
                  <a:schemeClr val="accent2">
                    <a:lumMod val="50000"/>
                  </a:schemeClr>
                </a:solidFill>
                <a:latin typeface="Cambria" panose="02040503050406030204" pitchFamily="18" charset="0"/>
                <a:ea typeface="Cambria" panose="02040503050406030204" pitchFamily="18" charset="0"/>
              </a:rPr>
              <a:t>10. </a:t>
            </a:r>
            <a:r>
              <a:rPr lang="lv-LV" sz="1400" dirty="0">
                <a:solidFill>
                  <a:schemeClr val="accent2">
                    <a:lumMod val="50000"/>
                  </a:schemeClr>
                </a:solidFill>
                <a:latin typeface="Cambria" panose="02040503050406030204" pitchFamily="18" charset="0"/>
                <a:ea typeface="Cambria" panose="02040503050406030204" pitchFamily="18" charset="0"/>
              </a:rPr>
              <a:t>Atkritumi</a:t>
            </a:r>
          </a:p>
          <a:p>
            <a:r>
              <a:rPr lang="lv-LV" sz="1400" b="1" dirty="0">
                <a:solidFill>
                  <a:schemeClr val="accent2">
                    <a:lumMod val="50000"/>
                  </a:schemeClr>
                </a:solidFill>
                <a:latin typeface="Cambria" panose="02040503050406030204" pitchFamily="18" charset="0"/>
                <a:ea typeface="Cambria" panose="02040503050406030204" pitchFamily="18" charset="0"/>
              </a:rPr>
              <a:t>11. </a:t>
            </a:r>
            <a:r>
              <a:rPr lang="lv-LV" sz="1400" dirty="0">
                <a:solidFill>
                  <a:schemeClr val="accent2">
                    <a:lumMod val="50000"/>
                  </a:schemeClr>
                </a:solidFill>
                <a:latin typeface="Cambria" panose="02040503050406030204" pitchFamily="18" charset="0"/>
                <a:ea typeface="Cambria" panose="02040503050406030204" pitchFamily="18" charset="0"/>
              </a:rPr>
              <a:t>Zemūdens troksnis</a:t>
            </a:r>
          </a:p>
        </p:txBody>
      </p:sp>
      <p:pic>
        <p:nvPicPr>
          <p:cNvPr id="29" name="Graphic 28" descr="Test tubes outline">
            <a:extLst>
              <a:ext uri="{FF2B5EF4-FFF2-40B4-BE49-F238E27FC236}">
                <a16:creationId xmlns:a16="http://schemas.microsoft.com/office/drawing/2014/main" id="{ABF91550-DA2F-4703-B128-7311592B31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23911" y="3328268"/>
            <a:ext cx="807914" cy="807914"/>
          </a:xfrm>
          <a:prstGeom prst="rect">
            <a:avLst/>
          </a:prstGeom>
        </p:spPr>
      </p:pic>
      <p:pic>
        <p:nvPicPr>
          <p:cNvPr id="31" name="Graphic 30" descr="Beaker outline">
            <a:extLst>
              <a:ext uri="{FF2B5EF4-FFF2-40B4-BE49-F238E27FC236}">
                <a16:creationId xmlns:a16="http://schemas.microsoft.com/office/drawing/2014/main" id="{0742F3D9-05A0-4034-9075-3F5256211EC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740638" y="3456698"/>
            <a:ext cx="983273" cy="983273"/>
          </a:xfrm>
          <a:prstGeom prst="rect">
            <a:avLst/>
          </a:prstGeom>
        </p:spPr>
      </p:pic>
      <p:pic>
        <p:nvPicPr>
          <p:cNvPr id="33" name="Graphic 32" descr="Magnifying glass with solid fill">
            <a:extLst>
              <a:ext uri="{FF2B5EF4-FFF2-40B4-BE49-F238E27FC236}">
                <a16:creationId xmlns:a16="http://schemas.microsoft.com/office/drawing/2014/main" id="{D165BE78-955F-49CA-8385-DE023B54AC4B}"/>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532449" y="4067395"/>
            <a:ext cx="826127" cy="826127"/>
          </a:xfrm>
          <a:prstGeom prst="rect">
            <a:avLst/>
          </a:prstGeom>
        </p:spPr>
      </p:pic>
      <p:sp>
        <p:nvSpPr>
          <p:cNvPr id="16" name="Oval 15">
            <a:extLst>
              <a:ext uri="{FF2B5EF4-FFF2-40B4-BE49-F238E27FC236}">
                <a16:creationId xmlns:a16="http://schemas.microsoft.com/office/drawing/2014/main" id="{B5C32469-807C-4826-83E5-79C48C804FC6}"/>
              </a:ext>
            </a:extLst>
          </p:cNvPr>
          <p:cNvSpPr/>
          <p:nvPr/>
        </p:nvSpPr>
        <p:spPr>
          <a:xfrm>
            <a:off x="5531412" y="5847440"/>
            <a:ext cx="1346148" cy="668885"/>
          </a:xfrm>
          <a:prstGeom prst="ellipse">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v-LV" sz="1400" dirty="0">
                <a:solidFill>
                  <a:srgbClr val="002060"/>
                </a:solidFill>
                <a:latin typeface="Cambria" panose="02040503050406030204" pitchFamily="18" charset="0"/>
                <a:ea typeface="Cambria" panose="02040503050406030204" pitchFamily="18" charset="0"/>
              </a:rPr>
              <a:t>Izņēmumi</a:t>
            </a:r>
          </a:p>
        </p:txBody>
      </p:sp>
      <p:sp>
        <p:nvSpPr>
          <p:cNvPr id="11" name="TextBox 10">
            <a:extLst>
              <a:ext uri="{FF2B5EF4-FFF2-40B4-BE49-F238E27FC236}">
                <a16:creationId xmlns:a16="http://schemas.microsoft.com/office/drawing/2014/main" id="{FBF5DCB7-C958-6A82-D506-AF25BECC78AB}"/>
              </a:ext>
            </a:extLst>
          </p:cNvPr>
          <p:cNvSpPr txBox="1"/>
          <p:nvPr/>
        </p:nvSpPr>
        <p:spPr>
          <a:xfrm>
            <a:off x="449217" y="175503"/>
            <a:ext cx="11133183" cy="1077218"/>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Jūras stratēģijas pamatdirektīvas </a:t>
            </a:r>
          </a:p>
          <a:p>
            <a:r>
              <a:rPr lang="lv-LV" sz="3200" b="1" dirty="0">
                <a:solidFill>
                  <a:schemeClr val="accent2">
                    <a:lumMod val="75000"/>
                  </a:schemeClr>
                </a:solidFill>
                <a:latin typeface="Cambria" panose="02040503050406030204" pitchFamily="18" charset="0"/>
                <a:ea typeface="Verdana" panose="020B0604030504040204" pitchFamily="34" charset="0"/>
              </a:rPr>
              <a:t>ieviešanas cikls</a:t>
            </a:r>
          </a:p>
        </p:txBody>
      </p:sp>
      <p:sp>
        <p:nvSpPr>
          <p:cNvPr id="12" name="Rectangle 11">
            <a:extLst>
              <a:ext uri="{FF2B5EF4-FFF2-40B4-BE49-F238E27FC236}">
                <a16:creationId xmlns:a16="http://schemas.microsoft.com/office/drawing/2014/main" id="{5D93973C-4DAF-11E1-7926-14C75E2F44E9}"/>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3" name="Rectangle 12">
            <a:extLst>
              <a:ext uri="{FF2B5EF4-FFF2-40B4-BE49-F238E27FC236}">
                <a16:creationId xmlns:a16="http://schemas.microsoft.com/office/drawing/2014/main" id="{85F06FAB-5BB6-A2F9-270A-AB9D647721C1}"/>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7" name="Rectangle 16">
            <a:extLst>
              <a:ext uri="{FF2B5EF4-FFF2-40B4-BE49-F238E27FC236}">
                <a16:creationId xmlns:a16="http://schemas.microsoft.com/office/drawing/2014/main" id="{B5ACF5EB-9C7A-51AD-6E33-F28D42FC293A}"/>
              </a:ext>
            </a:extLst>
          </p:cNvPr>
          <p:cNvSpPr/>
          <p:nvPr/>
        </p:nvSpPr>
        <p:spPr>
          <a:xfrm>
            <a:off x="7552439" y="291548"/>
            <a:ext cx="4510107" cy="834383"/>
          </a:xfrm>
          <a:prstGeom prst="rect">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eaLnBrk="0" fontAlgn="base" hangingPunct="0">
              <a:spcBef>
                <a:spcPct val="0"/>
              </a:spcBef>
              <a:spcAft>
                <a:spcPct val="0"/>
              </a:spcAft>
              <a:defRPr/>
            </a:pPr>
            <a:r>
              <a:rPr lang="lv-LV" altLang="lv-LV" b="1" dirty="0">
                <a:solidFill>
                  <a:schemeClr val="bg1"/>
                </a:solidFill>
                <a:latin typeface="Cambria" panose="02040503050406030204" pitchFamily="18" charset="0"/>
                <a:ea typeface="Cambria" panose="02040503050406030204" pitchFamily="18" charset="0"/>
                <a:cs typeface="Tahoma" panose="020B0604030504040204" pitchFamily="34" charset="0"/>
              </a:rPr>
              <a:t>Mērķis</a:t>
            </a:r>
            <a:r>
              <a:rPr lang="lv-LV" altLang="lv-LV" dirty="0">
                <a:solidFill>
                  <a:schemeClr val="bg1"/>
                </a:solidFill>
                <a:latin typeface="Cambria" panose="02040503050406030204" pitchFamily="18" charset="0"/>
                <a:ea typeface="Cambria" panose="02040503050406030204" pitchFamily="18" charset="0"/>
                <a:cs typeface="Tahoma" panose="020B0604030504040204" pitchFamily="34" charset="0"/>
              </a:rPr>
              <a:t> - izveidot  </a:t>
            </a:r>
            <a:r>
              <a:rPr lang="lv-LV" altLang="lv-LV" b="1" dirty="0">
                <a:solidFill>
                  <a:schemeClr val="bg1"/>
                </a:solidFill>
                <a:latin typeface="Cambria" panose="02040503050406030204" pitchFamily="18" charset="0"/>
                <a:ea typeface="Cambria" panose="02040503050406030204" pitchFamily="18" charset="0"/>
                <a:cs typeface="Tahoma" panose="020B0604030504040204" pitchFamily="34" charset="0"/>
              </a:rPr>
              <a:t>sistēmu</a:t>
            </a:r>
            <a:r>
              <a:rPr lang="lv-LV" altLang="lv-LV" dirty="0">
                <a:solidFill>
                  <a:schemeClr val="bg1"/>
                </a:solidFill>
                <a:latin typeface="Cambria" panose="02040503050406030204" pitchFamily="18" charset="0"/>
                <a:ea typeface="Cambria" panose="02040503050406030204" pitchFamily="18" charset="0"/>
                <a:cs typeface="Tahoma" panose="020B0604030504040204" pitchFamily="34" charset="0"/>
              </a:rPr>
              <a:t> saskaņā ar kuru veic pasākumus, lai panāktu </a:t>
            </a:r>
            <a:r>
              <a:rPr lang="lv-LV" altLang="lv-LV" b="1" dirty="0">
                <a:solidFill>
                  <a:schemeClr val="bg1"/>
                </a:solidFill>
                <a:latin typeface="Cambria" panose="02040503050406030204" pitchFamily="18" charset="0"/>
                <a:ea typeface="Cambria" panose="02040503050406030204" pitchFamily="18" charset="0"/>
                <a:cs typeface="Tahoma" panose="020B0604030504040204" pitchFamily="34" charset="0"/>
              </a:rPr>
              <a:t>labu jūras vides stāvokli</a:t>
            </a:r>
            <a:r>
              <a:rPr lang="lv-LV" altLang="lv-LV" b="1" i="1" dirty="0">
                <a:solidFill>
                  <a:schemeClr val="bg1"/>
                </a:solidFill>
                <a:latin typeface="Cambria" panose="02040503050406030204" pitchFamily="18" charset="0"/>
                <a:ea typeface="Cambria" panose="02040503050406030204" pitchFamily="18" charset="0"/>
                <a:cs typeface="Tahoma" panose="020B0604030504040204" pitchFamily="34" charset="0"/>
              </a:rPr>
              <a:t> </a:t>
            </a:r>
            <a:r>
              <a:rPr lang="lv-LV" altLang="lv-LV" b="1" dirty="0">
                <a:solidFill>
                  <a:schemeClr val="bg1"/>
                </a:solidFill>
                <a:latin typeface="Cambria" panose="02040503050406030204" pitchFamily="18" charset="0"/>
                <a:ea typeface="Cambria" panose="02040503050406030204" pitchFamily="18" charset="0"/>
                <a:cs typeface="Tahoma" panose="020B0604030504040204" pitchFamily="34" charset="0"/>
              </a:rPr>
              <a:t>2020</a:t>
            </a:r>
            <a:r>
              <a:rPr lang="lv-LV" altLang="lv-LV" dirty="0">
                <a:solidFill>
                  <a:schemeClr val="bg1"/>
                </a:solidFill>
                <a:latin typeface="Cambria" panose="02040503050406030204" pitchFamily="18" charset="0"/>
                <a:ea typeface="Cambria" panose="02040503050406030204" pitchFamily="18" charset="0"/>
                <a:cs typeface="Tahoma" panose="020B0604030504040204" pitchFamily="34" charset="0"/>
              </a:rPr>
              <a:t>.gadā.</a:t>
            </a:r>
            <a:endParaRPr lang="lv-LV" b="1" dirty="0">
              <a:solidFill>
                <a:schemeClr val="bg1"/>
              </a:solidFill>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A5703DFC-997D-A51F-78F8-4BDD37F98550}"/>
              </a:ext>
            </a:extLst>
          </p:cNvPr>
          <p:cNvSpPr txBox="1"/>
          <p:nvPr/>
        </p:nvSpPr>
        <p:spPr>
          <a:xfrm>
            <a:off x="8479911" y="1421739"/>
            <a:ext cx="3576223" cy="1200329"/>
          </a:xfrm>
          <a:prstGeom prst="rect">
            <a:avLst/>
          </a:prstGeom>
          <a:noFill/>
        </p:spPr>
        <p:txBody>
          <a:bodyPr wrap="square">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lv-LV" sz="1800" b="1" i="0" u="none" strike="noStrike" kern="1200" spc="0" normalizeH="0" noProof="0" dirty="0">
                <a:ln>
                  <a:noFill/>
                </a:ln>
                <a:solidFill>
                  <a:srgbClr val="45625D"/>
                </a:solidFill>
                <a:effectLst/>
                <a:uLnTx/>
                <a:uFillTx/>
                <a:latin typeface="Cambria" panose="02040503050406030204" pitchFamily="18" charset="0"/>
                <a:ea typeface="Cambria" panose="02040503050406030204" pitchFamily="18" charset="0"/>
                <a:cs typeface="Tahoma" panose="020B0604030504040204" pitchFamily="34" charset="0"/>
              </a:rPr>
              <a:t>NB! </a:t>
            </a:r>
            <a:r>
              <a:rPr kumimoji="0" lang="lv-LV" sz="1800" i="0" u="none" strike="noStrike" kern="1200" spc="0" normalizeH="0" noProof="0" dirty="0">
                <a:ln>
                  <a:noFill/>
                </a:ln>
                <a:solidFill>
                  <a:srgbClr val="45625D"/>
                </a:solidFill>
                <a:effectLst/>
                <a:uLnTx/>
                <a:uFillTx/>
                <a:latin typeface="Cambria" panose="02040503050406030204" pitchFamily="18" charset="0"/>
                <a:ea typeface="Cambria" panose="02040503050406030204" pitchFamily="18" charset="0"/>
                <a:cs typeface="Tahoma" panose="020B0604030504040204" pitchFamily="34" charset="0"/>
              </a:rPr>
              <a:t>LJVS panākšanai izstrādā </a:t>
            </a:r>
            <a:r>
              <a:rPr kumimoji="0" lang="lv-LV" sz="1800" b="1" i="0" u="none" strike="noStrike" kern="1200" cap="all" spc="0" normalizeH="0" noProof="0" dirty="0">
                <a:ln>
                  <a:noFill/>
                </a:ln>
                <a:solidFill>
                  <a:srgbClr val="002060"/>
                </a:solidFill>
                <a:effectLst/>
                <a:uLnTx/>
                <a:uFillTx/>
                <a:latin typeface="Cambria" panose="02040503050406030204" pitchFamily="18" charset="0"/>
                <a:ea typeface="Cambria" panose="02040503050406030204" pitchFamily="18" charset="0"/>
                <a:cs typeface="Tahoma" panose="020B0604030504040204" pitchFamily="34" charset="0"/>
              </a:rPr>
              <a:t>jūras stratēģiju</a:t>
            </a:r>
            <a:r>
              <a:rPr kumimoji="0" lang="lv-LV" sz="1800" b="1" i="0" u="none" strike="noStrike" kern="1200" spc="0" normalizeH="0" noProof="0" dirty="0">
                <a:ln>
                  <a:noFill/>
                </a:ln>
                <a:solidFill>
                  <a:srgbClr val="45625D"/>
                </a:solidFill>
                <a:effectLst/>
                <a:uLnTx/>
                <a:uFillTx/>
                <a:latin typeface="Cambria" panose="02040503050406030204" pitchFamily="18" charset="0"/>
                <a:ea typeface="Cambria" panose="02040503050406030204" pitchFamily="18" charset="0"/>
                <a:cs typeface="Tahoma" panose="020B0604030504040204" pitchFamily="34" charset="0"/>
              </a:rPr>
              <a:t>,</a:t>
            </a:r>
            <a:r>
              <a:rPr kumimoji="0" lang="lv-LV" sz="1800" i="0" u="none" strike="noStrike" kern="1200" spc="0" normalizeH="0" noProof="0" dirty="0">
                <a:ln>
                  <a:noFill/>
                </a:ln>
                <a:solidFill>
                  <a:srgbClr val="45625D"/>
                </a:solidFill>
                <a:effectLst/>
                <a:uLnTx/>
                <a:uFillTx/>
                <a:latin typeface="Cambria" panose="02040503050406030204" pitchFamily="18" charset="0"/>
                <a:ea typeface="Cambria" panose="02040503050406030204" pitchFamily="18" charset="0"/>
                <a:cs typeface="Tahoma" panose="020B0604030504040204" pitchFamily="34" charset="0"/>
              </a:rPr>
              <a:t> kas ir  sistemātisks secīgu pasākumu kopums </a:t>
            </a:r>
          </a:p>
        </p:txBody>
      </p:sp>
      <p:sp>
        <p:nvSpPr>
          <p:cNvPr id="21" name="TextBox 20">
            <a:extLst>
              <a:ext uri="{FF2B5EF4-FFF2-40B4-BE49-F238E27FC236}">
                <a16:creationId xmlns:a16="http://schemas.microsoft.com/office/drawing/2014/main" id="{95A0AE09-579D-7712-8D41-4D97C63158DE}"/>
              </a:ext>
            </a:extLst>
          </p:cNvPr>
          <p:cNvSpPr txBox="1"/>
          <p:nvPr/>
        </p:nvSpPr>
        <p:spPr>
          <a:xfrm>
            <a:off x="0" y="6522025"/>
            <a:ext cx="12191999" cy="338554"/>
          </a:xfrm>
          <a:prstGeom prst="rect">
            <a:avLst/>
          </a:prstGeom>
          <a:solidFill>
            <a:schemeClr val="accent2">
              <a:lumMod val="50000"/>
            </a:schemeClr>
          </a:solidFill>
          <a:ln>
            <a:no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lv-LV" sz="1600" i="1" u="none" strike="noStrike" kern="1200" spc="0" normalizeH="0" noProof="0" dirty="0">
                <a:ln>
                  <a:noFill/>
                </a:ln>
                <a:solidFill>
                  <a:schemeClr val="bg1"/>
                </a:solidFill>
                <a:effectLst/>
                <a:uLnTx/>
                <a:uFillTx/>
                <a:latin typeface="Cambria" panose="02040503050406030204" pitchFamily="18" charset="0"/>
                <a:ea typeface="Cambria" panose="02040503050406030204" pitchFamily="18" charset="0"/>
                <a:cs typeface="Tahoma" panose="020B0604030504040204" pitchFamily="34" charset="0"/>
              </a:rPr>
              <a:t>Katrs dokuments tiek pārskatīts un atjaunots reizi 6 gados</a:t>
            </a:r>
          </a:p>
        </p:txBody>
      </p:sp>
    </p:spTree>
    <p:extLst>
      <p:ext uri="{BB962C8B-B14F-4D97-AF65-F5344CB8AC3E}">
        <p14:creationId xmlns:p14="http://schemas.microsoft.com/office/powerpoint/2010/main" val="1269280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A07A3-74EB-2EA3-EF5E-616E9EDC4DB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C0805AF-1736-D445-485E-C6523871F7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30" y="-12701"/>
            <a:ext cx="10287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098CEB74-5AA4-3391-F592-F47888CD0D38}"/>
              </a:ext>
            </a:extLst>
          </p:cNvPr>
          <p:cNvPicPr>
            <a:picLocks noChangeAspect="1"/>
          </p:cNvPicPr>
          <p:nvPr/>
        </p:nvPicPr>
        <p:blipFill>
          <a:blip r:embed="rId4"/>
          <a:srcRect l="9354" r="28080"/>
          <a:stretch>
            <a:fillRect/>
          </a:stretch>
        </p:blipFill>
        <p:spPr>
          <a:xfrm flipH="1">
            <a:off x="3505199" y="1"/>
            <a:ext cx="8674099" cy="6857999"/>
          </a:xfrm>
          <a:prstGeom prst="rect">
            <a:avLst/>
          </a:prstGeom>
        </p:spPr>
      </p:pic>
      <p:sp>
        <p:nvSpPr>
          <p:cNvPr id="7" name="Title 1">
            <a:extLst>
              <a:ext uri="{FF2B5EF4-FFF2-40B4-BE49-F238E27FC236}">
                <a16:creationId xmlns:a16="http://schemas.microsoft.com/office/drawing/2014/main" id="{3029B337-ACD5-0133-1AEA-DAB92760D7FC}"/>
              </a:ext>
            </a:extLst>
          </p:cNvPr>
          <p:cNvSpPr>
            <a:spLocks noGrp="1"/>
          </p:cNvSpPr>
          <p:nvPr>
            <p:ph type="ctrTitle"/>
          </p:nvPr>
        </p:nvSpPr>
        <p:spPr>
          <a:xfrm>
            <a:off x="6777434" y="2410239"/>
            <a:ext cx="5555747" cy="2900238"/>
          </a:xfrm>
        </p:spPr>
        <p:txBody>
          <a:bodyPr>
            <a:noAutofit/>
          </a:bodyPr>
          <a:lstStyle/>
          <a:p>
            <a:pPr marL="0" indent="0" algn="l">
              <a:spcBef>
                <a:spcPts val="0"/>
              </a:spcBef>
              <a:buFont typeface="Arial" panose="020B0604020202020204" pitchFamily="34" charset="0"/>
              <a:buNone/>
            </a:pPr>
            <a:r>
              <a:rPr lang="lv-LV" sz="4000" b="1" cap="all" dirty="0">
                <a:solidFill>
                  <a:srgbClr val="006666"/>
                </a:solidFill>
                <a:latin typeface="Cambria" panose="02040503050406030204" pitchFamily="18" charset="0"/>
                <a:ea typeface="Verdana" panose="020B0604030504040204" pitchFamily="34" charset="0"/>
                <a:cs typeface="Verdana" panose="020B0604030504040204" pitchFamily="34" charset="0"/>
              </a:rPr>
              <a:t>jūras vides aizsardzības </a:t>
            </a:r>
            <a:r>
              <a:rPr lang="lv-LV" sz="4000" b="1" cap="all" dirty="0">
                <a:solidFill>
                  <a:schemeClr val="accent2"/>
                </a:solidFill>
                <a:latin typeface="Cambria" panose="02040503050406030204" pitchFamily="18" charset="0"/>
                <a:ea typeface="Verdana" panose="020B0604030504040204" pitchFamily="34" charset="0"/>
                <a:cs typeface="Verdana" panose="020B0604030504040204" pitchFamily="34" charset="0"/>
              </a:rPr>
              <a:t>nacionālais regulējums</a:t>
            </a:r>
            <a:br>
              <a:rPr lang="lv-LV" sz="4000" b="1" cap="all" dirty="0">
                <a:solidFill>
                  <a:schemeClr val="accent2"/>
                </a:solidFill>
                <a:latin typeface="Cambria" panose="02040503050406030204" pitchFamily="18" charset="0"/>
                <a:ea typeface="Verdana" panose="020B0604030504040204" pitchFamily="34" charset="0"/>
                <a:cs typeface="Verdana" panose="020B0604030504040204" pitchFamily="34" charset="0"/>
              </a:rPr>
            </a:br>
            <a:endParaRPr lang="en-US" sz="4000" b="1" cap="all" dirty="0">
              <a:solidFill>
                <a:schemeClr val="accent2"/>
              </a:solidFill>
              <a:latin typeface="Cambria" panose="02040503050406030204" pitchFamily="18"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0A1DBEAB-45A5-180A-C9EB-8E64D1A21054}"/>
              </a:ext>
            </a:extLst>
          </p:cNvPr>
          <p:cNvSpPr/>
          <p:nvPr/>
        </p:nvSpPr>
        <p:spPr>
          <a:xfrm>
            <a:off x="6777434" y="4918123"/>
            <a:ext cx="3733800" cy="133937"/>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10F510B-6636-F9EF-1915-9654CA4F4F7F}"/>
              </a:ext>
            </a:extLst>
          </p:cNvPr>
          <p:cNvSpPr txBox="1"/>
          <p:nvPr/>
        </p:nvSpPr>
        <p:spPr>
          <a:xfrm>
            <a:off x="5366470" y="3260193"/>
            <a:ext cx="1410964" cy="1200329"/>
          </a:xfrm>
          <a:prstGeom prst="rect">
            <a:avLst/>
          </a:prstGeom>
          <a:noFill/>
        </p:spPr>
        <p:txBody>
          <a:bodyPr wrap="none" rtlCol="0">
            <a:spAutoFit/>
          </a:bodyPr>
          <a:lstStyle/>
          <a:p>
            <a:r>
              <a:rPr lang="lv-LV" sz="7200" b="1" dirty="0">
                <a:solidFill>
                  <a:schemeClr val="accent3"/>
                </a:solidFill>
                <a:latin typeface="Cambria" panose="02040503050406030204" pitchFamily="18" charset="0"/>
                <a:ea typeface="Cambria" panose="02040503050406030204" pitchFamily="18" charset="0"/>
              </a:rPr>
              <a:t>[2]</a:t>
            </a:r>
          </a:p>
        </p:txBody>
      </p:sp>
    </p:spTree>
    <p:extLst>
      <p:ext uri="{BB962C8B-B14F-4D97-AF65-F5344CB8AC3E}">
        <p14:creationId xmlns:p14="http://schemas.microsoft.com/office/powerpoint/2010/main" val="25857089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1E30E3F-1BA4-487E-B4FF-9CC9305A8396}"/>
              </a:ext>
            </a:extLst>
          </p:cNvPr>
          <p:cNvSpPr>
            <a:spLocks noGrp="1"/>
          </p:cNvSpPr>
          <p:nvPr>
            <p:ph sz="half" idx="2"/>
          </p:nvPr>
        </p:nvSpPr>
        <p:spPr>
          <a:xfrm>
            <a:off x="6589642" y="1550504"/>
            <a:ext cx="5198167" cy="4626459"/>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lv-LV" sz="2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lv-LV" sz="2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a:p>
            <a:endParaRPr lang="lv-LV" dirty="0"/>
          </a:p>
        </p:txBody>
      </p:sp>
      <p:sp>
        <p:nvSpPr>
          <p:cNvPr id="9" name="TextBox 8">
            <a:extLst>
              <a:ext uri="{FF2B5EF4-FFF2-40B4-BE49-F238E27FC236}">
                <a16:creationId xmlns:a16="http://schemas.microsoft.com/office/drawing/2014/main" id="{53DE840B-2696-6D72-FB4D-BC784A3F453D}"/>
              </a:ext>
            </a:extLst>
          </p:cNvPr>
          <p:cNvSpPr txBox="1"/>
          <p:nvPr/>
        </p:nvSpPr>
        <p:spPr>
          <a:xfrm>
            <a:off x="511186" y="343563"/>
            <a:ext cx="11133183" cy="584775"/>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Jūras vides aizsardzības un pārvaldības likums</a:t>
            </a:r>
            <a:endParaRPr lang="lv-LV" sz="3200" b="1" dirty="0">
              <a:solidFill>
                <a:schemeClr val="accent2">
                  <a:lumMod val="75000"/>
                </a:schemeClr>
              </a:solidFill>
              <a:latin typeface="Cambria" panose="02040503050406030204" pitchFamily="18" charset="0"/>
              <a:ea typeface="Verdana" panose="020B0604030504040204" pitchFamily="34" charset="0"/>
            </a:endParaRPr>
          </a:p>
        </p:txBody>
      </p:sp>
      <p:sp>
        <p:nvSpPr>
          <p:cNvPr id="13" name="Rectangle 12">
            <a:extLst>
              <a:ext uri="{FF2B5EF4-FFF2-40B4-BE49-F238E27FC236}">
                <a16:creationId xmlns:a16="http://schemas.microsoft.com/office/drawing/2014/main" id="{35E6EA96-0E81-7D0E-BBDE-5CE174099F24}"/>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4" name="Rectangle 13">
            <a:extLst>
              <a:ext uri="{FF2B5EF4-FFF2-40B4-BE49-F238E27FC236}">
                <a16:creationId xmlns:a16="http://schemas.microsoft.com/office/drawing/2014/main" id="{D044DB37-3334-A19F-56CC-5ED08FDABD6C}"/>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6" name="Rectangle 15">
            <a:extLst>
              <a:ext uri="{FF2B5EF4-FFF2-40B4-BE49-F238E27FC236}">
                <a16:creationId xmlns:a16="http://schemas.microsoft.com/office/drawing/2014/main" id="{55A4E521-665E-C65D-36DD-31C1857A9DFF}"/>
              </a:ext>
            </a:extLst>
          </p:cNvPr>
          <p:cNvSpPr/>
          <p:nvPr/>
        </p:nvSpPr>
        <p:spPr>
          <a:xfrm>
            <a:off x="1153723" y="1770882"/>
            <a:ext cx="4829204" cy="759981"/>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v-LV" sz="2000" dirty="0">
                <a:solidFill>
                  <a:schemeClr val="bg1"/>
                </a:solidFill>
                <a:latin typeface="Cambria" panose="02040503050406030204" pitchFamily="18" charset="0"/>
                <a:ea typeface="Cambria" panose="02040503050406030204" pitchFamily="18" charset="0"/>
                <a:cs typeface="Calibri" panose="020F0502020204030204" pitchFamily="34" charset="0"/>
              </a:rPr>
              <a:t>panāktu un saglabātu labu jūras vides stāvokli; </a:t>
            </a:r>
          </a:p>
        </p:txBody>
      </p:sp>
      <p:sp>
        <p:nvSpPr>
          <p:cNvPr id="19" name="TextBox 18">
            <a:extLst>
              <a:ext uri="{FF2B5EF4-FFF2-40B4-BE49-F238E27FC236}">
                <a16:creationId xmlns:a16="http://schemas.microsoft.com/office/drawing/2014/main" id="{F8D7A74A-29D8-EAA8-E7B5-7D1EA0905933}"/>
              </a:ext>
            </a:extLst>
          </p:cNvPr>
          <p:cNvSpPr txBox="1"/>
          <p:nvPr/>
        </p:nvSpPr>
        <p:spPr>
          <a:xfrm>
            <a:off x="261509" y="1274094"/>
            <a:ext cx="11526300" cy="461665"/>
          </a:xfrm>
          <a:prstGeom prst="rect">
            <a:avLst/>
          </a:prstGeom>
          <a:solidFill>
            <a:schemeClr val="accent3">
              <a:lumMod val="75000"/>
            </a:schemeClr>
          </a:solidFill>
        </p:spPr>
        <p:txBody>
          <a:bodyPr wrap="square">
            <a:spAutoFit/>
          </a:bodyPr>
          <a:lstStyle/>
          <a:p>
            <a:pPr algn="ctr"/>
            <a:r>
              <a:rPr lang="lv-LV" sz="2400" b="1" cap="all" dirty="0">
                <a:solidFill>
                  <a:srgbClr val="FFC000"/>
                </a:solidFill>
                <a:latin typeface="Cambria" panose="02040503050406030204" pitchFamily="18" charset="0"/>
                <a:ea typeface="Cambria" panose="02040503050406030204" pitchFamily="18" charset="0"/>
              </a:rPr>
              <a:t>Likuma mērķis  </a:t>
            </a:r>
            <a:r>
              <a:rPr lang="lv-LV" sz="2400" cap="all" dirty="0">
                <a:solidFill>
                  <a:schemeClr val="bg1"/>
                </a:solidFill>
                <a:latin typeface="Cambria" panose="02040503050406030204" pitchFamily="18" charset="0"/>
                <a:ea typeface="Cambria" panose="02040503050406030204" pitchFamily="18" charset="0"/>
              </a:rPr>
              <a:t>-</a:t>
            </a:r>
            <a:r>
              <a:rPr lang="lv-LV" sz="2400" dirty="0">
                <a:solidFill>
                  <a:schemeClr val="bg1"/>
                </a:solidFill>
                <a:latin typeface="Cambria" panose="02040503050406030204" pitchFamily="18" charset="0"/>
                <a:ea typeface="Cambria" panose="02040503050406030204" pitchFamily="18" charset="0"/>
              </a:rPr>
              <a:t> </a:t>
            </a:r>
            <a:r>
              <a:rPr lang="lv-LV" sz="2400" dirty="0">
                <a:solidFill>
                  <a:schemeClr val="bg1"/>
                </a:solidFill>
                <a:latin typeface="Cambria" panose="02040503050406030204" pitchFamily="18" charset="0"/>
                <a:ea typeface="Cambria" panose="02040503050406030204" pitchFamily="18" charset="0"/>
                <a:cs typeface="Calibri" panose="020F0502020204030204" pitchFamily="34" charset="0"/>
              </a:rPr>
              <a:t>nodrošināt Latvijas jūras vides aizsardzību un pārvaldību, lai: </a:t>
            </a:r>
            <a:endParaRPr lang="lv-LV" sz="2400" cap="all" dirty="0">
              <a:solidFill>
                <a:schemeClr val="bg1"/>
              </a:solidFill>
            </a:endParaRPr>
          </a:p>
        </p:txBody>
      </p:sp>
      <p:sp>
        <p:nvSpPr>
          <p:cNvPr id="21" name="TextBox 20">
            <a:extLst>
              <a:ext uri="{FF2B5EF4-FFF2-40B4-BE49-F238E27FC236}">
                <a16:creationId xmlns:a16="http://schemas.microsoft.com/office/drawing/2014/main" id="{A04C78CD-2408-E11A-2E22-CA2552DBB1D3}"/>
              </a:ext>
            </a:extLst>
          </p:cNvPr>
          <p:cNvSpPr txBox="1"/>
          <p:nvPr/>
        </p:nvSpPr>
        <p:spPr>
          <a:xfrm>
            <a:off x="129454" y="1607533"/>
            <a:ext cx="1104790" cy="923330"/>
          </a:xfrm>
          <a:prstGeom prst="rect">
            <a:avLst/>
          </a:prstGeom>
          <a:noFill/>
        </p:spPr>
        <p:txBody>
          <a:bodyPr wrap="none" rtlCol="0">
            <a:spAutoFit/>
          </a:bodyPr>
          <a:lstStyle/>
          <a:p>
            <a:r>
              <a:rPr lang="lv-LV" sz="5400" b="1" dirty="0">
                <a:solidFill>
                  <a:schemeClr val="accent3"/>
                </a:solidFill>
                <a:latin typeface="Cambria" panose="02040503050406030204" pitchFamily="18" charset="0"/>
                <a:ea typeface="Cambria" panose="02040503050406030204" pitchFamily="18" charset="0"/>
              </a:rPr>
              <a:t>[1]</a:t>
            </a:r>
          </a:p>
        </p:txBody>
      </p:sp>
      <p:sp>
        <p:nvSpPr>
          <p:cNvPr id="22" name="TextBox 21">
            <a:extLst>
              <a:ext uri="{FF2B5EF4-FFF2-40B4-BE49-F238E27FC236}">
                <a16:creationId xmlns:a16="http://schemas.microsoft.com/office/drawing/2014/main" id="{D600A766-E11F-661A-B6CE-320DC3FDCEC3}"/>
              </a:ext>
            </a:extLst>
          </p:cNvPr>
          <p:cNvSpPr txBox="1"/>
          <p:nvPr/>
        </p:nvSpPr>
        <p:spPr>
          <a:xfrm>
            <a:off x="5918371" y="1607533"/>
            <a:ext cx="1104790" cy="923330"/>
          </a:xfrm>
          <a:prstGeom prst="rect">
            <a:avLst/>
          </a:prstGeom>
          <a:noFill/>
        </p:spPr>
        <p:txBody>
          <a:bodyPr wrap="none" rtlCol="0">
            <a:spAutoFit/>
          </a:bodyPr>
          <a:lstStyle/>
          <a:p>
            <a:r>
              <a:rPr lang="lv-LV" sz="5400" b="1" dirty="0">
                <a:solidFill>
                  <a:schemeClr val="accent3"/>
                </a:solidFill>
                <a:latin typeface="Cambria" panose="02040503050406030204" pitchFamily="18" charset="0"/>
                <a:ea typeface="Cambria" panose="02040503050406030204" pitchFamily="18" charset="0"/>
              </a:rPr>
              <a:t>[2]</a:t>
            </a:r>
          </a:p>
        </p:txBody>
      </p:sp>
      <p:sp>
        <p:nvSpPr>
          <p:cNvPr id="23" name="Rectangle 22">
            <a:extLst>
              <a:ext uri="{FF2B5EF4-FFF2-40B4-BE49-F238E27FC236}">
                <a16:creationId xmlns:a16="http://schemas.microsoft.com/office/drawing/2014/main" id="{76D39D22-72BD-45AE-ADAE-D826944B6AC3}"/>
              </a:ext>
            </a:extLst>
          </p:cNvPr>
          <p:cNvSpPr/>
          <p:nvPr/>
        </p:nvSpPr>
        <p:spPr>
          <a:xfrm>
            <a:off x="6958605" y="1792788"/>
            <a:ext cx="4829204" cy="759981"/>
          </a:xfrm>
          <a:prstGeom prst="rect">
            <a:avLst/>
          </a:prstGeom>
          <a:solidFill>
            <a:schemeClr val="accent3">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lv-LV" sz="2000" dirty="0">
                <a:solidFill>
                  <a:schemeClr val="bg1"/>
                </a:solidFill>
                <a:latin typeface="Cambria" panose="02040503050406030204" pitchFamily="18" charset="0"/>
                <a:ea typeface="Cambria" panose="02040503050406030204" pitchFamily="18" charset="0"/>
                <a:cs typeface="Calibri" panose="020F0502020204030204" pitchFamily="34" charset="0"/>
              </a:rPr>
              <a:t>veicinātu jūras un jūras ekosistēmas ilgtspējīgu izmantošanu.</a:t>
            </a:r>
            <a:endParaRPr lang="lv-LV" sz="2000" dirty="0">
              <a:solidFill>
                <a:schemeClr val="bg1"/>
              </a:solidFill>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a16="http://schemas.microsoft.com/office/drawing/2014/main" id="{1E42D29A-396E-3924-4CF9-F2B324403E64}"/>
              </a:ext>
            </a:extLst>
          </p:cNvPr>
          <p:cNvSpPr/>
          <p:nvPr/>
        </p:nvSpPr>
        <p:spPr>
          <a:xfrm>
            <a:off x="261509" y="2743816"/>
            <a:ext cx="3774504" cy="3892297"/>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nSpc>
                <a:spcPct val="90000"/>
              </a:lnSpc>
              <a:spcBef>
                <a:spcPts val="1000"/>
              </a:spcBef>
              <a:defRPr/>
            </a:pPr>
            <a:r>
              <a:rPr lang="lv-LV" b="1"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Likums nosaka:</a:t>
            </a:r>
          </a:p>
          <a:p>
            <a:pPr marL="342900" lvl="0" indent="-342900">
              <a:lnSpc>
                <a:spcPct val="90000"/>
              </a:lnSpc>
              <a:spcBef>
                <a:spcPts val="1000"/>
              </a:spcBef>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kārtību, kādā izstrādā un īsteno jūras stratēģiju;</a:t>
            </a:r>
          </a:p>
          <a:p>
            <a:pPr marL="342900" lvl="0" indent="-342900">
              <a:lnSpc>
                <a:spcPct val="90000"/>
              </a:lnSpc>
              <a:spcBef>
                <a:spcPts val="1000"/>
              </a:spcBef>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jūras izmantotāju tiesības, pienākumus, atbildību;</a:t>
            </a:r>
          </a:p>
          <a:p>
            <a:pPr marL="342900" lvl="0" indent="-342900">
              <a:lnSpc>
                <a:spcPct val="90000"/>
              </a:lnSpc>
              <a:spcBef>
                <a:spcPts val="1000"/>
              </a:spcBef>
              <a:buFont typeface="Wingdings" panose="05000000000000000000" pitchFamily="2" charset="2"/>
              <a:buChar char="v"/>
              <a:defRPr/>
            </a:pPr>
            <a:r>
              <a:rPr lang="lv-LV" altLang="lv-LV"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darbības, kurām nepieciešama atļauja vai licence jūras izmantošanai;</a:t>
            </a:r>
          </a:p>
          <a:p>
            <a:pPr marL="342900" lvl="0" indent="-342900">
              <a:lnSpc>
                <a:spcPct val="90000"/>
              </a:lnSpc>
              <a:spcBef>
                <a:spcPts val="1000"/>
              </a:spcBef>
              <a:buFont typeface="Wingdings" panose="05000000000000000000" pitchFamily="2" charset="2"/>
              <a:buChar char="v"/>
              <a:defRPr/>
            </a:pPr>
            <a:r>
              <a:rPr lang="lv-LV" altLang="lv-LV"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ka licences laukumu jūrā izmanto, ņemot vērā IVN un jūras telpisko plānojumu, citu lietotāju tiesības un starptautiskos noteikumus.</a:t>
            </a:r>
            <a:endParaRPr lang="lv-LV" dirty="0">
              <a:solidFill>
                <a:schemeClr val="accent3">
                  <a:lumMod val="50000"/>
                </a:schemeClr>
              </a:solidFill>
              <a:latin typeface="Cambria" panose="02040503050406030204" pitchFamily="18" charset="0"/>
              <a:ea typeface="Cambria" panose="02040503050406030204" pitchFamily="18" charset="0"/>
            </a:endParaRPr>
          </a:p>
        </p:txBody>
      </p:sp>
      <p:sp>
        <p:nvSpPr>
          <p:cNvPr id="25" name="Rectangle 24">
            <a:extLst>
              <a:ext uri="{FF2B5EF4-FFF2-40B4-BE49-F238E27FC236}">
                <a16:creationId xmlns:a16="http://schemas.microsoft.com/office/drawing/2014/main" id="{A4F80CC8-9F22-B182-5D5D-D2E22C2BA02D}"/>
              </a:ext>
            </a:extLst>
          </p:cNvPr>
          <p:cNvSpPr/>
          <p:nvPr/>
        </p:nvSpPr>
        <p:spPr>
          <a:xfrm>
            <a:off x="4173876" y="2743816"/>
            <a:ext cx="3774504" cy="3892297"/>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lnSpc>
                <a:spcPct val="90000"/>
              </a:lnSpc>
              <a:spcBef>
                <a:spcPts val="1000"/>
              </a:spcBef>
              <a:defRPr/>
            </a:pPr>
            <a:r>
              <a:rPr lang="lv-LV" sz="2000" b="1"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Uz likuma pamata izdotie MK noteikumi</a:t>
            </a:r>
            <a:r>
              <a:rPr lang="lv-LV" sz="2000"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 t.sk.:</a:t>
            </a:r>
          </a:p>
          <a:p>
            <a:pPr marL="285750" lvl="0" indent="-285750">
              <a:lnSpc>
                <a:spcPct val="90000"/>
              </a:lnSpc>
              <a:spcBef>
                <a:spcPts val="1000"/>
              </a:spcBef>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rPr>
              <a:t>23.11.2010. Nr.1071 Prasības jūras vides stāvokļa novērtējumam, laba jūras vides stāvokļa noteikšanai un jūras vides mērķu izstrādei</a:t>
            </a:r>
          </a:p>
          <a:p>
            <a:pPr marL="285750" lvl="0" indent="-285750">
              <a:lnSpc>
                <a:spcPct val="90000"/>
              </a:lnSpc>
              <a:spcBef>
                <a:spcPts val="1000"/>
              </a:spcBef>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cs typeface="Calibri" panose="020F0502020204030204" pitchFamily="34" charset="0"/>
              </a:rPr>
              <a:t>14.10.2014. Nr.631 Latvijas Republikas iekšējo jūras ūdeņu, teritoriālās jūras un ekskluzīvās ekonomiskās zonas būvju būvnoteikumi </a:t>
            </a:r>
            <a:endParaRPr lang="lv-LV" dirty="0">
              <a:solidFill>
                <a:schemeClr val="accent3">
                  <a:lumMod val="50000"/>
                </a:schemeClr>
              </a:solidFill>
            </a:endParaRPr>
          </a:p>
        </p:txBody>
      </p:sp>
      <p:sp>
        <p:nvSpPr>
          <p:cNvPr id="26" name="Rectangle 25">
            <a:extLst>
              <a:ext uri="{FF2B5EF4-FFF2-40B4-BE49-F238E27FC236}">
                <a16:creationId xmlns:a16="http://schemas.microsoft.com/office/drawing/2014/main" id="{8059F541-ECFE-A66A-CAF4-9B610ABC8F84}"/>
              </a:ext>
            </a:extLst>
          </p:cNvPr>
          <p:cNvSpPr/>
          <p:nvPr/>
        </p:nvSpPr>
        <p:spPr>
          <a:xfrm>
            <a:off x="8086243" y="2743816"/>
            <a:ext cx="3774504" cy="3892297"/>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lvl="0">
              <a:defRPr/>
            </a:pPr>
            <a:r>
              <a:rPr lang="lv-LV" b="1" dirty="0">
                <a:solidFill>
                  <a:schemeClr val="accent3">
                    <a:lumMod val="50000"/>
                  </a:schemeClr>
                </a:solidFill>
                <a:latin typeface="Cambria" panose="02040503050406030204" pitchFamily="18" charset="0"/>
                <a:ea typeface="Cambria" panose="02040503050406030204" pitchFamily="18" charset="0"/>
              </a:rPr>
              <a:t>Jūras vides aizsardzības prasības nozaru regulējumā</a:t>
            </a:r>
            <a:r>
              <a:rPr lang="lv-LV" dirty="0">
                <a:solidFill>
                  <a:schemeClr val="accent3">
                    <a:lumMod val="50000"/>
                  </a:schemeClr>
                </a:solidFill>
                <a:latin typeface="Cambria" panose="02040503050406030204" pitchFamily="18" charset="0"/>
                <a:ea typeface="Cambria" panose="02040503050406030204" pitchFamily="18" charset="0"/>
              </a:rPr>
              <a:t>, t.sk.: </a:t>
            </a:r>
          </a:p>
          <a:p>
            <a:pPr marL="342900" lvl="0" indent="-342900">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rPr>
              <a:t>Jūrlietu pārvaldes un jūras drošības likums</a:t>
            </a:r>
          </a:p>
          <a:p>
            <a:pPr marL="342900" lvl="0" indent="-342900">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rPr>
              <a:t>MKN Nr.193 Kuģu atkritumu pieņemšanas kārtība un kuģu atkritumu apsaimniekošanas kārtība</a:t>
            </a:r>
          </a:p>
          <a:p>
            <a:pPr marL="342900" lvl="0" indent="-342900">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rPr>
              <a:t>MKN Nr. 740 Jūras plānojuma izstrādes, ieviešanas un uzraudzības kārtība</a:t>
            </a:r>
          </a:p>
          <a:p>
            <a:pPr marL="342900" lvl="0" indent="-342900">
              <a:buFont typeface="Wingdings" panose="05000000000000000000" pitchFamily="2" charset="2"/>
              <a:buChar char="v"/>
              <a:defRPr/>
            </a:pPr>
            <a:r>
              <a:rPr lang="lv-LV" dirty="0">
                <a:solidFill>
                  <a:schemeClr val="accent3">
                    <a:lumMod val="50000"/>
                  </a:schemeClr>
                </a:solidFill>
                <a:latin typeface="Cambria" panose="02040503050406030204" pitchFamily="18" charset="0"/>
                <a:ea typeface="Cambria" panose="02040503050406030204" pitchFamily="18" charset="0"/>
              </a:rPr>
              <a:t>Nacionālais gatavības plāns naftas, bīstamo vai kaitīgo vielu piesārņojuma gadījumiem jūrā</a:t>
            </a:r>
          </a:p>
        </p:txBody>
      </p:sp>
    </p:spTree>
    <p:extLst>
      <p:ext uri="{BB962C8B-B14F-4D97-AF65-F5344CB8AC3E}">
        <p14:creationId xmlns:p14="http://schemas.microsoft.com/office/powerpoint/2010/main" val="27726008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8FC7E-5514-7E51-057C-4DF0F87BB4A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B37EFE08-D52D-FBC5-AC8E-BCB4AA7035BA}"/>
              </a:ext>
            </a:extLst>
          </p:cNvPr>
          <p:cNvSpPr txBox="1"/>
          <p:nvPr/>
        </p:nvSpPr>
        <p:spPr>
          <a:xfrm>
            <a:off x="494536" y="385051"/>
            <a:ext cx="11133183" cy="584775"/>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Izaicinājumi Latvijā</a:t>
            </a:r>
            <a:endParaRPr lang="lv-LV" sz="3200" b="1" dirty="0">
              <a:solidFill>
                <a:schemeClr val="accent2">
                  <a:lumMod val="75000"/>
                </a:schemeClr>
              </a:solidFill>
              <a:latin typeface="Cambria" panose="02040503050406030204" pitchFamily="18" charset="0"/>
              <a:ea typeface="Verdana" panose="020B0604030504040204" pitchFamily="34" charset="0"/>
            </a:endParaRPr>
          </a:p>
        </p:txBody>
      </p:sp>
      <p:sp>
        <p:nvSpPr>
          <p:cNvPr id="13" name="Rectangle 12">
            <a:extLst>
              <a:ext uri="{FF2B5EF4-FFF2-40B4-BE49-F238E27FC236}">
                <a16:creationId xmlns:a16="http://schemas.microsoft.com/office/drawing/2014/main" id="{E3DFD09A-8872-479E-946C-F0E676FAD2A5}"/>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4" name="Rectangle 13">
            <a:extLst>
              <a:ext uri="{FF2B5EF4-FFF2-40B4-BE49-F238E27FC236}">
                <a16:creationId xmlns:a16="http://schemas.microsoft.com/office/drawing/2014/main" id="{C79788B7-CFBD-C272-88D0-08B23C3E5C07}"/>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3" name="Rectangle: Rounded Corners 2">
            <a:extLst>
              <a:ext uri="{FF2B5EF4-FFF2-40B4-BE49-F238E27FC236}">
                <a16:creationId xmlns:a16="http://schemas.microsoft.com/office/drawing/2014/main" id="{C9DCF49B-D465-5E35-2669-0CABD468C23C}"/>
              </a:ext>
            </a:extLst>
          </p:cNvPr>
          <p:cNvSpPr/>
          <p:nvPr/>
        </p:nvSpPr>
        <p:spPr>
          <a:xfrm>
            <a:off x="421390" y="1768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Rectangle: Rounded Corners 4">
            <a:extLst>
              <a:ext uri="{FF2B5EF4-FFF2-40B4-BE49-F238E27FC236}">
                <a16:creationId xmlns:a16="http://schemas.microsoft.com/office/drawing/2014/main" id="{3667126F-5B63-107B-0B01-DB2E8EEE17FB}"/>
              </a:ext>
            </a:extLst>
          </p:cNvPr>
          <p:cNvSpPr/>
          <p:nvPr/>
        </p:nvSpPr>
        <p:spPr>
          <a:xfrm>
            <a:off x="3495921" y="1768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Rounded Corners 5">
            <a:extLst>
              <a:ext uri="{FF2B5EF4-FFF2-40B4-BE49-F238E27FC236}">
                <a16:creationId xmlns:a16="http://schemas.microsoft.com/office/drawing/2014/main" id="{56CC0DFE-B90D-E81C-A098-09FEB555E96A}"/>
              </a:ext>
            </a:extLst>
          </p:cNvPr>
          <p:cNvSpPr/>
          <p:nvPr/>
        </p:nvSpPr>
        <p:spPr>
          <a:xfrm>
            <a:off x="6570452" y="1768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2A633DFD-2911-8BF4-B9DF-6971AE3B10B5}"/>
              </a:ext>
            </a:extLst>
          </p:cNvPr>
          <p:cNvSpPr/>
          <p:nvPr/>
        </p:nvSpPr>
        <p:spPr>
          <a:xfrm>
            <a:off x="9644982" y="1768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TextBox 7">
            <a:extLst>
              <a:ext uri="{FF2B5EF4-FFF2-40B4-BE49-F238E27FC236}">
                <a16:creationId xmlns:a16="http://schemas.microsoft.com/office/drawing/2014/main" id="{A55C294A-FD4E-7373-0859-01C8FFF8E057}"/>
              </a:ext>
            </a:extLst>
          </p:cNvPr>
          <p:cNvSpPr txBox="1"/>
          <p:nvPr/>
        </p:nvSpPr>
        <p:spPr>
          <a:xfrm>
            <a:off x="407476" y="3981342"/>
            <a:ext cx="2233521" cy="152862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Jūras telpas izmantošana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006666"/>
                </a:solidFill>
                <a:effectLst/>
                <a:uLnTx/>
                <a:uFillTx/>
                <a:latin typeface="Cambria" panose="02040503050406030204" pitchFamily="18" charset="0"/>
                <a:ea typeface="Cambria" panose="02040503050406030204" pitchFamily="18" charset="0"/>
                <a:cs typeface="+mn-cs"/>
              </a:rPr>
              <a:t>pieaugoša interese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2000" b="0" i="0" u="none" strike="noStrike" kern="1200" cap="none" spc="0" normalizeH="0" baseline="-25000" noProof="0" dirty="0">
              <a:ln>
                <a:noFill/>
              </a:ln>
              <a:solidFill>
                <a:srgbClr val="443742"/>
              </a:solidFill>
              <a:effectLst/>
              <a:uLnTx/>
              <a:uFillTx/>
              <a:latin typeface="Cambria" panose="02040503050406030204" pitchFamily="18" charset="0"/>
              <a:ea typeface="Cambria" panose="02040503050406030204" pitchFamily="18" charset="0"/>
              <a:cs typeface="+mn-cs"/>
            </a:endParaRPr>
          </a:p>
        </p:txBody>
      </p:sp>
      <p:sp>
        <p:nvSpPr>
          <p:cNvPr id="10" name="TextBox 9">
            <a:extLst>
              <a:ext uri="{FF2B5EF4-FFF2-40B4-BE49-F238E27FC236}">
                <a16:creationId xmlns:a16="http://schemas.microsoft.com/office/drawing/2014/main" id="{D09B48CB-D175-7046-AB3F-9836352B8BF5}"/>
              </a:ext>
            </a:extLst>
          </p:cNvPr>
          <p:cNvSpPr txBox="1"/>
          <p:nvPr/>
        </p:nvSpPr>
        <p:spPr>
          <a:xfrm>
            <a:off x="3187542" y="3981342"/>
            <a:ext cx="2822451" cy="224676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Trīskāršā planētas krīze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lv-LV" sz="2000" dirty="0">
                <a:solidFill>
                  <a:srgbClr val="006666"/>
                </a:solidFill>
                <a:latin typeface="Cambria" panose="02040503050406030204" pitchFamily="18" charset="0"/>
                <a:ea typeface="Cambria" panose="02040503050406030204" pitchFamily="18" charset="0"/>
              </a:rPr>
              <a:t>k</a:t>
            </a:r>
            <a:r>
              <a:rPr kumimoji="0" lang="lv-LV" sz="2000" i="0" u="none" strike="noStrike" kern="1200" cap="none" spc="0" normalizeH="0" baseline="0" noProof="0" dirty="0" err="1">
                <a:ln>
                  <a:noFill/>
                </a:ln>
                <a:solidFill>
                  <a:srgbClr val="006666"/>
                </a:solidFill>
                <a:effectLst/>
                <a:uLnTx/>
                <a:uFillTx/>
                <a:latin typeface="Cambria" panose="02040503050406030204" pitchFamily="18" charset="0"/>
                <a:ea typeface="Cambria" panose="02040503050406030204" pitchFamily="18" charset="0"/>
                <a:cs typeface="+mn-cs"/>
              </a:rPr>
              <a:t>limata</a:t>
            </a:r>
            <a:r>
              <a:rPr kumimoji="0" lang="lv-LV" sz="2000" i="0" u="none" strike="noStrike" kern="1200" cap="none" spc="0" normalizeH="0" baseline="0" noProof="0" dirty="0">
                <a:ln>
                  <a:noFill/>
                </a:ln>
                <a:solidFill>
                  <a:srgbClr val="006666"/>
                </a:solidFill>
                <a:effectLst/>
                <a:uLnTx/>
                <a:uFillTx/>
                <a:latin typeface="Cambria" panose="02040503050406030204" pitchFamily="18" charset="0"/>
                <a:ea typeface="Cambria" panose="02040503050406030204" pitchFamily="18" charset="0"/>
                <a:cs typeface="+mn-cs"/>
              </a:rPr>
              <a:t> pārmaiņas,</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lv-LV" sz="2000" dirty="0">
                <a:solidFill>
                  <a:srgbClr val="006666"/>
                </a:solidFill>
                <a:latin typeface="Cambria" panose="02040503050406030204" pitchFamily="18" charset="0"/>
                <a:ea typeface="Cambria" panose="02040503050406030204" pitchFamily="18" charset="0"/>
              </a:rPr>
              <a:t>p</a:t>
            </a:r>
            <a:r>
              <a:rPr kumimoji="0" lang="lv-LV" sz="2000" i="0" u="none" strike="noStrike" kern="1200" cap="none" spc="0" normalizeH="0" baseline="0" noProof="0" dirty="0" err="1">
                <a:ln>
                  <a:noFill/>
                </a:ln>
                <a:solidFill>
                  <a:srgbClr val="006666"/>
                </a:solidFill>
                <a:effectLst/>
                <a:uLnTx/>
                <a:uFillTx/>
                <a:latin typeface="Cambria" panose="02040503050406030204" pitchFamily="18" charset="0"/>
                <a:ea typeface="Cambria" panose="02040503050406030204" pitchFamily="18" charset="0"/>
                <a:cs typeface="+mn-cs"/>
              </a:rPr>
              <a:t>iesārņojums</a:t>
            </a:r>
            <a:r>
              <a:rPr kumimoji="0" lang="lv-LV" sz="2000" i="0" u="none" strike="noStrike" kern="1200" cap="none" spc="0" normalizeH="0" baseline="0" noProof="0" dirty="0">
                <a:ln>
                  <a:noFill/>
                </a:ln>
                <a:solidFill>
                  <a:srgbClr val="006666"/>
                </a:solidFill>
                <a:effectLst/>
                <a:uLnTx/>
                <a:uFillTx/>
                <a:latin typeface="Cambria" panose="02040503050406030204" pitchFamily="18" charset="0"/>
                <a:ea typeface="Cambria" panose="02040503050406030204" pitchFamily="18" charset="0"/>
                <a:cs typeface="+mn-cs"/>
              </a:rPr>
              <a:t>,</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lang="lv-LV" sz="2000" dirty="0" err="1">
                <a:solidFill>
                  <a:srgbClr val="006666"/>
                </a:solidFill>
                <a:latin typeface="Cambria" panose="02040503050406030204" pitchFamily="18" charset="0"/>
                <a:ea typeface="Cambria" panose="02040503050406030204" pitchFamily="18" charset="0"/>
              </a:rPr>
              <a:t>biodaudzveidības</a:t>
            </a:r>
            <a:r>
              <a:rPr lang="lv-LV" sz="2000" dirty="0">
                <a:solidFill>
                  <a:srgbClr val="006666"/>
                </a:solidFill>
                <a:latin typeface="Cambria" panose="02040503050406030204" pitchFamily="18" charset="0"/>
                <a:ea typeface="Cambria" panose="02040503050406030204" pitchFamily="18" charset="0"/>
              </a:rPr>
              <a:t> samazinājums</a:t>
            </a:r>
            <a:endParaRPr kumimoji="0" lang="lv-LV" sz="2000" i="0" u="none" strike="noStrike" kern="1200" cap="none" spc="0" normalizeH="0" baseline="0" noProof="0" dirty="0">
              <a:ln>
                <a:noFill/>
              </a:ln>
              <a:solidFill>
                <a:srgbClr val="006666"/>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lv-LV" sz="2000" b="1" i="0" u="none" strike="noStrike" kern="1200" cap="none" spc="0" normalizeH="0" baseline="0" noProof="0" dirty="0">
              <a:ln>
                <a:noFill/>
              </a:ln>
              <a:solidFill>
                <a:srgbClr val="D36135"/>
              </a:solidFill>
              <a:effectLst/>
              <a:uLnTx/>
              <a:uFillTx/>
              <a:latin typeface="Cambria" panose="02040503050406030204" pitchFamily="18" charset="0"/>
              <a:ea typeface="Cambria" panose="02040503050406030204" pitchFamily="18" charset="0"/>
              <a:cs typeface="+mn-cs"/>
            </a:endParaRPr>
          </a:p>
        </p:txBody>
      </p:sp>
      <p:sp>
        <p:nvSpPr>
          <p:cNvPr id="11" name="TextBox 10">
            <a:extLst>
              <a:ext uri="{FF2B5EF4-FFF2-40B4-BE49-F238E27FC236}">
                <a16:creationId xmlns:a16="http://schemas.microsoft.com/office/drawing/2014/main" id="{056F439B-F409-2031-64C7-BCDA09465693}"/>
              </a:ext>
            </a:extLst>
          </p:cNvPr>
          <p:cNvSpPr txBox="1"/>
          <p:nvPr/>
        </p:nvSpPr>
        <p:spPr>
          <a:xfrm>
            <a:off x="9772985" y="3591492"/>
            <a:ext cx="1949688" cy="2308324"/>
          </a:xfrm>
          <a:prstGeom prst="rect">
            <a:avLst/>
          </a:prstGeom>
          <a:noFill/>
        </p:spPr>
        <p:txBody>
          <a:bodyPr wrap="square" rtlCol="0">
            <a:spAutoFit/>
          </a:bodyPr>
          <a:lstStyle/>
          <a:p>
            <a:pPr algn="ctr">
              <a:defRPr/>
            </a:pPr>
            <a:endParaRPr kumimoji="0" lang="lv-LV" sz="2400" b="1" i="0" u="none" strike="noStrike" kern="1200" cap="none" spc="0" normalizeH="0" baseline="0" noProof="0" dirty="0">
              <a:ln>
                <a:noFill/>
              </a:ln>
              <a:solidFill>
                <a:schemeClr val="accent2">
                  <a:lumMod val="75000"/>
                </a:schemeClr>
              </a:solidFill>
              <a:effectLst/>
              <a:uLnTx/>
              <a:uFillTx/>
              <a:latin typeface="Cambria" panose="02040503050406030204" pitchFamily="18" charset="0"/>
              <a:ea typeface="Cambria" panose="02040503050406030204" pitchFamily="18" charset="0"/>
              <a:cs typeface="+mn-cs"/>
            </a:endParaRPr>
          </a:p>
          <a:p>
            <a:pPr algn="ctr">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Izmaiņas ES regulējumā un esošo saistību īstenošana</a:t>
            </a:r>
          </a:p>
          <a:p>
            <a:pPr algn="ctr">
              <a:defRPr/>
            </a:pPr>
            <a:endParaRPr kumimoji="0" lang="lv-LV" sz="2400" b="1" i="0" u="none" strike="noStrike" kern="1200" cap="none" spc="0" normalizeH="0" baseline="0" noProof="0" dirty="0">
              <a:ln>
                <a:noFill/>
              </a:ln>
              <a:solidFill>
                <a:schemeClr val="accent2">
                  <a:lumMod val="75000"/>
                </a:schemeClr>
              </a:solidFill>
              <a:effectLst/>
              <a:uLnTx/>
              <a:uFillTx/>
              <a:latin typeface="Cambria" panose="02040503050406030204" pitchFamily="18" charset="0"/>
              <a:ea typeface="Cambria" panose="02040503050406030204" pitchFamily="18" charset="0"/>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v-LV" sz="2400" b="1" i="0" u="none" strike="noStrike" kern="1200" cap="none" spc="0" normalizeH="0" baseline="-2500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5" name="TextBox 14">
            <a:extLst>
              <a:ext uri="{FF2B5EF4-FFF2-40B4-BE49-F238E27FC236}">
                <a16:creationId xmlns:a16="http://schemas.microsoft.com/office/drawing/2014/main" id="{F83CAB56-9E8D-BD34-1061-3D68A99D0A34}"/>
              </a:ext>
            </a:extLst>
          </p:cNvPr>
          <p:cNvSpPr txBox="1"/>
          <p:nvPr/>
        </p:nvSpPr>
        <p:spPr>
          <a:xfrm>
            <a:off x="6429025" y="3981342"/>
            <a:ext cx="2646119" cy="224676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Ģeopolitiskā spriedze</a:t>
            </a:r>
          </a:p>
          <a:p>
            <a:pPr marL="342900" indent="-342900">
              <a:buFont typeface="Wingdings" panose="05000000000000000000" pitchFamily="2" charset="2"/>
              <a:buChar char="v"/>
              <a:defRPr/>
            </a:pPr>
            <a:r>
              <a:rPr kumimoji="0" lang="lv-LV" sz="2000" i="0" u="none" strike="noStrike" kern="1200" cap="none" spc="0" normalizeH="0" baseline="0" noProof="0" dirty="0">
                <a:ln>
                  <a:noFill/>
                </a:ln>
                <a:solidFill>
                  <a:srgbClr val="006666"/>
                </a:solidFill>
                <a:effectLst/>
                <a:uLnTx/>
                <a:uFillTx/>
                <a:latin typeface="Cambria" panose="02040503050406030204" pitchFamily="18" charset="0"/>
                <a:ea typeface="Cambria" panose="02040503050406030204" pitchFamily="18" charset="0"/>
                <a:cs typeface="+mn-cs"/>
              </a:rPr>
              <a:t>ēnu flote;</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lv-LV" sz="2000" i="0" u="none" strike="noStrike" kern="1200" cap="none" spc="0" normalizeH="0" baseline="0" noProof="0" dirty="0">
                <a:ln>
                  <a:noFill/>
                </a:ln>
                <a:solidFill>
                  <a:srgbClr val="006666"/>
                </a:solidFill>
                <a:effectLst/>
                <a:uLnTx/>
                <a:uFillTx/>
                <a:latin typeface="Cambria" panose="02040503050406030204" pitchFamily="18" charset="0"/>
                <a:ea typeface="Cambria" panose="02040503050406030204" pitchFamily="18" charset="0"/>
                <a:cs typeface="+mn-cs"/>
              </a:rPr>
              <a:t> kritiskās zemūdens infrastruktūras </a:t>
            </a:r>
          </a:p>
          <a:p>
            <a:pPr marR="0" lvl="0" algn="l" defTabSz="914400" rtl="0" eaLnBrk="1" fontAlgn="auto" latinLnBrk="0" hangingPunct="1">
              <a:lnSpc>
                <a:spcPct val="100000"/>
              </a:lnSpc>
              <a:spcBef>
                <a:spcPts val="0"/>
              </a:spcBef>
              <a:spcAft>
                <a:spcPts val="0"/>
              </a:spcAft>
              <a:buClrTx/>
              <a:buSzTx/>
              <a:tabLst/>
              <a:defRPr/>
            </a:pPr>
            <a:r>
              <a:rPr lang="lv-LV" sz="2000" dirty="0">
                <a:solidFill>
                  <a:srgbClr val="006666"/>
                </a:solidFill>
                <a:latin typeface="Cambria" panose="02040503050406030204" pitchFamily="18" charset="0"/>
                <a:ea typeface="Cambria" panose="02040503050406030204" pitchFamily="18" charset="0"/>
              </a:rPr>
              <a:t>      a</a:t>
            </a:r>
            <a:r>
              <a:rPr kumimoji="0" lang="lv-LV" sz="2000" i="0" u="none" strike="noStrike" kern="1200" cap="none" spc="0" normalizeH="0" baseline="0" noProof="0" dirty="0" err="1">
                <a:ln>
                  <a:noFill/>
                </a:ln>
                <a:solidFill>
                  <a:srgbClr val="006666"/>
                </a:solidFill>
                <a:effectLst/>
                <a:uLnTx/>
                <a:uFillTx/>
                <a:latin typeface="Cambria" panose="02040503050406030204" pitchFamily="18" charset="0"/>
                <a:ea typeface="Cambria" panose="02040503050406030204" pitchFamily="18" charset="0"/>
                <a:cs typeface="+mn-cs"/>
              </a:rPr>
              <a:t>pdraudējumi</a:t>
            </a:r>
            <a:endParaRPr kumimoji="0" lang="lv-LV" sz="2000" i="0" u="none" strike="noStrike" kern="1200" cap="none" spc="0" normalizeH="0" baseline="0" noProof="0" dirty="0">
              <a:ln>
                <a:noFill/>
              </a:ln>
              <a:solidFill>
                <a:srgbClr val="006666"/>
              </a:solidFill>
              <a:effectLst/>
              <a:uLnTx/>
              <a:uFillTx/>
              <a:latin typeface="Cambria" panose="02040503050406030204" pitchFamily="18" charset="0"/>
              <a:ea typeface="Cambria" panose="02040503050406030204" pitchFamily="18" charset="0"/>
              <a:cs typeface="+mn-cs"/>
            </a:endParaRPr>
          </a:p>
        </p:txBody>
      </p:sp>
      <p:sp>
        <p:nvSpPr>
          <p:cNvPr id="17" name="Rectangle 16">
            <a:extLst>
              <a:ext uri="{FF2B5EF4-FFF2-40B4-BE49-F238E27FC236}">
                <a16:creationId xmlns:a16="http://schemas.microsoft.com/office/drawing/2014/main" id="{6D092A36-D5D6-8241-BB2C-FFB7B252C158}"/>
              </a:ext>
            </a:extLst>
          </p:cNvPr>
          <p:cNvSpPr/>
          <p:nvPr/>
        </p:nvSpPr>
        <p:spPr>
          <a:xfrm>
            <a:off x="348342" y="3894257"/>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8" name="Rectangle 17">
            <a:extLst>
              <a:ext uri="{FF2B5EF4-FFF2-40B4-BE49-F238E27FC236}">
                <a16:creationId xmlns:a16="http://schemas.microsoft.com/office/drawing/2014/main" id="{6188B332-9D4C-DF6F-3996-A55C0B94A155}"/>
              </a:ext>
            </a:extLst>
          </p:cNvPr>
          <p:cNvSpPr/>
          <p:nvPr/>
        </p:nvSpPr>
        <p:spPr>
          <a:xfrm>
            <a:off x="3452441" y="3894257"/>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0" name="Rectangle 19">
            <a:extLst>
              <a:ext uri="{FF2B5EF4-FFF2-40B4-BE49-F238E27FC236}">
                <a16:creationId xmlns:a16="http://schemas.microsoft.com/office/drawing/2014/main" id="{07D86CBE-E82C-E2AB-4D99-548E859F571C}"/>
              </a:ext>
            </a:extLst>
          </p:cNvPr>
          <p:cNvSpPr/>
          <p:nvPr/>
        </p:nvSpPr>
        <p:spPr>
          <a:xfrm>
            <a:off x="6533927" y="3894256"/>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27" name="Rectangle 26">
            <a:extLst>
              <a:ext uri="{FF2B5EF4-FFF2-40B4-BE49-F238E27FC236}">
                <a16:creationId xmlns:a16="http://schemas.microsoft.com/office/drawing/2014/main" id="{8840760A-B7AA-A8A1-9B54-CDC4B15E07F3}"/>
              </a:ext>
            </a:extLst>
          </p:cNvPr>
          <p:cNvSpPr/>
          <p:nvPr/>
        </p:nvSpPr>
        <p:spPr>
          <a:xfrm>
            <a:off x="9638026" y="3894256"/>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pic>
        <p:nvPicPr>
          <p:cNvPr id="29" name="Graphic 28" descr="Wind Turbines outline">
            <a:extLst>
              <a:ext uri="{FF2B5EF4-FFF2-40B4-BE49-F238E27FC236}">
                <a16:creationId xmlns:a16="http://schemas.microsoft.com/office/drawing/2014/main" id="{AB9EDF55-E1E9-A11E-6E8F-C090A7629B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524236" y="2677092"/>
            <a:ext cx="914400" cy="914400"/>
          </a:xfrm>
          <a:prstGeom prst="rect">
            <a:avLst/>
          </a:prstGeom>
        </p:spPr>
      </p:pic>
      <p:pic>
        <p:nvPicPr>
          <p:cNvPr id="31" name="Graphic 30" descr="Fish outline">
            <a:extLst>
              <a:ext uri="{FF2B5EF4-FFF2-40B4-BE49-F238E27FC236}">
                <a16:creationId xmlns:a16="http://schemas.microsoft.com/office/drawing/2014/main" id="{97102EE8-9286-9E59-5E31-67B4CC4AD8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94379" y="1878594"/>
            <a:ext cx="914400" cy="914400"/>
          </a:xfrm>
          <a:prstGeom prst="rect">
            <a:avLst/>
          </a:prstGeom>
        </p:spPr>
      </p:pic>
      <p:pic>
        <p:nvPicPr>
          <p:cNvPr id="32" name="Graphic 31" descr="Fish outline">
            <a:extLst>
              <a:ext uri="{FF2B5EF4-FFF2-40B4-BE49-F238E27FC236}">
                <a16:creationId xmlns:a16="http://schemas.microsoft.com/office/drawing/2014/main" id="{510713CA-5968-8088-36DA-57BAADDEF9F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22396" y="2280164"/>
            <a:ext cx="914400" cy="914400"/>
          </a:xfrm>
          <a:prstGeom prst="rect">
            <a:avLst/>
          </a:prstGeom>
        </p:spPr>
      </p:pic>
      <p:pic>
        <p:nvPicPr>
          <p:cNvPr id="35" name="Graphic 34" descr="Dead Fish Skeleton outline">
            <a:extLst>
              <a:ext uri="{FF2B5EF4-FFF2-40B4-BE49-F238E27FC236}">
                <a16:creationId xmlns:a16="http://schemas.microsoft.com/office/drawing/2014/main" id="{FADFE929-9524-4214-C34A-4A4012D1EA3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45023" y="2280164"/>
            <a:ext cx="459613" cy="459613"/>
          </a:xfrm>
          <a:prstGeom prst="rect">
            <a:avLst/>
          </a:prstGeom>
        </p:spPr>
      </p:pic>
      <p:pic>
        <p:nvPicPr>
          <p:cNvPr id="37" name="Graphic 36" descr="High temperature outline">
            <a:extLst>
              <a:ext uri="{FF2B5EF4-FFF2-40B4-BE49-F238E27FC236}">
                <a16:creationId xmlns:a16="http://schemas.microsoft.com/office/drawing/2014/main" id="{A455B4E5-5C46-A550-80F9-65ECF1EF996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44574" y="1920413"/>
            <a:ext cx="914400" cy="914400"/>
          </a:xfrm>
          <a:prstGeom prst="rect">
            <a:avLst/>
          </a:prstGeom>
        </p:spPr>
      </p:pic>
      <p:pic>
        <p:nvPicPr>
          <p:cNvPr id="39" name="Graphic 38" descr="Radioactive outline">
            <a:extLst>
              <a:ext uri="{FF2B5EF4-FFF2-40B4-BE49-F238E27FC236}">
                <a16:creationId xmlns:a16="http://schemas.microsoft.com/office/drawing/2014/main" id="{2170430F-A007-B3D7-90BF-BFBD8B5373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141868" y="2702000"/>
            <a:ext cx="914400" cy="914400"/>
          </a:xfrm>
          <a:prstGeom prst="rect">
            <a:avLst/>
          </a:prstGeom>
        </p:spPr>
      </p:pic>
      <p:sp>
        <p:nvSpPr>
          <p:cNvPr id="43" name="Freeform: Shape 42">
            <a:extLst>
              <a:ext uri="{FF2B5EF4-FFF2-40B4-BE49-F238E27FC236}">
                <a16:creationId xmlns:a16="http://schemas.microsoft.com/office/drawing/2014/main" id="{8C5B1B40-1C97-9C6F-A0DE-6E65D46302F5}"/>
              </a:ext>
            </a:extLst>
          </p:cNvPr>
          <p:cNvSpPr/>
          <p:nvPr/>
        </p:nvSpPr>
        <p:spPr>
          <a:xfrm>
            <a:off x="4764434" y="2001363"/>
            <a:ext cx="820792" cy="724004"/>
          </a:xfrm>
          <a:custGeom>
            <a:avLst/>
            <a:gdLst>
              <a:gd name="csX0" fmla="*/ 19055 w 820792"/>
              <a:gd name="csY0" fmla="*/ 718899 h 724004"/>
              <a:gd name="csX1" fmla="*/ 38105 w 820792"/>
              <a:gd name="csY1" fmla="*/ 724004 h 724004"/>
              <a:gd name="csX2" fmla="*/ 782732 w 820792"/>
              <a:gd name="csY2" fmla="*/ 724004 h 724004"/>
              <a:gd name="csX3" fmla="*/ 820793 w 820792"/>
              <a:gd name="csY3" fmla="*/ 685865 h 724004"/>
              <a:gd name="csX4" fmla="*/ 815688 w 820792"/>
              <a:gd name="csY4" fmla="*/ 666854 h 724004"/>
              <a:gd name="csX5" fmla="*/ 443451 w 820792"/>
              <a:gd name="csY5" fmla="*/ 19154 h 724004"/>
              <a:gd name="csX6" fmla="*/ 391447 w 820792"/>
              <a:gd name="csY6" fmla="*/ 5054 h 724004"/>
              <a:gd name="csX7" fmla="*/ 377348 w 820792"/>
              <a:gd name="csY7" fmla="*/ 19154 h 724004"/>
              <a:gd name="csX8" fmla="*/ 5111 w 820792"/>
              <a:gd name="csY8" fmla="*/ 666854 h 724004"/>
              <a:gd name="csX9" fmla="*/ 19055 w 820792"/>
              <a:gd name="csY9" fmla="*/ 718899 h 724004"/>
              <a:gd name="csX10" fmla="*/ 21627 w 820792"/>
              <a:gd name="csY10" fmla="*/ 676379 h 724004"/>
              <a:gd name="csX11" fmla="*/ 393874 w 820792"/>
              <a:gd name="csY11" fmla="*/ 28679 h 724004"/>
              <a:gd name="csX12" fmla="*/ 400922 w 820792"/>
              <a:gd name="csY12" fmla="*/ 21631 h 724004"/>
              <a:gd name="csX13" fmla="*/ 410399 w 820792"/>
              <a:gd name="csY13" fmla="*/ 19049 h 724004"/>
              <a:gd name="csX14" fmla="*/ 426935 w 820792"/>
              <a:gd name="csY14" fmla="*/ 28679 h 724004"/>
              <a:gd name="csX15" fmla="*/ 799191 w 820792"/>
              <a:gd name="csY15" fmla="*/ 676379 h 724004"/>
              <a:gd name="csX16" fmla="*/ 792219 w 820792"/>
              <a:gd name="csY16" fmla="*/ 702402 h 724004"/>
              <a:gd name="csX17" fmla="*/ 782732 w 820792"/>
              <a:gd name="csY17" fmla="*/ 704954 h 724004"/>
              <a:gd name="csX18" fmla="*/ 38086 w 820792"/>
              <a:gd name="csY18" fmla="*/ 704954 h 724004"/>
              <a:gd name="csX19" fmla="*/ 19075 w 820792"/>
              <a:gd name="csY19" fmla="*/ 685866 h 724004"/>
              <a:gd name="csX20" fmla="*/ 21627 w 820792"/>
              <a:gd name="csY20" fmla="*/ 676379 h 7240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820792" h="724004">
                <a:moveTo>
                  <a:pt x="19055" y="718899"/>
                </a:moveTo>
                <a:cubicBezTo>
                  <a:pt x="24848" y="722240"/>
                  <a:pt x="31418" y="724000"/>
                  <a:pt x="38105" y="724004"/>
                </a:cubicBezTo>
                <a:lnTo>
                  <a:pt x="782732" y="724004"/>
                </a:lnTo>
                <a:cubicBezTo>
                  <a:pt x="803773" y="723982"/>
                  <a:pt x="820815" y="706907"/>
                  <a:pt x="820793" y="685865"/>
                </a:cubicBezTo>
                <a:cubicBezTo>
                  <a:pt x="820786" y="679190"/>
                  <a:pt x="819026" y="672635"/>
                  <a:pt x="815688" y="666854"/>
                </a:cubicBezTo>
                <a:lnTo>
                  <a:pt x="443451" y="19154"/>
                </a:lnTo>
                <a:cubicBezTo>
                  <a:pt x="432984" y="900"/>
                  <a:pt x="409701" y="-5412"/>
                  <a:pt x="391447" y="5054"/>
                </a:cubicBezTo>
                <a:cubicBezTo>
                  <a:pt x="385579" y="8420"/>
                  <a:pt x="380713" y="13286"/>
                  <a:pt x="377348" y="19154"/>
                </a:cubicBezTo>
                <a:lnTo>
                  <a:pt x="5111" y="666854"/>
                </a:lnTo>
                <a:cubicBezTo>
                  <a:pt x="-5410" y="685077"/>
                  <a:pt x="833" y="708377"/>
                  <a:pt x="19055" y="718899"/>
                </a:cubicBezTo>
                <a:close/>
                <a:moveTo>
                  <a:pt x="21627" y="676379"/>
                </a:moveTo>
                <a:lnTo>
                  <a:pt x="393874" y="28679"/>
                </a:lnTo>
                <a:cubicBezTo>
                  <a:pt x="395556" y="25746"/>
                  <a:pt x="397988" y="23313"/>
                  <a:pt x="400922" y="21631"/>
                </a:cubicBezTo>
                <a:cubicBezTo>
                  <a:pt x="403795" y="19942"/>
                  <a:pt x="407067" y="19050"/>
                  <a:pt x="410399" y="19049"/>
                </a:cubicBezTo>
                <a:cubicBezTo>
                  <a:pt x="417235" y="19077"/>
                  <a:pt x="423537" y="22747"/>
                  <a:pt x="426935" y="28679"/>
                </a:cubicBezTo>
                <a:lnTo>
                  <a:pt x="799191" y="676379"/>
                </a:lnTo>
                <a:cubicBezTo>
                  <a:pt x="804452" y="685491"/>
                  <a:pt x="801329" y="697142"/>
                  <a:pt x="792219" y="702402"/>
                </a:cubicBezTo>
                <a:cubicBezTo>
                  <a:pt x="789333" y="704067"/>
                  <a:pt x="786063" y="704948"/>
                  <a:pt x="782732" y="704954"/>
                </a:cubicBezTo>
                <a:lnTo>
                  <a:pt x="38086" y="704954"/>
                </a:lnTo>
                <a:cubicBezTo>
                  <a:pt x="27565" y="704933"/>
                  <a:pt x="19054" y="696387"/>
                  <a:pt x="19075" y="685866"/>
                </a:cubicBezTo>
                <a:cubicBezTo>
                  <a:pt x="19082" y="682535"/>
                  <a:pt x="19962" y="679263"/>
                  <a:pt x="21627" y="676379"/>
                </a:cubicBezTo>
                <a:close/>
              </a:path>
            </a:pathLst>
          </a:custGeom>
          <a:solidFill>
            <a:schemeClr val="bg1"/>
          </a:solidFill>
          <a:ln w="9525" cap="flat">
            <a:noFill/>
            <a:prstDash val="solid"/>
            <a:miter/>
          </a:ln>
        </p:spPr>
        <p:txBody>
          <a:bodyPr/>
          <a:lstStyle/>
          <a:p>
            <a:endParaRPr lang="lv-LV"/>
          </a:p>
        </p:txBody>
      </p:sp>
      <p:pic>
        <p:nvPicPr>
          <p:cNvPr id="49" name="Graphic 48" descr="Anchor outline">
            <a:extLst>
              <a:ext uri="{FF2B5EF4-FFF2-40B4-BE49-F238E27FC236}">
                <a16:creationId xmlns:a16="http://schemas.microsoft.com/office/drawing/2014/main" id="{3D407CF8-5844-020D-B38E-8A28CF3D5B1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758898" y="2052770"/>
            <a:ext cx="914400" cy="914400"/>
          </a:xfrm>
          <a:prstGeom prst="rect">
            <a:avLst/>
          </a:prstGeom>
        </p:spPr>
      </p:pic>
      <p:pic>
        <p:nvPicPr>
          <p:cNvPr id="51" name="Graphic 50" descr="Freight with solid fill">
            <a:extLst>
              <a:ext uri="{FF2B5EF4-FFF2-40B4-BE49-F238E27FC236}">
                <a16:creationId xmlns:a16="http://schemas.microsoft.com/office/drawing/2014/main" id="{7A8E7442-FFB9-9396-DAC1-FFADEED7846F}"/>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7602336" y="2704003"/>
            <a:ext cx="914400" cy="914400"/>
          </a:xfrm>
          <a:prstGeom prst="rect">
            <a:avLst/>
          </a:prstGeom>
        </p:spPr>
      </p:pic>
      <p:pic>
        <p:nvPicPr>
          <p:cNvPr id="53" name="Graphic 52" descr="Court outline">
            <a:extLst>
              <a:ext uri="{FF2B5EF4-FFF2-40B4-BE49-F238E27FC236}">
                <a16:creationId xmlns:a16="http://schemas.microsoft.com/office/drawing/2014/main" id="{7CB26C42-EC8E-98B3-6305-941E71874A54}"/>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992179" y="1959650"/>
            <a:ext cx="1511300" cy="1511300"/>
          </a:xfrm>
          <a:prstGeom prst="rect">
            <a:avLst/>
          </a:prstGeom>
        </p:spPr>
      </p:pic>
    </p:spTree>
    <p:extLst>
      <p:ext uri="{BB962C8B-B14F-4D97-AF65-F5344CB8AC3E}">
        <p14:creationId xmlns:p14="http://schemas.microsoft.com/office/powerpoint/2010/main" val="4012938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96FDF-226E-E616-7433-1083DF6A72C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D4BA2C4-42D5-DF14-357C-D7B806445CBE}"/>
              </a:ext>
            </a:extLst>
          </p:cNvPr>
          <p:cNvSpPr txBox="1"/>
          <p:nvPr/>
        </p:nvSpPr>
        <p:spPr>
          <a:xfrm>
            <a:off x="494536" y="385051"/>
            <a:ext cx="11133183" cy="584775"/>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Jaunās ES iniciatīvas</a:t>
            </a:r>
            <a:endParaRPr lang="lv-LV" sz="3200" b="1" dirty="0">
              <a:solidFill>
                <a:schemeClr val="accent2">
                  <a:lumMod val="75000"/>
                </a:schemeClr>
              </a:solidFill>
              <a:latin typeface="Cambria" panose="02040503050406030204" pitchFamily="18" charset="0"/>
              <a:ea typeface="Verdana" panose="020B0604030504040204" pitchFamily="34" charset="0"/>
            </a:endParaRPr>
          </a:p>
        </p:txBody>
      </p:sp>
      <p:sp>
        <p:nvSpPr>
          <p:cNvPr id="13" name="Rectangle 12">
            <a:extLst>
              <a:ext uri="{FF2B5EF4-FFF2-40B4-BE49-F238E27FC236}">
                <a16:creationId xmlns:a16="http://schemas.microsoft.com/office/drawing/2014/main" id="{B6E83F22-410C-80D9-7D42-98B193C71978}"/>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4" name="Rectangle 13">
            <a:extLst>
              <a:ext uri="{FF2B5EF4-FFF2-40B4-BE49-F238E27FC236}">
                <a16:creationId xmlns:a16="http://schemas.microsoft.com/office/drawing/2014/main" id="{0E586466-B923-AE1D-AE32-6BBDD757397E}"/>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2" name="Rectangle 1">
            <a:extLst>
              <a:ext uri="{FF2B5EF4-FFF2-40B4-BE49-F238E27FC236}">
                <a16:creationId xmlns:a16="http://schemas.microsoft.com/office/drawing/2014/main" id="{7813A18F-DAA2-7225-12D2-1405BE9C8D27}"/>
              </a:ext>
            </a:extLst>
          </p:cNvPr>
          <p:cNvSpPr/>
          <p:nvPr/>
        </p:nvSpPr>
        <p:spPr>
          <a:xfrm>
            <a:off x="662454" y="1689100"/>
            <a:ext cx="5014209" cy="42037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lv-LV" b="1" dirty="0">
              <a:solidFill>
                <a:srgbClr val="134D67"/>
              </a:solidFill>
              <a:latin typeface="Cambria" panose="02040503050406030204" pitchFamily="18" charset="0"/>
              <a:ea typeface="Cambria" panose="02040503050406030204" pitchFamily="18" charset="0"/>
              <a:cs typeface="Calibri" panose="020F0502020204030204" pitchFamily="34" charset="0"/>
            </a:endParaRPr>
          </a:p>
          <a:p>
            <a:endParaRPr lang="lv-LV" b="1" dirty="0">
              <a:solidFill>
                <a:srgbClr val="134D67"/>
              </a:solidFill>
              <a:latin typeface="Cambria" panose="02040503050406030204" pitchFamily="18" charset="0"/>
              <a:ea typeface="Cambria" panose="02040503050406030204" pitchFamily="18" charset="0"/>
              <a:cs typeface="Calibri" panose="020F0502020204030204" pitchFamily="34" charset="0"/>
            </a:endParaRPr>
          </a:p>
          <a:p>
            <a:endParaRPr lang="lv-LV" sz="800" b="1" dirty="0">
              <a:solidFill>
                <a:srgbClr val="134D67"/>
              </a:solidFill>
              <a:latin typeface="Cambria" panose="02040503050406030204" pitchFamily="18" charset="0"/>
              <a:ea typeface="Cambria" panose="02040503050406030204" pitchFamily="18" charset="0"/>
              <a:cs typeface="Calibri" panose="020F0502020204030204" pitchFamily="34" charset="0"/>
            </a:endParaRPr>
          </a:p>
          <a:p>
            <a:r>
              <a:rPr lang="lv-LV" b="1" dirty="0">
                <a:solidFill>
                  <a:srgbClr val="134D67"/>
                </a:solidFill>
                <a:latin typeface="Cambria" panose="02040503050406030204" pitchFamily="18" charset="0"/>
                <a:ea typeface="Cambria" panose="02040503050406030204" pitchFamily="18" charset="0"/>
                <a:cs typeface="Calibri" panose="020F0502020204030204" pitchFamily="34" charset="0"/>
              </a:rPr>
              <a:t>6 prioritātes</a:t>
            </a:r>
            <a:r>
              <a:rPr lang="lv-LV" dirty="0">
                <a:solidFill>
                  <a:srgbClr val="134D67"/>
                </a:solidFill>
                <a:latin typeface="Cambria" panose="02040503050406030204" pitchFamily="18" charset="0"/>
                <a:ea typeface="Cambria" panose="02040503050406030204" pitchFamily="18" charset="0"/>
                <a:cs typeface="Calibri" panose="020F0502020204030204" pitchFamily="34" charset="0"/>
              </a:rPr>
              <a:t>:</a:t>
            </a:r>
          </a:p>
          <a:p>
            <a:pPr marL="342900" lvl="0" indent="-342900">
              <a:lnSpc>
                <a:spcPct val="107000"/>
              </a:lnSpc>
              <a:spcAft>
                <a:spcPts val="0"/>
              </a:spcAft>
              <a:buFont typeface="+mj-lt"/>
              <a:buAutoNum type="arabicPeriod"/>
            </a:pPr>
            <a:r>
              <a:rPr lang="lv-LV" dirty="0">
                <a:solidFill>
                  <a:srgbClr val="134D67"/>
                </a:solidFill>
                <a:latin typeface="Cambria" panose="02040503050406030204" pitchFamily="18" charset="0"/>
                <a:ea typeface="Cambria" panose="02040503050406030204" pitchFamily="18" charset="0"/>
                <a:cs typeface="Calibri" panose="020F0502020204030204" pitchFamily="34" charset="0"/>
              </a:rPr>
              <a:t>jūras vides aizsardzība un ekosistēmu atjaunošana (</a:t>
            </a:r>
            <a:r>
              <a:rPr lang="lv-LV" b="1" dirty="0">
                <a:solidFill>
                  <a:srgbClr val="134D67"/>
                </a:solidFill>
                <a:latin typeface="Cambria" panose="02040503050406030204" pitchFamily="18" charset="0"/>
                <a:ea typeface="Cambria" panose="02040503050406030204" pitchFamily="18" charset="0"/>
                <a:cs typeface="Calibri" panose="020F0502020204030204" pitchFamily="34" charset="0"/>
              </a:rPr>
              <a:t>Baltijas jūra kā prioritāte</a:t>
            </a:r>
            <a:r>
              <a:rPr lang="lv-LV" dirty="0">
                <a:solidFill>
                  <a:srgbClr val="134D67"/>
                </a:solidFill>
                <a:latin typeface="Cambria" panose="02040503050406030204" pitchFamily="18" charset="0"/>
                <a:ea typeface="Cambria" panose="02040503050406030204" pitchFamily="18" charset="0"/>
                <a:cs typeface="Calibri" panose="020F0502020204030204" pitchFamily="34" charset="0"/>
              </a:rPr>
              <a:t>);</a:t>
            </a:r>
          </a:p>
          <a:p>
            <a:pPr marL="342900" indent="-342900">
              <a:spcAft>
                <a:spcPts val="0"/>
              </a:spcAft>
              <a:buFont typeface="+mj-lt"/>
              <a:buAutoNum type="arabicPeriod"/>
            </a:pPr>
            <a:r>
              <a:rPr lang="lv-LV" dirty="0">
                <a:solidFill>
                  <a:srgbClr val="134D67"/>
                </a:solidFill>
                <a:latin typeface="Cambria" panose="02040503050406030204" pitchFamily="18" charset="0"/>
                <a:ea typeface="Cambria" panose="02040503050406030204" pitchFamily="18" charset="0"/>
                <a:cs typeface="Calibri" panose="020F0502020204030204" pitchFamily="34" charset="0"/>
              </a:rPr>
              <a:t>zilās ekonomikas konkurētspējas ilgtspējas veicināšana;</a:t>
            </a:r>
          </a:p>
          <a:p>
            <a:pPr marL="342900" lvl="0" indent="-342900">
              <a:spcAft>
                <a:spcPts val="0"/>
              </a:spcAft>
              <a:buFont typeface="+mj-lt"/>
              <a:buAutoNum type="arabicPeriod"/>
            </a:pPr>
            <a:r>
              <a:rPr lang="lv-LV"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piekrastes reģionu, salu un tālāko reģionu atbalstīšana;</a:t>
            </a:r>
          </a:p>
          <a:p>
            <a:pPr marL="342900" lvl="0" indent="-342900">
              <a:spcAft>
                <a:spcPts val="0"/>
              </a:spcAft>
              <a:buFont typeface="+mj-lt"/>
              <a:buAutoNum type="arabicPeriod"/>
            </a:pPr>
            <a:r>
              <a:rPr lang="lv-LV"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pētniecības, zinību un inovācijas virzīšana;</a:t>
            </a:r>
          </a:p>
          <a:p>
            <a:pPr marL="342900" lvl="0" indent="-342900">
              <a:spcAft>
                <a:spcPts val="0"/>
              </a:spcAft>
              <a:buFont typeface="+mj-lt"/>
              <a:buAutoNum type="arabicPeriod"/>
            </a:pPr>
            <a:r>
              <a:rPr lang="lv-LV"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jūras drošības un aizsardzības uzlabošana kā priekšnoteikums; </a:t>
            </a:r>
          </a:p>
          <a:p>
            <a:pPr marL="342900" indent="-342900">
              <a:spcAft>
                <a:spcPts val="0"/>
              </a:spcAft>
              <a:buFont typeface="+mj-lt"/>
              <a:buAutoNum type="arabicPeriod"/>
            </a:pPr>
            <a:r>
              <a:rPr lang="lv-LV" dirty="0" err="1">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okeāndiplomātija</a:t>
            </a:r>
            <a:r>
              <a:rPr lang="lv-LV"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 noteikumos balstīta starptautiskā pārvaldība</a:t>
            </a:r>
            <a:endParaRPr lang="lv-LV" dirty="0">
              <a:solidFill>
                <a:schemeClr val="accent2">
                  <a:lumMod val="50000"/>
                </a:schemeClr>
              </a:solidFill>
            </a:endParaRPr>
          </a:p>
        </p:txBody>
      </p:sp>
      <p:sp>
        <p:nvSpPr>
          <p:cNvPr id="4" name="Rectangle 3">
            <a:extLst>
              <a:ext uri="{FF2B5EF4-FFF2-40B4-BE49-F238E27FC236}">
                <a16:creationId xmlns:a16="http://schemas.microsoft.com/office/drawing/2014/main" id="{B0ED6811-AD3C-AB74-1319-1C482FAD1FBD}"/>
              </a:ext>
            </a:extLst>
          </p:cNvPr>
          <p:cNvSpPr/>
          <p:nvPr/>
        </p:nvSpPr>
        <p:spPr>
          <a:xfrm>
            <a:off x="6096000" y="1689100"/>
            <a:ext cx="5382509" cy="2400300"/>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lv-LV" b="1" dirty="0">
              <a:solidFill>
                <a:srgbClr val="134D67"/>
              </a:solidFill>
              <a:latin typeface="Cambria" panose="02040503050406030204" pitchFamily="18" charset="0"/>
              <a:ea typeface="Cambria" panose="02040503050406030204" pitchFamily="18" charset="0"/>
              <a:cs typeface="Calibri" panose="020F0502020204030204" pitchFamily="34" charset="0"/>
            </a:endParaRPr>
          </a:p>
          <a:p>
            <a:pPr marL="285750" indent="-285750">
              <a:buFont typeface="Wingdings" panose="05000000000000000000" pitchFamily="2" charset="2"/>
              <a:buChar char="v"/>
            </a:pPr>
            <a:r>
              <a:rPr lang="lv-LV" b="1" dirty="0">
                <a:solidFill>
                  <a:srgbClr val="134D67"/>
                </a:solidFill>
                <a:latin typeface="Cambria" panose="02040503050406030204" pitchFamily="18" charset="0"/>
                <a:ea typeface="Cambria" panose="02040503050406030204" pitchFamily="18" charset="0"/>
                <a:cs typeface="Calibri" panose="020F0502020204030204" pitchFamily="34" charset="0"/>
              </a:rPr>
              <a:t>Grozījumi Jūras telpiskās plānošanas direktīvā (2026.) </a:t>
            </a:r>
          </a:p>
          <a:p>
            <a:pPr marL="285750" indent="-285750">
              <a:buFont typeface="Wingdings" panose="05000000000000000000" pitchFamily="2" charset="2"/>
              <a:buChar char="v"/>
            </a:pPr>
            <a:r>
              <a:rPr lang="lv-LV"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Grozījumi Jūras stratēģijas pamatdirektīvā (2027.)</a:t>
            </a:r>
            <a:endParaRPr lang="lv-LV" altLang="lv-LV"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endParaRPr>
          </a:p>
        </p:txBody>
      </p:sp>
      <p:sp>
        <p:nvSpPr>
          <p:cNvPr id="21" name="TextBox 20">
            <a:extLst>
              <a:ext uri="{FF2B5EF4-FFF2-40B4-BE49-F238E27FC236}">
                <a16:creationId xmlns:a16="http://schemas.microsoft.com/office/drawing/2014/main" id="{2FD982B5-4102-475D-9B6B-9E777EAF7DA7}"/>
              </a:ext>
            </a:extLst>
          </p:cNvPr>
          <p:cNvSpPr txBox="1"/>
          <p:nvPr/>
        </p:nvSpPr>
        <p:spPr>
          <a:xfrm>
            <a:off x="621826" y="1862964"/>
            <a:ext cx="3802476" cy="523220"/>
          </a:xfrm>
          <a:prstGeom prst="rect">
            <a:avLst/>
          </a:prstGeom>
          <a:noFill/>
        </p:spPr>
        <p:txBody>
          <a:bodyPr wrap="square">
            <a:spAutoFit/>
          </a:bodyPr>
          <a:lstStyle/>
          <a:p>
            <a:pPr marL="0" marR="0" lvl="0" indent="0" defTabSz="938213" rtl="0" eaLnBrk="1" fontAlgn="base" latinLnBrk="0" hangingPunct="1">
              <a:lnSpc>
                <a:spcPct val="100000"/>
              </a:lnSpc>
              <a:spcBef>
                <a:spcPct val="0"/>
              </a:spcBef>
              <a:spcAft>
                <a:spcPct val="0"/>
              </a:spcAft>
              <a:buClrTx/>
              <a:buSzTx/>
              <a:buFont typeface="Wingdings" panose="05000000000000000000" pitchFamily="2" charset="2"/>
              <a:buNone/>
              <a:tabLst/>
            </a:pPr>
            <a:r>
              <a:rPr lang="lv-LV" sz="2800" b="1" dirty="0">
                <a:solidFill>
                  <a:schemeClr val="bg1"/>
                </a:solidFill>
                <a:highlight>
                  <a:srgbClr val="134D67"/>
                </a:highlight>
                <a:latin typeface="Cambria" panose="02040503050406030204" pitchFamily="18" charset="0"/>
                <a:ea typeface="Cambria" panose="02040503050406030204" pitchFamily="18" charset="0"/>
              </a:rPr>
              <a:t>Okeāna pakts (2025.)</a:t>
            </a:r>
            <a:endParaRPr kumimoji="0" lang="lv-LV" altLang="lv-LV" sz="2800" b="0" i="0" u="none" strike="noStrike" cap="none" normalizeH="0" baseline="0" dirty="0">
              <a:ln>
                <a:noFill/>
              </a:ln>
              <a:solidFill>
                <a:schemeClr val="bg1"/>
              </a:solidFill>
              <a:effectLst/>
              <a:highlight>
                <a:srgbClr val="134D67"/>
              </a:highlight>
              <a:latin typeface="Cambria" panose="02040503050406030204" pitchFamily="18" charset="0"/>
              <a:ea typeface="Cambria" panose="02040503050406030204" pitchFamily="18" charset="0"/>
              <a:cs typeface="Arial" panose="020B0604020202020204" pitchFamily="34" charset="0"/>
            </a:endParaRPr>
          </a:p>
        </p:txBody>
      </p:sp>
      <p:sp>
        <p:nvSpPr>
          <p:cNvPr id="22" name="TextBox 21">
            <a:extLst>
              <a:ext uri="{FF2B5EF4-FFF2-40B4-BE49-F238E27FC236}">
                <a16:creationId xmlns:a16="http://schemas.microsoft.com/office/drawing/2014/main" id="{031225D4-E31C-5BE7-28A7-12C48A22EA67}"/>
              </a:ext>
            </a:extLst>
          </p:cNvPr>
          <p:cNvSpPr txBox="1"/>
          <p:nvPr/>
        </p:nvSpPr>
        <p:spPr>
          <a:xfrm>
            <a:off x="6007100" y="1862964"/>
            <a:ext cx="6096000" cy="523220"/>
          </a:xfrm>
          <a:prstGeom prst="rect">
            <a:avLst/>
          </a:prstGeom>
          <a:noFill/>
        </p:spPr>
        <p:txBody>
          <a:bodyPr wrap="square">
            <a:spAutoFit/>
          </a:bodyPr>
          <a:lstStyle/>
          <a:p>
            <a:pPr marL="0" marR="0" lvl="0" indent="0" defTabSz="938213" rtl="0" eaLnBrk="1" fontAlgn="base" latinLnBrk="0" hangingPunct="1">
              <a:lnSpc>
                <a:spcPct val="100000"/>
              </a:lnSpc>
              <a:spcBef>
                <a:spcPct val="0"/>
              </a:spcBef>
              <a:spcAft>
                <a:spcPct val="0"/>
              </a:spcAft>
              <a:buClrTx/>
              <a:buSzTx/>
              <a:buFont typeface="Wingdings" panose="05000000000000000000" pitchFamily="2" charset="2"/>
              <a:buNone/>
              <a:tabLst/>
            </a:pPr>
            <a:r>
              <a:rPr lang="lv-LV" sz="2800" b="1" dirty="0">
                <a:solidFill>
                  <a:schemeClr val="bg1"/>
                </a:solidFill>
                <a:highlight>
                  <a:srgbClr val="134D67"/>
                </a:highlight>
                <a:latin typeface="Cambria" panose="02040503050406030204" pitchFamily="18" charset="0"/>
                <a:ea typeface="Cambria" panose="02040503050406030204" pitchFamily="18" charset="0"/>
              </a:rPr>
              <a:t>Okeāna akts (2026.)</a:t>
            </a:r>
            <a:endParaRPr kumimoji="0" lang="lv-LV" altLang="lv-LV" sz="2800" b="0" i="0" u="none" strike="noStrike" cap="none" normalizeH="0" baseline="0" dirty="0">
              <a:ln>
                <a:noFill/>
              </a:ln>
              <a:solidFill>
                <a:schemeClr val="bg1"/>
              </a:solidFill>
              <a:effectLst/>
              <a:highlight>
                <a:srgbClr val="134D67"/>
              </a:highlight>
              <a:latin typeface="Cambria" panose="02040503050406030204" pitchFamily="18" charset="0"/>
              <a:ea typeface="Cambria" panose="02040503050406030204" pitchFamily="18" charset="0"/>
              <a:cs typeface="Arial" panose="020B0604020202020204" pitchFamily="34" charset="0"/>
            </a:endParaRPr>
          </a:p>
        </p:txBody>
      </p:sp>
      <p:sp>
        <p:nvSpPr>
          <p:cNvPr id="23" name="Rectangle 22">
            <a:extLst>
              <a:ext uri="{FF2B5EF4-FFF2-40B4-BE49-F238E27FC236}">
                <a16:creationId xmlns:a16="http://schemas.microsoft.com/office/drawing/2014/main" id="{F854E252-A2D9-B52D-F483-254BD55E8662}"/>
              </a:ext>
            </a:extLst>
          </p:cNvPr>
          <p:cNvSpPr/>
          <p:nvPr/>
        </p:nvSpPr>
        <p:spPr>
          <a:xfrm>
            <a:off x="6096000" y="4174249"/>
            <a:ext cx="5382509" cy="1718551"/>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lv-LV" b="1" dirty="0">
              <a:solidFill>
                <a:srgbClr val="134D67"/>
              </a:solidFill>
              <a:latin typeface="Cambria" panose="02040503050406030204" pitchFamily="18" charset="0"/>
              <a:ea typeface="Cambria" panose="02040503050406030204" pitchFamily="18" charset="0"/>
              <a:cs typeface="Calibri" panose="020F0502020204030204" pitchFamily="34" charset="0"/>
            </a:endParaRPr>
          </a:p>
          <a:p>
            <a:pPr marL="285750" lvl="0" indent="-285750">
              <a:lnSpc>
                <a:spcPct val="150000"/>
              </a:lnSpc>
              <a:buFont typeface="Wingdings" panose="05000000000000000000" pitchFamily="2" charset="2"/>
              <a:buChar char="v"/>
              <a:defRPr/>
            </a:pPr>
            <a:r>
              <a:rPr lang="lv-LV"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ES Ūdens noturības stratēģija </a:t>
            </a:r>
          </a:p>
          <a:p>
            <a:pPr marL="285750" lvl="0" indent="-285750">
              <a:lnSpc>
                <a:spcPct val="150000"/>
              </a:lnSpc>
              <a:buFont typeface="Wingdings" panose="05000000000000000000" pitchFamily="2" charset="2"/>
              <a:buChar char="v"/>
              <a:defRPr/>
            </a:pPr>
            <a:r>
              <a:rPr lang="lv-LV"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rPr>
              <a:t>Dabas atjaunošanas regula </a:t>
            </a:r>
            <a:endParaRPr lang="lv-LV" altLang="lv-LV" b="1" dirty="0">
              <a:solidFill>
                <a:schemeClr val="accent2">
                  <a:lumMod val="50000"/>
                </a:schemeClr>
              </a:solidFill>
              <a:latin typeface="Cambria" panose="02040503050406030204" pitchFamily="18" charset="0"/>
              <a:ea typeface="Cambria" panose="02040503050406030204" pitchFamily="18" charset="0"/>
              <a:cs typeface="Calibri" panose="020F0502020204030204" pitchFamily="34" charset="0"/>
            </a:endParaRPr>
          </a:p>
        </p:txBody>
      </p:sp>
      <p:sp>
        <p:nvSpPr>
          <p:cNvPr id="24" name="TextBox 23">
            <a:extLst>
              <a:ext uri="{FF2B5EF4-FFF2-40B4-BE49-F238E27FC236}">
                <a16:creationId xmlns:a16="http://schemas.microsoft.com/office/drawing/2014/main" id="{7B261B5A-1A09-F8E6-FBD7-9CE357987679}"/>
              </a:ext>
            </a:extLst>
          </p:cNvPr>
          <p:cNvSpPr txBox="1"/>
          <p:nvPr/>
        </p:nvSpPr>
        <p:spPr>
          <a:xfrm>
            <a:off x="6007100" y="4357718"/>
            <a:ext cx="5471409" cy="523220"/>
          </a:xfrm>
          <a:prstGeom prst="rect">
            <a:avLst/>
          </a:prstGeom>
          <a:noFill/>
        </p:spPr>
        <p:txBody>
          <a:bodyPr wrap="square">
            <a:spAutoFit/>
          </a:bodyPr>
          <a:lstStyle/>
          <a:p>
            <a:pPr marL="0" marR="0" lvl="0" indent="0" defTabSz="938213" rtl="0" eaLnBrk="1" fontAlgn="base" latinLnBrk="0" hangingPunct="1">
              <a:lnSpc>
                <a:spcPct val="100000"/>
              </a:lnSpc>
              <a:spcBef>
                <a:spcPct val="0"/>
              </a:spcBef>
              <a:spcAft>
                <a:spcPct val="0"/>
              </a:spcAft>
              <a:buClrTx/>
              <a:buSzTx/>
              <a:buFont typeface="Wingdings" panose="05000000000000000000" pitchFamily="2" charset="2"/>
              <a:buNone/>
              <a:tabLst/>
            </a:pPr>
            <a:r>
              <a:rPr kumimoji="0" lang="lv-LV" altLang="lv-LV" sz="2800" b="1" i="0" u="none" strike="noStrike" cap="none" normalizeH="0" baseline="0" dirty="0">
                <a:ln>
                  <a:noFill/>
                </a:ln>
                <a:solidFill>
                  <a:schemeClr val="bg1"/>
                </a:solidFill>
                <a:effectLst/>
                <a:highlight>
                  <a:srgbClr val="134D67"/>
                </a:highlight>
                <a:latin typeface="Cambria" panose="02040503050406030204" pitchFamily="18" charset="0"/>
                <a:ea typeface="Cambria" panose="02040503050406030204" pitchFamily="18" charset="0"/>
                <a:cs typeface="Arial" panose="020B0604020202020204" pitchFamily="34" charset="0"/>
              </a:rPr>
              <a:t>Citi (spēkā esoši)</a:t>
            </a:r>
            <a:endParaRPr kumimoji="0" lang="lv-LV" altLang="lv-LV" sz="2800" b="0" i="0" u="none" strike="noStrike" cap="none" normalizeH="0" baseline="0" dirty="0">
              <a:ln>
                <a:noFill/>
              </a:ln>
              <a:solidFill>
                <a:schemeClr val="bg1"/>
              </a:solidFill>
              <a:effectLst/>
              <a:highlight>
                <a:srgbClr val="134D67"/>
              </a:highlight>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2474977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9DF82-36C2-7FC4-8412-38C359665AED}"/>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826F45FF-2882-8A54-087A-B2B0EED239B6}"/>
              </a:ext>
            </a:extLst>
          </p:cNvPr>
          <p:cNvSpPr txBox="1"/>
          <p:nvPr/>
        </p:nvSpPr>
        <p:spPr>
          <a:xfrm>
            <a:off x="494536" y="385051"/>
            <a:ext cx="11133183" cy="584775"/>
          </a:xfrm>
          <a:prstGeom prst="rect">
            <a:avLst/>
          </a:prstGeom>
          <a:noFill/>
        </p:spPr>
        <p:txBody>
          <a:bodyPr wrap="square" rtlCol="0">
            <a:spAutoFit/>
          </a:bodyPr>
          <a:lstStyle/>
          <a:p>
            <a:r>
              <a:rPr lang="lv-LV" sz="3200" b="1" dirty="0">
                <a:solidFill>
                  <a:schemeClr val="accent2">
                    <a:lumMod val="50000"/>
                  </a:schemeClr>
                </a:solidFill>
                <a:latin typeface="Cambria" panose="02040503050406030204" pitchFamily="18" charset="0"/>
                <a:ea typeface="Verdana" panose="020B0604030504040204" pitchFamily="34" charset="0"/>
              </a:rPr>
              <a:t>Kur esam?</a:t>
            </a:r>
            <a:endParaRPr lang="lv-LV" sz="3200" b="1" dirty="0">
              <a:solidFill>
                <a:schemeClr val="accent2">
                  <a:lumMod val="75000"/>
                </a:schemeClr>
              </a:solidFill>
              <a:latin typeface="Cambria" panose="02040503050406030204" pitchFamily="18" charset="0"/>
              <a:ea typeface="Verdana" panose="020B0604030504040204" pitchFamily="34" charset="0"/>
            </a:endParaRPr>
          </a:p>
        </p:txBody>
      </p:sp>
      <p:sp>
        <p:nvSpPr>
          <p:cNvPr id="13" name="Rectangle 12">
            <a:extLst>
              <a:ext uri="{FF2B5EF4-FFF2-40B4-BE49-F238E27FC236}">
                <a16:creationId xmlns:a16="http://schemas.microsoft.com/office/drawing/2014/main" id="{042F3E31-7C0B-C487-72C7-E4792CF74F10}"/>
              </a:ext>
            </a:extLst>
          </p:cNvPr>
          <p:cNvSpPr/>
          <p:nvPr/>
        </p:nvSpPr>
        <p:spPr>
          <a:xfrm rot="5400000">
            <a:off x="-67971" y="654328"/>
            <a:ext cx="846668" cy="132056"/>
          </a:xfrm>
          <a:prstGeom prst="rect">
            <a:avLst/>
          </a:prstGeom>
          <a:solidFill>
            <a:srgbClr val="B2C4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14" name="Rectangle 13">
            <a:extLst>
              <a:ext uri="{FF2B5EF4-FFF2-40B4-BE49-F238E27FC236}">
                <a16:creationId xmlns:a16="http://schemas.microsoft.com/office/drawing/2014/main" id="{511E5EEF-7492-3412-B33E-6CB8300FDDF3}"/>
              </a:ext>
            </a:extLst>
          </p:cNvPr>
          <p:cNvSpPr/>
          <p:nvPr/>
        </p:nvSpPr>
        <p:spPr>
          <a:xfrm rot="5400000">
            <a:off x="-227852" y="654328"/>
            <a:ext cx="846667" cy="13205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dirty="0"/>
          </a:p>
        </p:txBody>
      </p:sp>
      <p:sp>
        <p:nvSpPr>
          <p:cNvPr id="3" name="Rectangle: Rounded Corners 2">
            <a:extLst>
              <a:ext uri="{FF2B5EF4-FFF2-40B4-BE49-F238E27FC236}">
                <a16:creationId xmlns:a16="http://schemas.microsoft.com/office/drawing/2014/main" id="{D8B57A02-F3BE-A7C6-F1BB-B998B3303D0C}"/>
              </a:ext>
            </a:extLst>
          </p:cNvPr>
          <p:cNvSpPr/>
          <p:nvPr/>
        </p:nvSpPr>
        <p:spPr>
          <a:xfrm>
            <a:off x="421390" y="2276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5" name="Rectangle: Rounded Corners 4">
            <a:extLst>
              <a:ext uri="{FF2B5EF4-FFF2-40B4-BE49-F238E27FC236}">
                <a16:creationId xmlns:a16="http://schemas.microsoft.com/office/drawing/2014/main" id="{C7EE51E7-C631-B541-2D8B-BAB02426671F}"/>
              </a:ext>
            </a:extLst>
          </p:cNvPr>
          <p:cNvSpPr/>
          <p:nvPr/>
        </p:nvSpPr>
        <p:spPr>
          <a:xfrm>
            <a:off x="3495921" y="2276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6" name="Rectangle: Rounded Corners 5">
            <a:extLst>
              <a:ext uri="{FF2B5EF4-FFF2-40B4-BE49-F238E27FC236}">
                <a16:creationId xmlns:a16="http://schemas.microsoft.com/office/drawing/2014/main" id="{6C8F755A-9559-9543-0633-9B1518ECB05F}"/>
              </a:ext>
            </a:extLst>
          </p:cNvPr>
          <p:cNvSpPr/>
          <p:nvPr/>
        </p:nvSpPr>
        <p:spPr>
          <a:xfrm>
            <a:off x="6570452" y="2276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7" name="Rectangle: Rounded Corners 6">
            <a:extLst>
              <a:ext uri="{FF2B5EF4-FFF2-40B4-BE49-F238E27FC236}">
                <a16:creationId xmlns:a16="http://schemas.microsoft.com/office/drawing/2014/main" id="{B0D65304-D11E-FE1E-E831-CB5F4FB146AA}"/>
              </a:ext>
            </a:extLst>
          </p:cNvPr>
          <p:cNvSpPr/>
          <p:nvPr/>
        </p:nvSpPr>
        <p:spPr>
          <a:xfrm>
            <a:off x="9644982" y="2276324"/>
            <a:ext cx="2205695" cy="2005390"/>
          </a:xfrm>
          <a:prstGeom prst="roundRect">
            <a:avLst/>
          </a:prstGeom>
          <a:solidFill>
            <a:srgbClr val="B2DA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8" name="TextBox 7">
            <a:extLst>
              <a:ext uri="{FF2B5EF4-FFF2-40B4-BE49-F238E27FC236}">
                <a16:creationId xmlns:a16="http://schemas.microsoft.com/office/drawing/2014/main" id="{C9BD4FBC-2617-B65A-291D-D74EA75AF853}"/>
              </a:ext>
            </a:extLst>
          </p:cNvPr>
          <p:cNvSpPr txBox="1"/>
          <p:nvPr/>
        </p:nvSpPr>
        <p:spPr>
          <a:xfrm>
            <a:off x="407476" y="4489342"/>
            <a:ext cx="223352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Latvijas regulējuma un jūras plānojuma </a:t>
            </a:r>
            <a:r>
              <a:rPr kumimoji="0" lang="lv-LV" sz="2000" b="1" i="0" u="none" strike="noStrike" kern="1200" cap="none" spc="0" normalizeH="0" baseline="0" noProof="0" dirty="0">
                <a:ln>
                  <a:noFill/>
                </a:ln>
                <a:solidFill>
                  <a:srgbClr val="009BD2"/>
                </a:solidFill>
                <a:effectLst/>
                <a:uLnTx/>
                <a:uFillTx/>
                <a:latin typeface="Cambria" panose="02040503050406030204" pitchFamily="18" charset="0"/>
                <a:ea typeface="Cambria" panose="02040503050406030204" pitchFamily="18" charset="0"/>
                <a:cs typeface="+mn-cs"/>
              </a:rPr>
              <a:t>aktualizēšana</a:t>
            </a:r>
            <a:endParaRPr kumimoji="0" lang="lv-LV" sz="2000" b="0" i="0" u="none" strike="noStrike" kern="1200" cap="none" spc="0" normalizeH="0" baseline="-25000" noProof="0" dirty="0">
              <a:ln>
                <a:noFill/>
              </a:ln>
              <a:solidFill>
                <a:srgbClr val="009BD2"/>
              </a:solidFill>
              <a:effectLst/>
              <a:uLnTx/>
              <a:uFillTx/>
              <a:latin typeface="Cambria" panose="02040503050406030204" pitchFamily="18" charset="0"/>
              <a:ea typeface="Cambria" panose="02040503050406030204" pitchFamily="18" charset="0"/>
              <a:cs typeface="+mn-cs"/>
            </a:endParaRPr>
          </a:p>
        </p:txBody>
      </p:sp>
      <p:sp>
        <p:nvSpPr>
          <p:cNvPr id="10" name="TextBox 9">
            <a:extLst>
              <a:ext uri="{FF2B5EF4-FFF2-40B4-BE49-F238E27FC236}">
                <a16:creationId xmlns:a16="http://schemas.microsoft.com/office/drawing/2014/main" id="{2BE26268-B432-D637-ACD4-04C8B1C3AB20}"/>
              </a:ext>
            </a:extLst>
          </p:cNvPr>
          <p:cNvSpPr txBox="1"/>
          <p:nvPr/>
        </p:nvSpPr>
        <p:spPr>
          <a:xfrm>
            <a:off x="3187542" y="4489342"/>
            <a:ext cx="282245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Pasākumu programmas īstenošana</a:t>
            </a:r>
            <a:r>
              <a:rPr lang="lv-LV" sz="2000" b="1" dirty="0">
                <a:solidFill>
                  <a:srgbClr val="D36135"/>
                </a:solidFill>
                <a:latin typeface="Cambria" panose="02040503050406030204" pitchFamily="18" charset="0"/>
                <a:ea typeface="Cambria" panose="02040503050406030204" pitchFamily="18" charset="0"/>
              </a:rPr>
              <a:t> </a:t>
            </a:r>
            <a:r>
              <a:rPr lang="lv-LV" sz="2000" b="1" dirty="0">
                <a:solidFill>
                  <a:srgbClr val="009BD2"/>
                </a:solidFill>
                <a:latin typeface="Cambria" panose="02040503050406030204" pitchFamily="18" charset="0"/>
                <a:ea typeface="Cambria" panose="02040503050406030204" pitchFamily="18" charset="0"/>
              </a:rPr>
              <a:t>→ 2027. gadam</a:t>
            </a:r>
            <a:endParaRPr kumimoji="0" lang="lv-LV" sz="2000" b="1" i="0" u="none" strike="noStrike" kern="1200" cap="none" spc="0" normalizeH="0" baseline="0" noProof="0" dirty="0">
              <a:ln>
                <a:noFill/>
              </a:ln>
              <a:solidFill>
                <a:srgbClr val="009BD2"/>
              </a:solidFill>
              <a:effectLst/>
              <a:uLnTx/>
              <a:uFillTx/>
              <a:latin typeface="Cambria" panose="02040503050406030204" pitchFamily="18" charset="0"/>
              <a:ea typeface="Cambria" panose="02040503050406030204" pitchFamily="18" charset="0"/>
              <a:cs typeface="+mn-cs"/>
            </a:endParaRPr>
          </a:p>
        </p:txBody>
      </p:sp>
      <p:sp>
        <p:nvSpPr>
          <p:cNvPr id="12" name="TextBox 11">
            <a:extLst>
              <a:ext uri="{FF2B5EF4-FFF2-40B4-BE49-F238E27FC236}">
                <a16:creationId xmlns:a16="http://schemas.microsoft.com/office/drawing/2014/main" id="{51E5A921-1963-C007-9E69-7E059057A7FB}"/>
              </a:ext>
            </a:extLst>
          </p:cNvPr>
          <p:cNvSpPr txBox="1"/>
          <p:nvPr/>
        </p:nvSpPr>
        <p:spPr>
          <a:xfrm>
            <a:off x="6429025" y="4489342"/>
            <a:ext cx="2646119" cy="163121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HELCOM BJRP </a:t>
            </a:r>
            <a:r>
              <a:rPr kumimoji="0" lang="lv-LV" sz="2000" b="1" i="0" u="none" strike="noStrike" kern="1200" cap="none" spc="0" normalizeH="0" baseline="0" noProof="0" dirty="0">
                <a:ln>
                  <a:noFill/>
                </a:ln>
                <a:solidFill>
                  <a:srgbClr val="009BD2"/>
                </a:solidFill>
                <a:effectLst/>
                <a:uLnTx/>
                <a:uFillTx/>
                <a:latin typeface="Cambria" panose="02040503050406030204" pitchFamily="18" charset="0"/>
                <a:ea typeface="Cambria" panose="02040503050406030204" pitchFamily="18" charset="0"/>
                <a:cs typeface="+mn-cs"/>
              </a:rPr>
              <a:t>starpposma izvērtēšana </a:t>
            </a: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 situācija uz 2025. gadu</a:t>
            </a:r>
          </a:p>
        </p:txBody>
      </p:sp>
      <p:sp>
        <p:nvSpPr>
          <p:cNvPr id="15" name="Rectangle 14">
            <a:extLst>
              <a:ext uri="{FF2B5EF4-FFF2-40B4-BE49-F238E27FC236}">
                <a16:creationId xmlns:a16="http://schemas.microsoft.com/office/drawing/2014/main" id="{BB9A8E0D-7154-B939-5F37-3A270E66F54B}"/>
              </a:ext>
            </a:extLst>
          </p:cNvPr>
          <p:cNvSpPr/>
          <p:nvPr/>
        </p:nvSpPr>
        <p:spPr>
          <a:xfrm>
            <a:off x="348342" y="4402257"/>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6" name="Rectangle 15">
            <a:extLst>
              <a:ext uri="{FF2B5EF4-FFF2-40B4-BE49-F238E27FC236}">
                <a16:creationId xmlns:a16="http://schemas.microsoft.com/office/drawing/2014/main" id="{5E25BA7B-A0FF-C3EC-6CF1-2EAD90103341}"/>
              </a:ext>
            </a:extLst>
          </p:cNvPr>
          <p:cNvSpPr/>
          <p:nvPr/>
        </p:nvSpPr>
        <p:spPr>
          <a:xfrm>
            <a:off x="3452441" y="4402257"/>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7" name="Rectangle 16">
            <a:extLst>
              <a:ext uri="{FF2B5EF4-FFF2-40B4-BE49-F238E27FC236}">
                <a16:creationId xmlns:a16="http://schemas.microsoft.com/office/drawing/2014/main" id="{5218DE70-3B6A-3880-278F-7EE51E3B02B4}"/>
              </a:ext>
            </a:extLst>
          </p:cNvPr>
          <p:cNvSpPr/>
          <p:nvPr/>
        </p:nvSpPr>
        <p:spPr>
          <a:xfrm>
            <a:off x="6533927" y="4402256"/>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18" name="Rectangle 17">
            <a:extLst>
              <a:ext uri="{FF2B5EF4-FFF2-40B4-BE49-F238E27FC236}">
                <a16:creationId xmlns:a16="http://schemas.microsoft.com/office/drawing/2014/main" id="{E051A1B3-0E04-C81A-B1C2-56693A761B43}"/>
              </a:ext>
            </a:extLst>
          </p:cNvPr>
          <p:cNvSpPr/>
          <p:nvPr/>
        </p:nvSpPr>
        <p:spPr>
          <a:xfrm>
            <a:off x="9638026" y="4402256"/>
            <a:ext cx="2278743" cy="87085"/>
          </a:xfrm>
          <a:prstGeom prst="rect">
            <a:avLst/>
          </a:prstGeom>
          <a:solidFill>
            <a:srgbClr val="8DA0A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v-LV"/>
          </a:p>
        </p:txBody>
      </p:sp>
      <p:sp>
        <p:nvSpPr>
          <p:cNvPr id="33" name="Rectangle 31">
            <a:extLst>
              <a:ext uri="{FF2B5EF4-FFF2-40B4-BE49-F238E27FC236}">
                <a16:creationId xmlns:a16="http://schemas.microsoft.com/office/drawing/2014/main" id="{8F7CD313-9E4E-9896-6B7A-6837937F37CD}"/>
              </a:ext>
            </a:extLst>
          </p:cNvPr>
          <p:cNvSpPr/>
          <p:nvPr/>
        </p:nvSpPr>
        <p:spPr>
          <a:xfrm>
            <a:off x="129454" y="1253960"/>
            <a:ext cx="11787315" cy="883982"/>
          </a:xfrm>
          <a:prstGeom prst="rect">
            <a:avLst/>
          </a:prstGeom>
          <a:solidFill>
            <a:srgbClr val="1C7298"/>
          </a:solidFill>
          <a:ln cap="flat">
            <a:noFill/>
            <a:prstDash val="solid"/>
          </a:ln>
        </p:spPr>
        <p:txBody>
          <a:bodyPr vert="horz" wrap="square" lIns="91440" tIns="45720" rIns="91440" bIns="45720" anchor="ctr" anchorCtr="1" compatLnSpc="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lv-LV" b="1" i="0" u="none" strike="noStrike" kern="1200" spc="0" normalizeH="0" noProof="0" dirty="0">
                <a:ln>
                  <a:noFill/>
                </a:ln>
                <a:solidFill>
                  <a:schemeClr val="bg1"/>
                </a:solidFill>
                <a:effectLst/>
                <a:uLnTx/>
                <a:uFillTx/>
                <a:latin typeface="Cambria" pitchFamily="18"/>
                <a:ea typeface="Cambria" pitchFamily="18"/>
                <a:cs typeface="+mn-cs"/>
              </a:rPr>
              <a:t>Neskatoties uz jau panāktajiem un vēl sagaidāmajiem uzlabojumiem, </a:t>
            </a:r>
            <a:r>
              <a:rPr lang="lv-LV" b="1" kern="0" cap="all" dirty="0">
                <a:solidFill>
                  <a:srgbClr val="FFC000"/>
                </a:solidFill>
                <a:latin typeface="Cambria" pitchFamily="18"/>
                <a:ea typeface="Cambria" pitchFamily="18"/>
              </a:rPr>
              <a:t>labs jūras vides stāvoklis Baltijas jūrā </a:t>
            </a:r>
            <a:r>
              <a:rPr lang="lv-LV" b="1" kern="0" dirty="0">
                <a:solidFill>
                  <a:srgbClr val="FFC000"/>
                </a:solidFill>
                <a:latin typeface="Cambria" pitchFamily="18"/>
                <a:ea typeface="Cambria" pitchFamily="18"/>
              </a:rPr>
              <a:t>šobrīd vēl nav panākts</a:t>
            </a:r>
            <a:r>
              <a:rPr lang="lv-LV" b="1" kern="0" dirty="0">
                <a:solidFill>
                  <a:schemeClr val="bg1"/>
                </a:solidFill>
                <a:latin typeface="Cambria" pitchFamily="18"/>
                <a:ea typeface="Cambria" pitchFamily="18"/>
              </a:rPr>
              <a:t> un </a:t>
            </a:r>
            <a:r>
              <a:rPr lang="lv-LV" b="1" kern="0" dirty="0">
                <a:solidFill>
                  <a:srgbClr val="FFC000"/>
                </a:solidFill>
                <a:latin typeface="Cambria" pitchFamily="18"/>
                <a:ea typeface="Cambria" pitchFamily="18"/>
              </a:rPr>
              <a:t>ir mazticams</a:t>
            </a:r>
            <a:r>
              <a:rPr lang="lv-LV" b="1" kern="0" dirty="0">
                <a:solidFill>
                  <a:schemeClr val="bg1"/>
                </a:solidFill>
                <a:latin typeface="Cambria" pitchFamily="18"/>
                <a:ea typeface="Cambria" pitchFamily="18"/>
              </a:rPr>
              <a:t>, ka </a:t>
            </a:r>
            <a:r>
              <a:rPr kumimoji="0" lang="lv-LV" b="1" i="0" u="none" strike="noStrike" kern="0" spc="0" normalizeH="0" noProof="0" dirty="0">
                <a:ln>
                  <a:noFill/>
                </a:ln>
                <a:solidFill>
                  <a:schemeClr val="bg1"/>
                </a:solidFill>
                <a:effectLst/>
                <a:uLnTx/>
                <a:uFillTx/>
                <a:latin typeface="Cambria" pitchFamily="18"/>
                <a:ea typeface="Cambria" pitchFamily="18"/>
                <a:cs typeface="+mn-cs"/>
              </a:rPr>
              <a:t>HELCOM </a:t>
            </a:r>
            <a:r>
              <a:rPr kumimoji="0" lang="lv-LV" b="1" i="0" u="none" strike="noStrike" kern="1200" spc="0" normalizeH="0" noProof="0" dirty="0">
                <a:ln>
                  <a:noFill/>
                </a:ln>
                <a:solidFill>
                  <a:schemeClr val="bg1"/>
                </a:solidFill>
                <a:effectLst/>
                <a:uLnTx/>
                <a:uFillTx/>
                <a:latin typeface="Cambria" pitchFamily="18"/>
                <a:ea typeface="Cambria" pitchFamily="18"/>
                <a:cs typeface="+mn-cs"/>
              </a:rPr>
              <a:t>BJRP </a:t>
            </a:r>
            <a:r>
              <a:rPr kumimoji="0" lang="lv-LV" b="1" i="0" u="none" strike="noStrike" kern="1200" spc="0" normalizeH="0" noProof="0" dirty="0">
                <a:ln>
                  <a:noFill/>
                </a:ln>
                <a:solidFill>
                  <a:srgbClr val="FFC000"/>
                </a:solidFill>
                <a:effectLst/>
                <a:uLnTx/>
                <a:uFillTx/>
                <a:latin typeface="Cambria" pitchFamily="18"/>
                <a:ea typeface="Cambria" pitchFamily="18"/>
                <a:cs typeface="+mn-cs"/>
              </a:rPr>
              <a:t>MĒRĶIS eitrofikācijai 2030.gadā varētu tikt sasniegts</a:t>
            </a:r>
          </a:p>
        </p:txBody>
      </p:sp>
      <p:sp>
        <p:nvSpPr>
          <p:cNvPr id="34" name="TextBox 33">
            <a:extLst>
              <a:ext uri="{FF2B5EF4-FFF2-40B4-BE49-F238E27FC236}">
                <a16:creationId xmlns:a16="http://schemas.microsoft.com/office/drawing/2014/main" id="{4DF46659-EB5C-9E4C-2B45-B5D85033A2D6}"/>
              </a:ext>
            </a:extLst>
          </p:cNvPr>
          <p:cNvSpPr txBox="1"/>
          <p:nvPr/>
        </p:nvSpPr>
        <p:spPr>
          <a:xfrm>
            <a:off x="9494176" y="4489342"/>
            <a:ext cx="2646119" cy="101566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v-LV" sz="2000" b="1" i="0" u="none" strike="noStrike" kern="1200" cap="none" spc="0" normalizeH="0" baseline="0" noProof="0" dirty="0">
                <a:ln>
                  <a:noFill/>
                </a:ln>
                <a:solidFill>
                  <a:srgbClr val="134D67"/>
                </a:solidFill>
                <a:effectLst/>
                <a:uLnTx/>
                <a:uFillTx/>
                <a:latin typeface="Cambria" panose="02040503050406030204" pitchFamily="18" charset="0"/>
                <a:ea typeface="Cambria" panose="02040503050406030204" pitchFamily="18" charset="0"/>
                <a:cs typeface="+mn-cs"/>
              </a:rPr>
              <a:t>Aizsargājamo jūras teritoriju noteikšana </a:t>
            </a:r>
          </a:p>
          <a:p>
            <a:pPr marL="0" marR="0" lvl="0" indent="0" algn="ctr" defTabSz="914400" rtl="0" eaLnBrk="1" fontAlgn="auto" latinLnBrk="0" hangingPunct="1">
              <a:lnSpc>
                <a:spcPct val="100000"/>
              </a:lnSpc>
              <a:spcBef>
                <a:spcPts val="0"/>
              </a:spcBef>
              <a:spcAft>
                <a:spcPts val="0"/>
              </a:spcAft>
              <a:buClrTx/>
              <a:buSzTx/>
              <a:buFontTx/>
              <a:buNone/>
              <a:tabLst/>
              <a:defRPr/>
            </a:pPr>
            <a:r>
              <a:rPr lang="lv-LV" sz="2000" b="1" dirty="0">
                <a:solidFill>
                  <a:srgbClr val="009BD2"/>
                </a:solidFill>
                <a:latin typeface="Cambria" panose="02040503050406030204" pitchFamily="18" charset="0"/>
                <a:ea typeface="Cambria" panose="02040503050406030204" pitchFamily="18" charset="0"/>
              </a:rPr>
              <a:t>15%→30%</a:t>
            </a:r>
            <a:endParaRPr kumimoji="0" lang="lv-LV" sz="2000" b="1" i="0" u="none" strike="noStrike" kern="1200" cap="none" spc="0" normalizeH="0" baseline="0" noProof="0" dirty="0">
              <a:ln>
                <a:noFill/>
              </a:ln>
              <a:solidFill>
                <a:srgbClr val="009BD2"/>
              </a:solidFill>
              <a:effectLst/>
              <a:uLnTx/>
              <a:uFillTx/>
              <a:latin typeface="Cambria" panose="02040503050406030204" pitchFamily="18" charset="0"/>
              <a:ea typeface="Cambria" panose="02040503050406030204" pitchFamily="18" charset="0"/>
              <a:cs typeface="+mn-cs"/>
            </a:endParaRPr>
          </a:p>
        </p:txBody>
      </p:sp>
      <p:pic>
        <p:nvPicPr>
          <p:cNvPr id="35" name="Graphic 34" descr="Court outline">
            <a:extLst>
              <a:ext uri="{FF2B5EF4-FFF2-40B4-BE49-F238E27FC236}">
                <a16:creationId xmlns:a16="http://schemas.microsoft.com/office/drawing/2014/main" id="{37461E03-F422-C518-B95F-CA46EC0785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2063" y="2454350"/>
            <a:ext cx="1511300" cy="1511300"/>
          </a:xfrm>
          <a:prstGeom prst="rect">
            <a:avLst/>
          </a:prstGeom>
        </p:spPr>
      </p:pic>
      <p:pic>
        <p:nvPicPr>
          <p:cNvPr id="37" name="Graphic 36" descr="Seaweed outline">
            <a:extLst>
              <a:ext uri="{FF2B5EF4-FFF2-40B4-BE49-F238E27FC236}">
                <a16:creationId xmlns:a16="http://schemas.microsoft.com/office/drawing/2014/main" id="{55922080-C108-E608-934B-B0167379C05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956537" y="2561942"/>
            <a:ext cx="1503400" cy="1503400"/>
          </a:xfrm>
          <a:prstGeom prst="rect">
            <a:avLst/>
          </a:prstGeom>
        </p:spPr>
      </p:pic>
      <p:pic>
        <p:nvPicPr>
          <p:cNvPr id="39" name="Graphic 38" descr="List outline">
            <a:extLst>
              <a:ext uri="{FF2B5EF4-FFF2-40B4-BE49-F238E27FC236}">
                <a16:creationId xmlns:a16="http://schemas.microsoft.com/office/drawing/2014/main" id="{3409C271-F234-CB1A-56A3-AA762BBAE8F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40112" y="2569526"/>
            <a:ext cx="1503400" cy="1503400"/>
          </a:xfrm>
          <a:prstGeom prst="rect">
            <a:avLst/>
          </a:prstGeom>
        </p:spPr>
      </p:pic>
      <p:pic>
        <p:nvPicPr>
          <p:cNvPr id="41" name="Graphic 40" descr="Drawing compass outline">
            <a:extLst>
              <a:ext uri="{FF2B5EF4-FFF2-40B4-BE49-F238E27FC236}">
                <a16:creationId xmlns:a16="http://schemas.microsoft.com/office/drawing/2014/main" id="{20EF6844-D6FC-A2D5-8FE8-E233EE20DA5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21598" y="2569526"/>
            <a:ext cx="1503400" cy="1503400"/>
          </a:xfrm>
          <a:prstGeom prst="rect">
            <a:avLst/>
          </a:prstGeom>
        </p:spPr>
      </p:pic>
    </p:spTree>
    <p:extLst>
      <p:ext uri="{BB962C8B-B14F-4D97-AF65-F5344CB8AC3E}">
        <p14:creationId xmlns:p14="http://schemas.microsoft.com/office/powerpoint/2010/main" val="4161769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B2AA8-6014-9577-3B20-7453267092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E75FECE-A827-827A-7D32-17F83F42D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80009" y="0"/>
            <a:ext cx="10287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and white logo&#10;&#10;Description automatically generated">
            <a:extLst>
              <a:ext uri="{FF2B5EF4-FFF2-40B4-BE49-F238E27FC236}">
                <a16:creationId xmlns:a16="http://schemas.microsoft.com/office/drawing/2014/main" id="{FC2DE3FC-7E40-FB7D-DBC1-C8782400ECBF}"/>
              </a:ext>
            </a:extLst>
          </p:cNvPr>
          <p:cNvPicPr>
            <a:picLocks noChangeAspect="1"/>
          </p:cNvPicPr>
          <p:nvPr/>
        </p:nvPicPr>
        <p:blipFill>
          <a:blip r:embed="rId4"/>
          <a:srcRect r="23720"/>
          <a:stretch/>
        </p:blipFill>
        <p:spPr>
          <a:xfrm>
            <a:off x="24991" y="0"/>
            <a:ext cx="9299984" cy="6858000"/>
          </a:xfrm>
          <a:prstGeom prst="rect">
            <a:avLst/>
          </a:prstGeom>
        </p:spPr>
      </p:pic>
      <p:pic>
        <p:nvPicPr>
          <p:cNvPr id="15" name="Picture 14" descr="A black background with a colorful emblem&#10;&#10;Description automatically generated">
            <a:extLst>
              <a:ext uri="{FF2B5EF4-FFF2-40B4-BE49-F238E27FC236}">
                <a16:creationId xmlns:a16="http://schemas.microsoft.com/office/drawing/2014/main" id="{C59E1BC0-2673-D515-F802-D0A582D832E7}"/>
              </a:ext>
            </a:extLst>
          </p:cNvPr>
          <p:cNvPicPr>
            <a:picLocks noChangeAspect="1"/>
          </p:cNvPicPr>
          <p:nvPr/>
        </p:nvPicPr>
        <p:blipFill>
          <a:blip r:embed="rId5"/>
          <a:stretch>
            <a:fillRect/>
          </a:stretch>
        </p:blipFill>
        <p:spPr>
          <a:xfrm>
            <a:off x="852007" y="0"/>
            <a:ext cx="1474058" cy="1546316"/>
          </a:xfrm>
          <a:prstGeom prst="rect">
            <a:avLst/>
          </a:prstGeom>
        </p:spPr>
      </p:pic>
      <p:sp>
        <p:nvSpPr>
          <p:cNvPr id="7" name="Title 1">
            <a:extLst>
              <a:ext uri="{FF2B5EF4-FFF2-40B4-BE49-F238E27FC236}">
                <a16:creationId xmlns:a16="http://schemas.microsoft.com/office/drawing/2014/main" id="{47E8D00F-4D0D-7D6F-3396-48EDD0AD485B}"/>
              </a:ext>
            </a:extLst>
          </p:cNvPr>
          <p:cNvSpPr>
            <a:spLocks noGrp="1"/>
          </p:cNvSpPr>
          <p:nvPr>
            <p:ph type="ctrTitle"/>
          </p:nvPr>
        </p:nvSpPr>
        <p:spPr>
          <a:xfrm>
            <a:off x="1129182" y="2724467"/>
            <a:ext cx="5403553" cy="2955382"/>
          </a:xfrm>
        </p:spPr>
        <p:txBody>
          <a:bodyPr>
            <a:noAutofit/>
          </a:bodyPr>
          <a:lstStyle/>
          <a:p>
            <a:pPr algn="l"/>
            <a:br>
              <a:rPr lang="lv-LV" sz="2000" dirty="0">
                <a:solidFill>
                  <a:srgbClr val="155451"/>
                </a:solidFill>
                <a:latin typeface="Cambria" panose="02040503050406030204" pitchFamily="18" charset="0"/>
                <a:ea typeface="Verdana" panose="020B0604030504040204" pitchFamily="34" charset="0"/>
                <a:cs typeface="Verdana" panose="020B0604030504040204" pitchFamily="34" charset="0"/>
              </a:rPr>
            </a:br>
            <a:r>
              <a:rPr lang="lv-LV" sz="5400" b="1" cap="all" dirty="0">
                <a:solidFill>
                  <a:srgbClr val="006666"/>
                </a:solidFill>
                <a:latin typeface="Cambria" panose="02040503050406030204" pitchFamily="18" charset="0"/>
                <a:ea typeface="Cambria" panose="02040503050406030204" pitchFamily="18" charset="0"/>
              </a:rPr>
              <a:t>mēs kopā veidojam </a:t>
            </a:r>
            <a:br>
              <a:rPr lang="lv-LV" sz="5400" b="1" cap="all" dirty="0">
                <a:solidFill>
                  <a:srgbClr val="006666"/>
                </a:solidFill>
                <a:latin typeface="Cambria" panose="02040503050406030204" pitchFamily="18" charset="0"/>
                <a:ea typeface="Cambria" panose="02040503050406030204" pitchFamily="18" charset="0"/>
              </a:rPr>
            </a:br>
            <a:r>
              <a:rPr lang="lv-LV" sz="5400" b="1" cap="all" dirty="0">
                <a:solidFill>
                  <a:schemeClr val="accent2"/>
                </a:solidFill>
                <a:latin typeface="Cambria" panose="02040503050406030204" pitchFamily="18" charset="0"/>
                <a:ea typeface="Cambria" panose="02040503050406030204" pitchFamily="18" charset="0"/>
              </a:rPr>
              <a:t>ilgtspējīgu rītdienu </a:t>
            </a:r>
            <a:r>
              <a:rPr lang="lv-LV" sz="5400" b="1" cap="all" dirty="0">
                <a:solidFill>
                  <a:srgbClr val="006666"/>
                </a:solidFill>
                <a:latin typeface="Cambria" panose="02040503050406030204" pitchFamily="18" charset="0"/>
                <a:ea typeface="Cambria" panose="02040503050406030204" pitchFamily="18" charset="0"/>
              </a:rPr>
              <a:t>Latvijai!</a:t>
            </a:r>
            <a:endParaRPr lang="en-US" sz="1200" b="1" dirty="0">
              <a:solidFill>
                <a:srgbClr val="155451"/>
              </a:solidFill>
              <a:latin typeface="Cambria" panose="02040503050406030204" pitchFamily="18" charset="0"/>
              <a:ea typeface="Verdana" panose="020B0604030504040204" pitchFamily="34" charset="0"/>
              <a:cs typeface="Verdana" panose="020B0604030504040204" pitchFamily="34" charset="0"/>
            </a:endParaRPr>
          </a:p>
        </p:txBody>
      </p:sp>
      <p:sp>
        <p:nvSpPr>
          <p:cNvPr id="9" name="Rectangle 8">
            <a:extLst>
              <a:ext uri="{FF2B5EF4-FFF2-40B4-BE49-F238E27FC236}">
                <a16:creationId xmlns:a16="http://schemas.microsoft.com/office/drawing/2014/main" id="{E5202DCC-03B1-D0F7-3618-3918102FD38D}"/>
              </a:ext>
            </a:extLst>
          </p:cNvPr>
          <p:cNvSpPr/>
          <p:nvPr/>
        </p:nvSpPr>
        <p:spPr>
          <a:xfrm>
            <a:off x="1129182" y="6732269"/>
            <a:ext cx="919708" cy="125731"/>
          </a:xfrm>
          <a:prstGeom prst="rect">
            <a:avLst/>
          </a:prstGeom>
          <a:solidFill>
            <a:srgbClr val="1554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0162983"/>
      </p:ext>
    </p:extLst>
  </p:cSld>
  <p:clrMapOvr>
    <a:masterClrMapping/>
  </p:clrMapOvr>
</p:sld>
</file>

<file path=ppt/theme/theme1.xml><?xml version="1.0" encoding="utf-8"?>
<a:theme xmlns:a="http://schemas.openxmlformats.org/drawingml/2006/main" name="1_Office Theme">
  <a:themeElements>
    <a:clrScheme name="KEM 2">
      <a:dk1>
        <a:sysClr val="windowText" lastClr="000000"/>
      </a:dk1>
      <a:lt1>
        <a:sysClr val="window" lastClr="FFFFFF"/>
      </a:lt1>
      <a:dk2>
        <a:srgbClr val="684C65"/>
      </a:dk2>
      <a:lt2>
        <a:srgbClr val="DBCFB0"/>
      </a:lt2>
      <a:accent1>
        <a:srgbClr val="155452"/>
      </a:accent1>
      <a:accent2>
        <a:srgbClr val="98B6B1"/>
      </a:accent2>
      <a:accent3>
        <a:srgbClr val="88A47C"/>
      </a:accent3>
      <a:accent4>
        <a:srgbClr val="E3B23C"/>
      </a:accent4>
      <a:accent5>
        <a:srgbClr val="D36135"/>
      </a:accent5>
      <a:accent6>
        <a:srgbClr val="A63A50"/>
      </a:accent6>
      <a:hlink>
        <a:srgbClr val="467886"/>
      </a:hlink>
      <a:folHlink>
        <a:srgbClr val="9660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3808</TotalTime>
  <Words>1751</Words>
  <Application>Microsoft Office PowerPoint</Application>
  <PresentationFormat>Widescreen</PresentationFormat>
  <Paragraphs>211</Paragraphs>
  <Slides>16</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16</vt:i4>
      </vt:variant>
    </vt:vector>
  </HeadingPairs>
  <TitlesOfParts>
    <vt:vector size="27" baseType="lpstr">
      <vt:lpstr>Aptos</vt:lpstr>
      <vt:lpstr>Arial</vt:lpstr>
      <vt:lpstr>ArialMT</vt:lpstr>
      <vt:lpstr>Calibri</vt:lpstr>
      <vt:lpstr>Calibri Light</vt:lpstr>
      <vt:lpstr>Cambria</vt:lpstr>
      <vt:lpstr>EUAlbertina</vt:lpstr>
      <vt:lpstr>EUAlbertina+01</vt:lpstr>
      <vt:lpstr>Times New Roman</vt:lpstr>
      <vt:lpstr>Wingdings</vt:lpstr>
      <vt:lpstr>1_Office Theme</vt:lpstr>
      <vt:lpstr>Regulatīvais satvars Baltijas jūras  vides aizsardzībai</vt:lpstr>
      <vt:lpstr>PowerPoint Presentation</vt:lpstr>
      <vt:lpstr>jūras vides aizsardzības starptautiskais TIESISKAIS ietvars </vt:lpstr>
      <vt:lpstr>14. mērķis:  Saglabāt un ilgtspējīgi izmantot okeānus, jūras  un to resursus, lai nodrošinātu ilgtspējīgu attīstību</vt:lpstr>
      <vt:lpstr>PowerPoint Presentation</vt:lpstr>
      <vt:lpstr>PowerPoint Presentation</vt:lpstr>
      <vt:lpstr>PowerPoint Presentation</vt:lpstr>
      <vt:lpstr>PowerPoint Presentation</vt:lpstr>
      <vt:lpstr>PowerPoint Presentation</vt:lpstr>
      <vt:lpstr>PowerPoint Presentation</vt:lpstr>
      <vt:lpstr>jūras vides aizsardzības nacionālais regulējums </vt:lpstr>
      <vt:lpstr>PowerPoint Presentation</vt:lpstr>
      <vt:lpstr>PowerPoint Presentation</vt:lpstr>
      <vt:lpstr>PowerPoint Presentation</vt:lpstr>
      <vt:lpstr>PowerPoint Presentation</vt:lpstr>
      <vt:lpstr> mēs kopā veidojam  ilgtspējīgu rītdienu Latvijai!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 EJZAF projekts  «pētījumi zināšanu uzlabošanai par jūras vides stāvokli integrētās jūrlietu politikas ieviešanai»</dc:title>
  <dc:creator>Līga Kurevska</dc:creator>
  <cp:lastModifiedBy>Baiba Zasa</cp:lastModifiedBy>
  <cp:revision>232</cp:revision>
  <cp:lastPrinted>2026-02-16T15:52:02Z</cp:lastPrinted>
  <dcterms:created xsi:type="dcterms:W3CDTF">2024-11-08T13:27:34Z</dcterms:created>
  <dcterms:modified xsi:type="dcterms:W3CDTF">2026-02-19T13:12:28Z</dcterms:modified>
</cp:coreProperties>
</file>