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rels" ContentType="application/vnd.openxmlformats-package.relationships+xml"/>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69" r:id="rId1"/>
  </p:sldMasterIdLst>
  <p:notesMasterIdLst>
    <p:notesMasterId r:id="rId13"/>
  </p:notesMasterIdLst>
  <p:sldIdLst>
    <p:sldId id="263" r:id="rId2"/>
    <p:sldId id="272" r:id="rId3"/>
    <p:sldId id="273" r:id="rId4"/>
    <p:sldId id="279" r:id="rId5"/>
    <p:sldId id="275" r:id="rId6"/>
    <p:sldId id="280" r:id="rId7"/>
    <p:sldId id="283" r:id="rId8"/>
    <p:sldId id="274" r:id="rId9"/>
    <p:sldId id="276" r:id="rId10"/>
    <p:sldId id="277" r:id="rId11"/>
    <p:sldId id="270"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showPr showNarration="1">
    <p:present/>
    <p:sldAll/>
    <p:penClr>
      <a:prstClr val="red"/>
    </p:penClr>
    <p:extLst>
      <p:ext uri="{EC167BDD-8182-4AB7-AECC-EB403E3ABB37}">
        <p14:laserClr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a:srgbClr val="FF0000"/>
        </p14:laserClr>
      </p:ext>
      <p:ext uri="{2FDB2607-1784-4EEB-B798-7EB5836EED8A}">
        <p14:showMediaCtrls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
      </p:ext>
    </p:extLst>
  </p:showPr>
  <p:clrMru>
    <a:srgbClr val="800000"/>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 uri="{FD5EFAAD-0ECE-453E-9831-46B23BE46B34}">
      <p15:chartTrackingRefBased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Comments="0">
  <p:normalViewPr>
    <p:restoredLeft sz="15620"/>
    <p:restoredTop sz="89637" autoAdjust="0"/>
  </p:normalViewPr>
  <p:slideViewPr>
    <p:cSldViewPr snapToGrid="0" snapToObjects="1">
      <p:cViewPr varScale="1">
        <p:scale>
          <a:sx n="103" d="100"/>
          <a:sy n="103" d="100"/>
        </p:scale>
        <p:origin x="-260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B48A58-B9F7-714F-AA07-F6E91DA76854}" type="datetimeFigureOut">
              <a:rPr lang="en-US" smtClean="0"/>
              <a:pPr/>
              <a:t>14.01.2021</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4858BE-EB69-1040-82DD-2FE630A73446}" type="slidenum">
              <a:rPr lang="lv-LV" smtClean="0"/>
              <a:pPr/>
              <a:t>‹#›</a:t>
            </a:fld>
            <a:endParaRPr lang="lv-LV"/>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v-LV" dirty="0"/>
          </a:p>
        </p:txBody>
      </p:sp>
      <p:sp>
        <p:nvSpPr>
          <p:cNvPr id="4" name="Slide Number Placeholder 3"/>
          <p:cNvSpPr>
            <a:spLocks noGrp="1"/>
          </p:cNvSpPr>
          <p:nvPr>
            <p:ph type="sldNum" sz="quarter" idx="10"/>
          </p:nvPr>
        </p:nvSpPr>
        <p:spPr/>
        <p:txBody>
          <a:bodyPr/>
          <a:lstStyle/>
          <a:p>
            <a:fld id="{6E4858BE-EB69-1040-82DD-2FE630A73446}" type="slidenum">
              <a:rPr lang="lv-LV" smtClean="0"/>
              <a:pPr/>
              <a:t>2</a:t>
            </a:fld>
            <a:endParaRPr lang="lv-LV"/>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lv-LV" sz="1200" kern="1200" dirty="0" smtClean="0">
                <a:solidFill>
                  <a:schemeClr val="tx1"/>
                </a:solidFill>
                <a:latin typeface="+mn-lt"/>
                <a:ea typeface="+mn-ea"/>
                <a:cs typeface="+mn-cs"/>
              </a:rPr>
              <a:t>Skandināvijas valstīs ir veikts pētījums, ka 1 nepārvarams pakāpiens var atņemt pat 15 % klientu (cilvēki ratiņkrēslos, vecāki ar bērnu ratiem, cilvēki ar īslaicīgiem kustību traucējumiem). Šis pētījums gan ir veikts biznesa vidē, bet mēs varam ļoti labi vilkt paralēles arī ar kultūras iestādēm. Ši tabula rāda, ka Rīgas kultūras iestādēm pagaidām nav svarīgi CĪV.</a:t>
            </a:r>
            <a:endParaRPr lang="lv-LV" dirty="0" smtClean="0"/>
          </a:p>
          <a:p>
            <a:endParaRPr lang="lv-LV" dirty="0"/>
          </a:p>
        </p:txBody>
      </p:sp>
      <p:sp>
        <p:nvSpPr>
          <p:cNvPr id="4" name="Slide Number Placeholder 3"/>
          <p:cNvSpPr>
            <a:spLocks noGrp="1"/>
          </p:cNvSpPr>
          <p:nvPr>
            <p:ph type="sldNum" sz="quarter" idx="10"/>
          </p:nvPr>
        </p:nvSpPr>
        <p:spPr/>
        <p:txBody>
          <a:bodyPr/>
          <a:lstStyle/>
          <a:p>
            <a:fld id="{6E4858BE-EB69-1040-82DD-2FE630A73446}" type="slidenum">
              <a:rPr lang="lv-LV" smtClean="0"/>
              <a:pPr/>
              <a:t>6</a:t>
            </a:fld>
            <a:endParaRPr lang="lv-LV"/>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b="1" dirty="0" smtClean="0">
                <a:solidFill>
                  <a:schemeClr val="tx1"/>
                </a:solidFill>
              </a:rPr>
              <a:t>* Kāpēc lai viņi gribētu uz skatuvi?</a:t>
            </a:r>
            <a:endParaRPr lang="lv-LV" b="1" dirty="0">
              <a:solidFill>
                <a:schemeClr val="tx1"/>
              </a:solidFill>
            </a:endParaRPr>
          </a:p>
        </p:txBody>
      </p:sp>
      <p:sp>
        <p:nvSpPr>
          <p:cNvPr id="4" name="Slide Number Placeholder 3"/>
          <p:cNvSpPr>
            <a:spLocks noGrp="1"/>
          </p:cNvSpPr>
          <p:nvPr>
            <p:ph type="sldNum" sz="quarter" idx="10"/>
          </p:nvPr>
        </p:nvSpPr>
        <p:spPr/>
        <p:txBody>
          <a:bodyPr/>
          <a:lstStyle/>
          <a:p>
            <a:fld id="{81DFF4B4-1EDA-E647-9597-0F7F9A8470C6}" type="slidenum">
              <a:rPr lang="lv-LV" smtClean="0"/>
              <a:pPr/>
              <a:t>7</a:t>
            </a:fld>
            <a:endParaRPr lang="lv-LV"/>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lv-LV" sz="1400" b="1" dirty="0" smtClean="0"/>
              <a:t>WC - </a:t>
            </a:r>
            <a:r>
              <a:rPr lang="en-US" sz="1400" b="1" kern="1200" dirty="0" smtClean="0">
                <a:solidFill>
                  <a:schemeClr val="tx1"/>
                </a:solidFill>
                <a:latin typeface="+mn-lt"/>
                <a:ea typeface="+mn-ea"/>
                <a:cs typeface="+mn-cs"/>
              </a:rPr>
              <a:t>atbildes uz it kā neprioritāro jautājumu ir iespējamā atslēga, kāpēc cilvēki ar kustību traucējumiem neapmeklē kultūras namus. Jo cilvēks nevar izslēgt fizioloģikas vajadzības apmeklējot kultūras pasākumus vai nodarbojoties pats mākslinieciskās aktīvitātēs.</a:t>
            </a:r>
            <a:r>
              <a:rPr lang="en-US" sz="1400" b="1" kern="1200" dirty="0" smtClean="0">
                <a:solidFill>
                  <a:schemeClr val="tx1"/>
                </a:solidFill>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1200" dirty="0" smtClean="0">
                <a:solidFill>
                  <a:schemeClr val="tx1"/>
                </a:solidFill>
                <a:latin typeface="+mn-lt"/>
                <a:ea typeface="+mn-ea"/>
                <a:cs typeface="+mn-cs"/>
              </a:rPr>
              <a:t>Pieejam</a:t>
            </a:r>
            <a:r>
              <a:rPr lang="en-US" sz="1400" b="1" kern="1200" dirty="0" smtClean="0">
                <a:solidFill>
                  <a:schemeClr val="tx1"/>
                </a:solidFill>
                <a:latin typeface="+mn-lt"/>
                <a:ea typeface="+mn-ea"/>
                <a:cs typeface="+mn-cs"/>
              </a:rPr>
              <a:t>ība skatuvei varbūt vēl mazāk</a:t>
            </a:r>
            <a:r>
              <a:rPr lang="en-US" sz="1400" b="1" kern="1200" baseline="0" dirty="0" smtClean="0">
                <a:solidFill>
                  <a:schemeClr val="tx1"/>
                </a:solidFill>
                <a:latin typeface="+mn-lt"/>
                <a:ea typeface="+mn-ea"/>
                <a:cs typeface="+mn-cs"/>
              </a:rPr>
              <a:t> kā 10%, jo nav īstas izpratnes par pilnīgu pieejamību.</a:t>
            </a:r>
            <a:endParaRPr lang="en-US" sz="1400" b="1" kern="1200" dirty="0" smtClean="0">
              <a:solidFill>
                <a:schemeClr val="tx1"/>
              </a:solidFill>
              <a:latin typeface="+mn-lt"/>
              <a:ea typeface="+mn-ea"/>
              <a:cs typeface="+mn-cs"/>
            </a:endParaRPr>
          </a:p>
          <a:p>
            <a:endParaRPr lang="lv-LV" dirty="0"/>
          </a:p>
        </p:txBody>
      </p:sp>
      <p:sp>
        <p:nvSpPr>
          <p:cNvPr id="4" name="Slide Number Placeholder 3"/>
          <p:cNvSpPr>
            <a:spLocks noGrp="1"/>
          </p:cNvSpPr>
          <p:nvPr>
            <p:ph type="sldNum" sz="quarter" idx="10"/>
          </p:nvPr>
        </p:nvSpPr>
        <p:spPr/>
        <p:txBody>
          <a:bodyPr/>
          <a:lstStyle/>
          <a:p>
            <a:fld id="{6E4858BE-EB69-1040-82DD-2FE630A73446}" type="slidenum">
              <a:rPr lang="lv-LV" smtClean="0"/>
              <a:pPr/>
              <a:t>8</a:t>
            </a:fld>
            <a:endParaRPr lang="lv-LV"/>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sz="1200" b="1" kern="1200" dirty="0" smtClean="0">
                <a:solidFill>
                  <a:schemeClr val="tx1"/>
                </a:solidFill>
                <a:latin typeface="+mn-lt"/>
                <a:ea typeface="+mn-ea"/>
                <a:cs typeface="+mn-cs"/>
              </a:rPr>
              <a:t>Tas pie apstākļiem, ka cilvēki ar īpašām vajadzībām Latvijā bieži ir nestrādājoši, jo ir grūtības ar iekārtošanos darbā. Tas savukārt nozīmē, ka viņiem ir vairāk brīvā laika, ko varētu saturīgi pavadīt, ja būtu labvēlīgi – pieejami vides apstākļi. 290 kultūras iestādēs radošajās aktivitātēs nav neviena dalībnieka ar īpašām vajadzībām. Respondenti, kuriem nav neviena dalībnieka pašdarbības kolektīvos, minējuši, ka viņu novadā nav cilvēku ar īpašām vajadzībām. </a:t>
            </a:r>
            <a:endParaRPr lang="lv-LV" b="1" dirty="0"/>
          </a:p>
        </p:txBody>
      </p:sp>
      <p:sp>
        <p:nvSpPr>
          <p:cNvPr id="4" name="Slide Number Placeholder 3"/>
          <p:cNvSpPr>
            <a:spLocks noGrp="1"/>
          </p:cNvSpPr>
          <p:nvPr>
            <p:ph type="sldNum" sz="quarter" idx="10"/>
          </p:nvPr>
        </p:nvSpPr>
        <p:spPr/>
        <p:txBody>
          <a:bodyPr/>
          <a:lstStyle/>
          <a:p>
            <a:fld id="{6E4858BE-EB69-1040-82DD-2FE630A73446}" type="slidenum">
              <a:rPr lang="lv-LV" smtClean="0"/>
              <a:pPr/>
              <a:t>9</a:t>
            </a:fld>
            <a:endParaRPr lang="lv-LV"/>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v-LV"/>
              <a:t>Click to edit Master subtitle style</a:t>
            </a:r>
            <a:endParaRPr kumimoji="0" lang="en-US"/>
          </a:p>
        </p:txBody>
      </p:sp>
      <p:sp>
        <p:nvSpPr>
          <p:cNvPr id="28" name="Date Placeholder 27"/>
          <p:cNvSpPr>
            <a:spLocks noGrp="1"/>
          </p:cNvSpPr>
          <p:nvPr>
            <p:ph type="dt" sz="half" idx="10"/>
          </p:nvPr>
        </p:nvSpPr>
        <p:spPr/>
        <p:txBody>
          <a:bodyPr/>
          <a:lstStyle/>
          <a:p>
            <a:fld id="{167970E1-FF14-5B43-A04B-920439BCA34E}" type="datetimeFigureOut">
              <a:rPr lang="en-US" smtClean="0"/>
              <a:pPr/>
              <a:t>14.01.2021</a:t>
            </a:fld>
            <a:endParaRPr lang="lv-LV"/>
          </a:p>
        </p:txBody>
      </p:sp>
      <p:sp>
        <p:nvSpPr>
          <p:cNvPr id="17" name="Footer Placeholder 16"/>
          <p:cNvSpPr>
            <a:spLocks noGrp="1"/>
          </p:cNvSpPr>
          <p:nvPr>
            <p:ph type="ftr" sz="quarter" idx="11"/>
          </p:nvPr>
        </p:nvSpPr>
        <p:spPr/>
        <p:txBody>
          <a:bodyPr/>
          <a:lstStyle/>
          <a:p>
            <a:endParaRPr lang="lv-LV"/>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9E29E33-B620-47F9-BB04-8846C2A5AFCC}" type="slidenum">
              <a:rPr kumimoji="0" lang="en-US" smtClean="0"/>
              <a:pPr/>
              <a:t>‹#›</a:t>
            </a:fld>
            <a:endParaRPr kumimoji="0"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lv-LV"/>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lv-LV"/>
              <a:t>Click to edit Master title style</a:t>
            </a:r>
            <a:endParaRPr kumimoji="0" lang="en-US"/>
          </a:p>
        </p:txBody>
      </p:sp>
      <p:sp>
        <p:nvSpPr>
          <p:cNvPr id="4" name="Date Placeholder 3"/>
          <p:cNvSpPr>
            <a:spLocks noGrp="1"/>
          </p:cNvSpPr>
          <p:nvPr>
            <p:ph type="dt" sz="half" idx="10"/>
          </p:nvPr>
        </p:nvSpPr>
        <p:spPr/>
        <p:txBody>
          <a:bodyPr/>
          <a:lstStyle/>
          <a:p>
            <a:fld id="{167970E1-FF14-5B43-A04B-920439BCA34E}" type="datetimeFigureOut">
              <a:rPr lang="en-US" smtClean="0"/>
              <a:pPr/>
              <a:t>14.01.2021</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a:xfrm>
            <a:off x="4361688" y="1026372"/>
            <a:ext cx="457200" cy="441325"/>
          </a:xfrm>
        </p:spPr>
        <p:txBody>
          <a:bodyPr/>
          <a:lstStyle/>
          <a:p>
            <a:fld id="{D7BC19F2-F27A-AF4B-9030-F112EBCE4DB6}" type="slidenum">
              <a:rPr lang="lv-LV" smtClean="0"/>
              <a:pPr/>
              <a:t>‹#›</a:t>
            </a:fld>
            <a:endParaRPr lang="lv-LV"/>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lv-LV"/>
              <a:t>Click to edit Master text styles</a:t>
            </a:r>
          </a:p>
          <a:p>
            <a:pPr lvl="1" eaLnBrk="1" latinLnBrk="0" hangingPunct="1"/>
            <a:r>
              <a:rPr lang="lv-LV"/>
              <a:t>Second level</a:t>
            </a:r>
          </a:p>
          <a:p>
            <a:pPr lvl="2" eaLnBrk="1" latinLnBrk="0" hangingPunct="1"/>
            <a:r>
              <a:rPr lang="lv-LV"/>
              <a:t>Third level</a:t>
            </a:r>
          </a:p>
          <a:p>
            <a:pPr lvl="3" eaLnBrk="1" latinLnBrk="0" hangingPunct="1"/>
            <a:r>
              <a:rPr lang="lv-LV"/>
              <a:t>Fourth level</a:t>
            </a:r>
          </a:p>
          <a:p>
            <a:pPr lvl="4" eaLnBrk="1" latinLnBrk="0" hangingPunct="1"/>
            <a:r>
              <a:rPr lang="lv-LV"/>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v-LV"/>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lv-LV"/>
          </a:p>
        </p:txBody>
      </p:sp>
      <p:sp>
        <p:nvSpPr>
          <p:cNvPr id="4" name="Date Placeholder 3"/>
          <p:cNvSpPr>
            <a:spLocks noGrp="1"/>
          </p:cNvSpPr>
          <p:nvPr>
            <p:ph type="dt" sz="half" idx="10"/>
          </p:nvPr>
        </p:nvSpPr>
        <p:spPr/>
        <p:txBody>
          <a:bodyPr/>
          <a:lstStyle/>
          <a:p>
            <a:fld id="{167970E1-FF14-5B43-A04B-920439BCA34E}" type="datetimeFigureOut">
              <a:rPr lang="en-US" smtClean="0"/>
              <a:pPr/>
              <a:t>14.01.2021</a:t>
            </a:fld>
            <a:endParaRPr lang="lv-LV"/>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7BC19F2-F27A-AF4B-9030-F112EBCE4DB6}" type="slidenum">
              <a:rPr lang="lv-LV" smtClean="0"/>
              <a:pPr/>
              <a:t>‹#›</a:t>
            </a:fld>
            <a:endParaRPr lang="lv-LV"/>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lv-LV"/>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lv-LV"/>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67970E1-FF14-5B43-A04B-920439BCA34E}" type="datetimeFigureOut">
              <a:rPr lang="en-US" smtClean="0"/>
              <a:pPr/>
              <a:t>14.01.2021</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D7BC19F2-F27A-AF4B-9030-F112EBCE4DB6}" type="slidenum">
              <a:rPr lang="lv-LV" smtClean="0"/>
              <a:pPr/>
              <a:t>‹#›</a:t>
            </a:fld>
            <a:endParaRPr lang="lv-LV"/>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lv-LV"/>
              <a:t>Click to edit Master text styles</a:t>
            </a:r>
          </a:p>
          <a:p>
            <a:pPr lvl="1" eaLnBrk="1" latinLnBrk="0" hangingPunct="1"/>
            <a:r>
              <a:rPr lang="lv-LV"/>
              <a:t>Second level</a:t>
            </a:r>
          </a:p>
          <a:p>
            <a:pPr lvl="2" eaLnBrk="1" latinLnBrk="0" hangingPunct="1"/>
            <a:r>
              <a:rPr lang="lv-LV"/>
              <a:t>Third level</a:t>
            </a:r>
          </a:p>
          <a:p>
            <a:pPr lvl="3" eaLnBrk="1" latinLnBrk="0" hangingPunct="1"/>
            <a:r>
              <a:rPr lang="lv-LV"/>
              <a:t>Fourth level</a:t>
            </a:r>
          </a:p>
          <a:p>
            <a:pPr lvl="4" eaLnBrk="1" latinLnBrk="0" hangingPunct="1"/>
            <a:r>
              <a:rPr lang="lv-LV"/>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lv-LV"/>
              <a:t>Click to edit Master text styles</a:t>
            </a:r>
          </a:p>
          <a:p>
            <a:pPr lvl="1" eaLnBrk="1" latinLnBrk="0" hangingPunct="1"/>
            <a:r>
              <a:rPr lang="lv-LV"/>
              <a:t>Second level</a:t>
            </a:r>
          </a:p>
          <a:p>
            <a:pPr lvl="2" eaLnBrk="1" latinLnBrk="0" hangingPunct="1"/>
            <a:r>
              <a:rPr lang="lv-LV"/>
              <a:t>Third level</a:t>
            </a:r>
          </a:p>
          <a:p>
            <a:pPr lvl="3" eaLnBrk="1" latinLnBrk="0" hangingPunct="1"/>
            <a:r>
              <a:rPr lang="lv-LV"/>
              <a:t>Fourth level</a:t>
            </a:r>
          </a:p>
          <a:p>
            <a:pPr lvl="4" eaLnBrk="1" latinLnBrk="0" hangingPunct="1"/>
            <a:r>
              <a:rPr lang="lv-LV"/>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v-LV"/>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lv-LV"/>
              <a:t>Click to edit Master text styles</a:t>
            </a:r>
          </a:p>
        </p:txBody>
      </p:sp>
      <p:sp>
        <p:nvSpPr>
          <p:cNvPr id="7" name="Date Placeholder 6"/>
          <p:cNvSpPr>
            <a:spLocks noGrp="1"/>
          </p:cNvSpPr>
          <p:nvPr>
            <p:ph type="dt" sz="half" idx="10"/>
          </p:nvPr>
        </p:nvSpPr>
        <p:spPr/>
        <p:txBody>
          <a:bodyPr/>
          <a:lstStyle/>
          <a:p>
            <a:fld id="{167970E1-FF14-5B43-A04B-920439BCA34E}" type="datetimeFigureOut">
              <a:rPr lang="en-US" smtClean="0"/>
              <a:pPr/>
              <a:t>14.01.2021</a:t>
            </a:fld>
            <a:endParaRPr lang="lv-LV"/>
          </a:p>
        </p:txBody>
      </p:sp>
      <p:sp>
        <p:nvSpPr>
          <p:cNvPr id="8" name="Footer Placeholder 7"/>
          <p:cNvSpPr>
            <a:spLocks noGrp="1"/>
          </p:cNvSpPr>
          <p:nvPr>
            <p:ph type="ftr" sz="quarter" idx="11"/>
          </p:nvPr>
        </p:nvSpPr>
        <p:spPr>
          <a:xfrm>
            <a:off x="304800" y="6409944"/>
            <a:ext cx="3581400" cy="365760"/>
          </a:xfrm>
        </p:spPr>
        <p:txBody>
          <a:bodyPr/>
          <a:lstStyle/>
          <a:p>
            <a:endParaRPr lang="lv-LV"/>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lv-LV"/>
              <a:t>Click to edit Master text styles</a:t>
            </a:r>
          </a:p>
          <a:p>
            <a:pPr lvl="1" eaLnBrk="1" latinLnBrk="0" hangingPunct="1"/>
            <a:r>
              <a:rPr lang="lv-LV"/>
              <a:t>Second level</a:t>
            </a:r>
          </a:p>
          <a:p>
            <a:pPr lvl="2" eaLnBrk="1" latinLnBrk="0" hangingPunct="1"/>
            <a:r>
              <a:rPr lang="lv-LV"/>
              <a:t>Third level</a:t>
            </a:r>
          </a:p>
          <a:p>
            <a:pPr lvl="3" eaLnBrk="1" latinLnBrk="0" hangingPunct="1"/>
            <a:r>
              <a:rPr lang="lv-LV"/>
              <a:t>Fourth level</a:t>
            </a:r>
          </a:p>
          <a:p>
            <a:pPr lvl="4" eaLnBrk="1" latinLnBrk="0" hangingPunct="1"/>
            <a:r>
              <a:rPr lang="lv-LV"/>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lv-LV"/>
              <a:t>Click to edit Master text styles</a:t>
            </a:r>
          </a:p>
          <a:p>
            <a:pPr lvl="1" eaLnBrk="1" latinLnBrk="0" hangingPunct="1"/>
            <a:r>
              <a:rPr lang="lv-LV"/>
              <a:t>Second level</a:t>
            </a:r>
          </a:p>
          <a:p>
            <a:pPr lvl="2" eaLnBrk="1" latinLnBrk="0" hangingPunct="1"/>
            <a:r>
              <a:rPr lang="lv-LV"/>
              <a:t>Third level</a:t>
            </a:r>
          </a:p>
          <a:p>
            <a:pPr lvl="3" eaLnBrk="1" latinLnBrk="0" hangingPunct="1"/>
            <a:r>
              <a:rPr lang="lv-LV"/>
              <a:t>Fourth level</a:t>
            </a:r>
          </a:p>
          <a:p>
            <a:pPr lvl="4" eaLnBrk="1" latinLnBrk="0" hangingPunct="1"/>
            <a:r>
              <a:rPr lang="lv-LV"/>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D7BC19F2-F27A-AF4B-9030-F112EBCE4DB6}" type="slidenum">
              <a:rPr lang="lv-LV" smtClean="0"/>
              <a:pPr/>
              <a:t>‹#›</a:t>
            </a:fld>
            <a:endParaRPr lang="lv-LV"/>
          </a:p>
        </p:txBody>
      </p:sp>
      <p:sp>
        <p:nvSpPr>
          <p:cNvPr id="23" name="Title 22"/>
          <p:cNvSpPr>
            <a:spLocks noGrp="1"/>
          </p:cNvSpPr>
          <p:nvPr>
            <p:ph type="title"/>
          </p:nvPr>
        </p:nvSpPr>
        <p:spPr/>
        <p:txBody>
          <a:bodyPr rtlCol="0" anchor="b" anchorCtr="0"/>
          <a:lstStyle/>
          <a:p>
            <a:r>
              <a:rPr kumimoji="0" lang="lv-LV"/>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lv-LV"/>
              <a:t>Click to edit Master title style</a:t>
            </a:r>
            <a:endParaRPr kumimoji="0" lang="en-US"/>
          </a:p>
        </p:txBody>
      </p:sp>
      <p:sp>
        <p:nvSpPr>
          <p:cNvPr id="3" name="Date Placeholder 2"/>
          <p:cNvSpPr>
            <a:spLocks noGrp="1"/>
          </p:cNvSpPr>
          <p:nvPr>
            <p:ph type="dt" sz="half" idx="10"/>
          </p:nvPr>
        </p:nvSpPr>
        <p:spPr/>
        <p:txBody>
          <a:bodyPr/>
          <a:lstStyle/>
          <a:p>
            <a:fld id="{167970E1-FF14-5B43-A04B-920439BCA34E}" type="datetimeFigureOut">
              <a:rPr lang="en-US" smtClean="0"/>
              <a:pPr/>
              <a:t>14.01.2021</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a:xfrm>
            <a:off x="4343400" y="1036020"/>
            <a:ext cx="457200" cy="441325"/>
          </a:xfrm>
        </p:spPr>
        <p:txBody>
          <a:bodyPr/>
          <a:lstStyle/>
          <a:p>
            <a:fld id="{D7BC19F2-F27A-AF4B-9030-F112EBCE4DB6}" type="slidenum">
              <a:rPr lang="lv-LV" smtClean="0"/>
              <a:pPr/>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67970E1-FF14-5B43-A04B-920439BCA34E}" type="datetimeFigureOut">
              <a:rPr lang="en-US" smtClean="0"/>
              <a:pPr/>
              <a:t>14.01.2021</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D7BC19F2-F27A-AF4B-9030-F112EBCE4DB6}" type="slidenum">
              <a:rPr lang="lv-LV" smtClean="0"/>
              <a:pPr/>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lv-LV"/>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lv-LV"/>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lv-LV"/>
              <a:t>Click to edit Master text styles</a:t>
            </a:r>
          </a:p>
          <a:p>
            <a:pPr lvl="1" eaLnBrk="1" latinLnBrk="0" hangingPunct="1"/>
            <a:r>
              <a:rPr lang="lv-LV"/>
              <a:t>Second level</a:t>
            </a:r>
          </a:p>
          <a:p>
            <a:pPr lvl="2" eaLnBrk="1" latinLnBrk="0" hangingPunct="1"/>
            <a:r>
              <a:rPr lang="lv-LV"/>
              <a:t>Third level</a:t>
            </a:r>
          </a:p>
          <a:p>
            <a:pPr lvl="3" eaLnBrk="1" latinLnBrk="0" hangingPunct="1"/>
            <a:r>
              <a:rPr lang="lv-LV"/>
              <a:t>Fourth level</a:t>
            </a:r>
          </a:p>
          <a:p>
            <a:pPr lvl="4" eaLnBrk="1" latinLnBrk="0" hangingPunct="1"/>
            <a:r>
              <a:rPr lang="lv-LV"/>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69E29E33-B620-47F9-BB04-8846C2A5AFCC}" type="slidenum">
              <a:rPr kumimoji="0" lang="en-US" smtClean="0"/>
              <a:pPr/>
              <a:t>‹#›</a:t>
            </a:fld>
            <a:endParaRPr kumimoji="0"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67970E1-FF14-5B43-A04B-920439BCA34E}" type="datetimeFigureOut">
              <a:rPr lang="en-US" smtClean="0"/>
              <a:pPr/>
              <a:t>14.01.2021</a:t>
            </a:fld>
            <a:endParaRPr lang="lv-LV"/>
          </a:p>
        </p:txBody>
      </p:sp>
      <p:sp>
        <p:nvSpPr>
          <p:cNvPr id="6" name="Footer Placeholder 5"/>
          <p:cNvSpPr>
            <a:spLocks noGrp="1"/>
          </p:cNvSpPr>
          <p:nvPr>
            <p:ph type="ftr" sz="quarter" idx="11"/>
          </p:nvPr>
        </p:nvSpPr>
        <p:spPr>
          <a:xfrm>
            <a:off x="301752" y="6410848"/>
            <a:ext cx="3383280" cy="365760"/>
          </a:xfrm>
        </p:spPr>
        <p:txBody>
          <a:bodyPr/>
          <a:lstStyle/>
          <a:p>
            <a:endParaRPr lang="lv-LV"/>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D7BC19F2-F27A-AF4B-9030-F112EBCE4DB6}" type="slidenum">
              <a:rPr lang="lv-LV" smtClean="0"/>
              <a:pPr/>
              <a:t>‹#›</a:t>
            </a:fld>
            <a:endParaRPr lang="lv-LV"/>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lv-LV"/>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lv-LV"/>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lv-LV"/>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67970E1-FF14-5B43-A04B-920439BCA34E}" type="datetimeFigureOut">
              <a:rPr lang="en-US" smtClean="0"/>
              <a:pPr/>
              <a:t>14.01.2021</a:t>
            </a:fld>
            <a:endParaRPr lang="lv-LV"/>
          </a:p>
        </p:txBody>
      </p:sp>
      <p:sp>
        <p:nvSpPr>
          <p:cNvPr id="6" name="Footer Placeholder 5"/>
          <p:cNvSpPr>
            <a:spLocks noGrp="1"/>
          </p:cNvSpPr>
          <p:nvPr>
            <p:ph type="ftr" sz="quarter" idx="11"/>
          </p:nvPr>
        </p:nvSpPr>
        <p:spPr>
          <a:xfrm>
            <a:off x="301752" y="6410848"/>
            <a:ext cx="3584448" cy="365760"/>
          </a:xfrm>
        </p:spPr>
        <p:txBody>
          <a:bodyPr/>
          <a:lstStyle/>
          <a:p>
            <a:endParaRPr lang="lv-LV"/>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lv-LV"/>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lv-LV"/>
              <a:t>Click to edit Master text styles</a:t>
            </a:r>
          </a:p>
          <a:p>
            <a:pPr lvl="1" eaLnBrk="1" latinLnBrk="0" hangingPunct="1"/>
            <a:r>
              <a:rPr lang="lv-LV"/>
              <a:t>Second level</a:t>
            </a:r>
          </a:p>
          <a:p>
            <a:pPr lvl="2" eaLnBrk="1" latinLnBrk="0" hangingPunct="1"/>
            <a:r>
              <a:rPr lang="lv-LV"/>
              <a:t>Third level</a:t>
            </a:r>
          </a:p>
          <a:p>
            <a:pPr lvl="3" eaLnBrk="1" latinLnBrk="0" hangingPunct="1"/>
            <a:r>
              <a:rPr lang="lv-LV"/>
              <a:t>Fourth level</a:t>
            </a:r>
          </a:p>
          <a:p>
            <a:pPr lvl="4" eaLnBrk="1" latinLnBrk="0" hangingPunct="1"/>
            <a:r>
              <a:rPr lang="lv-LV"/>
              <a:t>Fifth level</a:t>
            </a:r>
            <a:endParaRPr kumimoji="0" lang="en-US"/>
          </a:p>
        </p:txBody>
      </p:sp>
      <p:sp>
        <p:nvSpPr>
          <p:cNvPr id="4" name="Date Placeholder 3"/>
          <p:cNvSpPr>
            <a:spLocks noGrp="1"/>
          </p:cNvSpPr>
          <p:nvPr>
            <p:ph type="dt" sz="half" idx="10"/>
          </p:nvPr>
        </p:nvSpPr>
        <p:spPr/>
        <p:txBody>
          <a:bodyPr/>
          <a:lstStyle/>
          <a:p>
            <a:fld id="{167970E1-FF14-5B43-A04B-920439BCA34E}" type="datetimeFigureOut">
              <a:rPr lang="en-US" smtClean="0"/>
              <a:pPr/>
              <a:t>14.01.2021</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7BC19F2-F27A-AF4B-9030-F112EBCE4DB6}" type="slidenum">
              <a:rPr lang="lv-LV" smtClean="0"/>
              <a:pPr/>
              <a:t>‹#›</a:t>
            </a:fld>
            <a:endParaRPr lang="lv-LV"/>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D7BC19F2-F27A-AF4B-9030-F112EBCE4DB6}" type="slidenum">
              <a:rPr lang="lv-LV" smtClean="0"/>
              <a:pPr/>
              <a:t>‹#›</a:t>
            </a:fld>
            <a:endParaRPr lang="lv-LV"/>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lv-LV"/>
              <a:t>Click to edit Master text styles</a:t>
            </a:r>
          </a:p>
          <a:p>
            <a:pPr lvl="1" eaLnBrk="1" latinLnBrk="0" hangingPunct="1"/>
            <a:r>
              <a:rPr lang="lv-LV"/>
              <a:t>Second level</a:t>
            </a:r>
          </a:p>
          <a:p>
            <a:pPr lvl="2" eaLnBrk="1" latinLnBrk="0" hangingPunct="1"/>
            <a:r>
              <a:rPr lang="lv-LV"/>
              <a:t>Third level</a:t>
            </a:r>
          </a:p>
          <a:p>
            <a:pPr lvl="3" eaLnBrk="1" latinLnBrk="0" hangingPunct="1"/>
            <a:r>
              <a:rPr lang="lv-LV"/>
              <a:t>Fourth level</a:t>
            </a:r>
          </a:p>
          <a:p>
            <a:pPr lvl="4" eaLnBrk="1" latinLnBrk="0" hangingPunct="1"/>
            <a:r>
              <a:rPr lang="lv-LV"/>
              <a:t>Fifth level</a:t>
            </a:r>
            <a:endParaRPr kumimoji="0" lang="en-US"/>
          </a:p>
        </p:txBody>
      </p:sp>
      <p:sp>
        <p:nvSpPr>
          <p:cNvPr id="4" name="Date Placeholder 3"/>
          <p:cNvSpPr>
            <a:spLocks noGrp="1"/>
          </p:cNvSpPr>
          <p:nvPr>
            <p:ph type="dt" sz="half" idx="10"/>
          </p:nvPr>
        </p:nvSpPr>
        <p:spPr/>
        <p:txBody>
          <a:bodyPr/>
          <a:lstStyle/>
          <a:p>
            <a:fld id="{167970E1-FF14-5B43-A04B-920439BCA34E}" type="datetimeFigureOut">
              <a:rPr lang="en-US" smtClean="0"/>
              <a:pPr/>
              <a:t>14.01.2021</a:t>
            </a:fld>
            <a:endParaRPr lang="lv-LV"/>
          </a:p>
        </p:txBody>
      </p:sp>
      <p:sp>
        <p:nvSpPr>
          <p:cNvPr id="5" name="Footer Placeholder 4"/>
          <p:cNvSpPr>
            <a:spLocks noGrp="1"/>
          </p:cNvSpPr>
          <p:nvPr>
            <p:ph type="ftr" sz="quarter" idx="11"/>
          </p:nvPr>
        </p:nvSpPr>
        <p:spPr/>
        <p:txBody>
          <a:bodyPr/>
          <a:lstStyle/>
          <a:p>
            <a:endParaRPr lang="lv-LV"/>
          </a:p>
        </p:txBody>
      </p:sp>
      <p:sp>
        <p:nvSpPr>
          <p:cNvPr id="2" name="Vertical Title 1"/>
          <p:cNvSpPr>
            <a:spLocks noGrp="1"/>
          </p:cNvSpPr>
          <p:nvPr>
            <p:ph type="title" orient="vert"/>
          </p:nvPr>
        </p:nvSpPr>
        <p:spPr>
          <a:xfrm>
            <a:off x="7391400" y="304801"/>
            <a:ext cx="1447800" cy="5851525"/>
          </a:xfrm>
        </p:spPr>
        <p:txBody>
          <a:bodyPr vert="eaVert"/>
          <a:lstStyle/>
          <a:p>
            <a:r>
              <a:rPr kumimoji="0" lang="lv-LV"/>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67970E1-FF14-5B43-A04B-920439BCA34E}" type="datetimeFigureOut">
              <a:rPr lang="en-US" smtClean="0"/>
              <a:pPr/>
              <a:t>14.01.2021</a:t>
            </a:fld>
            <a:endParaRPr lang="lv-LV"/>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lv-LV"/>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7BC19F2-F27A-AF4B-9030-F112EBCE4DB6}" type="slidenum">
              <a:rPr lang="lv-LV" smtClean="0"/>
              <a:pPr/>
              <a:t>‹#›</a:t>
            </a:fld>
            <a:endParaRPr lang="lv-LV"/>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lv-LV"/>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lv-LV"/>
              <a:t>Click to edit Master text styles</a:t>
            </a:r>
          </a:p>
          <a:p>
            <a:pPr lvl="1" eaLnBrk="1" latinLnBrk="0" hangingPunct="1"/>
            <a:r>
              <a:rPr kumimoji="0" lang="lv-LV"/>
              <a:t>Second level</a:t>
            </a:r>
          </a:p>
          <a:p>
            <a:pPr lvl="2" eaLnBrk="1" latinLnBrk="0" hangingPunct="1"/>
            <a:r>
              <a:rPr kumimoji="0" lang="lv-LV"/>
              <a:t>Third level</a:t>
            </a:r>
          </a:p>
          <a:p>
            <a:pPr lvl="3" eaLnBrk="1" latinLnBrk="0" hangingPunct="1"/>
            <a:r>
              <a:rPr kumimoji="0" lang="lv-LV"/>
              <a:t>Fourth level</a:t>
            </a:r>
          </a:p>
          <a:p>
            <a:pPr lvl="4" eaLnBrk="1" latinLnBrk="0" hangingPunct="1"/>
            <a:r>
              <a:rPr kumimoji="0" lang="lv-LV"/>
              <a:t>Fifth level</a:t>
            </a:r>
            <a:endParaRPr kumimoji="0" lang="en-US"/>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replay.lsm.lv/lv/ieraksts/ltv/206158/dokumentala-filma-lidzas-sapnim" TargetMode="External"/><Relationship Id="rId3"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0"/>
            <a:ext cx="8534400" cy="1042767"/>
          </a:xfrm>
        </p:spPr>
        <p:txBody>
          <a:bodyPr>
            <a:normAutofit/>
          </a:bodyPr>
          <a:lstStyle/>
          <a:p>
            <a:r>
              <a:rPr lang="en-US" sz="2000" dirty="0" smtClean="0"/>
              <a:t/>
            </a:r>
            <a:br>
              <a:rPr lang="en-US" sz="2000" dirty="0" smtClean="0"/>
            </a:br>
            <a:r>
              <a:rPr lang="en-US" sz="2000" dirty="0" smtClean="0"/>
              <a:t>KULT</a:t>
            </a:r>
            <a:r>
              <a:rPr lang="en-US" sz="2000" dirty="0" smtClean="0"/>
              <a:t>ŪRAS DZĪVES PIEEJAMĪBA CILVĒKIEM AR INVALIDITĀTI</a:t>
            </a:r>
            <a:br>
              <a:rPr lang="en-US" sz="2000" dirty="0" smtClean="0"/>
            </a:br>
            <a:r>
              <a:rPr lang="en-US" sz="2000" dirty="0" smtClean="0"/>
              <a:t>Saeima 18.01.2020</a:t>
            </a:r>
            <a:endParaRPr lang="lv-LV" sz="2000" dirty="0"/>
          </a:p>
        </p:txBody>
      </p:sp>
      <p:sp>
        <p:nvSpPr>
          <p:cNvPr id="3" name="Content Placeholder 2"/>
          <p:cNvSpPr>
            <a:spLocks noGrp="1"/>
          </p:cNvSpPr>
          <p:nvPr>
            <p:ph sz="quarter" idx="1"/>
          </p:nvPr>
        </p:nvSpPr>
        <p:spPr/>
        <p:txBody>
          <a:bodyPr>
            <a:normAutofit/>
          </a:bodyPr>
          <a:lstStyle/>
          <a:p>
            <a:pPr algn="ctr">
              <a:buNone/>
            </a:pPr>
            <a:endParaRPr lang="lv-LV" dirty="0">
              <a:solidFill>
                <a:srgbClr val="800000"/>
              </a:solidFill>
            </a:endParaRPr>
          </a:p>
          <a:p>
            <a:pPr algn="ctr">
              <a:buNone/>
            </a:pPr>
            <a:endParaRPr lang="lv-LV" dirty="0" smtClean="0">
              <a:solidFill>
                <a:srgbClr val="800000"/>
              </a:solidFill>
            </a:endParaRPr>
          </a:p>
          <a:p>
            <a:pPr marL="514350" indent="-514350" algn="ctr">
              <a:buNone/>
            </a:pPr>
            <a:r>
              <a:rPr lang="en-US" i="1" dirty="0" smtClean="0"/>
              <a:t>	</a:t>
            </a:r>
          </a:p>
          <a:p>
            <a:endParaRPr lang="lv-LV" dirty="0" smtClean="0"/>
          </a:p>
          <a:p>
            <a:pPr lvl="8" algn="ctr">
              <a:spcBef>
                <a:spcPts val="0"/>
              </a:spcBef>
              <a:buNone/>
            </a:pPr>
            <a:r>
              <a:rPr lang="lv-LV" sz="1800" dirty="0" smtClean="0">
                <a:solidFill>
                  <a:srgbClr val="660066"/>
                </a:solidFill>
              </a:rPr>
              <a:t> </a:t>
            </a:r>
          </a:p>
          <a:p>
            <a:pPr lvl="8" algn="ctr">
              <a:spcBef>
                <a:spcPts val="0"/>
              </a:spcBef>
              <a:buNone/>
            </a:pPr>
            <a:endParaRPr lang="lv-LV" sz="1800" cap="none" dirty="0" smtClean="0">
              <a:solidFill>
                <a:srgbClr val="660066"/>
              </a:solidFill>
            </a:endParaRPr>
          </a:p>
          <a:p>
            <a:pPr lvl="8" algn="ctr">
              <a:spcBef>
                <a:spcPts val="0"/>
              </a:spcBef>
              <a:buNone/>
            </a:pPr>
            <a:endParaRPr lang="lv-LV" sz="1800" cap="none" dirty="0" smtClean="0">
              <a:solidFill>
                <a:srgbClr val="660066"/>
              </a:solidFill>
            </a:endParaRPr>
          </a:p>
          <a:p>
            <a:pPr lvl="8" algn="ctr">
              <a:spcBef>
                <a:spcPts val="0"/>
              </a:spcBef>
              <a:buNone/>
            </a:pPr>
            <a:endParaRPr lang="lv-LV" sz="1800" cap="none" dirty="0" smtClean="0">
              <a:solidFill>
                <a:srgbClr val="660066"/>
              </a:solidFill>
            </a:endParaRPr>
          </a:p>
          <a:p>
            <a:pPr lvl="8" algn="ctr">
              <a:spcBef>
                <a:spcPts val="0"/>
              </a:spcBef>
              <a:buNone/>
            </a:pPr>
            <a:endParaRPr lang="lv-LV" sz="1800" cap="none" dirty="0" smtClean="0">
              <a:solidFill>
                <a:srgbClr val="660066"/>
              </a:solidFill>
            </a:endParaRPr>
          </a:p>
          <a:p>
            <a:pPr lvl="8" algn="ctr">
              <a:spcBef>
                <a:spcPts val="0"/>
              </a:spcBef>
              <a:buNone/>
            </a:pPr>
            <a:endParaRPr lang="lv-LV" sz="1800" cap="none" dirty="0" smtClean="0">
              <a:solidFill>
                <a:srgbClr val="660066"/>
              </a:solidFill>
            </a:endParaRPr>
          </a:p>
          <a:p>
            <a:pPr lvl="8" algn="ctr">
              <a:spcBef>
                <a:spcPts val="0"/>
              </a:spcBef>
              <a:buNone/>
            </a:pPr>
            <a:r>
              <a:rPr lang="lv-LV" sz="1800" cap="none" dirty="0" smtClean="0">
                <a:solidFill>
                  <a:srgbClr val="632523"/>
                </a:solidFill>
              </a:rPr>
              <a:t>Mg.Soc.Sc</a:t>
            </a:r>
            <a:r>
              <a:rPr lang="lv-LV" sz="1800" cap="none" dirty="0">
                <a:solidFill>
                  <a:srgbClr val="632523"/>
                </a:solidFill>
              </a:rPr>
              <a:t>. Sarma </a:t>
            </a:r>
            <a:r>
              <a:rPr lang="lv-LV" sz="1800" cap="none" dirty="0" smtClean="0">
                <a:solidFill>
                  <a:srgbClr val="632523"/>
                </a:solidFill>
              </a:rPr>
              <a:t>Freiberga</a:t>
            </a:r>
          </a:p>
          <a:p>
            <a:pPr lvl="8" algn="ctr">
              <a:spcBef>
                <a:spcPts val="0"/>
              </a:spcBef>
              <a:buNone/>
            </a:pPr>
            <a:r>
              <a:rPr lang="lv-LV" sz="1800" cap="none" dirty="0" smtClean="0">
                <a:solidFill>
                  <a:srgbClr val="632523"/>
                </a:solidFill>
              </a:rPr>
              <a:t>Fonda N</a:t>
            </a:r>
            <a:r>
              <a:rPr lang="lv-LV" sz="1800" cap="none" dirty="0" smtClean="0">
                <a:solidFill>
                  <a:srgbClr val="632523"/>
                </a:solidFill>
              </a:rPr>
              <a:t>āc līdzās</a:t>
            </a:r>
            <a:r>
              <a:rPr lang="lv-LV" sz="1800" i="1" cap="none" dirty="0" smtClean="0">
                <a:solidFill>
                  <a:srgbClr val="632523"/>
                </a:solidFill>
              </a:rPr>
              <a:t>! </a:t>
            </a:r>
            <a:r>
              <a:rPr lang="lv-LV" sz="1800" cap="none" dirty="0" smtClean="0">
                <a:solidFill>
                  <a:srgbClr val="632523"/>
                </a:solidFill>
              </a:rPr>
              <a:t>valdes priekšsēdētāja</a:t>
            </a:r>
            <a:r>
              <a:rPr lang="lv-LV" sz="1800" cap="none" dirty="0" smtClean="0">
                <a:solidFill>
                  <a:srgbClr val="632523"/>
                </a:solidFill>
              </a:rPr>
              <a:t> </a:t>
            </a:r>
            <a:endParaRPr lang="lv-LV" sz="1800" cap="none" dirty="0">
              <a:solidFill>
                <a:srgbClr val="632523"/>
              </a:solidFill>
            </a:endParaRPr>
          </a:p>
          <a:p>
            <a:pPr>
              <a:spcBef>
                <a:spcPts val="0"/>
              </a:spcBef>
              <a:buNone/>
            </a:pPr>
            <a:r>
              <a:rPr lang="en-US" sz="1800" dirty="0">
                <a:solidFill>
                  <a:srgbClr val="632523"/>
                </a:solidFill>
              </a:rPr>
              <a:t>                                                          </a:t>
            </a:r>
            <a:r>
              <a:rPr lang="en-US" sz="1800" dirty="0" smtClean="0">
                <a:solidFill>
                  <a:srgbClr val="632523"/>
                </a:solidFill>
              </a:rPr>
              <a:t> 	   </a:t>
            </a:r>
            <a:r>
              <a:rPr lang="en-US" sz="1800" dirty="0" smtClean="0">
                <a:solidFill>
                  <a:srgbClr val="632523"/>
                </a:solidFill>
              </a:rPr>
              <a:t> </a:t>
            </a:r>
            <a:endParaRPr lang="en-US" sz="2800" dirty="0" smtClean="0">
              <a:solidFill>
                <a:srgbClr val="632523"/>
              </a:solidFill>
            </a:endParaRPr>
          </a:p>
          <a:p>
            <a:pPr lvl="8" algn="ctr">
              <a:buNone/>
            </a:pPr>
            <a:endParaRPr lang="lv-LV" sz="1600" dirty="0">
              <a:solidFill>
                <a:srgbClr val="632523"/>
              </a:solidFill>
            </a:endParaRPr>
          </a:p>
        </p:txBody>
      </p:sp>
      <p:sp>
        <p:nvSpPr>
          <p:cNvPr id="6" name="TextBox 5"/>
          <p:cNvSpPr txBox="1"/>
          <p:nvPr/>
        </p:nvSpPr>
        <p:spPr>
          <a:xfrm>
            <a:off x="1070517" y="3021258"/>
            <a:ext cx="6811427" cy="830997"/>
          </a:xfrm>
          <a:prstGeom prst="rect">
            <a:avLst/>
          </a:prstGeom>
          <a:noFill/>
        </p:spPr>
        <p:txBody>
          <a:bodyPr wrap="square" rtlCol="0">
            <a:spAutoFit/>
          </a:bodyPr>
          <a:lstStyle/>
          <a:p>
            <a:r>
              <a:rPr lang="lv-LV" sz="2400" b="1" i="1" dirty="0" smtClean="0">
                <a:solidFill>
                  <a:schemeClr val="accent2">
                    <a:lumMod val="50000"/>
                  </a:schemeClr>
                </a:solidFill>
              </a:rPr>
              <a:t>Cik gatavas ir Latvijas kult</a:t>
            </a:r>
            <a:r>
              <a:rPr lang="lv-LV" sz="2400" b="1" i="1" dirty="0" smtClean="0">
                <a:solidFill>
                  <a:schemeClr val="accent2">
                    <a:lumMod val="50000"/>
                  </a:schemeClr>
                </a:solidFill>
              </a:rPr>
              <a:t>ūras iestādes pieņemt cilvēkus ar īpašām vajadzībām</a:t>
            </a:r>
            <a:endParaRPr lang="lv-LV" sz="2400" b="1" i="1" dirty="0">
              <a:solidFill>
                <a:schemeClr val="accent2">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200" dirty="0" smtClean="0"/>
              <a:t>Kultūras daudzveidība</a:t>
            </a:r>
            <a:endParaRPr lang="lv-LV" sz="3200" dirty="0"/>
          </a:p>
        </p:txBody>
      </p:sp>
      <p:sp>
        <p:nvSpPr>
          <p:cNvPr id="3" name="Content Placeholder 2"/>
          <p:cNvSpPr>
            <a:spLocks noGrp="1"/>
          </p:cNvSpPr>
          <p:nvPr>
            <p:ph sz="quarter" idx="1"/>
          </p:nvPr>
        </p:nvSpPr>
        <p:spPr/>
        <p:txBody>
          <a:bodyPr>
            <a:normAutofit/>
          </a:bodyPr>
          <a:lstStyle/>
          <a:p>
            <a:pPr>
              <a:buNone/>
            </a:pPr>
            <a:endParaRPr lang="lv-LV" sz="2400" i="1" dirty="0" smtClean="0">
              <a:solidFill>
                <a:srgbClr val="632523"/>
              </a:solidFill>
            </a:endParaRPr>
          </a:p>
          <a:p>
            <a:pPr>
              <a:buNone/>
            </a:pPr>
            <a:r>
              <a:rPr lang="lv-LV" sz="2400" i="1" dirty="0" smtClean="0">
                <a:solidFill>
                  <a:srgbClr val="632523"/>
                </a:solidFill>
              </a:rPr>
              <a:t>    Kult</a:t>
            </a:r>
            <a:r>
              <a:rPr lang="lv-LV" sz="2400" i="1" dirty="0" smtClean="0">
                <a:solidFill>
                  <a:srgbClr val="632523"/>
                </a:solidFill>
              </a:rPr>
              <a:t>ūra -  cilvēka identitātes veidotāja</a:t>
            </a:r>
            <a:endParaRPr lang="lv-LV" sz="2400" i="1" dirty="0" smtClean="0">
              <a:solidFill>
                <a:srgbClr val="632523"/>
              </a:solidFill>
            </a:endParaRPr>
          </a:p>
          <a:p>
            <a:pPr>
              <a:buNone/>
            </a:pPr>
            <a:endParaRPr lang="lv-LV" sz="2400" i="1" dirty="0" smtClean="0">
              <a:solidFill>
                <a:srgbClr val="632523"/>
              </a:solidFill>
            </a:endParaRPr>
          </a:p>
          <a:p>
            <a:pPr>
              <a:buNone/>
            </a:pPr>
            <a:r>
              <a:rPr lang="lv-LV" sz="2400" i="1" dirty="0" smtClean="0">
                <a:solidFill>
                  <a:srgbClr val="632523"/>
                </a:solidFill>
              </a:rPr>
              <a:t>	Kultūras </a:t>
            </a:r>
            <a:r>
              <a:rPr lang="lv-LV" sz="2400" i="1" dirty="0" smtClean="0">
                <a:solidFill>
                  <a:srgbClr val="632523"/>
                </a:solidFill>
              </a:rPr>
              <a:t>institūcijās stiprināt esošo un</a:t>
            </a:r>
            <a:r>
              <a:rPr lang="lv-LV" sz="2400" dirty="0" smtClean="0">
                <a:solidFill>
                  <a:srgbClr val="632523"/>
                </a:solidFill>
              </a:rPr>
              <a:t> </a:t>
            </a:r>
            <a:r>
              <a:rPr lang="lv-LV" sz="2400" i="1" dirty="0" smtClean="0">
                <a:solidFill>
                  <a:srgbClr val="632523"/>
                </a:solidFill>
              </a:rPr>
              <a:t>veicināt jaunu kultūras pakalpojumu pieejamību </a:t>
            </a:r>
            <a:r>
              <a:rPr lang="lv-LV" sz="2400" b="1" i="1" dirty="0" smtClean="0">
                <a:solidFill>
                  <a:srgbClr val="632523"/>
                </a:solidFill>
              </a:rPr>
              <a:t>bez jebkādas diskriminācijas</a:t>
            </a:r>
            <a:r>
              <a:rPr lang="lv-LV" sz="2400" i="1" dirty="0" smtClean="0">
                <a:solidFill>
                  <a:srgbClr val="632523"/>
                </a:solidFill>
              </a:rPr>
              <a:t>, tostarp veicinot sociālo iekļautību personām ar funkcionālajiem </a:t>
            </a:r>
            <a:r>
              <a:rPr lang="lv-LV" sz="2400" i="1" dirty="0" smtClean="0">
                <a:solidFill>
                  <a:srgbClr val="632523"/>
                </a:solidFill>
              </a:rPr>
              <a:t>traucējumiem</a:t>
            </a:r>
            <a:endParaRPr lang="lv-LV" sz="2400" dirty="0" smtClean="0">
              <a:solidFill>
                <a:srgbClr val="632523"/>
              </a:solidFill>
            </a:endParaRPr>
          </a:p>
          <a:p>
            <a:pPr>
              <a:buNone/>
            </a:pPr>
            <a:endParaRPr lang="lv-LV" sz="2400" dirty="0" smtClean="0">
              <a:solidFill>
                <a:srgbClr val="632523"/>
              </a:solidFill>
            </a:endParaRPr>
          </a:p>
          <a:p>
            <a:pPr>
              <a:buNone/>
            </a:pPr>
            <a:r>
              <a:rPr lang="lv-LV" sz="1400" dirty="0" smtClean="0">
                <a:solidFill>
                  <a:srgbClr val="632523"/>
                </a:solidFill>
              </a:rPr>
              <a:t>      [Kultūrpolitikas pamatnostādnes 2014.-2020.gadam “Radošā Latvija” 2014]</a:t>
            </a:r>
          </a:p>
          <a:p>
            <a:pPr>
              <a:buNone/>
            </a:pPr>
            <a:r>
              <a:rPr lang="lv-LV" sz="1800" dirty="0" smtClean="0"/>
              <a:t> </a:t>
            </a:r>
            <a:endParaRPr lang="en-US" sz="1800" dirty="0" smtClean="0">
              <a:solidFill>
                <a:srgbClr val="632523"/>
              </a:solidFill>
            </a:endParaRPr>
          </a:p>
          <a:p>
            <a:pPr>
              <a:buNone/>
            </a:pPr>
            <a:endParaRPr lang="lv-LV" sz="1800" dirty="0">
              <a:solidFill>
                <a:srgbClr val="632523"/>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200" dirty="0" smtClean="0"/>
              <a:t>Pieejamība kult</a:t>
            </a:r>
            <a:r>
              <a:rPr lang="lv-LV" sz="3200" dirty="0" smtClean="0"/>
              <a:t>ūrpolitikas dokumentos</a:t>
            </a:r>
            <a:endParaRPr lang="lv-LV" sz="3200" dirty="0"/>
          </a:p>
        </p:txBody>
      </p:sp>
      <p:sp>
        <p:nvSpPr>
          <p:cNvPr id="3" name="Content Placeholder 2"/>
          <p:cNvSpPr>
            <a:spLocks noGrp="1"/>
          </p:cNvSpPr>
          <p:nvPr>
            <p:ph sz="quarter" idx="1"/>
          </p:nvPr>
        </p:nvSpPr>
        <p:spPr/>
        <p:txBody>
          <a:bodyPr>
            <a:normAutofit/>
          </a:bodyPr>
          <a:lstStyle/>
          <a:p>
            <a:r>
              <a:rPr lang="lv-LV" sz="2400" dirty="0" smtClean="0">
                <a:solidFill>
                  <a:schemeClr val="accent2">
                    <a:lumMod val="50000"/>
                  </a:schemeClr>
                </a:solidFill>
              </a:rPr>
              <a:t>KM SWID analīzē</a:t>
            </a:r>
            <a:r>
              <a:rPr lang="lv-LV" sz="2400" dirty="0" smtClean="0">
                <a:solidFill>
                  <a:schemeClr val="accent2">
                    <a:lumMod val="50000"/>
                  </a:schemeClr>
                </a:solidFill>
              </a:rPr>
              <a:t> par Latvijas </a:t>
            </a:r>
            <a:r>
              <a:rPr lang="lv-LV" sz="2400" dirty="0" smtClean="0">
                <a:solidFill>
                  <a:schemeClr val="accent2">
                    <a:lumMod val="50000"/>
                  </a:schemeClr>
                </a:solidFill>
              </a:rPr>
              <a:t>kultūras nozares </a:t>
            </a:r>
            <a:r>
              <a:rPr lang="lv-LV" sz="2400" dirty="0" smtClean="0">
                <a:solidFill>
                  <a:schemeClr val="accent2">
                    <a:lumMod val="50000"/>
                  </a:schemeClr>
                </a:solidFill>
              </a:rPr>
              <a:t>situāciju: “salīdzinoši </a:t>
            </a:r>
            <a:r>
              <a:rPr lang="lv-LV" sz="2400" dirty="0" smtClean="0">
                <a:solidFill>
                  <a:schemeClr val="accent2">
                    <a:lumMod val="50000"/>
                  </a:schemeClr>
                </a:solidFill>
              </a:rPr>
              <a:t>liela sabiedrības daļa neiesaistās kultūras aktivitātēs un procesos, paliekot ārpus kultūras pozitīvās </a:t>
            </a:r>
            <a:r>
              <a:rPr lang="lv-LV" sz="2400" dirty="0" smtClean="0">
                <a:solidFill>
                  <a:schemeClr val="accent2">
                    <a:lumMod val="50000"/>
                  </a:schemeClr>
                </a:solidFill>
              </a:rPr>
              <a:t>ietekmes” </a:t>
            </a:r>
            <a:endParaRPr lang="lv-LV" sz="2400" dirty="0" smtClean="0">
              <a:solidFill>
                <a:schemeClr val="accent2">
                  <a:lumMod val="50000"/>
                </a:schemeClr>
              </a:solidFill>
            </a:endParaRPr>
          </a:p>
          <a:p>
            <a:endParaRPr lang="lv-LV" sz="2400" dirty="0" smtClean="0">
              <a:solidFill>
                <a:schemeClr val="accent2">
                  <a:lumMod val="50000"/>
                </a:schemeClr>
              </a:solidFill>
            </a:endParaRPr>
          </a:p>
          <a:p>
            <a:r>
              <a:rPr lang="lv-LV" sz="2400" dirty="0" smtClean="0">
                <a:solidFill>
                  <a:schemeClr val="accent2">
                    <a:lumMod val="50000"/>
                  </a:schemeClr>
                </a:solidFill>
              </a:rPr>
              <a:t>Kā viena no mērkgrupām, kas lielā mērā paliek ārpus šiem procesiem ir cilvēki ar īpašām vajadzībām, </a:t>
            </a:r>
            <a:r>
              <a:rPr lang="lv-LV" sz="2400" dirty="0" smtClean="0">
                <a:solidFill>
                  <a:schemeClr val="accent2">
                    <a:lumMod val="50000"/>
                  </a:schemeClr>
                </a:solidFill>
              </a:rPr>
              <a:t>jo</a:t>
            </a:r>
            <a:r>
              <a:rPr lang="lv-LV" sz="2400" dirty="0" smtClean="0">
                <a:solidFill>
                  <a:schemeClr val="accent2">
                    <a:lumMod val="50000"/>
                  </a:schemeClr>
                </a:solidFill>
              </a:rPr>
              <a:t> </a:t>
            </a:r>
            <a:r>
              <a:rPr lang="lv-LV" sz="2400" dirty="0" smtClean="0">
                <a:solidFill>
                  <a:schemeClr val="accent2">
                    <a:lumMod val="50000"/>
                  </a:schemeClr>
                </a:solidFill>
              </a:rPr>
              <a:t>vides </a:t>
            </a:r>
            <a:r>
              <a:rPr lang="lv-LV" sz="2400" dirty="0" smtClean="0">
                <a:solidFill>
                  <a:schemeClr val="accent2">
                    <a:lumMod val="50000"/>
                  </a:schemeClr>
                </a:solidFill>
              </a:rPr>
              <a:t>un cilvēkpieejamība Latvijas kultūras namos ir vāji attīstīta. (SWID </a:t>
            </a:r>
            <a:r>
              <a:rPr lang="en-US" sz="2400" dirty="0" smtClean="0">
                <a:solidFill>
                  <a:schemeClr val="accent2">
                    <a:lumMod val="50000"/>
                  </a:schemeClr>
                </a:solidFill>
              </a:rPr>
              <a:t> analīzē sliktā pieejamība nav minēta</a:t>
            </a:r>
            <a:r>
              <a:rPr lang="en-US" sz="2400" dirty="0" smtClean="0">
                <a:solidFill>
                  <a:schemeClr val="accent2">
                    <a:lumMod val="50000"/>
                  </a:schemeClr>
                </a:solidFill>
              </a:rPr>
              <a:t> visp</a:t>
            </a:r>
            <a:r>
              <a:rPr lang="en-US" sz="2400" dirty="0" smtClean="0">
                <a:solidFill>
                  <a:schemeClr val="accent2">
                    <a:lumMod val="50000"/>
                  </a:schemeClr>
                </a:solidFill>
              </a:rPr>
              <a:t>ār </a:t>
            </a:r>
            <a:r>
              <a:rPr lang="en-US" sz="2400" dirty="0" smtClean="0">
                <a:solidFill>
                  <a:schemeClr val="accent2">
                    <a:lumMod val="50000"/>
                  </a:schemeClr>
                </a:solidFill>
              </a:rPr>
              <a:t>kā </a:t>
            </a:r>
            <a:r>
              <a:rPr lang="en-US" sz="2400" dirty="0" smtClean="0">
                <a:solidFill>
                  <a:schemeClr val="accent2">
                    <a:lumMod val="50000"/>
                  </a:schemeClr>
                </a:solidFill>
              </a:rPr>
              <a:t>vājais punkts)</a:t>
            </a:r>
            <a:endParaRPr lang="lv-LV" sz="2400" dirty="0">
              <a:solidFill>
                <a:schemeClr val="accent2">
                  <a:lumMod val="50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Pieejam</a:t>
            </a:r>
            <a:r>
              <a:rPr lang="lv-LV" dirty="0" smtClean="0"/>
              <a:t>ība koncertzālēs/teātros</a:t>
            </a:r>
            <a:endParaRPr lang="lv-LV" dirty="0"/>
          </a:p>
        </p:txBody>
      </p:sp>
      <p:sp>
        <p:nvSpPr>
          <p:cNvPr id="3" name="Content Placeholder 2"/>
          <p:cNvSpPr>
            <a:spLocks noGrp="1"/>
          </p:cNvSpPr>
          <p:nvPr>
            <p:ph sz="quarter" idx="1"/>
          </p:nvPr>
        </p:nvSpPr>
        <p:spPr/>
        <p:txBody>
          <a:bodyPr>
            <a:normAutofit fontScale="70000" lnSpcReduction="20000"/>
          </a:bodyPr>
          <a:lstStyle/>
          <a:p>
            <a:pPr>
              <a:buNone/>
            </a:pPr>
            <a:r>
              <a:rPr lang="lv-LV" dirty="0" smtClean="0">
                <a:solidFill>
                  <a:schemeClr val="accent2">
                    <a:lumMod val="50000"/>
                  </a:schemeClr>
                </a:solidFill>
              </a:rPr>
              <a:t>Vides pieejam</a:t>
            </a:r>
            <a:r>
              <a:rPr lang="lv-LV" dirty="0" smtClean="0">
                <a:solidFill>
                  <a:schemeClr val="accent2">
                    <a:lumMod val="50000"/>
                  </a:schemeClr>
                </a:solidFill>
              </a:rPr>
              <a:t>ība ir (izņemot Lielo Ģildi un skatuves nepieejamību dažās). </a:t>
            </a:r>
          </a:p>
          <a:p>
            <a:pPr>
              <a:buNone/>
            </a:pPr>
            <a:endParaRPr lang="lv-LV" dirty="0" smtClean="0">
              <a:solidFill>
                <a:schemeClr val="accent2">
                  <a:lumMod val="50000"/>
                </a:schemeClr>
              </a:solidFill>
            </a:endParaRPr>
          </a:p>
          <a:p>
            <a:pPr>
              <a:buNone/>
            </a:pPr>
            <a:r>
              <a:rPr lang="lv-LV" dirty="0" smtClean="0">
                <a:solidFill>
                  <a:schemeClr val="accent2">
                    <a:lumMod val="50000"/>
                  </a:schemeClr>
                </a:solidFill>
              </a:rPr>
              <a:t>Taču ir palicis neatrisināts dzirdamības iespēju jautājums.</a:t>
            </a:r>
            <a:endParaRPr lang="lv-LV" dirty="0" smtClean="0">
              <a:solidFill>
                <a:schemeClr val="accent2">
                  <a:lumMod val="50000"/>
                </a:schemeClr>
              </a:solidFill>
            </a:endParaRPr>
          </a:p>
          <a:p>
            <a:pPr>
              <a:buNone/>
            </a:pPr>
            <a:endParaRPr lang="lv-LV" dirty="0" smtClean="0">
              <a:solidFill>
                <a:schemeClr val="accent2">
                  <a:lumMod val="50000"/>
                </a:schemeClr>
              </a:solidFill>
            </a:endParaRPr>
          </a:p>
          <a:p>
            <a:pPr>
              <a:buNone/>
            </a:pPr>
            <a:r>
              <a:rPr lang="lv-LV" dirty="0" smtClean="0">
                <a:solidFill>
                  <a:schemeClr val="accent2">
                    <a:lumMod val="50000"/>
                  </a:schemeClr>
                </a:solidFill>
              </a:rPr>
              <a:t>“Esmu </a:t>
            </a:r>
            <a:r>
              <a:rPr lang="lv-LV" dirty="0" smtClean="0">
                <a:solidFill>
                  <a:schemeClr val="accent2">
                    <a:lumMod val="50000"/>
                  </a:schemeClr>
                </a:solidFill>
              </a:rPr>
              <a:t>sapratis, ka Latvijā atbildīgām amatpersonām nav zināmi elementāri pamati par cilvēka dzirdi, tāpēc ir grūti ko mainīt. Telpas ar neatbilstošiem akustiskajiem parametriem krasi samazina runas</a:t>
            </a:r>
            <a:r>
              <a:rPr lang="lv-LV" i="1" dirty="0" smtClean="0">
                <a:solidFill>
                  <a:schemeClr val="accent2">
                    <a:lumMod val="50000"/>
                  </a:schemeClr>
                </a:solidFill>
              </a:rPr>
              <a:t> saprotamību pat cilvēkiem ar veselu dzirdi, nemaz nerunājot par vājdzirdīgajem. Lai izkustinātu šo problēmu, nav nepieciešamas izmaiņas likumos, jo tur viss ir paredzēts, taču likumi paši no sevis nedarbojas, ja tos nevēlas iedarbināt.</a:t>
            </a:r>
            <a:r>
              <a:rPr lang="lv-LV" i="1" dirty="0" smtClean="0">
                <a:solidFill>
                  <a:schemeClr val="accent2">
                    <a:lumMod val="50000"/>
                  </a:schemeClr>
                </a:solidFill>
              </a:rPr>
              <a:t>” /Arturs P</a:t>
            </a:r>
            <a:r>
              <a:rPr lang="lv-LV" i="1" dirty="0" smtClean="0">
                <a:solidFill>
                  <a:schemeClr val="accent2">
                    <a:lumMod val="50000"/>
                  </a:schemeClr>
                </a:solidFill>
              </a:rPr>
              <a:t>ērkons- psihoakustikas eksperts/</a:t>
            </a:r>
            <a:endParaRPr lang="lv-LV" i="1" dirty="0" smtClean="0">
              <a:solidFill>
                <a:schemeClr val="accent2">
                  <a:lumMod val="50000"/>
                </a:schemeClr>
              </a:solidFill>
            </a:endParaRPr>
          </a:p>
          <a:p>
            <a:pPr>
              <a:buNone/>
            </a:pPr>
            <a:endParaRPr lang="lv-LV" i="1" dirty="0" smtClean="0">
              <a:solidFill>
                <a:schemeClr val="accent2">
                  <a:lumMod val="50000"/>
                </a:schemeClr>
              </a:solidFill>
            </a:endParaRPr>
          </a:p>
          <a:p>
            <a:pPr>
              <a:buNone/>
            </a:pPr>
            <a:r>
              <a:rPr lang="lv-LV" i="1" dirty="0" smtClean="0">
                <a:solidFill>
                  <a:schemeClr val="accent2">
                    <a:lumMod val="50000"/>
                  </a:schemeClr>
                </a:solidFill>
              </a:rPr>
              <a:t>Pavisam nedzirdīgajiem cilvēkiem jānodrošina surdotulki un subtitri. LTV pēdējos gados lēnām, bet uzlabo darbu šajā virzienā.</a:t>
            </a:r>
          </a:p>
          <a:p>
            <a:pPr>
              <a:buNone/>
            </a:pPr>
            <a:endParaRPr lang="lv-LV" i="1" dirty="0" smtClean="0">
              <a:solidFill>
                <a:schemeClr val="accent2">
                  <a:lumMod val="50000"/>
                </a:schemeClr>
              </a:solidFill>
            </a:endParaRPr>
          </a:p>
          <a:p>
            <a:pPr>
              <a:buNone/>
            </a:pPr>
            <a:r>
              <a:rPr lang="lv-LV" b="1" i="1" dirty="0" smtClean="0">
                <a:solidFill>
                  <a:schemeClr val="accent2">
                    <a:lumMod val="50000"/>
                  </a:schemeClr>
                </a:solidFill>
              </a:rPr>
              <a:t>Teātros noteikti nepieciešamas titru tablo</a:t>
            </a:r>
            <a:r>
              <a:rPr lang="lv-LV" i="1" dirty="0" smtClean="0">
                <a:solidFill>
                  <a:schemeClr val="accent2">
                    <a:lumMod val="50000"/>
                  </a:schemeClr>
                </a:solidFill>
              </a:rPr>
              <a:t>.</a:t>
            </a:r>
            <a:r>
              <a:rPr lang="lv-LV" i="1" dirty="0" smtClean="0">
                <a:solidFill>
                  <a:schemeClr val="accent2">
                    <a:lumMod val="50000"/>
                  </a:schemeClr>
                </a:solidFill>
              </a:rPr>
              <a:t> </a:t>
            </a:r>
          </a:p>
          <a:p>
            <a:pPr>
              <a:buNone/>
            </a:pPr>
            <a:r>
              <a:rPr lang="lv-LV" b="1" i="1" dirty="0" smtClean="0">
                <a:solidFill>
                  <a:schemeClr val="accent2">
                    <a:lumMod val="50000"/>
                  </a:schemeClr>
                </a:solidFill>
              </a:rPr>
              <a:t>Muzejos</a:t>
            </a:r>
            <a:r>
              <a:rPr lang="lv-LV" i="1" dirty="0" smtClean="0">
                <a:solidFill>
                  <a:schemeClr val="accent2">
                    <a:lumMod val="50000"/>
                  </a:schemeClr>
                </a:solidFill>
              </a:rPr>
              <a:t> </a:t>
            </a:r>
            <a:r>
              <a:rPr lang="lv-LV" i="1" dirty="0" smtClean="0">
                <a:solidFill>
                  <a:schemeClr val="accent2">
                    <a:lumMod val="50000"/>
                  </a:schemeClr>
                </a:solidFill>
              </a:rPr>
              <a:t>digitālās planšetes, kur parādās teksti</a:t>
            </a:r>
            <a:r>
              <a:rPr lang="lv-LV" i="1" dirty="0" smtClean="0">
                <a:solidFill>
                  <a:schemeClr val="accent2">
                    <a:lumMod val="50000"/>
                  </a:schemeClr>
                </a:solidFill>
              </a:rPr>
              <a:t>.  </a:t>
            </a:r>
            <a:endParaRPr lang="en-US" dirty="0" smtClean="0">
              <a:solidFill>
                <a:schemeClr val="accent2">
                  <a:lumMod val="50000"/>
                </a:schemeClr>
              </a:solidFill>
            </a:endParaRPr>
          </a:p>
          <a:p>
            <a:pPr>
              <a:buNone/>
            </a:pPr>
            <a:endParaRPr lang="lv-LV"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2400" dirty="0" smtClean="0"/>
              <a:t>Pieejamības izpēte</a:t>
            </a:r>
            <a:endParaRPr lang="lv-LV" sz="2400" dirty="0"/>
          </a:p>
        </p:txBody>
      </p:sp>
      <p:pic>
        <p:nvPicPr>
          <p:cNvPr id="4" name="Content Placeholder 3" descr="NLZ Cēsis Mednis            IMG_4934.jpg"/>
          <p:cNvPicPr>
            <a:picLocks noGrp="1" noChangeAspect="1"/>
          </p:cNvPicPr>
          <p:nvPr>
            <p:ph sz="quarter" idx="1"/>
          </p:nvPr>
        </p:nvPicPr>
        <p:blipFill>
          <a:blip r:embed="rId2"/>
          <a:srcRect l="-12002" r="-12002"/>
          <a:stretch>
            <a:fillRect/>
          </a:stretch>
        </p:blipFill>
        <p:spPr>
          <a:xfrm>
            <a:off x="301752" y="1527048"/>
            <a:ext cx="7834320" cy="4212000"/>
          </a:xfrm>
        </p:spPr>
      </p:pic>
      <p:sp>
        <p:nvSpPr>
          <p:cNvPr id="5" name="TextBox 4"/>
          <p:cNvSpPr txBox="1"/>
          <p:nvPr/>
        </p:nvSpPr>
        <p:spPr>
          <a:xfrm>
            <a:off x="1024251" y="5878651"/>
            <a:ext cx="1904187" cy="369332"/>
          </a:xfrm>
          <a:prstGeom prst="rect">
            <a:avLst/>
          </a:prstGeom>
          <a:noFill/>
        </p:spPr>
        <p:txBody>
          <a:bodyPr wrap="square" rtlCol="0">
            <a:spAutoFit/>
          </a:bodyPr>
          <a:lstStyle/>
          <a:p>
            <a:r>
              <a:rPr lang="lv-LV" dirty="0" smtClean="0"/>
              <a:t>Cēsu koncertzālē</a:t>
            </a:r>
            <a:endParaRPr lang="lv-LV"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sz="3600" dirty="0" smtClean="0"/>
              <a:t>Vides pieejam</a:t>
            </a:r>
            <a:r>
              <a:rPr lang="lv-LV" sz="3600" dirty="0" smtClean="0"/>
              <a:t>ība Rīgas pašvaldības k/i</a:t>
            </a:r>
            <a:br>
              <a:rPr lang="lv-LV" sz="3600" dirty="0" smtClean="0"/>
            </a:br>
            <a:r>
              <a:rPr lang="lv-LV" sz="2222" dirty="0" smtClean="0"/>
              <a:t>/2017/</a:t>
            </a:r>
            <a:endParaRPr lang="lv-LV" sz="2222" dirty="0"/>
          </a:p>
        </p:txBody>
      </p:sp>
      <p:sp>
        <p:nvSpPr>
          <p:cNvPr id="3" name="Content Placeholder 2"/>
          <p:cNvSpPr>
            <a:spLocks noGrp="1"/>
          </p:cNvSpPr>
          <p:nvPr>
            <p:ph sz="half" idx="1"/>
          </p:nvPr>
        </p:nvSpPr>
        <p:spPr/>
        <p:txBody>
          <a:bodyPr/>
          <a:lstStyle/>
          <a:p>
            <a:pPr>
              <a:buNone/>
            </a:pPr>
            <a:r>
              <a:rPr lang="lv-LV" dirty="0" smtClean="0">
                <a:solidFill>
                  <a:srgbClr val="632523"/>
                </a:solidFill>
              </a:rPr>
              <a:t>k/n Imanta</a:t>
            </a:r>
          </a:p>
          <a:p>
            <a:pPr>
              <a:buNone/>
            </a:pPr>
            <a:r>
              <a:rPr lang="lv-LV" dirty="0" smtClean="0">
                <a:solidFill>
                  <a:srgbClr val="632523"/>
                </a:solidFill>
              </a:rPr>
              <a:t>k/n Iļģuciems</a:t>
            </a:r>
          </a:p>
          <a:p>
            <a:pPr>
              <a:buNone/>
            </a:pPr>
            <a:r>
              <a:rPr lang="lv-LV" dirty="0" smtClean="0">
                <a:solidFill>
                  <a:srgbClr val="632523"/>
                </a:solidFill>
              </a:rPr>
              <a:t>Iļģuciema amatu māja</a:t>
            </a:r>
          </a:p>
          <a:p>
            <a:pPr>
              <a:buNone/>
            </a:pPr>
            <a:r>
              <a:rPr lang="lv-LV" dirty="0" smtClean="0">
                <a:solidFill>
                  <a:srgbClr val="632523"/>
                </a:solidFill>
              </a:rPr>
              <a:t>k/n Lielā Ģilde</a:t>
            </a:r>
          </a:p>
          <a:p>
            <a:pPr>
              <a:buNone/>
            </a:pPr>
            <a:r>
              <a:rPr lang="lv-LV" dirty="0" smtClean="0">
                <a:solidFill>
                  <a:srgbClr val="632523"/>
                </a:solidFill>
              </a:rPr>
              <a:t>k/p Ziemeļblāzma</a:t>
            </a:r>
          </a:p>
          <a:p>
            <a:pPr>
              <a:buNone/>
            </a:pPr>
            <a:r>
              <a:rPr lang="lv-LV" dirty="0" smtClean="0">
                <a:solidFill>
                  <a:srgbClr val="632523"/>
                </a:solidFill>
              </a:rPr>
              <a:t>k/p VEF</a:t>
            </a:r>
          </a:p>
          <a:p>
            <a:pPr>
              <a:buNone/>
            </a:pPr>
            <a:r>
              <a:rPr lang="lv-LV" dirty="0" smtClean="0">
                <a:solidFill>
                  <a:srgbClr val="632523"/>
                </a:solidFill>
              </a:rPr>
              <a:t>NVO nams</a:t>
            </a:r>
          </a:p>
          <a:p>
            <a:pPr>
              <a:buNone/>
            </a:pPr>
            <a:r>
              <a:rPr lang="lv-LV" dirty="0" smtClean="0">
                <a:solidFill>
                  <a:srgbClr val="632523"/>
                </a:solidFill>
              </a:rPr>
              <a:t>4 BJC</a:t>
            </a:r>
          </a:p>
          <a:p>
            <a:pPr>
              <a:buNone/>
            </a:pPr>
            <a:r>
              <a:rPr lang="lv-LV" dirty="0" smtClean="0">
                <a:solidFill>
                  <a:srgbClr val="632523"/>
                </a:solidFill>
              </a:rPr>
              <a:t>Ave sol</a:t>
            </a:r>
          </a:p>
          <a:p>
            <a:pPr>
              <a:buNone/>
            </a:pPr>
            <a:endParaRPr lang="lv-LV" dirty="0" smtClean="0"/>
          </a:p>
          <a:p>
            <a:pPr>
              <a:buNone/>
            </a:pPr>
            <a:endParaRPr lang="lv-LV" dirty="0" smtClean="0"/>
          </a:p>
          <a:p>
            <a:pPr>
              <a:buNone/>
            </a:pPr>
            <a:endParaRPr lang="lv-LV" dirty="0"/>
          </a:p>
        </p:txBody>
      </p:sp>
      <p:sp>
        <p:nvSpPr>
          <p:cNvPr id="4" name="Content Placeholder 3"/>
          <p:cNvSpPr>
            <a:spLocks noGrp="1"/>
          </p:cNvSpPr>
          <p:nvPr>
            <p:ph sz="half" idx="2"/>
          </p:nvPr>
        </p:nvSpPr>
        <p:spPr/>
        <p:txBody>
          <a:bodyPr/>
          <a:lstStyle/>
          <a:p>
            <a:pPr>
              <a:buNone/>
            </a:pPr>
            <a:r>
              <a:rPr lang="lv-LV" dirty="0" smtClean="0">
                <a:solidFill>
                  <a:srgbClr val="FF0000"/>
                </a:solidFill>
              </a:rPr>
              <a:t>Nav</a:t>
            </a:r>
          </a:p>
          <a:p>
            <a:pPr>
              <a:buNone/>
            </a:pPr>
            <a:r>
              <a:rPr lang="lv-LV" dirty="0" smtClean="0">
                <a:solidFill>
                  <a:srgbClr val="FF0000"/>
                </a:solidFill>
              </a:rPr>
              <a:t>Nav</a:t>
            </a:r>
          </a:p>
          <a:p>
            <a:pPr>
              <a:buNone/>
            </a:pPr>
            <a:r>
              <a:rPr lang="lv-LV" dirty="0" smtClean="0">
                <a:solidFill>
                  <a:srgbClr val="FF0000"/>
                </a:solidFill>
              </a:rPr>
              <a:t>Nav</a:t>
            </a:r>
          </a:p>
          <a:p>
            <a:pPr>
              <a:buNone/>
            </a:pPr>
            <a:r>
              <a:rPr lang="lv-LV" dirty="0" smtClean="0">
                <a:solidFill>
                  <a:srgbClr val="632523"/>
                </a:solidFill>
              </a:rPr>
              <a:t>Ir, ta</a:t>
            </a:r>
            <a:r>
              <a:rPr lang="lv-LV" dirty="0" smtClean="0">
                <a:solidFill>
                  <a:srgbClr val="632523"/>
                </a:solidFill>
              </a:rPr>
              <a:t>ču ar apgrūtinājumu</a:t>
            </a:r>
            <a:endParaRPr lang="lv-LV" dirty="0" smtClean="0">
              <a:solidFill>
                <a:srgbClr val="632523"/>
              </a:solidFill>
            </a:endParaRPr>
          </a:p>
          <a:p>
            <a:pPr>
              <a:buNone/>
            </a:pPr>
            <a:r>
              <a:rPr lang="lv-LV" dirty="0" smtClean="0">
                <a:solidFill>
                  <a:srgbClr val="632523"/>
                </a:solidFill>
              </a:rPr>
              <a:t>Ir, nav uz skatuves</a:t>
            </a:r>
          </a:p>
          <a:p>
            <a:pPr>
              <a:buNone/>
            </a:pPr>
            <a:r>
              <a:rPr lang="lv-LV" dirty="0" smtClean="0">
                <a:solidFill>
                  <a:srgbClr val="632523"/>
                </a:solidFill>
              </a:rPr>
              <a:t>Ir</a:t>
            </a:r>
          </a:p>
          <a:p>
            <a:pPr>
              <a:buNone/>
            </a:pPr>
            <a:r>
              <a:rPr lang="lv-LV" dirty="0" smtClean="0">
                <a:solidFill>
                  <a:srgbClr val="632523"/>
                </a:solidFill>
              </a:rPr>
              <a:t>Tikai no 2020.sept.-7 gad</a:t>
            </a:r>
            <a:r>
              <a:rPr lang="lv-LV" dirty="0" smtClean="0">
                <a:solidFill>
                  <a:srgbClr val="632523"/>
                </a:solidFill>
              </a:rPr>
              <a:t>ā!</a:t>
            </a:r>
          </a:p>
          <a:p>
            <a:pPr>
              <a:buNone/>
            </a:pPr>
            <a:r>
              <a:rPr lang="lv-LV" dirty="0" smtClean="0">
                <a:solidFill>
                  <a:srgbClr val="FF0000"/>
                </a:solidFill>
              </a:rPr>
              <a:t>Nav nevienā</a:t>
            </a:r>
            <a:r>
              <a:rPr lang="lv-LV" dirty="0" smtClean="0">
                <a:solidFill>
                  <a:srgbClr val="FF0000"/>
                </a:solidFill>
              </a:rPr>
              <a:t> </a:t>
            </a:r>
          </a:p>
          <a:p>
            <a:pPr>
              <a:buNone/>
            </a:pPr>
            <a:r>
              <a:rPr lang="lv-LV" dirty="0" smtClean="0">
                <a:solidFill>
                  <a:srgbClr val="FF0000"/>
                </a:solidFill>
              </a:rPr>
              <a:t>Nav</a:t>
            </a:r>
            <a:endParaRPr lang="lv-LV" dirty="0">
              <a:solidFill>
                <a:srgbClr val="FF0000"/>
              </a:solidFill>
            </a:endParaRPr>
          </a:p>
        </p:txBody>
      </p:sp>
      <p:sp>
        <p:nvSpPr>
          <p:cNvPr id="7" name="TextBox 6"/>
          <p:cNvSpPr txBox="1"/>
          <p:nvPr/>
        </p:nvSpPr>
        <p:spPr>
          <a:xfrm>
            <a:off x="431292" y="1234111"/>
            <a:ext cx="184666" cy="369332"/>
          </a:xfrm>
          <a:prstGeom prst="rect">
            <a:avLst/>
          </a:prstGeom>
          <a:noFill/>
        </p:spPr>
        <p:txBody>
          <a:bodyPr wrap="none" rtlCol="0">
            <a:spAutoFit/>
          </a:bodyPr>
          <a:lstStyle/>
          <a:p>
            <a:endParaRPr lang="lv-LV"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200" dirty="0" smtClean="0"/>
              <a:t>Pieejam</a:t>
            </a:r>
            <a:r>
              <a:rPr lang="lv-LV" sz="3200" dirty="0" smtClean="0"/>
              <a:t>ība MMS Rīgā </a:t>
            </a:r>
            <a:r>
              <a:rPr lang="lv-LV" sz="2000" dirty="0" smtClean="0"/>
              <a:t>/2017/</a:t>
            </a:r>
            <a:endParaRPr lang="lv-LV" sz="2000" dirty="0"/>
          </a:p>
        </p:txBody>
      </p:sp>
      <p:graphicFrame>
        <p:nvGraphicFramePr>
          <p:cNvPr id="4" name="Content Placeholder 3"/>
          <p:cNvGraphicFramePr>
            <a:graphicFrameLocks noGrp="1"/>
          </p:cNvGraphicFramePr>
          <p:nvPr>
            <p:ph sz="quarter" idx="1"/>
          </p:nvPr>
        </p:nvGraphicFramePr>
        <p:xfrm>
          <a:off x="301625" y="1401854"/>
          <a:ext cx="8504240" cy="4251959"/>
        </p:xfrm>
        <a:graphic>
          <a:graphicData uri="http://schemas.openxmlformats.org/drawingml/2006/table">
            <a:tbl>
              <a:tblPr firstRow="1" bandRow="1">
                <a:tableStyleId>{BDBED569-4797-4DF1-A0F4-6AAB3CD982D8}</a:tableStyleId>
              </a:tblPr>
              <a:tblGrid>
                <a:gridCol w="2310091"/>
                <a:gridCol w="1198034"/>
                <a:gridCol w="1030310"/>
                <a:gridCol w="2454515"/>
                <a:gridCol w="1511290"/>
              </a:tblGrid>
              <a:tr h="682954">
                <a:tc>
                  <a:txBody>
                    <a:bodyPr/>
                    <a:lstStyle/>
                    <a:p>
                      <a:r>
                        <a:rPr lang="lv-LV" dirty="0" smtClean="0">
                          <a:solidFill>
                            <a:srgbClr val="632523"/>
                          </a:solidFill>
                        </a:rPr>
                        <a:t>Mūzikas un mākslas skolas</a:t>
                      </a:r>
                      <a:endParaRPr lang="lv-LV" dirty="0">
                        <a:solidFill>
                          <a:srgbClr val="632523"/>
                        </a:solidFill>
                      </a:endParaRPr>
                    </a:p>
                  </a:txBody>
                  <a:tcPr/>
                </a:tc>
                <a:tc>
                  <a:txBody>
                    <a:bodyPr/>
                    <a:lstStyle/>
                    <a:p>
                      <a:pPr algn="l">
                        <a:spcAft>
                          <a:spcPts val="0"/>
                        </a:spcAft>
                      </a:pPr>
                      <a:r>
                        <a:rPr lang="lv-LV" sz="2000" b="1" dirty="0">
                          <a:solidFill>
                            <a:srgbClr val="632523"/>
                          </a:solidFill>
                          <a:latin typeface="Times New Roman"/>
                          <a:ea typeface="Cambria"/>
                          <a:cs typeface="Times New Roman"/>
                        </a:rPr>
                        <a:t>Ieeja pa ārdurvīm</a:t>
                      </a:r>
                      <a:endParaRPr lang="en-US" sz="2000" dirty="0">
                        <a:solidFill>
                          <a:srgbClr val="632523"/>
                        </a:solidFill>
                        <a:latin typeface="Times New Roman"/>
                        <a:ea typeface="Cambria"/>
                        <a:cs typeface="Times New Roman"/>
                      </a:endParaRPr>
                    </a:p>
                  </a:txBody>
                  <a:tcPr marL="68580" marR="68580" marT="0" marB="0"/>
                </a:tc>
                <a:tc>
                  <a:txBody>
                    <a:bodyPr/>
                    <a:lstStyle/>
                    <a:p>
                      <a:pPr algn="l">
                        <a:spcAft>
                          <a:spcPts val="0"/>
                        </a:spcAft>
                      </a:pPr>
                      <a:r>
                        <a:rPr lang="lv-LV" sz="2000" b="1" dirty="0">
                          <a:solidFill>
                            <a:srgbClr val="632523"/>
                          </a:solidFill>
                          <a:latin typeface="Times New Roman"/>
                          <a:ea typeface="Cambria"/>
                          <a:cs typeface="Times New Roman"/>
                        </a:rPr>
                        <a:t>Ieeja zālē</a:t>
                      </a:r>
                      <a:endParaRPr lang="en-US" sz="2000" dirty="0">
                        <a:solidFill>
                          <a:srgbClr val="632523"/>
                        </a:solidFill>
                        <a:latin typeface="Times New Roman"/>
                        <a:ea typeface="Cambria"/>
                        <a:cs typeface="Times New Roman"/>
                      </a:endParaRPr>
                    </a:p>
                  </a:txBody>
                  <a:tcPr marL="68580" marR="68580" marT="0" marB="0"/>
                </a:tc>
                <a:tc>
                  <a:txBody>
                    <a:bodyPr/>
                    <a:lstStyle/>
                    <a:p>
                      <a:pPr algn="l">
                        <a:spcAft>
                          <a:spcPts val="0"/>
                        </a:spcAft>
                      </a:pPr>
                      <a:r>
                        <a:rPr lang="lv-LV" sz="2000" noProof="0" dirty="0" smtClean="0">
                          <a:solidFill>
                            <a:srgbClr val="632523"/>
                          </a:solidFill>
                          <a:latin typeface="Times New Roman"/>
                          <a:ea typeface="Cambria"/>
                          <a:cs typeface="Times New Roman"/>
                        </a:rPr>
                        <a:t>Skatuves pieejamība</a:t>
                      </a:r>
                      <a:endParaRPr lang="lv-LV" sz="2000" noProof="0" dirty="0">
                        <a:solidFill>
                          <a:srgbClr val="632523"/>
                        </a:solidFill>
                        <a:latin typeface="Times New Roman"/>
                        <a:ea typeface="Cambria"/>
                        <a:cs typeface="Times New Roman"/>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b="1" dirty="0" smtClean="0">
                          <a:solidFill>
                            <a:srgbClr val="632523"/>
                          </a:solidFill>
                          <a:latin typeface="+mn-lt"/>
                          <a:ea typeface="Cambria"/>
                          <a:cs typeface="Times New Roman"/>
                        </a:rPr>
                        <a:t>Inv. tualetes</a:t>
                      </a:r>
                      <a:endParaRPr lang="en-US" sz="1800" dirty="0" smtClean="0">
                        <a:solidFill>
                          <a:srgbClr val="632523"/>
                        </a:solidFill>
                        <a:latin typeface="+mn-lt"/>
                        <a:ea typeface="Cambria"/>
                        <a:cs typeface="Times New Roman"/>
                      </a:endParaRPr>
                    </a:p>
                    <a:p>
                      <a:endParaRPr lang="lv-LV" dirty="0">
                        <a:solidFill>
                          <a:srgbClr val="632523"/>
                        </a:solidFill>
                      </a:endParaRPr>
                    </a:p>
                  </a:txBody>
                  <a:tcPr/>
                </a:tc>
              </a:tr>
              <a:tr h="370840">
                <a:tc>
                  <a:txBody>
                    <a:bodyPr/>
                    <a:lstStyle/>
                    <a:p>
                      <a:r>
                        <a:rPr lang="lv-LV" dirty="0" smtClean="0">
                          <a:solidFill>
                            <a:srgbClr val="632523"/>
                          </a:solidFill>
                        </a:rPr>
                        <a:t>A.Dombrovska MS</a:t>
                      </a:r>
                      <a:endParaRPr lang="lv-LV" dirty="0">
                        <a:solidFill>
                          <a:srgbClr val="632523"/>
                        </a:solidFill>
                      </a:endParaRPr>
                    </a:p>
                  </a:txBody>
                  <a:tcPr/>
                </a:tc>
                <a:tc>
                  <a:txBody>
                    <a:bodyPr/>
                    <a:lstStyle/>
                    <a:p>
                      <a:r>
                        <a:rPr lang="lv-LV" dirty="0" smtClean="0">
                          <a:solidFill>
                            <a:srgbClr val="FF0000"/>
                          </a:solidFill>
                        </a:rPr>
                        <a:t>nē</a:t>
                      </a:r>
                      <a:endParaRPr lang="lv-LV" dirty="0">
                        <a:solidFill>
                          <a:srgbClr val="FF0000"/>
                        </a:solidFill>
                      </a:endParaRPr>
                    </a:p>
                  </a:txBody>
                  <a:tcPr/>
                </a:tc>
                <a:tc>
                  <a:txBody>
                    <a:bodyPr/>
                    <a:lstStyle/>
                    <a:p>
                      <a:r>
                        <a:rPr lang="lv-LV" dirty="0" smtClean="0">
                          <a:solidFill>
                            <a:srgbClr val="FF0000"/>
                          </a:solidFill>
                        </a:rPr>
                        <a:t>nē </a:t>
                      </a:r>
                      <a:endParaRPr lang="lv-LV" dirty="0">
                        <a:solidFill>
                          <a:srgbClr val="FF0000"/>
                        </a:solidFill>
                      </a:endParaRPr>
                    </a:p>
                  </a:txBody>
                  <a:tcPr/>
                </a:tc>
                <a:tc>
                  <a:txBody>
                    <a:bodyPr/>
                    <a:lstStyle/>
                    <a:p>
                      <a:r>
                        <a:rPr lang="lv-LV" dirty="0" smtClean="0">
                          <a:solidFill>
                            <a:srgbClr val="FF0000"/>
                          </a:solidFill>
                        </a:rPr>
                        <a:t>nē</a:t>
                      </a:r>
                      <a:endParaRPr lang="lv-LV" dirty="0">
                        <a:solidFill>
                          <a:srgbClr val="FF0000"/>
                        </a:solidFill>
                      </a:endParaRPr>
                    </a:p>
                  </a:txBody>
                  <a:tcPr/>
                </a:tc>
                <a:tc>
                  <a:txBody>
                    <a:bodyPr/>
                    <a:lstStyle/>
                    <a:p>
                      <a:r>
                        <a:rPr lang="lv-LV" dirty="0" smtClean="0">
                          <a:solidFill>
                            <a:srgbClr val="FF0000"/>
                          </a:solidFill>
                        </a:rPr>
                        <a:t>nē</a:t>
                      </a:r>
                      <a:endParaRPr lang="lv-LV" dirty="0">
                        <a:solidFill>
                          <a:srgbClr val="FF0000"/>
                        </a:solidFill>
                      </a:endParaRPr>
                    </a:p>
                  </a:txBody>
                  <a:tcPr/>
                </a:tc>
              </a:tr>
              <a:tr h="370840">
                <a:tc>
                  <a:txBody>
                    <a:bodyPr/>
                    <a:lstStyle/>
                    <a:p>
                      <a:r>
                        <a:rPr lang="lv-LV" dirty="0" smtClean="0">
                          <a:solidFill>
                            <a:srgbClr val="632523"/>
                          </a:solidFill>
                        </a:rPr>
                        <a:t>Bolderājas MMS</a:t>
                      </a:r>
                      <a:endParaRPr lang="lv-LV" dirty="0">
                        <a:solidFill>
                          <a:srgbClr val="632523"/>
                        </a:solidFill>
                      </a:endParaRPr>
                    </a:p>
                  </a:txBody>
                  <a:tcPr/>
                </a:tc>
                <a:tc>
                  <a:txBody>
                    <a:bodyPr/>
                    <a:lstStyle/>
                    <a:p>
                      <a:r>
                        <a:rPr lang="lv-LV" dirty="0" smtClean="0">
                          <a:solidFill>
                            <a:srgbClr val="FF0000"/>
                          </a:solidFill>
                        </a:rPr>
                        <a:t>nē</a:t>
                      </a:r>
                      <a:endParaRPr lang="lv-LV" dirty="0">
                        <a:solidFill>
                          <a:srgbClr val="FF0000"/>
                        </a:solidFill>
                      </a:endParaRPr>
                    </a:p>
                  </a:txBody>
                  <a:tcPr/>
                </a:tc>
                <a:tc>
                  <a:txBody>
                    <a:bodyPr/>
                    <a:lstStyle/>
                    <a:p>
                      <a:r>
                        <a:rPr lang="lv-LV" dirty="0" smtClean="0">
                          <a:solidFill>
                            <a:srgbClr val="FF0000"/>
                          </a:solidFill>
                        </a:rPr>
                        <a:t>nē</a:t>
                      </a:r>
                      <a:endParaRPr lang="lv-LV" dirty="0">
                        <a:solidFill>
                          <a:srgbClr val="FF0000"/>
                        </a:solidFill>
                      </a:endParaRPr>
                    </a:p>
                  </a:txBody>
                  <a:tcPr/>
                </a:tc>
                <a:tc>
                  <a:txBody>
                    <a:bodyPr/>
                    <a:lstStyle/>
                    <a:p>
                      <a:r>
                        <a:rPr lang="lv-LV" dirty="0" smtClean="0">
                          <a:solidFill>
                            <a:srgbClr val="FF0000"/>
                          </a:solidFill>
                        </a:rPr>
                        <a:t>nē</a:t>
                      </a:r>
                      <a:endParaRPr lang="lv-LV" dirty="0">
                        <a:solidFill>
                          <a:srgbClr val="FF0000"/>
                        </a:solidFill>
                      </a:endParaRPr>
                    </a:p>
                  </a:txBody>
                  <a:tcPr/>
                </a:tc>
                <a:tc>
                  <a:txBody>
                    <a:bodyPr/>
                    <a:lstStyle/>
                    <a:p>
                      <a:r>
                        <a:rPr lang="lv-LV" dirty="0" smtClean="0">
                          <a:solidFill>
                            <a:srgbClr val="FF0000"/>
                          </a:solidFill>
                        </a:rPr>
                        <a:t>nē</a:t>
                      </a:r>
                      <a:endParaRPr lang="lv-LV" dirty="0">
                        <a:solidFill>
                          <a:srgbClr val="FF0000"/>
                        </a:solidFill>
                      </a:endParaRPr>
                    </a:p>
                  </a:txBody>
                  <a:tcPr/>
                </a:tc>
              </a:tr>
              <a:tr h="370840">
                <a:tc>
                  <a:txBody>
                    <a:bodyPr/>
                    <a:lstStyle/>
                    <a:p>
                      <a:r>
                        <a:rPr lang="lv-LV" dirty="0" smtClean="0">
                          <a:solidFill>
                            <a:srgbClr val="632523"/>
                          </a:solidFill>
                        </a:rPr>
                        <a:t>J.Mediņa Rīgas 1.MS</a:t>
                      </a:r>
                      <a:endParaRPr lang="lv-LV" dirty="0">
                        <a:solidFill>
                          <a:srgbClr val="632523"/>
                        </a:solidFill>
                      </a:endParaRPr>
                    </a:p>
                  </a:txBody>
                  <a:tcPr/>
                </a:tc>
                <a:tc>
                  <a:txBody>
                    <a:bodyPr/>
                    <a:lstStyle/>
                    <a:p>
                      <a:r>
                        <a:rPr lang="lv-LV" dirty="0" smtClean="0">
                          <a:solidFill>
                            <a:srgbClr val="FF0000"/>
                          </a:solidFill>
                        </a:rPr>
                        <a:t>nē</a:t>
                      </a:r>
                      <a:endParaRPr lang="lv-LV" dirty="0">
                        <a:solidFill>
                          <a:srgbClr val="FF0000"/>
                        </a:solidFill>
                      </a:endParaRPr>
                    </a:p>
                  </a:txBody>
                  <a:tcPr/>
                </a:tc>
                <a:tc>
                  <a:txBody>
                    <a:bodyPr/>
                    <a:lstStyle/>
                    <a:p>
                      <a:r>
                        <a:rPr lang="lv-LV" dirty="0" smtClean="0">
                          <a:solidFill>
                            <a:srgbClr val="632523"/>
                          </a:solidFill>
                        </a:rPr>
                        <a:t>jā</a:t>
                      </a:r>
                      <a:endParaRPr lang="lv-LV" dirty="0">
                        <a:solidFill>
                          <a:srgbClr val="632523"/>
                        </a:solidFill>
                      </a:endParaRPr>
                    </a:p>
                  </a:txBody>
                  <a:tcPr/>
                </a:tc>
                <a:tc>
                  <a:txBody>
                    <a:bodyPr/>
                    <a:lstStyle/>
                    <a:p>
                      <a:r>
                        <a:rPr lang="lv-LV" dirty="0" smtClean="0">
                          <a:solidFill>
                            <a:srgbClr val="632523"/>
                          </a:solidFill>
                        </a:rPr>
                        <a:t>pieliek uzbrauktuvi</a:t>
                      </a:r>
                      <a:endParaRPr lang="lv-LV" dirty="0">
                        <a:solidFill>
                          <a:srgbClr val="632523"/>
                        </a:solidFill>
                      </a:endParaRPr>
                    </a:p>
                  </a:txBody>
                  <a:tcPr/>
                </a:tc>
                <a:tc>
                  <a:txBody>
                    <a:bodyPr/>
                    <a:lstStyle/>
                    <a:p>
                      <a:r>
                        <a:rPr lang="lv-LV" dirty="0" smtClean="0">
                          <a:solidFill>
                            <a:srgbClr val="632523"/>
                          </a:solidFill>
                        </a:rPr>
                        <a:t>jā</a:t>
                      </a:r>
                      <a:endParaRPr lang="lv-LV" dirty="0">
                        <a:solidFill>
                          <a:srgbClr val="632523"/>
                        </a:solidFill>
                      </a:endParaRPr>
                    </a:p>
                  </a:txBody>
                  <a:tcPr/>
                </a:tc>
              </a:tr>
              <a:tr h="370840">
                <a:tc>
                  <a:txBody>
                    <a:bodyPr/>
                    <a:lstStyle/>
                    <a:p>
                      <a:r>
                        <a:rPr lang="lv-LV" dirty="0" smtClean="0">
                          <a:solidFill>
                            <a:srgbClr val="632523"/>
                          </a:solidFill>
                        </a:rPr>
                        <a:t>Juglas MS</a:t>
                      </a:r>
                      <a:endParaRPr lang="lv-LV" dirty="0">
                        <a:solidFill>
                          <a:srgbClr val="632523"/>
                        </a:solidFill>
                      </a:endParaRPr>
                    </a:p>
                  </a:txBody>
                  <a:tcPr/>
                </a:tc>
                <a:tc>
                  <a:txBody>
                    <a:bodyPr/>
                    <a:lstStyle/>
                    <a:p>
                      <a:r>
                        <a:rPr lang="lv-LV" dirty="0" smtClean="0">
                          <a:solidFill>
                            <a:srgbClr val="632523"/>
                          </a:solidFill>
                        </a:rPr>
                        <a:t>jā</a:t>
                      </a:r>
                      <a:endParaRPr lang="lv-LV" dirty="0">
                        <a:solidFill>
                          <a:srgbClr val="632523"/>
                        </a:solidFill>
                      </a:endParaRPr>
                    </a:p>
                  </a:txBody>
                  <a:tcPr/>
                </a:tc>
                <a:tc>
                  <a:txBody>
                    <a:bodyPr/>
                    <a:lstStyle/>
                    <a:p>
                      <a:r>
                        <a:rPr lang="lv-LV" dirty="0" smtClean="0">
                          <a:solidFill>
                            <a:srgbClr val="632523"/>
                          </a:solidFill>
                        </a:rPr>
                        <a:t>jā</a:t>
                      </a:r>
                      <a:endParaRPr lang="lv-LV" dirty="0">
                        <a:solidFill>
                          <a:srgbClr val="632523"/>
                        </a:solidFill>
                      </a:endParaRPr>
                    </a:p>
                  </a:txBody>
                  <a:tcPr/>
                </a:tc>
                <a:tc>
                  <a:txBody>
                    <a:bodyPr/>
                    <a:lstStyle/>
                    <a:p>
                      <a:r>
                        <a:rPr lang="lv-LV" dirty="0" smtClean="0">
                          <a:solidFill>
                            <a:srgbClr val="FF0000"/>
                          </a:solidFill>
                        </a:rPr>
                        <a:t>nē</a:t>
                      </a:r>
                      <a:endParaRPr lang="lv-LV" dirty="0">
                        <a:solidFill>
                          <a:srgbClr val="FF0000"/>
                        </a:solidFill>
                      </a:endParaRPr>
                    </a:p>
                  </a:txBody>
                  <a:tcPr/>
                </a:tc>
                <a:tc>
                  <a:txBody>
                    <a:bodyPr/>
                    <a:lstStyle/>
                    <a:p>
                      <a:r>
                        <a:rPr lang="lv-LV" dirty="0" smtClean="0">
                          <a:solidFill>
                            <a:srgbClr val="632523"/>
                          </a:solidFill>
                        </a:rPr>
                        <a:t>jā 1</a:t>
                      </a:r>
                      <a:r>
                        <a:rPr lang="lv-LV" baseline="0" dirty="0" smtClean="0">
                          <a:solidFill>
                            <a:srgbClr val="632523"/>
                          </a:solidFill>
                        </a:rPr>
                        <a:t> </a:t>
                      </a:r>
                      <a:r>
                        <a:rPr lang="lv-LV" dirty="0" smtClean="0">
                          <a:solidFill>
                            <a:srgbClr val="632523"/>
                          </a:solidFill>
                        </a:rPr>
                        <a:t>korp.</a:t>
                      </a:r>
                      <a:endParaRPr lang="lv-LV" dirty="0">
                        <a:solidFill>
                          <a:srgbClr val="632523"/>
                        </a:solidFill>
                      </a:endParaRPr>
                    </a:p>
                  </a:txBody>
                  <a:tcPr/>
                </a:tc>
              </a:tr>
              <a:tr h="370840">
                <a:tc>
                  <a:txBody>
                    <a:bodyPr/>
                    <a:lstStyle/>
                    <a:p>
                      <a:r>
                        <a:rPr lang="lv-LV" dirty="0" smtClean="0">
                          <a:solidFill>
                            <a:srgbClr val="632523"/>
                          </a:solidFill>
                        </a:rPr>
                        <a:t>Latgales </a:t>
                      </a:r>
                      <a:r>
                        <a:rPr lang="lv-LV" dirty="0" smtClean="0">
                          <a:solidFill>
                            <a:srgbClr val="632523"/>
                          </a:solidFill>
                        </a:rPr>
                        <a:t>priekšp. </a:t>
                      </a:r>
                      <a:r>
                        <a:rPr lang="lv-LV" dirty="0" smtClean="0">
                          <a:solidFill>
                            <a:srgbClr val="632523"/>
                          </a:solidFill>
                        </a:rPr>
                        <a:t>MS</a:t>
                      </a:r>
                      <a:endParaRPr lang="lv-LV" dirty="0">
                        <a:solidFill>
                          <a:srgbClr val="632523"/>
                        </a:solidFill>
                      </a:endParaRPr>
                    </a:p>
                  </a:txBody>
                  <a:tcPr/>
                </a:tc>
                <a:tc>
                  <a:txBody>
                    <a:bodyPr/>
                    <a:lstStyle/>
                    <a:p>
                      <a:r>
                        <a:rPr lang="lv-LV" dirty="0" smtClean="0">
                          <a:solidFill>
                            <a:srgbClr val="632523"/>
                          </a:solidFill>
                        </a:rPr>
                        <a:t>jā</a:t>
                      </a:r>
                      <a:endParaRPr lang="lv-LV" dirty="0">
                        <a:solidFill>
                          <a:srgbClr val="632523"/>
                        </a:solidFill>
                      </a:endParaRPr>
                    </a:p>
                  </a:txBody>
                  <a:tcPr/>
                </a:tc>
                <a:tc>
                  <a:txBody>
                    <a:bodyPr/>
                    <a:lstStyle/>
                    <a:p>
                      <a:r>
                        <a:rPr lang="lv-LV" dirty="0" smtClean="0">
                          <a:solidFill>
                            <a:srgbClr val="632523"/>
                          </a:solidFill>
                        </a:rPr>
                        <a:t>jā</a:t>
                      </a:r>
                      <a:endParaRPr lang="lv-LV" dirty="0">
                        <a:solidFill>
                          <a:srgbClr val="632523"/>
                        </a:solidFill>
                      </a:endParaRPr>
                    </a:p>
                  </a:txBody>
                  <a:tcPr/>
                </a:tc>
                <a:tc>
                  <a:txBody>
                    <a:bodyPr/>
                    <a:lstStyle/>
                    <a:p>
                      <a:r>
                        <a:rPr lang="lv-LV" dirty="0" smtClean="0">
                          <a:solidFill>
                            <a:srgbClr val="FF0000"/>
                          </a:solidFill>
                        </a:rPr>
                        <a:t>nē*</a:t>
                      </a:r>
                      <a:endParaRPr lang="lv-LV" dirty="0">
                        <a:solidFill>
                          <a:srgbClr val="FF0000"/>
                        </a:solidFill>
                      </a:endParaRPr>
                    </a:p>
                  </a:txBody>
                  <a:tcPr/>
                </a:tc>
                <a:tc>
                  <a:txBody>
                    <a:bodyPr/>
                    <a:lstStyle/>
                    <a:p>
                      <a:r>
                        <a:rPr lang="lv-LV" dirty="0" smtClean="0">
                          <a:solidFill>
                            <a:srgbClr val="632523"/>
                          </a:solidFill>
                        </a:rPr>
                        <a:t>jā</a:t>
                      </a:r>
                      <a:endParaRPr lang="lv-LV" dirty="0">
                        <a:solidFill>
                          <a:srgbClr val="632523"/>
                        </a:solidFill>
                      </a:endParaRPr>
                    </a:p>
                  </a:txBody>
                  <a:tcPr/>
                </a:tc>
              </a:tr>
              <a:tr h="370840">
                <a:tc>
                  <a:txBody>
                    <a:bodyPr/>
                    <a:lstStyle/>
                    <a:p>
                      <a:r>
                        <a:rPr lang="lv-LV" dirty="0" smtClean="0">
                          <a:solidFill>
                            <a:srgbClr val="632523"/>
                          </a:solidFill>
                        </a:rPr>
                        <a:t>Rīgas mākslas skola</a:t>
                      </a:r>
                      <a:endParaRPr lang="lv-LV" dirty="0">
                        <a:solidFill>
                          <a:srgbClr val="632523"/>
                        </a:solidFill>
                      </a:endParaRPr>
                    </a:p>
                  </a:txBody>
                  <a:tcPr/>
                </a:tc>
                <a:tc>
                  <a:txBody>
                    <a:bodyPr/>
                    <a:lstStyle/>
                    <a:p>
                      <a:r>
                        <a:rPr lang="lv-LV" dirty="0" smtClean="0">
                          <a:solidFill>
                            <a:srgbClr val="632523"/>
                          </a:solidFill>
                        </a:rPr>
                        <a:t>jā</a:t>
                      </a:r>
                      <a:endParaRPr lang="lv-LV" dirty="0">
                        <a:solidFill>
                          <a:srgbClr val="632523"/>
                        </a:solidFill>
                      </a:endParaRPr>
                    </a:p>
                  </a:txBody>
                  <a:tcPr/>
                </a:tc>
                <a:tc>
                  <a:txBody>
                    <a:bodyPr/>
                    <a:lstStyle/>
                    <a:p>
                      <a:r>
                        <a:rPr lang="lv-LV" dirty="0" smtClean="0">
                          <a:solidFill>
                            <a:srgbClr val="632523"/>
                          </a:solidFill>
                        </a:rPr>
                        <a:t>jā</a:t>
                      </a:r>
                      <a:endParaRPr lang="lv-LV" dirty="0">
                        <a:solidFill>
                          <a:srgbClr val="632523"/>
                        </a:solidFill>
                      </a:endParaRPr>
                    </a:p>
                  </a:txBody>
                  <a:tcPr/>
                </a:tc>
                <a:tc>
                  <a:txBody>
                    <a:bodyPr/>
                    <a:lstStyle/>
                    <a:p>
                      <a:r>
                        <a:rPr lang="lv-LV" dirty="0" smtClean="0">
                          <a:solidFill>
                            <a:srgbClr val="FF0000"/>
                          </a:solidFill>
                        </a:rPr>
                        <a:t>nē</a:t>
                      </a:r>
                      <a:endParaRPr lang="lv-LV" dirty="0">
                        <a:solidFill>
                          <a:srgbClr val="FF0000"/>
                        </a:solidFill>
                      </a:endParaRPr>
                    </a:p>
                  </a:txBody>
                  <a:tcPr/>
                </a:tc>
                <a:tc>
                  <a:txBody>
                    <a:bodyPr/>
                    <a:lstStyle/>
                    <a:p>
                      <a:r>
                        <a:rPr lang="lv-LV" dirty="0" smtClean="0">
                          <a:solidFill>
                            <a:srgbClr val="FF0000"/>
                          </a:solidFill>
                        </a:rPr>
                        <a:t>nē</a:t>
                      </a:r>
                      <a:endParaRPr lang="lv-LV" dirty="0">
                        <a:solidFill>
                          <a:srgbClr val="FF0000"/>
                        </a:solidFill>
                      </a:endParaRPr>
                    </a:p>
                  </a:txBody>
                  <a:tcPr/>
                </a:tc>
              </a:tr>
              <a:tr h="370840">
                <a:tc>
                  <a:txBody>
                    <a:bodyPr/>
                    <a:lstStyle/>
                    <a:p>
                      <a:r>
                        <a:rPr lang="lv-LV" dirty="0" smtClean="0">
                          <a:solidFill>
                            <a:srgbClr val="632523"/>
                          </a:solidFill>
                        </a:rPr>
                        <a:t>Pārdaugavas MMS</a:t>
                      </a:r>
                      <a:endParaRPr lang="lv-LV" dirty="0">
                        <a:solidFill>
                          <a:srgbClr val="632523"/>
                        </a:solidFill>
                      </a:endParaRPr>
                    </a:p>
                  </a:txBody>
                  <a:tcPr/>
                </a:tc>
                <a:tc>
                  <a:txBody>
                    <a:bodyPr/>
                    <a:lstStyle/>
                    <a:p>
                      <a:r>
                        <a:rPr lang="lv-LV" dirty="0" smtClean="0">
                          <a:solidFill>
                            <a:srgbClr val="632523"/>
                          </a:solidFill>
                        </a:rPr>
                        <a:t>jā</a:t>
                      </a:r>
                      <a:endParaRPr lang="lv-LV" dirty="0">
                        <a:solidFill>
                          <a:srgbClr val="632523"/>
                        </a:solidFill>
                      </a:endParaRPr>
                    </a:p>
                  </a:txBody>
                  <a:tcPr/>
                </a:tc>
                <a:tc>
                  <a:txBody>
                    <a:bodyPr/>
                    <a:lstStyle/>
                    <a:p>
                      <a:r>
                        <a:rPr lang="lv-LV" dirty="0" smtClean="0">
                          <a:solidFill>
                            <a:srgbClr val="FF0000"/>
                          </a:solidFill>
                        </a:rPr>
                        <a:t>nē</a:t>
                      </a:r>
                      <a:endParaRPr lang="lv-LV" dirty="0">
                        <a:solidFill>
                          <a:srgbClr val="FF0000"/>
                        </a:solidFill>
                      </a:endParaRPr>
                    </a:p>
                  </a:txBody>
                  <a:tcPr/>
                </a:tc>
                <a:tc>
                  <a:txBody>
                    <a:bodyPr/>
                    <a:lstStyle/>
                    <a:p>
                      <a:r>
                        <a:rPr lang="lv-LV" dirty="0" smtClean="0">
                          <a:solidFill>
                            <a:srgbClr val="FF0000"/>
                          </a:solidFill>
                        </a:rPr>
                        <a:t>nē</a:t>
                      </a:r>
                      <a:endParaRPr lang="lv-LV" dirty="0">
                        <a:solidFill>
                          <a:srgbClr val="FF0000"/>
                        </a:solidFill>
                      </a:endParaRPr>
                    </a:p>
                  </a:txBody>
                  <a:tcPr/>
                </a:tc>
                <a:tc>
                  <a:txBody>
                    <a:bodyPr/>
                    <a:lstStyle/>
                    <a:p>
                      <a:r>
                        <a:rPr lang="lv-LV" dirty="0" smtClean="0">
                          <a:solidFill>
                            <a:srgbClr val="FF0000"/>
                          </a:solidFill>
                        </a:rPr>
                        <a:t>nē</a:t>
                      </a:r>
                      <a:endParaRPr lang="lv-LV" dirty="0">
                        <a:solidFill>
                          <a:srgbClr val="FF0000"/>
                        </a:solidFill>
                      </a:endParaRPr>
                    </a:p>
                  </a:txBody>
                  <a:tcPr/>
                </a:tc>
              </a:tr>
              <a:tr h="370840">
                <a:tc>
                  <a:txBody>
                    <a:bodyPr/>
                    <a:lstStyle/>
                    <a:p>
                      <a:r>
                        <a:rPr lang="lv-LV" dirty="0" smtClean="0">
                          <a:solidFill>
                            <a:srgbClr val="632523"/>
                          </a:solidFill>
                        </a:rPr>
                        <a:t>P.Jurjāna MS</a:t>
                      </a:r>
                      <a:endParaRPr lang="lv-LV" dirty="0">
                        <a:solidFill>
                          <a:srgbClr val="632523"/>
                        </a:solidFill>
                      </a:endParaRPr>
                    </a:p>
                  </a:txBody>
                  <a:tcPr/>
                </a:tc>
                <a:tc>
                  <a:txBody>
                    <a:bodyPr/>
                    <a:lstStyle/>
                    <a:p>
                      <a:r>
                        <a:rPr lang="lv-LV" dirty="0" smtClean="0">
                          <a:solidFill>
                            <a:srgbClr val="632523"/>
                          </a:solidFill>
                        </a:rPr>
                        <a:t>jā</a:t>
                      </a:r>
                      <a:endParaRPr lang="lv-LV" dirty="0">
                        <a:solidFill>
                          <a:srgbClr val="632523"/>
                        </a:solidFill>
                      </a:endParaRPr>
                    </a:p>
                  </a:txBody>
                  <a:tcPr/>
                </a:tc>
                <a:tc>
                  <a:txBody>
                    <a:bodyPr/>
                    <a:lstStyle/>
                    <a:p>
                      <a:r>
                        <a:rPr lang="lv-LV" dirty="0" smtClean="0">
                          <a:solidFill>
                            <a:srgbClr val="632523"/>
                          </a:solidFill>
                        </a:rPr>
                        <a:t>jā</a:t>
                      </a:r>
                      <a:endParaRPr lang="lv-LV" dirty="0">
                        <a:solidFill>
                          <a:srgbClr val="632523"/>
                        </a:solidFill>
                      </a:endParaRPr>
                    </a:p>
                  </a:txBody>
                  <a:tcPr/>
                </a:tc>
                <a:tc>
                  <a:txBody>
                    <a:bodyPr/>
                    <a:lstStyle/>
                    <a:p>
                      <a:r>
                        <a:rPr lang="lv-LV" dirty="0" smtClean="0">
                          <a:solidFill>
                            <a:srgbClr val="FF0000"/>
                          </a:solidFill>
                        </a:rPr>
                        <a:t>nē</a:t>
                      </a:r>
                      <a:r>
                        <a:rPr lang="lv-LV" dirty="0" smtClean="0"/>
                        <a:t> </a:t>
                      </a:r>
                      <a:r>
                        <a:rPr lang="lv-LV" sz="1600" dirty="0" smtClean="0">
                          <a:solidFill>
                            <a:srgbClr val="632523"/>
                          </a:solidFill>
                        </a:rPr>
                        <a:t>lielajā mājā/ir </a:t>
                      </a:r>
                      <a:r>
                        <a:rPr lang="lv-LV" sz="1600" dirty="0" smtClean="0">
                          <a:solidFill>
                            <a:srgbClr val="632523"/>
                          </a:solidFill>
                        </a:rPr>
                        <a:t>mazajā</a:t>
                      </a:r>
                      <a:endParaRPr lang="lv-LV" sz="1600" dirty="0">
                        <a:solidFill>
                          <a:srgbClr val="632523"/>
                        </a:solidFill>
                      </a:endParaRPr>
                    </a:p>
                  </a:txBody>
                  <a:tcPr/>
                </a:tc>
                <a:tc>
                  <a:txBody>
                    <a:bodyPr/>
                    <a:lstStyle/>
                    <a:p>
                      <a:r>
                        <a:rPr lang="lv-LV" dirty="0" smtClean="0">
                          <a:solidFill>
                            <a:srgbClr val="FF0000"/>
                          </a:solidFill>
                        </a:rPr>
                        <a:t>nē</a:t>
                      </a:r>
                      <a:endParaRPr lang="lv-LV" dirty="0">
                        <a:solidFill>
                          <a:srgbClr val="FF0000"/>
                        </a:solidFill>
                      </a:endParaRPr>
                    </a:p>
                  </a:txBody>
                  <a:tcPr/>
                </a:tc>
              </a:tr>
              <a:tr h="370840">
                <a:tc>
                  <a:txBody>
                    <a:bodyPr/>
                    <a:lstStyle/>
                    <a:p>
                      <a:r>
                        <a:rPr lang="lv-LV" dirty="0" smtClean="0">
                          <a:solidFill>
                            <a:srgbClr val="632523"/>
                          </a:solidFill>
                        </a:rPr>
                        <a:t>Rīgas 3.MS</a:t>
                      </a:r>
                      <a:endParaRPr lang="lv-LV" dirty="0">
                        <a:solidFill>
                          <a:srgbClr val="632523"/>
                        </a:solidFill>
                      </a:endParaRPr>
                    </a:p>
                  </a:txBody>
                  <a:tcPr/>
                </a:tc>
                <a:tc>
                  <a:txBody>
                    <a:bodyPr/>
                    <a:lstStyle/>
                    <a:p>
                      <a:r>
                        <a:rPr lang="lv-LV" dirty="0" smtClean="0">
                          <a:solidFill>
                            <a:srgbClr val="FF0000"/>
                          </a:solidFill>
                        </a:rPr>
                        <a:t>nē</a:t>
                      </a:r>
                      <a:endParaRPr lang="lv-LV" dirty="0">
                        <a:solidFill>
                          <a:srgbClr val="FF0000"/>
                        </a:solidFill>
                      </a:endParaRPr>
                    </a:p>
                  </a:txBody>
                  <a:tcPr/>
                </a:tc>
                <a:tc>
                  <a:txBody>
                    <a:bodyPr/>
                    <a:lstStyle/>
                    <a:p>
                      <a:r>
                        <a:rPr lang="lv-LV" dirty="0" smtClean="0">
                          <a:solidFill>
                            <a:srgbClr val="FF0000"/>
                          </a:solidFill>
                        </a:rPr>
                        <a:t>nē</a:t>
                      </a:r>
                      <a:endParaRPr lang="lv-LV" dirty="0">
                        <a:solidFill>
                          <a:srgbClr val="FF0000"/>
                        </a:solidFill>
                      </a:endParaRPr>
                    </a:p>
                  </a:txBody>
                  <a:tcPr/>
                </a:tc>
                <a:tc>
                  <a:txBody>
                    <a:bodyPr/>
                    <a:lstStyle/>
                    <a:p>
                      <a:r>
                        <a:rPr lang="lv-LV" dirty="0" smtClean="0">
                          <a:solidFill>
                            <a:srgbClr val="FF0000"/>
                          </a:solidFill>
                        </a:rPr>
                        <a:t>nē</a:t>
                      </a:r>
                      <a:endParaRPr lang="lv-LV" dirty="0">
                        <a:solidFill>
                          <a:srgbClr val="FF0000"/>
                        </a:solidFill>
                      </a:endParaRPr>
                    </a:p>
                  </a:txBody>
                  <a:tcPr/>
                </a:tc>
                <a:tc>
                  <a:txBody>
                    <a:bodyPr/>
                    <a:lstStyle/>
                    <a:p>
                      <a:r>
                        <a:rPr lang="lv-LV" dirty="0" smtClean="0">
                          <a:solidFill>
                            <a:srgbClr val="FF0000"/>
                          </a:solidFill>
                        </a:rPr>
                        <a:t>nē</a:t>
                      </a:r>
                      <a:endParaRPr lang="lv-LV" dirty="0">
                        <a:solidFill>
                          <a:srgbClr val="FF0000"/>
                        </a:solidFill>
                      </a:endParaRPr>
                    </a:p>
                  </a:txBody>
                  <a:tcPr/>
                </a:tc>
              </a:tr>
            </a:tbl>
          </a:graphicData>
        </a:graphic>
      </p:graphicFrame>
      <p:sp>
        <p:nvSpPr>
          <p:cNvPr id="5" name="TextBox 4"/>
          <p:cNvSpPr txBox="1"/>
          <p:nvPr/>
        </p:nvSpPr>
        <p:spPr>
          <a:xfrm>
            <a:off x="301625" y="5653814"/>
            <a:ext cx="8986793" cy="646331"/>
          </a:xfrm>
          <a:prstGeom prst="rect">
            <a:avLst/>
          </a:prstGeom>
          <a:noFill/>
        </p:spPr>
        <p:txBody>
          <a:bodyPr wrap="square" rtlCol="0">
            <a:spAutoFit/>
          </a:bodyPr>
          <a:lstStyle/>
          <a:p>
            <a:r>
              <a:rPr lang="lv-LV" dirty="0" smtClean="0">
                <a:solidFill>
                  <a:srgbClr val="632523"/>
                </a:solidFill>
              </a:rPr>
              <a:t>Secinājums: gandrīz pusē nav iespēja iekļūt ne skolā, ne zālē, </a:t>
            </a:r>
            <a:r>
              <a:rPr lang="lv-LV" dirty="0" smtClean="0">
                <a:solidFill>
                  <a:srgbClr val="632523"/>
                </a:solidFill>
              </a:rPr>
              <a:t>skatuves un WC nepieejamas</a:t>
            </a:r>
            <a:endParaRPr lang="lv-LV" dirty="0">
              <a:solidFill>
                <a:srgbClr val="632523"/>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sz="3200" dirty="0" smtClean="0"/>
              <a:t>Pieejamības </a:t>
            </a:r>
            <a:r>
              <a:rPr lang="lv-LV" sz="3200" dirty="0" smtClean="0"/>
              <a:t>izpēte Latvijas kult</a:t>
            </a:r>
            <a:r>
              <a:rPr lang="lv-LV" sz="3200" dirty="0" smtClean="0"/>
              <a:t>ūras iestādēs</a:t>
            </a:r>
            <a:br>
              <a:rPr lang="lv-LV" sz="3200" dirty="0" smtClean="0"/>
            </a:br>
            <a:r>
              <a:rPr lang="lv-LV" sz="2000" dirty="0" smtClean="0"/>
              <a:t> /2020/</a:t>
            </a:r>
            <a:endParaRPr lang="lv-LV" sz="2000" dirty="0"/>
          </a:p>
        </p:txBody>
      </p:sp>
      <p:sp>
        <p:nvSpPr>
          <p:cNvPr id="3" name="Content Placeholder 2"/>
          <p:cNvSpPr>
            <a:spLocks noGrp="1"/>
          </p:cNvSpPr>
          <p:nvPr>
            <p:ph sz="quarter" idx="1"/>
          </p:nvPr>
        </p:nvSpPr>
        <p:spPr/>
        <p:txBody>
          <a:bodyPr>
            <a:normAutofit/>
          </a:bodyPr>
          <a:lstStyle/>
          <a:p>
            <a:pPr>
              <a:buNone/>
            </a:pPr>
            <a:r>
              <a:rPr lang="lv-LV" sz="2000" dirty="0" smtClean="0">
                <a:solidFill>
                  <a:srgbClr val="632523"/>
                </a:solidFill>
              </a:rPr>
              <a:t>2020.gada augusts &gt; izsūtīti </a:t>
            </a:r>
            <a:r>
              <a:rPr lang="lv-LV" sz="2000" dirty="0" smtClean="0">
                <a:solidFill>
                  <a:srgbClr val="FF0000"/>
                </a:solidFill>
              </a:rPr>
              <a:t>420</a:t>
            </a:r>
            <a:r>
              <a:rPr lang="lv-LV" sz="2000" dirty="0" smtClean="0">
                <a:solidFill>
                  <a:srgbClr val="632523"/>
                </a:solidFill>
              </a:rPr>
              <a:t> e-pasti uz kultūras namiem</a:t>
            </a:r>
          </a:p>
          <a:p>
            <a:pPr>
              <a:buNone/>
            </a:pPr>
            <a:r>
              <a:rPr lang="lv-LV" sz="2000" dirty="0" smtClean="0">
                <a:solidFill>
                  <a:srgbClr val="632523"/>
                </a:solidFill>
              </a:rPr>
              <a:t>                                       iegūtas </a:t>
            </a:r>
            <a:r>
              <a:rPr lang="lv-LV" sz="2000" dirty="0" smtClean="0">
                <a:solidFill>
                  <a:srgbClr val="FF0000"/>
                </a:solidFill>
              </a:rPr>
              <a:t>328</a:t>
            </a:r>
            <a:r>
              <a:rPr lang="lv-LV" sz="2000" dirty="0" smtClean="0">
                <a:solidFill>
                  <a:srgbClr val="632523"/>
                </a:solidFill>
              </a:rPr>
              <a:t> atbildes</a:t>
            </a:r>
            <a:endParaRPr lang="en-US" sz="2000" b="1" dirty="0" smtClean="0">
              <a:solidFill>
                <a:schemeClr val="accent2">
                  <a:lumMod val="50000"/>
                </a:schemeClr>
              </a:solidFill>
            </a:endParaRPr>
          </a:p>
          <a:p>
            <a:pPr>
              <a:buNone/>
            </a:pPr>
            <a:r>
              <a:rPr lang="en-US" sz="2000" b="1" dirty="0" smtClean="0">
                <a:solidFill>
                  <a:schemeClr val="accent2">
                    <a:lumMod val="50000"/>
                  </a:schemeClr>
                </a:solidFill>
              </a:rPr>
              <a:t>Mērķis - izprast kopējo situāciju vides pieejamībā kultūras iestādēs, neanalizējot detalizēti ne reģionus, ne kultūras iestādes pēc piederības </a:t>
            </a:r>
          </a:p>
          <a:p>
            <a:pPr>
              <a:buNone/>
            </a:pPr>
            <a:endParaRPr lang="en-US" sz="2000" b="1" dirty="0" smtClean="0">
              <a:solidFill>
                <a:schemeClr val="accent2">
                  <a:lumMod val="50000"/>
                </a:schemeClr>
              </a:solidFill>
            </a:endParaRPr>
          </a:p>
          <a:p>
            <a:pPr>
              <a:buNone/>
            </a:pPr>
            <a:r>
              <a:rPr lang="en-US" sz="2000" dirty="0" smtClean="0">
                <a:solidFill>
                  <a:srgbClr val="632523"/>
                </a:solidFill>
              </a:rPr>
              <a:t>Iespēja iekļūt kultūras iestādē - 81 % jeb 267 k/n (</a:t>
            </a:r>
            <a:r>
              <a:rPr lang="en-US" sz="1400" dirty="0" smtClean="0">
                <a:solidFill>
                  <a:srgbClr val="632523"/>
                </a:solidFill>
              </a:rPr>
              <a:t>19% jeb 61 kultūras iestādē nav iespējams iekļūt. Iespējams šis skaitlis varētu būt nedaudz lielāks, ņemot vērā neatbildējušo skaitu) </a:t>
            </a:r>
          </a:p>
          <a:p>
            <a:pPr>
              <a:buNone/>
            </a:pPr>
            <a:r>
              <a:rPr lang="en-US" sz="2000" dirty="0" smtClean="0">
                <a:solidFill>
                  <a:srgbClr val="632523"/>
                </a:solidFill>
              </a:rPr>
              <a:t>Iespēja </a:t>
            </a:r>
            <a:r>
              <a:rPr lang="en-US" sz="2000" dirty="0" smtClean="0">
                <a:solidFill>
                  <a:srgbClr val="632523"/>
                </a:solidFill>
              </a:rPr>
              <a:t>iekļūt skatītāju zālē - 76 % jeb 250 kultūras iestādēs (</a:t>
            </a:r>
            <a:r>
              <a:rPr lang="en-US" sz="1600" dirty="0" smtClean="0">
                <a:solidFill>
                  <a:srgbClr val="632523"/>
                </a:solidFill>
              </a:rPr>
              <a:t>gandrīz ¼ – 24% jeb 79 iestādēs, tas nav iespējams) </a:t>
            </a:r>
          </a:p>
          <a:p>
            <a:pPr>
              <a:buNone/>
            </a:pPr>
            <a:r>
              <a:rPr lang="en-US" sz="2000" dirty="0" smtClean="0">
                <a:solidFill>
                  <a:srgbClr val="632523"/>
                </a:solidFill>
              </a:rPr>
              <a:t>Iespēja patstāvīgi nokļūt uz skatuves  - </a:t>
            </a:r>
            <a:r>
              <a:rPr lang="en-US" sz="1400" dirty="0" smtClean="0">
                <a:solidFill>
                  <a:srgbClr val="FF0000"/>
                </a:solidFill>
              </a:rPr>
              <a:t>10 % (!)</a:t>
            </a:r>
            <a:r>
              <a:rPr lang="en-US" sz="1400" dirty="0" smtClean="0">
                <a:solidFill>
                  <a:srgbClr val="632523"/>
                </a:solidFill>
              </a:rPr>
              <a:t> jeb 34 kultūras iestādēs ir iespēja cilvēkiem ar kustību traucējumiem patstāvīgi nokļūt uz skatuves, dati sasaucas ar iepriekšējo pētījumu par Rīgas kultūras iestādēm)</a:t>
            </a:r>
          </a:p>
          <a:p>
            <a:pPr>
              <a:buNone/>
            </a:pPr>
            <a:r>
              <a:rPr lang="en-US" sz="2000" dirty="0" smtClean="0">
                <a:solidFill>
                  <a:schemeClr val="accent2">
                    <a:lumMod val="50000"/>
                  </a:schemeClr>
                </a:solidFill>
              </a:rPr>
              <a:t>WC pieejamība </a:t>
            </a:r>
            <a:r>
              <a:rPr lang="en-US" sz="1400" dirty="0" smtClean="0">
                <a:solidFill>
                  <a:srgbClr val="FF0000"/>
                </a:solidFill>
              </a:rPr>
              <a:t>- 52 % </a:t>
            </a:r>
            <a:r>
              <a:rPr lang="en-US" sz="1400" dirty="0" smtClean="0">
                <a:solidFill>
                  <a:schemeClr val="accent2">
                    <a:lumMod val="50000"/>
                  </a:schemeClr>
                </a:solidFill>
              </a:rPr>
              <a:t>jeb 171 kultūras iestādē tas nav iespējams </a:t>
            </a:r>
          </a:p>
          <a:p>
            <a:pPr>
              <a:buNone/>
            </a:pPr>
            <a:endParaRPr lang="lv-LV" sz="1600" dirty="0">
              <a:solidFill>
                <a:srgbClr val="632523"/>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200" dirty="0" smtClean="0"/>
              <a:t>Cilv</a:t>
            </a:r>
            <a:r>
              <a:rPr lang="lv-LV" sz="3200" dirty="0" smtClean="0"/>
              <a:t>ēkrerursu pieejamība</a:t>
            </a:r>
            <a:endParaRPr lang="lv-LV" sz="3200" dirty="0"/>
          </a:p>
        </p:txBody>
      </p:sp>
      <p:sp>
        <p:nvSpPr>
          <p:cNvPr id="3" name="Content Placeholder 2"/>
          <p:cNvSpPr>
            <a:spLocks noGrp="1"/>
          </p:cNvSpPr>
          <p:nvPr>
            <p:ph sz="quarter" idx="1"/>
          </p:nvPr>
        </p:nvSpPr>
        <p:spPr/>
        <p:txBody>
          <a:bodyPr>
            <a:normAutofit fontScale="92500" lnSpcReduction="10000"/>
          </a:bodyPr>
          <a:lstStyle/>
          <a:p>
            <a:pPr>
              <a:buNone/>
            </a:pPr>
            <a:r>
              <a:rPr lang="lv-LV" sz="2400" dirty="0" smtClean="0">
                <a:solidFill>
                  <a:srgbClr val="FF0000"/>
                </a:solidFill>
              </a:rPr>
              <a:t>Tikai 11% </a:t>
            </a:r>
            <a:r>
              <a:rPr lang="lv-LV" sz="2400" dirty="0" smtClean="0">
                <a:solidFill>
                  <a:schemeClr val="accent2">
                    <a:lumMod val="50000"/>
                  </a:schemeClr>
                </a:solidFill>
              </a:rPr>
              <a:t>jeb </a:t>
            </a:r>
            <a:r>
              <a:rPr lang="lv-LV" sz="2400" dirty="0" smtClean="0">
                <a:solidFill>
                  <a:srgbClr val="FF0000"/>
                </a:solidFill>
              </a:rPr>
              <a:t>38</a:t>
            </a:r>
            <a:r>
              <a:rPr lang="lv-LV" sz="2400" dirty="0" smtClean="0">
                <a:solidFill>
                  <a:schemeClr val="accent2">
                    <a:lumMod val="50000"/>
                  </a:schemeClr>
                </a:solidFill>
              </a:rPr>
              <a:t> kultūras iestādēs kolektīvos piedalās cilvēki ar īpašām vajadzībām (parasti 1 vai 2 cilvēki)!</a:t>
            </a:r>
          </a:p>
          <a:p>
            <a:pPr>
              <a:buNone/>
            </a:pPr>
            <a:endParaRPr lang="lv-LV" sz="2400" dirty="0" smtClean="0">
              <a:solidFill>
                <a:schemeClr val="accent2">
                  <a:lumMod val="50000"/>
                </a:schemeClr>
              </a:solidFill>
            </a:endParaRPr>
          </a:p>
          <a:p>
            <a:pPr>
              <a:buNone/>
            </a:pPr>
            <a:r>
              <a:rPr lang="lv-LV" sz="2400" dirty="0" smtClean="0">
                <a:solidFill>
                  <a:schemeClr val="accent2">
                    <a:lumMod val="50000"/>
                  </a:schemeClr>
                </a:solidFill>
              </a:rPr>
              <a:t>Atrunas – mūsu novadā nav cilvēku ar īpašām vajadzībām,</a:t>
            </a:r>
          </a:p>
          <a:p>
            <a:pPr>
              <a:buNone/>
            </a:pPr>
            <a:r>
              <a:rPr lang="lv-LV" sz="2400" dirty="0" smtClean="0">
                <a:solidFill>
                  <a:schemeClr val="accent2">
                    <a:lumMod val="50000"/>
                  </a:schemeClr>
                </a:solidFill>
              </a:rPr>
              <a:t>		       neviens nav izteicis vēlēšanos piedalīties</a:t>
            </a:r>
          </a:p>
          <a:p>
            <a:pPr>
              <a:buNone/>
            </a:pPr>
            <a:r>
              <a:rPr lang="en-US" sz="2400" b="1" dirty="0" smtClean="0">
                <a:solidFill>
                  <a:schemeClr val="accent2">
                    <a:lumMod val="50000"/>
                  </a:schemeClr>
                </a:solidFill>
              </a:rPr>
              <a:t>Secinājums </a:t>
            </a:r>
            <a:r>
              <a:rPr lang="en-US" sz="2400" dirty="0" smtClean="0">
                <a:solidFill>
                  <a:schemeClr val="accent2">
                    <a:lumMod val="50000"/>
                  </a:schemeClr>
                </a:solidFill>
              </a:rPr>
              <a:t>– </a:t>
            </a:r>
            <a:r>
              <a:rPr lang="en-US" sz="2400" b="1" dirty="0" smtClean="0">
                <a:solidFill>
                  <a:schemeClr val="accent2">
                    <a:lumMod val="50000"/>
                  </a:schemeClr>
                </a:solidFill>
              </a:rPr>
              <a:t>cilvēku ar īpašām vajadzībām dalība kultūras procesos Latvijā ir ļoti vāja.</a:t>
            </a:r>
            <a:r>
              <a:rPr lang="en-US" sz="2400" b="1" dirty="0" smtClean="0">
                <a:solidFill>
                  <a:schemeClr val="accent2">
                    <a:lumMod val="50000"/>
                  </a:schemeClr>
                </a:solidFill>
              </a:rPr>
              <a:t> </a:t>
            </a:r>
          </a:p>
          <a:p>
            <a:pPr>
              <a:buNone/>
            </a:pPr>
            <a:r>
              <a:rPr lang="en-US" sz="2400" dirty="0" smtClean="0">
                <a:solidFill>
                  <a:schemeClr val="accent2">
                    <a:lumMod val="50000"/>
                  </a:schemeClr>
                </a:solidFill>
              </a:rPr>
              <a:t>Izskaidrojums </a:t>
            </a:r>
            <a:r>
              <a:rPr lang="en-US" sz="2400" dirty="0" smtClean="0">
                <a:solidFill>
                  <a:schemeClr val="accent2">
                    <a:lumMod val="50000"/>
                  </a:schemeClr>
                </a:solidFill>
              </a:rPr>
              <a:t>– vides pieejamība ir nepietiekami attīstība. Kā arī no kultūras iestādēm nav jūtama iniciatīva iesaistīt šīs mērķgrupas cilvēkus, jo tam nepieciešami papildus resursi – jaunu zināšanu apgūšana, lai strādātu ar cilvēkiem ar īpašām vajadzībām, </a:t>
            </a:r>
            <a:r>
              <a:rPr lang="en-US" sz="2400" dirty="0" smtClean="0">
                <a:solidFill>
                  <a:schemeClr val="accent2">
                    <a:lumMod val="50000"/>
                  </a:schemeClr>
                </a:solidFill>
              </a:rPr>
              <a:t>iespējams – </a:t>
            </a:r>
            <a:r>
              <a:rPr lang="en-US" sz="2400" dirty="0" smtClean="0">
                <a:solidFill>
                  <a:schemeClr val="accent2">
                    <a:lumMod val="50000"/>
                  </a:schemeClr>
                </a:solidFill>
              </a:rPr>
              <a:t>asistenti,</a:t>
            </a:r>
            <a:r>
              <a:rPr lang="en-US" sz="2400" dirty="0" smtClean="0">
                <a:solidFill>
                  <a:schemeClr val="accent2">
                    <a:lumMod val="50000"/>
                  </a:schemeClr>
                </a:solidFill>
              </a:rPr>
              <a:t> arī </a:t>
            </a:r>
            <a:r>
              <a:rPr lang="en-US" sz="2400" dirty="0" smtClean="0">
                <a:solidFill>
                  <a:schemeClr val="accent2">
                    <a:lumMod val="50000"/>
                  </a:schemeClr>
                </a:solidFill>
              </a:rPr>
              <a:t>stereotipu esība kultūras darbinieku apziņās </a:t>
            </a:r>
            <a:endParaRPr lang="lv-LV" sz="2400" dirty="0" smtClean="0">
              <a:solidFill>
                <a:schemeClr val="accent2">
                  <a:lumMod val="50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200" dirty="0" smtClean="0"/>
              <a:t>Pieejamības pētījuma rekomendācijas</a:t>
            </a:r>
            <a:endParaRPr lang="lv-LV" sz="3200" dirty="0"/>
          </a:p>
        </p:txBody>
      </p:sp>
      <p:sp>
        <p:nvSpPr>
          <p:cNvPr id="3" name="Content Placeholder 2"/>
          <p:cNvSpPr>
            <a:spLocks noGrp="1"/>
          </p:cNvSpPr>
          <p:nvPr>
            <p:ph sz="quarter" idx="1"/>
          </p:nvPr>
        </p:nvSpPr>
        <p:spPr/>
        <p:txBody>
          <a:bodyPr>
            <a:normAutofit fontScale="92500" lnSpcReduction="20000"/>
          </a:bodyPr>
          <a:lstStyle/>
          <a:p>
            <a:pPr>
              <a:buNone/>
            </a:pPr>
            <a:r>
              <a:rPr lang="lv-LV" b="1" dirty="0" smtClean="0">
                <a:solidFill>
                  <a:schemeClr val="accent2">
                    <a:lumMod val="50000"/>
                  </a:schemeClr>
                </a:solidFill>
              </a:rPr>
              <a:t>Rekomendācijas.</a:t>
            </a:r>
            <a:r>
              <a:rPr lang="lv-LV" dirty="0" smtClean="0">
                <a:solidFill>
                  <a:schemeClr val="accent2">
                    <a:lumMod val="50000"/>
                  </a:schemeClr>
                </a:solidFill>
              </a:rPr>
              <a:t> Kultūras </a:t>
            </a:r>
            <a:r>
              <a:rPr lang="lv-LV" dirty="0" smtClean="0">
                <a:solidFill>
                  <a:schemeClr val="accent2">
                    <a:lumMod val="50000"/>
                  </a:schemeClr>
                </a:solidFill>
              </a:rPr>
              <a:t>ministrijai būtu jāatzīst, ka</a:t>
            </a:r>
            <a:r>
              <a:rPr lang="lv-LV" dirty="0" smtClean="0">
                <a:solidFill>
                  <a:schemeClr val="accent2">
                    <a:lumMod val="50000"/>
                  </a:schemeClr>
                </a:solidFill>
              </a:rPr>
              <a:t> cilvēku ar </a:t>
            </a:r>
            <a:r>
              <a:rPr lang="lv-LV" dirty="0" smtClean="0">
                <a:solidFill>
                  <a:schemeClr val="accent2">
                    <a:lumMod val="50000"/>
                  </a:schemeClr>
                </a:solidFill>
              </a:rPr>
              <a:t>īpašām vajadzībām</a:t>
            </a:r>
            <a:r>
              <a:rPr lang="lv-LV" dirty="0" smtClean="0">
                <a:solidFill>
                  <a:schemeClr val="accent2">
                    <a:lumMod val="50000"/>
                  </a:schemeClr>
                </a:solidFill>
              </a:rPr>
              <a:t> </a:t>
            </a:r>
            <a:r>
              <a:rPr lang="lv-LV" dirty="0" smtClean="0">
                <a:solidFill>
                  <a:schemeClr val="accent2">
                    <a:lumMod val="50000"/>
                  </a:schemeClr>
                </a:solidFill>
              </a:rPr>
              <a:t>radītais kultūras produkts ir liekams kā līdzvērtīgs </a:t>
            </a:r>
            <a:r>
              <a:rPr lang="lv-LV" dirty="0" smtClean="0">
                <a:solidFill>
                  <a:schemeClr val="accent2">
                    <a:lumMod val="50000"/>
                  </a:schemeClr>
                </a:solidFill>
              </a:rPr>
              <a:t>citiem. </a:t>
            </a:r>
          </a:p>
          <a:p>
            <a:pPr>
              <a:buNone/>
            </a:pPr>
            <a:r>
              <a:rPr lang="lv-LV" dirty="0" smtClean="0">
                <a:solidFill>
                  <a:schemeClr val="accent2">
                    <a:lumMod val="50000"/>
                  </a:schemeClr>
                </a:solidFill>
              </a:rPr>
              <a:t>V</a:t>
            </a:r>
            <a:r>
              <a:rPr lang="lv-LV" dirty="0" smtClean="0">
                <a:solidFill>
                  <a:schemeClr val="accent2">
                    <a:lumMod val="50000"/>
                  </a:schemeClr>
                </a:solidFill>
              </a:rPr>
              <a:t>alstī </a:t>
            </a:r>
            <a:r>
              <a:rPr lang="lv-LV" dirty="0" smtClean="0">
                <a:solidFill>
                  <a:schemeClr val="accent2">
                    <a:lumMod val="50000"/>
                  </a:schemeClr>
                </a:solidFill>
              </a:rPr>
              <a:t>un pašvaldībās</a:t>
            </a:r>
            <a:r>
              <a:rPr lang="lv-LV" dirty="0" smtClean="0">
                <a:solidFill>
                  <a:schemeClr val="accent2">
                    <a:lumMod val="50000"/>
                  </a:schemeClr>
                </a:solidFill>
              </a:rPr>
              <a:t> jādomā </a:t>
            </a:r>
            <a:r>
              <a:rPr lang="lv-LV" dirty="0" smtClean="0">
                <a:solidFill>
                  <a:schemeClr val="accent2">
                    <a:lumMod val="50000"/>
                  </a:schemeClr>
                </a:solidFill>
              </a:rPr>
              <a:t>par kultūras pieejamību</a:t>
            </a:r>
            <a:r>
              <a:rPr lang="lv-LV" dirty="0" smtClean="0">
                <a:solidFill>
                  <a:schemeClr val="accent2">
                    <a:lumMod val="50000"/>
                  </a:schemeClr>
                </a:solidFill>
              </a:rPr>
              <a:t> šai </a:t>
            </a:r>
            <a:r>
              <a:rPr lang="lv-LV" dirty="0" smtClean="0">
                <a:solidFill>
                  <a:schemeClr val="accent2">
                    <a:lumMod val="50000"/>
                  </a:schemeClr>
                </a:solidFill>
              </a:rPr>
              <a:t>sabiedrības grupai.</a:t>
            </a:r>
            <a:r>
              <a:rPr lang="lv-LV" dirty="0" smtClean="0">
                <a:solidFill>
                  <a:schemeClr val="accent2">
                    <a:lumMod val="50000"/>
                  </a:schemeClr>
                </a:solidFill>
              </a:rPr>
              <a:t> </a:t>
            </a:r>
          </a:p>
          <a:p>
            <a:pPr>
              <a:buNone/>
            </a:pPr>
            <a:r>
              <a:rPr lang="lv-LV" dirty="0" smtClean="0">
                <a:solidFill>
                  <a:schemeClr val="accent2">
                    <a:lumMod val="50000"/>
                  </a:schemeClr>
                </a:solidFill>
              </a:rPr>
              <a:t>KM </a:t>
            </a:r>
            <a:r>
              <a:rPr lang="lv-LV" dirty="0" smtClean="0">
                <a:solidFill>
                  <a:schemeClr val="accent2">
                    <a:lumMod val="50000"/>
                  </a:schemeClr>
                </a:solidFill>
              </a:rPr>
              <a:t>būtu</a:t>
            </a:r>
            <a:r>
              <a:rPr lang="lv-LV" dirty="0" smtClean="0">
                <a:solidFill>
                  <a:schemeClr val="accent2">
                    <a:lumMod val="50000"/>
                  </a:schemeClr>
                </a:solidFill>
              </a:rPr>
              <a:t> v</a:t>
            </a:r>
            <a:r>
              <a:rPr lang="lv-LV" dirty="0" smtClean="0">
                <a:solidFill>
                  <a:schemeClr val="accent2">
                    <a:lumMod val="50000"/>
                  </a:schemeClr>
                </a:solidFill>
              </a:rPr>
              <a:t>air</a:t>
            </a:r>
            <a:r>
              <a:rPr lang="lv-LV" dirty="0" smtClean="0">
                <a:solidFill>
                  <a:schemeClr val="accent2">
                    <a:lumMod val="50000"/>
                  </a:schemeClr>
                </a:solidFill>
              </a:rPr>
              <a:t>āk</a:t>
            </a:r>
            <a:r>
              <a:rPr lang="lv-LV" dirty="0" smtClean="0">
                <a:solidFill>
                  <a:schemeClr val="accent2">
                    <a:lumMod val="50000"/>
                  </a:schemeClr>
                </a:solidFill>
              </a:rPr>
              <a:t> </a:t>
            </a:r>
            <a:r>
              <a:rPr lang="lv-LV" dirty="0" smtClean="0">
                <a:solidFill>
                  <a:schemeClr val="accent2">
                    <a:lumMod val="50000"/>
                  </a:schemeClr>
                </a:solidFill>
              </a:rPr>
              <a:t>jāsadarbojas ar nevalstisko sektoru, kurā jau daudzus gadus, pateicoties pašiniciatīvai, notiek kultūras radīšanas un kultūrizglītošanas darbs.</a:t>
            </a:r>
            <a:r>
              <a:rPr lang="lv-LV" dirty="0" smtClean="0">
                <a:solidFill>
                  <a:schemeClr val="accent2">
                    <a:lumMod val="50000"/>
                  </a:schemeClr>
                </a:solidFill>
              </a:rPr>
              <a:t> </a:t>
            </a:r>
          </a:p>
          <a:p>
            <a:pPr>
              <a:buNone/>
            </a:pPr>
            <a:r>
              <a:rPr lang="lv-LV" dirty="0" smtClean="0">
                <a:solidFill>
                  <a:schemeClr val="accent2">
                    <a:lumMod val="50000"/>
                  </a:schemeClr>
                </a:solidFill>
              </a:rPr>
              <a:t>Arī </a:t>
            </a:r>
            <a:r>
              <a:rPr lang="lv-LV" dirty="0" smtClean="0">
                <a:solidFill>
                  <a:schemeClr val="accent2">
                    <a:lumMod val="50000"/>
                  </a:schemeClr>
                </a:solidFill>
              </a:rPr>
              <a:t>Kultūrpolitikas</a:t>
            </a:r>
            <a:r>
              <a:rPr lang="lv-LV" b="1" dirty="0" smtClean="0">
                <a:solidFill>
                  <a:schemeClr val="accent2">
                    <a:lumMod val="50000"/>
                  </a:schemeClr>
                </a:solidFill>
              </a:rPr>
              <a:t> </a:t>
            </a:r>
            <a:r>
              <a:rPr lang="lv-LV" dirty="0" smtClean="0">
                <a:solidFill>
                  <a:schemeClr val="accent2">
                    <a:lumMod val="50000"/>
                  </a:schemeClr>
                </a:solidFill>
              </a:rPr>
              <a:t>pamatnostādnēs 2014.-2020.gadam teikts: “</a:t>
            </a:r>
            <a:r>
              <a:rPr lang="lv-LV" i="1" dirty="0" smtClean="0">
                <a:solidFill>
                  <a:schemeClr val="accent2">
                    <a:lumMod val="50000"/>
                  </a:schemeClr>
                </a:solidFill>
              </a:rPr>
              <a:t>Pārvaldības uzlabošanā pilnībā neizmantots resurss ir valsts un nevalstiskā sektora sadarbības iespējas, stiprinot nozaru pašpārvaldi un attīstot efektīvus sadarbības modeļus”</a:t>
            </a:r>
            <a:r>
              <a:rPr lang="lv-LV" dirty="0" smtClean="0">
                <a:solidFill>
                  <a:schemeClr val="accent2">
                    <a:lumMod val="50000"/>
                  </a:schemeClr>
                </a:solidFill>
              </a:rPr>
              <a:t> </a:t>
            </a:r>
            <a:endParaRPr lang="lv-LV" dirty="0">
              <a:solidFill>
                <a:schemeClr val="accent2">
                  <a:lumMod val="50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i="1" dirty="0" smtClean="0">
                <a:solidFill>
                  <a:srgbClr val="632523"/>
                </a:solidFill>
              </a:rPr>
              <a:t>Fonds Nāc līdzās! </a:t>
            </a:r>
            <a:endParaRPr lang="fr-FR" i="1" dirty="0">
              <a:solidFill>
                <a:srgbClr val="632523"/>
              </a:solidFill>
            </a:endParaRPr>
          </a:p>
        </p:txBody>
      </p:sp>
      <p:sp>
        <p:nvSpPr>
          <p:cNvPr id="3" name="Content Placeholder 2"/>
          <p:cNvSpPr>
            <a:spLocks noGrp="1"/>
          </p:cNvSpPr>
          <p:nvPr>
            <p:ph sz="quarter" idx="1"/>
          </p:nvPr>
        </p:nvSpPr>
        <p:spPr>
          <a:xfrm>
            <a:off x="332232" y="1527047"/>
            <a:ext cx="8503920" cy="4812699"/>
          </a:xfrm>
        </p:spPr>
        <p:txBody>
          <a:bodyPr anchor="b">
            <a:normAutofit/>
          </a:bodyPr>
          <a:lstStyle/>
          <a:p>
            <a:pPr>
              <a:buNone/>
            </a:pPr>
            <a:endParaRPr lang="lv-LV" sz="2400" dirty="0" smtClean="0">
              <a:solidFill>
                <a:srgbClr val="712D1C"/>
              </a:solidFill>
            </a:endParaRPr>
          </a:p>
          <a:p>
            <a:pPr>
              <a:buNone/>
            </a:pPr>
            <a:endParaRPr lang="lv-LV" sz="2400" dirty="0" smtClean="0">
              <a:solidFill>
                <a:srgbClr val="712D1C"/>
              </a:solidFill>
            </a:endParaRPr>
          </a:p>
          <a:p>
            <a:pPr>
              <a:buNone/>
            </a:pPr>
            <a:endParaRPr lang="lv-LV" sz="2400" dirty="0" smtClean="0">
              <a:solidFill>
                <a:srgbClr val="712D1C"/>
              </a:solidFill>
            </a:endParaRPr>
          </a:p>
          <a:p>
            <a:pPr>
              <a:buNone/>
            </a:pPr>
            <a:endParaRPr lang="lv-LV" sz="2400" dirty="0" smtClean="0">
              <a:solidFill>
                <a:srgbClr val="712D1C"/>
              </a:solidFill>
            </a:endParaRPr>
          </a:p>
          <a:p>
            <a:pPr>
              <a:buNone/>
            </a:pPr>
            <a:endParaRPr lang="lv-LV" sz="2400" dirty="0" smtClean="0">
              <a:solidFill>
                <a:srgbClr val="712D1C"/>
              </a:solidFill>
            </a:endParaRPr>
          </a:p>
          <a:p>
            <a:pPr>
              <a:buNone/>
            </a:pPr>
            <a:endParaRPr lang="lv-LV" sz="2400" dirty="0" smtClean="0">
              <a:solidFill>
                <a:srgbClr val="712D1C"/>
              </a:solidFill>
            </a:endParaRPr>
          </a:p>
          <a:p>
            <a:pPr>
              <a:buNone/>
            </a:pPr>
            <a:r>
              <a:rPr lang="lv-LV" sz="1800" dirty="0" smtClean="0">
                <a:solidFill>
                  <a:srgbClr val="712D1C"/>
                </a:solidFill>
              </a:rPr>
              <a:t>Iesak</a:t>
            </a:r>
            <a:r>
              <a:rPr lang="lv-LV" sz="1800" dirty="0" smtClean="0">
                <a:solidFill>
                  <a:srgbClr val="712D1C"/>
                </a:solidFill>
              </a:rPr>
              <a:t>ām noskatīties LTV </a:t>
            </a:r>
            <a:r>
              <a:rPr lang="lv-LV" sz="2000" dirty="0" smtClean="0">
                <a:solidFill>
                  <a:srgbClr val="712D1C"/>
                </a:solidFill>
              </a:rPr>
              <a:t>dokumentālo filmu </a:t>
            </a:r>
          </a:p>
          <a:p>
            <a:pPr>
              <a:buNone/>
            </a:pPr>
            <a:r>
              <a:rPr lang="lv-LV" sz="2400" b="1" i="1" dirty="0" smtClean="0">
                <a:solidFill>
                  <a:srgbClr val="712D1C"/>
                </a:solidFill>
              </a:rPr>
              <a:t>Līdzās sapnim! </a:t>
            </a:r>
            <a:r>
              <a:rPr lang="lv-LV" sz="2400" b="1" dirty="0" smtClean="0">
                <a:solidFill>
                  <a:srgbClr val="712D1C"/>
                </a:solidFill>
              </a:rPr>
              <a:t> </a:t>
            </a:r>
          </a:p>
          <a:p>
            <a:pPr>
              <a:buNone/>
            </a:pPr>
            <a:r>
              <a:rPr lang="en-US" sz="1600" dirty="0" smtClean="0">
                <a:solidFill>
                  <a:srgbClr val="712D1C"/>
                </a:solidFill>
                <a:hlinkClick r:id="rId2"/>
              </a:rPr>
              <a:t>https</a:t>
            </a:r>
            <a:r>
              <a:rPr lang="en-US" sz="1600" dirty="0" smtClean="0">
                <a:solidFill>
                  <a:srgbClr val="712D1C"/>
                </a:solidFill>
                <a:hlinkClick r:id="rId2"/>
              </a:rPr>
              <a:t>://replay.lsm.lv/lv/ieraksts/ltv/206158/dokumentala-filma-lidzas-</a:t>
            </a:r>
            <a:r>
              <a:rPr lang="en-US" sz="1600" dirty="0" smtClean="0">
                <a:solidFill>
                  <a:srgbClr val="712D1C"/>
                </a:solidFill>
                <a:hlinkClick r:id="rId2"/>
              </a:rPr>
              <a:t>sapnim</a:t>
            </a:r>
            <a:r>
              <a:rPr lang="en-US" sz="1600" dirty="0" smtClean="0">
                <a:solidFill>
                  <a:srgbClr val="712D1C"/>
                </a:solidFill>
              </a:rPr>
              <a:t> </a:t>
            </a:r>
          </a:p>
          <a:p>
            <a:pPr>
              <a:buNone/>
            </a:pPr>
            <a:r>
              <a:rPr lang="en-US" sz="1600" i="1" dirty="0" smtClean="0">
                <a:solidFill>
                  <a:srgbClr val="712D1C"/>
                </a:solidFill>
              </a:rPr>
              <a:t>				</a:t>
            </a:r>
          </a:p>
          <a:p>
            <a:pPr>
              <a:buNone/>
            </a:pPr>
            <a:r>
              <a:rPr lang="en-US" sz="1600" i="1" dirty="0" smtClean="0">
                <a:solidFill>
                  <a:srgbClr val="712D1C"/>
                </a:solidFill>
              </a:rPr>
              <a:t>PALDIES, CEROT UZ SADARBĪBU!</a:t>
            </a:r>
            <a:r>
              <a:rPr lang="lv-LV" sz="1600" i="1" dirty="0" smtClean="0">
                <a:solidFill>
                  <a:srgbClr val="712D1C"/>
                </a:solidFill>
              </a:rPr>
              <a:t>                                     </a:t>
            </a:r>
          </a:p>
          <a:p>
            <a:pPr algn="r">
              <a:buNone/>
            </a:pPr>
            <a:r>
              <a:rPr lang="en-US" sz="1946" i="1" dirty="0" smtClean="0">
                <a:solidFill>
                  <a:srgbClr val="000000"/>
                </a:solidFill>
                <a:sym typeface="Wingdings"/>
              </a:rPr>
              <a:t> </a:t>
            </a:r>
            <a:endParaRPr lang="en-US" sz="1946" i="1" dirty="0">
              <a:solidFill>
                <a:srgbClr val="000000"/>
              </a:solidFill>
            </a:endParaRPr>
          </a:p>
        </p:txBody>
      </p:sp>
      <p:pic>
        <p:nvPicPr>
          <p:cNvPr id="6" name="Picture 5" descr="f64_lv_radio_koncerts_20180924_86.jpg"/>
          <p:cNvPicPr>
            <a:picLocks noChangeAspect="1"/>
          </p:cNvPicPr>
          <p:nvPr/>
        </p:nvPicPr>
        <p:blipFill>
          <a:blip r:embed="rId3"/>
          <a:stretch>
            <a:fillRect/>
          </a:stretch>
        </p:blipFill>
        <p:spPr>
          <a:xfrm>
            <a:off x="4481484" y="1390597"/>
            <a:ext cx="4354668" cy="29448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14393</TotalTime>
  <Words>1076</Words>
  <Application>Microsoft Macintosh PowerPoint</Application>
  <PresentationFormat>On-screen Show (4:3)</PresentationFormat>
  <Paragraphs>156</Paragraphs>
  <Slides>11</Slides>
  <Notes>5</Notes>
  <HiddenSlides>0</HiddenSlides>
  <MMClips>0</MMClips>
  <ScaleCrop>false</ScaleCrop>
  <HeadingPairs>
    <vt:vector size="4" baseType="variant">
      <vt:variant>
        <vt:lpstr>Design Template</vt:lpstr>
      </vt:variant>
      <vt:variant>
        <vt:i4>1</vt:i4>
      </vt:variant>
      <vt:variant>
        <vt:lpstr>Slide Titles</vt:lpstr>
      </vt:variant>
      <vt:variant>
        <vt:i4>11</vt:i4>
      </vt:variant>
    </vt:vector>
  </HeadingPairs>
  <TitlesOfParts>
    <vt:vector size="12" baseType="lpstr">
      <vt:lpstr>Civic</vt:lpstr>
      <vt:lpstr> KULTŪRAS DZĪVES PIEEJAMĪBA CILVĒKIEM AR INVALIDITĀTI Saeima 18.01.2020</vt:lpstr>
      <vt:lpstr>Kultūras daudzveidība</vt:lpstr>
      <vt:lpstr>Pieejamība kultūrpolitikas dokumentos</vt:lpstr>
      <vt:lpstr>Pieejamība koncertzālēs/teātros</vt:lpstr>
      <vt:lpstr>Pieejamības izpēte</vt:lpstr>
      <vt:lpstr>Vides pieejamība Rīgas pašvaldības k/i /2017/</vt:lpstr>
      <vt:lpstr>Pieejamība MMS Rīgā /2017/</vt:lpstr>
      <vt:lpstr>Pieejamības izpēte Latvijas kultūras iestādēs  /2020/</vt:lpstr>
      <vt:lpstr>Cilvēkrerursu pieejamība</vt:lpstr>
      <vt:lpstr>Pieejamības pētījuma rekomendācijas</vt:lpstr>
      <vt:lpstr>Fonds Nāc līdzās!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Mākslinieciskās prakses kā sociālās iekļaušanas  instruments: cilvēki ar īpašām vajadzībām (CĪV) kā mākslas produkta radītāji un to mijiedarbe ar auditoriju </dc:title>
  <dc:creator>user</dc:creator>
  <cp:lastModifiedBy>user</cp:lastModifiedBy>
  <cp:revision>115</cp:revision>
  <cp:lastPrinted>2018-05-30T12:27:46Z</cp:lastPrinted>
  <dcterms:created xsi:type="dcterms:W3CDTF">2021-01-14T12:25:41Z</dcterms:created>
  <dcterms:modified xsi:type="dcterms:W3CDTF">2021-01-15T12:02:37Z</dcterms:modified>
</cp:coreProperties>
</file>