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1"/>
  </p:notesMasterIdLst>
  <p:sldIdLst>
    <p:sldId id="256" r:id="rId5"/>
    <p:sldId id="264" r:id="rId6"/>
    <p:sldId id="266" r:id="rId7"/>
    <p:sldId id="265" r:id="rId8"/>
    <p:sldId id="267" r:id="rId9"/>
    <p:sldId id="276" r:id="rId10"/>
    <p:sldId id="268" r:id="rId11"/>
    <p:sldId id="257" r:id="rId12"/>
    <p:sldId id="258" r:id="rId13"/>
    <p:sldId id="259" r:id="rId14"/>
    <p:sldId id="260" r:id="rId15"/>
    <p:sldId id="261" r:id="rId16"/>
    <p:sldId id="262" r:id="rId17"/>
    <p:sldId id="270" r:id="rId18"/>
    <p:sldId id="4576" r:id="rId19"/>
    <p:sldId id="263" r:id="rId20"/>
  </p:sldIdLst>
  <p:sldSz cx="11518900" cy="6483350"/>
  <p:notesSz cx="11518900" cy="6483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iba Kukšinova" initials="BK" lastIdx="1" clrIdx="0">
    <p:extLst>
      <p:ext uri="{19B8F6BF-5375-455C-9EA6-DF929625EA0E}">
        <p15:presenceInfo xmlns:p15="http://schemas.microsoft.com/office/powerpoint/2012/main" userId="S-1-5-21-738795142-1242532775-405837587-20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B8B"/>
    <a:srgbClr val="E2EFEA"/>
    <a:srgbClr val="6EAE97"/>
    <a:srgbClr val="4CC6C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0791" autoAdjust="0"/>
  </p:normalViewPr>
  <p:slideViewPr>
    <p:cSldViewPr>
      <p:cViewPr varScale="1">
        <p:scale>
          <a:sx n="92" d="100"/>
          <a:sy n="92" d="100"/>
        </p:scale>
        <p:origin x="226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itd-01.lm.local\LRLMSharedFolders$\SAD\STATISTIKA\PENSIJAS\Vec_pens_pec_apmera_dinamik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itd-01.lm.local\LRLMSharedFolders$\SAD\STATISTIKA\PENSIJAS\Vec_pens_pec_apmera_dinamik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415214349193218E-2"/>
          <c:y val="0.18161223960303732"/>
          <c:w val="0.52168992171657946"/>
          <c:h val="0.75297169452166568"/>
        </c:manualLayout>
      </c:layout>
      <c:doughnut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C3D-427B-8ACD-4F21EA7D09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C3D-427B-8ACD-4F21EA7D09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C3D-427B-8ACD-4F21EA7D09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C3D-427B-8ACD-4F21EA7D0961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Sheet1!$A$22:$A$25</c:f>
              <c:strCache>
                <c:ptCount val="4"/>
                <c:pt idx="0">
                  <c:v>&lt;=350,00</c:v>
                </c:pt>
                <c:pt idx="1">
                  <c:v>350,01-500,00</c:v>
                </c:pt>
                <c:pt idx="2">
                  <c:v>500,01-1000,00</c:v>
                </c:pt>
                <c:pt idx="3">
                  <c:v>&gt;1000,00</c:v>
                </c:pt>
              </c:strCache>
            </c:strRef>
          </c:cat>
          <c:val>
            <c:numRef>
              <c:f>Sheet1!$K$22:$K$25</c:f>
              <c:numCache>
                <c:formatCode>0.0%</c:formatCode>
                <c:ptCount val="4"/>
                <c:pt idx="0">
                  <c:v>0.16</c:v>
                </c:pt>
                <c:pt idx="1">
                  <c:v>0.24</c:v>
                </c:pt>
                <c:pt idx="2">
                  <c:v>0.5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3D-427B-8ACD-4F21EA7D09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 w="25400"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</c:legendEntry>
      <c:layout>
        <c:manualLayout>
          <c:xMode val="edge"/>
          <c:yMode val="edge"/>
          <c:x val="0.62892785548938135"/>
          <c:y val="0.23960375337769863"/>
          <c:w val="0.34425718193675897"/>
          <c:h val="0.57826916233074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lv-LV" sz="3600" b="0" i="0" u="none" strike="noStrike" kern="1200" spc="160" baseline="0" dirty="0">
                <a:solidFill>
                  <a:srgbClr val="6EAE97"/>
                </a:solidFill>
                <a:latin typeface="Trebuchet MS"/>
                <a:ea typeface="+mj-ea"/>
                <a:cs typeface="Calibri"/>
              </a:defRPr>
            </a:pPr>
            <a:r>
              <a:rPr lang="lv-LV" sz="2800" b="0" i="0" spc="160" dirty="0">
                <a:solidFill>
                  <a:srgbClr val="6EAE97"/>
                </a:solidFill>
                <a:latin typeface="Trebuchet MS"/>
                <a:ea typeface="+mj-ea"/>
                <a:cs typeface="Calibri"/>
              </a:rPr>
              <a:t>Vecuma pensijas saņēmēji pēc vidējā piešķirtā apmēra (ar piemaksu), eiro  </a:t>
            </a:r>
          </a:p>
        </c:rich>
      </c:tx>
      <c:layout>
        <c:manualLayout>
          <c:xMode val="edge"/>
          <c:yMode val="edge"/>
          <c:x val="0.11725735732756701"/>
          <c:y val="4.15979713291714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lv-LV" sz="3600" b="0" i="0" u="none" strike="noStrike" kern="1200" spc="160" baseline="0" dirty="0">
              <a:solidFill>
                <a:srgbClr val="6EAE97"/>
              </a:solidFill>
              <a:latin typeface="Trebuchet MS"/>
              <a:ea typeface="+mj-ea"/>
              <a:cs typeface="Calibri"/>
            </a:defRPr>
          </a:pPr>
          <a:endParaRPr lang="lv-LV"/>
        </a:p>
      </c:txPr>
    </c:title>
    <c:autoTitleDeleted val="0"/>
    <c:plotArea>
      <c:layout>
        <c:manualLayout>
          <c:layoutTarget val="inner"/>
          <c:xMode val="edge"/>
          <c:yMode val="edge"/>
          <c:x val="6.53424843699736E-2"/>
          <c:y val="0.18784268171312238"/>
          <c:w val="0.68059225634858156"/>
          <c:h val="0.71059865540289679"/>
        </c:manualLayout>
      </c:layout>
      <c:barChart>
        <c:barDir val="col"/>
        <c:grouping val="percentStacked"/>
        <c:varyColors val="0"/>
        <c:ser>
          <c:idx val="4"/>
          <c:order val="1"/>
          <c:tx>
            <c:strRef>
              <c:f>'janv-dinamika'!$A$23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5">
                    <a:tint val="96000"/>
                    <a:lumMod val="100000"/>
                  </a:schemeClr>
                </a:gs>
                <a:gs pos="78000">
                  <a:schemeClr val="accent5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'janv-dinamika'!$B$23:$J$23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0-C548-49D2-910B-2283D36E2E6A}"/>
            </c:ext>
          </c:extLst>
        </c:ser>
        <c:ser>
          <c:idx val="3"/>
          <c:order val="2"/>
          <c:tx>
            <c:strRef>
              <c:f>'janv-dinamika'!$A$24</c:f>
              <c:strCache>
                <c:ptCount val="1"/>
                <c:pt idx="0">
                  <c:v>&lt;=350,00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6000"/>
                    <a:lumMod val="100000"/>
                  </a:schemeClr>
                </a:gs>
                <a:gs pos="78000">
                  <a:schemeClr val="accent4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0"/>
              <c:layout>
                <c:manualLayout>
                  <c:x val="1.9620661059053506E-3"/>
                  <c:y val="-3.4771344410704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48-49D2-910B-2283D36E2E6A}"/>
                </c:ext>
              </c:extLst>
            </c:dLbl>
            <c:dLbl>
              <c:idx val="1"/>
              <c:layout>
                <c:manualLayout>
                  <c:x val="0"/>
                  <c:y val="2.8887599940860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48-49D2-910B-2283D36E2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'janv-dinamika'!$B$24:$J$24</c:f>
              <c:numCache>
                <c:formatCode>0%</c:formatCode>
                <c:ptCount val="9"/>
                <c:pt idx="0">
                  <c:v>0.8</c:v>
                </c:pt>
                <c:pt idx="1">
                  <c:v>0.76</c:v>
                </c:pt>
                <c:pt idx="2">
                  <c:v>0.66</c:v>
                </c:pt>
                <c:pt idx="3">
                  <c:v>0.53</c:v>
                </c:pt>
                <c:pt idx="4">
                  <c:v>0.45</c:v>
                </c:pt>
                <c:pt idx="5">
                  <c:v>0.38</c:v>
                </c:pt>
                <c:pt idx="6">
                  <c:v>0.17</c:v>
                </c:pt>
                <c:pt idx="7">
                  <c:v>0.16</c:v>
                </c:pt>
                <c:pt idx="8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48-49D2-910B-2283D36E2E6A}"/>
            </c:ext>
          </c:extLst>
        </c:ser>
        <c:ser>
          <c:idx val="2"/>
          <c:order val="3"/>
          <c:tx>
            <c:strRef>
              <c:f>'janv-dinamika'!$A$25</c:f>
              <c:strCache>
                <c:ptCount val="1"/>
                <c:pt idx="0">
                  <c:v>350,01-500,00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2"/>
              <c:layout>
                <c:manualLayout>
                  <c:x val="0"/>
                  <c:y val="-3.697995123693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48-49D2-910B-2283D36E2E6A}"/>
                </c:ext>
              </c:extLst>
            </c:dLbl>
            <c:dLbl>
              <c:idx val="3"/>
              <c:layout>
                <c:manualLayout>
                  <c:x val="-6.1471992777957065E-17"/>
                  <c:y val="8.0885279834408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48-49D2-910B-2283D36E2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'janv-dinamika'!$B$25:$J$25</c:f>
              <c:numCache>
                <c:formatCode>0%</c:formatCode>
                <c:ptCount val="9"/>
                <c:pt idx="0">
                  <c:v>0.1221783244632707</c:v>
                </c:pt>
                <c:pt idx="1">
                  <c:v>0.15747084573148523</c:v>
                </c:pt>
                <c:pt idx="2">
                  <c:v>0.22856355050535476</c:v>
                </c:pt>
                <c:pt idx="3">
                  <c:v>0.31090606656825154</c:v>
                </c:pt>
                <c:pt idx="4">
                  <c:v>0.35204663931645025</c:v>
                </c:pt>
                <c:pt idx="5">
                  <c:v>0.37966352330852587</c:v>
                </c:pt>
                <c:pt idx="6">
                  <c:v>0.39919912401140345</c:v>
                </c:pt>
                <c:pt idx="7">
                  <c:v>0.33940883086401641</c:v>
                </c:pt>
                <c:pt idx="8">
                  <c:v>0.24891745168584586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548-49D2-910B-2283D36E2E6A}"/>
            </c:ext>
          </c:extLst>
        </c:ser>
        <c:ser>
          <c:idx val="0"/>
          <c:order val="4"/>
          <c:tx>
            <c:strRef>
              <c:f>'janv-dinamika'!$A$26</c:f>
              <c:strCache>
                <c:ptCount val="1"/>
                <c:pt idx="0">
                  <c:v>500,01-1000,00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5"/>
              <c:layout>
                <c:manualLayout>
                  <c:x val="8.9379593020226626E-3"/>
                  <c:y val="2.2140037605688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48-49D2-910B-2283D36E2E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'janv-dinamika'!$B$26:$J$26</c:f>
              <c:numCache>
                <c:formatCode>0%</c:formatCode>
                <c:ptCount val="9"/>
                <c:pt idx="0">
                  <c:v>5.772329025017197E-2</c:v>
                </c:pt>
                <c:pt idx="1">
                  <c:v>7.2423532322239706E-2</c:v>
                </c:pt>
                <c:pt idx="2">
                  <c:v>9.525277006705625E-2</c:v>
                </c:pt>
                <c:pt idx="3">
                  <c:v>0.13337981148275435</c:v>
                </c:pt>
                <c:pt idx="4">
                  <c:v>0.16821569497469432</c:v>
                </c:pt>
                <c:pt idx="5">
                  <c:v>0.20416717170492837</c:v>
                </c:pt>
                <c:pt idx="6">
                  <c:v>0.3793674445373868</c:v>
                </c:pt>
                <c:pt idx="7">
                  <c:v>0.42961988411324631</c:v>
                </c:pt>
                <c:pt idx="8">
                  <c:v>0.50047146924464214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548-49D2-910B-2283D36E2E6A}"/>
            </c:ext>
          </c:extLst>
        </c:ser>
        <c:ser>
          <c:idx val="1"/>
          <c:order val="5"/>
          <c:tx>
            <c:strRef>
              <c:f>'janv-dinamika'!$A$27</c:f>
              <c:strCache>
                <c:ptCount val="1"/>
                <c:pt idx="0">
                  <c:v>&gt;1000,00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'janv-dinamika'!$B$27:$J$27</c:f>
              <c:numCache>
                <c:formatCode>0%</c:formatCode>
                <c:ptCount val="9"/>
                <c:pt idx="0">
                  <c:v>1.1241446725317693E-2</c:v>
                </c:pt>
                <c:pt idx="1">
                  <c:v>1.3959230982437574E-2</c:v>
                </c:pt>
                <c:pt idx="2">
                  <c:v>1.7660770474862017E-2</c:v>
                </c:pt>
                <c:pt idx="3">
                  <c:v>2.2522406601144955E-2</c:v>
                </c:pt>
                <c:pt idx="4">
                  <c:v>2.7445918466616207E-2</c:v>
                </c:pt>
                <c:pt idx="5">
                  <c:v>3.3499793944389226E-2</c:v>
                </c:pt>
                <c:pt idx="6">
                  <c:v>5.6336894678954572E-2</c:v>
                </c:pt>
                <c:pt idx="7">
                  <c:v>6.8094928120874282E-2</c:v>
                </c:pt>
                <c:pt idx="8">
                  <c:v>9.377660597072314E-2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548-49D2-910B-2283D36E2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376438639"/>
        <c:axId val="370261359"/>
      </c:barChart>
      <c:lineChart>
        <c:grouping val="standard"/>
        <c:varyColors val="0"/>
        <c:ser>
          <c:idx val="5"/>
          <c:order val="0"/>
          <c:tx>
            <c:strRef>
              <c:f>'janv-dinamika'!$A$22</c:f>
              <c:strCache>
                <c:ptCount val="1"/>
                <c:pt idx="0">
                  <c:v>Vidējā vecuma pensija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6">
                      <a:tint val="96000"/>
                      <a:lumMod val="100000"/>
                    </a:schemeClr>
                  </a:gs>
                  <a:gs pos="78000">
                    <a:schemeClr val="accent6">
                      <a:shade val="94000"/>
                      <a:lumMod val="94000"/>
                    </a:schemeClr>
                  </a:gs>
                </a:gsLst>
                <a:lin ang="5400000" scaled="0"/>
              </a:gradFill>
              <a:ln w="9525">
                <a:solidFill>
                  <a:schemeClr val="accent6"/>
                </a:solidFill>
                <a:round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'janv-dinamika'!$B$3:$J$3</c:f>
              <c:strCache>
                <c:ptCount val="9"/>
                <c:pt idx="0">
                  <c:v>2017 
janv</c:v>
                </c:pt>
                <c:pt idx="1">
                  <c:v>2018 
janv</c:v>
                </c:pt>
                <c:pt idx="2">
                  <c:v>2019 
janv</c:v>
                </c:pt>
                <c:pt idx="3">
                  <c:v>2020 
janv</c:v>
                </c:pt>
                <c:pt idx="4">
                  <c:v>2021 
janv</c:v>
                </c:pt>
                <c:pt idx="5">
                  <c:v>2022 
janv</c:v>
                </c:pt>
                <c:pt idx="6">
                  <c:v>2023 
janv</c:v>
                </c:pt>
                <c:pt idx="7">
                  <c:v>2024 
janv</c:v>
                </c:pt>
                <c:pt idx="8">
                  <c:v>2025 janv</c:v>
                </c:pt>
              </c:strCache>
            </c:strRef>
          </c:cat>
          <c:val>
            <c:numRef>
              <c:f>'janv-dinamika'!$B$22:$J$22</c:f>
              <c:numCache>
                <c:formatCode>_-[$€-2]\ * #\ ##0_-;\-[$€-2]\ * #\ ##0_-;_-[$€-2]\ * "-"??_-;_-@_-</c:formatCode>
                <c:ptCount val="9"/>
                <c:pt idx="0">
                  <c:v>301.73822705815098</c:v>
                </c:pt>
                <c:pt idx="1">
                  <c:v>320.26958508071601</c:v>
                </c:pt>
                <c:pt idx="2">
                  <c:v>351.02962944038899</c:v>
                </c:pt>
                <c:pt idx="3">
                  <c:v>382.90745162567998</c:v>
                </c:pt>
                <c:pt idx="4">
                  <c:v>404.93</c:v>
                </c:pt>
                <c:pt idx="5">
                  <c:v>432.73</c:v>
                </c:pt>
                <c:pt idx="6">
                  <c:v>527.88</c:v>
                </c:pt>
                <c:pt idx="7">
                  <c:v>564</c:v>
                </c:pt>
                <c:pt idx="8">
                  <c:v>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548-49D2-910B-2283D36E2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7491424"/>
        <c:axId val="510726288"/>
      </c:lineChart>
      <c:catAx>
        <c:axId val="376438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70261359"/>
        <c:crosses val="autoZero"/>
        <c:auto val="1"/>
        <c:lblAlgn val="ctr"/>
        <c:lblOffset val="100"/>
        <c:noMultiLvlLbl val="0"/>
      </c:catAx>
      <c:valAx>
        <c:axId val="370261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376438639"/>
        <c:crosses val="autoZero"/>
        <c:crossBetween val="between"/>
      </c:valAx>
      <c:valAx>
        <c:axId val="510726288"/>
        <c:scaling>
          <c:orientation val="minMax"/>
        </c:scaling>
        <c:delete val="0"/>
        <c:axPos val="r"/>
        <c:numFmt formatCode="&quot;€&quot;\ 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837491424"/>
        <c:crosses val="max"/>
        <c:crossBetween val="between"/>
      </c:valAx>
      <c:catAx>
        <c:axId val="837491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0726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7677254505513158"/>
          <c:y val="0.29992956186035952"/>
          <c:w val="0.2037641847053675"/>
          <c:h val="0.446772038367741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effectLst/>
              </a:rPr>
              <a:t>JAUNPIEŠĶIRTO VECUMA PENSIJU SAŅĒMĒJA PORTRETS </a:t>
            </a:r>
            <a:br>
              <a:rPr lang="en-US" sz="1800" b="1" dirty="0">
                <a:effectLst/>
              </a:rPr>
            </a:br>
            <a:r>
              <a:rPr lang="en-US" sz="1800" b="1" dirty="0">
                <a:effectLst/>
              </a:rPr>
              <a:t>202</a:t>
            </a:r>
            <a:r>
              <a:rPr lang="lv-LV" sz="1800" b="1" dirty="0">
                <a:effectLst/>
              </a:rPr>
              <a:t>5</a:t>
            </a:r>
            <a:r>
              <a:rPr lang="en-US" sz="1800" b="1" dirty="0">
                <a:effectLst/>
              </a:rPr>
              <a:t>. GAD</a:t>
            </a:r>
            <a:r>
              <a:rPr lang="lv-LV" sz="1800" b="1" dirty="0">
                <a:effectLst/>
              </a:rPr>
              <a:t>A I </a:t>
            </a:r>
            <a:r>
              <a:rPr lang="en-US" sz="1800" b="1" dirty="0">
                <a:effectLst/>
              </a:rPr>
              <a:t>PUSGADĀ</a:t>
            </a:r>
            <a:endParaRPr lang="lv-LV" sz="2000" dirty="0">
              <a:effectLst/>
            </a:endParaRPr>
          </a:p>
        </c:rich>
      </c:tx>
      <c:layout>
        <c:manualLayout>
          <c:xMode val="edge"/>
          <c:yMode val="edge"/>
          <c:x val="6.7472967135442027E-2"/>
          <c:y val="3.90821720571251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>
        <c:manualLayout>
          <c:layoutTarget val="inner"/>
          <c:xMode val="edge"/>
          <c:yMode val="edge"/>
          <c:x val="0.15129256570201452"/>
          <c:y val="0.29114531146415984"/>
          <c:w val="0.52241893569023801"/>
          <c:h val="0.6202164323763298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9A-47F5-A366-888EDC4CED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9A-47F5-A366-888EDC4CED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69A-47F5-A366-888EDC4CED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69A-47F5-A366-888EDC4CED1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jaunpiešķ_gads!$A$45:$A$48</c:f>
              <c:strCache>
                <c:ptCount val="4"/>
                <c:pt idx="0">
                  <c:v>&lt;=350,00</c:v>
                </c:pt>
                <c:pt idx="1">
                  <c:v>350,01-500,00</c:v>
                </c:pt>
                <c:pt idx="2">
                  <c:v>500,01-1000,00</c:v>
                </c:pt>
                <c:pt idx="3">
                  <c:v>&gt;1000,00</c:v>
                </c:pt>
              </c:strCache>
            </c:strRef>
          </c:cat>
          <c:val>
            <c:numRef>
              <c:f>jaunpiešķ_gads!$J$45:$J$48</c:f>
              <c:numCache>
                <c:formatCode>0%</c:formatCode>
                <c:ptCount val="4"/>
                <c:pt idx="0">
                  <c:v>0.25</c:v>
                </c:pt>
                <c:pt idx="1">
                  <c:v>0.1761794487581165</c:v>
                </c:pt>
                <c:pt idx="2">
                  <c:v>0.41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69A-47F5-A366-888EDC4CED1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574649759689132"/>
          <c:y val="0.27834941411833253"/>
          <c:w val="0.28770545727238639"/>
          <c:h val="0.621044300037141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524625" y="0"/>
            <a:ext cx="4991100" cy="325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EE3DC-787E-4EC7-8C14-256E6F25BA81}" type="datetimeFigureOut">
              <a:rPr lang="lv-LV" smtClean="0"/>
              <a:t>29.09.2025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6350" y="811213"/>
            <a:ext cx="3886200" cy="218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152525" y="3119438"/>
            <a:ext cx="9213850" cy="25542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524625" y="6157913"/>
            <a:ext cx="4991100" cy="325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64A25-8E93-4DEC-8ACA-2ECD96F71D9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2682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64A25-8E93-4DEC-8ACA-2ECD96F71D9C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98895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4393" y="2009838"/>
            <a:ext cx="9796463" cy="13615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0056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28787" y="3630676"/>
            <a:ext cx="8067675" cy="1620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77759" y="6127987"/>
            <a:ext cx="426720" cy="352425"/>
          </a:xfrm>
          <a:custGeom>
            <a:avLst/>
            <a:gdLst/>
            <a:ahLst/>
            <a:cxnLst/>
            <a:rect l="l" t="t" r="r" b="b"/>
            <a:pathLst>
              <a:path w="426720" h="352425">
                <a:moveTo>
                  <a:pt x="426605" y="0"/>
                </a:moveTo>
                <a:lnTo>
                  <a:pt x="352005" y="0"/>
                </a:lnTo>
                <a:lnTo>
                  <a:pt x="0" y="352005"/>
                </a:lnTo>
                <a:lnTo>
                  <a:pt x="74599" y="352005"/>
                </a:lnTo>
                <a:lnTo>
                  <a:pt x="426605" y="0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042955" y="6032496"/>
            <a:ext cx="897255" cy="447675"/>
          </a:xfrm>
          <a:custGeom>
            <a:avLst/>
            <a:gdLst/>
            <a:ahLst/>
            <a:cxnLst/>
            <a:rect l="l" t="t" r="r" b="b"/>
            <a:pathLst>
              <a:path w="897254" h="447675">
                <a:moveTo>
                  <a:pt x="896723" y="0"/>
                </a:moveTo>
                <a:lnTo>
                  <a:pt x="447501" y="0"/>
                </a:lnTo>
                <a:lnTo>
                  <a:pt x="0" y="447501"/>
                </a:lnTo>
                <a:lnTo>
                  <a:pt x="449224" y="447501"/>
                </a:lnTo>
                <a:lnTo>
                  <a:pt x="896723" y="0"/>
                </a:lnTo>
                <a:close/>
              </a:path>
            </a:pathLst>
          </a:custGeom>
          <a:solidFill>
            <a:srgbClr val="6EAE9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156" y="537352"/>
            <a:ext cx="998522" cy="79375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845" y="1392999"/>
            <a:ext cx="1236776" cy="12642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794296" y="0"/>
            <a:ext cx="998855" cy="375285"/>
          </a:xfrm>
          <a:custGeom>
            <a:avLst/>
            <a:gdLst/>
            <a:ahLst/>
            <a:cxnLst/>
            <a:rect l="l" t="t" r="r" b="b"/>
            <a:pathLst>
              <a:path w="998855" h="375285">
                <a:moveTo>
                  <a:pt x="998448" y="0"/>
                </a:moveTo>
                <a:lnTo>
                  <a:pt x="0" y="0"/>
                </a:lnTo>
                <a:lnTo>
                  <a:pt x="0" y="374891"/>
                </a:lnTo>
                <a:lnTo>
                  <a:pt x="998448" y="374891"/>
                </a:lnTo>
                <a:lnTo>
                  <a:pt x="998448" y="0"/>
                </a:lnTo>
                <a:close/>
              </a:path>
            </a:pathLst>
          </a:custGeom>
          <a:solidFill>
            <a:srgbClr val="6CA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0056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0056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76262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35503" y="1491170"/>
            <a:ext cx="5013484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520170" cy="3779520"/>
          </a:xfrm>
          <a:custGeom>
            <a:avLst/>
            <a:gdLst/>
            <a:ahLst/>
            <a:cxnLst/>
            <a:rect l="l" t="t" r="r" b="b"/>
            <a:pathLst>
              <a:path w="11520170" h="3779520">
                <a:moveTo>
                  <a:pt x="11520004" y="0"/>
                </a:moveTo>
                <a:lnTo>
                  <a:pt x="0" y="0"/>
                </a:lnTo>
                <a:lnTo>
                  <a:pt x="0" y="3779520"/>
                </a:lnTo>
                <a:lnTo>
                  <a:pt x="11520004" y="3779520"/>
                </a:lnTo>
                <a:lnTo>
                  <a:pt x="11520004" y="0"/>
                </a:lnTo>
                <a:close/>
              </a:path>
            </a:pathLst>
          </a:custGeom>
          <a:solidFill>
            <a:srgbClr val="6EA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265" y="0"/>
            <a:ext cx="7733726" cy="377952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3643" cy="377952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451795" y="5932808"/>
            <a:ext cx="681355" cy="547370"/>
          </a:xfrm>
          <a:custGeom>
            <a:avLst/>
            <a:gdLst/>
            <a:ahLst/>
            <a:cxnLst/>
            <a:rect l="l" t="t" r="r" b="b"/>
            <a:pathLst>
              <a:path w="681354" h="547370">
                <a:moveTo>
                  <a:pt x="681075" y="0"/>
                </a:moveTo>
                <a:lnTo>
                  <a:pt x="547179" y="0"/>
                </a:lnTo>
                <a:lnTo>
                  <a:pt x="0" y="547192"/>
                </a:lnTo>
                <a:lnTo>
                  <a:pt x="133883" y="547192"/>
                </a:lnTo>
                <a:lnTo>
                  <a:pt x="681075" y="0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491964" y="5761422"/>
            <a:ext cx="1525270" cy="718820"/>
          </a:xfrm>
          <a:custGeom>
            <a:avLst/>
            <a:gdLst/>
            <a:ahLst/>
            <a:cxnLst/>
            <a:rect l="l" t="t" r="r" b="b"/>
            <a:pathLst>
              <a:path w="1525270" h="718820">
                <a:moveTo>
                  <a:pt x="1524803" y="0"/>
                </a:moveTo>
                <a:lnTo>
                  <a:pt x="718578" y="0"/>
                </a:lnTo>
                <a:lnTo>
                  <a:pt x="0" y="718574"/>
                </a:lnTo>
                <a:lnTo>
                  <a:pt x="806234" y="718574"/>
                </a:lnTo>
                <a:lnTo>
                  <a:pt x="1524803" y="0"/>
                </a:lnTo>
                <a:close/>
              </a:path>
            </a:pathLst>
          </a:custGeom>
          <a:solidFill>
            <a:srgbClr val="6EAE9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0056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1520170" cy="2073910"/>
          </a:xfrm>
          <a:custGeom>
            <a:avLst/>
            <a:gdLst/>
            <a:ahLst/>
            <a:cxnLst/>
            <a:rect l="l" t="t" r="r" b="b"/>
            <a:pathLst>
              <a:path w="11520170" h="2073910">
                <a:moveTo>
                  <a:pt x="11520004" y="0"/>
                </a:moveTo>
                <a:lnTo>
                  <a:pt x="0" y="0"/>
                </a:lnTo>
                <a:lnTo>
                  <a:pt x="0" y="2073897"/>
                </a:lnTo>
                <a:lnTo>
                  <a:pt x="11520004" y="2073897"/>
                </a:lnTo>
                <a:lnTo>
                  <a:pt x="11520004" y="0"/>
                </a:lnTo>
                <a:close/>
              </a:path>
            </a:pathLst>
          </a:custGeom>
          <a:solidFill>
            <a:srgbClr val="6EA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1520170" cy="1983739"/>
          </a:xfrm>
          <a:custGeom>
            <a:avLst/>
            <a:gdLst/>
            <a:ahLst/>
            <a:cxnLst/>
            <a:rect l="l" t="t" r="r" b="b"/>
            <a:pathLst>
              <a:path w="11520170" h="1983739">
                <a:moveTo>
                  <a:pt x="0" y="1983524"/>
                </a:moveTo>
                <a:lnTo>
                  <a:pt x="11520004" y="1983524"/>
                </a:lnTo>
                <a:lnTo>
                  <a:pt x="11520004" y="0"/>
                </a:lnTo>
                <a:lnTo>
                  <a:pt x="0" y="0"/>
                </a:lnTo>
                <a:lnTo>
                  <a:pt x="0" y="1983524"/>
                </a:lnTo>
                <a:close/>
              </a:path>
            </a:pathLst>
          </a:custGeom>
          <a:solidFill>
            <a:srgbClr val="6EAE97">
              <a:alpha val="4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6265" y="0"/>
            <a:ext cx="7733726" cy="207389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573643" cy="207389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1478" y="2073893"/>
            <a:ext cx="1236725" cy="151942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61921" y="2611248"/>
            <a:ext cx="998522" cy="79375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41610" y="3466895"/>
            <a:ext cx="1236776" cy="126428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0" y="1983523"/>
            <a:ext cx="11520170" cy="465455"/>
          </a:xfrm>
          <a:custGeom>
            <a:avLst/>
            <a:gdLst/>
            <a:ahLst/>
            <a:cxnLst/>
            <a:rect l="l" t="t" r="r" b="b"/>
            <a:pathLst>
              <a:path w="11520170" h="465455">
                <a:moveTo>
                  <a:pt x="11519992" y="0"/>
                </a:moveTo>
                <a:lnTo>
                  <a:pt x="0" y="0"/>
                </a:lnTo>
                <a:lnTo>
                  <a:pt x="0" y="90373"/>
                </a:lnTo>
                <a:lnTo>
                  <a:pt x="5262054" y="90373"/>
                </a:lnTo>
                <a:lnTo>
                  <a:pt x="5262054" y="465264"/>
                </a:lnTo>
                <a:lnTo>
                  <a:pt x="6260503" y="465264"/>
                </a:lnTo>
                <a:lnTo>
                  <a:pt x="6260503" y="90373"/>
                </a:lnTo>
                <a:lnTo>
                  <a:pt x="11519992" y="90373"/>
                </a:lnTo>
                <a:lnTo>
                  <a:pt x="11519992" y="0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73599" y="390161"/>
            <a:ext cx="4378050" cy="1435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0056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262" y="1491170"/>
            <a:ext cx="10372725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8585" y="6029515"/>
            <a:ext cx="3688080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6262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44064" y="6079116"/>
            <a:ext cx="208926" cy="278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00565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mailto:lm@lm.gov.lv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6650" y="3968530"/>
            <a:ext cx="6348095" cy="17568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810"/>
              </a:lnSpc>
              <a:spcBef>
                <a:spcPts val="100"/>
              </a:spcBef>
            </a:pPr>
            <a:r>
              <a:rPr sz="4200" b="0" spc="190" dirty="0">
                <a:solidFill>
                  <a:srgbClr val="6EAE97"/>
                </a:solidFill>
                <a:latin typeface="Trebuchet MS"/>
                <a:cs typeface="Trebuchet MS"/>
              </a:rPr>
              <a:t>PENSIJU</a:t>
            </a:r>
            <a:r>
              <a:rPr sz="4200" b="0" spc="-245" dirty="0">
                <a:solidFill>
                  <a:srgbClr val="6EAE97"/>
                </a:solidFill>
                <a:latin typeface="Trebuchet MS"/>
                <a:cs typeface="Trebuchet MS"/>
              </a:rPr>
              <a:t> </a:t>
            </a:r>
            <a:r>
              <a:rPr lang="en-US" sz="4200" b="0" spc="160" dirty="0">
                <a:solidFill>
                  <a:srgbClr val="6EAE97"/>
                </a:solidFill>
                <a:latin typeface="Trebuchet MS"/>
                <a:cs typeface="Trebuchet MS"/>
              </a:rPr>
              <a:t>AKTUALITĀTES</a:t>
            </a:r>
            <a:br>
              <a:rPr lang="en-US" sz="4200" b="0" spc="160" dirty="0">
                <a:solidFill>
                  <a:srgbClr val="6EAE97"/>
                </a:solidFill>
                <a:latin typeface="Trebuchet MS"/>
                <a:cs typeface="Trebuchet MS"/>
              </a:rPr>
            </a:br>
            <a:r>
              <a:rPr lang="en-US" sz="4200" b="0" i="1" spc="16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Senioru</a:t>
            </a:r>
            <a:r>
              <a:rPr lang="en-US" sz="4200" b="0" i="1" spc="160" dirty="0">
                <a:solidFill>
                  <a:schemeClr val="accent3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4200" b="0" i="1" spc="16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diena</a:t>
            </a:r>
            <a:r>
              <a:rPr lang="en-US" sz="4200" b="0" i="1" spc="160" dirty="0">
                <a:solidFill>
                  <a:schemeClr val="accent3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 </a:t>
            </a:r>
            <a:r>
              <a:rPr lang="en-US" sz="4200" b="0" i="1" spc="16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Trebuchet MS"/>
                <a:cs typeface="Trebuchet MS"/>
              </a:rPr>
              <a:t>Saeimā</a:t>
            </a:r>
            <a:endParaRPr sz="4200" i="1" dirty="0">
              <a:solidFill>
                <a:schemeClr val="accent3">
                  <a:lumMod val="60000"/>
                  <a:lumOff val="40000"/>
                </a:schemeClr>
              </a:solidFill>
              <a:latin typeface="Trebuchet MS"/>
              <a:cs typeface="Trebuchet MS"/>
            </a:endParaRPr>
          </a:p>
          <a:p>
            <a:pPr marL="43815" algn="ctr">
              <a:lnSpc>
                <a:spcPts val="3970"/>
              </a:lnSpc>
            </a:pPr>
            <a:r>
              <a:rPr sz="3500" spc="220" dirty="0">
                <a:latin typeface="Trebuchet MS"/>
                <a:cs typeface="Trebuchet MS"/>
              </a:rPr>
              <a:t>2025 </a:t>
            </a:r>
            <a:endParaRPr sz="3500" dirty="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30" y="1447394"/>
            <a:ext cx="11518265" cy="2395855"/>
            <a:chOff x="1930" y="1447394"/>
            <a:chExt cx="11518265" cy="2395855"/>
          </a:xfrm>
        </p:grpSpPr>
        <p:sp>
          <p:nvSpPr>
            <p:cNvPr id="4" name="object 4"/>
            <p:cNvSpPr/>
            <p:nvPr/>
          </p:nvSpPr>
          <p:spPr>
            <a:xfrm>
              <a:off x="124053" y="2418626"/>
              <a:ext cx="2628900" cy="1424305"/>
            </a:xfrm>
            <a:custGeom>
              <a:avLst/>
              <a:gdLst/>
              <a:ahLst/>
              <a:cxnLst/>
              <a:rect l="l" t="t" r="r" b="b"/>
              <a:pathLst>
                <a:path w="2628900" h="1424304">
                  <a:moveTo>
                    <a:pt x="2628620" y="0"/>
                  </a:moveTo>
                  <a:lnTo>
                    <a:pt x="1424279" y="0"/>
                  </a:lnTo>
                  <a:lnTo>
                    <a:pt x="0" y="1424279"/>
                  </a:lnTo>
                  <a:lnTo>
                    <a:pt x="1204328" y="1424279"/>
                  </a:lnTo>
                  <a:lnTo>
                    <a:pt x="2628620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30" y="3689146"/>
              <a:ext cx="11518265" cy="90805"/>
            </a:xfrm>
            <a:custGeom>
              <a:avLst/>
              <a:gdLst/>
              <a:ahLst/>
              <a:cxnLst/>
              <a:rect l="l" t="t" r="r" b="b"/>
              <a:pathLst>
                <a:path w="11518265" h="90804">
                  <a:moveTo>
                    <a:pt x="11518074" y="0"/>
                  </a:moveTo>
                  <a:lnTo>
                    <a:pt x="0" y="0"/>
                  </a:lnTo>
                  <a:lnTo>
                    <a:pt x="0" y="90373"/>
                  </a:lnTo>
                  <a:lnTo>
                    <a:pt x="11518074" y="90373"/>
                  </a:lnTo>
                  <a:lnTo>
                    <a:pt x="11518074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49333" y="1447394"/>
              <a:ext cx="2025952" cy="1600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5205" y="3173193"/>
              <a:ext cx="2509583" cy="2565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6C65-F5CA-4D6B-A133-BA766B93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650" y="201812"/>
            <a:ext cx="9372600" cy="1107996"/>
          </a:xfrm>
        </p:spPr>
        <p:txBody>
          <a:bodyPr/>
          <a:lstStyle/>
          <a:p>
            <a:pPr algn="ctr"/>
            <a:r>
              <a:rPr lang="en-US" sz="3600" b="0" spc="160" dirty="0">
                <a:solidFill>
                  <a:srgbClr val="6EAE97"/>
                </a:solidFill>
                <a:latin typeface="Trebuchet MS"/>
              </a:rPr>
              <a:t>VECUMA PENSIJU SAŅĒMĒJA PORTRETS </a:t>
            </a:r>
            <a:br>
              <a:rPr lang="en-US" sz="3600" b="0" spc="160" dirty="0">
                <a:solidFill>
                  <a:srgbClr val="6EAE97"/>
                </a:solidFill>
                <a:latin typeface="Trebuchet MS"/>
              </a:rPr>
            </a:br>
            <a:r>
              <a:rPr lang="en-US" sz="3600" b="0" spc="160" dirty="0">
                <a:solidFill>
                  <a:srgbClr val="6EAE97"/>
                </a:solidFill>
                <a:latin typeface="Trebuchet MS"/>
              </a:rPr>
              <a:t>202</a:t>
            </a:r>
            <a:r>
              <a:rPr lang="lv-LV" sz="3600" b="0" spc="160" dirty="0">
                <a:solidFill>
                  <a:srgbClr val="6EAE97"/>
                </a:solidFill>
                <a:latin typeface="Trebuchet MS"/>
              </a:rPr>
              <a:t>5</a:t>
            </a:r>
            <a:r>
              <a:rPr lang="en-US" sz="3600" b="0" spc="160" dirty="0">
                <a:solidFill>
                  <a:srgbClr val="6EAE97"/>
                </a:solidFill>
                <a:latin typeface="Trebuchet MS"/>
              </a:rPr>
              <a:t>. GAD</a:t>
            </a:r>
            <a:r>
              <a:rPr lang="lv-LV" sz="3600" b="0" spc="160" dirty="0">
                <a:solidFill>
                  <a:srgbClr val="6EAE97"/>
                </a:solidFill>
                <a:latin typeface="Trebuchet MS"/>
              </a:rPr>
              <a:t>A I </a:t>
            </a:r>
            <a:r>
              <a:rPr lang="en-US" sz="3600" b="0" spc="160" dirty="0">
                <a:solidFill>
                  <a:srgbClr val="6EAE97"/>
                </a:solidFill>
                <a:latin typeface="Trebuchet MS"/>
              </a:rPr>
              <a:t>PUSGADĀ</a:t>
            </a:r>
            <a:endParaRPr lang="lv-LV" sz="3600" b="0" spc="160" dirty="0">
              <a:solidFill>
                <a:srgbClr val="6EAE97"/>
              </a:solidFill>
              <a:latin typeface="Trebuchet M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4AD37A-0AE9-4D98-8914-622A8AE6E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51710" y="1565275"/>
            <a:ext cx="6618612" cy="615553"/>
          </a:xfrm>
        </p:spPr>
        <p:txBody>
          <a:bodyPr/>
          <a:lstStyle/>
          <a:p>
            <a:pPr algn="ctr"/>
            <a:r>
              <a:rPr lang="en-US" sz="2000" b="1" spc="220" dirty="0">
                <a:solidFill>
                  <a:srgbClr val="005652"/>
                </a:solidFill>
                <a:latin typeface="Trebuchet MS"/>
                <a:ea typeface="+mj-ea"/>
              </a:rPr>
              <a:t>VECUMA PENSIJU SAŅĒMĒJA PORTRETS </a:t>
            </a:r>
            <a:br>
              <a:rPr lang="en-US" sz="2000" b="1" spc="220" dirty="0">
                <a:solidFill>
                  <a:srgbClr val="005652"/>
                </a:solidFill>
                <a:latin typeface="Trebuchet MS"/>
                <a:ea typeface="+mj-ea"/>
              </a:rPr>
            </a:br>
            <a:r>
              <a:rPr lang="en-US" sz="2000" b="1" spc="220" dirty="0">
                <a:solidFill>
                  <a:srgbClr val="005652"/>
                </a:solidFill>
                <a:latin typeface="Trebuchet MS"/>
                <a:ea typeface="+mj-ea"/>
              </a:rPr>
              <a:t>202</a:t>
            </a:r>
            <a:r>
              <a:rPr lang="lv-LV" sz="2000" b="1" spc="220" dirty="0">
                <a:solidFill>
                  <a:srgbClr val="005652"/>
                </a:solidFill>
                <a:latin typeface="Trebuchet MS"/>
                <a:ea typeface="+mj-ea"/>
              </a:rPr>
              <a:t>5</a:t>
            </a:r>
            <a:r>
              <a:rPr lang="en-US" sz="2000" b="1" spc="220" dirty="0">
                <a:solidFill>
                  <a:srgbClr val="005652"/>
                </a:solidFill>
                <a:latin typeface="Trebuchet MS"/>
                <a:ea typeface="+mj-ea"/>
              </a:rPr>
              <a:t>. GAD</a:t>
            </a:r>
            <a:r>
              <a:rPr lang="lv-LV" sz="2000" b="1" spc="220" dirty="0">
                <a:solidFill>
                  <a:srgbClr val="005652"/>
                </a:solidFill>
                <a:latin typeface="Trebuchet MS"/>
                <a:ea typeface="+mj-ea"/>
              </a:rPr>
              <a:t>A I </a:t>
            </a:r>
            <a:r>
              <a:rPr lang="en-US" sz="2000" b="1" spc="220" dirty="0">
                <a:solidFill>
                  <a:srgbClr val="005652"/>
                </a:solidFill>
                <a:latin typeface="Trebuchet MS"/>
                <a:ea typeface="+mj-ea"/>
              </a:rPr>
              <a:t>PUSGADĀ</a:t>
            </a:r>
            <a:endParaRPr lang="lv-LV" sz="2000" b="1" spc="220" dirty="0">
              <a:solidFill>
                <a:srgbClr val="005652"/>
              </a:solidFill>
              <a:latin typeface="Trebuchet MS"/>
              <a:ea typeface="+mj-ea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8EC0C45-5D59-45FB-9AB9-5BCF110904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3794511"/>
              </p:ext>
            </p:extLst>
          </p:nvPr>
        </p:nvGraphicFramePr>
        <p:xfrm>
          <a:off x="4529298" y="1495439"/>
          <a:ext cx="6047002" cy="418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2AF6066-FEBA-46E3-B57F-3A6CF65E295B}"/>
              </a:ext>
            </a:extLst>
          </p:cNvPr>
          <p:cNvSpPr/>
          <p:nvPr/>
        </p:nvSpPr>
        <p:spPr>
          <a:xfrm>
            <a:off x="528824" y="1565275"/>
            <a:ext cx="3973206" cy="41896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lv-LV" dirty="0" err="1">
                <a:latin typeface="Verdana" panose="020B0604030504040204" pitchFamily="34" charset="0"/>
                <a:ea typeface="Verdana" panose="020B0604030504040204" pitchFamily="34" charset="0"/>
              </a:rPr>
              <a:t>kaits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43</a:t>
            </a:r>
            <a:r>
              <a:rPr lang="lv-LV" sz="2000" b="1" dirty="0">
                <a:latin typeface="Verdana" panose="020B0604030504040204" pitchFamily="34" charset="0"/>
                <a:ea typeface="Verdana" panose="020B0604030504040204" pitchFamily="34" charset="0"/>
              </a:rPr>
              <a:t>5</a:t>
            </a: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162</a:t>
            </a: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Vidējais apmērs – 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62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2,84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eiro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Piemaksu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sa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ņ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ēmēji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70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</a:p>
          <a:p>
            <a:pPr marL="17099">
              <a:spcAft>
                <a:spcPts val="600"/>
              </a:spcAft>
            </a:pPr>
            <a:endParaRPr lang="en-US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lv-LV" dirty="0" err="1">
                <a:latin typeface="Verdana" panose="020B0604030504040204" pitchFamily="34" charset="0"/>
                <a:ea typeface="Verdana" panose="020B0604030504040204" pitchFamily="34" charset="0"/>
              </a:rPr>
              <a:t>inimālā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 pensija – </a:t>
            </a:r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6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Vidējais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vecums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7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5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gadi</a:t>
            </a: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Vidējais stāžs – 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39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gadi</a:t>
            </a:r>
          </a:p>
        </p:txBody>
      </p:sp>
    </p:spTree>
    <p:extLst>
      <p:ext uri="{BB962C8B-B14F-4D97-AF65-F5344CB8AC3E}">
        <p14:creationId xmlns:p14="http://schemas.microsoft.com/office/powerpoint/2010/main" val="288279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395BB7B-B272-4A40-894E-0DB97DFA4E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882272"/>
              </p:ext>
            </p:extLst>
          </p:nvPr>
        </p:nvGraphicFramePr>
        <p:xfrm>
          <a:off x="1339850" y="188641"/>
          <a:ext cx="10463514" cy="6106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976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6C65-F5CA-4D6B-A133-BA766B93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450" y="428966"/>
            <a:ext cx="9372600" cy="738664"/>
          </a:xfrm>
        </p:spPr>
        <p:txBody>
          <a:bodyPr/>
          <a:lstStyle/>
          <a:p>
            <a:pPr algn="ctr"/>
            <a:r>
              <a:rPr lang="en-US" sz="2400" b="0" spc="160" dirty="0">
                <a:solidFill>
                  <a:srgbClr val="6EAE97"/>
                </a:solidFill>
                <a:latin typeface="Trebuchet MS"/>
              </a:rPr>
              <a:t>JAUNPIEŠĶIRTO VECUMA PENSIJU SAŅĒMĒJA PORTRETS </a:t>
            </a:r>
            <a:br>
              <a:rPr lang="en-US" sz="2400" b="0" spc="160" dirty="0">
                <a:solidFill>
                  <a:srgbClr val="6EAE97"/>
                </a:solidFill>
                <a:latin typeface="Trebuchet MS"/>
              </a:rPr>
            </a:br>
            <a:r>
              <a:rPr lang="en-US" sz="2400" b="0" spc="160" dirty="0">
                <a:solidFill>
                  <a:srgbClr val="6EAE97"/>
                </a:solidFill>
                <a:latin typeface="Trebuchet MS"/>
              </a:rPr>
              <a:t>202</a:t>
            </a:r>
            <a:r>
              <a:rPr lang="lv-LV" sz="2400" b="0" spc="160" dirty="0">
                <a:solidFill>
                  <a:srgbClr val="6EAE97"/>
                </a:solidFill>
                <a:latin typeface="Trebuchet MS"/>
              </a:rPr>
              <a:t>5</a:t>
            </a:r>
            <a:r>
              <a:rPr lang="en-US" sz="2400" b="0" spc="160" dirty="0">
                <a:solidFill>
                  <a:srgbClr val="6EAE97"/>
                </a:solidFill>
                <a:latin typeface="Trebuchet MS"/>
              </a:rPr>
              <a:t>. GAD</a:t>
            </a:r>
            <a:r>
              <a:rPr lang="lv-LV" sz="2400" b="0" spc="160" dirty="0">
                <a:solidFill>
                  <a:srgbClr val="6EAE97"/>
                </a:solidFill>
                <a:latin typeface="Trebuchet MS"/>
              </a:rPr>
              <a:t>A I </a:t>
            </a:r>
            <a:r>
              <a:rPr lang="en-US" sz="2400" b="0" spc="160" dirty="0">
                <a:solidFill>
                  <a:srgbClr val="6EAE97"/>
                </a:solidFill>
                <a:latin typeface="Trebuchet MS"/>
              </a:rPr>
              <a:t>PUSGADĀ</a:t>
            </a:r>
            <a:endParaRPr lang="lv-LV" sz="2400" b="0" spc="160" dirty="0">
              <a:solidFill>
                <a:srgbClr val="6EAE97"/>
              </a:solidFill>
              <a:latin typeface="Trebuchet M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AF6066-FEBA-46E3-B57F-3A6CF65E295B}"/>
              </a:ext>
            </a:extLst>
          </p:cNvPr>
          <p:cNvSpPr/>
          <p:nvPr/>
        </p:nvSpPr>
        <p:spPr>
          <a:xfrm>
            <a:off x="528824" y="1565275"/>
            <a:ext cx="4240026" cy="41896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S</a:t>
            </a:r>
            <a:r>
              <a:rPr lang="lv-LV" dirty="0" err="1">
                <a:latin typeface="Verdana" panose="020B0604030504040204" pitchFamily="34" charset="0"/>
                <a:ea typeface="Verdana" panose="020B0604030504040204" pitchFamily="34" charset="0"/>
              </a:rPr>
              <a:t>kaits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8440</a:t>
            </a: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Vidējais apmērs –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661.44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eiro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sz="1800" dirty="0">
                <a:latin typeface="Verdana" panose="020B0604030504040204" pitchFamily="34" charset="0"/>
                <a:ea typeface="Verdana" panose="020B0604030504040204" pitchFamily="34" charset="0"/>
              </a:rPr>
              <a:t>Pensionējās priekšlaicīgi – </a:t>
            </a:r>
            <a:r>
              <a:rPr lang="en-GB" sz="1800" b="1" dirty="0">
                <a:latin typeface="Verdana" panose="020B0604030504040204" pitchFamily="34" charset="0"/>
                <a:ea typeface="Verdana" panose="020B0604030504040204" pitchFamily="34" charset="0"/>
              </a:rPr>
              <a:t>15</a:t>
            </a:r>
            <a:r>
              <a:rPr lang="lv-LV" sz="1800" dirty="0"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lv-LV" dirty="0" err="1">
                <a:latin typeface="Verdana" panose="020B0604030504040204" pitchFamily="34" charset="0"/>
                <a:ea typeface="Verdana" panose="020B0604030504040204" pitchFamily="34" charset="0"/>
              </a:rPr>
              <a:t>inimālā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 pensija –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14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Vidējais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vecums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–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64.45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gadi</a:t>
            </a: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59986" indent="-342887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Vidējais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</a:rPr>
              <a:t>darba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stāžs –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37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gadi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53DDF2-CD50-4498-9E9A-B9FEA0B43D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689357"/>
              </p:ext>
            </p:extLst>
          </p:nvPr>
        </p:nvGraphicFramePr>
        <p:xfrm>
          <a:off x="4768850" y="1336675"/>
          <a:ext cx="5867400" cy="4418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4777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AD935-C6A5-4552-BAE1-5A01BBD09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1624" y="818173"/>
            <a:ext cx="4395651" cy="565514"/>
          </a:xfrm>
        </p:spPr>
        <p:txBody>
          <a:bodyPr/>
          <a:lstStyle/>
          <a:p>
            <a:pPr algn="ctr"/>
            <a:r>
              <a:rPr lang="lv-LV" sz="3600" b="0" spc="160" dirty="0">
                <a:solidFill>
                  <a:srgbClr val="6EAE97"/>
                </a:solidFill>
                <a:latin typeface="Trebuchet MS"/>
              </a:rPr>
              <a:t>No 2025.gada</a:t>
            </a:r>
            <a:br>
              <a:rPr lang="lv-LV" cap="all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lv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6B15D-536F-493F-AC93-E72467A53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050" y="1717675"/>
            <a:ext cx="10291761" cy="4267200"/>
          </a:xfrm>
        </p:spPr>
        <p:txBody>
          <a:bodyPr/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pensionēšanās vecums – </a:t>
            </a:r>
            <a:r>
              <a:rPr lang="lv-LV" b="1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65 gadi </a:t>
            </a:r>
            <a:r>
              <a:rPr lang="lv-LV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(priekšlaicīgi – no 63 gadiem)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v-LV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minimālais apdrošināšanas stāžs - </a:t>
            </a:r>
            <a:r>
              <a:rPr lang="lv-LV" b="1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 gadi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v-LV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paaugstināti pensiju </a:t>
            </a:r>
            <a:r>
              <a:rPr lang="lv-LV" b="1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minimālie apmēri</a:t>
            </a:r>
            <a:endParaRPr lang="en-US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</a:t>
            </a:r>
            <a:r>
              <a:rPr lang="lv-LV" dirty="0" err="1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ainīts</a:t>
            </a:r>
            <a:r>
              <a:rPr lang="lv-LV" dirty="0">
                <a:solidFill>
                  <a:srgbClr val="212529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procentuālais sadalījums starp pensiju 1. un 2. līmeni – 15% un 5% (līdz šim 14% un 6%)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laika periodā no 2025. gada 1. janvāra līdz 2028. gada 31. decembrim.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IIN likme palielināta no 20% līdz 25,5%;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GB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5000"/>
              </a:lnSpc>
              <a:spcAft>
                <a:spcPts val="800"/>
              </a:spcAft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4154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A60B0-51AB-42BF-A935-A73800165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087" y="1641475"/>
            <a:ext cx="10372725" cy="2063129"/>
          </a:xfrm>
        </p:spPr>
        <p:txBody>
          <a:bodyPr/>
          <a:lstStyle/>
          <a:p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Piemaksas</a:t>
            </a:r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 par apdrošināšanas stāžu, kas uzkrāts līdz 1995.gada 31.decembrim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lv-LV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Pakāpeniski (pa 3 gadiem) pie tām pensijām, kas piešķirtas no 201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2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. līdz 2028.gadam. </a:t>
            </a:r>
          </a:p>
          <a:p>
            <a:pPr marL="285750" lvl="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Sākot ar 2029.gadu visiem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Segoe UI Light" panose="020B0502040204020203" pitchFamily="34" charset="0"/>
              </a:rPr>
              <a:t>.</a:t>
            </a:r>
          </a:p>
          <a:p>
            <a:pPr marL="285750" lvl="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GB" sz="1600" dirty="0"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pPr marL="285750" lvl="0" indent="-28575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lv-LV" sz="1600" dirty="0">
              <a:latin typeface="Verdana" panose="020B0604030504040204" pitchFamily="34" charset="0"/>
              <a:ea typeface="Verdana" panose="020B0604030504040204" pitchFamily="34" charset="0"/>
              <a:cs typeface="Segoe UI Light" panose="020B0502040204020203" pitchFamily="34" charset="0"/>
            </a:endParaRPr>
          </a:p>
          <a:p>
            <a:endParaRPr lang="lv-LV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5F8EF1B-56EE-4124-8C3E-640BB2F45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821913"/>
              </p:ext>
            </p:extLst>
          </p:nvPr>
        </p:nvGraphicFramePr>
        <p:xfrm>
          <a:off x="3473450" y="2784475"/>
          <a:ext cx="4014652" cy="27121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63428">
                  <a:extLst>
                    <a:ext uri="{9D8B030D-6E8A-4147-A177-3AD203B41FA5}">
                      <a16:colId xmlns:a16="http://schemas.microsoft.com/office/drawing/2014/main" val="701102593"/>
                    </a:ext>
                  </a:extLst>
                </a:gridCol>
                <a:gridCol w="2451224">
                  <a:extLst>
                    <a:ext uri="{9D8B030D-6E8A-4147-A177-3AD203B41FA5}">
                      <a16:colId xmlns:a16="http://schemas.microsoft.com/office/drawing/2014/main" val="2635730966"/>
                    </a:ext>
                  </a:extLst>
                </a:gridCol>
              </a:tblGrid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2024</a:t>
                      </a:r>
                      <a:endParaRPr lang="lv-LV" sz="18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2012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2013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2014</a:t>
                      </a:r>
                      <a:endParaRPr lang="lv-LV" sz="18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483427"/>
                  </a:ext>
                </a:extLst>
              </a:tr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2025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2015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2016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2017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166791"/>
                  </a:ext>
                </a:extLst>
              </a:tr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2026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2018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2019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2020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838030"/>
                  </a:ext>
                </a:extLst>
              </a:tr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2027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2021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2022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2023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267678"/>
                  </a:ext>
                </a:extLst>
              </a:tr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2028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2024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2025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2026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962029"/>
                  </a:ext>
                </a:extLst>
              </a:tr>
              <a:tr h="4520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2029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</a:rPr>
                        <a:t>2027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2028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/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lv-LV" sz="1800" dirty="0">
                          <a:effectLst/>
                        </a:rPr>
                        <a:t>2029</a:t>
                      </a:r>
                      <a:endParaRPr lang="lv-LV" sz="18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380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554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2E49F2-BF46-4185-A238-7E0920BFB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0175" y="1717675"/>
            <a:ext cx="8718550" cy="381000"/>
          </a:xfrm>
        </p:spPr>
        <p:txBody>
          <a:bodyPr/>
          <a:lstStyle/>
          <a:p>
            <a:pPr marL="285750" indent="-285750" algn="l" rtl="0">
              <a:buFont typeface="Wingdings" panose="05000000000000000000" pitchFamily="2" charset="2"/>
              <a:buChar char="Ø"/>
            </a:pPr>
            <a:r>
              <a:rPr lang="en-US" altLang="lv-LV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Paaugstināti</a:t>
            </a:r>
            <a:r>
              <a:rPr lang="en-US" altLang="lv-LV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v</a:t>
            </a:r>
            <a:r>
              <a:rPr lang="lv-LV" altLang="lv-LV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ecuma</a:t>
            </a:r>
            <a:r>
              <a:rPr lang="lv-LV" altLang="lv-LV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pensijas minimālie apmēr</a:t>
            </a:r>
            <a:r>
              <a:rPr lang="en-US" altLang="lv-LV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altLang="lv-LV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altLang="lv-LV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(vispārīgā gadījumā):</a:t>
            </a:r>
            <a:endParaRPr lang="lv-LV" altLang="lv-LV" sz="2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lv-LV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5DAF591-1ADF-4D38-84B2-F20309B53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653179"/>
              </p:ext>
            </p:extLst>
          </p:nvPr>
        </p:nvGraphicFramePr>
        <p:xfrm>
          <a:off x="1873250" y="2327275"/>
          <a:ext cx="7679268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9817">
                  <a:extLst>
                    <a:ext uri="{9D8B030D-6E8A-4147-A177-3AD203B41FA5}">
                      <a16:colId xmlns:a16="http://schemas.microsoft.com/office/drawing/2014/main" val="2916514736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1899082108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2190329866"/>
                    </a:ext>
                  </a:extLst>
                </a:gridCol>
                <a:gridCol w="1919817">
                  <a:extLst>
                    <a:ext uri="{9D8B030D-6E8A-4147-A177-3AD203B41FA5}">
                      <a16:colId xmlns:a16="http://schemas.microsoft.com/office/drawing/2014/main" val="1823303204"/>
                    </a:ext>
                  </a:extLst>
                </a:gridCol>
              </a:tblGrid>
              <a:tr h="325684"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Apdrošināšanas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stāžs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gadi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Apmērs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eiro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no 01.01.2024.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Apmērs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eiro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no 01.01.2025.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Eiro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1"/>
                          </a:solidFill>
                        </a:rPr>
                        <a:t>palielinājums</a:t>
                      </a:r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 2025.gadā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12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188,10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---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---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49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205,20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226,80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21,60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1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239,40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264,60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25,20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19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273,60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302,40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28,80</a:t>
                      </a:r>
                      <a:endParaRPr lang="lv-LV" dirty="0"/>
                    </a:p>
                  </a:txBody>
                  <a:tcPr>
                    <a:solidFill>
                      <a:srgbClr val="6EA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297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5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556" y="1752373"/>
            <a:ext cx="11170920" cy="4182110"/>
            <a:chOff x="349556" y="1752373"/>
            <a:chExt cx="11170920" cy="4182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5644" y="2117790"/>
              <a:ext cx="5571742" cy="38160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51566" y="2336295"/>
              <a:ext cx="4919980" cy="3164205"/>
            </a:xfrm>
            <a:custGeom>
              <a:avLst/>
              <a:gdLst/>
              <a:ahLst/>
              <a:cxnLst/>
              <a:rect l="l" t="t" r="r" b="b"/>
              <a:pathLst>
                <a:path w="4919980" h="3164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2915716"/>
                  </a:lnTo>
                  <a:lnTo>
                    <a:pt x="5036" y="2965675"/>
                  </a:lnTo>
                  <a:lnTo>
                    <a:pt x="19480" y="3012207"/>
                  </a:lnTo>
                  <a:lnTo>
                    <a:pt x="42336" y="3054314"/>
                  </a:lnTo>
                  <a:lnTo>
                    <a:pt x="72605" y="3091002"/>
                  </a:lnTo>
                  <a:lnTo>
                    <a:pt x="109293" y="3121272"/>
                  </a:lnTo>
                  <a:lnTo>
                    <a:pt x="151401" y="3144127"/>
                  </a:lnTo>
                  <a:lnTo>
                    <a:pt x="197932" y="3158571"/>
                  </a:lnTo>
                  <a:lnTo>
                    <a:pt x="247891" y="3163608"/>
                  </a:lnTo>
                  <a:lnTo>
                    <a:pt x="4671949" y="3163608"/>
                  </a:lnTo>
                  <a:lnTo>
                    <a:pt x="4721907" y="3158571"/>
                  </a:lnTo>
                  <a:lnTo>
                    <a:pt x="4768439" y="3144127"/>
                  </a:lnTo>
                  <a:lnTo>
                    <a:pt x="4810547" y="3121272"/>
                  </a:lnTo>
                  <a:lnTo>
                    <a:pt x="4847234" y="3091002"/>
                  </a:lnTo>
                  <a:lnTo>
                    <a:pt x="4877504" y="3054314"/>
                  </a:lnTo>
                  <a:lnTo>
                    <a:pt x="4900359" y="3012207"/>
                  </a:lnTo>
                  <a:lnTo>
                    <a:pt x="4914804" y="2965675"/>
                  </a:lnTo>
                  <a:lnTo>
                    <a:pt x="4919840" y="2915716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6EA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9556" y="2117790"/>
              <a:ext cx="6160007" cy="38160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73839" y="2336286"/>
              <a:ext cx="5509260" cy="3164205"/>
            </a:xfrm>
            <a:custGeom>
              <a:avLst/>
              <a:gdLst/>
              <a:ahLst/>
              <a:cxnLst/>
              <a:rect l="l" t="t" r="r" b="b"/>
              <a:pathLst>
                <a:path w="5509260" h="3164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2915729"/>
                  </a:lnTo>
                  <a:lnTo>
                    <a:pt x="5036" y="2965688"/>
                  </a:lnTo>
                  <a:lnTo>
                    <a:pt x="19480" y="3012219"/>
                  </a:lnTo>
                  <a:lnTo>
                    <a:pt x="42336" y="3054327"/>
                  </a:lnTo>
                  <a:lnTo>
                    <a:pt x="72605" y="3091014"/>
                  </a:lnTo>
                  <a:lnTo>
                    <a:pt x="109293" y="3121284"/>
                  </a:lnTo>
                  <a:lnTo>
                    <a:pt x="151401" y="3144140"/>
                  </a:lnTo>
                  <a:lnTo>
                    <a:pt x="197932" y="3158584"/>
                  </a:lnTo>
                  <a:lnTo>
                    <a:pt x="247891" y="3163620"/>
                  </a:lnTo>
                  <a:lnTo>
                    <a:pt x="4671949" y="3163620"/>
                  </a:lnTo>
                  <a:lnTo>
                    <a:pt x="4721907" y="3158584"/>
                  </a:lnTo>
                  <a:lnTo>
                    <a:pt x="4768439" y="3144140"/>
                  </a:lnTo>
                  <a:lnTo>
                    <a:pt x="4810547" y="3121284"/>
                  </a:lnTo>
                  <a:lnTo>
                    <a:pt x="4847234" y="3091014"/>
                  </a:lnTo>
                  <a:lnTo>
                    <a:pt x="4877504" y="3054327"/>
                  </a:lnTo>
                  <a:lnTo>
                    <a:pt x="4900359" y="3012219"/>
                  </a:lnTo>
                  <a:lnTo>
                    <a:pt x="4914804" y="2965688"/>
                  </a:lnTo>
                  <a:lnTo>
                    <a:pt x="4919840" y="2915729"/>
                  </a:lnTo>
                  <a:lnTo>
                    <a:pt x="4919840" y="2026500"/>
                  </a:lnTo>
                  <a:lnTo>
                    <a:pt x="5509247" y="1581810"/>
                  </a:lnTo>
                  <a:lnTo>
                    <a:pt x="4919840" y="1137119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163377" y="1752373"/>
              <a:ext cx="1356995" cy="1356995"/>
            </a:xfrm>
            <a:custGeom>
              <a:avLst/>
              <a:gdLst/>
              <a:ahLst/>
              <a:cxnLst/>
              <a:rect l="l" t="t" r="r" b="b"/>
              <a:pathLst>
                <a:path w="1356995" h="1356995">
                  <a:moveTo>
                    <a:pt x="1356614" y="0"/>
                  </a:moveTo>
                  <a:lnTo>
                    <a:pt x="0" y="1356611"/>
                  </a:lnTo>
                  <a:lnTo>
                    <a:pt x="696826" y="1356612"/>
                  </a:lnTo>
                  <a:lnTo>
                    <a:pt x="1356614" y="696824"/>
                  </a:lnTo>
                  <a:lnTo>
                    <a:pt x="1356614" y="0"/>
                  </a:lnTo>
                  <a:close/>
                </a:path>
              </a:pathLst>
            </a:custGeom>
            <a:solidFill>
              <a:srgbClr val="6EAE97">
                <a:alpha val="2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0042955" y="6032496"/>
            <a:ext cx="962025" cy="447675"/>
            <a:chOff x="10042955" y="6032496"/>
            <a:chExt cx="962025" cy="447675"/>
          </a:xfrm>
        </p:grpSpPr>
        <p:sp>
          <p:nvSpPr>
            <p:cNvPr id="9" name="object 9"/>
            <p:cNvSpPr/>
            <p:nvPr/>
          </p:nvSpPr>
          <p:spPr>
            <a:xfrm>
              <a:off x="10577754" y="6127987"/>
              <a:ext cx="426720" cy="352425"/>
            </a:xfrm>
            <a:custGeom>
              <a:avLst/>
              <a:gdLst/>
              <a:ahLst/>
              <a:cxnLst/>
              <a:rect l="l" t="t" r="r" b="b"/>
              <a:pathLst>
                <a:path w="426720" h="352425">
                  <a:moveTo>
                    <a:pt x="426609" y="0"/>
                  </a:moveTo>
                  <a:lnTo>
                    <a:pt x="352009" y="0"/>
                  </a:lnTo>
                  <a:lnTo>
                    <a:pt x="0" y="352009"/>
                  </a:lnTo>
                  <a:lnTo>
                    <a:pt x="74599" y="352009"/>
                  </a:lnTo>
                  <a:lnTo>
                    <a:pt x="426609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042955" y="6032496"/>
              <a:ext cx="897255" cy="447675"/>
            </a:xfrm>
            <a:custGeom>
              <a:avLst/>
              <a:gdLst/>
              <a:ahLst/>
              <a:cxnLst/>
              <a:rect l="l" t="t" r="r" b="b"/>
              <a:pathLst>
                <a:path w="897254" h="447675">
                  <a:moveTo>
                    <a:pt x="896723" y="0"/>
                  </a:moveTo>
                  <a:lnTo>
                    <a:pt x="447501" y="0"/>
                  </a:lnTo>
                  <a:lnTo>
                    <a:pt x="0" y="447501"/>
                  </a:lnTo>
                  <a:lnTo>
                    <a:pt x="449224" y="447501"/>
                  </a:lnTo>
                  <a:lnTo>
                    <a:pt x="896723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1121338" y="5290895"/>
            <a:ext cx="398780" cy="398780"/>
          </a:xfrm>
          <a:custGeom>
            <a:avLst/>
            <a:gdLst/>
            <a:ahLst/>
            <a:cxnLst/>
            <a:rect l="l" t="t" r="r" b="b"/>
            <a:pathLst>
              <a:path w="398779" h="398779">
                <a:moveTo>
                  <a:pt x="398665" y="0"/>
                </a:moveTo>
                <a:lnTo>
                  <a:pt x="0" y="398673"/>
                </a:lnTo>
                <a:lnTo>
                  <a:pt x="398665" y="398671"/>
                </a:lnTo>
                <a:lnTo>
                  <a:pt x="398665" y="0"/>
                </a:lnTo>
                <a:close/>
              </a:path>
            </a:pathLst>
          </a:custGeom>
          <a:solidFill>
            <a:srgbClr val="6EAE97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441329" y="411212"/>
            <a:ext cx="7020474" cy="124457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400" b="0" spc="10" dirty="0">
                <a:latin typeface="Trebuchet MS" panose="020B0603020202020204" pitchFamily="34" charset="0"/>
                <a:cs typeface="Tahoma"/>
              </a:rPr>
              <a:t>INDEKS</a:t>
            </a:r>
            <a:r>
              <a:rPr lang="en-US" sz="4400" b="0" spc="10" dirty="0">
                <a:latin typeface="Trebuchet MS" panose="020B0603020202020204" pitchFamily="34" charset="0"/>
                <a:cs typeface="Tahoma"/>
              </a:rPr>
              <a:t>ĀCIJA</a:t>
            </a:r>
            <a:br>
              <a:rPr lang="en-US" sz="4400" b="0" spc="10" dirty="0">
                <a:latin typeface="Trebuchet MS" panose="020B0603020202020204" pitchFamily="34" charset="0"/>
                <a:cs typeface="Tahoma"/>
              </a:rPr>
            </a:br>
            <a:r>
              <a:rPr lang="en-US" sz="3600" b="0" i="1" spc="10" dirty="0">
                <a:latin typeface="Trebuchet MS" panose="020B0603020202020204" pitchFamily="34" charset="0"/>
                <a:cs typeface="Tahoma"/>
              </a:rPr>
              <a:t>INDEKS</a:t>
            </a:r>
            <a:r>
              <a:rPr sz="3600" b="0" i="1" spc="10" dirty="0">
                <a:latin typeface="Trebuchet MS" panose="020B0603020202020204" pitchFamily="34" charset="0"/>
                <a:cs typeface="Tahoma"/>
              </a:rPr>
              <a:t>ĒJAMAIS APMĒRS</a:t>
            </a:r>
            <a:endParaRPr sz="4400" i="1" spc="10" dirty="0">
              <a:latin typeface="Trebuchet MS" panose="020B0603020202020204" pitchFamily="34" charset="0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4156" y="537352"/>
            <a:ext cx="998522" cy="7937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3845" y="1392999"/>
            <a:ext cx="1236776" cy="126428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794296" y="0"/>
            <a:ext cx="998855" cy="375285"/>
          </a:xfrm>
          <a:custGeom>
            <a:avLst/>
            <a:gdLst/>
            <a:ahLst/>
            <a:cxnLst/>
            <a:rect l="l" t="t" r="r" b="b"/>
            <a:pathLst>
              <a:path w="998855" h="375285">
                <a:moveTo>
                  <a:pt x="998448" y="0"/>
                </a:moveTo>
                <a:lnTo>
                  <a:pt x="0" y="0"/>
                </a:lnTo>
                <a:lnTo>
                  <a:pt x="0" y="374891"/>
                </a:lnTo>
                <a:lnTo>
                  <a:pt x="998448" y="374891"/>
                </a:lnTo>
                <a:lnTo>
                  <a:pt x="998448" y="0"/>
                </a:lnTo>
                <a:close/>
              </a:path>
            </a:pathLst>
          </a:custGeom>
          <a:solidFill>
            <a:srgbClr val="6CA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225971" y="2496253"/>
            <a:ext cx="4068027" cy="278537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2024.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2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2700" marR="1079500">
              <a:lnSpc>
                <a:spcPts val="2600"/>
              </a:lnSpc>
              <a:spcBef>
                <a:spcPts val="865"/>
              </a:spcBef>
            </a:pPr>
            <a:r>
              <a:rPr sz="2400" spc="10" dirty="0">
                <a:solidFill>
                  <a:srgbClr val="1D1D1B"/>
                </a:solidFill>
                <a:latin typeface="Tahoma"/>
                <a:cs typeface="Tahoma"/>
              </a:rPr>
              <a:t>Pārskatīts apmērs, kas nepārsniedz </a:t>
            </a:r>
            <a:r>
              <a:rPr sz="2400" b="1" spc="10" dirty="0">
                <a:solidFill>
                  <a:srgbClr val="005652"/>
                </a:solidFill>
                <a:latin typeface="Calibri"/>
                <a:cs typeface="Calibri"/>
              </a:rPr>
              <a:t>683 €</a:t>
            </a:r>
            <a:endParaRPr sz="2400" spc="10" dirty="0">
              <a:latin typeface="Calibri"/>
              <a:cs typeface="Calibri"/>
            </a:endParaRPr>
          </a:p>
          <a:p>
            <a:pPr marL="12700" marR="5080">
              <a:lnSpc>
                <a:spcPts val="2600"/>
              </a:lnSpc>
              <a:spcBef>
                <a:spcPts val="1315"/>
              </a:spcBef>
            </a:pPr>
            <a:r>
              <a:rPr sz="2400" b="1" spc="10" dirty="0">
                <a:solidFill>
                  <a:srgbClr val="005652"/>
                </a:solidFill>
                <a:latin typeface="Calibri"/>
                <a:cs typeface="Calibri"/>
              </a:rPr>
              <a:t>50 % </a:t>
            </a:r>
            <a:r>
              <a:rPr sz="2400" spc="10" dirty="0">
                <a:solidFill>
                  <a:srgbClr val="1D1D1B"/>
                </a:solidFill>
                <a:latin typeface="Tahoma"/>
                <a:cs typeface="Tahoma"/>
              </a:rPr>
              <a:t>no iepriekšējā gada vidējās apdrošināšanas iemaksu algas</a:t>
            </a:r>
            <a:endParaRPr sz="2400" spc="1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0782" y="2496253"/>
            <a:ext cx="4449428" cy="2785378"/>
          </a:xfrm>
          <a:prstGeom prst="rect">
            <a:avLst/>
          </a:prstGeom>
        </p:spPr>
        <p:txBody>
          <a:bodyPr vert="horz" wrap="square" lIns="0" tIns="14224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120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2025.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2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9050" marR="1221740">
              <a:lnSpc>
                <a:spcPts val="2600"/>
              </a:lnSpc>
              <a:spcBef>
                <a:spcPts val="865"/>
              </a:spcBef>
            </a:pPr>
            <a:r>
              <a:rPr sz="2400" spc="10" dirty="0">
                <a:solidFill>
                  <a:srgbClr val="FFFFFF"/>
                </a:solidFill>
                <a:latin typeface="Tahoma"/>
                <a:cs typeface="Tahoma"/>
              </a:rPr>
              <a:t>Pārskatīts apmērs, kas nepārsniedz </a:t>
            </a:r>
            <a:r>
              <a:rPr sz="2400" b="1" spc="10" dirty="0">
                <a:solidFill>
                  <a:srgbClr val="FFFFFF"/>
                </a:solidFill>
                <a:latin typeface="Calibri"/>
                <a:cs typeface="Calibri"/>
              </a:rPr>
              <a:t>1488 €</a:t>
            </a:r>
            <a:endParaRPr sz="2400" spc="10" dirty="0">
              <a:latin typeface="Calibri"/>
              <a:cs typeface="Calibri"/>
            </a:endParaRPr>
          </a:p>
          <a:p>
            <a:pPr marL="12700" marR="5080">
              <a:lnSpc>
                <a:spcPts val="2600"/>
              </a:lnSpc>
              <a:spcBef>
                <a:spcPts val="1315"/>
              </a:spcBef>
            </a:pPr>
            <a:r>
              <a:rPr sz="2400" b="1" spc="10" dirty="0">
                <a:solidFill>
                  <a:srgbClr val="FFFFFF"/>
                </a:solidFill>
                <a:latin typeface="Calibri"/>
                <a:cs typeface="Calibri"/>
              </a:rPr>
              <a:t>100 % </a:t>
            </a:r>
            <a:r>
              <a:rPr sz="2400" spc="10" dirty="0">
                <a:solidFill>
                  <a:srgbClr val="FFFFFF"/>
                </a:solidFill>
                <a:latin typeface="Tahoma"/>
                <a:cs typeface="Tahoma"/>
              </a:rPr>
              <a:t>no iepriekšējā gada vidējās apdrošināšanas iemaksu algas</a:t>
            </a:r>
            <a:endParaRPr sz="2400" spc="10" dirty="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38683" y="4179516"/>
            <a:ext cx="3934460" cy="0"/>
          </a:xfrm>
          <a:custGeom>
            <a:avLst/>
            <a:gdLst/>
            <a:ahLst/>
            <a:cxnLst/>
            <a:rect l="l" t="t" r="r" b="b"/>
            <a:pathLst>
              <a:path w="3934460">
                <a:moveTo>
                  <a:pt x="0" y="0"/>
                </a:moveTo>
                <a:lnTo>
                  <a:pt x="3933913" y="0"/>
                </a:lnTo>
              </a:path>
            </a:pathLst>
          </a:custGeom>
          <a:ln w="6350">
            <a:solidFill>
              <a:srgbClr val="6EAE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10008" y="4179516"/>
            <a:ext cx="3934460" cy="0"/>
          </a:xfrm>
          <a:custGeom>
            <a:avLst/>
            <a:gdLst/>
            <a:ahLst/>
            <a:cxnLst/>
            <a:rect l="l" t="t" r="r" b="b"/>
            <a:pathLst>
              <a:path w="3934459">
                <a:moveTo>
                  <a:pt x="0" y="0"/>
                </a:moveTo>
                <a:lnTo>
                  <a:pt x="3933913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4807" y="5143175"/>
            <a:ext cx="2020570" cy="1337310"/>
          </a:xfrm>
          <a:custGeom>
            <a:avLst/>
            <a:gdLst/>
            <a:ahLst/>
            <a:cxnLst/>
            <a:rect l="l" t="t" r="r" b="b"/>
            <a:pathLst>
              <a:path w="2020570" h="1337310">
                <a:moveTo>
                  <a:pt x="2020474" y="0"/>
                </a:moveTo>
                <a:lnTo>
                  <a:pt x="1336821" y="1"/>
                </a:lnTo>
                <a:lnTo>
                  <a:pt x="0" y="1336821"/>
                </a:lnTo>
                <a:lnTo>
                  <a:pt x="683653" y="1336821"/>
                </a:lnTo>
                <a:lnTo>
                  <a:pt x="2020474" y="0"/>
                </a:lnTo>
                <a:close/>
              </a:path>
            </a:pathLst>
          </a:custGeom>
          <a:solidFill>
            <a:srgbClr val="6EAE97">
              <a:alpha val="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042955" y="6032496"/>
            <a:ext cx="962025" cy="447675"/>
            <a:chOff x="10042955" y="6032496"/>
            <a:chExt cx="962025" cy="447675"/>
          </a:xfrm>
        </p:grpSpPr>
        <p:sp>
          <p:nvSpPr>
            <p:cNvPr id="4" name="object 4"/>
            <p:cNvSpPr/>
            <p:nvPr/>
          </p:nvSpPr>
          <p:spPr>
            <a:xfrm>
              <a:off x="10577759" y="6127987"/>
              <a:ext cx="426720" cy="352425"/>
            </a:xfrm>
            <a:custGeom>
              <a:avLst/>
              <a:gdLst/>
              <a:ahLst/>
              <a:cxnLst/>
              <a:rect l="l" t="t" r="r" b="b"/>
              <a:pathLst>
                <a:path w="426720" h="352425">
                  <a:moveTo>
                    <a:pt x="426605" y="0"/>
                  </a:moveTo>
                  <a:lnTo>
                    <a:pt x="352005" y="0"/>
                  </a:lnTo>
                  <a:lnTo>
                    <a:pt x="0" y="352005"/>
                  </a:lnTo>
                  <a:lnTo>
                    <a:pt x="74599" y="352005"/>
                  </a:lnTo>
                  <a:lnTo>
                    <a:pt x="426605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42955" y="6032496"/>
              <a:ext cx="897255" cy="447675"/>
            </a:xfrm>
            <a:custGeom>
              <a:avLst/>
              <a:gdLst/>
              <a:ahLst/>
              <a:cxnLst/>
              <a:rect l="l" t="t" r="r" b="b"/>
              <a:pathLst>
                <a:path w="897254" h="447675">
                  <a:moveTo>
                    <a:pt x="896723" y="0"/>
                  </a:moveTo>
                  <a:lnTo>
                    <a:pt x="447501" y="0"/>
                  </a:lnTo>
                  <a:lnTo>
                    <a:pt x="0" y="447501"/>
                  </a:lnTo>
                  <a:lnTo>
                    <a:pt x="449224" y="447501"/>
                  </a:lnTo>
                  <a:lnTo>
                    <a:pt x="896723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3673147"/>
            <a:ext cx="1247775" cy="1247775"/>
          </a:xfrm>
          <a:custGeom>
            <a:avLst/>
            <a:gdLst/>
            <a:ahLst/>
            <a:cxnLst/>
            <a:rect l="l" t="t" r="r" b="b"/>
            <a:pathLst>
              <a:path w="1247775" h="1247775">
                <a:moveTo>
                  <a:pt x="1247250" y="3"/>
                </a:moveTo>
                <a:lnTo>
                  <a:pt x="550433" y="0"/>
                </a:lnTo>
                <a:lnTo>
                  <a:pt x="0" y="550436"/>
                </a:lnTo>
                <a:lnTo>
                  <a:pt x="0" y="1247260"/>
                </a:lnTo>
                <a:lnTo>
                  <a:pt x="1247250" y="3"/>
                </a:lnTo>
                <a:close/>
              </a:path>
            </a:pathLst>
          </a:custGeom>
          <a:solidFill>
            <a:srgbClr val="6EAE97">
              <a:alpha val="2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156" y="537352"/>
            <a:ext cx="998522" cy="7937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845" y="1392999"/>
            <a:ext cx="1236776" cy="12642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94296" y="0"/>
            <a:ext cx="998855" cy="375285"/>
          </a:xfrm>
          <a:custGeom>
            <a:avLst/>
            <a:gdLst/>
            <a:ahLst/>
            <a:cxnLst/>
            <a:rect l="l" t="t" r="r" b="b"/>
            <a:pathLst>
              <a:path w="998855" h="375285">
                <a:moveTo>
                  <a:pt x="998448" y="0"/>
                </a:moveTo>
                <a:lnTo>
                  <a:pt x="0" y="0"/>
                </a:lnTo>
                <a:lnTo>
                  <a:pt x="0" y="374891"/>
                </a:lnTo>
                <a:lnTo>
                  <a:pt x="998448" y="374891"/>
                </a:lnTo>
                <a:lnTo>
                  <a:pt x="998448" y="0"/>
                </a:lnTo>
                <a:close/>
              </a:path>
            </a:pathLst>
          </a:custGeom>
          <a:solidFill>
            <a:srgbClr val="6CA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626569" y="1864806"/>
            <a:ext cx="5572125" cy="4450080"/>
            <a:chOff x="5626569" y="1864806"/>
            <a:chExt cx="5572125" cy="44500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6569" y="1864806"/>
              <a:ext cx="5571741" cy="445007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951566" y="2082281"/>
              <a:ext cx="4919980" cy="3799204"/>
            </a:xfrm>
            <a:custGeom>
              <a:avLst/>
              <a:gdLst/>
              <a:ahLst/>
              <a:cxnLst/>
              <a:rect l="l" t="t" r="r" b="b"/>
              <a:pathLst>
                <a:path w="4919980" h="3799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5"/>
                  </a:lnTo>
                  <a:lnTo>
                    <a:pt x="151401" y="19478"/>
                  </a:lnTo>
                  <a:lnTo>
                    <a:pt x="109293" y="42332"/>
                  </a:lnTo>
                  <a:lnTo>
                    <a:pt x="72605" y="72599"/>
                  </a:lnTo>
                  <a:lnTo>
                    <a:pt x="42336" y="109284"/>
                  </a:lnTo>
                  <a:lnTo>
                    <a:pt x="19480" y="151390"/>
                  </a:lnTo>
                  <a:lnTo>
                    <a:pt x="5036" y="197920"/>
                  </a:lnTo>
                  <a:lnTo>
                    <a:pt x="0" y="247878"/>
                  </a:lnTo>
                  <a:lnTo>
                    <a:pt x="0" y="3550754"/>
                  </a:lnTo>
                  <a:lnTo>
                    <a:pt x="5036" y="3600713"/>
                  </a:lnTo>
                  <a:lnTo>
                    <a:pt x="19480" y="3647245"/>
                  </a:lnTo>
                  <a:lnTo>
                    <a:pt x="42336" y="3689353"/>
                  </a:lnTo>
                  <a:lnTo>
                    <a:pt x="72605" y="3726040"/>
                  </a:lnTo>
                  <a:lnTo>
                    <a:pt x="109293" y="3756310"/>
                  </a:lnTo>
                  <a:lnTo>
                    <a:pt x="151401" y="3779165"/>
                  </a:lnTo>
                  <a:lnTo>
                    <a:pt x="197932" y="3793609"/>
                  </a:lnTo>
                  <a:lnTo>
                    <a:pt x="247891" y="3798646"/>
                  </a:lnTo>
                  <a:lnTo>
                    <a:pt x="4671949" y="3798646"/>
                  </a:lnTo>
                  <a:lnTo>
                    <a:pt x="4721907" y="3793609"/>
                  </a:lnTo>
                  <a:lnTo>
                    <a:pt x="4768439" y="3779165"/>
                  </a:lnTo>
                  <a:lnTo>
                    <a:pt x="4810547" y="3756310"/>
                  </a:lnTo>
                  <a:lnTo>
                    <a:pt x="4847234" y="3726040"/>
                  </a:lnTo>
                  <a:lnTo>
                    <a:pt x="4877504" y="3689353"/>
                  </a:lnTo>
                  <a:lnTo>
                    <a:pt x="4900359" y="3647245"/>
                  </a:lnTo>
                  <a:lnTo>
                    <a:pt x="4914804" y="3600713"/>
                  </a:lnTo>
                  <a:lnTo>
                    <a:pt x="4919840" y="3550754"/>
                  </a:lnTo>
                  <a:lnTo>
                    <a:pt x="4919840" y="247878"/>
                  </a:lnTo>
                  <a:lnTo>
                    <a:pt x="4914804" y="197920"/>
                  </a:lnTo>
                  <a:lnTo>
                    <a:pt x="4900359" y="151390"/>
                  </a:lnTo>
                  <a:lnTo>
                    <a:pt x="4877504" y="109284"/>
                  </a:lnTo>
                  <a:lnTo>
                    <a:pt x="4847234" y="72599"/>
                  </a:lnTo>
                  <a:lnTo>
                    <a:pt x="4810547" y="42332"/>
                  </a:lnTo>
                  <a:lnTo>
                    <a:pt x="4768439" y="19478"/>
                  </a:lnTo>
                  <a:lnTo>
                    <a:pt x="4721907" y="5035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6EA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66693" y="3745243"/>
            <a:ext cx="4479179" cy="56425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400"/>
              </a:spcBef>
            </a:pPr>
            <a:r>
              <a:rPr sz="1900" spc="10" dirty="0">
                <a:solidFill>
                  <a:srgbClr val="FFFFFF"/>
                </a:solidFill>
                <a:latin typeface="Tahoma"/>
                <a:cs typeface="Tahoma"/>
              </a:rPr>
              <a:t>Černobiļas atomelektrostacijas avārijas seku likvidēšanas dalībniekiem</a:t>
            </a:r>
            <a:endParaRPr sz="1900" spc="1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6694" y="4380345"/>
            <a:ext cx="4140200" cy="13315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400"/>
              </a:spcBef>
            </a:pPr>
            <a:r>
              <a:rPr sz="1900" b="1" spc="-114" dirty="0">
                <a:solidFill>
                  <a:srgbClr val="FFFFFF"/>
                </a:solidFill>
                <a:latin typeface="Calibri"/>
                <a:cs typeface="Calibri"/>
              </a:rPr>
              <a:t>Kuriem</a:t>
            </a:r>
            <a:r>
              <a:rPr sz="19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55" dirty="0">
                <a:solidFill>
                  <a:srgbClr val="FFFFFF"/>
                </a:solidFill>
                <a:latin typeface="Calibri"/>
                <a:cs typeface="Calibri"/>
              </a:rPr>
              <a:t>vecuma</a:t>
            </a:r>
            <a:r>
              <a:rPr sz="19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14" dirty="0">
                <a:solidFill>
                  <a:srgbClr val="FFFFFF"/>
                </a:solidFill>
                <a:latin typeface="Calibri"/>
                <a:cs typeface="Calibri"/>
              </a:rPr>
              <a:t>pensija</a:t>
            </a:r>
            <a:r>
              <a:rPr sz="19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5" dirty="0">
                <a:solidFill>
                  <a:srgbClr val="FFFFFF"/>
                </a:solidFill>
                <a:latin typeface="Calibri"/>
                <a:cs typeface="Calibri"/>
              </a:rPr>
              <a:t>piešķirta</a:t>
            </a:r>
            <a:r>
              <a:rPr sz="19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95" dirty="0">
                <a:solidFill>
                  <a:srgbClr val="FFFFFF"/>
                </a:solidFill>
                <a:latin typeface="Calibri"/>
                <a:cs typeface="Calibri"/>
              </a:rPr>
              <a:t>pirms</a:t>
            </a:r>
            <a:r>
              <a:rPr sz="19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0" dirty="0">
                <a:solidFill>
                  <a:srgbClr val="FFFFFF"/>
                </a:solidFill>
                <a:latin typeface="Calibri"/>
                <a:cs typeface="Calibri"/>
              </a:rPr>
              <a:t>likumā </a:t>
            </a:r>
            <a:r>
              <a:rPr sz="1900" b="1" spc="-130" dirty="0">
                <a:solidFill>
                  <a:srgbClr val="FFFFFF"/>
                </a:solidFill>
                <a:latin typeface="Calibri"/>
                <a:cs typeface="Calibri"/>
              </a:rPr>
              <a:t>noteiktā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55" dirty="0">
                <a:solidFill>
                  <a:srgbClr val="FFFFFF"/>
                </a:solidFill>
                <a:latin typeface="Calibri"/>
                <a:cs typeface="Calibri"/>
              </a:rPr>
              <a:t>vecuma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0" dirty="0">
                <a:solidFill>
                  <a:srgbClr val="FFFFFF"/>
                </a:solidFill>
                <a:latin typeface="Calibri"/>
                <a:cs typeface="Calibri"/>
              </a:rPr>
              <a:t>sasniegšanas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5" dirty="0">
                <a:solidFill>
                  <a:srgbClr val="FFFFFF"/>
                </a:solidFill>
                <a:latin typeface="Calibri"/>
                <a:cs typeface="Calibri"/>
              </a:rPr>
              <a:t>sakarā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50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20" dirty="0">
                <a:solidFill>
                  <a:srgbClr val="FFFFFF"/>
                </a:solidFill>
                <a:latin typeface="Calibri"/>
                <a:cs typeface="Calibri"/>
              </a:rPr>
              <a:t>tāda </a:t>
            </a:r>
            <a:r>
              <a:rPr sz="1900" b="1" spc="-135" dirty="0">
                <a:solidFill>
                  <a:srgbClr val="FFFFFF"/>
                </a:solidFill>
                <a:latin typeface="Calibri"/>
                <a:cs typeface="Calibri"/>
              </a:rPr>
              <a:t>bērna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20" dirty="0">
                <a:solidFill>
                  <a:srgbClr val="FFFFFF"/>
                </a:solidFill>
                <a:latin typeface="Calibri"/>
                <a:cs typeface="Calibri"/>
              </a:rPr>
              <a:t>aprūpi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7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05" dirty="0">
                <a:solidFill>
                  <a:srgbClr val="FFFFFF"/>
                </a:solidFill>
                <a:latin typeface="Calibri"/>
                <a:cs typeface="Calibri"/>
              </a:rPr>
              <a:t>audzināšanu,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35" dirty="0">
                <a:solidFill>
                  <a:srgbClr val="FFFFFF"/>
                </a:solidFill>
                <a:latin typeface="Calibri"/>
                <a:cs typeface="Calibri"/>
              </a:rPr>
              <a:t>kuram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noteikta </a:t>
            </a:r>
            <a:r>
              <a:rPr sz="1900" b="1" spc="-100" dirty="0">
                <a:solidFill>
                  <a:srgbClr val="FFFFFF"/>
                </a:solidFill>
                <a:latin typeface="Calibri"/>
                <a:cs typeface="Calibri"/>
              </a:rPr>
              <a:t>invaliditāte,</a:t>
            </a:r>
            <a:r>
              <a:rPr sz="1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0" dirty="0">
                <a:solidFill>
                  <a:srgbClr val="FFFFFF"/>
                </a:solidFill>
                <a:latin typeface="Calibri"/>
                <a:cs typeface="Calibri"/>
              </a:rPr>
              <a:t>vai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5" dirty="0">
                <a:solidFill>
                  <a:srgbClr val="FFFFFF"/>
                </a:solidFill>
                <a:latin typeface="Calibri"/>
                <a:cs typeface="Calibri"/>
              </a:rPr>
              <a:t>sakarā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50" dirty="0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7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80" dirty="0">
                <a:solidFill>
                  <a:srgbClr val="FFFFFF"/>
                </a:solidFill>
                <a:latin typeface="Calibri"/>
                <a:cs typeface="Calibri"/>
              </a:rPr>
              <a:t>vairāk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bērnu </a:t>
            </a:r>
            <a:r>
              <a:rPr sz="1900" b="1" spc="-120" dirty="0">
                <a:solidFill>
                  <a:srgbClr val="FFFFFF"/>
                </a:solidFill>
                <a:latin typeface="Calibri"/>
                <a:cs typeface="Calibri"/>
              </a:rPr>
              <a:t>aprūpi</a:t>
            </a:r>
            <a:r>
              <a:rPr sz="1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7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9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audzināšanu</a:t>
            </a:r>
            <a:endParaRPr sz="19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72170" y="1854119"/>
            <a:ext cx="6163310" cy="4450080"/>
            <a:chOff x="347431" y="1864806"/>
            <a:chExt cx="6163310" cy="445008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431" y="1864806"/>
              <a:ext cx="6163055" cy="44500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73839" y="2082274"/>
              <a:ext cx="5509260" cy="3799204"/>
            </a:xfrm>
            <a:custGeom>
              <a:avLst/>
              <a:gdLst/>
              <a:ahLst/>
              <a:cxnLst/>
              <a:rect l="l" t="t" r="r" b="b"/>
              <a:pathLst>
                <a:path w="5509260" h="3799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3550767"/>
                  </a:lnTo>
                  <a:lnTo>
                    <a:pt x="5036" y="3600726"/>
                  </a:lnTo>
                  <a:lnTo>
                    <a:pt x="19480" y="3647257"/>
                  </a:lnTo>
                  <a:lnTo>
                    <a:pt x="42336" y="3689365"/>
                  </a:lnTo>
                  <a:lnTo>
                    <a:pt x="72605" y="3726053"/>
                  </a:lnTo>
                  <a:lnTo>
                    <a:pt x="109293" y="3756322"/>
                  </a:lnTo>
                  <a:lnTo>
                    <a:pt x="151401" y="3779178"/>
                  </a:lnTo>
                  <a:lnTo>
                    <a:pt x="197932" y="3793622"/>
                  </a:lnTo>
                  <a:lnTo>
                    <a:pt x="247891" y="3798658"/>
                  </a:lnTo>
                  <a:lnTo>
                    <a:pt x="4671949" y="3798658"/>
                  </a:lnTo>
                  <a:lnTo>
                    <a:pt x="4721907" y="3793622"/>
                  </a:lnTo>
                  <a:lnTo>
                    <a:pt x="4768439" y="3779178"/>
                  </a:lnTo>
                  <a:lnTo>
                    <a:pt x="4810547" y="3756322"/>
                  </a:lnTo>
                  <a:lnTo>
                    <a:pt x="4847234" y="3726053"/>
                  </a:lnTo>
                  <a:lnTo>
                    <a:pt x="4877504" y="3689365"/>
                  </a:lnTo>
                  <a:lnTo>
                    <a:pt x="4900359" y="3647257"/>
                  </a:lnTo>
                  <a:lnTo>
                    <a:pt x="4914804" y="3600726"/>
                  </a:lnTo>
                  <a:lnTo>
                    <a:pt x="4919840" y="3550767"/>
                  </a:lnTo>
                  <a:lnTo>
                    <a:pt x="4919840" y="2280513"/>
                  </a:lnTo>
                  <a:lnTo>
                    <a:pt x="5509247" y="1835823"/>
                  </a:lnTo>
                  <a:lnTo>
                    <a:pt x="4919840" y="1391132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366694" y="1966048"/>
            <a:ext cx="3407442" cy="1335622"/>
          </a:xfrm>
          <a:prstGeom prst="rect">
            <a:avLst/>
          </a:prstGeom>
        </p:spPr>
        <p:txBody>
          <a:bodyPr vert="horz" wrap="square" lIns="0" tIns="245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2025.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18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900" spc="10" dirty="0">
                <a:solidFill>
                  <a:srgbClr val="FFFFFF"/>
                </a:solidFill>
                <a:latin typeface="Tahoma"/>
                <a:cs typeface="Tahoma"/>
              </a:rPr>
              <a:t>Politiski represētajiem</a:t>
            </a:r>
            <a:endParaRPr sz="1900" spc="1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4918" y="1966048"/>
            <a:ext cx="2921249" cy="1335622"/>
          </a:xfrm>
          <a:prstGeom prst="rect">
            <a:avLst/>
          </a:prstGeom>
        </p:spPr>
        <p:txBody>
          <a:bodyPr vert="horz" wrap="square" lIns="0" tIns="245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2024.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18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900" spc="10" dirty="0">
                <a:solidFill>
                  <a:srgbClr val="1D1D1B"/>
                </a:solidFill>
                <a:latin typeface="Tahoma"/>
                <a:cs typeface="Tahoma"/>
              </a:rPr>
              <a:t>Politiski represētajiem</a:t>
            </a:r>
            <a:endParaRPr sz="1900" spc="1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4919" y="3364231"/>
            <a:ext cx="8889331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394325" algn="l"/>
              </a:tabLst>
            </a:pPr>
            <a:r>
              <a:rPr sz="1900" spc="10" dirty="0">
                <a:solidFill>
                  <a:srgbClr val="1D1D1B"/>
                </a:solidFill>
                <a:latin typeface="Tahoma"/>
                <a:cs typeface="Tahoma"/>
              </a:rPr>
              <a:t>Cilvēkiem ar I grupas invaliditāti</a:t>
            </a:r>
            <a:r>
              <a:rPr sz="1900" dirty="0">
                <a:solidFill>
                  <a:srgbClr val="1D1D1B"/>
                </a:solidFill>
                <a:latin typeface="Tahoma"/>
                <a:cs typeface="Tahoma"/>
              </a:rPr>
              <a:t>	</a:t>
            </a:r>
            <a:r>
              <a:rPr sz="1900" spc="10" dirty="0">
                <a:solidFill>
                  <a:srgbClr val="FFFFFF"/>
                </a:solidFill>
                <a:latin typeface="Tahoma"/>
                <a:cs typeface="Tahoma"/>
              </a:rPr>
              <a:t>Cilvēkiem ar I grupas invaliditāti</a:t>
            </a:r>
            <a:endParaRPr sz="1900" spc="10" dirty="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4919" y="3745243"/>
            <a:ext cx="3702050" cy="82073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400"/>
              </a:spcBef>
            </a:pPr>
            <a:r>
              <a:rPr sz="1900" spc="10" dirty="0">
                <a:solidFill>
                  <a:srgbClr val="1D1D1B"/>
                </a:solidFill>
                <a:latin typeface="Tahoma"/>
                <a:cs typeface="Tahoma"/>
              </a:rPr>
              <a:t>Černobiļas atomelektrostacijas avārijas seku likvidēšanas dalībniekiem</a:t>
            </a:r>
            <a:endParaRPr sz="1900" spc="10" dirty="0">
              <a:latin typeface="Tahoma"/>
              <a:cs typeface="Tahoma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01477" y="3338462"/>
            <a:ext cx="9707880" cy="1035685"/>
            <a:chOff x="1001477" y="3338462"/>
            <a:chExt cx="9707880" cy="1035685"/>
          </a:xfrm>
        </p:grpSpPr>
        <p:sp>
          <p:nvSpPr>
            <p:cNvPr id="23" name="object 23"/>
            <p:cNvSpPr/>
            <p:nvPr/>
          </p:nvSpPr>
          <p:spPr>
            <a:xfrm>
              <a:off x="1001477" y="3341637"/>
              <a:ext cx="4375150" cy="0"/>
            </a:xfrm>
            <a:custGeom>
              <a:avLst/>
              <a:gdLst/>
              <a:ahLst/>
              <a:cxnLst/>
              <a:rect l="l" t="t" r="r" b="b"/>
              <a:pathLst>
                <a:path w="4375150">
                  <a:moveTo>
                    <a:pt x="0" y="0"/>
                  </a:moveTo>
                  <a:lnTo>
                    <a:pt x="4374959" y="0"/>
                  </a:lnTo>
                </a:path>
              </a:pathLst>
            </a:custGeom>
            <a:ln w="6350">
              <a:solidFill>
                <a:srgbClr val="6EAE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01477" y="3709579"/>
              <a:ext cx="4375150" cy="0"/>
            </a:xfrm>
            <a:custGeom>
              <a:avLst/>
              <a:gdLst/>
              <a:ahLst/>
              <a:cxnLst/>
              <a:rect l="l" t="t" r="r" b="b"/>
              <a:pathLst>
                <a:path w="4375150">
                  <a:moveTo>
                    <a:pt x="0" y="0"/>
                  </a:moveTo>
                  <a:lnTo>
                    <a:pt x="4374959" y="0"/>
                  </a:lnTo>
                </a:path>
              </a:pathLst>
            </a:custGeom>
            <a:ln w="6350">
              <a:solidFill>
                <a:srgbClr val="6EAE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79399" y="3341637"/>
              <a:ext cx="4330065" cy="0"/>
            </a:xfrm>
            <a:custGeom>
              <a:avLst/>
              <a:gdLst/>
              <a:ahLst/>
              <a:cxnLst/>
              <a:rect l="l" t="t" r="r" b="b"/>
              <a:pathLst>
                <a:path w="4330065">
                  <a:moveTo>
                    <a:pt x="0" y="0"/>
                  </a:moveTo>
                  <a:lnTo>
                    <a:pt x="432976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79399" y="3709579"/>
              <a:ext cx="4330065" cy="0"/>
            </a:xfrm>
            <a:custGeom>
              <a:avLst/>
              <a:gdLst/>
              <a:ahLst/>
              <a:cxnLst/>
              <a:rect l="l" t="t" r="r" b="b"/>
              <a:pathLst>
                <a:path w="4330065">
                  <a:moveTo>
                    <a:pt x="0" y="0"/>
                  </a:moveTo>
                  <a:lnTo>
                    <a:pt x="432976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79399" y="4370619"/>
              <a:ext cx="4330065" cy="0"/>
            </a:xfrm>
            <a:custGeom>
              <a:avLst/>
              <a:gdLst/>
              <a:ahLst/>
              <a:cxnLst/>
              <a:rect l="l" t="t" r="r" b="b"/>
              <a:pathLst>
                <a:path w="4330065">
                  <a:moveTo>
                    <a:pt x="0" y="0"/>
                  </a:moveTo>
                  <a:lnTo>
                    <a:pt x="432976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189052" y="391074"/>
            <a:ext cx="5310051" cy="1435008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7620" marR="5080" algn="ctr">
              <a:lnSpc>
                <a:spcPts val="3510"/>
              </a:lnSpc>
              <a:spcBef>
                <a:spcPts val="690"/>
              </a:spcBef>
            </a:pPr>
            <a:r>
              <a:rPr sz="3200" b="0" spc="10" dirty="0">
                <a:latin typeface="Trebuchet MS" panose="020B0603020202020204" pitchFamily="34" charset="0"/>
                <a:cs typeface="Tahoma"/>
              </a:rPr>
              <a:t>IEDZĪVOTĀJU KATEGORIJAS</a:t>
            </a:r>
            <a:r>
              <a:rPr sz="3200" b="0" spc="-455" dirty="0">
                <a:latin typeface="Trebuchet MS" panose="020B0603020202020204" pitchFamily="34" charset="0"/>
                <a:cs typeface="Tahoma"/>
              </a:rPr>
              <a:t>, </a:t>
            </a:r>
            <a:r>
              <a:rPr sz="3200" spc="-225" dirty="0">
                <a:latin typeface="Trebuchet MS" panose="020B0603020202020204" pitchFamily="34" charset="0"/>
              </a:rPr>
              <a:t>KURIEM</a:t>
            </a:r>
            <a:r>
              <a:rPr sz="3200" spc="-45" dirty="0">
                <a:latin typeface="Trebuchet MS" panose="020B0603020202020204" pitchFamily="34" charset="0"/>
              </a:rPr>
              <a:t> </a:t>
            </a:r>
            <a:r>
              <a:rPr sz="3200" spc="-55" dirty="0">
                <a:latin typeface="Trebuchet MS" panose="020B0603020202020204" pitchFamily="34" charset="0"/>
              </a:rPr>
              <a:t>PENSIJU</a:t>
            </a:r>
            <a:r>
              <a:rPr sz="3200" spc="-85" dirty="0">
                <a:latin typeface="Trebuchet MS" panose="020B0603020202020204" pitchFamily="34" charset="0"/>
              </a:rPr>
              <a:t> </a:t>
            </a:r>
            <a:r>
              <a:rPr sz="3200" spc="-105" dirty="0">
                <a:latin typeface="Trebuchet MS" panose="020B0603020202020204" pitchFamily="34" charset="0"/>
              </a:rPr>
              <a:t>INDEKSĒ </a:t>
            </a:r>
            <a:r>
              <a:rPr sz="3200" spc="-135" dirty="0">
                <a:latin typeface="Trebuchet MS" panose="020B0603020202020204" pitchFamily="34" charset="0"/>
              </a:rPr>
              <a:t>PILNĀ</a:t>
            </a:r>
            <a:r>
              <a:rPr sz="3200" spc="-50" dirty="0">
                <a:latin typeface="Trebuchet MS" panose="020B0603020202020204" pitchFamily="34" charset="0"/>
              </a:rPr>
              <a:t> </a:t>
            </a:r>
            <a:r>
              <a:rPr sz="3200" spc="-90" dirty="0">
                <a:latin typeface="Trebuchet MS" panose="020B0603020202020204" pitchFamily="34" charset="0"/>
              </a:rPr>
              <a:t>APMĒRĀ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2687" y="661442"/>
            <a:ext cx="5785334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kern="100" spc="40" dirty="0">
                <a:latin typeface="Trebuchet MS" panose="020B0603020202020204" pitchFamily="34" charset="0"/>
                <a:cs typeface="Tahoma"/>
              </a:rPr>
              <a:t>INDEKSĀCIJAS KOEFICIENTS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21783" y="1171423"/>
            <a:ext cx="3583785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409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NO</a:t>
            </a:r>
            <a:r>
              <a:rPr sz="3400" b="1" spc="-4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20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1.</a:t>
            </a:r>
            <a:r>
              <a:rPr sz="3400" b="1" spc="-160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22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OKTOBRA</a:t>
            </a:r>
            <a:endParaRPr sz="3400" dirty="0">
              <a:latin typeface="Trebuchet MS" panose="020B0603020202020204" pitchFamily="34" charset="0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93727" y="1899738"/>
            <a:ext cx="2044064" cy="1590675"/>
          </a:xfrm>
          <a:custGeom>
            <a:avLst/>
            <a:gdLst/>
            <a:ahLst/>
            <a:cxnLst/>
            <a:rect l="l" t="t" r="r" b="b"/>
            <a:pathLst>
              <a:path w="2044064" h="1590675">
                <a:moveTo>
                  <a:pt x="1956816" y="0"/>
                </a:moveTo>
                <a:lnTo>
                  <a:pt x="86855" y="0"/>
                </a:lnTo>
                <a:lnTo>
                  <a:pt x="53047" y="6825"/>
                </a:lnTo>
                <a:lnTo>
                  <a:pt x="25439" y="25439"/>
                </a:lnTo>
                <a:lnTo>
                  <a:pt x="6825" y="53047"/>
                </a:lnTo>
                <a:lnTo>
                  <a:pt x="0" y="86855"/>
                </a:lnTo>
                <a:lnTo>
                  <a:pt x="0" y="1503819"/>
                </a:lnTo>
                <a:lnTo>
                  <a:pt x="6825" y="1537627"/>
                </a:lnTo>
                <a:lnTo>
                  <a:pt x="25439" y="1565235"/>
                </a:lnTo>
                <a:lnTo>
                  <a:pt x="53047" y="1583849"/>
                </a:lnTo>
                <a:lnTo>
                  <a:pt x="86855" y="1590675"/>
                </a:lnTo>
                <a:lnTo>
                  <a:pt x="1956816" y="1590675"/>
                </a:lnTo>
                <a:lnTo>
                  <a:pt x="1990623" y="1583849"/>
                </a:lnTo>
                <a:lnTo>
                  <a:pt x="2018231" y="1565235"/>
                </a:lnTo>
                <a:lnTo>
                  <a:pt x="2036845" y="1537627"/>
                </a:lnTo>
                <a:lnTo>
                  <a:pt x="2043671" y="1503819"/>
                </a:lnTo>
                <a:lnTo>
                  <a:pt x="2043671" y="86855"/>
                </a:lnTo>
                <a:lnTo>
                  <a:pt x="2036845" y="53047"/>
                </a:lnTo>
                <a:lnTo>
                  <a:pt x="2018231" y="25439"/>
                </a:lnTo>
                <a:lnTo>
                  <a:pt x="1990623" y="6825"/>
                </a:lnTo>
                <a:lnTo>
                  <a:pt x="1956816" y="0"/>
                </a:lnTo>
                <a:close/>
              </a:path>
            </a:pathLst>
          </a:custGeom>
          <a:solidFill>
            <a:srgbClr val="6EAE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00854" y="1963235"/>
            <a:ext cx="1829298" cy="582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65" dirty="0">
                <a:solidFill>
                  <a:srgbClr val="005652"/>
                </a:solidFill>
                <a:latin typeface="Calibri"/>
                <a:cs typeface="Calibri"/>
              </a:rPr>
              <a:t>līdz</a:t>
            </a:r>
            <a:r>
              <a:rPr sz="2300" b="1" spc="-7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29</a:t>
            </a:r>
            <a:r>
              <a:rPr sz="2300" b="1" spc="-7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50" dirty="0">
                <a:solidFill>
                  <a:srgbClr val="005652"/>
                </a:solidFill>
                <a:latin typeface="Calibri"/>
                <a:cs typeface="Calibri"/>
              </a:rPr>
              <a:t>gadiem</a:t>
            </a:r>
            <a:endParaRPr sz="2300" dirty="0">
              <a:latin typeface="Calibri"/>
              <a:cs typeface="Calibri"/>
            </a:endParaRPr>
          </a:p>
          <a:p>
            <a:pPr marL="120650">
              <a:lnSpc>
                <a:spcPct val="100000"/>
              </a:lnSpc>
              <a:spcBef>
                <a:spcPts val="4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Apdrošināšanas stāžs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705896" y="1899738"/>
            <a:ext cx="2044064" cy="1590675"/>
          </a:xfrm>
          <a:custGeom>
            <a:avLst/>
            <a:gdLst/>
            <a:ahLst/>
            <a:cxnLst/>
            <a:rect l="l" t="t" r="r" b="b"/>
            <a:pathLst>
              <a:path w="2044064" h="1590675">
                <a:moveTo>
                  <a:pt x="1956815" y="0"/>
                </a:moveTo>
                <a:lnTo>
                  <a:pt x="86855" y="0"/>
                </a:lnTo>
                <a:lnTo>
                  <a:pt x="53047" y="6825"/>
                </a:lnTo>
                <a:lnTo>
                  <a:pt x="25439" y="25439"/>
                </a:lnTo>
                <a:lnTo>
                  <a:pt x="6825" y="53047"/>
                </a:lnTo>
                <a:lnTo>
                  <a:pt x="0" y="86855"/>
                </a:lnTo>
                <a:lnTo>
                  <a:pt x="0" y="1503819"/>
                </a:lnTo>
                <a:lnTo>
                  <a:pt x="6825" y="1537627"/>
                </a:lnTo>
                <a:lnTo>
                  <a:pt x="25439" y="1565235"/>
                </a:lnTo>
                <a:lnTo>
                  <a:pt x="53047" y="1583849"/>
                </a:lnTo>
                <a:lnTo>
                  <a:pt x="86855" y="1590675"/>
                </a:lnTo>
                <a:lnTo>
                  <a:pt x="1956815" y="1590675"/>
                </a:lnTo>
                <a:lnTo>
                  <a:pt x="1990623" y="1583849"/>
                </a:lnTo>
                <a:lnTo>
                  <a:pt x="2018231" y="1565235"/>
                </a:lnTo>
                <a:lnTo>
                  <a:pt x="2036845" y="1537627"/>
                </a:lnTo>
                <a:lnTo>
                  <a:pt x="2043671" y="1503819"/>
                </a:lnTo>
                <a:lnTo>
                  <a:pt x="2043671" y="86855"/>
                </a:lnTo>
                <a:lnTo>
                  <a:pt x="2036845" y="53047"/>
                </a:lnTo>
                <a:lnTo>
                  <a:pt x="2018231" y="25439"/>
                </a:lnTo>
                <a:lnTo>
                  <a:pt x="1990623" y="6825"/>
                </a:lnTo>
                <a:lnTo>
                  <a:pt x="1956815" y="0"/>
                </a:lnTo>
                <a:close/>
              </a:path>
            </a:pathLst>
          </a:custGeom>
          <a:solidFill>
            <a:srgbClr val="67A330">
              <a:alpha val="4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99382" y="1983070"/>
            <a:ext cx="2025061" cy="582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0"/>
              </a:spcBef>
            </a:pPr>
            <a:r>
              <a:rPr sz="2300" b="1" spc="-80" dirty="0">
                <a:solidFill>
                  <a:srgbClr val="005652"/>
                </a:solidFill>
                <a:latin typeface="Calibri"/>
                <a:cs typeface="Calibri"/>
              </a:rPr>
              <a:t>30-</a:t>
            </a:r>
            <a:r>
              <a:rPr sz="2300" b="1" spc="-75" dirty="0">
                <a:solidFill>
                  <a:srgbClr val="005652"/>
                </a:solidFill>
                <a:latin typeface="Calibri"/>
                <a:cs typeface="Calibri"/>
              </a:rPr>
              <a:t>39</a:t>
            </a:r>
            <a:r>
              <a:rPr sz="2300" b="1" spc="-20" dirty="0">
                <a:solidFill>
                  <a:srgbClr val="005652"/>
                </a:solidFill>
                <a:latin typeface="Calibri"/>
                <a:cs typeface="Calibri"/>
              </a:rPr>
              <a:t> gadi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Apdrošināšanas stāžs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18066" y="1899738"/>
            <a:ext cx="2044064" cy="1590675"/>
          </a:xfrm>
          <a:custGeom>
            <a:avLst/>
            <a:gdLst/>
            <a:ahLst/>
            <a:cxnLst/>
            <a:rect l="l" t="t" r="r" b="b"/>
            <a:pathLst>
              <a:path w="2044065" h="1590675">
                <a:moveTo>
                  <a:pt x="1956816" y="0"/>
                </a:moveTo>
                <a:lnTo>
                  <a:pt x="86855" y="0"/>
                </a:lnTo>
                <a:lnTo>
                  <a:pt x="53047" y="6825"/>
                </a:lnTo>
                <a:lnTo>
                  <a:pt x="25439" y="25439"/>
                </a:lnTo>
                <a:lnTo>
                  <a:pt x="6825" y="53047"/>
                </a:lnTo>
                <a:lnTo>
                  <a:pt x="0" y="86855"/>
                </a:lnTo>
                <a:lnTo>
                  <a:pt x="0" y="1503819"/>
                </a:lnTo>
                <a:lnTo>
                  <a:pt x="6825" y="1537627"/>
                </a:lnTo>
                <a:lnTo>
                  <a:pt x="25439" y="1565235"/>
                </a:lnTo>
                <a:lnTo>
                  <a:pt x="53047" y="1583849"/>
                </a:lnTo>
                <a:lnTo>
                  <a:pt x="86855" y="1590675"/>
                </a:lnTo>
                <a:lnTo>
                  <a:pt x="1956816" y="1590675"/>
                </a:lnTo>
                <a:lnTo>
                  <a:pt x="1990623" y="1583849"/>
                </a:lnTo>
                <a:lnTo>
                  <a:pt x="2018231" y="1565235"/>
                </a:lnTo>
                <a:lnTo>
                  <a:pt x="2036845" y="1537627"/>
                </a:lnTo>
                <a:lnTo>
                  <a:pt x="2043671" y="1503819"/>
                </a:lnTo>
                <a:lnTo>
                  <a:pt x="2043671" y="86855"/>
                </a:lnTo>
                <a:lnTo>
                  <a:pt x="2036845" y="53047"/>
                </a:lnTo>
                <a:lnTo>
                  <a:pt x="2018231" y="25439"/>
                </a:lnTo>
                <a:lnTo>
                  <a:pt x="1990623" y="6825"/>
                </a:lnTo>
                <a:lnTo>
                  <a:pt x="1956816" y="0"/>
                </a:lnTo>
                <a:close/>
              </a:path>
            </a:pathLst>
          </a:custGeom>
          <a:solidFill>
            <a:srgbClr val="2A8A86">
              <a:alpha val="5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974032" y="1938278"/>
            <a:ext cx="1895144" cy="65081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434"/>
              </a:spcBef>
            </a:pPr>
            <a:r>
              <a:rPr sz="2300" b="1" spc="-80" dirty="0">
                <a:solidFill>
                  <a:srgbClr val="005652"/>
                </a:solidFill>
                <a:latin typeface="Calibri"/>
                <a:cs typeface="Calibri"/>
              </a:rPr>
              <a:t>40-</a:t>
            </a:r>
            <a:r>
              <a:rPr sz="2300" b="1" spc="-75" dirty="0">
                <a:solidFill>
                  <a:srgbClr val="005652"/>
                </a:solidFill>
                <a:latin typeface="Calibri"/>
                <a:cs typeface="Calibri"/>
              </a:rPr>
              <a:t>44</a:t>
            </a:r>
            <a:r>
              <a:rPr sz="2300" b="1" spc="-20" dirty="0">
                <a:solidFill>
                  <a:srgbClr val="005652"/>
                </a:solidFill>
                <a:latin typeface="Calibri"/>
                <a:cs typeface="Calibri"/>
              </a:rPr>
              <a:t> gadi</a:t>
            </a:r>
            <a:endParaRPr sz="2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Apdrošināšanas stāžs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130235" y="1899738"/>
            <a:ext cx="2044064" cy="1590675"/>
          </a:xfrm>
          <a:custGeom>
            <a:avLst/>
            <a:gdLst/>
            <a:ahLst/>
            <a:cxnLst/>
            <a:rect l="l" t="t" r="r" b="b"/>
            <a:pathLst>
              <a:path w="2044065" h="1590675">
                <a:moveTo>
                  <a:pt x="1956816" y="0"/>
                </a:moveTo>
                <a:lnTo>
                  <a:pt x="86855" y="0"/>
                </a:lnTo>
                <a:lnTo>
                  <a:pt x="53047" y="6825"/>
                </a:lnTo>
                <a:lnTo>
                  <a:pt x="25439" y="25439"/>
                </a:lnTo>
                <a:lnTo>
                  <a:pt x="6825" y="53047"/>
                </a:lnTo>
                <a:lnTo>
                  <a:pt x="0" y="86855"/>
                </a:lnTo>
                <a:lnTo>
                  <a:pt x="0" y="1503819"/>
                </a:lnTo>
                <a:lnTo>
                  <a:pt x="6825" y="1537627"/>
                </a:lnTo>
                <a:lnTo>
                  <a:pt x="25439" y="1565235"/>
                </a:lnTo>
                <a:lnTo>
                  <a:pt x="53047" y="1583849"/>
                </a:lnTo>
                <a:lnTo>
                  <a:pt x="86855" y="1590675"/>
                </a:lnTo>
                <a:lnTo>
                  <a:pt x="1956816" y="1590675"/>
                </a:lnTo>
                <a:lnTo>
                  <a:pt x="1990623" y="1583849"/>
                </a:lnTo>
                <a:lnTo>
                  <a:pt x="2018231" y="1565235"/>
                </a:lnTo>
                <a:lnTo>
                  <a:pt x="2036845" y="1537627"/>
                </a:lnTo>
                <a:lnTo>
                  <a:pt x="2043671" y="1503819"/>
                </a:lnTo>
                <a:lnTo>
                  <a:pt x="2043671" y="86855"/>
                </a:lnTo>
                <a:lnTo>
                  <a:pt x="2036845" y="53047"/>
                </a:lnTo>
                <a:lnTo>
                  <a:pt x="2018231" y="25439"/>
                </a:lnTo>
                <a:lnTo>
                  <a:pt x="1990623" y="6825"/>
                </a:lnTo>
                <a:lnTo>
                  <a:pt x="1956816" y="0"/>
                </a:lnTo>
                <a:close/>
              </a:path>
            </a:pathLst>
          </a:custGeom>
          <a:solidFill>
            <a:srgbClr val="006998">
              <a:alpha val="36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493729" y="4171797"/>
            <a:ext cx="2044064" cy="1423670"/>
            <a:chOff x="1493729" y="4171797"/>
            <a:chExt cx="2044064" cy="1423670"/>
          </a:xfrm>
        </p:grpSpPr>
        <p:sp>
          <p:nvSpPr>
            <p:cNvPr id="12" name="object 12"/>
            <p:cNvSpPr/>
            <p:nvPr/>
          </p:nvSpPr>
          <p:spPr>
            <a:xfrm>
              <a:off x="1493729" y="4171797"/>
              <a:ext cx="2044064" cy="1423670"/>
            </a:xfrm>
            <a:custGeom>
              <a:avLst/>
              <a:gdLst/>
              <a:ahLst/>
              <a:cxnLst/>
              <a:rect l="l" t="t" r="r" b="b"/>
              <a:pathLst>
                <a:path w="2044064" h="1423670">
                  <a:moveTo>
                    <a:pt x="1961502" y="0"/>
                  </a:moveTo>
                  <a:lnTo>
                    <a:pt x="82168" y="0"/>
                  </a:lnTo>
                  <a:lnTo>
                    <a:pt x="50186" y="6457"/>
                  </a:lnTo>
                  <a:lnTo>
                    <a:pt x="24068" y="24068"/>
                  </a:lnTo>
                  <a:lnTo>
                    <a:pt x="6457" y="50186"/>
                  </a:lnTo>
                  <a:lnTo>
                    <a:pt x="0" y="82168"/>
                  </a:lnTo>
                  <a:lnTo>
                    <a:pt x="0" y="1341399"/>
                  </a:lnTo>
                  <a:lnTo>
                    <a:pt x="6457" y="1373381"/>
                  </a:lnTo>
                  <a:lnTo>
                    <a:pt x="24068" y="1399500"/>
                  </a:lnTo>
                  <a:lnTo>
                    <a:pt x="50186" y="1417110"/>
                  </a:lnTo>
                  <a:lnTo>
                    <a:pt x="82168" y="1423568"/>
                  </a:lnTo>
                  <a:lnTo>
                    <a:pt x="1961502" y="1423568"/>
                  </a:lnTo>
                  <a:lnTo>
                    <a:pt x="1993484" y="1417110"/>
                  </a:lnTo>
                  <a:lnTo>
                    <a:pt x="2019603" y="1399500"/>
                  </a:lnTo>
                  <a:lnTo>
                    <a:pt x="2037213" y="1373381"/>
                  </a:lnTo>
                  <a:lnTo>
                    <a:pt x="2043671" y="1341399"/>
                  </a:lnTo>
                  <a:lnTo>
                    <a:pt x="2043671" y="82168"/>
                  </a:lnTo>
                  <a:lnTo>
                    <a:pt x="2037213" y="50186"/>
                  </a:lnTo>
                  <a:lnTo>
                    <a:pt x="2019603" y="24068"/>
                  </a:lnTo>
                  <a:lnTo>
                    <a:pt x="1993484" y="6457"/>
                  </a:lnTo>
                  <a:lnTo>
                    <a:pt x="1961502" y="0"/>
                  </a:lnTo>
                  <a:close/>
                </a:path>
              </a:pathLst>
            </a:custGeom>
            <a:solidFill>
              <a:srgbClr val="6EA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73323" y="5055881"/>
              <a:ext cx="1884680" cy="0"/>
            </a:xfrm>
            <a:custGeom>
              <a:avLst/>
              <a:gdLst/>
              <a:ahLst/>
              <a:cxnLst/>
              <a:rect l="l" t="t" r="r" b="b"/>
              <a:pathLst>
                <a:path w="1884679">
                  <a:moveTo>
                    <a:pt x="188448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73323" y="5055881"/>
              <a:ext cx="1884680" cy="0"/>
            </a:xfrm>
            <a:custGeom>
              <a:avLst/>
              <a:gdLst/>
              <a:ahLst/>
              <a:cxnLst/>
              <a:rect l="l" t="t" r="r" b="b"/>
              <a:pathLst>
                <a:path w="1884679">
                  <a:moveTo>
                    <a:pt x="0" y="0"/>
                  </a:moveTo>
                  <a:lnTo>
                    <a:pt x="1884489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705899" y="4171797"/>
            <a:ext cx="2044064" cy="1423670"/>
            <a:chOff x="3705899" y="4171797"/>
            <a:chExt cx="2044064" cy="1423670"/>
          </a:xfrm>
        </p:grpSpPr>
        <p:sp>
          <p:nvSpPr>
            <p:cNvPr id="16" name="object 16"/>
            <p:cNvSpPr/>
            <p:nvPr/>
          </p:nvSpPr>
          <p:spPr>
            <a:xfrm>
              <a:off x="3705899" y="4171797"/>
              <a:ext cx="2044064" cy="1423670"/>
            </a:xfrm>
            <a:custGeom>
              <a:avLst/>
              <a:gdLst/>
              <a:ahLst/>
              <a:cxnLst/>
              <a:rect l="l" t="t" r="r" b="b"/>
              <a:pathLst>
                <a:path w="2044064" h="1423670">
                  <a:moveTo>
                    <a:pt x="1961502" y="0"/>
                  </a:moveTo>
                  <a:lnTo>
                    <a:pt x="82168" y="0"/>
                  </a:lnTo>
                  <a:lnTo>
                    <a:pt x="50186" y="6457"/>
                  </a:lnTo>
                  <a:lnTo>
                    <a:pt x="24068" y="24068"/>
                  </a:lnTo>
                  <a:lnTo>
                    <a:pt x="6457" y="50186"/>
                  </a:lnTo>
                  <a:lnTo>
                    <a:pt x="0" y="82168"/>
                  </a:lnTo>
                  <a:lnTo>
                    <a:pt x="0" y="1341399"/>
                  </a:lnTo>
                  <a:lnTo>
                    <a:pt x="6457" y="1373381"/>
                  </a:lnTo>
                  <a:lnTo>
                    <a:pt x="24068" y="1399500"/>
                  </a:lnTo>
                  <a:lnTo>
                    <a:pt x="50186" y="1417110"/>
                  </a:lnTo>
                  <a:lnTo>
                    <a:pt x="82168" y="1423568"/>
                  </a:lnTo>
                  <a:lnTo>
                    <a:pt x="1961502" y="1423568"/>
                  </a:lnTo>
                  <a:lnTo>
                    <a:pt x="1993484" y="1417110"/>
                  </a:lnTo>
                  <a:lnTo>
                    <a:pt x="2019603" y="1399500"/>
                  </a:lnTo>
                  <a:lnTo>
                    <a:pt x="2037213" y="1373381"/>
                  </a:lnTo>
                  <a:lnTo>
                    <a:pt x="2043671" y="1341399"/>
                  </a:lnTo>
                  <a:lnTo>
                    <a:pt x="2043671" y="82168"/>
                  </a:lnTo>
                  <a:lnTo>
                    <a:pt x="2037213" y="50186"/>
                  </a:lnTo>
                  <a:lnTo>
                    <a:pt x="2019603" y="24068"/>
                  </a:lnTo>
                  <a:lnTo>
                    <a:pt x="1993484" y="6457"/>
                  </a:lnTo>
                  <a:lnTo>
                    <a:pt x="1961502" y="0"/>
                  </a:lnTo>
                  <a:close/>
                </a:path>
              </a:pathLst>
            </a:custGeom>
            <a:solidFill>
              <a:srgbClr val="67A330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770194" y="5055881"/>
              <a:ext cx="1915160" cy="0"/>
            </a:xfrm>
            <a:custGeom>
              <a:avLst/>
              <a:gdLst/>
              <a:ahLst/>
              <a:cxnLst/>
              <a:rect l="l" t="t" r="r" b="b"/>
              <a:pathLst>
                <a:path w="1915160">
                  <a:moveTo>
                    <a:pt x="191508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0194" y="5055881"/>
              <a:ext cx="1915160" cy="0"/>
            </a:xfrm>
            <a:custGeom>
              <a:avLst/>
              <a:gdLst/>
              <a:ahLst/>
              <a:cxnLst/>
              <a:rect l="l" t="t" r="r" b="b"/>
              <a:pathLst>
                <a:path w="1915160">
                  <a:moveTo>
                    <a:pt x="0" y="0"/>
                  </a:moveTo>
                  <a:lnTo>
                    <a:pt x="191508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918069" y="4171797"/>
            <a:ext cx="2044064" cy="1423670"/>
            <a:chOff x="5918069" y="4171797"/>
            <a:chExt cx="2044064" cy="1423670"/>
          </a:xfrm>
        </p:grpSpPr>
        <p:sp>
          <p:nvSpPr>
            <p:cNvPr id="20" name="object 20"/>
            <p:cNvSpPr/>
            <p:nvPr/>
          </p:nvSpPr>
          <p:spPr>
            <a:xfrm>
              <a:off x="5918069" y="4171797"/>
              <a:ext cx="2044064" cy="1423670"/>
            </a:xfrm>
            <a:custGeom>
              <a:avLst/>
              <a:gdLst/>
              <a:ahLst/>
              <a:cxnLst/>
              <a:rect l="l" t="t" r="r" b="b"/>
              <a:pathLst>
                <a:path w="2044065" h="1423670">
                  <a:moveTo>
                    <a:pt x="1961502" y="0"/>
                  </a:moveTo>
                  <a:lnTo>
                    <a:pt x="82168" y="0"/>
                  </a:lnTo>
                  <a:lnTo>
                    <a:pt x="50186" y="6457"/>
                  </a:lnTo>
                  <a:lnTo>
                    <a:pt x="24068" y="24068"/>
                  </a:lnTo>
                  <a:lnTo>
                    <a:pt x="6457" y="50186"/>
                  </a:lnTo>
                  <a:lnTo>
                    <a:pt x="0" y="82168"/>
                  </a:lnTo>
                  <a:lnTo>
                    <a:pt x="0" y="1341399"/>
                  </a:lnTo>
                  <a:lnTo>
                    <a:pt x="6457" y="1373381"/>
                  </a:lnTo>
                  <a:lnTo>
                    <a:pt x="24068" y="1399500"/>
                  </a:lnTo>
                  <a:lnTo>
                    <a:pt x="50186" y="1417110"/>
                  </a:lnTo>
                  <a:lnTo>
                    <a:pt x="82168" y="1423568"/>
                  </a:lnTo>
                  <a:lnTo>
                    <a:pt x="1961502" y="1423568"/>
                  </a:lnTo>
                  <a:lnTo>
                    <a:pt x="1993484" y="1417110"/>
                  </a:lnTo>
                  <a:lnTo>
                    <a:pt x="2019603" y="1399500"/>
                  </a:lnTo>
                  <a:lnTo>
                    <a:pt x="2037213" y="1373381"/>
                  </a:lnTo>
                  <a:lnTo>
                    <a:pt x="2043671" y="1341399"/>
                  </a:lnTo>
                  <a:lnTo>
                    <a:pt x="2043671" y="82168"/>
                  </a:lnTo>
                  <a:lnTo>
                    <a:pt x="2037213" y="50186"/>
                  </a:lnTo>
                  <a:lnTo>
                    <a:pt x="2019603" y="24068"/>
                  </a:lnTo>
                  <a:lnTo>
                    <a:pt x="1993484" y="6457"/>
                  </a:lnTo>
                  <a:lnTo>
                    <a:pt x="1961502" y="0"/>
                  </a:lnTo>
                  <a:close/>
                </a:path>
              </a:pathLst>
            </a:custGeom>
            <a:solidFill>
              <a:srgbClr val="2A8A86">
                <a:alpha val="5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11166" y="5055881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185747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11166" y="5055881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0" y="0"/>
                  </a:moveTo>
                  <a:lnTo>
                    <a:pt x="1857476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8130237" y="4171797"/>
            <a:ext cx="2044064" cy="1423670"/>
            <a:chOff x="8130237" y="4171797"/>
            <a:chExt cx="2044064" cy="1423670"/>
          </a:xfrm>
        </p:grpSpPr>
        <p:sp>
          <p:nvSpPr>
            <p:cNvPr id="24" name="object 24"/>
            <p:cNvSpPr/>
            <p:nvPr/>
          </p:nvSpPr>
          <p:spPr>
            <a:xfrm>
              <a:off x="8130237" y="4171797"/>
              <a:ext cx="2044064" cy="1423670"/>
            </a:xfrm>
            <a:custGeom>
              <a:avLst/>
              <a:gdLst/>
              <a:ahLst/>
              <a:cxnLst/>
              <a:rect l="l" t="t" r="r" b="b"/>
              <a:pathLst>
                <a:path w="2044065" h="1423670">
                  <a:moveTo>
                    <a:pt x="1961502" y="0"/>
                  </a:moveTo>
                  <a:lnTo>
                    <a:pt x="82169" y="0"/>
                  </a:lnTo>
                  <a:lnTo>
                    <a:pt x="50186" y="6457"/>
                  </a:lnTo>
                  <a:lnTo>
                    <a:pt x="24068" y="24068"/>
                  </a:lnTo>
                  <a:lnTo>
                    <a:pt x="6457" y="50186"/>
                  </a:lnTo>
                  <a:lnTo>
                    <a:pt x="0" y="82168"/>
                  </a:lnTo>
                  <a:lnTo>
                    <a:pt x="0" y="1341399"/>
                  </a:lnTo>
                  <a:lnTo>
                    <a:pt x="6457" y="1373381"/>
                  </a:lnTo>
                  <a:lnTo>
                    <a:pt x="24068" y="1399500"/>
                  </a:lnTo>
                  <a:lnTo>
                    <a:pt x="50186" y="1417110"/>
                  </a:lnTo>
                  <a:lnTo>
                    <a:pt x="82169" y="1423568"/>
                  </a:lnTo>
                  <a:lnTo>
                    <a:pt x="1961502" y="1423568"/>
                  </a:lnTo>
                  <a:lnTo>
                    <a:pt x="1993484" y="1417110"/>
                  </a:lnTo>
                  <a:lnTo>
                    <a:pt x="2019603" y="1399500"/>
                  </a:lnTo>
                  <a:lnTo>
                    <a:pt x="2037213" y="1373381"/>
                  </a:lnTo>
                  <a:lnTo>
                    <a:pt x="2043671" y="1341399"/>
                  </a:lnTo>
                  <a:lnTo>
                    <a:pt x="2043671" y="82168"/>
                  </a:lnTo>
                  <a:lnTo>
                    <a:pt x="2037213" y="50186"/>
                  </a:lnTo>
                  <a:lnTo>
                    <a:pt x="2019603" y="24068"/>
                  </a:lnTo>
                  <a:lnTo>
                    <a:pt x="1993484" y="6457"/>
                  </a:lnTo>
                  <a:lnTo>
                    <a:pt x="1961502" y="0"/>
                  </a:lnTo>
                  <a:close/>
                </a:path>
              </a:pathLst>
            </a:custGeom>
            <a:solidFill>
              <a:srgbClr val="006998">
                <a:alpha val="36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223336" y="5055881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185747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223336" y="5055881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0" y="0"/>
                  </a:moveTo>
                  <a:lnTo>
                    <a:pt x="1857476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208019" y="1981133"/>
            <a:ext cx="1888489" cy="595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45</a:t>
            </a:r>
            <a:r>
              <a:rPr sz="2300" b="1" spc="-3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30" dirty="0">
                <a:solidFill>
                  <a:srgbClr val="005652"/>
                </a:solidFill>
                <a:latin typeface="Calibri"/>
                <a:cs typeface="Calibri"/>
              </a:rPr>
              <a:t>gadi</a:t>
            </a:r>
            <a:r>
              <a:rPr sz="2300" b="1" spc="-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204" dirty="0">
                <a:solidFill>
                  <a:srgbClr val="005652"/>
                </a:solidFill>
                <a:latin typeface="Calibri"/>
                <a:cs typeface="Calibri"/>
              </a:rPr>
              <a:t>un</a:t>
            </a:r>
            <a:r>
              <a:rPr sz="2300" b="1" spc="-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5" dirty="0">
                <a:solidFill>
                  <a:srgbClr val="005652"/>
                </a:solidFill>
                <a:latin typeface="Calibri"/>
                <a:cs typeface="Calibri"/>
              </a:rPr>
              <a:t>vairāk</a:t>
            </a:r>
            <a:endParaRPr sz="23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Apdrošināšanas stāžs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91546" y="3140383"/>
            <a:ext cx="826059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Indekss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04423" y="3172495"/>
            <a:ext cx="671004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Indekss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804340" y="3140382"/>
            <a:ext cx="742956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Indekss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264042" y="3128658"/>
            <a:ext cx="892209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Indekss</a:t>
            </a:r>
            <a:endParaRPr sz="1400" spc="10" dirty="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75457" y="2585108"/>
            <a:ext cx="1280795" cy="59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-95" dirty="0">
                <a:solidFill>
                  <a:srgbClr val="FFFFFF"/>
                </a:solidFill>
                <a:latin typeface="Calibri"/>
                <a:cs typeface="Calibri"/>
              </a:rPr>
              <a:t>1,0635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87642" y="2585108"/>
            <a:ext cx="1280795" cy="59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-95" dirty="0">
                <a:solidFill>
                  <a:srgbClr val="FFFFFF"/>
                </a:solidFill>
                <a:latin typeface="Calibri"/>
                <a:cs typeface="Calibri"/>
              </a:rPr>
              <a:t>1,0686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99828" y="2585108"/>
            <a:ext cx="1280795" cy="59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-95" dirty="0">
                <a:solidFill>
                  <a:srgbClr val="FFFFFF"/>
                </a:solidFill>
                <a:latin typeface="Calibri"/>
                <a:cs typeface="Calibri"/>
              </a:rPr>
              <a:t>1,0737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12013" y="2595136"/>
            <a:ext cx="1280795" cy="5988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750" b="1" spc="-95" dirty="0">
                <a:solidFill>
                  <a:srgbClr val="FFFFFF"/>
                </a:solidFill>
                <a:latin typeface="Calibri"/>
                <a:cs typeface="Calibri"/>
              </a:rPr>
              <a:t>1,0787</a:t>
            </a:r>
            <a:endParaRPr sz="375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573322" y="2618113"/>
            <a:ext cx="1884680" cy="6350"/>
            <a:chOff x="1573322" y="2618113"/>
            <a:chExt cx="1884680" cy="6350"/>
          </a:xfrm>
        </p:grpSpPr>
        <p:sp>
          <p:nvSpPr>
            <p:cNvPr id="37" name="object 37"/>
            <p:cNvSpPr/>
            <p:nvPr/>
          </p:nvSpPr>
          <p:spPr>
            <a:xfrm>
              <a:off x="1573322" y="2621288"/>
              <a:ext cx="1884680" cy="0"/>
            </a:xfrm>
            <a:custGeom>
              <a:avLst/>
              <a:gdLst/>
              <a:ahLst/>
              <a:cxnLst/>
              <a:rect l="l" t="t" r="r" b="b"/>
              <a:pathLst>
                <a:path w="1884679">
                  <a:moveTo>
                    <a:pt x="188448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73322" y="2621288"/>
              <a:ext cx="1884680" cy="0"/>
            </a:xfrm>
            <a:custGeom>
              <a:avLst/>
              <a:gdLst/>
              <a:ahLst/>
              <a:cxnLst/>
              <a:rect l="l" t="t" r="r" b="b"/>
              <a:pathLst>
                <a:path w="1884679">
                  <a:moveTo>
                    <a:pt x="0" y="0"/>
                  </a:moveTo>
                  <a:lnTo>
                    <a:pt x="1884489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3770194" y="2618113"/>
            <a:ext cx="1915160" cy="6350"/>
            <a:chOff x="3770194" y="2618113"/>
            <a:chExt cx="1915160" cy="6350"/>
          </a:xfrm>
        </p:grpSpPr>
        <p:sp>
          <p:nvSpPr>
            <p:cNvPr id="40" name="object 40"/>
            <p:cNvSpPr/>
            <p:nvPr/>
          </p:nvSpPr>
          <p:spPr>
            <a:xfrm>
              <a:off x="3770194" y="2621288"/>
              <a:ext cx="1915160" cy="0"/>
            </a:xfrm>
            <a:custGeom>
              <a:avLst/>
              <a:gdLst/>
              <a:ahLst/>
              <a:cxnLst/>
              <a:rect l="l" t="t" r="r" b="b"/>
              <a:pathLst>
                <a:path w="1915160">
                  <a:moveTo>
                    <a:pt x="1915083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70194" y="2621288"/>
              <a:ext cx="1915160" cy="0"/>
            </a:xfrm>
            <a:custGeom>
              <a:avLst/>
              <a:gdLst/>
              <a:ahLst/>
              <a:cxnLst/>
              <a:rect l="l" t="t" r="r" b="b"/>
              <a:pathLst>
                <a:path w="1915160">
                  <a:moveTo>
                    <a:pt x="0" y="0"/>
                  </a:moveTo>
                  <a:lnTo>
                    <a:pt x="1915083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object 42"/>
          <p:cNvGrpSpPr/>
          <p:nvPr/>
        </p:nvGrpSpPr>
        <p:grpSpPr>
          <a:xfrm>
            <a:off x="6011166" y="2618113"/>
            <a:ext cx="1858010" cy="6350"/>
            <a:chOff x="6011166" y="2618113"/>
            <a:chExt cx="1858010" cy="6350"/>
          </a:xfrm>
        </p:grpSpPr>
        <p:sp>
          <p:nvSpPr>
            <p:cNvPr id="43" name="object 43"/>
            <p:cNvSpPr/>
            <p:nvPr/>
          </p:nvSpPr>
          <p:spPr>
            <a:xfrm>
              <a:off x="6011166" y="2621288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185747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011166" y="2621288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0" y="0"/>
                  </a:moveTo>
                  <a:lnTo>
                    <a:pt x="1857476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8223336" y="2618113"/>
            <a:ext cx="1858010" cy="6350"/>
            <a:chOff x="8223336" y="2618113"/>
            <a:chExt cx="1858010" cy="6350"/>
          </a:xfrm>
        </p:grpSpPr>
        <p:sp>
          <p:nvSpPr>
            <p:cNvPr id="46" name="object 46"/>
            <p:cNvSpPr/>
            <p:nvPr/>
          </p:nvSpPr>
          <p:spPr>
            <a:xfrm>
              <a:off x="8223336" y="2621288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185747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223336" y="2621288"/>
              <a:ext cx="1858010" cy="0"/>
            </a:xfrm>
            <a:custGeom>
              <a:avLst/>
              <a:gdLst/>
              <a:ahLst/>
              <a:cxnLst/>
              <a:rect l="l" t="t" r="r" b="b"/>
              <a:pathLst>
                <a:path w="1858009">
                  <a:moveTo>
                    <a:pt x="0" y="0"/>
                  </a:moveTo>
                  <a:lnTo>
                    <a:pt x="1857476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43804" y="3927475"/>
            <a:ext cx="523220" cy="1696378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400" b="1" spc="-150" dirty="0">
                <a:solidFill>
                  <a:srgbClr val="67A330"/>
                </a:solidFill>
                <a:latin typeface="Calibri"/>
                <a:cs typeface="Calibri"/>
              </a:rPr>
              <a:t>PIEMĒRS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sp>
        <p:nvSpPr>
          <p:cNvPr id="49" name="object 49"/>
          <p:cNvSpPr txBox="1"/>
          <p:nvPr/>
        </p:nvSpPr>
        <p:spPr>
          <a:xfrm>
            <a:off x="1374786" y="3714627"/>
            <a:ext cx="8957519" cy="3622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55" dirty="0">
                <a:solidFill>
                  <a:srgbClr val="005652"/>
                </a:solidFill>
                <a:latin typeface="Calibri"/>
                <a:cs typeface="Calibri"/>
              </a:rPr>
              <a:t>Ja</a:t>
            </a:r>
            <a:r>
              <a:rPr sz="2250" b="1" spc="-1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170" dirty="0">
                <a:solidFill>
                  <a:srgbClr val="005652"/>
                </a:solidFill>
                <a:latin typeface="Calibri"/>
                <a:cs typeface="Calibri"/>
              </a:rPr>
              <a:t>vecuma</a:t>
            </a:r>
            <a:r>
              <a:rPr sz="2250" b="1" spc="-1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100" dirty="0">
                <a:solidFill>
                  <a:srgbClr val="005652"/>
                </a:solidFill>
                <a:latin typeface="Calibri"/>
                <a:cs typeface="Calibri"/>
              </a:rPr>
              <a:t>pensijas</a:t>
            </a:r>
            <a:r>
              <a:rPr sz="225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60" dirty="0">
                <a:solidFill>
                  <a:srgbClr val="005652"/>
                </a:solidFill>
                <a:latin typeface="Calibri"/>
                <a:cs typeface="Calibri"/>
              </a:rPr>
              <a:t>piešķirtais</a:t>
            </a:r>
            <a:r>
              <a:rPr sz="2250" b="1" spc="-1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135" dirty="0">
                <a:solidFill>
                  <a:srgbClr val="005652"/>
                </a:solidFill>
                <a:latin typeface="Calibri"/>
                <a:cs typeface="Calibri"/>
              </a:rPr>
              <a:t>apmērs</a:t>
            </a:r>
            <a:r>
              <a:rPr sz="225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dirty="0">
                <a:solidFill>
                  <a:srgbClr val="005652"/>
                </a:solidFill>
                <a:latin typeface="Calibri"/>
                <a:cs typeface="Calibri"/>
              </a:rPr>
              <a:t>ir</a:t>
            </a:r>
            <a:r>
              <a:rPr sz="2250" b="1" spc="-1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40" dirty="0">
                <a:solidFill>
                  <a:srgbClr val="005652"/>
                </a:solidFill>
                <a:latin typeface="Calibri"/>
                <a:cs typeface="Calibri"/>
              </a:rPr>
              <a:t>600</a:t>
            </a:r>
            <a:r>
              <a:rPr sz="225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250" b="1" spc="-20" dirty="0">
                <a:solidFill>
                  <a:srgbClr val="005652"/>
                </a:solidFill>
                <a:latin typeface="Calibri"/>
                <a:cs typeface="Calibri"/>
              </a:rPr>
              <a:t>€,</a:t>
            </a:r>
            <a:r>
              <a:rPr sz="2250" b="1" spc="-4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lang="lv-LV" sz="2250" spc="10" dirty="0">
                <a:solidFill>
                  <a:srgbClr val="005652"/>
                </a:solidFill>
                <a:latin typeface="Tahoma"/>
                <a:cs typeface="Tahoma"/>
              </a:rPr>
              <a:t>tad ar apdrošināšanas stāžu</a:t>
            </a:r>
            <a:r>
              <a:rPr sz="2250" spc="-200" dirty="0">
                <a:solidFill>
                  <a:srgbClr val="005652"/>
                </a:solidFill>
                <a:latin typeface="Tahoma"/>
                <a:cs typeface="Tahoma"/>
              </a:rPr>
              <a:t>:</a:t>
            </a:r>
            <a:endParaRPr sz="2250" dirty="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756878" y="4274790"/>
            <a:ext cx="151765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ts val="2100"/>
              </a:lnSpc>
              <a:spcBef>
                <a:spcPts val="100"/>
              </a:spcBef>
            </a:pPr>
            <a:r>
              <a:rPr sz="2000" spc="-180" dirty="0">
                <a:solidFill>
                  <a:srgbClr val="005652"/>
                </a:solidFill>
                <a:latin typeface="Tahoma"/>
                <a:cs typeface="Tahoma"/>
              </a:rPr>
              <a:t>pensijas</a:t>
            </a:r>
            <a:r>
              <a:rPr sz="2000" spc="5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195" dirty="0">
                <a:solidFill>
                  <a:srgbClr val="005652"/>
                </a:solidFill>
                <a:latin typeface="Tahoma"/>
                <a:cs typeface="Tahoma"/>
              </a:rPr>
              <a:t>apmērs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3420"/>
              </a:lnSpc>
            </a:pPr>
            <a:r>
              <a:rPr sz="2300" b="1" spc="-145" dirty="0">
                <a:solidFill>
                  <a:srgbClr val="005652"/>
                </a:solidFill>
                <a:latin typeface="Calibri"/>
                <a:cs typeface="Calibri"/>
              </a:rPr>
              <a:t>būs</a:t>
            </a:r>
            <a:r>
              <a:rPr sz="230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3100" b="1" spc="-105" dirty="0">
                <a:solidFill>
                  <a:srgbClr val="005652"/>
                </a:solidFill>
                <a:latin typeface="Calibri"/>
                <a:cs typeface="Calibri"/>
              </a:rPr>
              <a:t>638,1</a:t>
            </a:r>
            <a:r>
              <a:rPr sz="3100" b="1" spc="-18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€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699195" y="5089227"/>
            <a:ext cx="1633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(par </a:t>
            </a:r>
            <a:r>
              <a:rPr sz="2000" spc="-275" dirty="0">
                <a:solidFill>
                  <a:srgbClr val="005652"/>
                </a:solidFill>
                <a:latin typeface="Tahoma"/>
                <a:cs typeface="Tahoma"/>
              </a:rPr>
              <a:t>38,1</a:t>
            </a:r>
            <a:r>
              <a:rPr sz="2000" spc="-21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285" dirty="0">
                <a:solidFill>
                  <a:srgbClr val="005652"/>
                </a:solidFill>
                <a:latin typeface="Tahoma"/>
                <a:cs typeface="Tahoma"/>
              </a:rPr>
              <a:t>€</a:t>
            </a:r>
            <a:r>
              <a:rPr sz="2000" spc="-21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135" dirty="0">
                <a:solidFill>
                  <a:srgbClr val="005652"/>
                </a:solidFill>
                <a:latin typeface="Tahoma"/>
                <a:cs typeface="Tahoma"/>
              </a:rPr>
              <a:t>lielāks)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33018" y="4274718"/>
            <a:ext cx="1790064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020">
              <a:lnSpc>
                <a:spcPts val="2100"/>
              </a:lnSpc>
              <a:spcBef>
                <a:spcPts val="100"/>
              </a:spcBef>
            </a:pPr>
            <a:r>
              <a:rPr sz="2000" spc="-180" dirty="0">
                <a:solidFill>
                  <a:srgbClr val="005652"/>
                </a:solidFill>
                <a:latin typeface="Tahoma"/>
                <a:cs typeface="Tahoma"/>
              </a:rPr>
              <a:t>pensijas</a:t>
            </a:r>
            <a:r>
              <a:rPr sz="2000" spc="5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60" dirty="0">
                <a:solidFill>
                  <a:srgbClr val="005652"/>
                </a:solidFill>
                <a:latin typeface="Tahoma"/>
                <a:cs typeface="Tahoma"/>
              </a:rPr>
              <a:t>apmērs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3420"/>
              </a:lnSpc>
              <a:tabLst>
                <a:tab pos="539750" algn="l"/>
              </a:tabLst>
            </a:pPr>
            <a:r>
              <a:rPr sz="2300" b="1" spc="-25" dirty="0">
                <a:solidFill>
                  <a:srgbClr val="005652"/>
                </a:solidFill>
                <a:latin typeface="Calibri"/>
                <a:cs typeface="Calibri"/>
              </a:rPr>
              <a:t>būs</a:t>
            </a:r>
            <a:r>
              <a:rPr sz="2300" b="1" dirty="0">
                <a:solidFill>
                  <a:srgbClr val="005652"/>
                </a:solidFill>
                <a:latin typeface="Calibri"/>
                <a:cs typeface="Calibri"/>
              </a:rPr>
              <a:t>	</a:t>
            </a:r>
            <a:r>
              <a:rPr sz="3100" b="1" spc="-110" dirty="0">
                <a:solidFill>
                  <a:srgbClr val="005652"/>
                </a:solidFill>
                <a:latin typeface="Calibri"/>
                <a:cs typeface="Calibri"/>
              </a:rPr>
              <a:t>641,16</a:t>
            </a:r>
            <a:r>
              <a:rPr sz="3100" b="1" spc="-16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€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59820" y="5089227"/>
            <a:ext cx="17360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(par </a:t>
            </a:r>
            <a:r>
              <a:rPr sz="2000" spc="-270" dirty="0">
                <a:solidFill>
                  <a:srgbClr val="005652"/>
                </a:solidFill>
                <a:latin typeface="Tahoma"/>
                <a:cs typeface="Tahoma"/>
              </a:rPr>
              <a:t>41,16</a:t>
            </a:r>
            <a:r>
              <a:rPr sz="2000" spc="-21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285" dirty="0">
                <a:solidFill>
                  <a:srgbClr val="005652"/>
                </a:solidFill>
                <a:latin typeface="Tahoma"/>
                <a:cs typeface="Tahoma"/>
              </a:rPr>
              <a:t>€</a:t>
            </a: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135" dirty="0">
                <a:solidFill>
                  <a:srgbClr val="005652"/>
                </a:solidFill>
                <a:latin typeface="Tahoma"/>
                <a:cs typeface="Tahoma"/>
              </a:rPr>
              <a:t>lielāks)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087120" y="4274718"/>
            <a:ext cx="1705610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475">
              <a:lnSpc>
                <a:spcPts val="2100"/>
              </a:lnSpc>
              <a:spcBef>
                <a:spcPts val="100"/>
              </a:spcBef>
            </a:pPr>
            <a:r>
              <a:rPr sz="2000" spc="-180" dirty="0">
                <a:solidFill>
                  <a:srgbClr val="005652"/>
                </a:solidFill>
                <a:latin typeface="Tahoma"/>
                <a:cs typeface="Tahoma"/>
              </a:rPr>
              <a:t>pensijas</a:t>
            </a:r>
            <a:r>
              <a:rPr sz="2000" spc="5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70" dirty="0">
                <a:solidFill>
                  <a:srgbClr val="005652"/>
                </a:solidFill>
                <a:latin typeface="Tahoma"/>
                <a:cs typeface="Tahoma"/>
              </a:rPr>
              <a:t>apmērs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3420"/>
              </a:lnSpc>
            </a:pPr>
            <a:r>
              <a:rPr sz="2300" b="1" spc="-145" dirty="0">
                <a:solidFill>
                  <a:srgbClr val="005652"/>
                </a:solidFill>
                <a:latin typeface="Calibri"/>
                <a:cs typeface="Calibri"/>
              </a:rPr>
              <a:t>būs</a:t>
            </a:r>
            <a:r>
              <a:rPr sz="2300" b="1" spc="1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3100" b="1" spc="-110" dirty="0">
                <a:solidFill>
                  <a:srgbClr val="005652"/>
                </a:solidFill>
                <a:latin typeface="Calibri"/>
                <a:cs typeface="Calibri"/>
              </a:rPr>
              <a:t>644,22</a:t>
            </a:r>
            <a:r>
              <a:rPr sz="3100" b="1" spc="-17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€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72002" y="5089227"/>
            <a:ext cx="17360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(par </a:t>
            </a:r>
            <a:r>
              <a:rPr sz="2000" spc="-270" dirty="0">
                <a:solidFill>
                  <a:srgbClr val="005652"/>
                </a:solidFill>
                <a:latin typeface="Tahoma"/>
                <a:cs typeface="Tahoma"/>
              </a:rPr>
              <a:t>44,22</a:t>
            </a:r>
            <a:r>
              <a:rPr sz="2000" spc="-21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285" dirty="0">
                <a:solidFill>
                  <a:srgbClr val="005652"/>
                </a:solidFill>
                <a:latin typeface="Tahoma"/>
                <a:cs typeface="Tahoma"/>
              </a:rPr>
              <a:t>€</a:t>
            </a: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135" dirty="0">
                <a:solidFill>
                  <a:srgbClr val="005652"/>
                </a:solidFill>
                <a:latin typeface="Tahoma"/>
                <a:cs typeface="Tahoma"/>
              </a:rPr>
              <a:t>lielāks)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309917" y="4274718"/>
            <a:ext cx="168465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314">
              <a:lnSpc>
                <a:spcPts val="2100"/>
              </a:lnSpc>
              <a:spcBef>
                <a:spcPts val="100"/>
              </a:spcBef>
            </a:pPr>
            <a:r>
              <a:rPr sz="2000" spc="-180" dirty="0">
                <a:solidFill>
                  <a:srgbClr val="005652"/>
                </a:solidFill>
                <a:latin typeface="Tahoma"/>
                <a:cs typeface="Tahoma"/>
              </a:rPr>
              <a:t>pensijas</a:t>
            </a:r>
            <a:r>
              <a:rPr sz="2000" spc="5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85" dirty="0">
                <a:solidFill>
                  <a:srgbClr val="005652"/>
                </a:solidFill>
                <a:latin typeface="Tahoma"/>
                <a:cs typeface="Tahoma"/>
              </a:rPr>
              <a:t>apmērs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ts val="3420"/>
              </a:lnSpc>
            </a:pPr>
            <a:r>
              <a:rPr sz="2300" b="1" spc="-145" dirty="0">
                <a:solidFill>
                  <a:srgbClr val="005652"/>
                </a:solidFill>
                <a:latin typeface="Calibri"/>
                <a:cs typeface="Calibri"/>
              </a:rPr>
              <a:t>būs</a:t>
            </a:r>
            <a:r>
              <a:rPr sz="2300" b="1" spc="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3100" b="1" spc="-125" dirty="0">
                <a:solidFill>
                  <a:srgbClr val="005652"/>
                </a:solidFill>
                <a:latin typeface="Calibri"/>
                <a:cs typeface="Calibri"/>
              </a:rPr>
              <a:t>647,22</a:t>
            </a:r>
            <a:r>
              <a:rPr sz="3100" b="1" spc="-18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€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89242" y="5089227"/>
            <a:ext cx="1725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(par</a:t>
            </a:r>
            <a:r>
              <a:rPr sz="2000" spc="-220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285" dirty="0">
                <a:solidFill>
                  <a:srgbClr val="005652"/>
                </a:solidFill>
                <a:latin typeface="Tahoma"/>
                <a:cs typeface="Tahoma"/>
              </a:rPr>
              <a:t>47,22</a:t>
            </a: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285" dirty="0">
                <a:solidFill>
                  <a:srgbClr val="005652"/>
                </a:solidFill>
                <a:latin typeface="Tahoma"/>
                <a:cs typeface="Tahoma"/>
              </a:rPr>
              <a:t>€</a:t>
            </a:r>
            <a:r>
              <a:rPr sz="2000" spc="-215" dirty="0">
                <a:solidFill>
                  <a:srgbClr val="005652"/>
                </a:solidFill>
                <a:latin typeface="Tahoma"/>
                <a:cs typeface="Tahoma"/>
              </a:rPr>
              <a:t> </a:t>
            </a:r>
            <a:r>
              <a:rPr sz="2000" spc="-135" dirty="0">
                <a:solidFill>
                  <a:srgbClr val="005652"/>
                </a:solidFill>
                <a:latin typeface="Tahoma"/>
                <a:cs typeface="Tahoma"/>
              </a:rPr>
              <a:t>lielāks)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86961" y="2711979"/>
            <a:ext cx="1333500" cy="1333500"/>
          </a:xfrm>
          <a:custGeom>
            <a:avLst/>
            <a:gdLst/>
            <a:ahLst/>
            <a:cxnLst/>
            <a:rect l="l" t="t" r="r" b="b"/>
            <a:pathLst>
              <a:path w="1333500" h="1333500">
                <a:moveTo>
                  <a:pt x="1333042" y="0"/>
                </a:moveTo>
                <a:lnTo>
                  <a:pt x="0" y="1333042"/>
                </a:lnTo>
                <a:lnTo>
                  <a:pt x="1333042" y="1333042"/>
                </a:lnTo>
                <a:lnTo>
                  <a:pt x="1333042" y="0"/>
                </a:lnTo>
                <a:close/>
              </a:path>
            </a:pathLst>
          </a:custGeom>
          <a:solidFill>
            <a:srgbClr val="6EAE97">
              <a:alpha val="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042955" y="1720160"/>
            <a:ext cx="1477645" cy="4759960"/>
            <a:chOff x="10042955" y="1720160"/>
            <a:chExt cx="1477645" cy="4759960"/>
          </a:xfrm>
        </p:grpSpPr>
        <p:sp>
          <p:nvSpPr>
            <p:cNvPr id="4" name="object 4"/>
            <p:cNvSpPr/>
            <p:nvPr/>
          </p:nvSpPr>
          <p:spPr>
            <a:xfrm>
              <a:off x="10982603" y="1720160"/>
              <a:ext cx="537845" cy="537845"/>
            </a:xfrm>
            <a:custGeom>
              <a:avLst/>
              <a:gdLst/>
              <a:ahLst/>
              <a:cxnLst/>
              <a:rect l="l" t="t" r="r" b="b"/>
              <a:pathLst>
                <a:path w="537845" h="537844">
                  <a:moveTo>
                    <a:pt x="537400" y="0"/>
                  </a:moveTo>
                  <a:lnTo>
                    <a:pt x="0" y="537403"/>
                  </a:lnTo>
                  <a:lnTo>
                    <a:pt x="537400" y="537403"/>
                  </a:lnTo>
                  <a:lnTo>
                    <a:pt x="537400" y="0"/>
                  </a:lnTo>
                  <a:close/>
                </a:path>
              </a:pathLst>
            </a:custGeom>
            <a:solidFill>
              <a:srgbClr val="6EAE97">
                <a:alpha val="2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577759" y="6127987"/>
              <a:ext cx="426720" cy="352425"/>
            </a:xfrm>
            <a:custGeom>
              <a:avLst/>
              <a:gdLst/>
              <a:ahLst/>
              <a:cxnLst/>
              <a:rect l="l" t="t" r="r" b="b"/>
              <a:pathLst>
                <a:path w="426720" h="352425">
                  <a:moveTo>
                    <a:pt x="426605" y="0"/>
                  </a:moveTo>
                  <a:lnTo>
                    <a:pt x="352005" y="0"/>
                  </a:lnTo>
                  <a:lnTo>
                    <a:pt x="0" y="352005"/>
                  </a:lnTo>
                  <a:lnTo>
                    <a:pt x="74599" y="352005"/>
                  </a:lnTo>
                  <a:lnTo>
                    <a:pt x="426605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42955" y="6032495"/>
              <a:ext cx="897255" cy="447675"/>
            </a:xfrm>
            <a:custGeom>
              <a:avLst/>
              <a:gdLst/>
              <a:ahLst/>
              <a:cxnLst/>
              <a:rect l="l" t="t" r="r" b="b"/>
              <a:pathLst>
                <a:path w="897254" h="447675">
                  <a:moveTo>
                    <a:pt x="896723" y="0"/>
                  </a:moveTo>
                  <a:lnTo>
                    <a:pt x="447501" y="0"/>
                  </a:lnTo>
                  <a:lnTo>
                    <a:pt x="0" y="447501"/>
                  </a:lnTo>
                  <a:lnTo>
                    <a:pt x="449224" y="447501"/>
                  </a:lnTo>
                  <a:lnTo>
                    <a:pt x="896723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169476" y="6063538"/>
            <a:ext cx="1454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005652"/>
                </a:solidFill>
                <a:latin typeface="Trebuchet MS"/>
                <a:cs typeface="Trebuchet MS"/>
              </a:rPr>
              <a:t>5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156" y="537352"/>
            <a:ext cx="998522" cy="79375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845" y="1392999"/>
            <a:ext cx="1236776" cy="126428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94296" y="0"/>
            <a:ext cx="998855" cy="375285"/>
          </a:xfrm>
          <a:custGeom>
            <a:avLst/>
            <a:gdLst/>
            <a:ahLst/>
            <a:cxnLst/>
            <a:rect l="l" t="t" r="r" b="b"/>
            <a:pathLst>
              <a:path w="998855" h="375285">
                <a:moveTo>
                  <a:pt x="998448" y="0"/>
                </a:moveTo>
                <a:lnTo>
                  <a:pt x="0" y="0"/>
                </a:lnTo>
                <a:lnTo>
                  <a:pt x="0" y="374891"/>
                </a:lnTo>
                <a:lnTo>
                  <a:pt x="998448" y="374891"/>
                </a:lnTo>
                <a:lnTo>
                  <a:pt x="998448" y="0"/>
                </a:lnTo>
                <a:close/>
              </a:path>
            </a:pathLst>
          </a:custGeom>
          <a:solidFill>
            <a:srgbClr val="6CA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36422" y="484343"/>
            <a:ext cx="6395181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spc="10" dirty="0">
                <a:latin typeface="Trebuchet MS" panose="020B0603020202020204" pitchFamily="34" charset="0"/>
                <a:cs typeface="Tahoma"/>
              </a:rPr>
              <a:t>PIEMAKSAS APMĒRS PAR STĀŽU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12316" y="1047538"/>
            <a:ext cx="6626909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1" spc="-9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LĪDZ</a:t>
            </a:r>
            <a:r>
              <a:rPr sz="3400" b="1" spc="-100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8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1995.</a:t>
            </a:r>
            <a:r>
              <a:rPr sz="3400" b="1" spc="-10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34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GADA</a:t>
            </a:r>
            <a:r>
              <a:rPr sz="3400" b="1" spc="-4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60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31.</a:t>
            </a:r>
            <a:r>
              <a:rPr sz="3400" b="1" spc="-105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 </a:t>
            </a:r>
            <a:r>
              <a:rPr sz="3400" b="1" spc="-270" dirty="0">
                <a:solidFill>
                  <a:srgbClr val="005652"/>
                </a:solidFill>
                <a:latin typeface="Trebuchet MS" panose="020B0603020202020204" pitchFamily="34" charset="0"/>
                <a:cs typeface="Calibri"/>
              </a:rPr>
              <a:t>DECEMBRIM</a:t>
            </a:r>
            <a:endParaRPr sz="3400" dirty="0">
              <a:latin typeface="Trebuchet MS" panose="020B0603020202020204" pitchFamily="34" charset="0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626569" y="1567459"/>
            <a:ext cx="5572125" cy="3307079"/>
            <a:chOff x="5626569" y="1567459"/>
            <a:chExt cx="5572125" cy="3307079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26569" y="1567459"/>
              <a:ext cx="5571741" cy="33070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951566" y="1785196"/>
              <a:ext cx="4919980" cy="2656205"/>
            </a:xfrm>
            <a:custGeom>
              <a:avLst/>
              <a:gdLst/>
              <a:ahLst/>
              <a:cxnLst/>
              <a:rect l="l" t="t" r="r" b="b"/>
              <a:pathLst>
                <a:path w="4919980" h="2656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2407691"/>
                  </a:lnTo>
                  <a:lnTo>
                    <a:pt x="5036" y="2457649"/>
                  </a:lnTo>
                  <a:lnTo>
                    <a:pt x="19480" y="2504181"/>
                  </a:lnTo>
                  <a:lnTo>
                    <a:pt x="42336" y="2546289"/>
                  </a:lnTo>
                  <a:lnTo>
                    <a:pt x="72605" y="2582976"/>
                  </a:lnTo>
                  <a:lnTo>
                    <a:pt x="109293" y="2613246"/>
                  </a:lnTo>
                  <a:lnTo>
                    <a:pt x="151401" y="2636102"/>
                  </a:lnTo>
                  <a:lnTo>
                    <a:pt x="197932" y="2650546"/>
                  </a:lnTo>
                  <a:lnTo>
                    <a:pt x="247891" y="2655582"/>
                  </a:lnTo>
                  <a:lnTo>
                    <a:pt x="4671949" y="2655582"/>
                  </a:lnTo>
                  <a:lnTo>
                    <a:pt x="4721907" y="2650546"/>
                  </a:lnTo>
                  <a:lnTo>
                    <a:pt x="4768439" y="2636102"/>
                  </a:lnTo>
                  <a:lnTo>
                    <a:pt x="4810547" y="2613246"/>
                  </a:lnTo>
                  <a:lnTo>
                    <a:pt x="4847234" y="2582976"/>
                  </a:lnTo>
                  <a:lnTo>
                    <a:pt x="4877504" y="2546289"/>
                  </a:lnTo>
                  <a:lnTo>
                    <a:pt x="4900359" y="2504181"/>
                  </a:lnTo>
                  <a:lnTo>
                    <a:pt x="4914804" y="2457649"/>
                  </a:lnTo>
                  <a:lnTo>
                    <a:pt x="4919840" y="2407691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6EA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48002" y="3450128"/>
            <a:ext cx="5021474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90"/>
              </a:lnSpc>
              <a:spcBef>
                <a:spcPts val="100"/>
              </a:spcBef>
            </a:pPr>
            <a:r>
              <a:rPr sz="1900" spc="10" dirty="0">
                <a:solidFill>
                  <a:srgbClr val="FFFFFF"/>
                </a:solidFill>
                <a:latin typeface="Tahoma"/>
                <a:cs typeface="Tahoma"/>
              </a:rPr>
              <a:t>Ja pensija piešķirta </a:t>
            </a:r>
            <a:r>
              <a:rPr sz="1900" b="1" spc="-140" dirty="0">
                <a:solidFill>
                  <a:srgbClr val="FFFFFF"/>
                </a:solidFill>
                <a:latin typeface="Calibri"/>
                <a:cs typeface="Calibri"/>
              </a:rPr>
              <a:t>pēc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1996.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FFFFFF"/>
                </a:solidFill>
                <a:latin typeface="Calibri"/>
                <a:cs typeface="Calibri"/>
              </a:rPr>
              <a:t>gada</a:t>
            </a:r>
            <a:r>
              <a:rPr sz="1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31. </a:t>
            </a:r>
            <a:r>
              <a:rPr sz="1900" b="1" spc="-114" dirty="0">
                <a:solidFill>
                  <a:srgbClr val="FFFFFF"/>
                </a:solidFill>
                <a:latin typeface="Calibri"/>
                <a:cs typeface="Calibri"/>
              </a:rPr>
              <a:t>decembra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ts val="3150"/>
              </a:lnSpc>
            </a:pP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1,72</a:t>
            </a:r>
            <a:r>
              <a:rPr sz="2700" b="1" spc="-75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€</a:t>
            </a:r>
            <a:r>
              <a:rPr sz="2700" b="1" spc="-6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125" dirty="0">
                <a:solidFill>
                  <a:srgbClr val="DAE9C3"/>
                </a:solidFill>
                <a:latin typeface="Calibri"/>
                <a:cs typeface="Calibri"/>
              </a:rPr>
              <a:t>par</a:t>
            </a:r>
            <a:r>
              <a:rPr sz="2700" b="1" spc="-4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1</a:t>
            </a:r>
            <a:r>
              <a:rPr sz="2700" b="1" spc="-55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90" dirty="0">
                <a:solidFill>
                  <a:srgbClr val="DAE9C3"/>
                </a:solidFill>
                <a:latin typeface="Calibri"/>
                <a:cs typeface="Calibri"/>
              </a:rPr>
              <a:t>stāža</a:t>
            </a:r>
            <a:r>
              <a:rPr sz="2700" b="1" spc="-6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DAE9C3"/>
                </a:solidFill>
                <a:latin typeface="Calibri"/>
                <a:cs typeface="Calibri"/>
              </a:rPr>
              <a:t>gadu</a:t>
            </a:r>
            <a:endParaRPr sz="2700" dirty="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5733" y="1567459"/>
            <a:ext cx="6038215" cy="3307079"/>
            <a:chOff x="347431" y="1567459"/>
            <a:chExt cx="6038215" cy="3307079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431" y="1567459"/>
              <a:ext cx="6038087" cy="33070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73839" y="1785198"/>
              <a:ext cx="5384165" cy="2656205"/>
            </a:xfrm>
            <a:custGeom>
              <a:avLst/>
              <a:gdLst/>
              <a:ahLst/>
              <a:cxnLst/>
              <a:rect l="l" t="t" r="r" b="b"/>
              <a:pathLst>
                <a:path w="5384165" h="2656204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2407691"/>
                  </a:lnTo>
                  <a:lnTo>
                    <a:pt x="5036" y="2457649"/>
                  </a:lnTo>
                  <a:lnTo>
                    <a:pt x="19480" y="2504181"/>
                  </a:lnTo>
                  <a:lnTo>
                    <a:pt x="42336" y="2546289"/>
                  </a:lnTo>
                  <a:lnTo>
                    <a:pt x="72605" y="2582976"/>
                  </a:lnTo>
                  <a:lnTo>
                    <a:pt x="109293" y="2613246"/>
                  </a:lnTo>
                  <a:lnTo>
                    <a:pt x="151401" y="2636102"/>
                  </a:lnTo>
                  <a:lnTo>
                    <a:pt x="197932" y="2650546"/>
                  </a:lnTo>
                  <a:lnTo>
                    <a:pt x="247891" y="2655582"/>
                  </a:lnTo>
                  <a:lnTo>
                    <a:pt x="4671949" y="2655582"/>
                  </a:lnTo>
                  <a:lnTo>
                    <a:pt x="4721907" y="2650546"/>
                  </a:lnTo>
                  <a:lnTo>
                    <a:pt x="4768439" y="2636102"/>
                  </a:lnTo>
                  <a:lnTo>
                    <a:pt x="4810547" y="2613246"/>
                  </a:lnTo>
                  <a:lnTo>
                    <a:pt x="4847234" y="2582976"/>
                  </a:lnTo>
                  <a:lnTo>
                    <a:pt x="4877504" y="2546289"/>
                  </a:lnTo>
                  <a:lnTo>
                    <a:pt x="4900359" y="2504181"/>
                  </a:lnTo>
                  <a:lnTo>
                    <a:pt x="4914804" y="2457649"/>
                  </a:lnTo>
                  <a:lnTo>
                    <a:pt x="4919840" y="2407691"/>
                  </a:lnTo>
                  <a:lnTo>
                    <a:pt x="4919840" y="1899488"/>
                  </a:lnTo>
                  <a:lnTo>
                    <a:pt x="5383860" y="1454797"/>
                  </a:lnTo>
                  <a:lnTo>
                    <a:pt x="4919840" y="1010107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147734" y="1735982"/>
            <a:ext cx="5059657" cy="1630507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2025.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2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2700">
              <a:lnSpc>
                <a:spcPts val="2190"/>
              </a:lnSpc>
              <a:spcBef>
                <a:spcPts val="495"/>
              </a:spcBef>
            </a:pPr>
            <a:r>
              <a:rPr sz="1900" spc="10" dirty="0">
                <a:solidFill>
                  <a:srgbClr val="FFFFFF"/>
                </a:solidFill>
                <a:latin typeface="Tahoma"/>
                <a:cs typeface="Tahoma"/>
              </a:rPr>
              <a:t>Ja pensija piešķirta </a:t>
            </a:r>
            <a:r>
              <a:rPr sz="1900" b="1" spc="-20" dirty="0">
                <a:solidFill>
                  <a:srgbClr val="FFFFFF"/>
                </a:solidFill>
                <a:latin typeface="Calibri"/>
                <a:cs typeface="Calibri"/>
              </a:rPr>
              <a:t>līdz</a:t>
            </a:r>
            <a:r>
              <a:rPr sz="1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1996.</a:t>
            </a:r>
            <a:r>
              <a:rPr sz="1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FFFFFF"/>
                </a:solidFill>
                <a:latin typeface="Calibri"/>
                <a:cs typeface="Calibri"/>
              </a:rPr>
              <a:t>gada</a:t>
            </a:r>
            <a:r>
              <a:rPr sz="1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31.</a:t>
            </a:r>
            <a:r>
              <a:rPr sz="1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FFFFFF"/>
                </a:solidFill>
                <a:latin typeface="Calibri"/>
                <a:cs typeface="Calibri"/>
              </a:rPr>
              <a:t>decembrim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ts val="3150"/>
              </a:lnSpc>
            </a:pP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2,58</a:t>
            </a:r>
            <a:r>
              <a:rPr sz="2700" b="1" spc="-75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€</a:t>
            </a:r>
            <a:r>
              <a:rPr sz="2700" b="1" spc="-6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125" dirty="0">
                <a:solidFill>
                  <a:srgbClr val="DAE9C3"/>
                </a:solidFill>
                <a:latin typeface="Calibri"/>
                <a:cs typeface="Calibri"/>
              </a:rPr>
              <a:t>par</a:t>
            </a:r>
            <a:r>
              <a:rPr sz="2700" b="1" spc="-4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DAE9C3"/>
                </a:solidFill>
                <a:latin typeface="Calibri"/>
                <a:cs typeface="Calibri"/>
              </a:rPr>
              <a:t>1</a:t>
            </a:r>
            <a:r>
              <a:rPr sz="2700" b="1" spc="-55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90" dirty="0">
                <a:solidFill>
                  <a:srgbClr val="DAE9C3"/>
                </a:solidFill>
                <a:latin typeface="Calibri"/>
                <a:cs typeface="Calibri"/>
              </a:rPr>
              <a:t>stāža</a:t>
            </a:r>
            <a:r>
              <a:rPr sz="2700" b="1" spc="-60" dirty="0">
                <a:solidFill>
                  <a:srgbClr val="DAE9C3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DAE9C3"/>
                </a:solidFill>
                <a:latin typeface="Calibri"/>
                <a:cs typeface="Calibri"/>
              </a:rPr>
              <a:t>gadu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57918" y="1723740"/>
            <a:ext cx="6029785" cy="1611339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265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2024.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2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 dirty="0">
              <a:latin typeface="Calibri"/>
              <a:cs typeface="Calibri"/>
            </a:endParaRPr>
          </a:p>
          <a:p>
            <a:pPr marL="12700">
              <a:lnSpc>
                <a:spcPts val="2190"/>
              </a:lnSpc>
              <a:spcBef>
                <a:spcPts val="490"/>
              </a:spcBef>
            </a:pPr>
            <a:r>
              <a:rPr sz="1900" spc="10" dirty="0">
                <a:solidFill>
                  <a:srgbClr val="1D1D1B"/>
                </a:solidFill>
                <a:latin typeface="Tahoma"/>
                <a:cs typeface="Tahoma"/>
              </a:rPr>
              <a:t>Ja pensija piešķirta </a:t>
            </a:r>
            <a:r>
              <a:rPr sz="1900" b="1" spc="-20" dirty="0">
                <a:solidFill>
                  <a:srgbClr val="005652"/>
                </a:solidFill>
                <a:latin typeface="Calibri"/>
                <a:cs typeface="Calibri"/>
              </a:rPr>
              <a:t>līdz</a:t>
            </a:r>
            <a:r>
              <a:rPr sz="190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005652"/>
                </a:solidFill>
                <a:latin typeface="Calibri"/>
                <a:cs typeface="Calibri"/>
              </a:rPr>
              <a:t>1996.</a:t>
            </a:r>
            <a:r>
              <a:rPr sz="1900" b="1" spc="-2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005652"/>
                </a:solidFill>
                <a:latin typeface="Calibri"/>
                <a:cs typeface="Calibri"/>
              </a:rPr>
              <a:t>gada</a:t>
            </a:r>
            <a:r>
              <a:rPr sz="190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005652"/>
                </a:solidFill>
                <a:latin typeface="Calibri"/>
                <a:cs typeface="Calibri"/>
              </a:rPr>
              <a:t>31.</a:t>
            </a:r>
            <a:r>
              <a:rPr sz="190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005652"/>
                </a:solidFill>
                <a:latin typeface="Calibri"/>
                <a:cs typeface="Calibri"/>
              </a:rPr>
              <a:t>decembrim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ts val="3150"/>
              </a:lnSpc>
            </a:pP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2,43</a:t>
            </a:r>
            <a:r>
              <a:rPr sz="2700" b="1" spc="-75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€</a:t>
            </a:r>
            <a:r>
              <a:rPr sz="2700" b="1" spc="-6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125" dirty="0">
                <a:solidFill>
                  <a:srgbClr val="67A330"/>
                </a:solidFill>
                <a:latin typeface="Calibri"/>
                <a:cs typeface="Calibri"/>
              </a:rPr>
              <a:t>par</a:t>
            </a:r>
            <a:r>
              <a:rPr sz="2700" b="1" spc="-4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1</a:t>
            </a:r>
            <a:r>
              <a:rPr sz="2700" b="1" spc="-55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90" dirty="0">
                <a:solidFill>
                  <a:srgbClr val="67A330"/>
                </a:solidFill>
                <a:latin typeface="Calibri"/>
                <a:cs typeface="Calibri"/>
              </a:rPr>
              <a:t>stāža</a:t>
            </a:r>
            <a:r>
              <a:rPr sz="2700" b="1" spc="-6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67A330"/>
                </a:solidFill>
                <a:latin typeface="Calibri"/>
                <a:cs typeface="Calibri"/>
              </a:rPr>
              <a:t>gadu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2998" y="3486712"/>
            <a:ext cx="5012773" cy="7053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90"/>
              </a:lnSpc>
              <a:spcBef>
                <a:spcPts val="100"/>
              </a:spcBef>
            </a:pPr>
            <a:r>
              <a:rPr sz="1900" spc="10" dirty="0">
                <a:solidFill>
                  <a:srgbClr val="1D1D1B"/>
                </a:solidFill>
                <a:latin typeface="Tahoma"/>
                <a:cs typeface="Tahoma"/>
              </a:rPr>
              <a:t>Ja pensija piešķirta </a:t>
            </a:r>
            <a:r>
              <a:rPr sz="1900" b="1" spc="-140" dirty="0">
                <a:solidFill>
                  <a:srgbClr val="005652"/>
                </a:solidFill>
                <a:latin typeface="Calibri"/>
                <a:cs typeface="Calibri"/>
              </a:rPr>
              <a:t>pēc</a:t>
            </a:r>
            <a:r>
              <a:rPr sz="190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005652"/>
                </a:solidFill>
                <a:latin typeface="Calibri"/>
                <a:cs typeface="Calibri"/>
              </a:rPr>
              <a:t>1996.</a:t>
            </a:r>
            <a:r>
              <a:rPr sz="190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spc="-110" dirty="0">
                <a:solidFill>
                  <a:srgbClr val="005652"/>
                </a:solidFill>
                <a:latin typeface="Calibri"/>
                <a:cs typeface="Calibri"/>
              </a:rPr>
              <a:t>gada</a:t>
            </a:r>
            <a:r>
              <a:rPr sz="1900" b="1" spc="-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005652"/>
                </a:solidFill>
                <a:latin typeface="Calibri"/>
                <a:cs typeface="Calibri"/>
              </a:rPr>
              <a:t>31. </a:t>
            </a:r>
            <a:r>
              <a:rPr sz="1900" b="1" spc="-114" dirty="0">
                <a:solidFill>
                  <a:srgbClr val="005652"/>
                </a:solidFill>
                <a:latin typeface="Calibri"/>
                <a:cs typeface="Calibri"/>
              </a:rPr>
              <a:t>decembra</a:t>
            </a:r>
            <a:endParaRPr sz="1900" dirty="0">
              <a:latin typeface="Calibri"/>
              <a:cs typeface="Calibri"/>
            </a:endParaRPr>
          </a:p>
          <a:p>
            <a:pPr marL="12700">
              <a:lnSpc>
                <a:spcPts val="3150"/>
              </a:lnSpc>
            </a:pP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1,62</a:t>
            </a:r>
            <a:r>
              <a:rPr sz="2700" b="1" spc="-75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€</a:t>
            </a:r>
            <a:r>
              <a:rPr sz="2700" b="1" spc="-6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125" dirty="0">
                <a:solidFill>
                  <a:srgbClr val="67A330"/>
                </a:solidFill>
                <a:latin typeface="Calibri"/>
                <a:cs typeface="Calibri"/>
              </a:rPr>
              <a:t>par</a:t>
            </a:r>
            <a:r>
              <a:rPr sz="2700" b="1" spc="-4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67A330"/>
                </a:solidFill>
                <a:latin typeface="Calibri"/>
                <a:cs typeface="Calibri"/>
              </a:rPr>
              <a:t>1</a:t>
            </a:r>
            <a:r>
              <a:rPr sz="2700" b="1" spc="-55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90" dirty="0">
                <a:solidFill>
                  <a:srgbClr val="67A330"/>
                </a:solidFill>
                <a:latin typeface="Calibri"/>
                <a:cs typeface="Calibri"/>
              </a:rPr>
              <a:t>stāža</a:t>
            </a:r>
            <a:r>
              <a:rPr sz="2700" b="1" spc="-60" dirty="0">
                <a:solidFill>
                  <a:srgbClr val="67A330"/>
                </a:solidFill>
                <a:latin typeface="Calibri"/>
                <a:cs typeface="Calibri"/>
              </a:rPr>
              <a:t> </a:t>
            </a:r>
            <a:r>
              <a:rPr sz="2700" b="1" spc="-20" dirty="0">
                <a:solidFill>
                  <a:srgbClr val="67A330"/>
                </a:solidFill>
                <a:latin typeface="Calibri"/>
                <a:cs typeface="Calibri"/>
              </a:rPr>
              <a:t>gadu</a:t>
            </a:r>
            <a:endParaRPr sz="27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71293" y="3367653"/>
            <a:ext cx="10000615" cy="2827020"/>
            <a:chOff x="871293" y="3367653"/>
            <a:chExt cx="10000615" cy="2827020"/>
          </a:xfrm>
        </p:grpSpPr>
        <p:sp>
          <p:nvSpPr>
            <p:cNvPr id="24" name="object 24"/>
            <p:cNvSpPr/>
            <p:nvPr/>
          </p:nvSpPr>
          <p:spPr>
            <a:xfrm>
              <a:off x="874468" y="3370828"/>
              <a:ext cx="4375150" cy="0"/>
            </a:xfrm>
            <a:custGeom>
              <a:avLst/>
              <a:gdLst/>
              <a:ahLst/>
              <a:cxnLst/>
              <a:rect l="l" t="t" r="r" b="b"/>
              <a:pathLst>
                <a:path w="4375150">
                  <a:moveTo>
                    <a:pt x="0" y="0"/>
                  </a:moveTo>
                  <a:lnTo>
                    <a:pt x="4374959" y="0"/>
                  </a:lnTo>
                </a:path>
              </a:pathLst>
            </a:custGeom>
            <a:ln w="6350">
              <a:solidFill>
                <a:srgbClr val="6EAE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164553" y="3383530"/>
              <a:ext cx="4375150" cy="0"/>
            </a:xfrm>
            <a:custGeom>
              <a:avLst/>
              <a:gdLst/>
              <a:ahLst/>
              <a:cxnLst/>
              <a:rect l="l" t="t" r="r" b="b"/>
              <a:pathLst>
                <a:path w="4375150">
                  <a:moveTo>
                    <a:pt x="4374959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164553" y="3383530"/>
              <a:ext cx="4375150" cy="0"/>
            </a:xfrm>
            <a:custGeom>
              <a:avLst/>
              <a:gdLst/>
              <a:ahLst/>
              <a:cxnLst/>
              <a:rect l="l" t="t" r="r" b="b"/>
              <a:pathLst>
                <a:path w="4375150">
                  <a:moveTo>
                    <a:pt x="0" y="0"/>
                  </a:moveTo>
                  <a:lnTo>
                    <a:pt x="4374959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51573" y="4770889"/>
              <a:ext cx="4919980" cy="1423670"/>
            </a:xfrm>
            <a:custGeom>
              <a:avLst/>
              <a:gdLst/>
              <a:ahLst/>
              <a:cxnLst/>
              <a:rect l="l" t="t" r="r" b="b"/>
              <a:pathLst>
                <a:path w="4919980" h="1423670">
                  <a:moveTo>
                    <a:pt x="4740757" y="0"/>
                  </a:moveTo>
                  <a:lnTo>
                    <a:pt x="179070" y="0"/>
                  </a:lnTo>
                  <a:lnTo>
                    <a:pt x="131467" y="6396"/>
                  </a:lnTo>
                  <a:lnTo>
                    <a:pt x="88691" y="24449"/>
                  </a:lnTo>
                  <a:lnTo>
                    <a:pt x="52449" y="52450"/>
                  </a:lnTo>
                  <a:lnTo>
                    <a:pt x="24448" y="88694"/>
                  </a:lnTo>
                  <a:lnTo>
                    <a:pt x="6396" y="131474"/>
                  </a:lnTo>
                  <a:lnTo>
                    <a:pt x="0" y="179082"/>
                  </a:lnTo>
                  <a:lnTo>
                    <a:pt x="0" y="1244498"/>
                  </a:lnTo>
                  <a:lnTo>
                    <a:pt x="6396" y="1292101"/>
                  </a:lnTo>
                  <a:lnTo>
                    <a:pt x="24448" y="1334877"/>
                  </a:lnTo>
                  <a:lnTo>
                    <a:pt x="52449" y="1371118"/>
                  </a:lnTo>
                  <a:lnTo>
                    <a:pt x="88691" y="1399119"/>
                  </a:lnTo>
                  <a:lnTo>
                    <a:pt x="131467" y="1417171"/>
                  </a:lnTo>
                  <a:lnTo>
                    <a:pt x="179070" y="1423568"/>
                  </a:lnTo>
                  <a:lnTo>
                    <a:pt x="4740757" y="1423568"/>
                  </a:lnTo>
                  <a:lnTo>
                    <a:pt x="4788360" y="1417171"/>
                  </a:lnTo>
                  <a:lnTo>
                    <a:pt x="4831136" y="1399119"/>
                  </a:lnTo>
                  <a:lnTo>
                    <a:pt x="4867378" y="1371118"/>
                  </a:lnTo>
                  <a:lnTo>
                    <a:pt x="4895378" y="1334877"/>
                  </a:lnTo>
                  <a:lnTo>
                    <a:pt x="4913430" y="1292101"/>
                  </a:lnTo>
                  <a:lnTo>
                    <a:pt x="4919827" y="1244498"/>
                  </a:lnTo>
                  <a:lnTo>
                    <a:pt x="4919827" y="179082"/>
                  </a:lnTo>
                  <a:lnTo>
                    <a:pt x="4913430" y="131474"/>
                  </a:lnTo>
                  <a:lnTo>
                    <a:pt x="4895378" y="88694"/>
                  </a:lnTo>
                  <a:lnTo>
                    <a:pt x="4867378" y="52451"/>
                  </a:lnTo>
                  <a:lnTo>
                    <a:pt x="4831136" y="24449"/>
                  </a:lnTo>
                  <a:lnTo>
                    <a:pt x="4788360" y="6396"/>
                  </a:lnTo>
                  <a:lnTo>
                    <a:pt x="4740757" y="0"/>
                  </a:lnTo>
                  <a:close/>
                </a:path>
              </a:pathLst>
            </a:custGeom>
            <a:solidFill>
              <a:srgbClr val="67A330">
                <a:alpha val="47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75355" y="4441401"/>
            <a:ext cx="523220" cy="1784921"/>
          </a:xfrm>
          <a:prstGeom prst="rect">
            <a:avLst/>
          </a:prstGeom>
        </p:spPr>
        <p:txBody>
          <a:bodyPr vert="vert270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400" b="1" spc="-150" dirty="0">
                <a:solidFill>
                  <a:srgbClr val="67A330"/>
                </a:solidFill>
                <a:latin typeface="Calibri"/>
                <a:cs typeface="Calibri"/>
              </a:rPr>
              <a:t>PIEMĒRS</a:t>
            </a:r>
            <a:endParaRPr sz="34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1986" y="4619200"/>
            <a:ext cx="4730657" cy="172252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586740" marR="579120" algn="ctr">
              <a:lnSpc>
                <a:spcPct val="80000"/>
              </a:lnSpc>
              <a:spcBef>
                <a:spcPts val="580"/>
              </a:spcBef>
            </a:pPr>
            <a:r>
              <a:rPr sz="2000" spc="10" dirty="0">
                <a:solidFill>
                  <a:srgbClr val="005652"/>
                </a:solidFill>
                <a:latin typeface="Tahoma"/>
                <a:cs typeface="Tahoma"/>
              </a:rPr>
              <a:t>Pensionārs, kuram ir piešķirta vecuma pensija </a:t>
            </a:r>
            <a:r>
              <a:rPr sz="2600" b="1" spc="10" dirty="0">
                <a:solidFill>
                  <a:srgbClr val="005652"/>
                </a:solidFill>
                <a:latin typeface="Calibri"/>
                <a:cs typeface="Calibri"/>
              </a:rPr>
              <a:t>610 €</a:t>
            </a:r>
            <a:endParaRPr sz="2600" spc="10" dirty="0">
              <a:latin typeface="Calibri"/>
              <a:cs typeface="Calibri"/>
            </a:endParaRPr>
          </a:p>
          <a:p>
            <a:pPr marL="12700" marR="5080" algn="ctr">
              <a:lnSpc>
                <a:spcPct val="80000"/>
              </a:lnSpc>
              <a:spcBef>
                <a:spcPts val="360"/>
              </a:spcBef>
            </a:pPr>
            <a:r>
              <a:rPr sz="2000" spc="10" dirty="0">
                <a:solidFill>
                  <a:srgbClr val="005652"/>
                </a:solidFill>
                <a:latin typeface="Tahoma"/>
                <a:cs typeface="Tahoma"/>
              </a:rPr>
              <a:t>par kopējā apdrošināšanas stāža 45 gadiem un pie tās noteikta piemaksa </a:t>
            </a:r>
            <a:r>
              <a:rPr sz="2600" b="1" spc="10" dirty="0">
                <a:solidFill>
                  <a:srgbClr val="005652"/>
                </a:solidFill>
                <a:latin typeface="Calibri"/>
                <a:cs typeface="Calibri"/>
              </a:rPr>
              <a:t>40,5 €</a:t>
            </a:r>
            <a:endParaRPr sz="2600" spc="10" dirty="0">
              <a:latin typeface="Calibri"/>
              <a:cs typeface="Calibri"/>
            </a:endParaRPr>
          </a:p>
          <a:p>
            <a:pPr marL="313690">
              <a:lnSpc>
                <a:spcPts val="1700"/>
              </a:lnSpc>
            </a:pPr>
            <a:r>
              <a:rPr sz="1600" spc="10" dirty="0">
                <a:solidFill>
                  <a:srgbClr val="005652"/>
                </a:solidFill>
                <a:latin typeface="Tahoma"/>
                <a:cs typeface="Tahoma"/>
              </a:rPr>
              <a:t>(par 25 darba gadiem līdz 1995. gada beigām)</a:t>
            </a:r>
            <a:endParaRPr sz="1600" spc="1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57862" y="4891567"/>
            <a:ext cx="33077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70" dirty="0">
                <a:solidFill>
                  <a:srgbClr val="005652"/>
                </a:solidFill>
                <a:latin typeface="Calibri"/>
                <a:cs typeface="Calibri"/>
              </a:rPr>
              <a:t>NO</a:t>
            </a:r>
            <a:r>
              <a:rPr sz="2700" b="1" spc="-2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700" b="1" dirty="0">
                <a:solidFill>
                  <a:srgbClr val="005652"/>
                </a:solidFill>
                <a:latin typeface="Calibri"/>
                <a:cs typeface="Calibri"/>
              </a:rPr>
              <a:t>1.</a:t>
            </a:r>
            <a:r>
              <a:rPr sz="2700" b="1" spc="-2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700" b="1" spc="-170" dirty="0">
                <a:solidFill>
                  <a:srgbClr val="005652"/>
                </a:solidFill>
                <a:latin typeface="Calibri"/>
                <a:cs typeface="Calibri"/>
              </a:rPr>
              <a:t>OKTOBRA</a:t>
            </a:r>
            <a:r>
              <a:rPr sz="2700" b="1" spc="-2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700" b="1" spc="-110" dirty="0">
                <a:solidFill>
                  <a:srgbClr val="005652"/>
                </a:solidFill>
                <a:latin typeface="Calibri"/>
                <a:cs typeface="Calibri"/>
              </a:rPr>
              <a:t>SAŅEMS</a:t>
            </a:r>
            <a:endParaRPr sz="27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24352" y="5272567"/>
            <a:ext cx="2969246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" dirty="0">
                <a:solidFill>
                  <a:srgbClr val="005652"/>
                </a:solidFill>
                <a:latin typeface="Tahoma"/>
                <a:cs typeface="Tahoma"/>
              </a:rPr>
              <a:t>vecuma pensiju </a:t>
            </a:r>
            <a:r>
              <a:rPr sz="2600" b="1" spc="10" dirty="0">
                <a:solidFill>
                  <a:srgbClr val="005652"/>
                </a:solidFill>
                <a:latin typeface="Calibri"/>
                <a:cs typeface="Calibri"/>
              </a:rPr>
              <a:t>658 €</a:t>
            </a:r>
            <a:endParaRPr sz="2600" spc="1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87704" y="5577367"/>
            <a:ext cx="3983842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10" dirty="0">
                <a:solidFill>
                  <a:srgbClr val="005652"/>
                </a:solidFill>
                <a:latin typeface="Tahoma"/>
                <a:cs typeface="Tahoma"/>
              </a:rPr>
              <a:t>un piemaksu pie pensijas – </a:t>
            </a:r>
            <a:r>
              <a:rPr sz="2600" b="1" spc="10" dirty="0">
                <a:solidFill>
                  <a:srgbClr val="005652"/>
                </a:solidFill>
                <a:latin typeface="Calibri"/>
                <a:cs typeface="Calibri"/>
              </a:rPr>
              <a:t>43 €</a:t>
            </a:r>
            <a:r>
              <a:rPr sz="2000" spc="10" dirty="0">
                <a:solidFill>
                  <a:srgbClr val="005652"/>
                </a:solidFill>
                <a:latin typeface="Tahoma"/>
                <a:cs typeface="Tahoma"/>
              </a:rPr>
              <a:t>.</a:t>
            </a:r>
            <a:endParaRPr sz="2000" spc="10" dirty="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593679" y="5037983"/>
            <a:ext cx="464184" cy="889635"/>
          </a:xfrm>
          <a:custGeom>
            <a:avLst/>
            <a:gdLst/>
            <a:ahLst/>
            <a:cxnLst/>
            <a:rect l="l" t="t" r="r" b="b"/>
            <a:pathLst>
              <a:path w="464185" h="889635">
                <a:moveTo>
                  <a:pt x="0" y="0"/>
                </a:moveTo>
                <a:lnTo>
                  <a:pt x="464019" y="444690"/>
                </a:lnTo>
                <a:lnTo>
                  <a:pt x="0" y="889381"/>
                </a:lnTo>
              </a:path>
            </a:pathLst>
          </a:custGeom>
          <a:ln w="12700">
            <a:solidFill>
              <a:srgbClr val="0056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32588" y="0"/>
            <a:ext cx="5788025" cy="6480175"/>
            <a:chOff x="5732588" y="0"/>
            <a:chExt cx="5788025" cy="6480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2588" y="0"/>
              <a:ext cx="5787416" cy="64579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577760" y="6127987"/>
              <a:ext cx="426720" cy="352425"/>
            </a:xfrm>
            <a:custGeom>
              <a:avLst/>
              <a:gdLst/>
              <a:ahLst/>
              <a:cxnLst/>
              <a:rect l="l" t="t" r="r" b="b"/>
              <a:pathLst>
                <a:path w="426720" h="352425">
                  <a:moveTo>
                    <a:pt x="426605" y="0"/>
                  </a:moveTo>
                  <a:lnTo>
                    <a:pt x="352005" y="0"/>
                  </a:lnTo>
                  <a:lnTo>
                    <a:pt x="0" y="352005"/>
                  </a:lnTo>
                  <a:lnTo>
                    <a:pt x="74599" y="352005"/>
                  </a:lnTo>
                  <a:lnTo>
                    <a:pt x="426605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42955" y="6032496"/>
              <a:ext cx="897255" cy="447675"/>
            </a:xfrm>
            <a:custGeom>
              <a:avLst/>
              <a:gdLst/>
              <a:ahLst/>
              <a:cxnLst/>
              <a:rect l="l" t="t" r="r" b="b"/>
              <a:pathLst>
                <a:path w="897254" h="447675">
                  <a:moveTo>
                    <a:pt x="896723" y="0"/>
                  </a:moveTo>
                  <a:lnTo>
                    <a:pt x="447501" y="0"/>
                  </a:lnTo>
                  <a:lnTo>
                    <a:pt x="0" y="447501"/>
                  </a:lnTo>
                  <a:lnTo>
                    <a:pt x="449224" y="447501"/>
                  </a:lnTo>
                  <a:lnTo>
                    <a:pt x="896723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18267" y="4182908"/>
              <a:ext cx="1602105" cy="1602105"/>
            </a:xfrm>
            <a:custGeom>
              <a:avLst/>
              <a:gdLst/>
              <a:ahLst/>
              <a:cxnLst/>
              <a:rect l="l" t="t" r="r" b="b"/>
              <a:pathLst>
                <a:path w="1602104" h="1602104">
                  <a:moveTo>
                    <a:pt x="1601736" y="0"/>
                  </a:moveTo>
                  <a:lnTo>
                    <a:pt x="0" y="1601743"/>
                  </a:lnTo>
                  <a:lnTo>
                    <a:pt x="1491616" y="1601749"/>
                  </a:lnTo>
                  <a:lnTo>
                    <a:pt x="1601736" y="1491623"/>
                  </a:lnTo>
                  <a:lnTo>
                    <a:pt x="1601736" y="0"/>
                  </a:lnTo>
                  <a:close/>
                </a:path>
              </a:pathLst>
            </a:custGeom>
            <a:solidFill>
              <a:srgbClr val="6EAE97">
                <a:alpha val="6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4156" y="537352"/>
            <a:ext cx="998522" cy="79375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3845" y="1392999"/>
            <a:ext cx="1236776" cy="12642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94296" y="0"/>
            <a:ext cx="998855" cy="375285"/>
          </a:xfrm>
          <a:custGeom>
            <a:avLst/>
            <a:gdLst/>
            <a:ahLst/>
            <a:cxnLst/>
            <a:rect l="l" t="t" r="r" b="b"/>
            <a:pathLst>
              <a:path w="998855" h="375285">
                <a:moveTo>
                  <a:pt x="998448" y="0"/>
                </a:moveTo>
                <a:lnTo>
                  <a:pt x="0" y="0"/>
                </a:lnTo>
                <a:lnTo>
                  <a:pt x="0" y="374891"/>
                </a:lnTo>
                <a:lnTo>
                  <a:pt x="998448" y="374891"/>
                </a:lnTo>
                <a:lnTo>
                  <a:pt x="998448" y="0"/>
                </a:lnTo>
                <a:close/>
              </a:path>
            </a:pathLst>
          </a:custGeom>
          <a:solidFill>
            <a:srgbClr val="6CA5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092450" y="794927"/>
            <a:ext cx="5864090" cy="1362552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578485" marR="5080" indent="-566420">
              <a:lnSpc>
                <a:spcPts val="4850"/>
              </a:lnSpc>
              <a:spcBef>
                <a:spcPts val="825"/>
              </a:spcBef>
            </a:pPr>
            <a:r>
              <a:rPr sz="4600" b="0" kern="100" dirty="0">
                <a:latin typeface="Trebuchet MS" panose="020B0603020202020204" pitchFamily="34" charset="0"/>
                <a:cs typeface="Tahoma"/>
              </a:rPr>
              <a:t>NEAPLIEKAMAIS MINIMUMS</a:t>
            </a:r>
            <a:endParaRPr sz="4600" kern="100" dirty="0">
              <a:latin typeface="Trebuchet MS" panose="020B0603020202020204" pitchFamily="34" charset="0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7431" y="2277630"/>
            <a:ext cx="10850880" cy="3054350"/>
            <a:chOff x="347431" y="2277630"/>
            <a:chExt cx="10850880" cy="305435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6569" y="2277630"/>
              <a:ext cx="5571741" cy="30540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951566" y="2495210"/>
              <a:ext cx="4919980" cy="2401570"/>
            </a:xfrm>
            <a:custGeom>
              <a:avLst/>
              <a:gdLst/>
              <a:ahLst/>
              <a:cxnLst/>
              <a:rect l="l" t="t" r="r" b="b"/>
              <a:pathLst>
                <a:path w="4919980" h="2401570">
                  <a:moveTo>
                    <a:pt x="4671949" y="0"/>
                  </a:moveTo>
                  <a:lnTo>
                    <a:pt x="247891" y="0"/>
                  </a:lnTo>
                  <a:lnTo>
                    <a:pt x="197932" y="5035"/>
                  </a:lnTo>
                  <a:lnTo>
                    <a:pt x="151401" y="19478"/>
                  </a:lnTo>
                  <a:lnTo>
                    <a:pt x="109293" y="42332"/>
                  </a:lnTo>
                  <a:lnTo>
                    <a:pt x="72605" y="72599"/>
                  </a:lnTo>
                  <a:lnTo>
                    <a:pt x="42336" y="109284"/>
                  </a:lnTo>
                  <a:lnTo>
                    <a:pt x="19480" y="151390"/>
                  </a:lnTo>
                  <a:lnTo>
                    <a:pt x="5036" y="197920"/>
                  </a:lnTo>
                  <a:lnTo>
                    <a:pt x="0" y="247878"/>
                  </a:lnTo>
                  <a:lnTo>
                    <a:pt x="0" y="2153666"/>
                  </a:lnTo>
                  <a:lnTo>
                    <a:pt x="5036" y="2203624"/>
                  </a:lnTo>
                  <a:lnTo>
                    <a:pt x="19480" y="2250156"/>
                  </a:lnTo>
                  <a:lnTo>
                    <a:pt x="42336" y="2292264"/>
                  </a:lnTo>
                  <a:lnTo>
                    <a:pt x="72605" y="2328951"/>
                  </a:lnTo>
                  <a:lnTo>
                    <a:pt x="109293" y="2359221"/>
                  </a:lnTo>
                  <a:lnTo>
                    <a:pt x="151401" y="2382076"/>
                  </a:lnTo>
                  <a:lnTo>
                    <a:pt x="197932" y="2396521"/>
                  </a:lnTo>
                  <a:lnTo>
                    <a:pt x="247891" y="2401557"/>
                  </a:lnTo>
                  <a:lnTo>
                    <a:pt x="4671949" y="2401557"/>
                  </a:lnTo>
                  <a:lnTo>
                    <a:pt x="4721907" y="2396521"/>
                  </a:lnTo>
                  <a:lnTo>
                    <a:pt x="4768439" y="2382076"/>
                  </a:lnTo>
                  <a:lnTo>
                    <a:pt x="4810547" y="2359221"/>
                  </a:lnTo>
                  <a:lnTo>
                    <a:pt x="4847234" y="2328951"/>
                  </a:lnTo>
                  <a:lnTo>
                    <a:pt x="4877504" y="2292264"/>
                  </a:lnTo>
                  <a:lnTo>
                    <a:pt x="4900359" y="2250156"/>
                  </a:lnTo>
                  <a:lnTo>
                    <a:pt x="4914804" y="2203624"/>
                  </a:lnTo>
                  <a:lnTo>
                    <a:pt x="4919840" y="2153666"/>
                  </a:lnTo>
                  <a:lnTo>
                    <a:pt x="4919840" y="247878"/>
                  </a:lnTo>
                  <a:lnTo>
                    <a:pt x="4914804" y="197920"/>
                  </a:lnTo>
                  <a:lnTo>
                    <a:pt x="4900359" y="151390"/>
                  </a:lnTo>
                  <a:lnTo>
                    <a:pt x="4877504" y="109284"/>
                  </a:lnTo>
                  <a:lnTo>
                    <a:pt x="4847234" y="72599"/>
                  </a:lnTo>
                  <a:lnTo>
                    <a:pt x="4810547" y="42332"/>
                  </a:lnTo>
                  <a:lnTo>
                    <a:pt x="4768439" y="19478"/>
                  </a:lnTo>
                  <a:lnTo>
                    <a:pt x="4721907" y="5035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6EA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431" y="2277630"/>
              <a:ext cx="6163055" cy="30540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73839" y="2495200"/>
              <a:ext cx="5509260" cy="2401570"/>
            </a:xfrm>
            <a:custGeom>
              <a:avLst/>
              <a:gdLst/>
              <a:ahLst/>
              <a:cxnLst/>
              <a:rect l="l" t="t" r="r" b="b"/>
              <a:pathLst>
                <a:path w="5509260" h="2401570">
                  <a:moveTo>
                    <a:pt x="4671949" y="0"/>
                  </a:moveTo>
                  <a:lnTo>
                    <a:pt x="247891" y="0"/>
                  </a:lnTo>
                  <a:lnTo>
                    <a:pt x="197932" y="5036"/>
                  </a:lnTo>
                  <a:lnTo>
                    <a:pt x="151401" y="19480"/>
                  </a:lnTo>
                  <a:lnTo>
                    <a:pt x="109293" y="42336"/>
                  </a:lnTo>
                  <a:lnTo>
                    <a:pt x="72605" y="72605"/>
                  </a:lnTo>
                  <a:lnTo>
                    <a:pt x="42336" y="109293"/>
                  </a:lnTo>
                  <a:lnTo>
                    <a:pt x="19480" y="151401"/>
                  </a:lnTo>
                  <a:lnTo>
                    <a:pt x="5036" y="197932"/>
                  </a:lnTo>
                  <a:lnTo>
                    <a:pt x="0" y="247891"/>
                  </a:lnTo>
                  <a:lnTo>
                    <a:pt x="0" y="2153678"/>
                  </a:lnTo>
                  <a:lnTo>
                    <a:pt x="5036" y="2203637"/>
                  </a:lnTo>
                  <a:lnTo>
                    <a:pt x="19480" y="2250168"/>
                  </a:lnTo>
                  <a:lnTo>
                    <a:pt x="42336" y="2292276"/>
                  </a:lnTo>
                  <a:lnTo>
                    <a:pt x="72605" y="2328964"/>
                  </a:lnTo>
                  <a:lnTo>
                    <a:pt x="109293" y="2359233"/>
                  </a:lnTo>
                  <a:lnTo>
                    <a:pt x="151401" y="2382089"/>
                  </a:lnTo>
                  <a:lnTo>
                    <a:pt x="197932" y="2396533"/>
                  </a:lnTo>
                  <a:lnTo>
                    <a:pt x="247891" y="2401570"/>
                  </a:lnTo>
                  <a:lnTo>
                    <a:pt x="4671949" y="2401570"/>
                  </a:lnTo>
                  <a:lnTo>
                    <a:pt x="4721907" y="2396533"/>
                  </a:lnTo>
                  <a:lnTo>
                    <a:pt x="4768439" y="2382089"/>
                  </a:lnTo>
                  <a:lnTo>
                    <a:pt x="4810547" y="2359233"/>
                  </a:lnTo>
                  <a:lnTo>
                    <a:pt x="4847234" y="2328964"/>
                  </a:lnTo>
                  <a:lnTo>
                    <a:pt x="4877504" y="2292276"/>
                  </a:lnTo>
                  <a:lnTo>
                    <a:pt x="4900359" y="2250168"/>
                  </a:lnTo>
                  <a:lnTo>
                    <a:pt x="4914804" y="2203637"/>
                  </a:lnTo>
                  <a:lnTo>
                    <a:pt x="4919840" y="2153678"/>
                  </a:lnTo>
                  <a:lnTo>
                    <a:pt x="4919840" y="1645475"/>
                  </a:lnTo>
                  <a:lnTo>
                    <a:pt x="5509247" y="1200785"/>
                  </a:lnTo>
                  <a:lnTo>
                    <a:pt x="4919840" y="756094"/>
                  </a:lnTo>
                  <a:lnTo>
                    <a:pt x="4919840" y="247891"/>
                  </a:lnTo>
                  <a:lnTo>
                    <a:pt x="4914804" y="197932"/>
                  </a:lnTo>
                  <a:lnTo>
                    <a:pt x="4900359" y="151401"/>
                  </a:lnTo>
                  <a:lnTo>
                    <a:pt x="4877504" y="109293"/>
                  </a:lnTo>
                  <a:lnTo>
                    <a:pt x="4847234" y="72605"/>
                  </a:lnTo>
                  <a:lnTo>
                    <a:pt x="4810547" y="42336"/>
                  </a:lnTo>
                  <a:lnTo>
                    <a:pt x="4768439" y="19480"/>
                  </a:lnTo>
                  <a:lnTo>
                    <a:pt x="4721907" y="5036"/>
                  </a:lnTo>
                  <a:lnTo>
                    <a:pt x="467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25984" y="2611209"/>
            <a:ext cx="2434590" cy="2231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00"/>
              </a:lnSpc>
              <a:spcBef>
                <a:spcPts val="100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2024.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55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>
              <a:latin typeface="Calibri"/>
              <a:cs typeface="Calibri"/>
            </a:endParaRPr>
          </a:p>
          <a:p>
            <a:pPr marL="12700">
              <a:lnSpc>
                <a:spcPts val="12160"/>
              </a:lnSpc>
            </a:pPr>
            <a:r>
              <a:rPr sz="10300" b="1" spc="-315" dirty="0">
                <a:solidFill>
                  <a:srgbClr val="005652"/>
                </a:solidFill>
                <a:latin typeface="Calibri"/>
                <a:cs typeface="Calibri"/>
              </a:rPr>
              <a:t>500</a:t>
            </a:r>
            <a:r>
              <a:rPr sz="10300" b="1" spc="-102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7100" spc="-1060" dirty="0">
                <a:solidFill>
                  <a:srgbClr val="005652"/>
                </a:solidFill>
                <a:latin typeface="Tahoma"/>
                <a:cs typeface="Tahoma"/>
              </a:rPr>
              <a:t>€</a:t>
            </a:r>
            <a:endParaRPr sz="71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97302" y="3245337"/>
            <a:ext cx="3066415" cy="1597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300" b="1" spc="-315" dirty="0">
                <a:solidFill>
                  <a:srgbClr val="FFFFFF"/>
                </a:solidFill>
                <a:latin typeface="Calibri"/>
                <a:cs typeface="Calibri"/>
              </a:rPr>
              <a:t>1000</a:t>
            </a:r>
            <a:r>
              <a:rPr sz="10300" b="1" spc="-96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100" spc="-1060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endParaRPr sz="71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97302" y="2611209"/>
            <a:ext cx="237109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b="1" spc="-110" dirty="0">
                <a:solidFill>
                  <a:srgbClr val="005652"/>
                </a:solidFill>
                <a:latin typeface="Calibri"/>
                <a:cs typeface="Calibri"/>
              </a:rPr>
              <a:t>2025.</a:t>
            </a:r>
            <a:r>
              <a:rPr sz="4500" b="1" spc="-130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4500" b="1" spc="-180" dirty="0">
                <a:solidFill>
                  <a:srgbClr val="005652"/>
                </a:solidFill>
                <a:latin typeface="Calibri"/>
                <a:cs typeface="Calibri"/>
              </a:rPr>
              <a:t>gads</a:t>
            </a:r>
            <a:endParaRPr sz="45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65506" y="3450373"/>
            <a:ext cx="9274175" cy="19050"/>
            <a:chOff x="1265506" y="3450373"/>
            <a:chExt cx="9274175" cy="19050"/>
          </a:xfrm>
        </p:grpSpPr>
        <p:sp>
          <p:nvSpPr>
            <p:cNvPr id="20" name="object 20"/>
            <p:cNvSpPr/>
            <p:nvPr/>
          </p:nvSpPr>
          <p:spPr>
            <a:xfrm>
              <a:off x="1265506" y="3453548"/>
              <a:ext cx="3983990" cy="0"/>
            </a:xfrm>
            <a:custGeom>
              <a:avLst/>
              <a:gdLst/>
              <a:ahLst/>
              <a:cxnLst/>
              <a:rect l="l" t="t" r="r" b="b"/>
              <a:pathLst>
                <a:path w="3983990">
                  <a:moveTo>
                    <a:pt x="0" y="0"/>
                  </a:moveTo>
                  <a:lnTo>
                    <a:pt x="3983926" y="0"/>
                  </a:lnTo>
                </a:path>
              </a:pathLst>
            </a:custGeom>
            <a:ln w="6350">
              <a:solidFill>
                <a:srgbClr val="6EAE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10008" y="3466250"/>
              <a:ext cx="4029710" cy="0"/>
            </a:xfrm>
            <a:custGeom>
              <a:avLst/>
              <a:gdLst/>
              <a:ahLst/>
              <a:cxnLst/>
              <a:rect l="l" t="t" r="r" b="b"/>
              <a:pathLst>
                <a:path w="4029709">
                  <a:moveTo>
                    <a:pt x="4029506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10008" y="3466250"/>
              <a:ext cx="4029710" cy="0"/>
            </a:xfrm>
            <a:custGeom>
              <a:avLst/>
              <a:gdLst/>
              <a:ahLst/>
              <a:cxnLst/>
              <a:rect l="l" t="t" r="r" b="b"/>
              <a:pathLst>
                <a:path w="4029709">
                  <a:moveTo>
                    <a:pt x="0" y="0"/>
                  </a:moveTo>
                  <a:lnTo>
                    <a:pt x="4029506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7650" y="222508"/>
            <a:ext cx="6731410" cy="1300099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marR="5080" indent="55244">
              <a:lnSpc>
                <a:spcPts val="4500"/>
              </a:lnSpc>
              <a:spcBef>
                <a:spcPts val="1105"/>
              </a:spcBef>
            </a:pPr>
            <a:r>
              <a:rPr sz="4600" b="0" spc="10" dirty="0">
                <a:latin typeface="Trebuchet MS" panose="020B0603020202020204" pitchFamily="34" charset="0"/>
                <a:cs typeface="Tahoma"/>
              </a:rPr>
              <a:t>IZMAIŅAS PENSIJU INDEKSĀCIJĀ </a:t>
            </a:r>
            <a:r>
              <a:rPr sz="4600" spc="10" dirty="0">
                <a:latin typeface="Trebuchet MS" panose="020B0603020202020204" pitchFamily="34" charset="0"/>
              </a:rPr>
              <a:t>2025</a:t>
            </a:r>
            <a:endParaRPr sz="4600" spc="10" dirty="0">
              <a:latin typeface="Trebuchet MS" panose="020B0603020202020204" pitchFamily="34" charset="0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3844" y="1778358"/>
            <a:ext cx="3326129" cy="2072005"/>
          </a:xfrm>
          <a:custGeom>
            <a:avLst/>
            <a:gdLst/>
            <a:ahLst/>
            <a:cxnLst/>
            <a:rect l="l" t="t" r="r" b="b"/>
            <a:pathLst>
              <a:path w="3326129" h="2072004">
                <a:moveTo>
                  <a:pt x="3199320" y="0"/>
                </a:moveTo>
                <a:lnTo>
                  <a:pt x="126453" y="0"/>
                </a:lnTo>
                <a:lnTo>
                  <a:pt x="77232" y="9937"/>
                </a:lnTo>
                <a:lnTo>
                  <a:pt x="37037" y="37037"/>
                </a:lnTo>
                <a:lnTo>
                  <a:pt x="9937" y="77232"/>
                </a:lnTo>
                <a:lnTo>
                  <a:pt x="0" y="126453"/>
                </a:lnTo>
                <a:lnTo>
                  <a:pt x="0" y="1945271"/>
                </a:lnTo>
                <a:lnTo>
                  <a:pt x="9937" y="1994492"/>
                </a:lnTo>
                <a:lnTo>
                  <a:pt x="37037" y="2034687"/>
                </a:lnTo>
                <a:lnTo>
                  <a:pt x="77232" y="2061788"/>
                </a:lnTo>
                <a:lnTo>
                  <a:pt x="126453" y="2071725"/>
                </a:lnTo>
                <a:lnTo>
                  <a:pt x="3199320" y="2071725"/>
                </a:lnTo>
                <a:lnTo>
                  <a:pt x="3248541" y="2061788"/>
                </a:lnTo>
                <a:lnTo>
                  <a:pt x="3288736" y="2034687"/>
                </a:lnTo>
                <a:lnTo>
                  <a:pt x="3315836" y="1994492"/>
                </a:lnTo>
                <a:lnTo>
                  <a:pt x="3325774" y="1945271"/>
                </a:lnTo>
                <a:lnTo>
                  <a:pt x="3325774" y="126453"/>
                </a:lnTo>
                <a:lnTo>
                  <a:pt x="3315836" y="77232"/>
                </a:lnTo>
                <a:lnTo>
                  <a:pt x="3288736" y="37037"/>
                </a:lnTo>
                <a:lnTo>
                  <a:pt x="3248541" y="9937"/>
                </a:lnTo>
                <a:lnTo>
                  <a:pt x="3199320" y="0"/>
                </a:lnTo>
                <a:close/>
              </a:path>
            </a:pathLst>
          </a:custGeom>
          <a:solidFill>
            <a:srgbClr val="AACB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31227" y="1778358"/>
            <a:ext cx="3541314" cy="2072005"/>
          </a:xfrm>
          <a:custGeom>
            <a:avLst/>
            <a:gdLst/>
            <a:ahLst/>
            <a:cxnLst/>
            <a:rect l="l" t="t" r="r" b="b"/>
            <a:pathLst>
              <a:path w="3326129" h="2072004">
                <a:moveTo>
                  <a:pt x="3199320" y="0"/>
                </a:moveTo>
                <a:lnTo>
                  <a:pt x="126453" y="0"/>
                </a:lnTo>
                <a:lnTo>
                  <a:pt x="77232" y="9937"/>
                </a:lnTo>
                <a:lnTo>
                  <a:pt x="37037" y="37037"/>
                </a:lnTo>
                <a:lnTo>
                  <a:pt x="9937" y="77232"/>
                </a:lnTo>
                <a:lnTo>
                  <a:pt x="0" y="126453"/>
                </a:lnTo>
                <a:lnTo>
                  <a:pt x="0" y="1945271"/>
                </a:lnTo>
                <a:lnTo>
                  <a:pt x="9937" y="1994492"/>
                </a:lnTo>
                <a:lnTo>
                  <a:pt x="37037" y="2034687"/>
                </a:lnTo>
                <a:lnTo>
                  <a:pt x="77232" y="2061788"/>
                </a:lnTo>
                <a:lnTo>
                  <a:pt x="126453" y="2071725"/>
                </a:lnTo>
                <a:lnTo>
                  <a:pt x="3199320" y="2071725"/>
                </a:lnTo>
                <a:lnTo>
                  <a:pt x="3248541" y="2061788"/>
                </a:lnTo>
                <a:lnTo>
                  <a:pt x="3288736" y="2034687"/>
                </a:lnTo>
                <a:lnTo>
                  <a:pt x="3315836" y="1994492"/>
                </a:lnTo>
                <a:lnTo>
                  <a:pt x="3325774" y="1945271"/>
                </a:lnTo>
                <a:lnTo>
                  <a:pt x="3325774" y="126453"/>
                </a:lnTo>
                <a:lnTo>
                  <a:pt x="3315836" y="77232"/>
                </a:lnTo>
                <a:lnTo>
                  <a:pt x="3288736" y="37037"/>
                </a:lnTo>
                <a:lnTo>
                  <a:pt x="3248541" y="9937"/>
                </a:lnTo>
                <a:lnTo>
                  <a:pt x="3199320" y="0"/>
                </a:lnTo>
                <a:close/>
              </a:path>
            </a:pathLst>
          </a:custGeom>
          <a:solidFill>
            <a:srgbClr val="67A330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4819" y="3943704"/>
            <a:ext cx="3326129" cy="2072005"/>
          </a:xfrm>
          <a:custGeom>
            <a:avLst/>
            <a:gdLst/>
            <a:ahLst/>
            <a:cxnLst/>
            <a:rect l="l" t="t" r="r" b="b"/>
            <a:pathLst>
              <a:path w="3326129" h="2072004">
                <a:moveTo>
                  <a:pt x="3199320" y="0"/>
                </a:moveTo>
                <a:lnTo>
                  <a:pt x="126453" y="0"/>
                </a:lnTo>
                <a:lnTo>
                  <a:pt x="77232" y="9937"/>
                </a:lnTo>
                <a:lnTo>
                  <a:pt x="37037" y="37037"/>
                </a:lnTo>
                <a:lnTo>
                  <a:pt x="9937" y="77232"/>
                </a:lnTo>
                <a:lnTo>
                  <a:pt x="0" y="126453"/>
                </a:lnTo>
                <a:lnTo>
                  <a:pt x="0" y="1945271"/>
                </a:lnTo>
                <a:lnTo>
                  <a:pt x="9937" y="1994492"/>
                </a:lnTo>
                <a:lnTo>
                  <a:pt x="37037" y="2034687"/>
                </a:lnTo>
                <a:lnTo>
                  <a:pt x="77232" y="2061788"/>
                </a:lnTo>
                <a:lnTo>
                  <a:pt x="126453" y="2071725"/>
                </a:lnTo>
                <a:lnTo>
                  <a:pt x="3199320" y="2071725"/>
                </a:lnTo>
                <a:lnTo>
                  <a:pt x="3248541" y="2061788"/>
                </a:lnTo>
                <a:lnTo>
                  <a:pt x="3288736" y="2034687"/>
                </a:lnTo>
                <a:lnTo>
                  <a:pt x="3315836" y="1994492"/>
                </a:lnTo>
                <a:lnTo>
                  <a:pt x="3325774" y="1945271"/>
                </a:lnTo>
                <a:lnTo>
                  <a:pt x="3325774" y="126453"/>
                </a:lnTo>
                <a:lnTo>
                  <a:pt x="3315836" y="77232"/>
                </a:lnTo>
                <a:lnTo>
                  <a:pt x="3288736" y="37037"/>
                </a:lnTo>
                <a:lnTo>
                  <a:pt x="3248541" y="9937"/>
                </a:lnTo>
                <a:lnTo>
                  <a:pt x="3199320" y="0"/>
                </a:lnTo>
                <a:close/>
              </a:path>
            </a:pathLst>
          </a:custGeom>
          <a:solidFill>
            <a:srgbClr val="67A330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076132" y="3931791"/>
            <a:ext cx="3596409" cy="2072005"/>
            <a:chOff x="4142202" y="3943704"/>
            <a:chExt cx="3326129" cy="2072005"/>
          </a:xfrm>
        </p:grpSpPr>
        <p:sp>
          <p:nvSpPr>
            <p:cNvPr id="7" name="object 7"/>
            <p:cNvSpPr/>
            <p:nvPr/>
          </p:nvSpPr>
          <p:spPr>
            <a:xfrm>
              <a:off x="4142202" y="3943704"/>
              <a:ext cx="3326129" cy="2072005"/>
            </a:xfrm>
            <a:custGeom>
              <a:avLst/>
              <a:gdLst/>
              <a:ahLst/>
              <a:cxnLst/>
              <a:rect l="l" t="t" r="r" b="b"/>
              <a:pathLst>
                <a:path w="3326129" h="2072004">
                  <a:moveTo>
                    <a:pt x="3199320" y="0"/>
                  </a:moveTo>
                  <a:lnTo>
                    <a:pt x="126453" y="0"/>
                  </a:lnTo>
                  <a:lnTo>
                    <a:pt x="77232" y="9937"/>
                  </a:lnTo>
                  <a:lnTo>
                    <a:pt x="37037" y="37037"/>
                  </a:lnTo>
                  <a:lnTo>
                    <a:pt x="9937" y="77232"/>
                  </a:lnTo>
                  <a:lnTo>
                    <a:pt x="0" y="126453"/>
                  </a:lnTo>
                  <a:lnTo>
                    <a:pt x="0" y="1945271"/>
                  </a:lnTo>
                  <a:lnTo>
                    <a:pt x="9937" y="1994492"/>
                  </a:lnTo>
                  <a:lnTo>
                    <a:pt x="37037" y="2034687"/>
                  </a:lnTo>
                  <a:lnTo>
                    <a:pt x="77232" y="2061788"/>
                  </a:lnTo>
                  <a:lnTo>
                    <a:pt x="126453" y="2071725"/>
                  </a:lnTo>
                  <a:lnTo>
                    <a:pt x="3199320" y="2071725"/>
                  </a:lnTo>
                  <a:lnTo>
                    <a:pt x="3248541" y="2061788"/>
                  </a:lnTo>
                  <a:lnTo>
                    <a:pt x="3288736" y="2034687"/>
                  </a:lnTo>
                  <a:lnTo>
                    <a:pt x="3315836" y="1994492"/>
                  </a:lnTo>
                  <a:lnTo>
                    <a:pt x="3325774" y="1945271"/>
                  </a:lnTo>
                  <a:lnTo>
                    <a:pt x="3325774" y="126453"/>
                  </a:lnTo>
                  <a:lnTo>
                    <a:pt x="3315836" y="77232"/>
                  </a:lnTo>
                  <a:lnTo>
                    <a:pt x="3288736" y="37037"/>
                  </a:lnTo>
                  <a:lnTo>
                    <a:pt x="3248541" y="9937"/>
                  </a:lnTo>
                  <a:lnTo>
                    <a:pt x="3199320" y="0"/>
                  </a:lnTo>
                  <a:close/>
                </a:path>
              </a:pathLst>
            </a:custGeom>
            <a:solidFill>
              <a:srgbClr val="67A330">
                <a:alpha val="5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06614" y="5585773"/>
              <a:ext cx="198755" cy="296545"/>
            </a:xfrm>
            <a:custGeom>
              <a:avLst/>
              <a:gdLst/>
              <a:ahLst/>
              <a:cxnLst/>
              <a:rect l="l" t="t" r="r" b="b"/>
              <a:pathLst>
                <a:path w="198754" h="296545">
                  <a:moveTo>
                    <a:pt x="0" y="0"/>
                  </a:moveTo>
                  <a:lnTo>
                    <a:pt x="0" y="296163"/>
                  </a:lnTo>
                  <a:lnTo>
                    <a:pt x="198462" y="148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7765697" y="1778358"/>
            <a:ext cx="3149052" cy="2072005"/>
          </a:xfrm>
          <a:custGeom>
            <a:avLst/>
            <a:gdLst/>
            <a:ahLst/>
            <a:cxnLst/>
            <a:rect l="l" t="t" r="r" b="b"/>
            <a:pathLst>
              <a:path w="3326129" h="2072004">
                <a:moveTo>
                  <a:pt x="3199320" y="0"/>
                </a:moveTo>
                <a:lnTo>
                  <a:pt x="126453" y="0"/>
                </a:lnTo>
                <a:lnTo>
                  <a:pt x="77232" y="9937"/>
                </a:lnTo>
                <a:lnTo>
                  <a:pt x="37037" y="37037"/>
                </a:lnTo>
                <a:lnTo>
                  <a:pt x="9937" y="77232"/>
                </a:lnTo>
                <a:lnTo>
                  <a:pt x="0" y="126453"/>
                </a:lnTo>
                <a:lnTo>
                  <a:pt x="0" y="1945271"/>
                </a:lnTo>
                <a:lnTo>
                  <a:pt x="9937" y="1994492"/>
                </a:lnTo>
                <a:lnTo>
                  <a:pt x="37037" y="2034687"/>
                </a:lnTo>
                <a:lnTo>
                  <a:pt x="77232" y="2061788"/>
                </a:lnTo>
                <a:lnTo>
                  <a:pt x="126453" y="2071725"/>
                </a:lnTo>
                <a:lnTo>
                  <a:pt x="3199320" y="2071725"/>
                </a:lnTo>
                <a:lnTo>
                  <a:pt x="3248541" y="2061788"/>
                </a:lnTo>
                <a:lnTo>
                  <a:pt x="3288736" y="2034687"/>
                </a:lnTo>
                <a:lnTo>
                  <a:pt x="3315836" y="1994492"/>
                </a:lnTo>
                <a:lnTo>
                  <a:pt x="3325774" y="1945271"/>
                </a:lnTo>
                <a:lnTo>
                  <a:pt x="3325774" y="126453"/>
                </a:lnTo>
                <a:lnTo>
                  <a:pt x="3315836" y="77232"/>
                </a:lnTo>
                <a:lnTo>
                  <a:pt x="3288736" y="37037"/>
                </a:lnTo>
                <a:lnTo>
                  <a:pt x="3248541" y="9937"/>
                </a:lnTo>
                <a:lnTo>
                  <a:pt x="3199320" y="0"/>
                </a:lnTo>
                <a:close/>
              </a:path>
            </a:pathLst>
          </a:custGeom>
          <a:solidFill>
            <a:srgbClr val="67A330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765697" y="3943704"/>
            <a:ext cx="3160027" cy="2072005"/>
          </a:xfrm>
          <a:custGeom>
            <a:avLst/>
            <a:gdLst/>
            <a:ahLst/>
            <a:cxnLst/>
            <a:rect l="l" t="t" r="r" b="b"/>
            <a:pathLst>
              <a:path w="3326129" h="2072004">
                <a:moveTo>
                  <a:pt x="3199320" y="0"/>
                </a:moveTo>
                <a:lnTo>
                  <a:pt x="126453" y="0"/>
                </a:lnTo>
                <a:lnTo>
                  <a:pt x="77232" y="9937"/>
                </a:lnTo>
                <a:lnTo>
                  <a:pt x="37037" y="37037"/>
                </a:lnTo>
                <a:lnTo>
                  <a:pt x="9937" y="77232"/>
                </a:lnTo>
                <a:lnTo>
                  <a:pt x="0" y="126453"/>
                </a:lnTo>
                <a:lnTo>
                  <a:pt x="0" y="1945271"/>
                </a:lnTo>
                <a:lnTo>
                  <a:pt x="9937" y="1994492"/>
                </a:lnTo>
                <a:lnTo>
                  <a:pt x="37037" y="2034687"/>
                </a:lnTo>
                <a:lnTo>
                  <a:pt x="77232" y="2061788"/>
                </a:lnTo>
                <a:lnTo>
                  <a:pt x="126453" y="2071725"/>
                </a:lnTo>
                <a:lnTo>
                  <a:pt x="3199320" y="2071725"/>
                </a:lnTo>
                <a:lnTo>
                  <a:pt x="3248541" y="2061788"/>
                </a:lnTo>
                <a:lnTo>
                  <a:pt x="3288736" y="2034687"/>
                </a:lnTo>
                <a:lnTo>
                  <a:pt x="3315836" y="1994492"/>
                </a:lnTo>
                <a:lnTo>
                  <a:pt x="3325774" y="1945271"/>
                </a:lnTo>
                <a:lnTo>
                  <a:pt x="3325774" y="126453"/>
                </a:lnTo>
                <a:lnTo>
                  <a:pt x="3315836" y="77232"/>
                </a:lnTo>
                <a:lnTo>
                  <a:pt x="3288736" y="37037"/>
                </a:lnTo>
                <a:lnTo>
                  <a:pt x="3248541" y="9937"/>
                </a:lnTo>
                <a:lnTo>
                  <a:pt x="3199320" y="0"/>
                </a:lnTo>
                <a:close/>
              </a:path>
            </a:pathLst>
          </a:custGeom>
          <a:solidFill>
            <a:srgbClr val="67A330">
              <a:alpha val="55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01866" y="1911146"/>
            <a:ext cx="2944495" cy="2750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3985" algn="ctr">
              <a:lnSpc>
                <a:spcPts val="2530"/>
              </a:lnSpc>
              <a:spcBef>
                <a:spcPts val="100"/>
              </a:spcBef>
            </a:pPr>
            <a:r>
              <a:rPr sz="2300" b="1" spc="-50" dirty="0">
                <a:solidFill>
                  <a:srgbClr val="005652"/>
                </a:solidFill>
                <a:latin typeface="Calibri"/>
                <a:cs typeface="Calibri"/>
              </a:rPr>
              <a:t>PAAUGSTINĀTS</a:t>
            </a:r>
            <a:endParaRPr sz="2300" dirty="0">
              <a:latin typeface="Calibri"/>
              <a:cs typeface="Calibri"/>
            </a:endParaRPr>
          </a:p>
          <a:p>
            <a:pPr marL="637540" marR="772160" algn="ctr">
              <a:lnSpc>
                <a:spcPts val="2300"/>
              </a:lnSpc>
              <a:spcBef>
                <a:spcPts val="229"/>
              </a:spcBef>
            </a:pPr>
            <a:r>
              <a:rPr sz="2300" b="1" spc="-130" dirty="0">
                <a:solidFill>
                  <a:srgbClr val="F5F5F5"/>
                </a:solidFill>
                <a:latin typeface="Calibri"/>
                <a:cs typeface="Calibri"/>
              </a:rPr>
              <a:t>indeksējamais </a:t>
            </a:r>
            <a:r>
              <a:rPr sz="2300" b="1" spc="-10" dirty="0">
                <a:solidFill>
                  <a:srgbClr val="F5F5F5"/>
                </a:solidFill>
                <a:latin typeface="Calibri"/>
                <a:cs typeface="Calibri"/>
              </a:rPr>
              <a:t>apmērs</a:t>
            </a:r>
            <a:endParaRPr sz="23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  <a:tabLst>
                <a:tab pos="1622425" algn="l"/>
              </a:tabLst>
            </a:pPr>
            <a:r>
              <a:rPr sz="4400" b="1" spc="-140" dirty="0">
                <a:solidFill>
                  <a:srgbClr val="FFFFFF"/>
                </a:solidFill>
                <a:latin typeface="Calibri"/>
                <a:cs typeface="Calibri"/>
              </a:rPr>
              <a:t>683</a:t>
            </a:r>
            <a:r>
              <a:rPr sz="4400" b="1" spc="-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45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r>
              <a:rPr sz="2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4400" b="1" spc="-140" dirty="0">
                <a:solidFill>
                  <a:srgbClr val="FFFFFF"/>
                </a:solidFill>
                <a:latin typeface="Calibri"/>
                <a:cs typeface="Calibri"/>
              </a:rPr>
              <a:t>1488</a:t>
            </a:r>
            <a:r>
              <a:rPr sz="4400" b="1" spc="-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45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endParaRPr sz="2950" dirty="0">
              <a:latin typeface="Tahoma"/>
              <a:cs typeface="Tahoma"/>
            </a:endParaRPr>
          </a:p>
          <a:p>
            <a:pPr marL="657225" marR="649605" algn="ctr">
              <a:lnSpc>
                <a:spcPts val="2300"/>
              </a:lnSpc>
              <a:spcBef>
                <a:spcPts val="4184"/>
              </a:spcBef>
            </a:pPr>
            <a:r>
              <a:rPr sz="2300" b="1" spc="-65" dirty="0">
                <a:solidFill>
                  <a:srgbClr val="005652"/>
                </a:solidFill>
                <a:latin typeface="Calibri"/>
                <a:cs typeface="Calibri"/>
              </a:rPr>
              <a:t>INDEKSĀCIJAS </a:t>
            </a: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KOEFICIENTS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69288" y="3993235"/>
            <a:ext cx="3326129" cy="19877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 algn="ctr">
              <a:lnSpc>
                <a:spcPts val="2530"/>
              </a:lnSpc>
              <a:spcBef>
                <a:spcPts val="100"/>
              </a:spcBef>
            </a:pPr>
            <a:r>
              <a:rPr sz="2300" b="1" spc="-110" dirty="0">
                <a:solidFill>
                  <a:srgbClr val="005652"/>
                </a:solidFill>
                <a:latin typeface="Calibri"/>
                <a:cs typeface="Calibri"/>
              </a:rPr>
              <a:t>PIEMAKSAS</a:t>
            </a:r>
            <a:r>
              <a:rPr sz="2300" b="1" spc="2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APMĒRS</a:t>
            </a:r>
            <a:endParaRPr sz="2300" dirty="0">
              <a:latin typeface="Calibri"/>
              <a:cs typeface="Calibri"/>
            </a:endParaRPr>
          </a:p>
          <a:p>
            <a:pPr marL="51435" algn="ctr">
              <a:lnSpc>
                <a:spcPts val="2350"/>
              </a:lnSpc>
            </a:pPr>
            <a:r>
              <a:rPr sz="2300" b="1" spc="-135" dirty="0">
                <a:solidFill>
                  <a:srgbClr val="005652"/>
                </a:solidFill>
                <a:latin typeface="Calibri"/>
                <a:cs typeface="Calibri"/>
              </a:rPr>
              <a:t>par</a:t>
            </a:r>
            <a:r>
              <a:rPr sz="230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stāžu</a:t>
            </a:r>
            <a:endParaRPr sz="2300" dirty="0">
              <a:latin typeface="Calibri"/>
              <a:cs typeface="Calibri"/>
            </a:endParaRPr>
          </a:p>
          <a:p>
            <a:pPr algn="ctr">
              <a:lnSpc>
                <a:spcPts val="2100"/>
              </a:lnSpc>
            </a:pPr>
            <a:r>
              <a:rPr sz="1900" b="1" spc="-45" dirty="0">
                <a:solidFill>
                  <a:srgbClr val="FFFFFF"/>
                </a:solidFill>
                <a:latin typeface="Calibri"/>
                <a:cs typeface="Calibri"/>
              </a:rPr>
              <a:t>līdz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55" dirty="0">
                <a:solidFill>
                  <a:srgbClr val="FFFFFF"/>
                </a:solidFill>
                <a:latin typeface="Calibri"/>
                <a:cs typeface="Calibri"/>
              </a:rPr>
              <a:t>1995.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30" dirty="0">
                <a:solidFill>
                  <a:srgbClr val="FFFFFF"/>
                </a:solidFill>
                <a:latin typeface="Calibri"/>
                <a:cs typeface="Calibri"/>
              </a:rPr>
              <a:t>gada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40" dirty="0">
                <a:solidFill>
                  <a:srgbClr val="FFFFFF"/>
                </a:solidFill>
                <a:latin typeface="Calibri"/>
                <a:cs typeface="Calibri"/>
              </a:rPr>
              <a:t>31.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25" dirty="0">
                <a:solidFill>
                  <a:srgbClr val="FFFFFF"/>
                </a:solidFill>
                <a:latin typeface="Calibri"/>
                <a:cs typeface="Calibri"/>
              </a:rPr>
              <a:t>decembrim</a:t>
            </a:r>
            <a:endParaRPr sz="1900" dirty="0">
              <a:latin typeface="Calibri"/>
              <a:cs typeface="Calibri"/>
            </a:endParaRPr>
          </a:p>
          <a:p>
            <a:pPr marL="73025" algn="ctr">
              <a:lnSpc>
                <a:spcPts val="1920"/>
              </a:lnSpc>
              <a:spcBef>
                <a:spcPts val="680"/>
              </a:spcBef>
            </a:pPr>
            <a:r>
              <a:rPr sz="1700" spc="10" dirty="0">
                <a:solidFill>
                  <a:srgbClr val="005652"/>
                </a:solidFill>
                <a:latin typeface="Tahoma"/>
                <a:cs typeface="Tahoma"/>
              </a:rPr>
              <a:t>Ja pensija piešķirta</a:t>
            </a:r>
            <a:endParaRPr sz="1700" spc="10" dirty="0">
              <a:latin typeface="Tahoma"/>
              <a:cs typeface="Tahoma"/>
            </a:endParaRPr>
          </a:p>
          <a:p>
            <a:pPr marL="73025" algn="ctr">
              <a:lnSpc>
                <a:spcPts val="1814"/>
              </a:lnSpc>
            </a:pPr>
            <a:r>
              <a:rPr sz="1700" b="1" spc="10" dirty="0">
                <a:solidFill>
                  <a:srgbClr val="005652"/>
                </a:solidFill>
                <a:latin typeface="Calibri"/>
                <a:cs typeface="Calibri"/>
              </a:rPr>
              <a:t>līdz </a:t>
            </a:r>
            <a:r>
              <a:rPr sz="1700" spc="10" dirty="0">
                <a:solidFill>
                  <a:srgbClr val="005652"/>
                </a:solidFill>
                <a:latin typeface="Tahoma"/>
                <a:cs typeface="Tahoma"/>
              </a:rPr>
              <a:t>1996. gada 31. </a:t>
            </a:r>
            <a:r>
              <a:rPr sz="1700" spc="10" dirty="0" err="1">
                <a:solidFill>
                  <a:srgbClr val="005652"/>
                </a:solidFill>
                <a:latin typeface="Tahoma"/>
                <a:cs typeface="Tahoma"/>
              </a:rPr>
              <a:t>decembrim</a:t>
            </a:r>
            <a:endParaRPr lang="lv-LV" sz="1700" spc="10" dirty="0">
              <a:latin typeface="Tahoma"/>
              <a:cs typeface="Tahoma"/>
            </a:endParaRPr>
          </a:p>
          <a:p>
            <a:pPr marL="9525" algn="ctr">
              <a:lnSpc>
                <a:spcPts val="4035"/>
              </a:lnSpc>
              <a:tabLst>
                <a:tab pos="1402080" algn="l"/>
              </a:tabLst>
            </a:pPr>
            <a:r>
              <a:rPr lang="lv-LV" sz="3450" b="1" spc="-100" dirty="0">
                <a:solidFill>
                  <a:srgbClr val="FFFFFF"/>
                </a:solidFill>
                <a:latin typeface="Calibri"/>
                <a:cs typeface="Calibri"/>
              </a:rPr>
              <a:t>2,43</a:t>
            </a:r>
            <a:r>
              <a:rPr lang="lv-LV" sz="3450" b="1" spc="-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lv-LV" sz="2350" spc="-38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r>
              <a:rPr lang="lv-LV" sz="23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lang="lv-LV" sz="3450" b="1" spc="-100" dirty="0">
                <a:solidFill>
                  <a:srgbClr val="FFFFFF"/>
                </a:solidFill>
                <a:latin typeface="Calibri"/>
                <a:cs typeface="Calibri"/>
              </a:rPr>
              <a:t>2,58</a:t>
            </a:r>
            <a:r>
              <a:rPr lang="lv-LV" sz="3450" b="1" spc="-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lv-LV" sz="2350" spc="-38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endParaRPr lang="lv-LV" sz="235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52542" y="3993203"/>
            <a:ext cx="3259541" cy="117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ctr">
              <a:lnSpc>
                <a:spcPts val="2530"/>
              </a:lnSpc>
              <a:spcBef>
                <a:spcPts val="100"/>
              </a:spcBef>
            </a:pPr>
            <a:r>
              <a:rPr sz="2300" b="1" spc="-110" dirty="0">
                <a:solidFill>
                  <a:srgbClr val="005652"/>
                </a:solidFill>
                <a:latin typeface="Calibri"/>
                <a:cs typeface="Calibri"/>
              </a:rPr>
              <a:t>PIEMAKSAS</a:t>
            </a:r>
            <a:r>
              <a:rPr sz="2300" b="1" spc="2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APMĒRS</a:t>
            </a:r>
            <a:endParaRPr sz="2300" dirty="0">
              <a:latin typeface="Calibri"/>
              <a:cs typeface="Calibri"/>
            </a:endParaRPr>
          </a:p>
          <a:p>
            <a:pPr marL="50800" algn="ctr">
              <a:lnSpc>
                <a:spcPts val="2350"/>
              </a:lnSpc>
            </a:pPr>
            <a:r>
              <a:rPr sz="2300" b="1" spc="-135" dirty="0">
                <a:solidFill>
                  <a:srgbClr val="005652"/>
                </a:solidFill>
                <a:latin typeface="Calibri"/>
                <a:cs typeface="Calibri"/>
              </a:rPr>
              <a:t>par</a:t>
            </a:r>
            <a:r>
              <a:rPr sz="2300" b="1" spc="-15" dirty="0">
                <a:solidFill>
                  <a:srgbClr val="005652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stāžu</a:t>
            </a:r>
            <a:endParaRPr sz="2300" dirty="0">
              <a:latin typeface="Calibri"/>
              <a:cs typeface="Calibri"/>
            </a:endParaRPr>
          </a:p>
          <a:p>
            <a:pPr algn="ctr">
              <a:lnSpc>
                <a:spcPts val="2100"/>
              </a:lnSpc>
            </a:pPr>
            <a:r>
              <a:rPr sz="1900" b="1" spc="-45" dirty="0">
                <a:solidFill>
                  <a:srgbClr val="F3F3F3"/>
                </a:solidFill>
                <a:latin typeface="Calibri"/>
                <a:cs typeface="Calibri"/>
              </a:rPr>
              <a:t>līdz</a:t>
            </a:r>
            <a:r>
              <a:rPr sz="1900" b="1" spc="-25" dirty="0">
                <a:solidFill>
                  <a:srgbClr val="F3F3F3"/>
                </a:solidFill>
                <a:latin typeface="Calibri"/>
                <a:cs typeface="Calibri"/>
              </a:rPr>
              <a:t> </a:t>
            </a:r>
            <a:r>
              <a:rPr sz="1900" b="1" spc="-55" dirty="0">
                <a:solidFill>
                  <a:srgbClr val="F3F3F3"/>
                </a:solidFill>
                <a:latin typeface="Calibri"/>
                <a:cs typeface="Calibri"/>
              </a:rPr>
              <a:t>1995.</a:t>
            </a:r>
            <a:r>
              <a:rPr sz="1900" b="1" spc="-25" dirty="0">
                <a:solidFill>
                  <a:srgbClr val="F3F3F3"/>
                </a:solidFill>
                <a:latin typeface="Calibri"/>
                <a:cs typeface="Calibri"/>
              </a:rPr>
              <a:t> </a:t>
            </a:r>
            <a:r>
              <a:rPr sz="1900" b="1" spc="-130" dirty="0">
                <a:solidFill>
                  <a:srgbClr val="F3F3F3"/>
                </a:solidFill>
                <a:latin typeface="Calibri"/>
                <a:cs typeface="Calibri"/>
              </a:rPr>
              <a:t>gada</a:t>
            </a:r>
            <a:r>
              <a:rPr sz="1900" b="1" spc="-25" dirty="0">
                <a:solidFill>
                  <a:srgbClr val="F3F3F3"/>
                </a:solidFill>
                <a:latin typeface="Calibri"/>
                <a:cs typeface="Calibri"/>
              </a:rPr>
              <a:t> </a:t>
            </a:r>
            <a:r>
              <a:rPr sz="1900" b="1" spc="-40" dirty="0">
                <a:solidFill>
                  <a:srgbClr val="F3F3F3"/>
                </a:solidFill>
                <a:latin typeface="Calibri"/>
                <a:cs typeface="Calibri"/>
              </a:rPr>
              <a:t>31.</a:t>
            </a:r>
            <a:r>
              <a:rPr sz="1900" b="1" spc="-25" dirty="0">
                <a:solidFill>
                  <a:srgbClr val="F3F3F3"/>
                </a:solidFill>
                <a:latin typeface="Calibri"/>
                <a:cs typeface="Calibri"/>
              </a:rPr>
              <a:t> </a:t>
            </a:r>
            <a:r>
              <a:rPr sz="1900" b="1" spc="-125" dirty="0" err="1">
                <a:solidFill>
                  <a:srgbClr val="F3F3F3"/>
                </a:solidFill>
                <a:latin typeface="Calibri"/>
                <a:cs typeface="Calibri"/>
              </a:rPr>
              <a:t>dece</a:t>
            </a:r>
            <a:r>
              <a:rPr lang="en-US" sz="1900" b="1" spc="-125" dirty="0" err="1">
                <a:solidFill>
                  <a:srgbClr val="F3F3F3"/>
                </a:solidFill>
                <a:latin typeface="Calibri"/>
                <a:cs typeface="Calibri"/>
              </a:rPr>
              <a:t>mbrim</a:t>
            </a:r>
            <a:endParaRPr lang="en-US" sz="1900" b="1" spc="-125" dirty="0">
              <a:solidFill>
                <a:srgbClr val="F3F3F3"/>
              </a:solidFill>
              <a:latin typeface="Calibri"/>
              <a:cs typeface="Calibri"/>
            </a:endParaRPr>
          </a:p>
          <a:p>
            <a:pPr algn="ctr">
              <a:lnSpc>
                <a:spcPts val="2100"/>
              </a:lnSpc>
            </a:pPr>
            <a:r>
              <a:rPr lang="lv-LV" sz="2000" spc="10" dirty="0">
                <a:solidFill>
                  <a:srgbClr val="005652"/>
                </a:solidFill>
                <a:latin typeface="Tahoma"/>
                <a:cs typeface="Tahoma"/>
              </a:rPr>
              <a:t>Ja pensija piešķirta</a:t>
            </a:r>
            <a:endParaRPr lang="lv-LV" sz="2000" spc="10" dirty="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1102" y="1911146"/>
            <a:ext cx="3046095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530"/>
              </a:lnSpc>
              <a:spcBef>
                <a:spcPts val="100"/>
              </a:spcBef>
            </a:pPr>
            <a:r>
              <a:rPr sz="2300" b="1" spc="-10" dirty="0">
                <a:solidFill>
                  <a:srgbClr val="005652"/>
                </a:solidFill>
                <a:latin typeface="Calibri"/>
                <a:cs typeface="Calibri"/>
              </a:rPr>
              <a:t>PAPLAŠINĀTS</a:t>
            </a:r>
            <a:endParaRPr sz="2300" dirty="0">
              <a:latin typeface="Calibri"/>
              <a:cs typeface="Calibri"/>
            </a:endParaRPr>
          </a:p>
          <a:p>
            <a:pPr algn="ctr">
              <a:lnSpc>
                <a:spcPts val="2530"/>
              </a:lnSpc>
            </a:pPr>
            <a:r>
              <a:rPr sz="2300" b="1" spc="-155" dirty="0">
                <a:solidFill>
                  <a:srgbClr val="FFFFFF"/>
                </a:solidFill>
                <a:latin typeface="Calibri"/>
                <a:cs typeface="Calibri"/>
              </a:rPr>
              <a:t>personu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80" dirty="0">
                <a:solidFill>
                  <a:srgbClr val="FFFFFF"/>
                </a:solidFill>
                <a:latin typeface="Calibri"/>
                <a:cs typeface="Calibri"/>
              </a:rPr>
              <a:t>loks,</a:t>
            </a:r>
            <a:r>
              <a:rPr sz="23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65" dirty="0">
                <a:solidFill>
                  <a:srgbClr val="FFFFFF"/>
                </a:solidFill>
                <a:latin typeface="Calibri"/>
                <a:cs typeface="Calibri"/>
              </a:rPr>
              <a:t>kurām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90" dirty="0">
                <a:solidFill>
                  <a:srgbClr val="FFFFFF"/>
                </a:solidFill>
                <a:latin typeface="Calibri"/>
                <a:cs typeface="Calibri"/>
              </a:rPr>
              <a:t>pensija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69288" y="2306327"/>
            <a:ext cx="3179931" cy="1493999"/>
          </a:xfrm>
          <a:prstGeom prst="rect">
            <a:avLst/>
          </a:prstGeom>
        </p:spPr>
        <p:txBody>
          <a:bodyPr vert="horz" wrap="square" lIns="0" tIns="1892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90"/>
              </a:spcBef>
            </a:pPr>
            <a:r>
              <a:rPr sz="2300" b="1" spc="-55" dirty="0">
                <a:solidFill>
                  <a:srgbClr val="FFFFFF"/>
                </a:solidFill>
                <a:latin typeface="Calibri"/>
                <a:cs typeface="Calibri"/>
              </a:rPr>
              <a:t>tiks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40" dirty="0">
                <a:solidFill>
                  <a:srgbClr val="FFFFFF"/>
                </a:solidFill>
                <a:latin typeface="Calibri"/>
                <a:cs typeface="Calibri"/>
              </a:rPr>
              <a:t>indeksēta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20" dirty="0">
                <a:solidFill>
                  <a:srgbClr val="FFFFFF"/>
                </a:solidFill>
                <a:latin typeface="Calibri"/>
                <a:cs typeface="Calibri"/>
              </a:rPr>
              <a:t>pilnā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40" dirty="0">
                <a:solidFill>
                  <a:srgbClr val="FFFFFF"/>
                </a:solidFill>
                <a:latin typeface="Calibri"/>
                <a:cs typeface="Calibri"/>
              </a:rPr>
              <a:t>apmērā</a:t>
            </a:r>
            <a:endParaRPr sz="2300" dirty="0">
              <a:latin typeface="Calibri"/>
              <a:cs typeface="Calibri"/>
            </a:endParaRPr>
          </a:p>
          <a:p>
            <a:pPr marL="12700" marR="5080" algn="ctr">
              <a:lnSpc>
                <a:spcPts val="1300"/>
              </a:lnSpc>
              <a:spcBef>
                <a:spcPts val="885"/>
              </a:spcBef>
            </a:pPr>
            <a:r>
              <a:rPr sz="1200" spc="10" dirty="0">
                <a:solidFill>
                  <a:srgbClr val="005652"/>
                </a:solidFill>
                <a:latin typeface="Tahoma"/>
                <a:cs typeface="Tahoma"/>
              </a:rPr>
              <a:t>+ Kuriem vecuma pensija piešķirta pirms likumā noteiktā vecuma sasniegšanas sakarā ar tāda bērna aprūpi un audzināšanu, kuram noteikta invaliditāte, vai sakarā ar piecu un vairāk bērnu aprūpi un audzināšanu</a:t>
            </a:r>
            <a:endParaRPr sz="1200" spc="1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4093" y="1911146"/>
            <a:ext cx="1737360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30"/>
              </a:lnSpc>
              <a:spcBef>
                <a:spcPts val="100"/>
              </a:spcBef>
            </a:pPr>
            <a:r>
              <a:rPr sz="2300" b="1" spc="-125" dirty="0">
                <a:solidFill>
                  <a:srgbClr val="005652"/>
                </a:solidFill>
                <a:latin typeface="Calibri"/>
                <a:cs typeface="Calibri"/>
              </a:rPr>
              <a:t>PAAUGSTINĀTS</a:t>
            </a:r>
            <a:endParaRPr sz="2300" dirty="0">
              <a:latin typeface="Calibri"/>
              <a:cs typeface="Calibri"/>
            </a:endParaRPr>
          </a:p>
          <a:p>
            <a:pPr marL="97790">
              <a:lnSpc>
                <a:spcPts val="2530"/>
              </a:lnSpc>
            </a:pPr>
            <a:r>
              <a:rPr sz="2300" b="1" spc="-80" dirty="0">
                <a:solidFill>
                  <a:srgbClr val="F3F3F3"/>
                </a:solidFill>
                <a:latin typeface="Calibri"/>
                <a:cs typeface="Calibri"/>
              </a:rPr>
              <a:t>neapliekamais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8823" y="2495346"/>
            <a:ext cx="114744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165" dirty="0">
                <a:solidFill>
                  <a:srgbClr val="F3F3F3"/>
                </a:solidFill>
                <a:latin typeface="Calibri"/>
                <a:cs typeface="Calibri"/>
              </a:rPr>
              <a:t>minimums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46218" y="2851043"/>
            <a:ext cx="2944495" cy="6946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635125" algn="l"/>
              </a:tabLst>
            </a:pPr>
            <a:r>
              <a:rPr sz="4400" b="1" spc="-140" dirty="0">
                <a:solidFill>
                  <a:srgbClr val="FFFFFF"/>
                </a:solidFill>
                <a:latin typeface="Calibri"/>
                <a:cs typeface="Calibri"/>
              </a:rPr>
              <a:t>500</a:t>
            </a:r>
            <a:r>
              <a:rPr sz="4400" b="1" spc="-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45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r>
              <a:rPr sz="29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4400" b="1" spc="-140" dirty="0">
                <a:solidFill>
                  <a:srgbClr val="FFFFFF"/>
                </a:solidFill>
                <a:latin typeface="Calibri"/>
                <a:cs typeface="Calibri"/>
              </a:rPr>
              <a:t>1000</a:t>
            </a:r>
            <a:r>
              <a:rPr sz="4400" b="1" spc="-3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-45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endParaRPr sz="2950" dirty="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151484" y="3053327"/>
            <a:ext cx="250190" cy="373380"/>
          </a:xfrm>
          <a:custGeom>
            <a:avLst/>
            <a:gdLst/>
            <a:ahLst/>
            <a:cxnLst/>
            <a:rect l="l" t="t" r="r" b="b"/>
            <a:pathLst>
              <a:path w="250189" h="373379">
                <a:moveTo>
                  <a:pt x="0" y="0"/>
                </a:moveTo>
                <a:lnTo>
                  <a:pt x="0" y="373341"/>
                </a:lnTo>
                <a:lnTo>
                  <a:pt x="250177" y="1866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012304" y="3053327"/>
            <a:ext cx="250190" cy="373380"/>
          </a:xfrm>
          <a:custGeom>
            <a:avLst/>
            <a:gdLst/>
            <a:ahLst/>
            <a:cxnLst/>
            <a:rect l="l" t="t" r="r" b="b"/>
            <a:pathLst>
              <a:path w="250190" h="373379">
                <a:moveTo>
                  <a:pt x="0" y="0"/>
                </a:moveTo>
                <a:lnTo>
                  <a:pt x="0" y="373341"/>
                </a:lnTo>
                <a:lnTo>
                  <a:pt x="250177" y="1866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24987"/>
              </p:ext>
            </p:extLst>
          </p:nvPr>
        </p:nvGraphicFramePr>
        <p:xfrm>
          <a:off x="901866" y="4713113"/>
          <a:ext cx="2737216" cy="1209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6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154">
                <a:tc>
                  <a:txBody>
                    <a:bodyPr/>
                    <a:lstStyle/>
                    <a:p>
                      <a:pPr marR="109220" algn="r">
                        <a:lnSpc>
                          <a:spcPts val="1625"/>
                        </a:lnSpc>
                        <a:spcBef>
                          <a:spcPts val="40"/>
                        </a:spcBef>
                      </a:pPr>
                      <a:r>
                        <a:rPr sz="1400" spc="10" baseline="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Apdrošināšanas stāžs</a:t>
                      </a:r>
                      <a:endParaRPr sz="1400" spc="10" baseline="0" dirty="0">
                        <a:latin typeface="Tahoma"/>
                        <a:cs typeface="Tahoma"/>
                      </a:endParaRPr>
                    </a:p>
                  </a:txBody>
                  <a:tcPr marL="0" marR="0" marT="5080" marB="0">
                    <a:lnR w="3175">
                      <a:solidFill>
                        <a:srgbClr val="00565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4445" algn="ctr">
                        <a:lnSpc>
                          <a:spcPts val="1625"/>
                        </a:lnSpc>
                        <a:spcBef>
                          <a:spcPts val="4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Indekss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" marB="0">
                    <a:lnL w="3175">
                      <a:solidFill>
                        <a:srgbClr val="00565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marR="109220" algn="r">
                        <a:lnSpc>
                          <a:spcPts val="1895"/>
                        </a:lnSpc>
                      </a:pPr>
                      <a:r>
                        <a:rPr sz="1700" b="1" spc="-4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līdz</a:t>
                      </a:r>
                      <a:r>
                        <a:rPr sz="1700" b="1" spc="-5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3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29</a:t>
                      </a:r>
                      <a:r>
                        <a:rPr sz="1700" b="1" spc="-4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1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gadiem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00565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895"/>
                        </a:lnSpc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1,0635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565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R="109220" algn="r">
                        <a:lnSpc>
                          <a:spcPts val="1775"/>
                        </a:lnSpc>
                      </a:pPr>
                      <a:r>
                        <a:rPr sz="1700" b="1" spc="-6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30-</a:t>
                      </a:r>
                      <a:r>
                        <a:rPr sz="1700" b="1" spc="-5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39</a:t>
                      </a:r>
                      <a:r>
                        <a:rPr sz="1700" b="1" spc="-2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gadi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00565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775"/>
                        </a:lnSpc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1,0686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565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R="109220" algn="r">
                        <a:lnSpc>
                          <a:spcPts val="1780"/>
                        </a:lnSpc>
                      </a:pPr>
                      <a:r>
                        <a:rPr sz="1700" b="1" spc="-6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40-</a:t>
                      </a:r>
                      <a:r>
                        <a:rPr sz="1700" b="1" spc="-5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44</a:t>
                      </a:r>
                      <a:r>
                        <a:rPr sz="1700" b="1" spc="-2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2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gadi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00565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780"/>
                        </a:lnSpc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1,0737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565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marR="109220" algn="r">
                        <a:lnSpc>
                          <a:spcPts val="1855"/>
                        </a:lnSpc>
                      </a:pPr>
                      <a:r>
                        <a:rPr sz="1700" b="1" spc="-3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45</a:t>
                      </a:r>
                      <a:r>
                        <a:rPr sz="1700" b="1" spc="-30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8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gadi</a:t>
                      </a:r>
                      <a:r>
                        <a:rPr sz="1700" b="1" spc="-2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700" b="1" spc="-14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un</a:t>
                      </a:r>
                      <a:r>
                        <a:rPr sz="1700" b="1" spc="-25" dirty="0">
                          <a:solidFill>
                            <a:srgbClr val="005652"/>
                          </a:solidFill>
                          <a:latin typeface="Calibri"/>
                          <a:cs typeface="Calibri"/>
                        </a:rPr>
                        <a:t> vairāk</a:t>
                      </a:r>
                      <a:endParaRPr sz="17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005652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ts val="1855"/>
                        </a:lnSpc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1,0787</a:t>
                      </a:r>
                      <a:endParaRPr sz="17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005652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7902312" y="5222512"/>
            <a:ext cx="3135466" cy="275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10" dirty="0">
                <a:solidFill>
                  <a:srgbClr val="005652"/>
                </a:solidFill>
                <a:latin typeface="Calibri"/>
                <a:cs typeface="Calibri"/>
              </a:rPr>
              <a:t>pēc </a:t>
            </a:r>
            <a:r>
              <a:rPr sz="1700" spc="10" dirty="0">
                <a:solidFill>
                  <a:srgbClr val="005652"/>
                </a:solidFill>
                <a:latin typeface="Tahoma"/>
                <a:cs typeface="Tahoma"/>
              </a:rPr>
              <a:t>1996. gada 31. </a:t>
            </a:r>
            <a:r>
              <a:rPr sz="1700" spc="10" dirty="0" err="1">
                <a:solidFill>
                  <a:srgbClr val="005652"/>
                </a:solidFill>
                <a:latin typeface="Tahoma"/>
                <a:cs typeface="Tahoma"/>
              </a:rPr>
              <a:t>decembr</a:t>
            </a:r>
            <a:r>
              <a:rPr lang="en-US" sz="1700" spc="10" dirty="0" err="1">
                <a:solidFill>
                  <a:srgbClr val="005652"/>
                </a:solidFill>
                <a:latin typeface="Tahoma"/>
                <a:cs typeface="Tahoma"/>
              </a:rPr>
              <a:t>a</a:t>
            </a:r>
            <a:endParaRPr sz="1700" spc="10" dirty="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48699" y="5459449"/>
            <a:ext cx="2777025" cy="57066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1405255" algn="l"/>
              </a:tabLst>
            </a:pPr>
            <a:r>
              <a:rPr sz="3450" b="1" spc="-100" dirty="0">
                <a:solidFill>
                  <a:srgbClr val="FFFFFF"/>
                </a:solidFill>
                <a:latin typeface="Calibri"/>
                <a:cs typeface="Calibri"/>
              </a:rPr>
              <a:t>1,62</a:t>
            </a:r>
            <a:r>
              <a:rPr sz="3450" b="1" spc="-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50" spc="-385" dirty="0">
                <a:solidFill>
                  <a:srgbClr val="FFFFFF"/>
                </a:solidFill>
                <a:latin typeface="Tahoma"/>
                <a:cs typeface="Tahoma"/>
              </a:rPr>
              <a:t>€</a:t>
            </a:r>
            <a:r>
              <a:rPr sz="235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3450" b="1" spc="-100" dirty="0">
                <a:solidFill>
                  <a:srgbClr val="FFFFFF"/>
                </a:solidFill>
                <a:latin typeface="Calibri"/>
                <a:cs typeface="Calibri"/>
              </a:rPr>
              <a:t>1,72</a:t>
            </a:r>
            <a:r>
              <a:rPr lang="lv-LV" sz="3600" spc="-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lv-LV" sz="2400" spc="-385" dirty="0">
                <a:solidFill>
                  <a:schemeClr val="bg1"/>
                </a:solidFill>
                <a:latin typeface="Tahoma"/>
                <a:cs typeface="Tahoma"/>
              </a:rPr>
              <a:t>€ </a:t>
            </a:r>
            <a:endParaRPr sz="235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218217" y="5585773"/>
            <a:ext cx="198755" cy="296545"/>
          </a:xfrm>
          <a:custGeom>
            <a:avLst/>
            <a:gdLst/>
            <a:ahLst/>
            <a:cxnLst/>
            <a:rect l="l" t="t" r="r" b="b"/>
            <a:pathLst>
              <a:path w="198754" h="296545">
                <a:moveTo>
                  <a:pt x="0" y="0"/>
                </a:moveTo>
                <a:lnTo>
                  <a:pt x="0" y="296163"/>
                </a:lnTo>
                <a:lnTo>
                  <a:pt x="198462" y="1480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7"/>
          </p:nvPr>
        </p:nvSpPr>
        <p:spPr>
          <a:xfrm>
            <a:off x="11144064" y="6079116"/>
            <a:ext cx="374836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14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5B32-7B4F-4793-8E83-B88F2D2DD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424" y="574675"/>
            <a:ext cx="4378050" cy="523220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No 2026.gada</a:t>
            </a:r>
            <a:endParaRPr lang="lv-LV" dirty="0">
              <a:latin typeface="Trebuchet MS" panose="020B06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0553E-4041-421C-A4D5-82C8E4B05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087" y="1718181"/>
            <a:ext cx="10372725" cy="3046988"/>
          </a:xfrm>
        </p:spPr>
        <p:txBody>
          <a:bodyPr/>
          <a:lstStyle/>
          <a:p>
            <a:r>
              <a:rPr lang="lv-LV" b="1" dirty="0">
                <a:latin typeface="Verdana" panose="020B0604030504040204" pitchFamily="34" charset="0"/>
                <a:ea typeface="Verdana" panose="020B0604030504040204" pitchFamily="34" charset="0"/>
              </a:rPr>
              <a:t>Automātiskais pensijas pārrēķins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lv-LV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Pirmais automātiskais pārrēķins tiks veikts 2026.gada 1.aprīlī. </a:t>
            </a:r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Ja vēlas citu datumu – jāiesniedz iesniegums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, to </a:t>
            </a: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var iesniegt jau no 2025.gada 1.aprīļa.</a:t>
            </a:r>
          </a:p>
          <a:p>
            <a:endParaRPr lang="lv-LV" b="1" dirty="0">
              <a:solidFill>
                <a:srgbClr val="21252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v-LV" dirty="0">
                <a:latin typeface="Verdana" panose="020B0604030504040204" pitchFamily="34" charset="0"/>
                <a:ea typeface="Verdana" panose="020B0604030504040204" pitchFamily="34" charset="0"/>
              </a:rPr>
              <a:t>Automātiskais pensijas pārrēķins - pēc 12 mēnešiem no iepriekšējā pensijas pārrēķina vai 12 mēnešus pēc pensijas piešķiršanas.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51874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045EA4-A31C-4F4E-8783-EA986D3C731F}"/>
              </a:ext>
            </a:extLst>
          </p:cNvPr>
          <p:cNvSpPr/>
          <p:nvPr/>
        </p:nvSpPr>
        <p:spPr>
          <a:xfrm>
            <a:off x="3016250" y="426358"/>
            <a:ext cx="575945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 err="1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Senioru</a:t>
            </a:r>
            <a:r>
              <a:rPr lang="en-US" sz="2800" b="1" dirty="0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 </a:t>
            </a:r>
            <a:r>
              <a:rPr lang="en-US" sz="2800" b="1" dirty="0" err="1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dienas</a:t>
            </a:r>
            <a:r>
              <a:rPr lang="en-US" sz="2800" b="1" dirty="0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 </a:t>
            </a:r>
            <a:r>
              <a:rPr lang="en-US" sz="2800" b="1" dirty="0" err="1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rezolūcijā</a:t>
            </a:r>
            <a:r>
              <a:rPr lang="en-US" sz="2800" b="1" dirty="0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 </a:t>
            </a:r>
            <a:r>
              <a:rPr lang="en-US" sz="2800" b="1" dirty="0" err="1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piedāvātie</a:t>
            </a:r>
            <a:r>
              <a:rPr lang="en-US" sz="2800" b="1" dirty="0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 </a:t>
            </a:r>
            <a:r>
              <a:rPr lang="en-US" sz="2800" b="1" dirty="0" err="1">
                <a:solidFill>
                  <a:srgbClr val="005652"/>
                </a:solidFill>
                <a:latin typeface="Trebuchet MS" panose="020B0603020202020204" pitchFamily="34" charset="0"/>
                <a:ea typeface="+mj-ea"/>
                <a:cs typeface="Calibri"/>
              </a:rPr>
              <a:t>priekšlikumi</a:t>
            </a:r>
            <a:endParaRPr lang="lv-LV" sz="2800" b="1" dirty="0">
              <a:solidFill>
                <a:srgbClr val="005652"/>
              </a:solidFill>
              <a:latin typeface="Trebuchet MS" panose="020B0603020202020204" pitchFamily="34" charset="0"/>
              <a:ea typeface="+mj-ea"/>
              <a:cs typeface="Calibr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71ABE1-A754-4835-857B-AB0984F92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089468"/>
              </p:ext>
            </p:extLst>
          </p:nvPr>
        </p:nvGraphicFramePr>
        <p:xfrm>
          <a:off x="425450" y="1565275"/>
          <a:ext cx="10439400" cy="45135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3161826342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952683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dirty="0" err="1"/>
                        <a:t>Priekšlikums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Rezultāts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6646"/>
                  </a:ext>
                </a:extLst>
              </a:tr>
              <a:tr h="60642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dirty="0" err="1"/>
                        <a:t>Pensiju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indeksācija</a:t>
                      </a:r>
                      <a:r>
                        <a:rPr lang="en-US" dirty="0"/>
                        <a:t> 2x </a:t>
                      </a:r>
                      <a:r>
                        <a:rPr lang="en-US" dirty="0" err="1"/>
                        <a:t>gadā</a:t>
                      </a:r>
                      <a:r>
                        <a:rPr lang="en-US" dirty="0"/>
                        <a:t> pie </a:t>
                      </a:r>
                      <a:r>
                        <a:rPr lang="en-US" dirty="0" err="1"/>
                        <a:t>noteiktiem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kritērijiem</a:t>
                      </a:r>
                      <a:endParaRPr lang="lv-LV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9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Indeksējot pensijas, ņemt vērā nostrādātos darba gadus</a:t>
                      </a:r>
                      <a:endParaRPr lang="lv-LV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8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</a:t>
                      </a:r>
                      <a:r>
                        <a:rPr lang="lv-LV" sz="1800" dirty="0" err="1"/>
                        <a:t>oteikt</a:t>
                      </a:r>
                      <a:r>
                        <a:rPr lang="lv-LV" sz="1800" dirty="0"/>
                        <a:t> par prioritāti bāzes pensijas modeļa izstrādi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37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dirty="0"/>
                        <a:t>I</a:t>
                      </a:r>
                      <a:r>
                        <a:rPr lang="lv-LV" sz="1800" dirty="0" err="1"/>
                        <a:t>estrādāt</a:t>
                      </a:r>
                      <a:r>
                        <a:rPr lang="lv-LV" sz="1800" dirty="0"/>
                        <a:t> normatīvajos aktos noteikumu, par otrā līmeņa valsts sociālās apdrošināšanas iemaksu apjoma neaizskaramību</a:t>
                      </a:r>
                      <a:endParaRPr lang="lv-LV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68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</a:t>
                      </a:r>
                      <a:r>
                        <a:rPr lang="lv-LV" sz="1800" dirty="0" err="1"/>
                        <a:t>aglabāt</a:t>
                      </a:r>
                      <a:r>
                        <a:rPr lang="lv-LV" sz="1800" dirty="0"/>
                        <a:t> patlaban noteikto pensionēšanas vecuma slieksni gan vīriešiem, gan sievietēm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1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</a:t>
                      </a:r>
                      <a:r>
                        <a:rPr lang="lv-LV" dirty="0" err="1"/>
                        <a:t>zveidot</a:t>
                      </a:r>
                      <a:r>
                        <a:rPr lang="lv-LV" dirty="0"/>
                        <a:t> vienkāršā valodā digitālā un drukātā formā materiālus par pensiju aprēķināšanas modeli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85084"/>
                  </a:ext>
                </a:extLst>
              </a:tr>
            </a:tbl>
          </a:graphicData>
        </a:graphic>
      </p:graphicFrame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827F6D3D-2C70-4368-AF41-7D0CE77B9D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4680" y="2532918"/>
            <a:ext cx="386313" cy="386313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92E22B78-D3DF-42BF-9744-4015AFFA63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2045" y="3048518"/>
            <a:ext cx="386313" cy="386313"/>
          </a:xfrm>
          <a:prstGeom prst="rect">
            <a:avLst/>
          </a:prstGeom>
        </p:spPr>
      </p:pic>
      <p:pic>
        <p:nvPicPr>
          <p:cNvPr id="12" name="Graphic 11" descr="Close">
            <a:extLst>
              <a:ext uri="{FF2B5EF4-FFF2-40B4-BE49-F238E27FC236}">
                <a16:creationId xmlns:a16="http://schemas.microsoft.com/office/drawing/2014/main" id="{A78084A1-B22A-4A35-950A-9FA1C5685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2046" y="3801799"/>
            <a:ext cx="386313" cy="386313"/>
          </a:xfrm>
          <a:prstGeom prst="rect">
            <a:avLst/>
          </a:prstGeom>
        </p:spPr>
      </p:pic>
      <p:pic>
        <p:nvPicPr>
          <p:cNvPr id="13" name="Graphic 12" descr="Checkmark">
            <a:extLst>
              <a:ext uri="{FF2B5EF4-FFF2-40B4-BE49-F238E27FC236}">
                <a16:creationId xmlns:a16="http://schemas.microsoft.com/office/drawing/2014/main" id="{1FCF6A8B-20F4-405E-BCA9-C77906CEBC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74037" y="4596204"/>
            <a:ext cx="386313" cy="386313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5AEB3B86-3EC1-4699-B61F-A818048B0A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2543" y="5514819"/>
            <a:ext cx="386313" cy="386313"/>
          </a:xfrm>
          <a:prstGeom prst="rect">
            <a:avLst/>
          </a:prstGeom>
        </p:spPr>
      </p:pic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A04CDF24-FB22-4CCD-8FE4-5E399F9257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2044" y="2017318"/>
            <a:ext cx="386313" cy="38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6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8980" y="5554490"/>
            <a:ext cx="2022475" cy="67373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0"/>
              </a:spcBef>
            </a:pPr>
            <a:r>
              <a:rPr sz="1200" dirty="0">
                <a:solidFill>
                  <a:srgbClr val="1D1D1B"/>
                </a:solidFill>
                <a:latin typeface="Arial"/>
                <a:cs typeface="Arial"/>
              </a:rPr>
              <a:t>Skolas</a:t>
            </a:r>
            <a:r>
              <a:rPr sz="1200" spc="-1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D1D1B"/>
                </a:solidFill>
                <a:latin typeface="Arial"/>
                <a:cs typeface="Arial"/>
              </a:rPr>
              <a:t>iela</a:t>
            </a:r>
            <a:r>
              <a:rPr sz="1200" spc="-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D1D1B"/>
                </a:solidFill>
                <a:latin typeface="Arial"/>
                <a:cs typeface="Arial"/>
              </a:rPr>
              <a:t>28,</a:t>
            </a:r>
            <a:r>
              <a:rPr sz="1200" spc="-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D1D1B"/>
                </a:solidFill>
                <a:latin typeface="Arial"/>
                <a:cs typeface="Arial"/>
              </a:rPr>
              <a:t>Rīga, </a:t>
            </a:r>
            <a:r>
              <a:rPr sz="1200" spc="-55" dirty="0">
                <a:solidFill>
                  <a:srgbClr val="1D1D1B"/>
                </a:solidFill>
                <a:latin typeface="Arial"/>
                <a:cs typeface="Arial"/>
              </a:rPr>
              <a:t>LV-</a:t>
            </a:r>
            <a:r>
              <a:rPr sz="1200" spc="-20" dirty="0">
                <a:solidFill>
                  <a:srgbClr val="1D1D1B"/>
                </a:solidFill>
                <a:latin typeface="Arial"/>
                <a:cs typeface="Arial"/>
              </a:rPr>
              <a:t>1331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solidFill>
                  <a:srgbClr val="1D1D1B"/>
                </a:solidFill>
                <a:latin typeface="Arial"/>
                <a:cs typeface="Arial"/>
                <a:hlinkClick r:id="rId2"/>
              </a:rPr>
              <a:t>lm@lm.gov.lv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1D1D1B"/>
                </a:solidFill>
                <a:latin typeface="Arial"/>
                <a:cs typeface="Arial"/>
              </a:rPr>
              <a:t>+371</a:t>
            </a:r>
            <a:r>
              <a:rPr sz="1200" spc="-25" dirty="0">
                <a:solidFill>
                  <a:srgbClr val="1D1D1B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/>
                <a:cs typeface="Arial"/>
              </a:rPr>
              <a:t>80205100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56821" y="5133328"/>
            <a:ext cx="392430" cy="391160"/>
            <a:chOff x="4856821" y="5133328"/>
            <a:chExt cx="392430" cy="391160"/>
          </a:xfrm>
        </p:grpSpPr>
        <p:sp>
          <p:nvSpPr>
            <p:cNvPr id="4" name="object 4"/>
            <p:cNvSpPr/>
            <p:nvPr/>
          </p:nvSpPr>
          <p:spPr>
            <a:xfrm>
              <a:off x="4856821" y="5133328"/>
              <a:ext cx="392430" cy="391160"/>
            </a:xfrm>
            <a:custGeom>
              <a:avLst/>
              <a:gdLst/>
              <a:ahLst/>
              <a:cxnLst/>
              <a:rect l="l" t="t" r="r" b="b"/>
              <a:pathLst>
                <a:path w="392429" h="391160">
                  <a:moveTo>
                    <a:pt x="205327" y="0"/>
                  </a:moveTo>
                  <a:lnTo>
                    <a:pt x="187801" y="0"/>
                  </a:lnTo>
                  <a:lnTo>
                    <a:pt x="141534" y="7727"/>
                  </a:lnTo>
                  <a:lnTo>
                    <a:pt x="100303" y="25084"/>
                  </a:lnTo>
                  <a:lnTo>
                    <a:pt x="64975" y="50600"/>
                  </a:lnTo>
                  <a:lnTo>
                    <a:pt x="36415" y="82800"/>
                  </a:lnTo>
                  <a:lnTo>
                    <a:pt x="15489" y="120213"/>
                  </a:lnTo>
                  <a:lnTo>
                    <a:pt x="3062" y="161367"/>
                  </a:lnTo>
                  <a:lnTo>
                    <a:pt x="0" y="204788"/>
                  </a:lnTo>
                  <a:lnTo>
                    <a:pt x="7167" y="249005"/>
                  </a:lnTo>
                  <a:lnTo>
                    <a:pt x="25431" y="292544"/>
                  </a:lnTo>
                  <a:lnTo>
                    <a:pt x="53346" y="330578"/>
                  </a:lnTo>
                  <a:lnTo>
                    <a:pt x="87838" y="359494"/>
                  </a:lnTo>
                  <a:lnTo>
                    <a:pt x="127102" y="379235"/>
                  </a:lnTo>
                  <a:lnTo>
                    <a:pt x="169332" y="389744"/>
                  </a:lnTo>
                  <a:lnTo>
                    <a:pt x="212722" y="390966"/>
                  </a:lnTo>
                  <a:lnTo>
                    <a:pt x="255468" y="382845"/>
                  </a:lnTo>
                  <a:lnTo>
                    <a:pt x="295763" y="365323"/>
                  </a:lnTo>
                  <a:lnTo>
                    <a:pt x="331801" y="338344"/>
                  </a:lnTo>
                  <a:lnTo>
                    <a:pt x="348602" y="317893"/>
                  </a:lnTo>
                  <a:lnTo>
                    <a:pt x="162668" y="317893"/>
                  </a:lnTo>
                  <a:lnTo>
                    <a:pt x="162668" y="191643"/>
                  </a:lnTo>
                  <a:lnTo>
                    <a:pt x="137534" y="191643"/>
                  </a:lnTo>
                  <a:lnTo>
                    <a:pt x="137534" y="154381"/>
                  </a:lnTo>
                  <a:lnTo>
                    <a:pt x="162668" y="154381"/>
                  </a:lnTo>
                  <a:lnTo>
                    <a:pt x="162860" y="144678"/>
                  </a:lnTo>
                  <a:lnTo>
                    <a:pt x="162563" y="134740"/>
                  </a:lnTo>
                  <a:lnTo>
                    <a:pt x="162317" y="124831"/>
                  </a:lnTo>
                  <a:lnTo>
                    <a:pt x="162486" y="120213"/>
                  </a:lnTo>
                  <a:lnTo>
                    <a:pt x="162507" y="119621"/>
                  </a:lnTo>
                  <a:lnTo>
                    <a:pt x="162630" y="116243"/>
                  </a:lnTo>
                  <a:lnTo>
                    <a:pt x="162668" y="115214"/>
                  </a:lnTo>
                  <a:lnTo>
                    <a:pt x="172454" y="89281"/>
                  </a:lnTo>
                  <a:lnTo>
                    <a:pt x="192706" y="76646"/>
                  </a:lnTo>
                  <a:lnTo>
                    <a:pt x="218735" y="73557"/>
                  </a:lnTo>
                  <a:lnTo>
                    <a:pt x="349315" y="73557"/>
                  </a:lnTo>
                  <a:lnTo>
                    <a:pt x="348796" y="72763"/>
                  </a:lnTo>
                  <a:lnTo>
                    <a:pt x="320809" y="44407"/>
                  </a:lnTo>
                  <a:lnTo>
                    <a:pt x="287143" y="22034"/>
                  </a:lnTo>
                  <a:lnTo>
                    <a:pt x="248437" y="6834"/>
                  </a:lnTo>
                  <a:lnTo>
                    <a:pt x="205327" y="0"/>
                  </a:lnTo>
                  <a:close/>
                </a:path>
                <a:path w="392429" h="391160">
                  <a:moveTo>
                    <a:pt x="228938" y="113141"/>
                  </a:moveTo>
                  <a:lnTo>
                    <a:pt x="218967" y="114528"/>
                  </a:lnTo>
                  <a:lnTo>
                    <a:pt x="212020" y="119621"/>
                  </a:lnTo>
                  <a:lnTo>
                    <a:pt x="211648" y="120213"/>
                  </a:lnTo>
                  <a:lnTo>
                    <a:pt x="209886" y="124079"/>
                  </a:lnTo>
                  <a:lnTo>
                    <a:pt x="209886" y="154381"/>
                  </a:lnTo>
                  <a:lnTo>
                    <a:pt x="250259" y="154381"/>
                  </a:lnTo>
                  <a:lnTo>
                    <a:pt x="246830" y="191643"/>
                  </a:lnTo>
                  <a:lnTo>
                    <a:pt x="209886" y="191643"/>
                  </a:lnTo>
                  <a:lnTo>
                    <a:pt x="209886" y="317893"/>
                  </a:lnTo>
                  <a:lnTo>
                    <a:pt x="348602" y="317893"/>
                  </a:lnTo>
                  <a:lnTo>
                    <a:pt x="361778" y="301853"/>
                  </a:lnTo>
                  <a:lnTo>
                    <a:pt x="381248" y="262607"/>
                  </a:lnTo>
                  <a:lnTo>
                    <a:pt x="391214" y="222200"/>
                  </a:lnTo>
                  <a:lnTo>
                    <a:pt x="392314" y="181820"/>
                  </a:lnTo>
                  <a:lnTo>
                    <a:pt x="385187" y="142661"/>
                  </a:lnTo>
                  <a:lnTo>
                    <a:pt x="374606" y="116243"/>
                  </a:lnTo>
                  <a:lnTo>
                    <a:pt x="248380" y="116243"/>
                  </a:lnTo>
                  <a:lnTo>
                    <a:pt x="239539" y="114149"/>
                  </a:lnTo>
                  <a:lnTo>
                    <a:pt x="228938" y="113141"/>
                  </a:lnTo>
                  <a:close/>
                </a:path>
                <a:path w="392429" h="391160">
                  <a:moveTo>
                    <a:pt x="349315" y="73557"/>
                  </a:moveTo>
                  <a:lnTo>
                    <a:pt x="218735" y="73557"/>
                  </a:lnTo>
                  <a:lnTo>
                    <a:pt x="245853" y="76263"/>
                  </a:lnTo>
                  <a:lnTo>
                    <a:pt x="249116" y="76809"/>
                  </a:lnTo>
                  <a:lnTo>
                    <a:pt x="252368" y="77673"/>
                  </a:lnTo>
                  <a:lnTo>
                    <a:pt x="255593" y="78333"/>
                  </a:lnTo>
                  <a:lnTo>
                    <a:pt x="249399" y="114149"/>
                  </a:lnTo>
                  <a:lnTo>
                    <a:pt x="249333" y="114528"/>
                  </a:lnTo>
                  <a:lnTo>
                    <a:pt x="249214" y="115214"/>
                  </a:lnTo>
                  <a:lnTo>
                    <a:pt x="249142" y="115633"/>
                  </a:lnTo>
                  <a:lnTo>
                    <a:pt x="248380" y="116243"/>
                  </a:lnTo>
                  <a:lnTo>
                    <a:pt x="374606" y="116243"/>
                  </a:lnTo>
                  <a:lnTo>
                    <a:pt x="370468" y="105911"/>
                  </a:lnTo>
                  <a:lnTo>
                    <a:pt x="349315" y="73557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4356" y="5206885"/>
              <a:ext cx="118059" cy="24433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799158" y="5133327"/>
            <a:ext cx="392430" cy="391795"/>
            <a:chOff x="5799158" y="5133327"/>
            <a:chExt cx="392430" cy="391795"/>
          </a:xfrm>
        </p:grpSpPr>
        <p:sp>
          <p:nvSpPr>
            <p:cNvPr id="7" name="object 7"/>
            <p:cNvSpPr/>
            <p:nvPr/>
          </p:nvSpPr>
          <p:spPr>
            <a:xfrm>
              <a:off x="5799158" y="5133327"/>
              <a:ext cx="392430" cy="391795"/>
            </a:xfrm>
            <a:custGeom>
              <a:avLst/>
              <a:gdLst/>
              <a:ahLst/>
              <a:cxnLst/>
              <a:rect l="l" t="t" r="r" b="b"/>
              <a:pathLst>
                <a:path w="392429" h="391795">
                  <a:moveTo>
                    <a:pt x="204416" y="0"/>
                  </a:moveTo>
                  <a:lnTo>
                    <a:pt x="186903" y="0"/>
                  </a:lnTo>
                  <a:lnTo>
                    <a:pt x="140162" y="7885"/>
                  </a:lnTo>
                  <a:lnTo>
                    <a:pt x="98666" y="25613"/>
                  </a:lnTo>
                  <a:lnTo>
                    <a:pt x="63272" y="51645"/>
                  </a:lnTo>
                  <a:lnTo>
                    <a:pt x="34839" y="84443"/>
                  </a:lnTo>
                  <a:lnTo>
                    <a:pt x="14223" y="122468"/>
                  </a:lnTo>
                  <a:lnTo>
                    <a:pt x="2284" y="164182"/>
                  </a:lnTo>
                  <a:lnTo>
                    <a:pt x="62" y="204688"/>
                  </a:lnTo>
                  <a:lnTo>
                    <a:pt x="0" y="208724"/>
                  </a:lnTo>
                  <a:lnTo>
                    <a:pt x="7864" y="252524"/>
                  </a:lnTo>
                  <a:lnTo>
                    <a:pt x="27099" y="296075"/>
                  </a:lnTo>
                  <a:lnTo>
                    <a:pt x="53120" y="330798"/>
                  </a:lnTo>
                  <a:lnTo>
                    <a:pt x="84614" y="357688"/>
                  </a:lnTo>
                  <a:lnTo>
                    <a:pt x="120189" y="376759"/>
                  </a:lnTo>
                  <a:lnTo>
                    <a:pt x="158457" y="388026"/>
                  </a:lnTo>
                  <a:lnTo>
                    <a:pt x="198028" y="391502"/>
                  </a:lnTo>
                  <a:lnTo>
                    <a:pt x="237513" y="387204"/>
                  </a:lnTo>
                  <a:lnTo>
                    <a:pt x="275520" y="375144"/>
                  </a:lnTo>
                  <a:lnTo>
                    <a:pt x="310661" y="355338"/>
                  </a:lnTo>
                  <a:lnTo>
                    <a:pt x="341547" y="327800"/>
                  </a:lnTo>
                  <a:lnTo>
                    <a:pt x="355167" y="308775"/>
                  </a:lnTo>
                  <a:lnTo>
                    <a:pt x="85595" y="308775"/>
                  </a:lnTo>
                  <a:lnTo>
                    <a:pt x="170939" y="208724"/>
                  </a:lnTo>
                  <a:lnTo>
                    <a:pt x="85656" y="82981"/>
                  </a:lnTo>
                  <a:lnTo>
                    <a:pt x="355985" y="82981"/>
                  </a:lnTo>
                  <a:lnTo>
                    <a:pt x="355843" y="82727"/>
                  </a:lnTo>
                  <a:lnTo>
                    <a:pt x="327318" y="50554"/>
                  </a:lnTo>
                  <a:lnTo>
                    <a:pt x="292004" y="25065"/>
                  </a:lnTo>
                  <a:lnTo>
                    <a:pt x="250753" y="7725"/>
                  </a:lnTo>
                  <a:lnTo>
                    <a:pt x="204416" y="0"/>
                  </a:lnTo>
                  <a:close/>
                </a:path>
                <a:path w="392429" h="391795">
                  <a:moveTo>
                    <a:pt x="180426" y="222084"/>
                  </a:moveTo>
                  <a:lnTo>
                    <a:pt x="106157" y="308775"/>
                  </a:lnTo>
                  <a:lnTo>
                    <a:pt x="240599" y="308775"/>
                  </a:lnTo>
                  <a:lnTo>
                    <a:pt x="180426" y="222084"/>
                  </a:lnTo>
                  <a:close/>
                </a:path>
                <a:path w="392429" h="391795">
                  <a:moveTo>
                    <a:pt x="355985" y="82981"/>
                  </a:moveTo>
                  <a:lnTo>
                    <a:pt x="299553" y="82981"/>
                  </a:lnTo>
                  <a:lnTo>
                    <a:pt x="218158" y="179108"/>
                  </a:lnTo>
                  <a:lnTo>
                    <a:pt x="306486" y="308775"/>
                  </a:lnTo>
                  <a:lnTo>
                    <a:pt x="355167" y="308775"/>
                  </a:lnTo>
                  <a:lnTo>
                    <a:pt x="366786" y="292544"/>
                  </a:lnTo>
                  <a:lnTo>
                    <a:pt x="384996" y="248938"/>
                  </a:lnTo>
                  <a:lnTo>
                    <a:pt x="392154" y="204688"/>
                  </a:lnTo>
                  <a:lnTo>
                    <a:pt x="389113" y="161259"/>
                  </a:lnTo>
                  <a:lnTo>
                    <a:pt x="376725" y="120117"/>
                  </a:lnTo>
                  <a:lnTo>
                    <a:pt x="355985" y="82981"/>
                  </a:lnTo>
                  <a:close/>
                </a:path>
                <a:path w="392429" h="391795">
                  <a:moveTo>
                    <a:pt x="280134" y="82981"/>
                  </a:moveTo>
                  <a:lnTo>
                    <a:pt x="151280" y="82981"/>
                  </a:lnTo>
                  <a:lnTo>
                    <a:pt x="152232" y="83743"/>
                  </a:lnTo>
                  <a:lnTo>
                    <a:pt x="152651" y="84226"/>
                  </a:lnTo>
                  <a:lnTo>
                    <a:pt x="208976" y="165785"/>
                  </a:lnTo>
                  <a:lnTo>
                    <a:pt x="280134" y="82981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84750" y="5216319"/>
              <a:ext cx="220979" cy="226060"/>
            </a:xfrm>
            <a:custGeom>
              <a:avLst/>
              <a:gdLst/>
              <a:ahLst/>
              <a:cxnLst/>
              <a:rect l="l" t="t" r="r" b="b"/>
              <a:pathLst>
                <a:path w="220979" h="226060">
                  <a:moveTo>
                    <a:pt x="65684" y="0"/>
                  </a:moveTo>
                  <a:lnTo>
                    <a:pt x="68" y="0"/>
                  </a:lnTo>
                  <a:lnTo>
                    <a:pt x="85356" y="125730"/>
                  </a:lnTo>
                  <a:lnTo>
                    <a:pt x="0" y="225780"/>
                  </a:lnTo>
                  <a:lnTo>
                    <a:pt x="20573" y="225780"/>
                  </a:lnTo>
                  <a:lnTo>
                    <a:pt x="94830" y="139090"/>
                  </a:lnTo>
                  <a:lnTo>
                    <a:pt x="113747" y="139090"/>
                  </a:lnTo>
                  <a:lnTo>
                    <a:pt x="109533" y="133112"/>
                  </a:lnTo>
                  <a:lnTo>
                    <a:pt x="54698" y="54509"/>
                  </a:lnTo>
                  <a:lnTo>
                    <a:pt x="27431" y="15113"/>
                  </a:lnTo>
                  <a:lnTo>
                    <a:pt x="76640" y="15113"/>
                  </a:lnTo>
                  <a:lnTo>
                    <a:pt x="67055" y="1231"/>
                  </a:lnTo>
                  <a:lnTo>
                    <a:pt x="66636" y="749"/>
                  </a:lnTo>
                  <a:lnTo>
                    <a:pt x="65684" y="0"/>
                  </a:lnTo>
                  <a:close/>
                </a:path>
                <a:path w="220979" h="226060">
                  <a:moveTo>
                    <a:pt x="113747" y="139090"/>
                  </a:moveTo>
                  <a:lnTo>
                    <a:pt x="94830" y="139090"/>
                  </a:lnTo>
                  <a:lnTo>
                    <a:pt x="155003" y="225780"/>
                  </a:lnTo>
                  <a:lnTo>
                    <a:pt x="220891" y="225780"/>
                  </a:lnTo>
                  <a:lnTo>
                    <a:pt x="211046" y="211328"/>
                  </a:lnTo>
                  <a:lnTo>
                    <a:pt x="164909" y="211328"/>
                  </a:lnTo>
                  <a:lnTo>
                    <a:pt x="137143" y="172278"/>
                  </a:lnTo>
                  <a:lnTo>
                    <a:pt x="113747" y="139090"/>
                  </a:lnTo>
                  <a:close/>
                </a:path>
                <a:path w="220979" h="226060">
                  <a:moveTo>
                    <a:pt x="76640" y="15113"/>
                  </a:moveTo>
                  <a:lnTo>
                    <a:pt x="55994" y="15113"/>
                  </a:lnTo>
                  <a:lnTo>
                    <a:pt x="193471" y="211328"/>
                  </a:lnTo>
                  <a:lnTo>
                    <a:pt x="211046" y="211328"/>
                  </a:lnTo>
                  <a:lnTo>
                    <a:pt x="132562" y="96113"/>
                  </a:lnTo>
                  <a:lnTo>
                    <a:pt x="143832" y="82804"/>
                  </a:lnTo>
                  <a:lnTo>
                    <a:pt x="123380" y="82804"/>
                  </a:lnTo>
                  <a:lnTo>
                    <a:pt x="76640" y="15113"/>
                  </a:lnTo>
                  <a:close/>
                </a:path>
                <a:path w="220979" h="226060">
                  <a:moveTo>
                    <a:pt x="213947" y="0"/>
                  </a:moveTo>
                  <a:lnTo>
                    <a:pt x="194527" y="0"/>
                  </a:lnTo>
                  <a:lnTo>
                    <a:pt x="123380" y="82804"/>
                  </a:lnTo>
                  <a:lnTo>
                    <a:pt x="143832" y="82804"/>
                  </a:lnTo>
                  <a:lnTo>
                    <a:pt x="2139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12182" y="5231432"/>
              <a:ext cx="166370" cy="196215"/>
            </a:xfrm>
            <a:custGeom>
              <a:avLst/>
              <a:gdLst/>
              <a:ahLst/>
              <a:cxnLst/>
              <a:rect l="l" t="t" r="r" b="b"/>
              <a:pathLst>
                <a:path w="166370" h="196214">
                  <a:moveTo>
                    <a:pt x="28562" y="0"/>
                  </a:moveTo>
                  <a:lnTo>
                    <a:pt x="0" y="0"/>
                  </a:lnTo>
                  <a:lnTo>
                    <a:pt x="82101" y="117999"/>
                  </a:lnTo>
                  <a:lnTo>
                    <a:pt x="137477" y="196215"/>
                  </a:lnTo>
                  <a:lnTo>
                    <a:pt x="166039" y="196215"/>
                  </a:lnTo>
                  <a:lnTo>
                    <a:pt x="28562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6270462" y="5133321"/>
            <a:ext cx="391795" cy="391795"/>
            <a:chOff x="6270462" y="5133321"/>
            <a:chExt cx="391795" cy="391795"/>
          </a:xfrm>
        </p:grpSpPr>
        <p:sp>
          <p:nvSpPr>
            <p:cNvPr id="11" name="object 11"/>
            <p:cNvSpPr/>
            <p:nvPr/>
          </p:nvSpPr>
          <p:spPr>
            <a:xfrm>
              <a:off x="6270462" y="5133321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5">
                  <a:moveTo>
                    <a:pt x="203834" y="0"/>
                  </a:moveTo>
                  <a:lnTo>
                    <a:pt x="187070" y="0"/>
                  </a:lnTo>
                  <a:lnTo>
                    <a:pt x="141845" y="7474"/>
                  </a:lnTo>
                  <a:lnTo>
                    <a:pt x="101074" y="24456"/>
                  </a:lnTo>
                  <a:lnTo>
                    <a:pt x="65786" y="49580"/>
                  </a:lnTo>
                  <a:lnTo>
                    <a:pt x="37007" y="81484"/>
                  </a:lnTo>
                  <a:lnTo>
                    <a:pt x="15765" y="118804"/>
                  </a:lnTo>
                  <a:lnTo>
                    <a:pt x="3087" y="160175"/>
                  </a:lnTo>
                  <a:lnTo>
                    <a:pt x="0" y="204234"/>
                  </a:lnTo>
                  <a:lnTo>
                    <a:pt x="7531" y="249618"/>
                  </a:lnTo>
                  <a:lnTo>
                    <a:pt x="24339" y="290611"/>
                  </a:lnTo>
                  <a:lnTo>
                    <a:pt x="48266" y="324920"/>
                  </a:lnTo>
                  <a:lnTo>
                    <a:pt x="77964" y="352349"/>
                  </a:lnTo>
                  <a:lnTo>
                    <a:pt x="112087" y="372698"/>
                  </a:lnTo>
                  <a:lnTo>
                    <a:pt x="149291" y="385772"/>
                  </a:lnTo>
                  <a:lnTo>
                    <a:pt x="188228" y="391371"/>
                  </a:lnTo>
                  <a:lnTo>
                    <a:pt x="227554" y="389299"/>
                  </a:lnTo>
                  <a:lnTo>
                    <a:pt x="265922" y="379358"/>
                  </a:lnTo>
                  <a:lnTo>
                    <a:pt x="301987" y="361349"/>
                  </a:lnTo>
                  <a:lnTo>
                    <a:pt x="334402" y="335077"/>
                  </a:lnTo>
                  <a:lnTo>
                    <a:pt x="361822" y="300342"/>
                  </a:lnTo>
                  <a:lnTo>
                    <a:pt x="376170" y="270857"/>
                  </a:lnTo>
                  <a:lnTo>
                    <a:pt x="232231" y="270857"/>
                  </a:lnTo>
                  <a:lnTo>
                    <a:pt x="221540" y="270544"/>
                  </a:lnTo>
                  <a:lnTo>
                    <a:pt x="164920" y="270544"/>
                  </a:lnTo>
                  <a:lnTo>
                    <a:pt x="145485" y="270364"/>
                  </a:lnTo>
                  <a:lnTo>
                    <a:pt x="127112" y="269262"/>
                  </a:lnTo>
                  <a:lnTo>
                    <a:pt x="126591" y="269262"/>
                  </a:lnTo>
                  <a:lnTo>
                    <a:pt x="100623" y="254406"/>
                  </a:lnTo>
                  <a:lnTo>
                    <a:pt x="92300" y="224047"/>
                  </a:lnTo>
                  <a:lnTo>
                    <a:pt x="92489" y="204234"/>
                  </a:lnTo>
                  <a:lnTo>
                    <a:pt x="92519" y="201098"/>
                  </a:lnTo>
                  <a:lnTo>
                    <a:pt x="92640" y="188449"/>
                  </a:lnTo>
                  <a:lnTo>
                    <a:pt x="92722" y="157911"/>
                  </a:lnTo>
                  <a:lnTo>
                    <a:pt x="96328" y="144721"/>
                  </a:lnTo>
                  <a:lnTo>
                    <a:pt x="103722" y="134021"/>
                  </a:lnTo>
                  <a:lnTo>
                    <a:pt x="114309" y="126452"/>
                  </a:lnTo>
                  <a:lnTo>
                    <a:pt x="127495" y="122656"/>
                  </a:lnTo>
                  <a:lnTo>
                    <a:pt x="376423" y="122453"/>
                  </a:lnTo>
                  <a:lnTo>
                    <a:pt x="369182" y="104751"/>
                  </a:lnTo>
                  <a:lnTo>
                    <a:pt x="347340" y="71876"/>
                  </a:lnTo>
                  <a:lnTo>
                    <a:pt x="319237" y="43800"/>
                  </a:lnTo>
                  <a:lnTo>
                    <a:pt x="285520" y="21685"/>
                  </a:lnTo>
                  <a:lnTo>
                    <a:pt x="246837" y="6697"/>
                  </a:lnTo>
                  <a:lnTo>
                    <a:pt x="203834" y="0"/>
                  </a:lnTo>
                  <a:close/>
                </a:path>
                <a:path w="391795" h="391795">
                  <a:moveTo>
                    <a:pt x="376423" y="122453"/>
                  </a:moveTo>
                  <a:lnTo>
                    <a:pt x="262851" y="122453"/>
                  </a:lnTo>
                  <a:lnTo>
                    <a:pt x="290750" y="137548"/>
                  </a:lnTo>
                  <a:lnTo>
                    <a:pt x="299478" y="166506"/>
                  </a:lnTo>
                  <a:lnTo>
                    <a:pt x="299136" y="188449"/>
                  </a:lnTo>
                  <a:lnTo>
                    <a:pt x="299034" y="233095"/>
                  </a:lnTo>
                  <a:lnTo>
                    <a:pt x="286870" y="258813"/>
                  </a:lnTo>
                  <a:lnTo>
                    <a:pt x="262326" y="269262"/>
                  </a:lnTo>
                  <a:lnTo>
                    <a:pt x="232231" y="270857"/>
                  </a:lnTo>
                  <a:lnTo>
                    <a:pt x="376170" y="270857"/>
                  </a:lnTo>
                  <a:lnTo>
                    <a:pt x="380994" y="260942"/>
                  </a:lnTo>
                  <a:lnTo>
                    <a:pt x="390669" y="220519"/>
                  </a:lnTo>
                  <a:lnTo>
                    <a:pt x="391494" y="180236"/>
                  </a:lnTo>
                  <a:lnTo>
                    <a:pt x="384116" y="141259"/>
                  </a:lnTo>
                  <a:lnTo>
                    <a:pt x="376506" y="122656"/>
                  </a:lnTo>
                  <a:lnTo>
                    <a:pt x="376423" y="122453"/>
                  </a:lnTo>
                  <a:close/>
                </a:path>
                <a:path w="391795" h="391795">
                  <a:moveTo>
                    <a:pt x="203415" y="270014"/>
                  </a:moveTo>
                  <a:lnTo>
                    <a:pt x="176598" y="270364"/>
                  </a:lnTo>
                  <a:lnTo>
                    <a:pt x="177364" y="270364"/>
                  </a:lnTo>
                  <a:lnTo>
                    <a:pt x="164920" y="270544"/>
                  </a:lnTo>
                  <a:lnTo>
                    <a:pt x="221540" y="270544"/>
                  </a:lnTo>
                  <a:lnTo>
                    <a:pt x="203415" y="270014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62762" y="5255774"/>
              <a:ext cx="207645" cy="148590"/>
            </a:xfrm>
            <a:custGeom>
              <a:avLst/>
              <a:gdLst/>
              <a:ahLst/>
              <a:cxnLst/>
              <a:rect l="l" t="t" r="r" b="b"/>
              <a:pathLst>
                <a:path w="207645" h="148589">
                  <a:moveTo>
                    <a:pt x="155831" y="147561"/>
                  </a:moveTo>
                  <a:lnTo>
                    <a:pt x="111115" y="147561"/>
                  </a:lnTo>
                  <a:lnTo>
                    <a:pt x="139930" y="148404"/>
                  </a:lnTo>
                  <a:lnTo>
                    <a:pt x="155831" y="147561"/>
                  </a:lnTo>
                  <a:close/>
                </a:path>
                <a:path w="207645" h="148589">
                  <a:moveTo>
                    <a:pt x="170551" y="0"/>
                  </a:moveTo>
                  <a:lnTo>
                    <a:pt x="35194" y="203"/>
                  </a:lnTo>
                  <a:lnTo>
                    <a:pt x="4028" y="22268"/>
                  </a:lnTo>
                  <a:lnTo>
                    <a:pt x="339" y="66001"/>
                  </a:lnTo>
                  <a:lnTo>
                    <a:pt x="0" y="101598"/>
                  </a:lnTo>
                  <a:lnTo>
                    <a:pt x="8323" y="131954"/>
                  </a:lnTo>
                  <a:lnTo>
                    <a:pt x="34290" y="146808"/>
                  </a:lnTo>
                  <a:lnTo>
                    <a:pt x="34811" y="146808"/>
                  </a:lnTo>
                  <a:lnTo>
                    <a:pt x="53185" y="147911"/>
                  </a:lnTo>
                  <a:lnTo>
                    <a:pt x="72620" y="148091"/>
                  </a:lnTo>
                  <a:lnTo>
                    <a:pt x="85064" y="147911"/>
                  </a:lnTo>
                  <a:lnTo>
                    <a:pt x="84297" y="147911"/>
                  </a:lnTo>
                  <a:lnTo>
                    <a:pt x="111115" y="147561"/>
                  </a:lnTo>
                  <a:lnTo>
                    <a:pt x="155831" y="147561"/>
                  </a:lnTo>
                  <a:lnTo>
                    <a:pt x="170026" y="146808"/>
                  </a:lnTo>
                  <a:lnTo>
                    <a:pt x="194570" y="136359"/>
                  </a:lnTo>
                  <a:lnTo>
                    <a:pt x="206733" y="110642"/>
                  </a:lnTo>
                  <a:lnTo>
                    <a:pt x="206716" y="104940"/>
                  </a:lnTo>
                  <a:lnTo>
                    <a:pt x="76495" y="104940"/>
                  </a:lnTo>
                  <a:lnTo>
                    <a:pt x="76495" y="42583"/>
                  </a:lnTo>
                  <a:lnTo>
                    <a:pt x="206735" y="42583"/>
                  </a:lnTo>
                  <a:lnTo>
                    <a:pt x="198450" y="15094"/>
                  </a:lnTo>
                  <a:lnTo>
                    <a:pt x="170551" y="0"/>
                  </a:lnTo>
                  <a:close/>
                </a:path>
                <a:path w="207645" h="148589">
                  <a:moveTo>
                    <a:pt x="206735" y="42583"/>
                  </a:moveTo>
                  <a:lnTo>
                    <a:pt x="76495" y="42583"/>
                  </a:lnTo>
                  <a:lnTo>
                    <a:pt x="130571" y="73012"/>
                  </a:lnTo>
                  <a:lnTo>
                    <a:pt x="76495" y="104940"/>
                  </a:lnTo>
                  <a:lnTo>
                    <a:pt x="206716" y="104940"/>
                  </a:lnTo>
                  <a:lnTo>
                    <a:pt x="206835" y="66001"/>
                  </a:lnTo>
                  <a:lnTo>
                    <a:pt x="207178" y="44053"/>
                  </a:lnTo>
                  <a:lnTo>
                    <a:pt x="206735" y="425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39258" y="5298357"/>
              <a:ext cx="54610" cy="62865"/>
            </a:xfrm>
            <a:custGeom>
              <a:avLst/>
              <a:gdLst/>
              <a:ahLst/>
              <a:cxnLst/>
              <a:rect l="l" t="t" r="r" b="b"/>
              <a:pathLst>
                <a:path w="54610" h="62864">
                  <a:moveTo>
                    <a:pt x="0" y="0"/>
                  </a:moveTo>
                  <a:lnTo>
                    <a:pt x="0" y="62357"/>
                  </a:lnTo>
                  <a:lnTo>
                    <a:pt x="54076" y="30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328406" y="5133321"/>
            <a:ext cx="391795" cy="391160"/>
            <a:chOff x="5328406" y="5133321"/>
            <a:chExt cx="391795" cy="391160"/>
          </a:xfrm>
        </p:grpSpPr>
        <p:sp>
          <p:nvSpPr>
            <p:cNvPr id="15" name="object 15"/>
            <p:cNvSpPr/>
            <p:nvPr/>
          </p:nvSpPr>
          <p:spPr>
            <a:xfrm>
              <a:off x="5328406" y="5133321"/>
              <a:ext cx="391795" cy="391160"/>
            </a:xfrm>
            <a:custGeom>
              <a:avLst/>
              <a:gdLst/>
              <a:ahLst/>
              <a:cxnLst/>
              <a:rect l="l" t="t" r="r" b="b"/>
              <a:pathLst>
                <a:path w="391795" h="391160">
                  <a:moveTo>
                    <a:pt x="203694" y="0"/>
                  </a:moveTo>
                  <a:lnTo>
                    <a:pt x="186930" y="0"/>
                  </a:lnTo>
                  <a:lnTo>
                    <a:pt x="144139" y="6632"/>
                  </a:lnTo>
                  <a:lnTo>
                    <a:pt x="105650" y="21573"/>
                  </a:lnTo>
                  <a:lnTo>
                    <a:pt x="72098" y="43650"/>
                  </a:lnTo>
                  <a:lnTo>
                    <a:pt x="44121" y="71692"/>
                  </a:lnTo>
                  <a:lnTo>
                    <a:pt x="22355" y="104527"/>
                  </a:lnTo>
                  <a:lnTo>
                    <a:pt x="7436" y="140983"/>
                  </a:lnTo>
                  <a:lnTo>
                    <a:pt x="0" y="179888"/>
                  </a:lnTo>
                  <a:lnTo>
                    <a:pt x="573" y="213617"/>
                  </a:lnTo>
                  <a:lnTo>
                    <a:pt x="10122" y="260358"/>
                  </a:lnTo>
                  <a:lnTo>
                    <a:pt x="28954" y="299580"/>
                  </a:lnTo>
                  <a:lnTo>
                    <a:pt x="58091" y="336137"/>
                  </a:lnTo>
                  <a:lnTo>
                    <a:pt x="93300" y="363473"/>
                  </a:lnTo>
                  <a:lnTo>
                    <a:pt x="132836" y="381605"/>
                  </a:lnTo>
                  <a:lnTo>
                    <a:pt x="174955" y="390551"/>
                  </a:lnTo>
                  <a:lnTo>
                    <a:pt x="217911" y="390326"/>
                  </a:lnTo>
                  <a:lnTo>
                    <a:pt x="259959" y="380948"/>
                  </a:lnTo>
                  <a:lnTo>
                    <a:pt x="299354" y="362435"/>
                  </a:lnTo>
                  <a:lnTo>
                    <a:pt x="334351" y="334803"/>
                  </a:lnTo>
                  <a:lnTo>
                    <a:pt x="343977" y="322548"/>
                  </a:lnTo>
                  <a:lnTo>
                    <a:pt x="204579" y="322548"/>
                  </a:lnTo>
                  <a:lnTo>
                    <a:pt x="180837" y="322322"/>
                  </a:lnTo>
                  <a:lnTo>
                    <a:pt x="123573" y="317530"/>
                  </a:lnTo>
                  <a:lnTo>
                    <a:pt x="78552" y="283740"/>
                  </a:lnTo>
                  <a:lnTo>
                    <a:pt x="69174" y="223426"/>
                  </a:lnTo>
                  <a:lnTo>
                    <a:pt x="68755" y="196191"/>
                  </a:lnTo>
                  <a:lnTo>
                    <a:pt x="68992" y="179888"/>
                  </a:lnTo>
                  <a:lnTo>
                    <a:pt x="69064" y="175000"/>
                  </a:lnTo>
                  <a:lnTo>
                    <a:pt x="78470" y="108153"/>
                  </a:lnTo>
                  <a:lnTo>
                    <a:pt x="123470" y="74361"/>
                  </a:lnTo>
                  <a:lnTo>
                    <a:pt x="176449" y="69721"/>
                  </a:lnTo>
                  <a:lnTo>
                    <a:pt x="345030" y="69567"/>
                  </a:lnTo>
                  <a:lnTo>
                    <a:pt x="318381" y="43216"/>
                  </a:lnTo>
                  <a:lnTo>
                    <a:pt x="284782" y="21355"/>
                  </a:lnTo>
                  <a:lnTo>
                    <a:pt x="246504" y="6632"/>
                  </a:lnTo>
                  <a:lnTo>
                    <a:pt x="246755" y="6632"/>
                  </a:lnTo>
                  <a:lnTo>
                    <a:pt x="203694" y="0"/>
                  </a:lnTo>
                  <a:close/>
                </a:path>
                <a:path w="391795" h="391160">
                  <a:moveTo>
                    <a:pt x="345030" y="69567"/>
                  </a:moveTo>
                  <a:lnTo>
                    <a:pt x="212912" y="69567"/>
                  </a:lnTo>
                  <a:lnTo>
                    <a:pt x="230757" y="69938"/>
                  </a:lnTo>
                  <a:lnTo>
                    <a:pt x="271461" y="75048"/>
                  </a:lnTo>
                  <a:lnTo>
                    <a:pt x="315536" y="115482"/>
                  </a:lnTo>
                  <a:lnTo>
                    <a:pt x="321778" y="156260"/>
                  </a:lnTo>
                  <a:lnTo>
                    <a:pt x="322372" y="196191"/>
                  </a:lnTo>
                  <a:lnTo>
                    <a:pt x="322225" y="213617"/>
                  </a:lnTo>
                  <a:lnTo>
                    <a:pt x="317802" y="266863"/>
                  </a:lnTo>
                  <a:lnTo>
                    <a:pt x="284904" y="312262"/>
                  </a:lnTo>
                  <a:lnTo>
                    <a:pt x="228251" y="322164"/>
                  </a:lnTo>
                  <a:lnTo>
                    <a:pt x="204579" y="322548"/>
                  </a:lnTo>
                  <a:lnTo>
                    <a:pt x="343977" y="322548"/>
                  </a:lnTo>
                  <a:lnTo>
                    <a:pt x="381754" y="258771"/>
                  </a:lnTo>
                  <a:lnTo>
                    <a:pt x="390900" y="218527"/>
                  </a:lnTo>
                  <a:lnTo>
                    <a:pt x="391282" y="179888"/>
                  </a:lnTo>
                  <a:lnTo>
                    <a:pt x="391296" y="178483"/>
                  </a:lnTo>
                  <a:lnTo>
                    <a:pt x="383591" y="139784"/>
                  </a:lnTo>
                  <a:lnTo>
                    <a:pt x="368436" y="103576"/>
                  </a:lnTo>
                  <a:lnTo>
                    <a:pt x="346483" y="71005"/>
                  </a:lnTo>
                  <a:lnTo>
                    <a:pt x="345030" y="69567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97155" y="5202893"/>
              <a:ext cx="253365" cy="253365"/>
            </a:xfrm>
            <a:custGeom>
              <a:avLst/>
              <a:gdLst/>
              <a:ahLst/>
              <a:cxnLst/>
              <a:rect l="l" t="t" r="r" b="b"/>
              <a:pathLst>
                <a:path w="253364" h="253364">
                  <a:moveTo>
                    <a:pt x="144166" y="0"/>
                  </a:moveTo>
                  <a:lnTo>
                    <a:pt x="120301" y="0"/>
                  </a:lnTo>
                  <a:lnTo>
                    <a:pt x="107699" y="149"/>
                  </a:lnTo>
                  <a:lnTo>
                    <a:pt x="54726" y="4793"/>
                  </a:lnTo>
                  <a:lnTo>
                    <a:pt x="9721" y="38576"/>
                  </a:lnTo>
                  <a:lnTo>
                    <a:pt x="395" y="99387"/>
                  </a:lnTo>
                  <a:lnTo>
                    <a:pt x="0" y="126623"/>
                  </a:lnTo>
                  <a:lnTo>
                    <a:pt x="162" y="137072"/>
                  </a:lnTo>
                  <a:lnTo>
                    <a:pt x="270" y="144051"/>
                  </a:lnTo>
                  <a:lnTo>
                    <a:pt x="352" y="149294"/>
                  </a:lnTo>
                  <a:lnTo>
                    <a:pt x="423" y="153859"/>
                  </a:lnTo>
                  <a:lnTo>
                    <a:pt x="1663" y="179493"/>
                  </a:lnTo>
                  <a:lnTo>
                    <a:pt x="27876" y="236149"/>
                  </a:lnTo>
                  <a:lnTo>
                    <a:pt x="89598" y="252163"/>
                  </a:lnTo>
                  <a:lnTo>
                    <a:pt x="135834" y="252982"/>
                  </a:lnTo>
                  <a:lnTo>
                    <a:pt x="159501" y="252598"/>
                  </a:lnTo>
                  <a:lnTo>
                    <a:pt x="181775" y="251362"/>
                  </a:lnTo>
                  <a:lnTo>
                    <a:pt x="216153" y="242694"/>
                  </a:lnTo>
                  <a:lnTo>
                    <a:pt x="230930" y="230058"/>
                  </a:lnTo>
                  <a:lnTo>
                    <a:pt x="126942" y="230058"/>
                  </a:lnTo>
                  <a:lnTo>
                    <a:pt x="100420" y="229686"/>
                  </a:lnTo>
                  <a:lnTo>
                    <a:pt x="51581" y="223542"/>
                  </a:lnTo>
                  <a:lnTo>
                    <a:pt x="24472" y="171162"/>
                  </a:lnTo>
                  <a:lnTo>
                    <a:pt x="23778" y="149294"/>
                  </a:lnTo>
                  <a:lnTo>
                    <a:pt x="23897" y="99387"/>
                  </a:lnTo>
                  <a:lnTo>
                    <a:pt x="28268" y="56068"/>
                  </a:lnTo>
                  <a:lnTo>
                    <a:pt x="54690" y="28466"/>
                  </a:lnTo>
                  <a:lnTo>
                    <a:pt x="102154" y="23361"/>
                  </a:lnTo>
                  <a:lnTo>
                    <a:pt x="125528" y="23070"/>
                  </a:lnTo>
                  <a:lnTo>
                    <a:pt x="232563" y="23070"/>
                  </a:lnTo>
                  <a:lnTo>
                    <a:pt x="230493" y="19748"/>
                  </a:lnTo>
                  <a:lnTo>
                    <a:pt x="202716" y="5480"/>
                  </a:lnTo>
                  <a:lnTo>
                    <a:pt x="162013" y="372"/>
                  </a:lnTo>
                  <a:lnTo>
                    <a:pt x="144166" y="0"/>
                  </a:lnTo>
                  <a:close/>
                </a:path>
                <a:path w="253364" h="253364">
                  <a:moveTo>
                    <a:pt x="232563" y="23070"/>
                  </a:moveTo>
                  <a:lnTo>
                    <a:pt x="125528" y="23070"/>
                  </a:lnTo>
                  <a:lnTo>
                    <a:pt x="158055" y="23361"/>
                  </a:lnTo>
                  <a:lnTo>
                    <a:pt x="151652" y="23361"/>
                  </a:lnTo>
                  <a:lnTo>
                    <a:pt x="195020" y="27097"/>
                  </a:lnTo>
                  <a:lnTo>
                    <a:pt x="229387" y="74553"/>
                  </a:lnTo>
                  <a:lnTo>
                    <a:pt x="230626" y="137072"/>
                  </a:lnTo>
                  <a:lnTo>
                    <a:pt x="230476" y="144051"/>
                  </a:lnTo>
                  <a:lnTo>
                    <a:pt x="230363" y="149294"/>
                  </a:lnTo>
                  <a:lnTo>
                    <a:pt x="230265" y="153859"/>
                  </a:lnTo>
                  <a:lnTo>
                    <a:pt x="221573" y="206739"/>
                  </a:lnTo>
                  <a:lnTo>
                    <a:pt x="178727" y="228553"/>
                  </a:lnTo>
                  <a:lnTo>
                    <a:pt x="126942" y="230058"/>
                  </a:lnTo>
                  <a:lnTo>
                    <a:pt x="230930" y="230058"/>
                  </a:lnTo>
                  <a:lnTo>
                    <a:pt x="253034" y="162805"/>
                  </a:lnTo>
                  <a:lnTo>
                    <a:pt x="253237" y="94837"/>
                  </a:lnTo>
                  <a:lnTo>
                    <a:pt x="253034" y="86682"/>
                  </a:lnTo>
                  <a:lnTo>
                    <a:pt x="246786" y="45905"/>
                  </a:lnTo>
                  <a:lnTo>
                    <a:pt x="232563" y="23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20926" y="5225964"/>
              <a:ext cx="207010" cy="207010"/>
            </a:xfrm>
            <a:custGeom>
              <a:avLst/>
              <a:gdLst/>
              <a:ahLst/>
              <a:cxnLst/>
              <a:rect l="l" t="t" r="r" b="b"/>
              <a:pathLst>
                <a:path w="207010" h="207010">
                  <a:moveTo>
                    <a:pt x="101758" y="0"/>
                  </a:moveTo>
                  <a:lnTo>
                    <a:pt x="56171" y="1128"/>
                  </a:lnTo>
                  <a:lnTo>
                    <a:pt x="14138" y="15694"/>
                  </a:lnTo>
                  <a:lnTo>
                    <a:pt x="698" y="58291"/>
                  </a:lnTo>
                  <a:lnTo>
                    <a:pt x="0" y="80159"/>
                  </a:lnTo>
                  <a:lnTo>
                    <a:pt x="115" y="129750"/>
                  </a:lnTo>
                  <a:lnTo>
                    <a:pt x="3979" y="171599"/>
                  </a:lnTo>
                  <a:lnTo>
                    <a:pt x="51384" y="205471"/>
                  </a:lnTo>
                  <a:lnTo>
                    <a:pt x="103169" y="206986"/>
                  </a:lnTo>
                  <a:lnTo>
                    <a:pt x="129199" y="206611"/>
                  </a:lnTo>
                  <a:lnTo>
                    <a:pt x="129536" y="206611"/>
                  </a:lnTo>
                  <a:lnTo>
                    <a:pt x="154965" y="205471"/>
                  </a:lnTo>
                  <a:lnTo>
                    <a:pt x="182567" y="198700"/>
                  </a:lnTo>
                  <a:lnTo>
                    <a:pt x="197805" y="183664"/>
                  </a:lnTo>
                  <a:lnTo>
                    <a:pt x="202533" y="168168"/>
                  </a:lnTo>
                  <a:lnTo>
                    <a:pt x="100801" y="168168"/>
                  </a:lnTo>
                  <a:lnTo>
                    <a:pt x="65795" y="155989"/>
                  </a:lnTo>
                  <a:lnTo>
                    <a:pt x="42852" y="126765"/>
                  </a:lnTo>
                  <a:lnTo>
                    <a:pt x="40550" y="86675"/>
                  </a:lnTo>
                  <a:lnTo>
                    <a:pt x="47860" y="69666"/>
                  </a:lnTo>
                  <a:lnTo>
                    <a:pt x="60016" y="55083"/>
                  </a:lnTo>
                  <a:lnTo>
                    <a:pt x="75673" y="44411"/>
                  </a:lnTo>
                  <a:lnTo>
                    <a:pt x="93484" y="39139"/>
                  </a:lnTo>
                  <a:lnTo>
                    <a:pt x="155850" y="39139"/>
                  </a:lnTo>
                  <a:lnTo>
                    <a:pt x="155398" y="38327"/>
                  </a:lnTo>
                  <a:lnTo>
                    <a:pt x="158006" y="27086"/>
                  </a:lnTo>
                  <a:lnTo>
                    <a:pt x="168897" y="20851"/>
                  </a:lnTo>
                  <a:lnTo>
                    <a:pt x="195330" y="20851"/>
                  </a:lnTo>
                  <a:lnTo>
                    <a:pt x="188966" y="12390"/>
                  </a:lnTo>
                  <a:lnTo>
                    <a:pt x="171251" y="4017"/>
                  </a:lnTo>
                  <a:lnTo>
                    <a:pt x="147383" y="862"/>
                  </a:lnTo>
                  <a:lnTo>
                    <a:pt x="128085" y="292"/>
                  </a:lnTo>
                  <a:lnTo>
                    <a:pt x="135036" y="292"/>
                  </a:lnTo>
                  <a:lnTo>
                    <a:pt x="101758" y="0"/>
                  </a:lnTo>
                  <a:close/>
                </a:path>
                <a:path w="207010" h="207010">
                  <a:moveTo>
                    <a:pt x="155850" y="39139"/>
                  </a:moveTo>
                  <a:lnTo>
                    <a:pt x="93484" y="39139"/>
                  </a:lnTo>
                  <a:lnTo>
                    <a:pt x="130820" y="44767"/>
                  </a:lnTo>
                  <a:lnTo>
                    <a:pt x="156411" y="66476"/>
                  </a:lnTo>
                  <a:lnTo>
                    <a:pt x="167915" y="97169"/>
                  </a:lnTo>
                  <a:lnTo>
                    <a:pt x="162990" y="129750"/>
                  </a:lnTo>
                  <a:lnTo>
                    <a:pt x="139293" y="157122"/>
                  </a:lnTo>
                  <a:lnTo>
                    <a:pt x="100801" y="168168"/>
                  </a:lnTo>
                  <a:lnTo>
                    <a:pt x="202533" y="168168"/>
                  </a:lnTo>
                  <a:lnTo>
                    <a:pt x="204485" y="161768"/>
                  </a:lnTo>
                  <a:lnTo>
                    <a:pt x="206412" y="134415"/>
                  </a:lnTo>
                  <a:lnTo>
                    <a:pt x="206852" y="114002"/>
                  </a:lnTo>
                  <a:lnTo>
                    <a:pt x="206746" y="80159"/>
                  </a:lnTo>
                  <a:lnTo>
                    <a:pt x="206602" y="71768"/>
                  </a:lnTo>
                  <a:lnTo>
                    <a:pt x="205612" y="51484"/>
                  </a:lnTo>
                  <a:lnTo>
                    <a:pt x="205491" y="50925"/>
                  </a:lnTo>
                  <a:lnTo>
                    <a:pt x="174599" y="50925"/>
                  </a:lnTo>
                  <a:lnTo>
                    <a:pt x="160965" y="48348"/>
                  </a:lnTo>
                  <a:lnTo>
                    <a:pt x="155850" y="39139"/>
                  </a:lnTo>
                  <a:close/>
                </a:path>
                <a:path w="207010" h="207010">
                  <a:moveTo>
                    <a:pt x="195330" y="20851"/>
                  </a:moveTo>
                  <a:lnTo>
                    <a:pt x="168897" y="20851"/>
                  </a:lnTo>
                  <a:lnTo>
                    <a:pt x="177518" y="22528"/>
                  </a:lnTo>
                  <a:lnTo>
                    <a:pt x="183506" y="28379"/>
                  </a:lnTo>
                  <a:lnTo>
                    <a:pt x="185740" y="36493"/>
                  </a:lnTo>
                  <a:lnTo>
                    <a:pt x="183265" y="44411"/>
                  </a:lnTo>
                  <a:lnTo>
                    <a:pt x="183154" y="44767"/>
                  </a:lnTo>
                  <a:lnTo>
                    <a:pt x="183095" y="44956"/>
                  </a:lnTo>
                  <a:lnTo>
                    <a:pt x="181482" y="47331"/>
                  </a:lnTo>
                  <a:lnTo>
                    <a:pt x="177456" y="50404"/>
                  </a:lnTo>
                  <a:lnTo>
                    <a:pt x="174599" y="50925"/>
                  </a:lnTo>
                  <a:lnTo>
                    <a:pt x="205491" y="50925"/>
                  </a:lnTo>
                  <a:lnTo>
                    <a:pt x="200447" y="27654"/>
                  </a:lnTo>
                  <a:lnTo>
                    <a:pt x="195330" y="20851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61470" y="5246826"/>
              <a:ext cx="145415" cy="147320"/>
            </a:xfrm>
            <a:custGeom>
              <a:avLst/>
              <a:gdLst/>
              <a:ahLst/>
              <a:cxnLst/>
              <a:rect l="l" t="t" r="r" b="b"/>
              <a:pathLst>
                <a:path w="145414" h="147320">
                  <a:moveTo>
                    <a:pt x="127368" y="76314"/>
                  </a:moveTo>
                  <a:lnTo>
                    <a:pt x="115862" y="45618"/>
                  </a:lnTo>
                  <a:lnTo>
                    <a:pt x="110540" y="41097"/>
                  </a:lnTo>
                  <a:lnTo>
                    <a:pt x="103530" y="35166"/>
                  </a:lnTo>
                  <a:lnTo>
                    <a:pt x="103530" y="77787"/>
                  </a:lnTo>
                  <a:lnTo>
                    <a:pt x="96545" y="107543"/>
                  </a:lnTo>
                  <a:lnTo>
                    <a:pt x="68618" y="123685"/>
                  </a:lnTo>
                  <a:lnTo>
                    <a:pt x="35179" y="114198"/>
                  </a:lnTo>
                  <a:lnTo>
                    <a:pt x="21793" y="86982"/>
                  </a:lnTo>
                  <a:lnTo>
                    <a:pt x="28841" y="57454"/>
                  </a:lnTo>
                  <a:lnTo>
                    <a:pt x="56743" y="41097"/>
                  </a:lnTo>
                  <a:lnTo>
                    <a:pt x="90106" y="50330"/>
                  </a:lnTo>
                  <a:lnTo>
                    <a:pt x="103530" y="77787"/>
                  </a:lnTo>
                  <a:lnTo>
                    <a:pt x="103530" y="35166"/>
                  </a:lnTo>
                  <a:lnTo>
                    <a:pt x="90271" y="23914"/>
                  </a:lnTo>
                  <a:lnTo>
                    <a:pt x="52933" y="18275"/>
                  </a:lnTo>
                  <a:lnTo>
                    <a:pt x="35128" y="23558"/>
                  </a:lnTo>
                  <a:lnTo>
                    <a:pt x="19469" y="34226"/>
                  </a:lnTo>
                  <a:lnTo>
                    <a:pt x="7315" y="48818"/>
                  </a:lnTo>
                  <a:lnTo>
                    <a:pt x="0" y="65824"/>
                  </a:lnTo>
                  <a:lnTo>
                    <a:pt x="2298" y="105918"/>
                  </a:lnTo>
                  <a:lnTo>
                    <a:pt x="25247" y="135140"/>
                  </a:lnTo>
                  <a:lnTo>
                    <a:pt x="60248" y="147320"/>
                  </a:lnTo>
                  <a:lnTo>
                    <a:pt x="98742" y="136258"/>
                  </a:lnTo>
                  <a:lnTo>
                    <a:pt x="109626" y="123685"/>
                  </a:lnTo>
                  <a:lnTo>
                    <a:pt x="122440" y="108889"/>
                  </a:lnTo>
                  <a:lnTo>
                    <a:pt x="127368" y="76314"/>
                  </a:lnTo>
                  <a:close/>
                </a:path>
                <a:path w="145414" h="147320">
                  <a:moveTo>
                    <a:pt x="145186" y="15633"/>
                  </a:moveTo>
                  <a:lnTo>
                    <a:pt x="142951" y="7531"/>
                  </a:lnTo>
                  <a:lnTo>
                    <a:pt x="136969" y="1676"/>
                  </a:lnTo>
                  <a:lnTo>
                    <a:pt x="128346" y="0"/>
                  </a:lnTo>
                  <a:lnTo>
                    <a:pt x="117449" y="6235"/>
                  </a:lnTo>
                  <a:lnTo>
                    <a:pt x="114846" y="17462"/>
                  </a:lnTo>
                  <a:lnTo>
                    <a:pt x="120408" y="27482"/>
                  </a:lnTo>
                  <a:lnTo>
                    <a:pt x="134048" y="30060"/>
                  </a:lnTo>
                  <a:lnTo>
                    <a:pt x="136906" y="29540"/>
                  </a:lnTo>
                  <a:lnTo>
                    <a:pt x="140931" y="26479"/>
                  </a:lnTo>
                  <a:lnTo>
                    <a:pt x="142544" y="24104"/>
                  </a:lnTo>
                  <a:lnTo>
                    <a:pt x="145186" y="156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483267" y="5287922"/>
              <a:ext cx="81915" cy="83185"/>
            </a:xfrm>
            <a:custGeom>
              <a:avLst/>
              <a:gdLst/>
              <a:ahLst/>
              <a:cxnLst/>
              <a:rect l="l" t="t" r="r" b="b"/>
              <a:pathLst>
                <a:path w="81914" h="83185">
                  <a:moveTo>
                    <a:pt x="34953" y="0"/>
                  </a:moveTo>
                  <a:lnTo>
                    <a:pt x="7051" y="16358"/>
                  </a:lnTo>
                  <a:lnTo>
                    <a:pt x="0" y="45875"/>
                  </a:lnTo>
                  <a:lnTo>
                    <a:pt x="13393" y="73101"/>
                  </a:lnTo>
                  <a:lnTo>
                    <a:pt x="46828" y="82588"/>
                  </a:lnTo>
                  <a:lnTo>
                    <a:pt x="74751" y="66444"/>
                  </a:lnTo>
                  <a:lnTo>
                    <a:pt x="81743" y="36683"/>
                  </a:lnTo>
                  <a:lnTo>
                    <a:pt x="68309" y="9228"/>
                  </a:lnTo>
                  <a:lnTo>
                    <a:pt x="34953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0042955" y="6032496"/>
            <a:ext cx="962025" cy="447675"/>
            <a:chOff x="10042955" y="6032496"/>
            <a:chExt cx="962025" cy="447675"/>
          </a:xfrm>
        </p:grpSpPr>
        <p:sp>
          <p:nvSpPr>
            <p:cNvPr id="21" name="object 21"/>
            <p:cNvSpPr/>
            <p:nvPr/>
          </p:nvSpPr>
          <p:spPr>
            <a:xfrm>
              <a:off x="10577754" y="6127987"/>
              <a:ext cx="426720" cy="352425"/>
            </a:xfrm>
            <a:custGeom>
              <a:avLst/>
              <a:gdLst/>
              <a:ahLst/>
              <a:cxnLst/>
              <a:rect l="l" t="t" r="r" b="b"/>
              <a:pathLst>
                <a:path w="426720" h="352425">
                  <a:moveTo>
                    <a:pt x="426609" y="0"/>
                  </a:moveTo>
                  <a:lnTo>
                    <a:pt x="352009" y="0"/>
                  </a:lnTo>
                  <a:lnTo>
                    <a:pt x="0" y="352009"/>
                  </a:lnTo>
                  <a:lnTo>
                    <a:pt x="74599" y="352009"/>
                  </a:lnTo>
                  <a:lnTo>
                    <a:pt x="426609" y="0"/>
                  </a:lnTo>
                  <a:close/>
                </a:path>
              </a:pathLst>
            </a:custGeom>
            <a:solidFill>
              <a:srgbClr val="0056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042955" y="6032496"/>
              <a:ext cx="897255" cy="447675"/>
            </a:xfrm>
            <a:custGeom>
              <a:avLst/>
              <a:gdLst/>
              <a:ahLst/>
              <a:cxnLst/>
              <a:rect l="l" t="t" r="r" b="b"/>
              <a:pathLst>
                <a:path w="897254" h="447675">
                  <a:moveTo>
                    <a:pt x="896723" y="0"/>
                  </a:moveTo>
                  <a:lnTo>
                    <a:pt x="447501" y="0"/>
                  </a:lnTo>
                  <a:lnTo>
                    <a:pt x="0" y="447501"/>
                  </a:lnTo>
                  <a:lnTo>
                    <a:pt x="449224" y="447501"/>
                  </a:lnTo>
                  <a:lnTo>
                    <a:pt x="896723" y="0"/>
                  </a:lnTo>
                  <a:close/>
                </a:path>
              </a:pathLst>
            </a:custGeom>
            <a:solidFill>
              <a:srgbClr val="6EAE9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D1D1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AFB7230F60B4EBE9699AB991F4F50" ma:contentTypeVersion="14" ma:contentTypeDescription="Create a new document." ma:contentTypeScope="" ma:versionID="23aaa02647ec6367b10fd12366fe044c">
  <xsd:schema xmlns:xsd="http://www.w3.org/2001/XMLSchema" xmlns:xs="http://www.w3.org/2001/XMLSchema" xmlns:p="http://schemas.microsoft.com/office/2006/metadata/properties" xmlns:ns3="b88092b9-15c0-4785-8395-4cf7c1c429e9" xmlns:ns4="d134b86b-bd1e-4c5d-9065-051cc71b0151" targetNamespace="http://schemas.microsoft.com/office/2006/metadata/properties" ma:root="true" ma:fieldsID="f0336b4ba09f76f32fe1bdb8aa87a6db" ns3:_="" ns4:_="">
    <xsd:import namespace="b88092b9-15c0-4785-8395-4cf7c1c429e9"/>
    <xsd:import namespace="d134b86b-bd1e-4c5d-9065-051cc71b01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8092b9-15c0-4785-8395-4cf7c1c429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34b86b-bd1e-4c5d-9065-051cc71b015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88092b9-15c0-4785-8395-4cf7c1c429e9" xsi:nil="true"/>
  </documentManagement>
</p:properties>
</file>

<file path=customXml/itemProps1.xml><?xml version="1.0" encoding="utf-8"?>
<ds:datastoreItem xmlns:ds="http://schemas.openxmlformats.org/officeDocument/2006/customXml" ds:itemID="{A07D66C4-6401-44A7-B234-AA6F5A9A2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8092b9-15c0-4785-8395-4cf7c1c429e9"/>
    <ds:schemaRef ds:uri="d134b86b-bd1e-4c5d-9065-051cc71b01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D3CDC5-5351-4189-8A09-4CD7F7931C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E1D8A7-645D-45CF-9094-854CF42DF32A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d134b86b-bd1e-4c5d-9065-051cc71b0151"/>
    <ds:schemaRef ds:uri="b88092b9-15c0-4785-8395-4cf7c1c429e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4482</TotalTime>
  <Words>984</Words>
  <Application>Microsoft Office PowerPoint</Application>
  <PresentationFormat>Custom</PresentationFormat>
  <Paragraphs>218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Segoe UI Light</vt:lpstr>
      <vt:lpstr>Tahoma</vt:lpstr>
      <vt:lpstr>Times New Roman</vt:lpstr>
      <vt:lpstr>Trebuchet MS</vt:lpstr>
      <vt:lpstr>Verdana</vt:lpstr>
      <vt:lpstr>Wingdings</vt:lpstr>
      <vt:lpstr>Office Theme</vt:lpstr>
      <vt:lpstr>PENSIJU AKTUALITĀTES Senioru diena Saeimā 2025 </vt:lpstr>
      <vt:lpstr>VECUMA PENSIJU SAŅĒMĒJA PORTRETS  2025. GADA I PUSGADĀ</vt:lpstr>
      <vt:lpstr>PowerPoint Presentation</vt:lpstr>
      <vt:lpstr>JAUNPIEŠĶIRTO VECUMA PENSIJU SAŅĒMĒJA PORTRETS  2025. GADA I PUSGADĀ</vt:lpstr>
      <vt:lpstr>No 2025.gada </vt:lpstr>
      <vt:lpstr>PowerPoint Presentation</vt:lpstr>
      <vt:lpstr>PowerPoint Presentation</vt:lpstr>
      <vt:lpstr>INDEKSĀCIJA INDEKSĒJAMAIS APMĒRS</vt:lpstr>
      <vt:lpstr>IEDZĪVOTĀJU KATEGORIJAS, KURIEM PENSIJU INDEKSĒ PILNĀ APMĒRĀ</vt:lpstr>
      <vt:lpstr>INDEKSĀCIJAS KOEFICIENTS</vt:lpstr>
      <vt:lpstr>PIEMAKSAS APMĒRS PAR STĀŽU</vt:lpstr>
      <vt:lpstr>NEAPLIEKAMAIS MINIMUMS</vt:lpstr>
      <vt:lpstr>IZMAIŅAS PENSIJU INDEKSĀCIJĀ 2025</vt:lpstr>
      <vt:lpstr>No 2026.gada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Prezentacija_LM_indeksacija2025 copy</dc:title>
  <dc:creator>Baiba Kukšinova</dc:creator>
  <cp:lastModifiedBy>Diāna Jakaite</cp:lastModifiedBy>
  <cp:revision>28</cp:revision>
  <dcterms:created xsi:type="dcterms:W3CDTF">2025-08-19T11:34:08Z</dcterms:created>
  <dcterms:modified xsi:type="dcterms:W3CDTF">2025-09-29T19:56:25Z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2025-08-19T00:00:00Z</vt:filetime>
  </property>
  <property fmtid="{D5CDD505-2E9C-101B-9397-08002B2CF9AE}" pid="3" name="Creator">
    <vt:lpwstr>Adobe Illustrator 29.7 (Macintosh)</vt:lpwstr>
  </property>
  <property fmtid="{D5CDD505-2E9C-101B-9397-08002B2CF9AE}" pid="4" name="LastSaved">
    <vt:filetime>2025-08-19T00:00:00Z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0x01010000BAFB7230F60B4EBE9699AB991F4F50</vt:lpwstr>
  </property>
</Properties>
</file>