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4660"/>
  </p:normalViewPr>
  <p:slideViewPr>
    <p:cSldViewPr snapToGrid="0">
      <p:cViewPr varScale="1">
        <p:scale>
          <a:sx n="80" d="100"/>
          <a:sy n="80" d="100"/>
        </p:scale>
        <p:origin x="342"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01049-3326-A429-B560-23E0E4A3E36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1D43EC3-F389-B9D8-E273-E80C943B5FD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AC4368A-FC48-0978-B1C1-255C97EFA0FF}"/>
              </a:ext>
            </a:extLst>
          </p:cNvPr>
          <p:cNvSpPr>
            <a:spLocks noGrp="1"/>
          </p:cNvSpPr>
          <p:nvPr>
            <p:ph type="dt" sz="half" idx="10"/>
          </p:nvPr>
        </p:nvSpPr>
        <p:spPr/>
        <p:txBody>
          <a:bodyPr/>
          <a:lstStyle/>
          <a:p>
            <a:fld id="{BBC9EC00-E6E2-49C1-89E6-7C992177A51C}" type="datetimeFigureOut">
              <a:rPr lang="en-US" smtClean="0"/>
              <a:t>10/2/2025</a:t>
            </a:fld>
            <a:endParaRPr lang="en-US"/>
          </a:p>
        </p:txBody>
      </p:sp>
      <p:sp>
        <p:nvSpPr>
          <p:cNvPr id="5" name="Footer Placeholder 4">
            <a:extLst>
              <a:ext uri="{FF2B5EF4-FFF2-40B4-BE49-F238E27FC236}">
                <a16:creationId xmlns:a16="http://schemas.microsoft.com/office/drawing/2014/main" id="{130A0AC3-6AEA-ABA7-72BD-97A293F3591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9CB16B9-E673-2FFF-BBA4-925E302B098F}"/>
              </a:ext>
            </a:extLst>
          </p:cNvPr>
          <p:cNvSpPr>
            <a:spLocks noGrp="1"/>
          </p:cNvSpPr>
          <p:nvPr>
            <p:ph type="sldNum" sz="quarter" idx="12"/>
          </p:nvPr>
        </p:nvSpPr>
        <p:spPr/>
        <p:txBody>
          <a:bodyPr/>
          <a:lstStyle/>
          <a:p>
            <a:fld id="{EF913D80-08C7-4D82-A3F0-F3631E84EEF9}" type="slidenum">
              <a:rPr lang="en-US" smtClean="0"/>
              <a:t>‹#›</a:t>
            </a:fld>
            <a:endParaRPr lang="en-US"/>
          </a:p>
        </p:txBody>
      </p:sp>
    </p:spTree>
    <p:extLst>
      <p:ext uri="{BB962C8B-B14F-4D97-AF65-F5344CB8AC3E}">
        <p14:creationId xmlns:p14="http://schemas.microsoft.com/office/powerpoint/2010/main" val="30767038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EC29D3-E40F-4579-F9F2-9D3486AAA1E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F4886D7-1602-7EA0-0452-5B4234F26D5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9F7F85E-1B6F-5768-5666-3A960E077AEB}"/>
              </a:ext>
            </a:extLst>
          </p:cNvPr>
          <p:cNvSpPr>
            <a:spLocks noGrp="1"/>
          </p:cNvSpPr>
          <p:nvPr>
            <p:ph type="dt" sz="half" idx="10"/>
          </p:nvPr>
        </p:nvSpPr>
        <p:spPr/>
        <p:txBody>
          <a:bodyPr/>
          <a:lstStyle/>
          <a:p>
            <a:fld id="{BBC9EC00-E6E2-49C1-89E6-7C992177A51C}" type="datetimeFigureOut">
              <a:rPr lang="en-US" smtClean="0"/>
              <a:t>10/2/2025</a:t>
            </a:fld>
            <a:endParaRPr lang="en-US"/>
          </a:p>
        </p:txBody>
      </p:sp>
      <p:sp>
        <p:nvSpPr>
          <p:cNvPr id="5" name="Footer Placeholder 4">
            <a:extLst>
              <a:ext uri="{FF2B5EF4-FFF2-40B4-BE49-F238E27FC236}">
                <a16:creationId xmlns:a16="http://schemas.microsoft.com/office/drawing/2014/main" id="{BBCD3294-FAB0-046F-AB80-6CE0F246162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A1BF482-7B8E-D47A-2548-E129BD838142}"/>
              </a:ext>
            </a:extLst>
          </p:cNvPr>
          <p:cNvSpPr>
            <a:spLocks noGrp="1"/>
          </p:cNvSpPr>
          <p:nvPr>
            <p:ph type="sldNum" sz="quarter" idx="12"/>
          </p:nvPr>
        </p:nvSpPr>
        <p:spPr/>
        <p:txBody>
          <a:bodyPr/>
          <a:lstStyle/>
          <a:p>
            <a:fld id="{EF913D80-08C7-4D82-A3F0-F3631E84EEF9}" type="slidenum">
              <a:rPr lang="en-US" smtClean="0"/>
              <a:t>‹#›</a:t>
            </a:fld>
            <a:endParaRPr lang="en-US"/>
          </a:p>
        </p:txBody>
      </p:sp>
    </p:spTree>
    <p:extLst>
      <p:ext uri="{BB962C8B-B14F-4D97-AF65-F5344CB8AC3E}">
        <p14:creationId xmlns:p14="http://schemas.microsoft.com/office/powerpoint/2010/main" val="29072135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AD1910-E523-8276-8944-BF492E52033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A8291C1-59D4-0705-D7C7-20B1FDF84FF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A806E7D-A342-F41E-15D5-8198E0128E5F}"/>
              </a:ext>
            </a:extLst>
          </p:cNvPr>
          <p:cNvSpPr>
            <a:spLocks noGrp="1"/>
          </p:cNvSpPr>
          <p:nvPr>
            <p:ph type="dt" sz="half" idx="10"/>
          </p:nvPr>
        </p:nvSpPr>
        <p:spPr/>
        <p:txBody>
          <a:bodyPr/>
          <a:lstStyle/>
          <a:p>
            <a:fld id="{BBC9EC00-E6E2-49C1-89E6-7C992177A51C}" type="datetimeFigureOut">
              <a:rPr lang="en-US" smtClean="0"/>
              <a:t>10/2/2025</a:t>
            </a:fld>
            <a:endParaRPr lang="en-US"/>
          </a:p>
        </p:txBody>
      </p:sp>
      <p:sp>
        <p:nvSpPr>
          <p:cNvPr id="5" name="Footer Placeholder 4">
            <a:extLst>
              <a:ext uri="{FF2B5EF4-FFF2-40B4-BE49-F238E27FC236}">
                <a16:creationId xmlns:a16="http://schemas.microsoft.com/office/drawing/2014/main" id="{E4D4B15A-04F3-F134-CED7-9E8CBF54BBE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7D80733-B98F-4B54-8693-39FBFEC992DD}"/>
              </a:ext>
            </a:extLst>
          </p:cNvPr>
          <p:cNvSpPr>
            <a:spLocks noGrp="1"/>
          </p:cNvSpPr>
          <p:nvPr>
            <p:ph type="sldNum" sz="quarter" idx="12"/>
          </p:nvPr>
        </p:nvSpPr>
        <p:spPr/>
        <p:txBody>
          <a:bodyPr/>
          <a:lstStyle/>
          <a:p>
            <a:fld id="{EF913D80-08C7-4D82-A3F0-F3631E84EEF9}" type="slidenum">
              <a:rPr lang="en-US" smtClean="0"/>
              <a:t>‹#›</a:t>
            </a:fld>
            <a:endParaRPr lang="en-US"/>
          </a:p>
        </p:txBody>
      </p:sp>
    </p:spTree>
    <p:extLst>
      <p:ext uri="{BB962C8B-B14F-4D97-AF65-F5344CB8AC3E}">
        <p14:creationId xmlns:p14="http://schemas.microsoft.com/office/powerpoint/2010/main" val="16694564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8D4F75-D443-580D-F7DB-055DFD171BD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A62104E-B89B-4BF0-9B23-AD869C55EF6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B79FA6B-1CD5-2968-2EEA-61238F72C4A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136DFD7-481E-476B-E120-473B043D83F5}"/>
              </a:ext>
            </a:extLst>
          </p:cNvPr>
          <p:cNvSpPr>
            <a:spLocks noGrp="1"/>
          </p:cNvSpPr>
          <p:nvPr>
            <p:ph type="dt" sz="half" idx="10"/>
          </p:nvPr>
        </p:nvSpPr>
        <p:spPr/>
        <p:txBody>
          <a:bodyPr/>
          <a:lstStyle/>
          <a:p>
            <a:fld id="{BBC9EC00-E6E2-49C1-89E6-7C992177A51C}" type="datetimeFigureOut">
              <a:rPr lang="en-US" smtClean="0"/>
              <a:t>10/2/2025</a:t>
            </a:fld>
            <a:endParaRPr lang="en-US"/>
          </a:p>
        </p:txBody>
      </p:sp>
      <p:sp>
        <p:nvSpPr>
          <p:cNvPr id="6" name="Footer Placeholder 5">
            <a:extLst>
              <a:ext uri="{FF2B5EF4-FFF2-40B4-BE49-F238E27FC236}">
                <a16:creationId xmlns:a16="http://schemas.microsoft.com/office/drawing/2014/main" id="{6D9AC173-B680-8CFA-0151-A8AAA1DD853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38F327D-69AC-36BC-F02E-A826C0CAD7D3}"/>
              </a:ext>
            </a:extLst>
          </p:cNvPr>
          <p:cNvSpPr>
            <a:spLocks noGrp="1"/>
          </p:cNvSpPr>
          <p:nvPr>
            <p:ph type="sldNum" sz="quarter" idx="12"/>
          </p:nvPr>
        </p:nvSpPr>
        <p:spPr/>
        <p:txBody>
          <a:bodyPr/>
          <a:lstStyle/>
          <a:p>
            <a:fld id="{EF913D80-08C7-4D82-A3F0-F3631E84EEF9}" type="slidenum">
              <a:rPr lang="en-US" smtClean="0"/>
              <a:t>‹#›</a:t>
            </a:fld>
            <a:endParaRPr lang="en-US"/>
          </a:p>
        </p:txBody>
      </p:sp>
    </p:spTree>
    <p:extLst>
      <p:ext uri="{BB962C8B-B14F-4D97-AF65-F5344CB8AC3E}">
        <p14:creationId xmlns:p14="http://schemas.microsoft.com/office/powerpoint/2010/main" val="25855310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F0FC04-3AC1-A4EB-1EF7-734AB41F445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377398F-7B9E-201D-35F7-37E713F5224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1E8E631-8BF2-17FC-AED2-BFFEF4FCEA8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2C03A1C-E42D-B9B5-92FA-F08AE8B5020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7706654-7F73-E149-6E79-E1BB3DD0A6D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42CE4BE-36FC-FF1F-C71E-53B508533AA6}"/>
              </a:ext>
            </a:extLst>
          </p:cNvPr>
          <p:cNvSpPr>
            <a:spLocks noGrp="1"/>
          </p:cNvSpPr>
          <p:nvPr>
            <p:ph type="dt" sz="half" idx="10"/>
          </p:nvPr>
        </p:nvSpPr>
        <p:spPr/>
        <p:txBody>
          <a:bodyPr/>
          <a:lstStyle/>
          <a:p>
            <a:fld id="{BBC9EC00-E6E2-49C1-89E6-7C992177A51C}" type="datetimeFigureOut">
              <a:rPr lang="en-US" smtClean="0"/>
              <a:t>10/2/2025</a:t>
            </a:fld>
            <a:endParaRPr lang="en-US"/>
          </a:p>
        </p:txBody>
      </p:sp>
      <p:sp>
        <p:nvSpPr>
          <p:cNvPr id="8" name="Footer Placeholder 7">
            <a:extLst>
              <a:ext uri="{FF2B5EF4-FFF2-40B4-BE49-F238E27FC236}">
                <a16:creationId xmlns:a16="http://schemas.microsoft.com/office/drawing/2014/main" id="{470D6644-DF01-48AE-1FE7-D1454914D25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84B3605-A4BB-2C7B-A413-126F8EF2B9E7}"/>
              </a:ext>
            </a:extLst>
          </p:cNvPr>
          <p:cNvSpPr>
            <a:spLocks noGrp="1"/>
          </p:cNvSpPr>
          <p:nvPr>
            <p:ph type="sldNum" sz="quarter" idx="12"/>
          </p:nvPr>
        </p:nvSpPr>
        <p:spPr/>
        <p:txBody>
          <a:bodyPr/>
          <a:lstStyle/>
          <a:p>
            <a:fld id="{EF913D80-08C7-4D82-A3F0-F3631E84EEF9}" type="slidenum">
              <a:rPr lang="en-US" smtClean="0"/>
              <a:t>‹#›</a:t>
            </a:fld>
            <a:endParaRPr lang="en-US"/>
          </a:p>
        </p:txBody>
      </p:sp>
    </p:spTree>
    <p:extLst>
      <p:ext uri="{BB962C8B-B14F-4D97-AF65-F5344CB8AC3E}">
        <p14:creationId xmlns:p14="http://schemas.microsoft.com/office/powerpoint/2010/main" val="24019132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848A99-3FC0-A30B-1317-32C85204DB2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2A567BB-6559-8970-C890-029C11AEDF9E}"/>
              </a:ext>
            </a:extLst>
          </p:cNvPr>
          <p:cNvSpPr>
            <a:spLocks noGrp="1"/>
          </p:cNvSpPr>
          <p:nvPr>
            <p:ph type="dt" sz="half" idx="10"/>
          </p:nvPr>
        </p:nvSpPr>
        <p:spPr/>
        <p:txBody>
          <a:bodyPr/>
          <a:lstStyle/>
          <a:p>
            <a:fld id="{BBC9EC00-E6E2-49C1-89E6-7C992177A51C}" type="datetimeFigureOut">
              <a:rPr lang="en-US" smtClean="0"/>
              <a:t>10/2/2025</a:t>
            </a:fld>
            <a:endParaRPr lang="en-US"/>
          </a:p>
        </p:txBody>
      </p:sp>
      <p:sp>
        <p:nvSpPr>
          <p:cNvPr id="4" name="Footer Placeholder 3">
            <a:extLst>
              <a:ext uri="{FF2B5EF4-FFF2-40B4-BE49-F238E27FC236}">
                <a16:creationId xmlns:a16="http://schemas.microsoft.com/office/drawing/2014/main" id="{BA194DBA-08F6-BD37-C064-E31CCE1C6F0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A7D2777-0EA3-132F-CCC4-A1417260887B}"/>
              </a:ext>
            </a:extLst>
          </p:cNvPr>
          <p:cNvSpPr>
            <a:spLocks noGrp="1"/>
          </p:cNvSpPr>
          <p:nvPr>
            <p:ph type="sldNum" sz="quarter" idx="12"/>
          </p:nvPr>
        </p:nvSpPr>
        <p:spPr/>
        <p:txBody>
          <a:bodyPr/>
          <a:lstStyle/>
          <a:p>
            <a:fld id="{EF913D80-08C7-4D82-A3F0-F3631E84EEF9}" type="slidenum">
              <a:rPr lang="en-US" smtClean="0"/>
              <a:t>‹#›</a:t>
            </a:fld>
            <a:endParaRPr lang="en-US"/>
          </a:p>
        </p:txBody>
      </p:sp>
    </p:spTree>
    <p:extLst>
      <p:ext uri="{BB962C8B-B14F-4D97-AF65-F5344CB8AC3E}">
        <p14:creationId xmlns:p14="http://schemas.microsoft.com/office/powerpoint/2010/main" val="42438161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D52AA28-C096-AC88-4E75-5148437B0526}"/>
              </a:ext>
            </a:extLst>
          </p:cNvPr>
          <p:cNvSpPr>
            <a:spLocks noGrp="1"/>
          </p:cNvSpPr>
          <p:nvPr>
            <p:ph type="dt" sz="half" idx="10"/>
          </p:nvPr>
        </p:nvSpPr>
        <p:spPr/>
        <p:txBody>
          <a:bodyPr/>
          <a:lstStyle/>
          <a:p>
            <a:fld id="{BBC9EC00-E6E2-49C1-89E6-7C992177A51C}" type="datetimeFigureOut">
              <a:rPr lang="en-US" smtClean="0"/>
              <a:t>10/2/2025</a:t>
            </a:fld>
            <a:endParaRPr lang="en-US"/>
          </a:p>
        </p:txBody>
      </p:sp>
      <p:sp>
        <p:nvSpPr>
          <p:cNvPr id="3" name="Footer Placeholder 2">
            <a:extLst>
              <a:ext uri="{FF2B5EF4-FFF2-40B4-BE49-F238E27FC236}">
                <a16:creationId xmlns:a16="http://schemas.microsoft.com/office/drawing/2014/main" id="{60C17CDC-5746-2ABE-3922-0E2E440E707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C12800A-BD4A-B347-993B-C354B8E639C9}"/>
              </a:ext>
            </a:extLst>
          </p:cNvPr>
          <p:cNvSpPr>
            <a:spLocks noGrp="1"/>
          </p:cNvSpPr>
          <p:nvPr>
            <p:ph type="sldNum" sz="quarter" idx="12"/>
          </p:nvPr>
        </p:nvSpPr>
        <p:spPr/>
        <p:txBody>
          <a:bodyPr/>
          <a:lstStyle/>
          <a:p>
            <a:fld id="{EF913D80-08C7-4D82-A3F0-F3631E84EEF9}" type="slidenum">
              <a:rPr lang="en-US" smtClean="0"/>
              <a:t>‹#›</a:t>
            </a:fld>
            <a:endParaRPr lang="en-US"/>
          </a:p>
        </p:txBody>
      </p:sp>
    </p:spTree>
    <p:extLst>
      <p:ext uri="{BB962C8B-B14F-4D97-AF65-F5344CB8AC3E}">
        <p14:creationId xmlns:p14="http://schemas.microsoft.com/office/powerpoint/2010/main" val="38168947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BA265B-736A-F26A-7DC7-359698CA5DE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5B1089B-6E2D-6344-14C4-264AFF54CDA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AFB9C4D-5B55-BD74-F033-F8CA21AF72B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D154E1D-6996-D5E7-751B-A1CAB25DF3F0}"/>
              </a:ext>
            </a:extLst>
          </p:cNvPr>
          <p:cNvSpPr>
            <a:spLocks noGrp="1"/>
          </p:cNvSpPr>
          <p:nvPr>
            <p:ph type="dt" sz="half" idx="10"/>
          </p:nvPr>
        </p:nvSpPr>
        <p:spPr/>
        <p:txBody>
          <a:bodyPr/>
          <a:lstStyle/>
          <a:p>
            <a:fld id="{BBC9EC00-E6E2-49C1-89E6-7C992177A51C}" type="datetimeFigureOut">
              <a:rPr lang="en-US" smtClean="0"/>
              <a:t>10/2/2025</a:t>
            </a:fld>
            <a:endParaRPr lang="en-US"/>
          </a:p>
        </p:txBody>
      </p:sp>
      <p:sp>
        <p:nvSpPr>
          <p:cNvPr id="6" name="Footer Placeholder 5">
            <a:extLst>
              <a:ext uri="{FF2B5EF4-FFF2-40B4-BE49-F238E27FC236}">
                <a16:creationId xmlns:a16="http://schemas.microsoft.com/office/drawing/2014/main" id="{B22EE528-CD3C-3AD9-6915-B3114C4BF33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953B2DE-DE23-EF67-F346-54583399E2D5}"/>
              </a:ext>
            </a:extLst>
          </p:cNvPr>
          <p:cNvSpPr>
            <a:spLocks noGrp="1"/>
          </p:cNvSpPr>
          <p:nvPr>
            <p:ph type="sldNum" sz="quarter" idx="12"/>
          </p:nvPr>
        </p:nvSpPr>
        <p:spPr/>
        <p:txBody>
          <a:bodyPr/>
          <a:lstStyle/>
          <a:p>
            <a:fld id="{EF913D80-08C7-4D82-A3F0-F3631E84EEF9}" type="slidenum">
              <a:rPr lang="en-US" smtClean="0"/>
              <a:t>‹#›</a:t>
            </a:fld>
            <a:endParaRPr lang="en-US"/>
          </a:p>
        </p:txBody>
      </p:sp>
    </p:spTree>
    <p:extLst>
      <p:ext uri="{BB962C8B-B14F-4D97-AF65-F5344CB8AC3E}">
        <p14:creationId xmlns:p14="http://schemas.microsoft.com/office/powerpoint/2010/main" val="7103695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9A46FE-7E08-B275-6BBB-F8615607EB0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A6C32A6-8672-0CB2-3D5D-9AD58ACEBBA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530DD5B-CD99-E5B3-C022-7F6E9072110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504721C-A319-E990-DBFC-E96C26D19A6F}"/>
              </a:ext>
            </a:extLst>
          </p:cNvPr>
          <p:cNvSpPr>
            <a:spLocks noGrp="1"/>
          </p:cNvSpPr>
          <p:nvPr>
            <p:ph type="dt" sz="half" idx="10"/>
          </p:nvPr>
        </p:nvSpPr>
        <p:spPr/>
        <p:txBody>
          <a:bodyPr/>
          <a:lstStyle/>
          <a:p>
            <a:fld id="{BBC9EC00-E6E2-49C1-89E6-7C992177A51C}" type="datetimeFigureOut">
              <a:rPr lang="en-US" smtClean="0"/>
              <a:t>10/2/2025</a:t>
            </a:fld>
            <a:endParaRPr lang="en-US"/>
          </a:p>
        </p:txBody>
      </p:sp>
      <p:sp>
        <p:nvSpPr>
          <p:cNvPr id="6" name="Footer Placeholder 5">
            <a:extLst>
              <a:ext uri="{FF2B5EF4-FFF2-40B4-BE49-F238E27FC236}">
                <a16:creationId xmlns:a16="http://schemas.microsoft.com/office/drawing/2014/main" id="{EF965BFE-8FAE-58B9-E3E0-83BE3F0901B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14E47D4-B3D7-620E-2590-596981D7F2E8}"/>
              </a:ext>
            </a:extLst>
          </p:cNvPr>
          <p:cNvSpPr>
            <a:spLocks noGrp="1"/>
          </p:cNvSpPr>
          <p:nvPr>
            <p:ph type="sldNum" sz="quarter" idx="12"/>
          </p:nvPr>
        </p:nvSpPr>
        <p:spPr/>
        <p:txBody>
          <a:bodyPr/>
          <a:lstStyle/>
          <a:p>
            <a:fld id="{EF913D80-08C7-4D82-A3F0-F3631E84EEF9}" type="slidenum">
              <a:rPr lang="en-US" smtClean="0"/>
              <a:t>‹#›</a:t>
            </a:fld>
            <a:endParaRPr lang="en-US"/>
          </a:p>
        </p:txBody>
      </p:sp>
    </p:spTree>
    <p:extLst>
      <p:ext uri="{BB962C8B-B14F-4D97-AF65-F5344CB8AC3E}">
        <p14:creationId xmlns:p14="http://schemas.microsoft.com/office/powerpoint/2010/main" val="40982394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35C9E1-5BDE-B2E9-2F1C-C2B12B836F6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69804B8-4DD2-E28B-3BDF-8679669C72D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F47BE71-BDA9-A05B-D515-7382BC1FB660}"/>
              </a:ext>
            </a:extLst>
          </p:cNvPr>
          <p:cNvSpPr>
            <a:spLocks noGrp="1"/>
          </p:cNvSpPr>
          <p:nvPr>
            <p:ph type="dt" sz="half" idx="10"/>
          </p:nvPr>
        </p:nvSpPr>
        <p:spPr/>
        <p:txBody>
          <a:bodyPr/>
          <a:lstStyle/>
          <a:p>
            <a:fld id="{BBC9EC00-E6E2-49C1-89E6-7C992177A51C}" type="datetimeFigureOut">
              <a:rPr lang="en-US" smtClean="0"/>
              <a:t>10/2/2025</a:t>
            </a:fld>
            <a:endParaRPr lang="en-US"/>
          </a:p>
        </p:txBody>
      </p:sp>
      <p:sp>
        <p:nvSpPr>
          <p:cNvPr id="5" name="Footer Placeholder 4">
            <a:extLst>
              <a:ext uri="{FF2B5EF4-FFF2-40B4-BE49-F238E27FC236}">
                <a16:creationId xmlns:a16="http://schemas.microsoft.com/office/drawing/2014/main" id="{B08FC395-0100-E328-EDFF-51B5AF7DF72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822E762-1DC0-236C-A1FE-372ADFFBBC24}"/>
              </a:ext>
            </a:extLst>
          </p:cNvPr>
          <p:cNvSpPr>
            <a:spLocks noGrp="1"/>
          </p:cNvSpPr>
          <p:nvPr>
            <p:ph type="sldNum" sz="quarter" idx="12"/>
          </p:nvPr>
        </p:nvSpPr>
        <p:spPr/>
        <p:txBody>
          <a:bodyPr/>
          <a:lstStyle/>
          <a:p>
            <a:fld id="{EF913D80-08C7-4D82-A3F0-F3631E84EEF9}" type="slidenum">
              <a:rPr lang="en-US" smtClean="0"/>
              <a:t>‹#›</a:t>
            </a:fld>
            <a:endParaRPr lang="en-US"/>
          </a:p>
        </p:txBody>
      </p:sp>
    </p:spTree>
    <p:extLst>
      <p:ext uri="{BB962C8B-B14F-4D97-AF65-F5344CB8AC3E}">
        <p14:creationId xmlns:p14="http://schemas.microsoft.com/office/powerpoint/2010/main" val="4696197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2B7960B-814A-95B6-8277-6F3318EAE73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40D7447-7048-D952-F89E-D96D22CAB31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E855312-DAC3-8C28-7D82-1195DAB58DE9}"/>
              </a:ext>
            </a:extLst>
          </p:cNvPr>
          <p:cNvSpPr>
            <a:spLocks noGrp="1"/>
          </p:cNvSpPr>
          <p:nvPr>
            <p:ph type="dt" sz="half" idx="10"/>
          </p:nvPr>
        </p:nvSpPr>
        <p:spPr/>
        <p:txBody>
          <a:bodyPr/>
          <a:lstStyle/>
          <a:p>
            <a:fld id="{BBC9EC00-E6E2-49C1-89E6-7C992177A51C}" type="datetimeFigureOut">
              <a:rPr lang="en-US" smtClean="0"/>
              <a:t>10/2/2025</a:t>
            </a:fld>
            <a:endParaRPr lang="en-US"/>
          </a:p>
        </p:txBody>
      </p:sp>
      <p:sp>
        <p:nvSpPr>
          <p:cNvPr id="5" name="Footer Placeholder 4">
            <a:extLst>
              <a:ext uri="{FF2B5EF4-FFF2-40B4-BE49-F238E27FC236}">
                <a16:creationId xmlns:a16="http://schemas.microsoft.com/office/drawing/2014/main" id="{2F040466-51E9-3530-BA75-DCABDDBF3B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B61D7E-A9C1-1F1A-CB1B-7C24954ABBE2}"/>
              </a:ext>
            </a:extLst>
          </p:cNvPr>
          <p:cNvSpPr>
            <a:spLocks noGrp="1"/>
          </p:cNvSpPr>
          <p:nvPr>
            <p:ph type="sldNum" sz="quarter" idx="12"/>
          </p:nvPr>
        </p:nvSpPr>
        <p:spPr/>
        <p:txBody>
          <a:bodyPr/>
          <a:lstStyle/>
          <a:p>
            <a:fld id="{EF913D80-08C7-4D82-A3F0-F3631E84EEF9}" type="slidenum">
              <a:rPr lang="en-US" smtClean="0"/>
              <a:t>‹#›</a:t>
            </a:fld>
            <a:endParaRPr lang="en-US"/>
          </a:p>
        </p:txBody>
      </p:sp>
    </p:spTree>
    <p:extLst>
      <p:ext uri="{BB962C8B-B14F-4D97-AF65-F5344CB8AC3E}">
        <p14:creationId xmlns:p14="http://schemas.microsoft.com/office/powerpoint/2010/main" val="33822383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8A137B1-0160-7BF6-2331-A47FBC43549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61E7E34-93BC-2253-EA63-3E137441793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2BA4841-7FAA-CE1E-3161-B3C1C978910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BC9EC00-E6E2-49C1-89E6-7C992177A51C}" type="datetimeFigureOut">
              <a:rPr lang="en-US" smtClean="0"/>
              <a:t>10/2/2025</a:t>
            </a:fld>
            <a:endParaRPr lang="en-US"/>
          </a:p>
        </p:txBody>
      </p:sp>
      <p:sp>
        <p:nvSpPr>
          <p:cNvPr id="5" name="Footer Placeholder 4">
            <a:extLst>
              <a:ext uri="{FF2B5EF4-FFF2-40B4-BE49-F238E27FC236}">
                <a16:creationId xmlns:a16="http://schemas.microsoft.com/office/drawing/2014/main" id="{14CF8659-7699-92B8-5418-6535B2A263C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FE69295-2E78-1E90-73C9-91C18B87E35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F913D80-08C7-4D82-A3F0-F3631E84EEF9}" type="slidenum">
              <a:rPr lang="en-US" smtClean="0"/>
              <a:t>‹#›</a:t>
            </a:fld>
            <a:endParaRPr lang="en-US"/>
          </a:p>
        </p:txBody>
      </p:sp>
    </p:spTree>
    <p:extLst>
      <p:ext uri="{BB962C8B-B14F-4D97-AF65-F5344CB8AC3E}">
        <p14:creationId xmlns:p14="http://schemas.microsoft.com/office/powerpoint/2010/main" val="9064754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EF764E-F8A1-E234-3C3F-02619F39F4B3}"/>
              </a:ext>
            </a:extLst>
          </p:cNvPr>
          <p:cNvSpPr>
            <a:spLocks noGrp="1"/>
          </p:cNvSpPr>
          <p:nvPr>
            <p:ph type="ctrTitle"/>
          </p:nvPr>
        </p:nvSpPr>
        <p:spPr/>
        <p:txBody>
          <a:bodyPr>
            <a:noAutofit/>
          </a:bodyPr>
          <a:lstStyle/>
          <a:p>
            <a:r>
              <a:rPr lang="lt-LT" sz="3600" dirty="0"/>
              <a:t>SUDRABA EKONOMIKA </a:t>
            </a:r>
            <a:br>
              <a:rPr lang="lt-LT" sz="3600" dirty="0"/>
            </a:br>
            <a:r>
              <a:rPr lang="lt-LT" sz="3600" dirty="0"/>
              <a:t>2025. gada 3. oktobris </a:t>
            </a:r>
            <a:br>
              <a:rPr lang="lt-LT" sz="3600"/>
            </a:br>
            <a:r>
              <a:rPr lang="lt-LT" sz="3600"/>
              <a:t> </a:t>
            </a:r>
            <a:r>
              <a:rPr lang="lt-LT" sz="3600" dirty="0"/>
              <a:t>Latvijas Republikas Saeima</a:t>
            </a:r>
            <a:br>
              <a:rPr lang="lt-LT" sz="3600" dirty="0"/>
            </a:br>
            <a:r>
              <a:rPr lang="lt-LT" sz="3600" dirty="0"/>
              <a:t>"</a:t>
            </a:r>
            <a:endParaRPr lang="en-US" sz="3600" dirty="0"/>
          </a:p>
        </p:txBody>
      </p:sp>
      <p:sp>
        <p:nvSpPr>
          <p:cNvPr id="3" name="Subtitle 2">
            <a:extLst>
              <a:ext uri="{FF2B5EF4-FFF2-40B4-BE49-F238E27FC236}">
                <a16:creationId xmlns:a16="http://schemas.microsoft.com/office/drawing/2014/main" id="{BAE5BB7A-6B18-501A-E8C6-1E26C8B89833}"/>
              </a:ext>
            </a:extLst>
          </p:cNvPr>
          <p:cNvSpPr>
            <a:spLocks noGrp="1"/>
          </p:cNvSpPr>
          <p:nvPr>
            <p:ph type="subTitle" idx="1"/>
          </p:nvPr>
        </p:nvSpPr>
        <p:spPr>
          <a:xfrm>
            <a:off x="1444101" y="3131520"/>
            <a:ext cx="9144000" cy="2292735"/>
          </a:xfrm>
        </p:spPr>
        <p:txBody>
          <a:bodyPr/>
          <a:lstStyle/>
          <a:p>
            <a:r>
              <a:rPr lang="lt-LT" b="1" dirty="0"/>
              <a:t>Ilgtspējīga vecāka gadagājuma cilvēku nodarbinātības politika Lietuvā</a:t>
            </a:r>
            <a:br>
              <a:rPr lang="lt-LT" dirty="0"/>
            </a:br>
            <a:endParaRPr lang="lt-LT" dirty="0"/>
          </a:p>
          <a:p>
            <a:r>
              <a:rPr lang="lt-LT" dirty="0"/>
              <a:t>Gediminas Kuliešis, Irena Kriščiukaitienė</a:t>
            </a:r>
            <a:br>
              <a:rPr lang="lt-LT" dirty="0"/>
            </a:br>
            <a:endParaRPr lang="lt-LT" dirty="0"/>
          </a:p>
          <a:p>
            <a:r>
              <a:rPr lang="lt-LT" dirty="0"/>
              <a:t>Lietuvas pensionāru savienība "Bočiai</a:t>
            </a:r>
            <a:endParaRPr lang="en-US" dirty="0"/>
          </a:p>
        </p:txBody>
      </p:sp>
      <p:sp>
        <p:nvSpPr>
          <p:cNvPr id="4" name="Rectangle 3">
            <a:extLst>
              <a:ext uri="{FF2B5EF4-FFF2-40B4-BE49-F238E27FC236}">
                <a16:creationId xmlns:a16="http://schemas.microsoft.com/office/drawing/2014/main" id="{55A1F887-CF6C-4B48-B453-6176D0645AE2}"/>
              </a:ext>
            </a:extLst>
          </p:cNvPr>
          <p:cNvSpPr/>
          <p:nvPr/>
        </p:nvSpPr>
        <p:spPr>
          <a:xfrm>
            <a:off x="5638800" y="5735637"/>
            <a:ext cx="914400" cy="914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v-LV" sz="3600" dirty="0">
                <a:solidFill>
                  <a:schemeClr val="bg1">
                    <a:lumMod val="75000"/>
                  </a:schemeClr>
                </a:solidFill>
              </a:rPr>
              <a:t>1.</a:t>
            </a:r>
            <a:endParaRPr lang="en-US" sz="3600" dirty="0">
              <a:solidFill>
                <a:schemeClr val="bg1">
                  <a:lumMod val="75000"/>
                </a:schemeClr>
              </a:solidFill>
            </a:endParaRPr>
          </a:p>
        </p:txBody>
      </p:sp>
    </p:spTree>
    <p:extLst>
      <p:ext uri="{BB962C8B-B14F-4D97-AF65-F5344CB8AC3E}">
        <p14:creationId xmlns:p14="http://schemas.microsoft.com/office/powerpoint/2010/main" val="32827996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630733-35F2-B52D-BE45-EED2EA8C02BC}"/>
              </a:ext>
            </a:extLst>
          </p:cNvPr>
          <p:cNvSpPr>
            <a:spLocks noGrp="1"/>
          </p:cNvSpPr>
          <p:nvPr>
            <p:ph type="title"/>
          </p:nvPr>
        </p:nvSpPr>
        <p:spPr/>
        <p:txBody>
          <a:bodyPr/>
          <a:lstStyle/>
          <a:p>
            <a:pPr algn="ctr"/>
            <a:r>
              <a:rPr lang="en-US" dirty="0"/>
              <a:t>Es </a:t>
            </a:r>
            <a:r>
              <a:rPr lang="en-US" dirty="0" err="1"/>
              <a:t>runāšu</a:t>
            </a:r>
            <a:r>
              <a:rPr lang="en-US" dirty="0"/>
              <a:t> par</a:t>
            </a:r>
            <a:br>
              <a:rPr lang="en-US" dirty="0"/>
            </a:br>
            <a:endParaRPr lang="en-US" dirty="0"/>
          </a:p>
        </p:txBody>
      </p:sp>
      <p:sp>
        <p:nvSpPr>
          <p:cNvPr id="3" name="Content Placeholder 2">
            <a:extLst>
              <a:ext uri="{FF2B5EF4-FFF2-40B4-BE49-F238E27FC236}">
                <a16:creationId xmlns:a16="http://schemas.microsoft.com/office/drawing/2014/main" id="{5EB5ACB8-ECFD-AA78-96C0-127924D20FF5}"/>
              </a:ext>
            </a:extLst>
          </p:cNvPr>
          <p:cNvSpPr>
            <a:spLocks noGrp="1"/>
          </p:cNvSpPr>
          <p:nvPr>
            <p:ph idx="1"/>
          </p:nvPr>
        </p:nvSpPr>
        <p:spPr/>
        <p:txBody>
          <a:bodyPr/>
          <a:lstStyle/>
          <a:p>
            <a:r>
              <a:rPr lang="en-US" dirty="0" err="1"/>
              <a:t>Izaicinājumiem</a:t>
            </a:r>
            <a:r>
              <a:rPr lang="en-US" dirty="0"/>
              <a:t>;</a:t>
            </a:r>
          </a:p>
          <a:p>
            <a:r>
              <a:rPr lang="en-US" dirty="0"/>
              <a:t>Gados </a:t>
            </a:r>
            <a:r>
              <a:rPr lang="en-US" dirty="0" err="1"/>
              <a:t>vecāku</a:t>
            </a:r>
            <a:r>
              <a:rPr lang="en-US" dirty="0"/>
              <a:t> </a:t>
            </a:r>
            <a:r>
              <a:rPr lang="en-US" dirty="0" err="1"/>
              <a:t>cilvēku</a:t>
            </a:r>
            <a:r>
              <a:rPr lang="en-US" dirty="0"/>
              <a:t> </a:t>
            </a:r>
            <a:r>
              <a:rPr lang="en-US" dirty="0" err="1"/>
              <a:t>nodarbinātības</a:t>
            </a:r>
            <a:r>
              <a:rPr lang="en-US" dirty="0"/>
              <a:t> </a:t>
            </a:r>
            <a:r>
              <a:rPr lang="en-US" dirty="0" err="1"/>
              <a:t>situāciju</a:t>
            </a:r>
            <a:r>
              <a:rPr lang="lt-LT" dirty="0"/>
              <a:t>;</a:t>
            </a:r>
            <a:endParaRPr lang="en-US" dirty="0"/>
          </a:p>
          <a:p>
            <a:r>
              <a:rPr lang="en-US" dirty="0" err="1"/>
              <a:t>Nodarbinātības</a:t>
            </a:r>
            <a:r>
              <a:rPr lang="en-US" dirty="0"/>
              <a:t> </a:t>
            </a:r>
            <a:r>
              <a:rPr lang="en-US" dirty="0" err="1"/>
              <a:t>aspektiem</a:t>
            </a:r>
            <a:r>
              <a:rPr lang="en-US" dirty="0"/>
              <a:t> un</a:t>
            </a:r>
          </a:p>
          <a:p>
            <a:r>
              <a:rPr lang="en-US" dirty="0" err="1"/>
              <a:t>Nodarbinātības</a:t>
            </a:r>
            <a:r>
              <a:rPr lang="en-US" dirty="0"/>
              <a:t> </a:t>
            </a:r>
            <a:r>
              <a:rPr lang="en-US" dirty="0" err="1"/>
              <a:t>politikas</a:t>
            </a:r>
            <a:r>
              <a:rPr lang="en-US" dirty="0"/>
              <a:t> </a:t>
            </a:r>
            <a:r>
              <a:rPr lang="en-US" dirty="0" err="1"/>
              <a:t>pasākumiem</a:t>
            </a:r>
            <a:endParaRPr lang="en-US" dirty="0"/>
          </a:p>
        </p:txBody>
      </p:sp>
      <p:sp>
        <p:nvSpPr>
          <p:cNvPr id="4" name="Rectangle 3">
            <a:extLst>
              <a:ext uri="{FF2B5EF4-FFF2-40B4-BE49-F238E27FC236}">
                <a16:creationId xmlns:a16="http://schemas.microsoft.com/office/drawing/2014/main" id="{E6BE37B0-5057-4F63-9CFF-5CE502F9F5BD}"/>
              </a:ext>
            </a:extLst>
          </p:cNvPr>
          <p:cNvSpPr/>
          <p:nvPr/>
        </p:nvSpPr>
        <p:spPr>
          <a:xfrm>
            <a:off x="5638800" y="5578475"/>
            <a:ext cx="914400" cy="914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v-LV" sz="3600" dirty="0">
                <a:solidFill>
                  <a:schemeClr val="bg1">
                    <a:lumMod val="75000"/>
                  </a:schemeClr>
                </a:solidFill>
              </a:rPr>
              <a:t>2.</a:t>
            </a:r>
            <a:r>
              <a:rPr lang="lv-LV" dirty="0"/>
              <a:t>.</a:t>
            </a:r>
            <a:endParaRPr lang="en-US" dirty="0"/>
          </a:p>
        </p:txBody>
      </p:sp>
    </p:spTree>
    <p:extLst>
      <p:ext uri="{BB962C8B-B14F-4D97-AF65-F5344CB8AC3E}">
        <p14:creationId xmlns:p14="http://schemas.microsoft.com/office/powerpoint/2010/main" val="29806033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CAF273-38D4-9C58-471E-C6307B325A06}"/>
              </a:ext>
            </a:extLst>
          </p:cNvPr>
          <p:cNvSpPr>
            <a:spLocks noGrp="1"/>
          </p:cNvSpPr>
          <p:nvPr>
            <p:ph type="title"/>
          </p:nvPr>
        </p:nvSpPr>
        <p:spPr/>
        <p:txBody>
          <a:bodyPr/>
          <a:lstStyle/>
          <a:p>
            <a:pPr algn="ctr"/>
            <a:r>
              <a:rPr lang="lv-LV" dirty="0"/>
              <a:t>Problēmas</a:t>
            </a:r>
            <a:br>
              <a:rPr lang="en-US" dirty="0"/>
            </a:br>
            <a:endParaRPr lang="en-US" dirty="0"/>
          </a:p>
        </p:txBody>
      </p:sp>
      <p:sp>
        <p:nvSpPr>
          <p:cNvPr id="3" name="Content Placeholder 2">
            <a:extLst>
              <a:ext uri="{FF2B5EF4-FFF2-40B4-BE49-F238E27FC236}">
                <a16:creationId xmlns:a16="http://schemas.microsoft.com/office/drawing/2014/main" id="{F4FB6876-3959-00F8-6C01-57E9EFC42612}"/>
              </a:ext>
            </a:extLst>
          </p:cNvPr>
          <p:cNvSpPr>
            <a:spLocks noGrp="1"/>
          </p:cNvSpPr>
          <p:nvPr>
            <p:ph idx="1"/>
          </p:nvPr>
        </p:nvSpPr>
        <p:spPr/>
        <p:txBody>
          <a:bodyPr/>
          <a:lstStyle/>
          <a:p>
            <a:r>
              <a:rPr lang="en-US" dirty="0" err="1"/>
              <a:t>Kā</a:t>
            </a:r>
            <a:r>
              <a:rPr lang="en-US" dirty="0"/>
              <a:t> </a:t>
            </a:r>
            <a:r>
              <a:rPr lang="en-US" dirty="0" err="1"/>
              <a:t>nodrošināt</a:t>
            </a:r>
            <a:r>
              <a:rPr lang="en-US" dirty="0"/>
              <a:t>, lai </a:t>
            </a:r>
            <a:r>
              <a:rPr lang="en-US" dirty="0" err="1"/>
              <a:t>ekonomika</a:t>
            </a:r>
            <a:r>
              <a:rPr lang="en-US" dirty="0"/>
              <a:t> </a:t>
            </a:r>
            <a:r>
              <a:rPr lang="en-US" dirty="0" err="1"/>
              <a:t>nestagnētu</a:t>
            </a:r>
            <a:r>
              <a:rPr lang="en-US" dirty="0"/>
              <a:t>, bet </a:t>
            </a:r>
            <a:r>
              <a:rPr lang="en-US" dirty="0" err="1"/>
              <a:t>gan</a:t>
            </a:r>
            <a:r>
              <a:rPr lang="en-US" dirty="0"/>
              <a:t> </a:t>
            </a:r>
            <a:r>
              <a:rPr lang="en-US" dirty="0" err="1"/>
              <a:t>attīstītos</a:t>
            </a:r>
            <a:r>
              <a:rPr lang="en-US" dirty="0"/>
              <a:t> </a:t>
            </a:r>
            <a:r>
              <a:rPr lang="en-US" dirty="0" err="1"/>
              <a:t>situācijā</a:t>
            </a:r>
            <a:r>
              <a:rPr lang="en-US" dirty="0"/>
              <a:t>, </a:t>
            </a:r>
            <a:r>
              <a:rPr lang="en-US" dirty="0" err="1"/>
              <a:t>kad</a:t>
            </a:r>
            <a:r>
              <a:rPr lang="en-US" dirty="0"/>
              <a:t> </a:t>
            </a:r>
            <a:r>
              <a:rPr lang="en-US" dirty="0" err="1"/>
              <a:t>iedzīvotāju</a:t>
            </a:r>
            <a:r>
              <a:rPr lang="en-US" dirty="0"/>
              <a:t> </a:t>
            </a:r>
            <a:r>
              <a:rPr lang="en-US" dirty="0" err="1"/>
              <a:t>skaits</a:t>
            </a:r>
            <a:r>
              <a:rPr lang="en-US" dirty="0"/>
              <a:t> </a:t>
            </a:r>
            <a:r>
              <a:rPr lang="en-US" dirty="0" err="1"/>
              <a:t>sarūk</a:t>
            </a:r>
            <a:r>
              <a:rPr lang="en-US" dirty="0"/>
              <a:t> un </a:t>
            </a:r>
            <a:r>
              <a:rPr lang="en-US" dirty="0" err="1"/>
              <a:t>noveco</a:t>
            </a:r>
            <a:r>
              <a:rPr lang="en-US" dirty="0"/>
              <a:t>. </a:t>
            </a:r>
            <a:r>
              <a:rPr lang="en-US" dirty="0" err="1"/>
              <a:t>Vienkāršāk</a:t>
            </a:r>
            <a:r>
              <a:rPr lang="lv-LV" dirty="0"/>
              <a:t>ais</a:t>
            </a:r>
            <a:r>
              <a:rPr lang="en-US" dirty="0"/>
              <a:t>:</a:t>
            </a:r>
          </a:p>
          <a:p>
            <a:r>
              <a:rPr lang="en-US" dirty="0" err="1"/>
              <a:t>Plašāka</a:t>
            </a:r>
            <a:r>
              <a:rPr lang="en-US" dirty="0"/>
              <a:t> </a:t>
            </a:r>
            <a:r>
              <a:rPr lang="en-US" dirty="0" err="1"/>
              <a:t>mākslīgā</a:t>
            </a:r>
            <a:r>
              <a:rPr lang="en-US" dirty="0"/>
              <a:t> </a:t>
            </a:r>
            <a:r>
              <a:rPr lang="en-US" dirty="0" err="1"/>
              <a:t>intelekta</a:t>
            </a:r>
            <a:r>
              <a:rPr lang="en-US" dirty="0"/>
              <a:t> </a:t>
            </a:r>
            <a:r>
              <a:rPr lang="en-US" dirty="0" err="1"/>
              <a:t>izmantošana</a:t>
            </a:r>
            <a:r>
              <a:rPr lang="en-US" dirty="0"/>
              <a:t>, </a:t>
            </a:r>
            <a:r>
              <a:rPr lang="en-US" dirty="0" err="1"/>
              <a:t>aizstājot</a:t>
            </a:r>
            <a:r>
              <a:rPr lang="en-US" dirty="0"/>
              <a:t> </a:t>
            </a:r>
            <a:r>
              <a:rPr lang="en-US" dirty="0" err="1"/>
              <a:t>fiziskā</a:t>
            </a:r>
            <a:r>
              <a:rPr lang="en-US" dirty="0"/>
              <a:t> </a:t>
            </a:r>
            <a:r>
              <a:rPr lang="en-US" dirty="0" err="1"/>
              <a:t>darba</a:t>
            </a:r>
            <a:r>
              <a:rPr lang="en-US" dirty="0"/>
              <a:t> </a:t>
            </a:r>
            <a:r>
              <a:rPr lang="en-US" dirty="0" err="1"/>
              <a:t>veicējus</a:t>
            </a:r>
            <a:r>
              <a:rPr lang="en-US" dirty="0"/>
              <a:t>;</a:t>
            </a:r>
          </a:p>
          <a:p>
            <a:r>
              <a:rPr lang="en-US" dirty="0" err="1"/>
              <a:t>Procesu</a:t>
            </a:r>
            <a:r>
              <a:rPr lang="en-US" dirty="0"/>
              <a:t> </a:t>
            </a:r>
            <a:r>
              <a:rPr lang="en-US" dirty="0" err="1"/>
              <a:t>robotizācija</a:t>
            </a:r>
            <a:r>
              <a:rPr lang="en-US" dirty="0"/>
              <a:t>;</a:t>
            </a:r>
          </a:p>
          <a:p>
            <a:r>
              <a:rPr lang="en-US" dirty="0" err="1"/>
              <a:t>Imigrantu</a:t>
            </a:r>
            <a:r>
              <a:rPr lang="en-US" dirty="0"/>
              <a:t> </a:t>
            </a:r>
            <a:r>
              <a:rPr lang="en-US" dirty="0" err="1"/>
              <a:t>piesaiste</a:t>
            </a:r>
            <a:r>
              <a:rPr lang="en-US" dirty="0"/>
              <a:t>;</a:t>
            </a:r>
          </a:p>
          <a:p>
            <a:r>
              <a:rPr lang="en-US" dirty="0" err="1"/>
              <a:t>Vecāka</a:t>
            </a:r>
            <a:r>
              <a:rPr lang="en-US" dirty="0"/>
              <a:t> </a:t>
            </a:r>
            <a:r>
              <a:rPr lang="en-US" dirty="0" err="1"/>
              <a:t>gadagājuma</a:t>
            </a:r>
            <a:r>
              <a:rPr lang="en-US" dirty="0"/>
              <a:t> </a:t>
            </a:r>
            <a:r>
              <a:rPr lang="en-US" dirty="0" err="1"/>
              <a:t>cilvēku</a:t>
            </a:r>
            <a:r>
              <a:rPr lang="en-US" dirty="0"/>
              <a:t> </a:t>
            </a:r>
            <a:r>
              <a:rPr lang="en-US" dirty="0" err="1"/>
              <a:t>ilgāka</a:t>
            </a:r>
            <a:r>
              <a:rPr lang="en-US" dirty="0"/>
              <a:t> </a:t>
            </a:r>
            <a:r>
              <a:rPr lang="en-US" dirty="0" err="1"/>
              <a:t>noturēšana</a:t>
            </a:r>
            <a:r>
              <a:rPr lang="en-US" dirty="0"/>
              <a:t> </a:t>
            </a:r>
            <a:r>
              <a:rPr lang="en-US" dirty="0" err="1"/>
              <a:t>darba</a:t>
            </a:r>
            <a:r>
              <a:rPr lang="en-US" dirty="0"/>
              <a:t> </a:t>
            </a:r>
            <a:r>
              <a:rPr lang="en-US" dirty="0" err="1"/>
              <a:t>tirgū</a:t>
            </a:r>
            <a:endParaRPr lang="en-US" dirty="0"/>
          </a:p>
        </p:txBody>
      </p:sp>
      <p:sp>
        <p:nvSpPr>
          <p:cNvPr id="4" name="Rectangle 3">
            <a:extLst>
              <a:ext uri="{FF2B5EF4-FFF2-40B4-BE49-F238E27FC236}">
                <a16:creationId xmlns:a16="http://schemas.microsoft.com/office/drawing/2014/main" id="{6E680F3B-BA44-439D-8140-B9DCBE8E5E85}"/>
              </a:ext>
            </a:extLst>
          </p:cNvPr>
          <p:cNvSpPr/>
          <p:nvPr/>
        </p:nvSpPr>
        <p:spPr>
          <a:xfrm>
            <a:off x="5638800" y="5719763"/>
            <a:ext cx="914400" cy="914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v-LV" sz="3600" dirty="0">
                <a:solidFill>
                  <a:schemeClr val="bg1">
                    <a:lumMod val="75000"/>
                  </a:schemeClr>
                </a:solidFill>
              </a:rPr>
              <a:t>3.</a:t>
            </a:r>
            <a:endParaRPr lang="en-US" sz="3600" dirty="0">
              <a:solidFill>
                <a:schemeClr val="bg1">
                  <a:lumMod val="75000"/>
                </a:schemeClr>
              </a:solidFill>
            </a:endParaRPr>
          </a:p>
        </p:txBody>
      </p:sp>
    </p:spTree>
    <p:extLst>
      <p:ext uri="{BB962C8B-B14F-4D97-AF65-F5344CB8AC3E}">
        <p14:creationId xmlns:p14="http://schemas.microsoft.com/office/powerpoint/2010/main" val="32849335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0E2771-D649-76EC-EF23-0BDDFFAE62EF}"/>
              </a:ext>
            </a:extLst>
          </p:cNvPr>
          <p:cNvSpPr>
            <a:spLocks noGrp="1"/>
          </p:cNvSpPr>
          <p:nvPr>
            <p:ph type="title"/>
          </p:nvPr>
        </p:nvSpPr>
        <p:spPr/>
        <p:txBody>
          <a:bodyPr/>
          <a:lstStyle/>
          <a:p>
            <a:pPr algn="ctr"/>
            <a:r>
              <a:rPr lang="en-US" dirty="0" err="1"/>
              <a:t>Pensijas</a:t>
            </a:r>
            <a:br>
              <a:rPr lang="en-US" dirty="0"/>
            </a:br>
            <a:endParaRPr lang="en-US" dirty="0"/>
          </a:p>
        </p:txBody>
      </p:sp>
      <p:sp>
        <p:nvSpPr>
          <p:cNvPr id="3" name="Content Placeholder 2">
            <a:extLst>
              <a:ext uri="{FF2B5EF4-FFF2-40B4-BE49-F238E27FC236}">
                <a16:creationId xmlns:a16="http://schemas.microsoft.com/office/drawing/2014/main" id="{125B10AD-36DD-5AF8-F866-944D0A5C81B6}"/>
              </a:ext>
            </a:extLst>
          </p:cNvPr>
          <p:cNvSpPr>
            <a:spLocks noGrp="1"/>
          </p:cNvSpPr>
          <p:nvPr>
            <p:ph idx="1"/>
          </p:nvPr>
        </p:nvSpPr>
        <p:spPr>
          <a:xfrm>
            <a:off x="838200" y="1368425"/>
            <a:ext cx="10515600" cy="4351338"/>
          </a:xfrm>
        </p:spPr>
        <p:txBody>
          <a:bodyPr>
            <a:normAutofit/>
          </a:bodyPr>
          <a:lstStyle/>
          <a:p>
            <a:r>
              <a:rPr lang="en-US" dirty="0" err="1"/>
              <a:t>Lietuvā</a:t>
            </a:r>
            <a:r>
              <a:rPr lang="en-US" dirty="0"/>
              <a:t> 2026. </a:t>
            </a:r>
            <a:r>
              <a:rPr lang="en-US" dirty="0" err="1"/>
              <a:t>gadā</a:t>
            </a:r>
            <a:r>
              <a:rPr lang="en-US" dirty="0"/>
              <a:t> </a:t>
            </a:r>
            <a:r>
              <a:rPr lang="en-US" dirty="0" err="1"/>
              <a:t>vīriešu</a:t>
            </a:r>
            <a:r>
              <a:rPr lang="en-US" dirty="0"/>
              <a:t> un </a:t>
            </a:r>
            <a:r>
              <a:rPr lang="en-US" dirty="0" err="1"/>
              <a:t>sieviešu</a:t>
            </a:r>
            <a:r>
              <a:rPr lang="en-US" dirty="0"/>
              <a:t> </a:t>
            </a:r>
            <a:r>
              <a:rPr lang="en-US" dirty="0" err="1"/>
              <a:t>pensionēšanās</a:t>
            </a:r>
            <a:r>
              <a:rPr lang="en-US" dirty="0"/>
              <a:t> </a:t>
            </a:r>
            <a:r>
              <a:rPr lang="en-US" dirty="0" err="1"/>
              <a:t>vecums</a:t>
            </a:r>
            <a:r>
              <a:rPr lang="en-US" dirty="0"/>
              <a:t> </a:t>
            </a:r>
            <a:r>
              <a:rPr lang="en-US" dirty="0" err="1"/>
              <a:t>būs</a:t>
            </a:r>
            <a:r>
              <a:rPr lang="en-US" dirty="0"/>
              <a:t> </a:t>
            </a:r>
            <a:r>
              <a:rPr lang="en-US" dirty="0" err="1"/>
              <a:t>vienāds</a:t>
            </a:r>
            <a:r>
              <a:rPr lang="en-US" dirty="0"/>
              <a:t> </a:t>
            </a:r>
            <a:r>
              <a:rPr lang="lv-LV" dirty="0"/>
              <a:t>-</a:t>
            </a:r>
            <a:r>
              <a:rPr lang="en-US" dirty="0"/>
              <a:t> 65 gadi. </a:t>
            </a:r>
            <a:r>
              <a:rPr lang="en-US" dirty="0" err="1"/>
              <a:t>Kādas</a:t>
            </a:r>
            <a:r>
              <a:rPr lang="en-US" dirty="0"/>
              <a:t> </a:t>
            </a:r>
            <a:r>
              <a:rPr lang="en-US" dirty="0" err="1"/>
              <a:t>ir</a:t>
            </a:r>
            <a:r>
              <a:rPr lang="en-US" dirty="0"/>
              <a:t> </a:t>
            </a:r>
            <a:r>
              <a:rPr lang="en-US" dirty="0" err="1"/>
              <a:t>šī</a:t>
            </a:r>
            <a:r>
              <a:rPr lang="en-US" dirty="0"/>
              <a:t> </a:t>
            </a:r>
            <a:r>
              <a:rPr lang="en-US" dirty="0" err="1"/>
              <a:t>notikuma</a:t>
            </a:r>
            <a:r>
              <a:rPr lang="en-US" dirty="0"/>
              <a:t> </a:t>
            </a:r>
            <a:r>
              <a:rPr lang="en-US" dirty="0" err="1"/>
              <a:t>sekas</a:t>
            </a:r>
            <a:r>
              <a:rPr lang="en-US" dirty="0"/>
              <a:t>: </a:t>
            </a:r>
            <a:r>
              <a:rPr lang="en-US" dirty="0" err="1"/>
              <a:t>Lietuvā</a:t>
            </a:r>
            <a:r>
              <a:rPr lang="en-US" dirty="0"/>
              <a:t> </a:t>
            </a:r>
            <a:r>
              <a:rPr lang="en-US" dirty="0" err="1"/>
              <a:t>pensijas</a:t>
            </a:r>
            <a:r>
              <a:rPr lang="en-US" dirty="0"/>
              <a:t> </a:t>
            </a:r>
            <a:r>
              <a:rPr lang="en-US" dirty="0" err="1"/>
              <a:t>vecuma</a:t>
            </a:r>
            <a:r>
              <a:rPr lang="en-US" dirty="0"/>
              <a:t> </a:t>
            </a:r>
            <a:r>
              <a:rPr lang="en-US" dirty="0" err="1"/>
              <a:t>cilvēku</a:t>
            </a:r>
            <a:r>
              <a:rPr lang="en-US" dirty="0"/>
              <a:t> </a:t>
            </a:r>
            <a:r>
              <a:rPr lang="en-US" dirty="0" err="1"/>
              <a:t>skaits</a:t>
            </a:r>
            <a:r>
              <a:rPr lang="en-US" dirty="0"/>
              <a:t>, kas </a:t>
            </a:r>
            <a:r>
              <a:rPr lang="en-US" dirty="0" err="1"/>
              <a:t>līdz</a:t>
            </a:r>
            <a:r>
              <a:rPr lang="en-US" dirty="0"/>
              <a:t> </a:t>
            </a:r>
            <a:r>
              <a:rPr lang="en-US" dirty="0" err="1"/>
              <a:t>šim</a:t>
            </a:r>
            <a:r>
              <a:rPr lang="en-US" dirty="0"/>
              <a:t> </a:t>
            </a:r>
            <a:r>
              <a:rPr lang="en-US" dirty="0" err="1"/>
              <a:t>ir</a:t>
            </a:r>
            <a:r>
              <a:rPr lang="en-US" dirty="0"/>
              <a:t> </a:t>
            </a:r>
            <a:r>
              <a:rPr lang="en-US" dirty="0" err="1"/>
              <a:t>bijis</a:t>
            </a:r>
            <a:r>
              <a:rPr lang="en-US" dirty="0"/>
              <a:t>, </a:t>
            </a:r>
            <a:r>
              <a:rPr lang="en-US" dirty="0" err="1"/>
              <a:t>varētu</a:t>
            </a:r>
            <a:r>
              <a:rPr lang="en-US" dirty="0"/>
              <a:t> </a:t>
            </a:r>
            <a:r>
              <a:rPr lang="en-US" dirty="0" err="1"/>
              <a:t>teikt</a:t>
            </a:r>
            <a:r>
              <a:rPr lang="en-US" dirty="0"/>
              <a:t>, </a:t>
            </a:r>
            <a:r>
              <a:rPr lang="en-US" dirty="0" err="1"/>
              <a:t>stabils</a:t>
            </a:r>
            <a:r>
              <a:rPr lang="en-US" dirty="0"/>
              <a:t>, </a:t>
            </a:r>
            <a:r>
              <a:rPr lang="lv-LV" dirty="0"/>
              <a:t>tagad </a:t>
            </a:r>
            <a:r>
              <a:rPr lang="en-US" dirty="0" err="1"/>
              <a:t>palielināsies</a:t>
            </a:r>
            <a:r>
              <a:rPr lang="en-US" dirty="0"/>
              <a:t>;</a:t>
            </a:r>
          </a:p>
          <a:p>
            <a:r>
              <a:rPr lang="en-US" dirty="0" err="1"/>
              <a:t>Strādājošo</a:t>
            </a:r>
            <a:r>
              <a:rPr lang="en-US" dirty="0"/>
              <a:t> </a:t>
            </a:r>
            <a:r>
              <a:rPr lang="lv-LV" dirty="0"/>
              <a:t>pensionāru </a:t>
            </a:r>
            <a:r>
              <a:rPr lang="en-US" dirty="0" err="1"/>
              <a:t>vidējā</a:t>
            </a:r>
            <a:r>
              <a:rPr lang="en-US" dirty="0"/>
              <a:t> </a:t>
            </a:r>
            <a:r>
              <a:rPr lang="en-US" dirty="0" err="1"/>
              <a:t>vecuma</a:t>
            </a:r>
            <a:r>
              <a:rPr lang="en-US" dirty="0"/>
              <a:t> </a:t>
            </a:r>
            <a:r>
              <a:rPr lang="en-US" dirty="0" err="1"/>
              <a:t>pensija</a:t>
            </a:r>
            <a:r>
              <a:rPr lang="en-US" dirty="0"/>
              <a:t> 2025. </a:t>
            </a:r>
            <a:r>
              <a:rPr lang="en-US" dirty="0" err="1"/>
              <a:t>gadā</a:t>
            </a:r>
            <a:r>
              <a:rPr lang="en-US" dirty="0"/>
              <a:t> </a:t>
            </a:r>
            <a:r>
              <a:rPr lang="en-US" dirty="0" err="1"/>
              <a:t>sasniedza</a:t>
            </a:r>
            <a:r>
              <a:rPr lang="en-US" dirty="0"/>
              <a:t> 752 </a:t>
            </a:r>
            <a:r>
              <a:rPr lang="en-US" dirty="0" err="1"/>
              <a:t>eiro</a:t>
            </a:r>
            <a:r>
              <a:rPr lang="en-US" dirty="0"/>
              <a:t>, bet </a:t>
            </a:r>
            <a:r>
              <a:rPr lang="en-US" dirty="0" err="1"/>
              <a:t>vidējie</a:t>
            </a:r>
            <a:r>
              <a:rPr lang="en-US" dirty="0"/>
              <a:t> </a:t>
            </a:r>
            <a:r>
              <a:rPr lang="en-US" dirty="0" err="1"/>
              <a:t>ienākumi</a:t>
            </a:r>
            <a:r>
              <a:rPr lang="en-US" dirty="0"/>
              <a:t> no </a:t>
            </a:r>
            <a:r>
              <a:rPr lang="en-US" dirty="0" err="1"/>
              <a:t>darba</a:t>
            </a:r>
            <a:r>
              <a:rPr lang="en-US" dirty="0"/>
              <a:t> </a:t>
            </a:r>
            <a:r>
              <a:rPr lang="lv-LV" dirty="0"/>
              <a:t>vietas</a:t>
            </a:r>
            <a:r>
              <a:rPr lang="en-US" dirty="0"/>
              <a:t> – 883 </a:t>
            </a:r>
            <a:r>
              <a:rPr lang="en-US" dirty="0" err="1"/>
              <a:t>eiro</a:t>
            </a:r>
            <a:r>
              <a:rPr lang="en-US" dirty="0"/>
              <a:t>. </a:t>
            </a:r>
            <a:r>
              <a:rPr lang="en-US" dirty="0" err="1"/>
              <a:t>Šādu</a:t>
            </a:r>
            <a:r>
              <a:rPr lang="en-US" dirty="0"/>
              <a:t> </a:t>
            </a:r>
            <a:r>
              <a:rPr lang="en-US" dirty="0" err="1"/>
              <a:t>personu</a:t>
            </a:r>
            <a:r>
              <a:rPr lang="en-US" dirty="0"/>
              <a:t> </a:t>
            </a:r>
            <a:r>
              <a:rPr lang="en-US" dirty="0" err="1"/>
              <a:t>kopējie</a:t>
            </a:r>
            <a:r>
              <a:rPr lang="en-US" dirty="0"/>
              <a:t> </a:t>
            </a:r>
            <a:r>
              <a:rPr lang="en-US" dirty="0" err="1"/>
              <a:t>vidējie</a:t>
            </a:r>
            <a:r>
              <a:rPr lang="en-US" dirty="0"/>
              <a:t> </a:t>
            </a:r>
            <a:r>
              <a:rPr lang="en-US" dirty="0" err="1"/>
              <a:t>mēneša</a:t>
            </a:r>
            <a:r>
              <a:rPr lang="en-US" dirty="0"/>
              <a:t> </a:t>
            </a:r>
            <a:r>
              <a:rPr lang="en-US" dirty="0" err="1"/>
              <a:t>ienākumi</a:t>
            </a:r>
            <a:r>
              <a:rPr lang="en-US" dirty="0"/>
              <a:t> </a:t>
            </a:r>
            <a:r>
              <a:rPr lang="lv-LV" dirty="0"/>
              <a:t>bija</a:t>
            </a:r>
            <a:r>
              <a:rPr lang="en-US" dirty="0"/>
              <a:t> </a:t>
            </a:r>
            <a:r>
              <a:rPr lang="en-US" dirty="0" err="1"/>
              <a:t>aptuveni</a:t>
            </a:r>
            <a:r>
              <a:rPr lang="en-US" dirty="0"/>
              <a:t> 1635 </a:t>
            </a:r>
            <a:r>
              <a:rPr lang="en-US" dirty="0" err="1"/>
              <a:t>eiro</a:t>
            </a:r>
            <a:r>
              <a:rPr lang="en-US" dirty="0"/>
              <a:t>;</a:t>
            </a:r>
          </a:p>
          <a:p>
            <a:r>
              <a:rPr lang="en-US" dirty="0" err="1"/>
              <a:t>Vidējā</a:t>
            </a:r>
            <a:r>
              <a:rPr lang="en-US" dirty="0"/>
              <a:t> </a:t>
            </a:r>
            <a:r>
              <a:rPr lang="en-US" dirty="0" err="1"/>
              <a:t>vecuma</a:t>
            </a:r>
            <a:r>
              <a:rPr lang="en-US" dirty="0"/>
              <a:t> </a:t>
            </a:r>
            <a:r>
              <a:rPr lang="en-US" dirty="0" err="1"/>
              <a:t>pensija</a:t>
            </a:r>
            <a:r>
              <a:rPr lang="en-US" dirty="0"/>
              <a:t> </a:t>
            </a:r>
            <a:r>
              <a:rPr lang="en-US" dirty="0" err="1"/>
              <a:t>Lietuvā</a:t>
            </a:r>
            <a:r>
              <a:rPr lang="en-US" dirty="0"/>
              <a:t> </a:t>
            </a:r>
            <a:r>
              <a:rPr lang="en-US" dirty="0" err="1"/>
              <a:t>ir</a:t>
            </a:r>
            <a:r>
              <a:rPr lang="en-US" dirty="0"/>
              <a:t> </a:t>
            </a:r>
            <a:r>
              <a:rPr lang="en-US" dirty="0" err="1"/>
              <a:t>aptuveni</a:t>
            </a:r>
            <a:r>
              <a:rPr lang="en-US" dirty="0"/>
              <a:t> 45–50 </a:t>
            </a:r>
            <a:r>
              <a:rPr lang="en-US" dirty="0" err="1"/>
              <a:t>procenti</a:t>
            </a:r>
            <a:r>
              <a:rPr lang="en-US" dirty="0"/>
              <a:t> no </a:t>
            </a:r>
            <a:r>
              <a:rPr lang="en-US" dirty="0" err="1"/>
              <a:t>iepriekšējās</a:t>
            </a:r>
            <a:r>
              <a:rPr lang="en-US" dirty="0"/>
              <a:t> algas, un, lai </a:t>
            </a:r>
            <a:r>
              <a:rPr lang="en-US" dirty="0" err="1"/>
              <a:t>nodrošinātu</a:t>
            </a:r>
            <a:r>
              <a:rPr lang="en-US" dirty="0"/>
              <a:t> </a:t>
            </a:r>
            <a:r>
              <a:rPr lang="en-US" dirty="0" err="1"/>
              <a:t>cienīgas</a:t>
            </a:r>
            <a:r>
              <a:rPr lang="en-US" dirty="0"/>
              <a:t> </a:t>
            </a:r>
            <a:r>
              <a:rPr lang="en-US" dirty="0" err="1"/>
              <a:t>vecumdienas</a:t>
            </a:r>
            <a:r>
              <a:rPr lang="en-US" dirty="0"/>
              <a:t>, </a:t>
            </a:r>
            <a:r>
              <a:rPr lang="en-US" dirty="0" err="1"/>
              <a:t>būtu</a:t>
            </a:r>
            <a:r>
              <a:rPr lang="en-US" dirty="0"/>
              <a:t> </a:t>
            </a:r>
            <a:r>
              <a:rPr lang="en-US" dirty="0" err="1"/>
              <a:t>nepieciešami</a:t>
            </a:r>
            <a:r>
              <a:rPr lang="en-US" dirty="0"/>
              <a:t> 70–80 </a:t>
            </a:r>
            <a:r>
              <a:rPr lang="en-US" dirty="0" err="1"/>
              <a:t>procenti</a:t>
            </a:r>
            <a:r>
              <a:rPr lang="en-US" dirty="0"/>
              <a:t> no </a:t>
            </a:r>
            <a:r>
              <a:rPr lang="en-US" dirty="0" err="1"/>
              <a:t>iepriekšējiem</a:t>
            </a:r>
            <a:r>
              <a:rPr lang="en-US" dirty="0"/>
              <a:t> </a:t>
            </a:r>
            <a:r>
              <a:rPr lang="en-US" dirty="0" err="1"/>
              <a:t>ienākumiem</a:t>
            </a:r>
            <a:r>
              <a:rPr lang="en-US" dirty="0"/>
              <a:t>.</a:t>
            </a:r>
          </a:p>
        </p:txBody>
      </p:sp>
      <p:sp>
        <p:nvSpPr>
          <p:cNvPr id="4" name="Rectangle 3">
            <a:extLst>
              <a:ext uri="{FF2B5EF4-FFF2-40B4-BE49-F238E27FC236}">
                <a16:creationId xmlns:a16="http://schemas.microsoft.com/office/drawing/2014/main" id="{4068DD47-1E44-4FA6-839C-E0E0FE426EAC}"/>
              </a:ext>
            </a:extLst>
          </p:cNvPr>
          <p:cNvSpPr/>
          <p:nvPr/>
        </p:nvSpPr>
        <p:spPr>
          <a:xfrm>
            <a:off x="5638800" y="5808663"/>
            <a:ext cx="914400" cy="914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v-LV" sz="3600" dirty="0">
                <a:solidFill>
                  <a:schemeClr val="bg1">
                    <a:lumMod val="75000"/>
                  </a:schemeClr>
                </a:solidFill>
              </a:rPr>
              <a:t>4.</a:t>
            </a:r>
            <a:endParaRPr lang="en-US" sz="3600" dirty="0">
              <a:solidFill>
                <a:schemeClr val="bg1">
                  <a:lumMod val="75000"/>
                </a:schemeClr>
              </a:solidFill>
            </a:endParaRPr>
          </a:p>
        </p:txBody>
      </p:sp>
    </p:spTree>
    <p:extLst>
      <p:ext uri="{BB962C8B-B14F-4D97-AF65-F5344CB8AC3E}">
        <p14:creationId xmlns:p14="http://schemas.microsoft.com/office/powerpoint/2010/main" val="25252934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ED832-9E2A-B2F1-1204-19AB6AD4EF77}"/>
              </a:ext>
            </a:extLst>
          </p:cNvPr>
          <p:cNvSpPr>
            <a:spLocks noGrp="1"/>
          </p:cNvSpPr>
          <p:nvPr>
            <p:ph type="title"/>
          </p:nvPr>
        </p:nvSpPr>
        <p:spPr/>
        <p:txBody>
          <a:bodyPr/>
          <a:lstStyle/>
          <a:p>
            <a:pPr algn="ctr"/>
            <a:r>
              <a:rPr lang="lv-LV" dirty="0"/>
              <a:t>Gados vecāku cilvēku nodarbinātība (1)</a:t>
            </a:r>
            <a:br>
              <a:rPr lang="lv-LV" dirty="0"/>
            </a:br>
            <a:endParaRPr lang="en-US" dirty="0"/>
          </a:p>
        </p:txBody>
      </p:sp>
      <p:sp>
        <p:nvSpPr>
          <p:cNvPr id="3" name="Content Placeholder 2">
            <a:extLst>
              <a:ext uri="{FF2B5EF4-FFF2-40B4-BE49-F238E27FC236}">
                <a16:creationId xmlns:a16="http://schemas.microsoft.com/office/drawing/2014/main" id="{49AB7DD3-8CBF-2E4B-20FE-E7287CCA8BFB}"/>
              </a:ext>
            </a:extLst>
          </p:cNvPr>
          <p:cNvSpPr>
            <a:spLocks noGrp="1"/>
          </p:cNvSpPr>
          <p:nvPr>
            <p:ph idx="1"/>
          </p:nvPr>
        </p:nvSpPr>
        <p:spPr>
          <a:xfrm>
            <a:off x="970548" y="1253331"/>
            <a:ext cx="10515600" cy="4351338"/>
          </a:xfrm>
        </p:spPr>
        <p:txBody>
          <a:bodyPr>
            <a:normAutofit/>
          </a:bodyPr>
          <a:lstStyle/>
          <a:p>
            <a:r>
              <a:rPr lang="lv-LV" dirty="0"/>
              <a:t>Eiropas Savienībā tikai 13% cilvēku, kuri sākuši saņemt vecuma pensijas, joprojām atrodas darba tirgū, savukārt Lietuvā šis skaitlis sasniedz pat 44%.</a:t>
            </a:r>
          </a:p>
          <a:p>
            <a:r>
              <a:rPr lang="lv-LV" dirty="0"/>
              <a:t>Tas galvenokārt ir saistīts ar ekonomiskiem faktoriem, taču svarīgas ir arī kultūras atšķirības. Rietumeiropā populāras pensionāru brīvā laika pavadīšanas aktivitātes, piemēram, ceļošana, Lietuvā tikai tagad nostiprinās.</a:t>
            </a:r>
          </a:p>
          <a:p>
            <a:r>
              <a:rPr lang="lv-LV" dirty="0"/>
              <a:t>Turklāt Lietuvā gados vecāki cilvēki bieži vien joprojām izjūt pienākumu finansiāli atbalstīt savus bērnus, pat ja tas vairs nav nepieciešams.</a:t>
            </a:r>
            <a:endParaRPr lang="en-US" dirty="0"/>
          </a:p>
        </p:txBody>
      </p:sp>
      <p:sp>
        <p:nvSpPr>
          <p:cNvPr id="4" name="Rectangle 3">
            <a:extLst>
              <a:ext uri="{FF2B5EF4-FFF2-40B4-BE49-F238E27FC236}">
                <a16:creationId xmlns:a16="http://schemas.microsoft.com/office/drawing/2014/main" id="{655970FD-E99F-455F-B891-A9846BE15460}"/>
              </a:ext>
            </a:extLst>
          </p:cNvPr>
          <p:cNvSpPr/>
          <p:nvPr/>
        </p:nvSpPr>
        <p:spPr>
          <a:xfrm>
            <a:off x="5638800" y="5799221"/>
            <a:ext cx="914400" cy="914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v-LV" sz="3600" dirty="0">
                <a:solidFill>
                  <a:schemeClr val="bg1">
                    <a:lumMod val="75000"/>
                  </a:schemeClr>
                </a:solidFill>
              </a:rPr>
              <a:t>5.</a:t>
            </a:r>
            <a:endParaRPr lang="en-US" sz="3600" dirty="0">
              <a:solidFill>
                <a:schemeClr val="bg1">
                  <a:lumMod val="75000"/>
                </a:schemeClr>
              </a:solidFill>
            </a:endParaRPr>
          </a:p>
        </p:txBody>
      </p:sp>
    </p:spTree>
    <p:extLst>
      <p:ext uri="{BB962C8B-B14F-4D97-AF65-F5344CB8AC3E}">
        <p14:creationId xmlns:p14="http://schemas.microsoft.com/office/powerpoint/2010/main" val="38910970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CBB093-2337-A8E2-ABCB-D668BCD5BFD2}"/>
              </a:ext>
            </a:extLst>
          </p:cNvPr>
          <p:cNvSpPr>
            <a:spLocks noGrp="1"/>
          </p:cNvSpPr>
          <p:nvPr>
            <p:ph type="title"/>
          </p:nvPr>
        </p:nvSpPr>
        <p:spPr/>
        <p:txBody>
          <a:bodyPr/>
          <a:lstStyle/>
          <a:p>
            <a:pPr algn="ctr"/>
            <a:r>
              <a:rPr lang="lv-LV" dirty="0"/>
              <a:t>Gados vecāku cilvēku nodarbinātība (2)</a:t>
            </a:r>
            <a:br>
              <a:rPr lang="lv-LV" dirty="0"/>
            </a:br>
            <a:endParaRPr lang="en-US" dirty="0"/>
          </a:p>
        </p:txBody>
      </p:sp>
      <p:sp>
        <p:nvSpPr>
          <p:cNvPr id="3" name="Content Placeholder 2">
            <a:extLst>
              <a:ext uri="{FF2B5EF4-FFF2-40B4-BE49-F238E27FC236}">
                <a16:creationId xmlns:a16="http://schemas.microsoft.com/office/drawing/2014/main" id="{0A3AF423-5AC8-72E3-B922-52AC2E8D62E3}"/>
              </a:ext>
            </a:extLst>
          </p:cNvPr>
          <p:cNvSpPr>
            <a:spLocks noGrp="1"/>
          </p:cNvSpPr>
          <p:nvPr>
            <p:ph idx="1"/>
          </p:nvPr>
        </p:nvSpPr>
        <p:spPr>
          <a:xfrm>
            <a:off x="838200" y="1548898"/>
            <a:ext cx="10515600" cy="4351338"/>
          </a:xfrm>
        </p:spPr>
        <p:txBody>
          <a:bodyPr>
            <a:normAutofit/>
          </a:bodyPr>
          <a:lstStyle/>
          <a:p>
            <a:r>
              <a:rPr lang="lv-LV" dirty="0"/>
              <a:t>Gados vecāki cilvēki biežāk paliek darba tirgū nepietiekamu pensiju dēļ un/vai vēlmes sevi realizēt dēļ – daudziem vienkārši nav citas izvēles, jo nepietiek līdzekļu dzīvošanai. Tādu ir pat 80 procenti. Darbs sociālo saikņu, pašrealizācijas dēļ veido tikai aptuveni 3 procentus.</a:t>
            </a:r>
          </a:p>
          <a:p>
            <a:r>
              <a:rPr lang="lv-LV" dirty="0"/>
              <a:t>Parasti gados vecāki cilvēki, nevēloties lielu darba slodzi, biežāk izvēlas nevis īsāku darba dienu, bet gan vieglāku darbu.</a:t>
            </a:r>
          </a:p>
          <a:p>
            <a:r>
              <a:rPr lang="lv-LV" dirty="0"/>
              <a:t>Tendences mainīt profesijas gados vecāku cilvēku vidū reti novērojamas.</a:t>
            </a:r>
            <a:endParaRPr lang="en-US" dirty="0"/>
          </a:p>
        </p:txBody>
      </p:sp>
      <p:sp>
        <p:nvSpPr>
          <p:cNvPr id="4" name="Rectangle 3">
            <a:extLst>
              <a:ext uri="{FF2B5EF4-FFF2-40B4-BE49-F238E27FC236}">
                <a16:creationId xmlns:a16="http://schemas.microsoft.com/office/drawing/2014/main" id="{88408318-9A39-460E-B7DE-50ADC9DA0217}"/>
              </a:ext>
            </a:extLst>
          </p:cNvPr>
          <p:cNvSpPr/>
          <p:nvPr/>
        </p:nvSpPr>
        <p:spPr>
          <a:xfrm>
            <a:off x="5638800" y="5578475"/>
            <a:ext cx="914400" cy="914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v-LV" sz="3600" dirty="0">
                <a:solidFill>
                  <a:schemeClr val="bg1">
                    <a:lumMod val="75000"/>
                  </a:schemeClr>
                </a:solidFill>
              </a:rPr>
              <a:t>6.</a:t>
            </a:r>
            <a:endParaRPr lang="en-US" sz="3600" dirty="0">
              <a:solidFill>
                <a:schemeClr val="bg1">
                  <a:lumMod val="75000"/>
                </a:schemeClr>
              </a:solidFill>
            </a:endParaRPr>
          </a:p>
        </p:txBody>
      </p:sp>
    </p:spTree>
    <p:extLst>
      <p:ext uri="{BB962C8B-B14F-4D97-AF65-F5344CB8AC3E}">
        <p14:creationId xmlns:p14="http://schemas.microsoft.com/office/powerpoint/2010/main" val="32252352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3DFC68-1ADB-9784-2CA2-7459989619A3}"/>
              </a:ext>
            </a:extLst>
          </p:cNvPr>
          <p:cNvSpPr>
            <a:spLocks noGrp="1"/>
          </p:cNvSpPr>
          <p:nvPr>
            <p:ph type="title"/>
          </p:nvPr>
        </p:nvSpPr>
        <p:spPr/>
        <p:txBody>
          <a:bodyPr/>
          <a:lstStyle/>
          <a:p>
            <a:pPr algn="ctr"/>
            <a:r>
              <a:rPr lang="lv-LV" dirty="0"/>
              <a:t>Nodarbinātības aspekti(1)</a:t>
            </a:r>
            <a:br>
              <a:rPr lang="lv-LV" dirty="0"/>
            </a:br>
            <a:endParaRPr lang="en-US" dirty="0"/>
          </a:p>
        </p:txBody>
      </p:sp>
      <p:sp>
        <p:nvSpPr>
          <p:cNvPr id="3" name="Content Placeholder 2">
            <a:extLst>
              <a:ext uri="{FF2B5EF4-FFF2-40B4-BE49-F238E27FC236}">
                <a16:creationId xmlns:a16="http://schemas.microsoft.com/office/drawing/2014/main" id="{3FE769AC-92E1-C982-C60A-F4B7CA92E148}"/>
              </a:ext>
            </a:extLst>
          </p:cNvPr>
          <p:cNvSpPr>
            <a:spLocks noGrp="1"/>
          </p:cNvSpPr>
          <p:nvPr>
            <p:ph idx="1"/>
          </p:nvPr>
        </p:nvSpPr>
        <p:spPr/>
        <p:txBody>
          <a:bodyPr/>
          <a:lstStyle/>
          <a:p>
            <a:r>
              <a:rPr lang="lv-LV" dirty="0"/>
              <a:t>Darba tirgū joprojām pastāv vecuma diskriminācija: pat pieredzējuši, kvalificēti cilvēki vairs nesaņem uzaicinājumus uz intervijām pēc 60 gadu vecuma sasniegšanas;</a:t>
            </a:r>
          </a:p>
          <a:p>
            <a:r>
              <a:rPr lang="lv-LV" dirty="0"/>
              <a:t>Pēc aiziešanas pensijā seniori izvēlas darbus, kur nepieciešamas mazākas prasmes vai fiziskais spēks, piemēram, apsardzes darbinieki vai sardzes darbinieki utt.</a:t>
            </a:r>
            <a:endParaRPr lang="en-US" dirty="0"/>
          </a:p>
        </p:txBody>
      </p:sp>
      <p:sp>
        <p:nvSpPr>
          <p:cNvPr id="4" name="Rectangle 3">
            <a:extLst>
              <a:ext uri="{FF2B5EF4-FFF2-40B4-BE49-F238E27FC236}">
                <a16:creationId xmlns:a16="http://schemas.microsoft.com/office/drawing/2014/main" id="{FAC47FD5-8CCC-4BA7-9CAB-AB2B639F0BC3}"/>
              </a:ext>
            </a:extLst>
          </p:cNvPr>
          <p:cNvSpPr/>
          <p:nvPr/>
        </p:nvSpPr>
        <p:spPr>
          <a:xfrm>
            <a:off x="5638800" y="5719763"/>
            <a:ext cx="914400" cy="914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v-LV" sz="3600" dirty="0">
                <a:solidFill>
                  <a:schemeClr val="bg1">
                    <a:lumMod val="75000"/>
                  </a:schemeClr>
                </a:solidFill>
              </a:rPr>
              <a:t>7.</a:t>
            </a:r>
            <a:endParaRPr lang="en-US" sz="3600" dirty="0">
              <a:solidFill>
                <a:schemeClr val="bg1">
                  <a:lumMod val="75000"/>
                </a:schemeClr>
              </a:solidFill>
            </a:endParaRPr>
          </a:p>
        </p:txBody>
      </p:sp>
    </p:spTree>
    <p:extLst>
      <p:ext uri="{BB962C8B-B14F-4D97-AF65-F5344CB8AC3E}">
        <p14:creationId xmlns:p14="http://schemas.microsoft.com/office/powerpoint/2010/main" val="15901538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EBA6C5-F214-0CD2-3A95-3E1EE6A5F11A}"/>
              </a:ext>
            </a:extLst>
          </p:cNvPr>
          <p:cNvSpPr>
            <a:spLocks noGrp="1"/>
          </p:cNvSpPr>
          <p:nvPr>
            <p:ph type="title"/>
          </p:nvPr>
        </p:nvSpPr>
        <p:spPr/>
        <p:txBody>
          <a:bodyPr/>
          <a:lstStyle/>
          <a:p>
            <a:pPr algn="ctr"/>
            <a:r>
              <a:rPr lang="lv-LV" dirty="0"/>
              <a:t>Nodarbinātības aspekti (2)</a:t>
            </a:r>
            <a:br>
              <a:rPr lang="lv-LV" dirty="0"/>
            </a:br>
            <a:endParaRPr lang="en-US" dirty="0"/>
          </a:p>
        </p:txBody>
      </p:sp>
      <p:sp>
        <p:nvSpPr>
          <p:cNvPr id="3" name="Content Placeholder 2">
            <a:extLst>
              <a:ext uri="{FF2B5EF4-FFF2-40B4-BE49-F238E27FC236}">
                <a16:creationId xmlns:a16="http://schemas.microsoft.com/office/drawing/2014/main" id="{B1253F7C-B619-1D0F-2270-3F95DED4AD79}"/>
              </a:ext>
            </a:extLst>
          </p:cNvPr>
          <p:cNvSpPr>
            <a:spLocks noGrp="1"/>
          </p:cNvSpPr>
          <p:nvPr>
            <p:ph idx="1"/>
          </p:nvPr>
        </p:nvSpPr>
        <p:spPr/>
        <p:txBody>
          <a:bodyPr/>
          <a:lstStyle/>
          <a:p>
            <a:r>
              <a:rPr lang="lv-LV" dirty="0"/>
              <a:t>Izglītības un medicīnas nozarēs ir visvairāk gados vecāku darbinieku. Tas ir nopietns izaicinājums darba tirgum, jo ​​trūkst darbinieku.</a:t>
            </a:r>
          </a:p>
          <a:p>
            <a:r>
              <a:rPr lang="lv-LV" dirty="0"/>
              <a:t>Vairāk nekā profesijām, izšķiroša loma ir paša uzņēmuma attieksmei un atvērtībai pret gados vecākiem darbiniekiem.</a:t>
            </a:r>
            <a:endParaRPr lang="en-US" dirty="0"/>
          </a:p>
        </p:txBody>
      </p:sp>
      <p:sp>
        <p:nvSpPr>
          <p:cNvPr id="4" name="Rectangle 3">
            <a:extLst>
              <a:ext uri="{FF2B5EF4-FFF2-40B4-BE49-F238E27FC236}">
                <a16:creationId xmlns:a16="http://schemas.microsoft.com/office/drawing/2014/main" id="{15509BB5-2233-4319-8D0D-98B7DEEF4F9D}"/>
              </a:ext>
            </a:extLst>
          </p:cNvPr>
          <p:cNvSpPr/>
          <p:nvPr/>
        </p:nvSpPr>
        <p:spPr>
          <a:xfrm>
            <a:off x="5638800" y="5397500"/>
            <a:ext cx="914400" cy="914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v-LV" sz="3600" dirty="0">
                <a:solidFill>
                  <a:schemeClr val="bg1">
                    <a:lumMod val="75000"/>
                  </a:schemeClr>
                </a:solidFill>
              </a:rPr>
              <a:t>8.</a:t>
            </a:r>
            <a:endParaRPr lang="en-US" sz="3600" dirty="0">
              <a:solidFill>
                <a:schemeClr val="bg1">
                  <a:lumMod val="75000"/>
                </a:schemeClr>
              </a:solidFill>
            </a:endParaRPr>
          </a:p>
        </p:txBody>
      </p:sp>
    </p:spTree>
    <p:extLst>
      <p:ext uri="{BB962C8B-B14F-4D97-AF65-F5344CB8AC3E}">
        <p14:creationId xmlns:p14="http://schemas.microsoft.com/office/powerpoint/2010/main" val="1916050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F5C2B3-0C15-E7DC-03BB-F79892F89203}"/>
              </a:ext>
            </a:extLst>
          </p:cNvPr>
          <p:cNvSpPr>
            <a:spLocks noGrp="1"/>
          </p:cNvSpPr>
          <p:nvPr>
            <p:ph type="title"/>
          </p:nvPr>
        </p:nvSpPr>
        <p:spPr/>
        <p:txBody>
          <a:bodyPr/>
          <a:lstStyle/>
          <a:p>
            <a:pPr algn="ctr"/>
            <a:r>
              <a:rPr lang="lv-LV" dirty="0"/>
              <a:t>Nodarbinātības politikas pasākumi</a:t>
            </a:r>
            <a:br>
              <a:rPr lang="lv-LV" dirty="0"/>
            </a:br>
            <a:endParaRPr lang="en-US" dirty="0"/>
          </a:p>
        </p:txBody>
      </p:sp>
      <p:sp>
        <p:nvSpPr>
          <p:cNvPr id="3" name="Content Placeholder 2">
            <a:extLst>
              <a:ext uri="{FF2B5EF4-FFF2-40B4-BE49-F238E27FC236}">
                <a16:creationId xmlns:a16="http://schemas.microsoft.com/office/drawing/2014/main" id="{B168C299-57FF-1FBC-E1AC-F151AD8BCECA}"/>
              </a:ext>
            </a:extLst>
          </p:cNvPr>
          <p:cNvSpPr>
            <a:spLocks noGrp="1"/>
          </p:cNvSpPr>
          <p:nvPr>
            <p:ph idx="1"/>
          </p:nvPr>
        </p:nvSpPr>
        <p:spPr>
          <a:xfrm>
            <a:off x="838200" y="1380456"/>
            <a:ext cx="10515600" cy="4351338"/>
          </a:xfrm>
        </p:spPr>
        <p:txBody>
          <a:bodyPr>
            <a:normAutofit/>
          </a:bodyPr>
          <a:lstStyle/>
          <a:p>
            <a:r>
              <a:rPr lang="lv-LV" dirty="0"/>
              <a:t>Politikas pasākumi ir sadrumstaloti: pastāv atsevišķi juridiskie dokumenti, taču nav vienota dokumenta par senioru nodarbinātību ar skaidru ieviešanas grafiku un finansējumu.</a:t>
            </a:r>
          </a:p>
          <a:p>
            <a:r>
              <a:rPr lang="lv-LV" dirty="0"/>
              <a:t>Seims izskata likumprojektu par politikas pamatnostādnēm attiecībā uz vecāka gadagājuma cilvēkiem. Tas paredz:</a:t>
            </a:r>
          </a:p>
          <a:p>
            <a:r>
              <a:rPr lang="lv-LV" dirty="0"/>
              <a:t>«Radīt juridiskus nosacījumus un stimulus vecāka gadagājuma cilvēkiem meklēt darbu, kā arī darba devējiem nodarbināt un saglabāt viņus darbā, mazināt šķēršļus šo personu dalībai darba tirgū, palielināt uzņēmējdarbību vecāka gadagājuma cilvēku vidū un mudināt viņus uzsākt uzņēmējdarbību».</a:t>
            </a:r>
            <a:endParaRPr lang="en-US" dirty="0"/>
          </a:p>
        </p:txBody>
      </p:sp>
      <p:sp>
        <p:nvSpPr>
          <p:cNvPr id="4" name="Rectangle 3">
            <a:extLst>
              <a:ext uri="{FF2B5EF4-FFF2-40B4-BE49-F238E27FC236}">
                <a16:creationId xmlns:a16="http://schemas.microsoft.com/office/drawing/2014/main" id="{D92B47EC-DEC1-47BD-9599-090856EBA85C}"/>
              </a:ext>
            </a:extLst>
          </p:cNvPr>
          <p:cNvSpPr/>
          <p:nvPr/>
        </p:nvSpPr>
        <p:spPr>
          <a:xfrm>
            <a:off x="5638800" y="5832725"/>
            <a:ext cx="914400" cy="914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v-LV" sz="3600" dirty="0">
                <a:solidFill>
                  <a:schemeClr val="bg1">
                    <a:lumMod val="75000"/>
                  </a:schemeClr>
                </a:solidFill>
              </a:rPr>
              <a:t>9.</a:t>
            </a:r>
            <a:endParaRPr lang="en-US" sz="3600" dirty="0">
              <a:solidFill>
                <a:schemeClr val="bg1">
                  <a:lumMod val="75000"/>
                </a:schemeClr>
              </a:solidFill>
            </a:endParaRPr>
          </a:p>
        </p:txBody>
      </p:sp>
    </p:spTree>
    <p:extLst>
      <p:ext uri="{BB962C8B-B14F-4D97-AF65-F5344CB8AC3E}">
        <p14:creationId xmlns:p14="http://schemas.microsoft.com/office/powerpoint/2010/main" val="2831944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EFA366-0943-8AC9-D4EA-2E01740794B7}"/>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C800589A-F919-7805-93C5-302B798AA2A7}"/>
              </a:ext>
            </a:extLst>
          </p:cNvPr>
          <p:cNvSpPr>
            <a:spLocks noGrp="1"/>
          </p:cNvSpPr>
          <p:nvPr>
            <p:ph idx="1"/>
          </p:nvPr>
        </p:nvSpPr>
        <p:spPr>
          <a:xfrm>
            <a:off x="838200" y="2467991"/>
            <a:ext cx="10515600" cy="3708971"/>
          </a:xfrm>
        </p:spPr>
        <p:txBody>
          <a:bodyPr>
            <a:normAutofit/>
          </a:bodyPr>
          <a:lstStyle/>
          <a:p>
            <a:pPr marL="0" indent="0" algn="ctr">
              <a:buNone/>
            </a:pPr>
            <a:r>
              <a:rPr lang="en-US" sz="8000" dirty="0" err="1"/>
              <a:t>Paldies</a:t>
            </a:r>
            <a:r>
              <a:rPr lang="en-US" sz="8000" dirty="0"/>
              <a:t> par </a:t>
            </a:r>
            <a:r>
              <a:rPr lang="en-US" sz="8000" dirty="0" err="1"/>
              <a:t>uzmanību</a:t>
            </a:r>
            <a:r>
              <a:rPr lang="lv-LV" sz="8000" dirty="0"/>
              <a:t>!</a:t>
            </a:r>
            <a:endParaRPr lang="en-US" sz="8000" dirty="0"/>
          </a:p>
        </p:txBody>
      </p:sp>
    </p:spTree>
    <p:extLst>
      <p:ext uri="{BB962C8B-B14F-4D97-AF65-F5344CB8AC3E}">
        <p14:creationId xmlns:p14="http://schemas.microsoft.com/office/powerpoint/2010/main" val="100956665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49</TotalTime>
  <Words>583</Words>
  <Application>Microsoft Office PowerPoint</Application>
  <PresentationFormat>Widescreen</PresentationFormat>
  <Paragraphs>47</Paragraphs>
  <Slides>10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Arial</vt:lpstr>
      <vt:lpstr>Calibri</vt:lpstr>
      <vt:lpstr>Calibri Light</vt:lpstr>
      <vt:lpstr>Office Theme</vt:lpstr>
      <vt:lpstr>SUDRABA EKONOMIKA  2025. gada 3. oktobris   Latvijas Republikas Saeima "</vt:lpstr>
      <vt:lpstr>Es runāšu par </vt:lpstr>
      <vt:lpstr>Problēmas </vt:lpstr>
      <vt:lpstr>Pensijas </vt:lpstr>
      <vt:lpstr>Gados vecāku cilvēku nodarbinātība (1) </vt:lpstr>
      <vt:lpstr>Gados vecāku cilvēku nodarbinātība (2) </vt:lpstr>
      <vt:lpstr>Nodarbinātības aspekti(1) </vt:lpstr>
      <vt:lpstr>Nodarbinātības aspekti (2) </vt:lpstr>
      <vt:lpstr>Nodarbinātības politikas pasākumi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SUDRABA EKONOMIKA  2025. gada 3. oktobris   Latvijas Republikas Saeima "</dc:title>
  <dc:creator>gediminas kuliesis</dc:creator>
  <cp:lastModifiedBy>User</cp:lastModifiedBy>
  <cp:revision>7</cp:revision>
  <dcterms:created xsi:type="dcterms:W3CDTF">2025-10-01T19:16:09Z</dcterms:created>
  <dcterms:modified xsi:type="dcterms:W3CDTF">2025-10-02T05:45:55Z</dcterms:modified>
</cp:coreProperties>
</file>