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598" r:id="rId2"/>
    <p:sldId id="743" r:id="rId3"/>
    <p:sldId id="2142534007" r:id="rId4"/>
    <p:sldId id="2142534125" r:id="rId5"/>
    <p:sldId id="2142534153" r:id="rId6"/>
    <p:sldId id="2142534148" r:id="rId7"/>
    <p:sldId id="2142534152" r:id="rId8"/>
    <p:sldId id="2142534129" r:id="rId9"/>
    <p:sldId id="2147479126" r:id="rId10"/>
    <p:sldId id="2142534155" r:id="rId11"/>
    <p:sldId id="2142534156" r:id="rId12"/>
    <p:sldId id="2142534150" r:id="rId13"/>
    <p:sldId id="2142534151" r:id="rId14"/>
    <p:sldId id="2142534149" r:id="rId15"/>
    <p:sldId id="2147479114" r:id="rId16"/>
    <p:sldId id="2147479113" r:id="rId17"/>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8000"/>
    <a:srgbClr val="57B07E"/>
    <a:srgbClr val="4F81BD"/>
    <a:srgbClr val="8ABC3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006" autoAdjust="0"/>
    <p:restoredTop sz="93885" autoAdjust="0"/>
  </p:normalViewPr>
  <p:slideViewPr>
    <p:cSldViewPr snapToGrid="0" snapToObjects="1">
      <p:cViewPr varScale="1">
        <p:scale>
          <a:sx n="160" d="100"/>
          <a:sy n="160" d="100"/>
        </p:scale>
        <p:origin x="426" y="126"/>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GB"/>
              <a:t>Iedzīvotāju skaits 80+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lv-LV"/>
        </a:p>
      </c:txPr>
    </c:title>
    <c:autoTitleDeleted val="0"/>
    <c:plotArea>
      <c:layout>
        <c:manualLayout>
          <c:layoutTarget val="inner"/>
          <c:xMode val="edge"/>
          <c:yMode val="edge"/>
          <c:x val="0.10296438984783587"/>
          <c:y val="0.12625307560530463"/>
          <c:w val="0.80633665198982896"/>
          <c:h val="0.61553245877046237"/>
        </c:manualLayout>
      </c:layout>
      <c:barChart>
        <c:barDir val="col"/>
        <c:grouping val="clustered"/>
        <c:varyColors val="0"/>
        <c:ser>
          <c:idx val="0"/>
          <c:order val="0"/>
          <c:tx>
            <c:strRef>
              <c:f>Sheet1!$B$1</c:f>
              <c:strCache>
                <c:ptCount val="1"/>
                <c:pt idx="0">
                  <c:v>80+</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197" b="0"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Sheet1!$A$2:$A$37</c:f>
              <c:strCach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strCache>
            </c:strRef>
          </c:cat>
          <c:val>
            <c:numRef>
              <c:f>Sheet1!$B$2:$B$37</c:f>
              <c:numCache>
                <c:formatCode>General</c:formatCode>
                <c:ptCount val="36"/>
                <c:pt idx="0">
                  <c:v>73624</c:v>
                </c:pt>
                <c:pt idx="1">
                  <c:v>75197</c:v>
                </c:pt>
                <c:pt idx="2">
                  <c:v>72885</c:v>
                </c:pt>
                <c:pt idx="3">
                  <c:v>73050</c:v>
                </c:pt>
                <c:pt idx="4">
                  <c:v>73118</c:v>
                </c:pt>
                <c:pt idx="5">
                  <c:v>71521</c:v>
                </c:pt>
                <c:pt idx="6">
                  <c:v>69337</c:v>
                </c:pt>
                <c:pt idx="7">
                  <c:v>66722</c:v>
                </c:pt>
                <c:pt idx="8">
                  <c:v>63607</c:v>
                </c:pt>
                <c:pt idx="9">
                  <c:v>61458</c:v>
                </c:pt>
                <c:pt idx="10">
                  <c:v>60090</c:v>
                </c:pt>
                <c:pt idx="11">
                  <c:v>59523</c:v>
                </c:pt>
                <c:pt idx="12">
                  <c:v>60247</c:v>
                </c:pt>
                <c:pt idx="13">
                  <c:v>62531</c:v>
                </c:pt>
                <c:pt idx="14">
                  <c:v>65196</c:v>
                </c:pt>
                <c:pt idx="15">
                  <c:v>67515</c:v>
                </c:pt>
                <c:pt idx="16">
                  <c:v>70768</c:v>
                </c:pt>
                <c:pt idx="17">
                  <c:v>74411</c:v>
                </c:pt>
                <c:pt idx="18">
                  <c:v>78013</c:v>
                </c:pt>
                <c:pt idx="19">
                  <c:v>82022</c:v>
                </c:pt>
                <c:pt idx="20">
                  <c:v>85252</c:v>
                </c:pt>
                <c:pt idx="21">
                  <c:v>88698</c:v>
                </c:pt>
                <c:pt idx="22" formatCode="0">
                  <c:v>91832</c:v>
                </c:pt>
                <c:pt idx="23" formatCode="0">
                  <c:v>94181</c:v>
                </c:pt>
                <c:pt idx="24" formatCode="0">
                  <c:v>95760</c:v>
                </c:pt>
                <c:pt idx="25" formatCode="0">
                  <c:v>96615</c:v>
                </c:pt>
                <c:pt idx="26" formatCode="0">
                  <c:v>98414</c:v>
                </c:pt>
                <c:pt idx="27" formatCode="0">
                  <c:v>100903</c:v>
                </c:pt>
                <c:pt idx="28" formatCode="0">
                  <c:v>104282</c:v>
                </c:pt>
                <c:pt idx="29" formatCode="0">
                  <c:v>107513</c:v>
                </c:pt>
                <c:pt idx="30" formatCode="0">
                  <c:v>111052</c:v>
                </c:pt>
                <c:pt idx="31" formatCode="0">
                  <c:v>113481</c:v>
                </c:pt>
                <c:pt idx="32" formatCode="0">
                  <c:v>113353</c:v>
                </c:pt>
                <c:pt idx="33" formatCode="0">
                  <c:v>113440</c:v>
                </c:pt>
                <c:pt idx="34" formatCode="0">
                  <c:v>113427</c:v>
                </c:pt>
                <c:pt idx="35" formatCode="0">
                  <c:v>112609</c:v>
                </c:pt>
              </c:numCache>
            </c:numRef>
          </c:val>
          <c:extLst>
            <c:ext xmlns:c16="http://schemas.microsoft.com/office/drawing/2014/chart" uri="{C3380CC4-5D6E-409C-BE32-E72D297353CC}">
              <c16:uniqueId val="{00000000-57A8-9B4B-8AA7-59547B990917}"/>
            </c:ext>
          </c:extLst>
        </c:ser>
        <c:dLbls>
          <c:showLegendKey val="0"/>
          <c:showVal val="0"/>
          <c:showCatName val="0"/>
          <c:showSerName val="0"/>
          <c:showPercent val="0"/>
          <c:showBubbleSize val="0"/>
        </c:dLbls>
        <c:gapWidth val="150"/>
        <c:axId val="308758880"/>
        <c:axId val="1416543855"/>
      </c:barChart>
      <c:lineChart>
        <c:grouping val="standard"/>
        <c:varyColors val="0"/>
        <c:ser>
          <c:idx val="1"/>
          <c:order val="1"/>
          <c:tx>
            <c:strRef>
              <c:f>Sheet1!$C$1</c:f>
              <c:strCache>
                <c:ptCount val="1"/>
                <c:pt idx="0">
                  <c:v>%</c:v>
                </c:pt>
              </c:strCache>
            </c:strRef>
          </c:tx>
          <c:spPr>
            <a:ln w="28575" cap="rnd">
              <a:solidFill>
                <a:schemeClr val="accent2"/>
              </a:solidFill>
              <a:round/>
            </a:ln>
            <a:effectLst/>
          </c:spPr>
          <c:marker>
            <c:symbol val="none"/>
          </c:marker>
          <c:dLbls>
            <c:spPr>
              <a:solidFill>
                <a:srgbClr val="C00000"/>
              </a:solid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lv-LV"/>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Sheet1!$A$2:$A$37</c:f>
              <c:strCach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strCache>
            </c:strRef>
          </c:cat>
          <c:val>
            <c:numRef>
              <c:f>Sheet1!$C$2:$C$37</c:f>
              <c:numCache>
                <c:formatCode>0</c:formatCode>
                <c:ptCount val="36"/>
                <c:pt idx="0">
                  <c:v>2.7593754450666008</c:v>
                </c:pt>
                <c:pt idx="1">
                  <c:v>2.8289106641772261</c:v>
                </c:pt>
                <c:pt idx="2">
                  <c:v>2.757661748013621</c:v>
                </c:pt>
                <c:pt idx="3">
                  <c:v>2.8251810455683719</c:v>
                </c:pt>
                <c:pt idx="4">
                  <c:v>2.8776372503644372</c:v>
                </c:pt>
                <c:pt idx="5">
                  <c:v>2.8601764390661368</c:v>
                </c:pt>
                <c:pt idx="6">
                  <c:v>2.8076991137183538</c:v>
                </c:pt>
                <c:pt idx="7">
                  <c:v>2.7290143776135909</c:v>
                </c:pt>
                <c:pt idx="8">
                  <c:v>2.6275317675352952</c:v>
                </c:pt>
                <c:pt idx="9">
                  <c:v>2.5615526198208771</c:v>
                </c:pt>
                <c:pt idx="10">
                  <c:v>2.5229718921029596</c:v>
                </c:pt>
                <c:pt idx="11">
                  <c:v>2.5292514948686655</c:v>
                </c:pt>
                <c:pt idx="12">
                  <c:v>2.595783806328082</c:v>
                </c:pt>
                <c:pt idx="13">
                  <c:v>2.7194603786221565</c:v>
                </c:pt>
                <c:pt idx="14">
                  <c:v>2.8638448157714405</c:v>
                </c:pt>
                <c:pt idx="15">
                  <c:v>3.0010347936013484</c:v>
                </c:pt>
                <c:pt idx="16">
                  <c:v>3.1764812552235897</c:v>
                </c:pt>
                <c:pt idx="17">
                  <c:v>3.3687818040238313</c:v>
                </c:pt>
                <c:pt idx="18">
                  <c:v>3.5592957418754363</c:v>
                </c:pt>
                <c:pt idx="19">
                  <c:v>3.7923391254252521</c:v>
                </c:pt>
                <c:pt idx="20">
                  <c:v>4.0203649698373596</c:v>
                </c:pt>
                <c:pt idx="21">
                  <c:v>4.2754162840637138</c:v>
                </c:pt>
                <c:pt idx="22">
                  <c:v>4.4909730131801782</c:v>
                </c:pt>
                <c:pt idx="23">
                  <c:v>4.6536138253060422</c:v>
                </c:pt>
                <c:pt idx="24">
                  <c:v>4.7844881856717167</c:v>
                </c:pt>
                <c:pt idx="25">
                  <c:v>4.864568480073471</c:v>
                </c:pt>
                <c:pt idx="26">
                  <c:v>4.9982808156805865</c:v>
                </c:pt>
                <c:pt idx="27">
                  <c:v>5.1742050216499944</c:v>
                </c:pt>
                <c:pt idx="28">
                  <c:v>5.3909807747085754</c:v>
                </c:pt>
                <c:pt idx="29">
                  <c:v>5.5997287454790916</c:v>
                </c:pt>
                <c:pt idx="30">
                  <c:v>5.8213270080071293</c:v>
                </c:pt>
                <c:pt idx="31">
                  <c:v>5.9940640907066944</c:v>
                </c:pt>
                <c:pt idx="32">
                  <c:v>6.0430535511796037</c:v>
                </c:pt>
                <c:pt idx="33">
                  <c:v>5.9954452796702924</c:v>
                </c:pt>
                <c:pt idx="34">
                  <c:v>6.0484206395082216</c:v>
                </c:pt>
                <c:pt idx="35">
                  <c:v>6.0642500640841988</c:v>
                </c:pt>
              </c:numCache>
            </c:numRef>
          </c:val>
          <c:smooth val="0"/>
          <c:extLst>
            <c:ext xmlns:c16="http://schemas.microsoft.com/office/drawing/2014/chart" uri="{C3380CC4-5D6E-409C-BE32-E72D297353CC}">
              <c16:uniqueId val="{00000001-57A8-9B4B-8AA7-59547B990917}"/>
            </c:ext>
          </c:extLst>
        </c:ser>
        <c:dLbls>
          <c:showLegendKey val="0"/>
          <c:showVal val="0"/>
          <c:showCatName val="0"/>
          <c:showSerName val="0"/>
          <c:showPercent val="0"/>
          <c:showBubbleSize val="0"/>
        </c:dLbls>
        <c:marker val="1"/>
        <c:smooth val="0"/>
        <c:axId val="1455942383"/>
        <c:axId val="1623499455"/>
      </c:lineChart>
      <c:catAx>
        <c:axId val="30875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lv-LV"/>
          </a:p>
        </c:txPr>
        <c:crossAx val="1416543855"/>
        <c:crosses val="autoZero"/>
        <c:auto val="1"/>
        <c:lblAlgn val="ctr"/>
        <c:lblOffset val="100"/>
        <c:noMultiLvlLbl val="0"/>
      </c:catAx>
      <c:valAx>
        <c:axId val="14165438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lv-LV" sz="1330" b="0" i="0" u="none" strike="noStrike" kern="1200" baseline="0" dirty="0">
                    <a:solidFill>
                      <a:schemeClr val="bg1"/>
                    </a:solidFill>
                  </a:rPr>
                  <a:t>Cilvēku vecumā virs 80 gadiem skaits</a:t>
                </a:r>
                <a:endParaRPr lang="en-US" sz="1330" b="0" i="0" u="none" strike="noStrike" kern="1200" baseline="0" dirty="0">
                  <a:solidFill>
                    <a:schemeClr val="bg1"/>
                  </a:solidFill>
                </a:endParaRPr>
              </a:p>
            </c:rich>
          </c:tx>
          <c:overlay val="0"/>
          <c:spPr>
            <a:solidFill>
              <a:schemeClr val="accent1"/>
            </a:solid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lv-LV"/>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lv-LV"/>
          </a:p>
        </c:txPr>
        <c:crossAx val="308758880"/>
        <c:crosses val="autoZero"/>
        <c:crossBetween val="between"/>
      </c:valAx>
      <c:valAx>
        <c:axId val="1623499455"/>
        <c:scaling>
          <c:orientation val="minMax"/>
          <c:max val="10"/>
        </c:scaling>
        <c:delete val="0"/>
        <c:axPos val="r"/>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330" b="0" i="0" u="none" strike="noStrike" kern="1200" baseline="0">
                    <a:solidFill>
                      <a:prstClr val="black"/>
                    </a:solidFill>
                    <a:latin typeface="+mn-lt"/>
                    <a:ea typeface="+mn-ea"/>
                    <a:cs typeface="+mn-cs"/>
                  </a:defRPr>
                </a:pPr>
                <a:r>
                  <a:rPr lang="lv-LV" sz="1330" b="0" i="0" u="none" strike="noStrike" kern="1200" baseline="0" dirty="0">
                    <a:solidFill>
                      <a:schemeClr val="bg1"/>
                    </a:solidFill>
                  </a:rPr>
                  <a:t>Cilvēku vecumā virs 80 gadiem īpatsvars (%)</a:t>
                </a:r>
                <a:endParaRPr lang="en-US" sz="1330" b="0" i="0" u="none" strike="noStrike" kern="1200" baseline="0" dirty="0">
                  <a:solidFill>
                    <a:schemeClr val="bg1"/>
                  </a:solidFill>
                </a:endParaRPr>
              </a:p>
            </c:rich>
          </c:tx>
          <c:layout>
            <c:manualLayout>
              <c:xMode val="edge"/>
              <c:yMode val="edge"/>
              <c:x val="0.9384171285614552"/>
              <c:y val="0.1228701658094225"/>
            </c:manualLayout>
          </c:layout>
          <c:overlay val="0"/>
          <c:spPr>
            <a:solidFill>
              <a:srgbClr val="C00000"/>
            </a:solid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330" b="0" i="0" u="none" strike="noStrike" kern="1200" baseline="0">
                  <a:solidFill>
                    <a:prstClr val="black"/>
                  </a:solidFill>
                  <a:latin typeface="+mn-lt"/>
                  <a:ea typeface="+mn-ea"/>
                  <a:cs typeface="+mn-cs"/>
                </a:defRPr>
              </a:pPr>
              <a:endParaRPr lang="lv-LV"/>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lv-LV"/>
          </a:p>
        </c:txPr>
        <c:crossAx val="1455942383"/>
        <c:crosses val="max"/>
        <c:crossBetween val="between"/>
      </c:valAx>
      <c:catAx>
        <c:axId val="1455942383"/>
        <c:scaling>
          <c:orientation val="minMax"/>
        </c:scaling>
        <c:delete val="1"/>
        <c:axPos val="b"/>
        <c:numFmt formatCode="General" sourceLinked="1"/>
        <c:majorTickMark val="out"/>
        <c:minorTickMark val="none"/>
        <c:tickLblPos val="nextTo"/>
        <c:crossAx val="1623499455"/>
        <c:crosses val="autoZero"/>
        <c:auto val="1"/>
        <c:lblAlgn val="ctr"/>
        <c:lblOffset val="100"/>
        <c:noMultiLvlLbl val="0"/>
      </c:catAx>
      <c:spPr>
        <a:noFill/>
        <a:ln>
          <a:noFill/>
        </a:ln>
        <a:effectLst/>
      </c:spPr>
    </c:plotArea>
    <c:legend>
      <c:legendPos val="b"/>
      <c:layout>
        <c:manualLayout>
          <c:xMode val="edge"/>
          <c:yMode val="edge"/>
          <c:x val="0.44308378700855611"/>
          <c:y val="0.8725416409427369"/>
          <c:w val="0.10545681209952214"/>
          <c:h val="5.386385935874916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8.5831822115048376E-2"/>
          <c:y val="3.5334695605433723E-2"/>
          <c:w val="0.91298835307281501"/>
          <c:h val="0.8580421988378677"/>
        </c:manualLayout>
      </c:layout>
      <c:barChart>
        <c:barDir val="col"/>
        <c:grouping val="stacked"/>
        <c:varyColors val="0"/>
        <c:ser>
          <c:idx val="0"/>
          <c:order val="0"/>
          <c:spPr>
            <a:solidFill>
              <a:schemeClr val="accent4"/>
            </a:solidFill>
            <a:ln>
              <a:noFill/>
            </a:ln>
            <a:effectLst/>
          </c:spPr>
          <c:invertIfNegative val="0"/>
          <c:dLbls>
            <c:dLbl>
              <c:idx val="7"/>
              <c:tx>
                <c:rich>
                  <a:bodyPr/>
                  <a:lstStyle/>
                  <a:p>
                    <a:r>
                      <a:rPr lang="en-US" dirty="0"/>
                      <a:t>48</a:t>
                    </a:r>
                  </a:p>
                  <a:p>
                    <a:r>
                      <a:rPr lang="en-US" sz="1200" dirty="0"/>
                      <a:t>+2MV</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498-466F-950D-F071D63B2A7D}"/>
                </c:ext>
              </c:extLst>
            </c:dLbl>
            <c:dLbl>
              <c:idx val="10"/>
              <c:tx>
                <c:rich>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fld id="{71E24764-DC68-844E-B16E-CC7951787653}" type="VALUE">
                      <a:rPr lang="en-US"/>
                      <a:pPr>
                        <a:defRPr sz="1197" b="0" i="0" u="none" strike="noStrike" kern="1200" baseline="0">
                          <a:solidFill>
                            <a:schemeClr val="dk1">
                              <a:lumMod val="65000"/>
                              <a:lumOff val="35000"/>
                            </a:schemeClr>
                          </a:solidFill>
                          <a:latin typeface="+mn-lt"/>
                          <a:ea typeface="+mn-ea"/>
                          <a:cs typeface="+mn-cs"/>
                        </a:defRPr>
                      </a:pPr>
                      <a:t>[VALUE]</a:t>
                    </a:fld>
                    <a:endParaRPr lang="en-US" dirty="0"/>
                  </a:p>
                  <a:p>
                    <a:pPr>
                      <a:defRPr sz="1197" b="0" i="0" u="none" strike="noStrike" kern="1200" baseline="0">
                        <a:solidFill>
                          <a:schemeClr val="dk1">
                            <a:lumMod val="65000"/>
                            <a:lumOff val="35000"/>
                          </a:schemeClr>
                        </a:solidFill>
                        <a:latin typeface="+mn-lt"/>
                        <a:ea typeface="+mn-ea"/>
                        <a:cs typeface="+mn-cs"/>
                      </a:defRPr>
                    </a:pPr>
                    <a:r>
                      <a:rPr lang="en-US" dirty="0"/>
                      <a:t>+1MV</a:t>
                    </a:r>
                  </a:p>
                  <a:p>
                    <a:pPr>
                      <a:defRPr sz="1197" b="0" i="0" u="none" strike="noStrike" kern="1200" baseline="0">
                        <a:solidFill>
                          <a:schemeClr val="dk1">
                            <a:lumMod val="65000"/>
                            <a:lumOff val="35000"/>
                          </a:schemeClr>
                        </a:solidFill>
                        <a:latin typeface="+mn-lt"/>
                        <a:ea typeface="+mn-ea"/>
                        <a:cs typeface="+mn-cs"/>
                      </a:defRPr>
                    </a:pPr>
                    <a:r>
                      <a:rPr lang="en-US" dirty="0"/>
                      <a:t>+1TV</a:t>
                    </a:r>
                  </a:p>
                </c:rich>
              </c:tx>
              <c:spPr>
                <a:solidFill>
                  <a:schemeClr val="bg1"/>
                </a:solidFill>
                <a:ln>
                  <a:solidFill>
                    <a:schemeClr val="accent1">
                      <a:shade val="95000"/>
                      <a:satMod val="105000"/>
                    </a:schemeClr>
                  </a:solid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2498-466F-950D-F071D63B2A7D}"/>
                </c:ext>
              </c:extLst>
            </c:dLbl>
            <c:dLbl>
              <c:idx val="12"/>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7D1CD7E0-9BF6-49CB-AD9C-3ADD36E4EFE8}" type="VALUE">
                      <a:rPr lang="en-US" smtClean="0"/>
                      <a:pPr>
                        <a:defRPr sz="1197" b="0" i="0" u="none" strike="noStrike" kern="1200" baseline="0">
                          <a:solidFill>
                            <a:schemeClr val="tx1">
                              <a:lumMod val="75000"/>
                              <a:lumOff val="25000"/>
                            </a:schemeClr>
                          </a:solidFill>
                          <a:latin typeface="+mn-lt"/>
                          <a:ea typeface="+mn-ea"/>
                          <a:cs typeface="+mn-cs"/>
                        </a:defRPr>
                      </a:pPr>
                      <a:t>[VALUE]</a:t>
                    </a:fld>
                    <a:r>
                      <a:rPr lang="en-US"/>
                      <a:t> + 1MV</a:t>
                    </a:r>
                  </a:p>
                </c:rich>
              </c:tx>
              <c:spPr>
                <a:solidFill>
                  <a:schemeClr val="bg1"/>
                </a:solidFill>
                <a:ln>
                  <a:solidFill>
                    <a:schemeClr val="accent1">
                      <a:shade val="95000"/>
                      <a:satMod val="105000"/>
                    </a:schemeClr>
                  </a:solid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5.8323047070266691E-2"/>
                      <c:h val="0.13978425417539161"/>
                    </c:manualLayout>
                  </c15:layout>
                  <c15:dlblFieldTable/>
                  <c15:showDataLabelsRange val="0"/>
                </c:ext>
                <c:ext xmlns:c16="http://schemas.microsoft.com/office/drawing/2014/chart" uri="{C3380CC4-5D6E-409C-BE32-E72D297353CC}">
                  <c16:uniqueId val="{00000002-2498-466F-950D-F071D63B2A7D}"/>
                </c:ext>
              </c:extLst>
            </c:dLbl>
            <c:dLbl>
              <c:idx val="13"/>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E2DA0DF7-2DF4-6B4E-8A58-81A76A745995}" type="VALUE">
                      <a:rPr lang="en-US" smtClean="0"/>
                      <a:pPr>
                        <a:defRPr sz="1197" b="0" i="0" u="none" strike="noStrike" kern="1200" baseline="0">
                          <a:solidFill>
                            <a:schemeClr val="tx1">
                              <a:lumMod val="75000"/>
                              <a:lumOff val="25000"/>
                            </a:schemeClr>
                          </a:solidFill>
                          <a:latin typeface="+mn-lt"/>
                          <a:ea typeface="+mn-ea"/>
                          <a:cs typeface="+mn-cs"/>
                        </a:defRPr>
                      </a:pPr>
                      <a:t>[VALUE]</a:t>
                    </a:fld>
                    <a:r>
                      <a:rPr lang="en-US"/>
                      <a:t> +1TPVI +1TTVI</a:t>
                    </a:r>
                  </a:p>
                </c:rich>
              </c:tx>
              <c:spPr>
                <a:solidFill>
                  <a:schemeClr val="bg1"/>
                </a:solidFill>
                <a:ln>
                  <a:solidFill>
                    <a:schemeClr val="accent1">
                      <a:shade val="95000"/>
                      <a:satMod val="105000"/>
                    </a:schemeClr>
                  </a:solid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7.8586103570432234E-2"/>
                      <c:h val="0.12251023807796942"/>
                    </c:manualLayout>
                  </c15:layout>
                  <c15:dlblFieldTable/>
                  <c15:showDataLabelsRange val="0"/>
                </c:ext>
                <c:ext xmlns:c16="http://schemas.microsoft.com/office/drawing/2014/chart" uri="{C3380CC4-5D6E-409C-BE32-E72D297353CC}">
                  <c16:uniqueId val="{00000003-2498-466F-950D-F071D63B2A7D}"/>
                </c:ext>
              </c:extLst>
            </c:dLbl>
            <c:spPr>
              <a:solidFill>
                <a:schemeClr val="bg1"/>
              </a:solidFill>
              <a:ln>
                <a:solidFill>
                  <a:schemeClr val="accent1">
                    <a:shade val="95000"/>
                    <a:satMod val="105000"/>
                  </a:schemeClr>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Sheet1!$A$2:$A$19</c:f>
              <c:numCache>
                <c:formatCode>General</c:formatCode>
                <c:ptCount val="18"/>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numCache>
            </c:numRef>
          </c:cat>
          <c:val>
            <c:numRef>
              <c:f>Sheet1!$E$2:$E$17</c:f>
              <c:numCache>
                <c:formatCode>General</c:formatCode>
                <c:ptCount val="16"/>
                <c:pt idx="0">
                  <c:v>4</c:v>
                </c:pt>
                <c:pt idx="1">
                  <c:v>30</c:v>
                </c:pt>
                <c:pt idx="2">
                  <c:v>36</c:v>
                </c:pt>
                <c:pt idx="3">
                  <c:v>33</c:v>
                </c:pt>
                <c:pt idx="4">
                  <c:v>26</c:v>
                </c:pt>
                <c:pt idx="5">
                  <c:v>35</c:v>
                </c:pt>
                <c:pt idx="6">
                  <c:v>50</c:v>
                </c:pt>
                <c:pt idx="7">
                  <c:v>48</c:v>
                </c:pt>
                <c:pt idx="8">
                  <c:v>49</c:v>
                </c:pt>
                <c:pt idx="9">
                  <c:v>76</c:v>
                </c:pt>
                <c:pt idx="10">
                  <c:v>79</c:v>
                </c:pt>
                <c:pt idx="11">
                  <c:v>78</c:v>
                </c:pt>
                <c:pt idx="12">
                  <c:v>96</c:v>
                </c:pt>
                <c:pt idx="13">
                  <c:v>101</c:v>
                </c:pt>
                <c:pt idx="14">
                  <c:v>125</c:v>
                </c:pt>
                <c:pt idx="15">
                  <c:v>125</c:v>
                </c:pt>
              </c:numCache>
            </c:numRef>
          </c:val>
          <c:extLst>
            <c:ext xmlns:c16="http://schemas.microsoft.com/office/drawing/2014/chart" uri="{C3380CC4-5D6E-409C-BE32-E72D297353CC}">
              <c16:uniqueId val="{00000004-2498-466F-950D-F071D63B2A7D}"/>
            </c:ext>
          </c:extLst>
        </c:ser>
        <c:dLbls>
          <c:showLegendKey val="0"/>
          <c:showVal val="0"/>
          <c:showCatName val="0"/>
          <c:showSerName val="0"/>
          <c:showPercent val="0"/>
          <c:showBubbleSize val="0"/>
        </c:dLbls>
        <c:gapWidth val="150"/>
        <c:overlap val="100"/>
        <c:axId val="395302232"/>
        <c:axId val="395302624"/>
      </c:barChart>
      <c:catAx>
        <c:axId val="39530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395302624"/>
        <c:crosses val="autoZero"/>
        <c:auto val="1"/>
        <c:lblAlgn val="ctr"/>
        <c:lblOffset val="100"/>
        <c:noMultiLvlLbl val="0"/>
      </c:catAx>
      <c:valAx>
        <c:axId val="39530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395302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C113E8E-3E44-584E-A82B-50D74A86BAE6}" type="datetimeFigureOut">
              <a:rPr lang="en-US"/>
              <a:pPr>
                <a:defRPr/>
              </a:pPr>
              <a:t>10/2/2025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v-LV" noProof="0"/>
              <a:t>Click to edit Master text styles</a:t>
            </a:r>
          </a:p>
          <a:p>
            <a:pPr lvl="1"/>
            <a:r>
              <a:rPr lang="lv-LV" noProof="0"/>
              <a:t>Second level</a:t>
            </a:r>
          </a:p>
          <a:p>
            <a:pPr lvl="2"/>
            <a:r>
              <a:rPr lang="lv-LV" noProof="0"/>
              <a:t>Third level</a:t>
            </a:r>
          </a:p>
          <a:p>
            <a:pPr lvl="3"/>
            <a:r>
              <a:rPr lang="lv-LV" noProof="0"/>
              <a:t>Fourth level</a:t>
            </a:r>
          </a:p>
          <a:p>
            <a:pPr lvl="4"/>
            <a:r>
              <a:rPr lang="lv-LV"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9DF7389-1BBE-534F-83AE-881ED809445E}" type="slidenum">
              <a:rPr lang="en-US"/>
              <a:pPr>
                <a:defRPr/>
              </a:pPr>
              <a:t>‹#›</a:t>
            </a:fld>
            <a:endParaRPr lang="en-US"/>
          </a:p>
        </p:txBody>
      </p:sp>
    </p:spTree>
    <p:extLst>
      <p:ext uri="{BB962C8B-B14F-4D97-AF65-F5344CB8AC3E}">
        <p14:creationId xmlns:p14="http://schemas.microsoft.com/office/powerpoint/2010/main" val="191205136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1</a:t>
            </a:fld>
            <a:endParaRPr lang="en-US"/>
          </a:p>
        </p:txBody>
      </p:sp>
    </p:spTree>
    <p:extLst>
      <p:ext uri="{BB962C8B-B14F-4D97-AF65-F5344CB8AC3E}">
        <p14:creationId xmlns:p14="http://schemas.microsoft.com/office/powerpoint/2010/main" val="420585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3</a:t>
            </a:fld>
            <a:endParaRPr lang="en-US"/>
          </a:p>
        </p:txBody>
      </p:sp>
    </p:spTree>
    <p:extLst>
      <p:ext uri="{BB962C8B-B14F-4D97-AF65-F5344CB8AC3E}">
        <p14:creationId xmlns:p14="http://schemas.microsoft.com/office/powerpoint/2010/main" val="293263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4</a:t>
            </a:fld>
            <a:endParaRPr lang="en-US"/>
          </a:p>
        </p:txBody>
      </p:sp>
    </p:spTree>
    <p:extLst>
      <p:ext uri="{BB962C8B-B14F-4D97-AF65-F5344CB8AC3E}">
        <p14:creationId xmlns:p14="http://schemas.microsoft.com/office/powerpoint/2010/main" val="2176386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5</a:t>
            </a:fld>
            <a:endParaRPr lang="en-US"/>
          </a:p>
        </p:txBody>
      </p:sp>
    </p:spTree>
    <p:extLst>
      <p:ext uri="{BB962C8B-B14F-4D97-AF65-F5344CB8AC3E}">
        <p14:creationId xmlns:p14="http://schemas.microsoft.com/office/powerpoint/2010/main" val="4245726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b="0" i="0" dirty="0" err="1">
                <a:solidFill>
                  <a:srgbClr val="212121"/>
                </a:solidFill>
                <a:effectLst/>
                <a:latin typeface="BlinkMacSystemFont"/>
              </a:rPr>
              <a:t>Montone</a:t>
            </a:r>
            <a:r>
              <a:rPr lang="lv-LV" b="0" i="0" dirty="0">
                <a:solidFill>
                  <a:srgbClr val="212121"/>
                </a:solidFill>
                <a:effectLst/>
                <a:latin typeface="BlinkMacSystemFont"/>
              </a:rPr>
              <a:t> RA, </a:t>
            </a:r>
            <a:r>
              <a:rPr lang="lv-LV" b="0" i="0" dirty="0" err="1">
                <a:solidFill>
                  <a:srgbClr val="212121"/>
                </a:solidFill>
                <a:effectLst/>
                <a:latin typeface="BlinkMacSystemFont"/>
              </a:rPr>
              <a:t>Camilli</a:t>
            </a:r>
            <a:r>
              <a:rPr lang="lv-LV" b="0" i="0" dirty="0">
                <a:solidFill>
                  <a:srgbClr val="212121"/>
                </a:solidFill>
                <a:effectLst/>
                <a:latin typeface="BlinkMacSystemFont"/>
              </a:rPr>
              <a:t> M, </a:t>
            </a:r>
            <a:r>
              <a:rPr lang="lv-LV" b="0" i="0" dirty="0" err="1">
                <a:solidFill>
                  <a:srgbClr val="212121"/>
                </a:solidFill>
                <a:effectLst/>
                <a:latin typeface="BlinkMacSystemFont"/>
              </a:rPr>
              <a:t>Calvieri</a:t>
            </a:r>
            <a:r>
              <a:rPr lang="lv-LV" b="0" i="0" dirty="0">
                <a:solidFill>
                  <a:srgbClr val="212121"/>
                </a:solidFill>
                <a:effectLst/>
                <a:latin typeface="BlinkMacSystemFont"/>
              </a:rPr>
              <a:t> C, </a:t>
            </a:r>
            <a:r>
              <a:rPr lang="lv-LV" b="0" i="0" dirty="0" err="1">
                <a:solidFill>
                  <a:srgbClr val="212121"/>
                </a:solidFill>
                <a:effectLst/>
                <a:latin typeface="BlinkMacSystemFont"/>
              </a:rPr>
              <a:t>Magnani</a:t>
            </a:r>
            <a:r>
              <a:rPr lang="lv-LV" b="0" i="0" dirty="0">
                <a:solidFill>
                  <a:srgbClr val="212121"/>
                </a:solidFill>
                <a:effectLst/>
                <a:latin typeface="BlinkMacSystemFont"/>
              </a:rPr>
              <a:t> G, </a:t>
            </a:r>
            <a:r>
              <a:rPr lang="lv-LV" b="0" i="0" dirty="0" err="1">
                <a:solidFill>
                  <a:srgbClr val="212121"/>
                </a:solidFill>
                <a:effectLst/>
                <a:latin typeface="BlinkMacSystemFont"/>
              </a:rPr>
              <a:t>Bonanni</a:t>
            </a:r>
            <a:r>
              <a:rPr lang="lv-LV" b="0" i="0" dirty="0">
                <a:solidFill>
                  <a:srgbClr val="212121"/>
                </a:solidFill>
                <a:effectLst/>
                <a:latin typeface="BlinkMacSystemFont"/>
              </a:rPr>
              <a:t> A, </a:t>
            </a:r>
            <a:r>
              <a:rPr lang="lv-LV" b="0" i="0" dirty="0" err="1">
                <a:solidFill>
                  <a:srgbClr val="212121"/>
                </a:solidFill>
                <a:effectLst/>
                <a:latin typeface="BlinkMacSystemFont"/>
              </a:rPr>
              <a:t>Bhatt</a:t>
            </a:r>
            <a:r>
              <a:rPr lang="lv-LV" b="0" i="0" dirty="0">
                <a:solidFill>
                  <a:srgbClr val="212121"/>
                </a:solidFill>
                <a:effectLst/>
                <a:latin typeface="BlinkMacSystemFont"/>
              </a:rPr>
              <a:t> DL, </a:t>
            </a:r>
            <a:r>
              <a:rPr lang="lv-LV" b="0" i="0" dirty="0" err="1">
                <a:solidFill>
                  <a:srgbClr val="212121"/>
                </a:solidFill>
                <a:effectLst/>
                <a:latin typeface="BlinkMacSystemFont"/>
              </a:rPr>
              <a:t>Rajagopalan</a:t>
            </a:r>
            <a:r>
              <a:rPr lang="lv-LV" b="0" i="0" dirty="0">
                <a:solidFill>
                  <a:srgbClr val="212121"/>
                </a:solidFill>
                <a:effectLst/>
                <a:latin typeface="BlinkMacSystemFont"/>
              </a:rPr>
              <a:t> S, </a:t>
            </a:r>
            <a:r>
              <a:rPr lang="lv-LV" b="0" i="0" dirty="0" err="1">
                <a:solidFill>
                  <a:srgbClr val="212121"/>
                </a:solidFill>
                <a:effectLst/>
                <a:latin typeface="BlinkMacSystemFont"/>
              </a:rPr>
              <a:t>Crea</a:t>
            </a:r>
            <a:r>
              <a:rPr lang="lv-LV" b="0" i="0" dirty="0">
                <a:solidFill>
                  <a:srgbClr val="212121"/>
                </a:solidFill>
                <a:effectLst/>
                <a:latin typeface="BlinkMacSystemFont"/>
              </a:rPr>
              <a:t> F, </a:t>
            </a:r>
            <a:r>
              <a:rPr lang="lv-LV" b="0" i="0" dirty="0" err="1">
                <a:solidFill>
                  <a:srgbClr val="212121"/>
                </a:solidFill>
                <a:effectLst/>
                <a:latin typeface="BlinkMacSystemFont"/>
              </a:rPr>
              <a:t>Niccoli</a:t>
            </a:r>
            <a:r>
              <a:rPr lang="lv-LV" b="0" i="0" dirty="0">
                <a:solidFill>
                  <a:srgbClr val="212121"/>
                </a:solidFill>
                <a:effectLst/>
                <a:latin typeface="BlinkMacSystemFont"/>
              </a:rPr>
              <a:t> G. </a:t>
            </a:r>
            <a:r>
              <a:rPr lang="lv-LV" b="0" i="0" dirty="0" err="1">
                <a:solidFill>
                  <a:srgbClr val="212121"/>
                </a:solidFill>
                <a:effectLst/>
                <a:latin typeface="BlinkMacSystemFont"/>
              </a:rPr>
              <a:t>Exposome</a:t>
            </a:r>
            <a:r>
              <a:rPr lang="lv-LV" b="0" i="0" dirty="0">
                <a:solidFill>
                  <a:srgbClr val="212121"/>
                </a:solidFill>
                <a:effectLst/>
                <a:latin typeface="BlinkMacSystemFont"/>
              </a:rPr>
              <a:t> </a:t>
            </a:r>
            <a:r>
              <a:rPr lang="lv-LV" b="0" i="0" dirty="0" err="1">
                <a:solidFill>
                  <a:srgbClr val="212121"/>
                </a:solidFill>
                <a:effectLst/>
                <a:latin typeface="BlinkMacSystemFont"/>
              </a:rPr>
              <a:t>in</a:t>
            </a:r>
            <a:r>
              <a:rPr lang="lv-LV" b="0" i="0" dirty="0">
                <a:solidFill>
                  <a:srgbClr val="212121"/>
                </a:solidFill>
                <a:effectLst/>
                <a:latin typeface="BlinkMacSystemFont"/>
              </a:rPr>
              <a:t> </a:t>
            </a:r>
            <a:r>
              <a:rPr lang="lv-LV" b="0" i="0" dirty="0" err="1">
                <a:solidFill>
                  <a:srgbClr val="212121"/>
                </a:solidFill>
                <a:effectLst/>
                <a:latin typeface="BlinkMacSystemFont"/>
              </a:rPr>
              <a:t>ischaemic</a:t>
            </a:r>
            <a:r>
              <a:rPr lang="lv-LV" b="0" i="0" dirty="0">
                <a:solidFill>
                  <a:srgbClr val="212121"/>
                </a:solidFill>
                <a:effectLst/>
                <a:latin typeface="BlinkMacSystemFont"/>
              </a:rPr>
              <a:t> </a:t>
            </a:r>
            <a:r>
              <a:rPr lang="lv-LV" b="0" i="0" dirty="0" err="1">
                <a:solidFill>
                  <a:srgbClr val="212121"/>
                </a:solidFill>
                <a:effectLst/>
                <a:latin typeface="BlinkMacSystemFont"/>
              </a:rPr>
              <a:t>heart</a:t>
            </a:r>
            <a:r>
              <a:rPr lang="lv-LV" b="0" i="0" dirty="0">
                <a:solidFill>
                  <a:srgbClr val="212121"/>
                </a:solidFill>
                <a:effectLst/>
                <a:latin typeface="BlinkMacSystemFont"/>
              </a:rPr>
              <a:t> </a:t>
            </a:r>
            <a:r>
              <a:rPr lang="lv-LV" b="0" i="0" dirty="0" err="1">
                <a:solidFill>
                  <a:srgbClr val="212121"/>
                </a:solidFill>
                <a:effectLst/>
                <a:latin typeface="BlinkMacSystemFont"/>
              </a:rPr>
              <a:t>disease</a:t>
            </a:r>
            <a:r>
              <a:rPr lang="lv-LV" b="0" i="0" dirty="0">
                <a:solidFill>
                  <a:srgbClr val="212121"/>
                </a:solidFill>
                <a:effectLst/>
                <a:latin typeface="BlinkMacSystemFont"/>
              </a:rPr>
              <a:t>: </a:t>
            </a:r>
            <a:r>
              <a:rPr lang="lv-LV" b="0" i="0" dirty="0" err="1">
                <a:solidFill>
                  <a:srgbClr val="212121"/>
                </a:solidFill>
                <a:effectLst/>
                <a:latin typeface="BlinkMacSystemFont"/>
              </a:rPr>
              <a:t>beyond</a:t>
            </a:r>
            <a:r>
              <a:rPr lang="lv-LV" b="0" i="0" dirty="0">
                <a:solidFill>
                  <a:srgbClr val="212121"/>
                </a:solidFill>
                <a:effectLst/>
                <a:latin typeface="BlinkMacSystemFont"/>
              </a:rPr>
              <a:t> </a:t>
            </a:r>
            <a:r>
              <a:rPr lang="lv-LV" b="0" i="0" dirty="0" err="1">
                <a:solidFill>
                  <a:srgbClr val="212121"/>
                </a:solidFill>
                <a:effectLst/>
                <a:latin typeface="BlinkMacSystemFont"/>
              </a:rPr>
              <a:t>traditional</a:t>
            </a:r>
            <a:r>
              <a:rPr lang="lv-LV" b="0" i="0" dirty="0">
                <a:solidFill>
                  <a:srgbClr val="212121"/>
                </a:solidFill>
                <a:effectLst/>
                <a:latin typeface="BlinkMacSystemFont"/>
              </a:rPr>
              <a:t> risk </a:t>
            </a:r>
            <a:r>
              <a:rPr lang="lv-LV" b="0" i="0" dirty="0" err="1">
                <a:solidFill>
                  <a:srgbClr val="212121"/>
                </a:solidFill>
                <a:effectLst/>
                <a:latin typeface="BlinkMacSystemFont"/>
              </a:rPr>
              <a:t>factors</a:t>
            </a:r>
            <a:r>
              <a:rPr lang="lv-LV" b="0" i="0" dirty="0">
                <a:solidFill>
                  <a:srgbClr val="212121"/>
                </a:solidFill>
                <a:effectLst/>
                <a:latin typeface="BlinkMacSystemFont"/>
              </a:rPr>
              <a:t>. </a:t>
            </a:r>
            <a:r>
              <a:rPr lang="lv-LV" b="0" i="0" dirty="0" err="1">
                <a:solidFill>
                  <a:srgbClr val="212121"/>
                </a:solidFill>
                <a:effectLst/>
                <a:latin typeface="BlinkMacSystemFont"/>
              </a:rPr>
              <a:t>Eur</a:t>
            </a:r>
            <a:r>
              <a:rPr lang="lv-LV" b="0" i="0" dirty="0">
                <a:solidFill>
                  <a:srgbClr val="212121"/>
                </a:solidFill>
                <a:effectLst/>
                <a:latin typeface="BlinkMacSystemFont"/>
              </a:rPr>
              <a:t> </a:t>
            </a:r>
            <a:r>
              <a:rPr lang="lv-LV" b="0" i="0" dirty="0" err="1">
                <a:solidFill>
                  <a:srgbClr val="212121"/>
                </a:solidFill>
                <a:effectLst/>
                <a:latin typeface="BlinkMacSystemFont"/>
              </a:rPr>
              <a:t>Heart</a:t>
            </a:r>
            <a:r>
              <a:rPr lang="lv-LV" b="0" i="0" dirty="0">
                <a:solidFill>
                  <a:srgbClr val="212121"/>
                </a:solidFill>
                <a:effectLst/>
                <a:latin typeface="BlinkMacSystemFont"/>
              </a:rPr>
              <a:t> J. 2024 </a:t>
            </a:r>
            <a:r>
              <a:rPr lang="lv-LV" b="0" i="0" dirty="0" err="1">
                <a:solidFill>
                  <a:srgbClr val="212121"/>
                </a:solidFill>
                <a:effectLst/>
                <a:latin typeface="BlinkMacSystemFont"/>
              </a:rPr>
              <a:t>Feb</a:t>
            </a:r>
            <a:r>
              <a:rPr lang="lv-LV" b="0" i="0" dirty="0">
                <a:solidFill>
                  <a:srgbClr val="212121"/>
                </a:solidFill>
                <a:effectLst/>
                <a:latin typeface="BlinkMacSystemFont"/>
              </a:rPr>
              <a:t> 7;45(6):419-438. </a:t>
            </a:r>
            <a:r>
              <a:rPr lang="lv-LV" b="0" i="0" dirty="0" err="1">
                <a:solidFill>
                  <a:srgbClr val="212121"/>
                </a:solidFill>
                <a:effectLst/>
                <a:latin typeface="BlinkMacSystemFont"/>
              </a:rPr>
              <a:t>doi</a:t>
            </a:r>
            <a:r>
              <a:rPr lang="lv-LV" b="0" i="0" dirty="0">
                <a:solidFill>
                  <a:srgbClr val="212121"/>
                </a:solidFill>
                <a:effectLst/>
                <a:latin typeface="BlinkMacSystemFont"/>
              </a:rPr>
              <a:t>: 10.1093/</a:t>
            </a:r>
            <a:r>
              <a:rPr lang="lv-LV" b="0" i="0" dirty="0" err="1">
                <a:solidFill>
                  <a:srgbClr val="212121"/>
                </a:solidFill>
                <a:effectLst/>
                <a:latin typeface="BlinkMacSystemFont"/>
              </a:rPr>
              <a:t>eurheartj</a:t>
            </a:r>
            <a:r>
              <a:rPr lang="lv-LV" b="0" i="0" dirty="0">
                <a:solidFill>
                  <a:srgbClr val="212121"/>
                </a:solidFill>
                <a:effectLst/>
                <a:latin typeface="BlinkMacSystemFont"/>
              </a:rPr>
              <a:t>/ehae001. PMID: 38238478; PMCID: PMC10849374.</a:t>
            </a:r>
            <a:endParaRPr lang="lv-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6</a:t>
            </a:fld>
            <a:endParaRPr lang="en-US"/>
          </a:p>
        </p:txBody>
      </p:sp>
    </p:spTree>
    <p:extLst>
      <p:ext uri="{BB962C8B-B14F-4D97-AF65-F5344CB8AC3E}">
        <p14:creationId xmlns:p14="http://schemas.microsoft.com/office/powerpoint/2010/main" val="241937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12121"/>
                </a:solidFill>
                <a:effectLst/>
                <a:highlight>
                  <a:srgbClr val="FFFFFF"/>
                </a:highlight>
                <a:latin typeface="system-ui"/>
              </a:rPr>
              <a:t>Lam TM, den Braver NR, </a:t>
            </a:r>
            <a:r>
              <a:rPr lang="en-GB" b="0" i="0" dirty="0" err="1">
                <a:solidFill>
                  <a:srgbClr val="212121"/>
                </a:solidFill>
                <a:effectLst/>
                <a:highlight>
                  <a:srgbClr val="FFFFFF"/>
                </a:highlight>
                <a:latin typeface="system-ui"/>
              </a:rPr>
              <a:t>Ohanyan</a:t>
            </a:r>
            <a:r>
              <a:rPr lang="en-GB" b="0" i="0" dirty="0">
                <a:solidFill>
                  <a:srgbClr val="212121"/>
                </a:solidFill>
                <a:effectLst/>
                <a:highlight>
                  <a:srgbClr val="FFFFFF"/>
                </a:highlight>
                <a:latin typeface="system-ui"/>
              </a:rPr>
              <a:t> H, </a:t>
            </a:r>
            <a:r>
              <a:rPr lang="en-GB" b="0" i="0" dirty="0" err="1">
                <a:solidFill>
                  <a:srgbClr val="212121"/>
                </a:solidFill>
                <a:effectLst/>
                <a:highlight>
                  <a:srgbClr val="FFFFFF"/>
                </a:highlight>
                <a:latin typeface="system-ui"/>
              </a:rPr>
              <a:t>Wagtendonk</a:t>
            </a:r>
            <a:r>
              <a:rPr lang="en-GB" b="0" i="0" dirty="0">
                <a:solidFill>
                  <a:srgbClr val="212121"/>
                </a:solidFill>
                <a:effectLst/>
                <a:highlight>
                  <a:srgbClr val="FFFFFF"/>
                </a:highlight>
                <a:latin typeface="system-ui"/>
              </a:rPr>
              <a:t> AJ, </a:t>
            </a:r>
            <a:r>
              <a:rPr lang="en-GB" b="0" i="0" dirty="0" err="1">
                <a:solidFill>
                  <a:srgbClr val="212121"/>
                </a:solidFill>
                <a:effectLst/>
                <a:highlight>
                  <a:srgbClr val="FFFFFF"/>
                </a:highlight>
                <a:latin typeface="system-ui"/>
              </a:rPr>
              <a:t>Vaartjes</a:t>
            </a:r>
            <a:r>
              <a:rPr lang="en-GB" b="0" i="0" dirty="0">
                <a:solidFill>
                  <a:srgbClr val="212121"/>
                </a:solidFill>
                <a:effectLst/>
                <a:highlight>
                  <a:srgbClr val="FFFFFF"/>
                </a:highlight>
                <a:latin typeface="system-ui"/>
              </a:rPr>
              <a:t> I, </a:t>
            </a:r>
            <a:r>
              <a:rPr lang="en-GB" b="0" i="0" dirty="0" err="1">
                <a:solidFill>
                  <a:srgbClr val="212121"/>
                </a:solidFill>
                <a:effectLst/>
                <a:highlight>
                  <a:srgbClr val="FFFFFF"/>
                </a:highlight>
                <a:latin typeface="system-ui"/>
              </a:rPr>
              <a:t>Beulens</a:t>
            </a:r>
            <a:r>
              <a:rPr lang="en-GB" b="0" i="0" dirty="0">
                <a:solidFill>
                  <a:srgbClr val="212121"/>
                </a:solidFill>
                <a:effectLst/>
                <a:highlight>
                  <a:srgbClr val="FFFFFF"/>
                </a:highlight>
                <a:latin typeface="system-ui"/>
              </a:rPr>
              <a:t> JW, </a:t>
            </a:r>
            <a:r>
              <a:rPr lang="en-GB" b="0" i="0" dirty="0" err="1">
                <a:solidFill>
                  <a:srgbClr val="212121"/>
                </a:solidFill>
                <a:effectLst/>
                <a:highlight>
                  <a:srgbClr val="FFFFFF"/>
                </a:highlight>
                <a:latin typeface="system-ui"/>
              </a:rPr>
              <a:t>Lakerveld</a:t>
            </a:r>
            <a:r>
              <a:rPr lang="en-GB" b="0" i="0" dirty="0">
                <a:solidFill>
                  <a:srgbClr val="212121"/>
                </a:solidFill>
                <a:effectLst/>
                <a:highlight>
                  <a:srgbClr val="FFFFFF"/>
                </a:highlight>
                <a:latin typeface="system-ui"/>
              </a:rPr>
              <a:t> J. The </a:t>
            </a:r>
            <a:r>
              <a:rPr lang="en-GB" b="0" i="0" dirty="0" err="1">
                <a:solidFill>
                  <a:srgbClr val="212121"/>
                </a:solidFill>
                <a:effectLst/>
                <a:highlight>
                  <a:srgbClr val="FFFFFF"/>
                </a:highlight>
                <a:latin typeface="system-ui"/>
              </a:rPr>
              <a:t>neighourhood</a:t>
            </a:r>
            <a:r>
              <a:rPr lang="en-GB" b="0" i="0" dirty="0">
                <a:solidFill>
                  <a:srgbClr val="212121"/>
                </a:solidFill>
                <a:effectLst/>
                <a:highlight>
                  <a:srgbClr val="FFFFFF"/>
                </a:highlight>
                <a:latin typeface="system-ui"/>
              </a:rPr>
              <a:t> obesogenic built environment characteristics (OBCT) index: Practice versus theory. Environ Res. 2024 Mar 9:118625. </a:t>
            </a:r>
            <a:r>
              <a:rPr lang="en-GB" b="0" i="0" dirty="0" err="1">
                <a:solidFill>
                  <a:srgbClr val="212121"/>
                </a:solidFill>
                <a:effectLst/>
                <a:highlight>
                  <a:srgbClr val="FFFFFF"/>
                </a:highlight>
                <a:latin typeface="system-ui"/>
              </a:rPr>
              <a:t>doi</a:t>
            </a:r>
            <a:r>
              <a:rPr lang="en-GB" b="0" i="0" dirty="0">
                <a:solidFill>
                  <a:srgbClr val="212121"/>
                </a:solidFill>
                <a:effectLst/>
                <a:highlight>
                  <a:srgbClr val="FFFFFF"/>
                </a:highlight>
                <a:latin typeface="system-ui"/>
              </a:rPr>
              <a:t>: 10.1016/j.envres.2024.118625. </a:t>
            </a:r>
            <a:r>
              <a:rPr lang="en-GB" b="0" i="0" dirty="0" err="1">
                <a:solidFill>
                  <a:srgbClr val="212121"/>
                </a:solidFill>
                <a:effectLst/>
                <a:highlight>
                  <a:srgbClr val="FFFFFF"/>
                </a:highlight>
                <a:latin typeface="system-ui"/>
              </a:rPr>
              <a:t>Epub</a:t>
            </a:r>
            <a:r>
              <a:rPr lang="en-GB" b="0" i="0" dirty="0">
                <a:solidFill>
                  <a:srgbClr val="212121"/>
                </a:solidFill>
                <a:effectLst/>
                <a:highlight>
                  <a:srgbClr val="FFFFFF"/>
                </a:highlight>
                <a:latin typeface="system-ui"/>
              </a:rPr>
              <a:t> ahead of print. PMID: 38467360.</a:t>
            </a:r>
          </a:p>
          <a:p>
            <a:r>
              <a:rPr lang="en-GB" b="0" i="0" dirty="0">
                <a:solidFill>
                  <a:srgbClr val="212121"/>
                </a:solidFill>
                <a:effectLst/>
                <a:highlight>
                  <a:srgbClr val="FFFFFF"/>
                </a:highlight>
                <a:latin typeface="system-ui"/>
              </a:rPr>
              <a:t>Lam TM, </a:t>
            </a:r>
            <a:r>
              <a:rPr lang="en-GB" b="0" i="0" dirty="0" err="1">
                <a:solidFill>
                  <a:srgbClr val="212121"/>
                </a:solidFill>
                <a:effectLst/>
                <a:highlight>
                  <a:srgbClr val="FFFFFF"/>
                </a:highlight>
                <a:latin typeface="system-ui"/>
              </a:rPr>
              <a:t>Wagtendonk</a:t>
            </a:r>
            <a:r>
              <a:rPr lang="en-GB" b="0" i="0" dirty="0">
                <a:solidFill>
                  <a:srgbClr val="212121"/>
                </a:solidFill>
                <a:effectLst/>
                <a:highlight>
                  <a:srgbClr val="FFFFFF"/>
                </a:highlight>
                <a:latin typeface="system-ui"/>
              </a:rPr>
              <a:t> AJ, den Braver NR, </a:t>
            </a:r>
            <a:r>
              <a:rPr lang="en-GB" b="0" i="0" dirty="0" err="1">
                <a:solidFill>
                  <a:srgbClr val="212121"/>
                </a:solidFill>
                <a:effectLst/>
                <a:highlight>
                  <a:srgbClr val="FFFFFF"/>
                </a:highlight>
                <a:latin typeface="system-ui"/>
              </a:rPr>
              <a:t>Karssenberg</a:t>
            </a:r>
            <a:r>
              <a:rPr lang="en-GB" b="0" i="0" dirty="0">
                <a:solidFill>
                  <a:srgbClr val="212121"/>
                </a:solidFill>
                <a:effectLst/>
                <a:highlight>
                  <a:srgbClr val="FFFFFF"/>
                </a:highlight>
                <a:latin typeface="system-ui"/>
              </a:rPr>
              <a:t> D, </a:t>
            </a:r>
            <a:r>
              <a:rPr lang="en-GB" b="0" i="0" dirty="0" err="1">
                <a:solidFill>
                  <a:srgbClr val="212121"/>
                </a:solidFill>
                <a:effectLst/>
                <a:highlight>
                  <a:srgbClr val="FFFFFF"/>
                </a:highlight>
                <a:latin typeface="system-ui"/>
              </a:rPr>
              <a:t>Vaartjes</a:t>
            </a:r>
            <a:r>
              <a:rPr lang="en-GB" b="0" i="0" dirty="0">
                <a:solidFill>
                  <a:srgbClr val="212121"/>
                </a:solidFill>
                <a:effectLst/>
                <a:highlight>
                  <a:srgbClr val="FFFFFF"/>
                </a:highlight>
                <a:latin typeface="system-ui"/>
              </a:rPr>
              <a:t> I, Timmermans EJ, </a:t>
            </a:r>
            <a:r>
              <a:rPr lang="en-GB" b="0" i="0" dirty="0" err="1">
                <a:solidFill>
                  <a:srgbClr val="212121"/>
                </a:solidFill>
                <a:effectLst/>
                <a:highlight>
                  <a:srgbClr val="FFFFFF"/>
                </a:highlight>
                <a:latin typeface="system-ui"/>
              </a:rPr>
              <a:t>Beulens</a:t>
            </a:r>
            <a:r>
              <a:rPr lang="en-GB" b="0" i="0" dirty="0">
                <a:solidFill>
                  <a:srgbClr val="212121"/>
                </a:solidFill>
                <a:effectLst/>
                <a:highlight>
                  <a:srgbClr val="FFFFFF"/>
                </a:highlight>
                <a:latin typeface="system-ui"/>
              </a:rPr>
              <a:t> JWJ, </a:t>
            </a:r>
            <a:r>
              <a:rPr lang="en-GB" b="0" i="0" dirty="0" err="1">
                <a:solidFill>
                  <a:srgbClr val="212121"/>
                </a:solidFill>
                <a:effectLst/>
                <a:highlight>
                  <a:srgbClr val="FFFFFF"/>
                </a:highlight>
                <a:latin typeface="system-ui"/>
              </a:rPr>
              <a:t>Lakerveld</a:t>
            </a:r>
            <a:r>
              <a:rPr lang="en-GB" b="0" i="0" dirty="0">
                <a:solidFill>
                  <a:srgbClr val="212121"/>
                </a:solidFill>
                <a:effectLst/>
                <a:highlight>
                  <a:srgbClr val="FFFFFF"/>
                </a:highlight>
                <a:latin typeface="system-ui"/>
              </a:rPr>
              <a:t> J. Development of a </a:t>
            </a:r>
            <a:r>
              <a:rPr lang="en-GB" b="0" i="0" dirty="0" err="1">
                <a:solidFill>
                  <a:srgbClr val="212121"/>
                </a:solidFill>
                <a:effectLst/>
                <a:highlight>
                  <a:srgbClr val="FFFFFF"/>
                </a:highlight>
                <a:latin typeface="system-ui"/>
              </a:rPr>
              <a:t>neighborhood</a:t>
            </a:r>
            <a:r>
              <a:rPr lang="en-GB" b="0" i="0" dirty="0">
                <a:solidFill>
                  <a:srgbClr val="212121"/>
                </a:solidFill>
                <a:effectLst/>
                <a:highlight>
                  <a:srgbClr val="FFFFFF"/>
                </a:highlight>
                <a:latin typeface="system-ui"/>
              </a:rPr>
              <a:t> obesogenic built environment characteristics index for the Netherlands. Obesity (Silver Spring). 2023 Jan;31(1):214-224. </a:t>
            </a:r>
            <a:r>
              <a:rPr lang="en-GB" b="0" i="0" dirty="0" err="1">
                <a:solidFill>
                  <a:srgbClr val="212121"/>
                </a:solidFill>
                <a:effectLst/>
                <a:highlight>
                  <a:srgbClr val="FFFFFF"/>
                </a:highlight>
                <a:latin typeface="system-ui"/>
              </a:rPr>
              <a:t>doi</a:t>
            </a:r>
            <a:r>
              <a:rPr lang="en-GB" b="0" i="0" dirty="0">
                <a:solidFill>
                  <a:srgbClr val="212121"/>
                </a:solidFill>
                <a:effectLst/>
                <a:highlight>
                  <a:srgbClr val="FFFFFF"/>
                </a:highlight>
                <a:latin typeface="system-ui"/>
              </a:rPr>
              <a:t>: 10.1002/oby.23610. PMID: 36541154; PMCID: PMC10108038.</a:t>
            </a:r>
            <a:endParaRPr lang="en-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8</a:t>
            </a:fld>
            <a:endParaRPr lang="en-US"/>
          </a:p>
        </p:txBody>
      </p:sp>
    </p:spTree>
    <p:extLst>
      <p:ext uri="{BB962C8B-B14F-4D97-AF65-F5344CB8AC3E}">
        <p14:creationId xmlns:p14="http://schemas.microsoft.com/office/powerpoint/2010/main" val="3318089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b="0" i="0" dirty="0" err="1">
                <a:solidFill>
                  <a:srgbClr val="212121"/>
                </a:solidFill>
                <a:effectLst/>
                <a:latin typeface="BlinkMacSystemFont"/>
              </a:rPr>
              <a:t>Damluji</a:t>
            </a:r>
            <a:r>
              <a:rPr lang="lv-LV" b="0" i="0" dirty="0">
                <a:solidFill>
                  <a:srgbClr val="212121"/>
                </a:solidFill>
                <a:effectLst/>
                <a:latin typeface="BlinkMacSystemFont"/>
              </a:rPr>
              <a:t> AA, </a:t>
            </a:r>
            <a:r>
              <a:rPr lang="lv-LV" b="0" i="0" dirty="0" err="1">
                <a:solidFill>
                  <a:srgbClr val="212121"/>
                </a:solidFill>
                <a:effectLst/>
                <a:latin typeface="BlinkMacSystemFont"/>
              </a:rPr>
              <a:t>Ijaz</a:t>
            </a:r>
            <a:r>
              <a:rPr lang="lv-LV" b="0" i="0" dirty="0">
                <a:solidFill>
                  <a:srgbClr val="212121"/>
                </a:solidFill>
                <a:effectLst/>
                <a:latin typeface="BlinkMacSystemFont"/>
              </a:rPr>
              <a:t> N, </a:t>
            </a:r>
            <a:r>
              <a:rPr lang="lv-LV" b="0" i="0" dirty="0" err="1">
                <a:solidFill>
                  <a:srgbClr val="212121"/>
                </a:solidFill>
                <a:effectLst/>
                <a:latin typeface="BlinkMacSystemFont"/>
              </a:rPr>
              <a:t>Chung</a:t>
            </a:r>
            <a:r>
              <a:rPr lang="lv-LV" b="0" i="0" dirty="0">
                <a:solidFill>
                  <a:srgbClr val="212121"/>
                </a:solidFill>
                <a:effectLst/>
                <a:latin typeface="BlinkMacSystemFont"/>
              </a:rPr>
              <a:t> SE, </a:t>
            </a:r>
            <a:r>
              <a:rPr lang="lv-LV" b="0" i="0" dirty="0" err="1">
                <a:solidFill>
                  <a:srgbClr val="212121"/>
                </a:solidFill>
                <a:effectLst/>
                <a:latin typeface="BlinkMacSystemFont"/>
              </a:rPr>
              <a:t>Xue</a:t>
            </a:r>
            <a:r>
              <a:rPr lang="lv-LV" b="0" i="0" dirty="0">
                <a:solidFill>
                  <a:srgbClr val="212121"/>
                </a:solidFill>
                <a:effectLst/>
                <a:latin typeface="BlinkMacSystemFont"/>
              </a:rPr>
              <a:t> QL, </a:t>
            </a:r>
            <a:r>
              <a:rPr lang="lv-LV" b="0" i="0" dirty="0" err="1">
                <a:solidFill>
                  <a:srgbClr val="212121"/>
                </a:solidFill>
                <a:effectLst/>
                <a:latin typeface="BlinkMacSystemFont"/>
              </a:rPr>
              <a:t>Hasan</a:t>
            </a:r>
            <a:r>
              <a:rPr lang="lv-LV" b="0" i="0" dirty="0">
                <a:solidFill>
                  <a:srgbClr val="212121"/>
                </a:solidFill>
                <a:effectLst/>
                <a:latin typeface="BlinkMacSystemFont"/>
              </a:rPr>
              <a:t> RK, </a:t>
            </a:r>
            <a:r>
              <a:rPr lang="lv-LV" b="0" i="0" dirty="0" err="1">
                <a:solidFill>
                  <a:srgbClr val="212121"/>
                </a:solidFill>
                <a:effectLst/>
                <a:latin typeface="BlinkMacSystemFont"/>
              </a:rPr>
              <a:t>Batchelor</a:t>
            </a:r>
            <a:r>
              <a:rPr lang="lv-LV" b="0" i="0" dirty="0">
                <a:solidFill>
                  <a:srgbClr val="212121"/>
                </a:solidFill>
                <a:effectLst/>
                <a:latin typeface="BlinkMacSystemFont"/>
              </a:rPr>
              <a:t> WB, </a:t>
            </a:r>
            <a:r>
              <a:rPr lang="lv-LV" b="0" i="0" dirty="0" err="1">
                <a:solidFill>
                  <a:srgbClr val="212121"/>
                </a:solidFill>
                <a:effectLst/>
                <a:latin typeface="BlinkMacSystemFont"/>
              </a:rPr>
              <a:t>Orkaby</a:t>
            </a:r>
            <a:r>
              <a:rPr lang="lv-LV" b="0" i="0" dirty="0">
                <a:solidFill>
                  <a:srgbClr val="212121"/>
                </a:solidFill>
                <a:effectLst/>
                <a:latin typeface="BlinkMacSystemFont"/>
              </a:rPr>
              <a:t> AR, </a:t>
            </a:r>
            <a:r>
              <a:rPr lang="lv-LV" b="0" i="0" dirty="0" err="1">
                <a:solidFill>
                  <a:srgbClr val="212121"/>
                </a:solidFill>
                <a:effectLst/>
                <a:latin typeface="BlinkMacSystemFont"/>
              </a:rPr>
              <a:t>Kochar</a:t>
            </a:r>
            <a:r>
              <a:rPr lang="lv-LV" b="0" i="0" dirty="0">
                <a:solidFill>
                  <a:srgbClr val="212121"/>
                </a:solidFill>
                <a:effectLst/>
                <a:latin typeface="BlinkMacSystemFont"/>
              </a:rPr>
              <a:t> A, Nanna MG, </a:t>
            </a:r>
            <a:r>
              <a:rPr lang="lv-LV" b="0" i="0" dirty="0" err="1">
                <a:solidFill>
                  <a:srgbClr val="212121"/>
                </a:solidFill>
                <a:effectLst/>
                <a:latin typeface="BlinkMacSystemFont"/>
              </a:rPr>
              <a:t>Roth</a:t>
            </a:r>
            <a:r>
              <a:rPr lang="lv-LV" b="0" i="0" dirty="0">
                <a:solidFill>
                  <a:srgbClr val="212121"/>
                </a:solidFill>
                <a:effectLst/>
                <a:latin typeface="BlinkMacSystemFont"/>
              </a:rPr>
              <a:t> DL, </a:t>
            </a:r>
            <a:r>
              <a:rPr lang="lv-LV" b="0" i="0" dirty="0" err="1">
                <a:solidFill>
                  <a:srgbClr val="212121"/>
                </a:solidFill>
                <a:effectLst/>
                <a:latin typeface="BlinkMacSystemFont"/>
              </a:rPr>
              <a:t>Walston</a:t>
            </a:r>
            <a:r>
              <a:rPr lang="lv-LV" b="0" i="0" dirty="0">
                <a:solidFill>
                  <a:srgbClr val="212121"/>
                </a:solidFill>
                <a:effectLst/>
                <a:latin typeface="BlinkMacSystemFont"/>
              </a:rPr>
              <a:t> JD, </a:t>
            </a:r>
            <a:r>
              <a:rPr lang="lv-LV" b="0" i="0" dirty="0" err="1">
                <a:solidFill>
                  <a:srgbClr val="212121"/>
                </a:solidFill>
                <a:effectLst/>
                <a:latin typeface="BlinkMacSystemFont"/>
              </a:rPr>
              <a:t>Resar</a:t>
            </a:r>
            <a:r>
              <a:rPr lang="lv-LV" b="0" i="0" dirty="0">
                <a:solidFill>
                  <a:srgbClr val="212121"/>
                </a:solidFill>
                <a:effectLst/>
                <a:latin typeface="BlinkMacSystemFont"/>
              </a:rPr>
              <a:t> JR, </a:t>
            </a:r>
            <a:r>
              <a:rPr lang="lv-LV" b="0" i="0" dirty="0" err="1">
                <a:solidFill>
                  <a:srgbClr val="212121"/>
                </a:solidFill>
                <a:effectLst/>
                <a:latin typeface="BlinkMacSystemFont"/>
              </a:rPr>
              <a:t>Gerstenblith</a:t>
            </a:r>
            <a:r>
              <a:rPr lang="lv-LV" b="0" i="0" dirty="0">
                <a:solidFill>
                  <a:srgbClr val="212121"/>
                </a:solidFill>
                <a:effectLst/>
                <a:latin typeface="BlinkMacSystemFont"/>
              </a:rPr>
              <a:t> G. </a:t>
            </a:r>
            <a:r>
              <a:rPr lang="lv-LV" b="0" i="0" dirty="0" err="1">
                <a:solidFill>
                  <a:srgbClr val="212121"/>
                </a:solidFill>
                <a:effectLst/>
                <a:latin typeface="BlinkMacSystemFont"/>
              </a:rPr>
              <a:t>Hierarchical</a:t>
            </a:r>
            <a:r>
              <a:rPr lang="lv-LV" b="0" i="0" dirty="0">
                <a:solidFill>
                  <a:srgbClr val="212121"/>
                </a:solidFill>
                <a:effectLst/>
                <a:latin typeface="BlinkMacSystemFont"/>
              </a:rPr>
              <a:t> Development of </a:t>
            </a:r>
            <a:r>
              <a:rPr lang="lv-LV" b="0" i="0" dirty="0" err="1">
                <a:solidFill>
                  <a:srgbClr val="212121"/>
                </a:solidFill>
                <a:effectLst/>
                <a:latin typeface="BlinkMacSystemFont"/>
              </a:rPr>
              <a:t>Physical</a:t>
            </a:r>
            <a:r>
              <a:rPr lang="lv-LV" b="0" i="0" dirty="0">
                <a:solidFill>
                  <a:srgbClr val="212121"/>
                </a:solidFill>
                <a:effectLst/>
                <a:latin typeface="BlinkMacSystemFont"/>
              </a:rPr>
              <a:t> </a:t>
            </a:r>
            <a:r>
              <a:rPr lang="lv-LV" b="0" i="0" dirty="0" err="1">
                <a:solidFill>
                  <a:srgbClr val="212121"/>
                </a:solidFill>
                <a:effectLst/>
                <a:latin typeface="BlinkMacSystemFont"/>
              </a:rPr>
              <a:t>Frailty</a:t>
            </a:r>
            <a:r>
              <a:rPr lang="lv-LV" b="0" i="0" dirty="0">
                <a:solidFill>
                  <a:srgbClr val="212121"/>
                </a:solidFill>
                <a:effectLst/>
                <a:latin typeface="BlinkMacSystemFont"/>
              </a:rPr>
              <a:t> </a:t>
            </a:r>
            <a:r>
              <a:rPr lang="lv-LV" b="0" i="0" dirty="0" err="1">
                <a:solidFill>
                  <a:srgbClr val="212121"/>
                </a:solidFill>
                <a:effectLst/>
                <a:latin typeface="BlinkMacSystemFont"/>
              </a:rPr>
              <a:t>and</a:t>
            </a:r>
            <a:r>
              <a:rPr lang="lv-LV" b="0" i="0" dirty="0">
                <a:solidFill>
                  <a:srgbClr val="212121"/>
                </a:solidFill>
                <a:effectLst/>
                <a:latin typeface="BlinkMacSystemFont"/>
              </a:rPr>
              <a:t> </a:t>
            </a:r>
            <a:r>
              <a:rPr lang="lv-LV" b="0" i="0" dirty="0" err="1">
                <a:solidFill>
                  <a:srgbClr val="212121"/>
                </a:solidFill>
                <a:effectLst/>
                <a:latin typeface="BlinkMacSystemFont"/>
              </a:rPr>
              <a:t>Cognitive</a:t>
            </a:r>
            <a:r>
              <a:rPr lang="lv-LV" b="0" i="0" dirty="0">
                <a:solidFill>
                  <a:srgbClr val="212121"/>
                </a:solidFill>
                <a:effectLst/>
                <a:latin typeface="BlinkMacSystemFont"/>
              </a:rPr>
              <a:t> </a:t>
            </a:r>
            <a:r>
              <a:rPr lang="lv-LV" b="0" i="0" dirty="0" err="1">
                <a:solidFill>
                  <a:srgbClr val="212121"/>
                </a:solidFill>
                <a:effectLst/>
                <a:latin typeface="BlinkMacSystemFont"/>
              </a:rPr>
              <a:t>Impairment</a:t>
            </a:r>
            <a:r>
              <a:rPr lang="lv-LV" b="0" i="0" dirty="0">
                <a:solidFill>
                  <a:srgbClr val="212121"/>
                </a:solidFill>
                <a:effectLst/>
                <a:latin typeface="BlinkMacSystemFont"/>
              </a:rPr>
              <a:t> </a:t>
            </a:r>
            <a:r>
              <a:rPr lang="lv-LV" b="0" i="0" dirty="0" err="1">
                <a:solidFill>
                  <a:srgbClr val="212121"/>
                </a:solidFill>
                <a:effectLst/>
                <a:latin typeface="BlinkMacSystemFont"/>
              </a:rPr>
              <a:t>and</a:t>
            </a:r>
            <a:r>
              <a:rPr lang="lv-LV" b="0" i="0" dirty="0">
                <a:solidFill>
                  <a:srgbClr val="212121"/>
                </a:solidFill>
                <a:effectLst/>
                <a:latin typeface="BlinkMacSystemFont"/>
              </a:rPr>
              <a:t> </a:t>
            </a:r>
            <a:r>
              <a:rPr lang="lv-LV" b="0" i="0" dirty="0" err="1">
                <a:solidFill>
                  <a:srgbClr val="212121"/>
                </a:solidFill>
                <a:effectLst/>
                <a:latin typeface="BlinkMacSystemFont"/>
              </a:rPr>
              <a:t>Their</a:t>
            </a:r>
            <a:r>
              <a:rPr lang="lv-LV" b="0" i="0" dirty="0">
                <a:solidFill>
                  <a:srgbClr val="212121"/>
                </a:solidFill>
                <a:effectLst/>
                <a:latin typeface="BlinkMacSystemFont"/>
              </a:rPr>
              <a:t> Association </a:t>
            </a:r>
            <a:r>
              <a:rPr lang="lv-LV" b="0" i="0" dirty="0" err="1">
                <a:solidFill>
                  <a:srgbClr val="212121"/>
                </a:solidFill>
                <a:effectLst/>
                <a:latin typeface="BlinkMacSystemFont"/>
              </a:rPr>
              <a:t>With</a:t>
            </a:r>
            <a:r>
              <a:rPr lang="lv-LV" b="0" i="0" dirty="0">
                <a:solidFill>
                  <a:srgbClr val="212121"/>
                </a:solidFill>
                <a:effectLst/>
                <a:latin typeface="BlinkMacSystemFont"/>
              </a:rPr>
              <a:t> Incident </a:t>
            </a:r>
            <a:r>
              <a:rPr lang="lv-LV" b="0" i="0" dirty="0" err="1">
                <a:solidFill>
                  <a:srgbClr val="212121"/>
                </a:solidFill>
                <a:effectLst/>
                <a:latin typeface="BlinkMacSystemFont"/>
              </a:rPr>
              <a:t>Cardiovascular</a:t>
            </a:r>
            <a:r>
              <a:rPr lang="lv-LV" b="0" i="0" dirty="0">
                <a:solidFill>
                  <a:srgbClr val="212121"/>
                </a:solidFill>
                <a:effectLst/>
                <a:latin typeface="BlinkMacSystemFont"/>
              </a:rPr>
              <a:t> </a:t>
            </a:r>
            <a:r>
              <a:rPr lang="lv-LV" b="0" i="0" dirty="0" err="1">
                <a:solidFill>
                  <a:srgbClr val="212121"/>
                </a:solidFill>
                <a:effectLst/>
                <a:latin typeface="BlinkMacSystemFont"/>
              </a:rPr>
              <a:t>Disease</a:t>
            </a:r>
            <a:r>
              <a:rPr lang="lv-LV" b="0" i="0" dirty="0">
                <a:solidFill>
                  <a:srgbClr val="212121"/>
                </a:solidFill>
                <a:effectLst/>
                <a:latin typeface="BlinkMacSystemFont"/>
              </a:rPr>
              <a:t>. JACC </a:t>
            </a:r>
            <a:r>
              <a:rPr lang="lv-LV" b="0" i="0" dirty="0" err="1">
                <a:solidFill>
                  <a:srgbClr val="212121"/>
                </a:solidFill>
                <a:effectLst/>
                <a:latin typeface="BlinkMacSystemFont"/>
              </a:rPr>
              <a:t>Adv</a:t>
            </a:r>
            <a:r>
              <a:rPr lang="lv-LV" b="0" i="0" dirty="0">
                <a:solidFill>
                  <a:srgbClr val="212121"/>
                </a:solidFill>
                <a:effectLst/>
                <a:latin typeface="BlinkMacSystemFont"/>
              </a:rPr>
              <a:t>. 2023 May;2(3):100318. </a:t>
            </a:r>
            <a:r>
              <a:rPr lang="lv-LV" b="0" i="0" dirty="0" err="1">
                <a:solidFill>
                  <a:srgbClr val="212121"/>
                </a:solidFill>
                <a:effectLst/>
                <a:latin typeface="BlinkMacSystemFont"/>
              </a:rPr>
              <a:t>doi</a:t>
            </a:r>
            <a:r>
              <a:rPr lang="lv-LV" b="0" i="0" dirty="0">
                <a:solidFill>
                  <a:srgbClr val="212121"/>
                </a:solidFill>
                <a:effectLst/>
                <a:latin typeface="BlinkMacSystemFont"/>
              </a:rPr>
              <a:t>: 10.1016/j.jacadv.2023.100318. </a:t>
            </a:r>
            <a:r>
              <a:rPr lang="lv-LV" b="0" i="0" dirty="0" err="1">
                <a:solidFill>
                  <a:srgbClr val="212121"/>
                </a:solidFill>
                <a:effectLst/>
                <a:latin typeface="BlinkMacSystemFont"/>
              </a:rPr>
              <a:t>Epub</a:t>
            </a:r>
            <a:r>
              <a:rPr lang="lv-LV" b="0" i="0" dirty="0">
                <a:solidFill>
                  <a:srgbClr val="212121"/>
                </a:solidFill>
                <a:effectLst/>
                <a:latin typeface="BlinkMacSystemFont"/>
              </a:rPr>
              <a:t> 2023 </a:t>
            </a:r>
            <a:r>
              <a:rPr lang="lv-LV" b="0" i="0" dirty="0" err="1">
                <a:solidFill>
                  <a:srgbClr val="212121"/>
                </a:solidFill>
                <a:effectLst/>
                <a:latin typeface="BlinkMacSystemFont"/>
              </a:rPr>
              <a:t>May</a:t>
            </a:r>
            <a:r>
              <a:rPr lang="lv-LV" b="0" i="0" dirty="0">
                <a:solidFill>
                  <a:srgbClr val="212121"/>
                </a:solidFill>
                <a:effectLst/>
                <a:latin typeface="BlinkMacSystemFont"/>
              </a:rPr>
              <a:t> 10. PMID: 37538136; PMCID: PMC10399211.</a:t>
            </a:r>
            <a:endParaRPr lang="lv-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10</a:t>
            </a:fld>
            <a:endParaRPr lang="en-US"/>
          </a:p>
        </p:txBody>
      </p:sp>
    </p:spTree>
    <p:extLst>
      <p:ext uri="{BB962C8B-B14F-4D97-AF65-F5344CB8AC3E}">
        <p14:creationId xmlns:p14="http://schemas.microsoft.com/office/powerpoint/2010/main" val="222793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u-HU" dirty="0" err="1"/>
              <a:t>incidence</a:t>
            </a:r>
            <a:endParaRPr lang="hu-HU" dirty="0"/>
          </a:p>
        </p:txBody>
      </p:sp>
    </p:spTree>
    <p:extLst>
      <p:ext uri="{BB962C8B-B14F-4D97-AF65-F5344CB8AC3E}">
        <p14:creationId xmlns:p14="http://schemas.microsoft.com/office/powerpoint/2010/main" val="2646740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a:defRPr/>
            </a:pPr>
            <a:fld id="{C9DF7389-1BBE-534F-83AE-881ED809445E}" type="slidenum">
              <a:rPr lang="en-US" smtClean="0"/>
              <a:pPr>
                <a:defRPr/>
              </a:pPr>
              <a:t>12</a:t>
            </a:fld>
            <a:endParaRPr lang="en-US"/>
          </a:p>
        </p:txBody>
      </p:sp>
    </p:spTree>
    <p:extLst>
      <p:ext uri="{BB962C8B-B14F-4D97-AF65-F5344CB8AC3E}">
        <p14:creationId xmlns:p14="http://schemas.microsoft.com/office/powerpoint/2010/main" val="662419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err="1"/>
              <a:t>Psihosociālie</a:t>
            </a:r>
            <a:r>
              <a:rPr lang="lv-LV" dirty="0"/>
              <a:t> riska modifikatori</a:t>
            </a:r>
          </a:p>
        </p:txBody>
      </p:sp>
      <p:sp>
        <p:nvSpPr>
          <p:cNvPr id="4" name="Slide Number Placeholder 3"/>
          <p:cNvSpPr>
            <a:spLocks noGrp="1"/>
          </p:cNvSpPr>
          <p:nvPr>
            <p:ph type="sldNum" sz="quarter" idx="5"/>
          </p:nvPr>
        </p:nvSpPr>
        <p:spPr/>
        <p:txBody>
          <a:bodyPr/>
          <a:lstStyle/>
          <a:p>
            <a:fld id="{24AC0702-2215-4894-9390-521804FD4588}" type="slidenum">
              <a:rPr lang="lv-LV" smtClean="0"/>
              <a:t>14</a:t>
            </a:fld>
            <a:endParaRPr lang="lv-LV"/>
          </a:p>
        </p:txBody>
      </p:sp>
    </p:spTree>
    <p:extLst>
      <p:ext uri="{BB962C8B-B14F-4D97-AF65-F5344CB8AC3E}">
        <p14:creationId xmlns:p14="http://schemas.microsoft.com/office/powerpoint/2010/main" val="148582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lv-LV"/>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0640501-21BE-174B-B8F5-B506F7120D43}" type="datetimeFigureOut">
              <a:rPr lang="en-US"/>
              <a:pPr>
                <a:defRPr/>
              </a:pPr>
              <a:t>10/2/2025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60A4CBA-7309-E04F-A80C-4FAB57A51EAB}" type="slidenum">
              <a:rPr lang="en-US"/>
              <a:pPr>
                <a:defRPr/>
              </a:pPr>
              <a:t>‹#›</a:t>
            </a:fld>
            <a:endParaRPr lang="en-US"/>
          </a:p>
        </p:txBody>
      </p:sp>
    </p:spTree>
    <p:extLst>
      <p:ext uri="{BB962C8B-B14F-4D97-AF65-F5344CB8AC3E}">
        <p14:creationId xmlns:p14="http://schemas.microsoft.com/office/powerpoint/2010/main" val="2720971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Content Placeholder 2"/>
          <p:cNvSpPr>
            <a:spLocks noGrp="1"/>
          </p:cNvSpPr>
          <p:nvPr>
            <p:ph idx="1"/>
          </p:nvPr>
        </p:nvSpPr>
        <p:spPr/>
        <p:txBody>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10"/>
          </p:nvPr>
        </p:nvSpPr>
        <p:spPr/>
        <p:txBody>
          <a:bodyPr/>
          <a:lstStyle>
            <a:lvl1pPr>
              <a:defRPr/>
            </a:lvl1pPr>
          </a:lstStyle>
          <a:p>
            <a:pPr>
              <a:defRPr/>
            </a:pPr>
            <a:fld id="{855FA02F-B951-B349-977A-24C86C7301F6}" type="datetimeFigureOut">
              <a:rPr lang="en-US"/>
              <a:pPr>
                <a:defRPr/>
              </a:pPr>
              <a:t>10/2/2025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959CC4-EC76-F849-AA10-D85EA9510B7F}" type="slidenum">
              <a:rPr lang="en-US"/>
              <a:pPr>
                <a:defRPr/>
              </a:pPr>
              <a:t>‹#›</a:t>
            </a:fld>
            <a:endParaRPr lang="en-US"/>
          </a:p>
        </p:txBody>
      </p:sp>
    </p:spTree>
    <p:extLst>
      <p:ext uri="{BB962C8B-B14F-4D97-AF65-F5344CB8AC3E}">
        <p14:creationId xmlns:p14="http://schemas.microsoft.com/office/powerpoint/2010/main" val="730859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lv-LV"/>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a:t>Click to edit Master text styles</a:t>
            </a:r>
          </a:p>
        </p:txBody>
      </p:sp>
      <p:sp>
        <p:nvSpPr>
          <p:cNvPr id="4" name="Date Placeholder 3"/>
          <p:cNvSpPr>
            <a:spLocks noGrp="1"/>
          </p:cNvSpPr>
          <p:nvPr>
            <p:ph type="dt" sz="half" idx="10"/>
          </p:nvPr>
        </p:nvSpPr>
        <p:spPr/>
        <p:txBody>
          <a:bodyPr/>
          <a:lstStyle>
            <a:lvl1pPr>
              <a:defRPr/>
            </a:lvl1pPr>
          </a:lstStyle>
          <a:p>
            <a:pPr>
              <a:defRPr/>
            </a:pPr>
            <a:fld id="{3B6ECF49-C84B-6248-9516-769610244915}" type="datetimeFigureOut">
              <a:rPr lang="en-US"/>
              <a:pPr>
                <a:defRPr/>
              </a:pPr>
              <a:t>10/2/2025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EBA0AFB-DC56-434D-A525-B78F9EDE3734}" type="slidenum">
              <a:rPr lang="en-US"/>
              <a:pPr>
                <a:defRPr/>
              </a:pPr>
              <a:t>‹#›</a:t>
            </a:fld>
            <a:endParaRPr lang="en-US"/>
          </a:p>
        </p:txBody>
      </p:sp>
    </p:spTree>
    <p:extLst>
      <p:ext uri="{BB962C8B-B14F-4D97-AF65-F5344CB8AC3E}">
        <p14:creationId xmlns:p14="http://schemas.microsoft.com/office/powerpoint/2010/main" val="171103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5" name="Date Placeholder 3"/>
          <p:cNvSpPr>
            <a:spLocks noGrp="1"/>
          </p:cNvSpPr>
          <p:nvPr>
            <p:ph type="dt" sz="half" idx="10"/>
          </p:nvPr>
        </p:nvSpPr>
        <p:spPr/>
        <p:txBody>
          <a:bodyPr/>
          <a:lstStyle>
            <a:lvl1pPr>
              <a:defRPr/>
            </a:lvl1pPr>
          </a:lstStyle>
          <a:p>
            <a:pPr>
              <a:defRPr/>
            </a:pPr>
            <a:fld id="{B1057793-02C7-904E-9781-796B51B05F2F}" type="datetimeFigureOut">
              <a:rPr lang="en-US"/>
              <a:pPr>
                <a:defRPr/>
              </a:pPr>
              <a:t>10/2/2025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74AF26-52BC-D547-811B-3EFF517766EE}" type="slidenum">
              <a:rPr lang="en-US"/>
              <a:pPr>
                <a:defRPr/>
              </a:pPr>
              <a:t>‹#›</a:t>
            </a:fld>
            <a:endParaRPr lang="en-US"/>
          </a:p>
        </p:txBody>
      </p:sp>
    </p:spTree>
    <p:extLst>
      <p:ext uri="{BB962C8B-B14F-4D97-AF65-F5344CB8AC3E}">
        <p14:creationId xmlns:p14="http://schemas.microsoft.com/office/powerpoint/2010/main" val="127273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v-LV"/>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7" name="Date Placeholder 3"/>
          <p:cNvSpPr>
            <a:spLocks noGrp="1"/>
          </p:cNvSpPr>
          <p:nvPr>
            <p:ph type="dt" sz="half" idx="10"/>
          </p:nvPr>
        </p:nvSpPr>
        <p:spPr/>
        <p:txBody>
          <a:bodyPr/>
          <a:lstStyle>
            <a:lvl1pPr>
              <a:defRPr/>
            </a:lvl1pPr>
          </a:lstStyle>
          <a:p>
            <a:pPr>
              <a:defRPr/>
            </a:pPr>
            <a:fld id="{96A65D93-03E7-C647-A4C1-FCE8340E52AA}" type="datetimeFigureOut">
              <a:rPr lang="en-US"/>
              <a:pPr>
                <a:defRPr/>
              </a:pPr>
              <a:t>10/2/2025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B627E92-C13F-4648-9EBD-5F306A882BFB}" type="slidenum">
              <a:rPr lang="en-US"/>
              <a:pPr>
                <a:defRPr/>
              </a:pPr>
              <a:t>‹#›</a:t>
            </a:fld>
            <a:endParaRPr lang="en-US"/>
          </a:p>
        </p:txBody>
      </p:sp>
    </p:spTree>
    <p:extLst>
      <p:ext uri="{BB962C8B-B14F-4D97-AF65-F5344CB8AC3E}">
        <p14:creationId xmlns:p14="http://schemas.microsoft.com/office/powerpoint/2010/main" val="4023857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0A5A647-FAA9-6D46-80B3-105275E8D067}" type="datetimeFigureOut">
              <a:rPr lang="en-US"/>
              <a:pPr>
                <a:defRPr/>
              </a:pPr>
              <a:t>10/2/2025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E16ACB0-B3F8-6B4B-B50C-6EC617363ACF}" type="slidenum">
              <a:rPr lang="en-US"/>
              <a:pPr>
                <a:defRPr/>
              </a:pPr>
              <a:t>‹#›</a:t>
            </a:fld>
            <a:endParaRPr lang="en-US"/>
          </a:p>
        </p:txBody>
      </p:sp>
    </p:spTree>
    <p:extLst>
      <p:ext uri="{BB962C8B-B14F-4D97-AF65-F5344CB8AC3E}">
        <p14:creationId xmlns:p14="http://schemas.microsoft.com/office/powerpoint/2010/main" val="2405200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D597EB6-67E3-B54F-BA09-28278F33BE7C}" type="datetimeFigureOut">
              <a:rPr lang="en-US"/>
              <a:pPr>
                <a:defRPr/>
              </a:pPr>
              <a:t>10/2/2025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2F964C7-FB89-9E43-AB7F-54D04C9F45C7}" type="slidenum">
              <a:rPr lang="en-US"/>
              <a:pPr>
                <a:defRPr/>
              </a:pPr>
              <a:t>‹#›</a:t>
            </a:fld>
            <a:endParaRPr lang="en-US"/>
          </a:p>
        </p:txBody>
      </p:sp>
    </p:spTree>
    <p:extLst>
      <p:ext uri="{BB962C8B-B14F-4D97-AF65-F5344CB8AC3E}">
        <p14:creationId xmlns:p14="http://schemas.microsoft.com/office/powerpoint/2010/main" val="3159541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lv-LV"/>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Click to edit Master text styles</a:t>
            </a:r>
          </a:p>
        </p:txBody>
      </p:sp>
      <p:sp>
        <p:nvSpPr>
          <p:cNvPr id="5" name="Date Placeholder 3"/>
          <p:cNvSpPr>
            <a:spLocks noGrp="1"/>
          </p:cNvSpPr>
          <p:nvPr>
            <p:ph type="dt" sz="half" idx="10"/>
          </p:nvPr>
        </p:nvSpPr>
        <p:spPr/>
        <p:txBody>
          <a:bodyPr/>
          <a:lstStyle>
            <a:lvl1pPr>
              <a:defRPr/>
            </a:lvl1pPr>
          </a:lstStyle>
          <a:p>
            <a:pPr>
              <a:defRPr/>
            </a:pPr>
            <a:fld id="{9D5EDF3B-293F-E34B-97B2-C934519A0079}" type="datetimeFigureOut">
              <a:rPr lang="en-US"/>
              <a:pPr>
                <a:defRPr/>
              </a:pPr>
              <a:t>10/2/2025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9290F40-426C-3D43-A5E9-342B772CF5BE}" type="slidenum">
              <a:rPr lang="en-US"/>
              <a:pPr>
                <a:defRPr/>
              </a:pPr>
              <a:t>‹#›</a:t>
            </a:fld>
            <a:endParaRPr lang="en-US"/>
          </a:p>
        </p:txBody>
      </p:sp>
    </p:spTree>
    <p:extLst>
      <p:ext uri="{BB962C8B-B14F-4D97-AF65-F5344CB8AC3E}">
        <p14:creationId xmlns:p14="http://schemas.microsoft.com/office/powerpoint/2010/main" val="3048738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lv-LV"/>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Click to edit Master text styles</a:t>
            </a:r>
          </a:p>
        </p:txBody>
      </p:sp>
      <p:sp>
        <p:nvSpPr>
          <p:cNvPr id="5" name="Date Placeholder 3"/>
          <p:cNvSpPr>
            <a:spLocks noGrp="1"/>
          </p:cNvSpPr>
          <p:nvPr>
            <p:ph type="dt" sz="half" idx="10"/>
          </p:nvPr>
        </p:nvSpPr>
        <p:spPr/>
        <p:txBody>
          <a:bodyPr/>
          <a:lstStyle>
            <a:lvl1pPr>
              <a:defRPr/>
            </a:lvl1pPr>
          </a:lstStyle>
          <a:p>
            <a:pPr>
              <a:defRPr/>
            </a:pPr>
            <a:fld id="{CA0F5C3F-57CF-6642-9878-C21D10199104}" type="datetimeFigureOut">
              <a:rPr lang="en-US"/>
              <a:pPr>
                <a:defRPr/>
              </a:pPr>
              <a:t>10/2/2025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8D6202-A4C3-BC4E-BEF6-A67A6065BAB0}" type="slidenum">
              <a:rPr lang="en-US"/>
              <a:pPr>
                <a:defRPr/>
              </a:pPr>
              <a:t>‹#›</a:t>
            </a:fld>
            <a:endParaRPr lang="en-US"/>
          </a:p>
        </p:txBody>
      </p:sp>
    </p:spTree>
    <p:extLst>
      <p:ext uri="{BB962C8B-B14F-4D97-AF65-F5344CB8AC3E}">
        <p14:creationId xmlns:p14="http://schemas.microsoft.com/office/powerpoint/2010/main" val="1815141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10"/>
          </p:nvPr>
        </p:nvSpPr>
        <p:spPr/>
        <p:txBody>
          <a:bodyPr/>
          <a:lstStyle>
            <a:lvl1pPr>
              <a:defRPr/>
            </a:lvl1pPr>
          </a:lstStyle>
          <a:p>
            <a:pPr>
              <a:defRPr/>
            </a:pPr>
            <a:fld id="{C3BA3181-EB39-2544-B711-477BC42AA17A}" type="datetimeFigureOut">
              <a:rPr lang="en-US"/>
              <a:pPr>
                <a:defRPr/>
              </a:pPr>
              <a:t>10/2/2025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0D1CCF-04FD-1A4D-9372-310FB0C38386}" type="slidenum">
              <a:rPr lang="en-US"/>
              <a:pPr>
                <a:defRPr/>
              </a:pPr>
              <a:t>‹#›</a:t>
            </a:fld>
            <a:endParaRPr lang="en-US"/>
          </a:p>
        </p:txBody>
      </p:sp>
    </p:spTree>
    <p:extLst>
      <p:ext uri="{BB962C8B-B14F-4D97-AF65-F5344CB8AC3E}">
        <p14:creationId xmlns:p14="http://schemas.microsoft.com/office/powerpoint/2010/main" val="3578930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lv-LV"/>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10"/>
          </p:nvPr>
        </p:nvSpPr>
        <p:spPr/>
        <p:txBody>
          <a:bodyPr/>
          <a:lstStyle>
            <a:lvl1pPr>
              <a:defRPr/>
            </a:lvl1pPr>
          </a:lstStyle>
          <a:p>
            <a:pPr>
              <a:defRPr/>
            </a:pPr>
            <a:fld id="{329EE551-37BF-9141-88F8-0390CCE7F608}" type="datetimeFigureOut">
              <a:rPr lang="en-US"/>
              <a:pPr>
                <a:defRPr/>
              </a:pPr>
              <a:t>10/2/2025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B8A7B86-88AB-764B-B980-0EC4F55FF012}" type="slidenum">
              <a:rPr lang="en-US"/>
              <a:pPr>
                <a:defRPr/>
              </a:pPr>
              <a:t>‹#›</a:t>
            </a:fld>
            <a:endParaRPr lang="en-US"/>
          </a:p>
        </p:txBody>
      </p:sp>
    </p:spTree>
    <p:extLst>
      <p:ext uri="{BB962C8B-B14F-4D97-AF65-F5344CB8AC3E}">
        <p14:creationId xmlns:p14="http://schemas.microsoft.com/office/powerpoint/2010/main" val="1920700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LKB6.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
            <a:ext cx="12192000" cy="686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userDrawn="1"/>
        </p:nvSpPr>
        <p:spPr>
          <a:xfrm>
            <a:off x="9950350" y="5600096"/>
            <a:ext cx="2128761" cy="62895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7"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lv-LV"/>
              <a:t>Click to edit Master title style</a:t>
            </a:r>
            <a:endParaRPr lang="en-US"/>
          </a:p>
        </p:txBody>
      </p:sp>
      <p:sp>
        <p:nvSpPr>
          <p:cNvPr id="1028"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1130168-8235-5F4C-9C6B-5899F7E1DB73}" type="datetimeFigureOut">
              <a:rPr lang="en-US"/>
              <a:pPr>
                <a:defRPr/>
              </a:pPr>
              <a:t>10/2/2025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1B3D3F62-2BA8-DE49-BD56-35D98F38EE5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stat.gov.lv/l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chart" Target="../charts/chart2.xml"/><Relationship Id="rId5" Type="http://schemas.openxmlformats.org/officeDocument/2006/relationships/image" Target="../media/image27.wmf"/><Relationship Id="rId4" Type="http://schemas.openxmlformats.org/officeDocument/2006/relationships/image" Target="../media/image26.wmf"/></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928DC3-E6C7-4EA6-99D0-642E6DA26218}"/>
              </a:ext>
            </a:extLst>
          </p:cNvPr>
          <p:cNvPicPr>
            <a:picLocks noChangeAspect="1"/>
          </p:cNvPicPr>
          <p:nvPr/>
        </p:nvPicPr>
        <p:blipFill>
          <a:blip r:embed="rId3"/>
          <a:stretch>
            <a:fillRect/>
          </a:stretch>
        </p:blipFill>
        <p:spPr>
          <a:xfrm>
            <a:off x="4904128" y="249540"/>
            <a:ext cx="2383743" cy="713294"/>
          </a:xfrm>
          <a:prstGeom prst="rect">
            <a:avLst/>
          </a:prstGeom>
        </p:spPr>
      </p:pic>
      <p:pic>
        <p:nvPicPr>
          <p:cNvPr id="14340" name="Picture 1" descr="lu-logo-anglju760x26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33391" y="6258380"/>
            <a:ext cx="1535113"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BD11B543-4A64-4D67-A5FA-143ADFEA9930}"/>
              </a:ext>
            </a:extLst>
          </p:cNvPr>
          <p:cNvPicPr>
            <a:picLocks noChangeAspect="1"/>
          </p:cNvPicPr>
          <p:nvPr/>
        </p:nvPicPr>
        <p:blipFill>
          <a:blip r:embed="rId5"/>
          <a:stretch>
            <a:fillRect/>
          </a:stretch>
        </p:blipFill>
        <p:spPr>
          <a:xfrm>
            <a:off x="0" y="0"/>
            <a:ext cx="12192000" cy="6858000"/>
          </a:xfrm>
          <a:prstGeom prst="rect">
            <a:avLst/>
          </a:prstGeom>
        </p:spPr>
      </p:pic>
      <p:sp>
        <p:nvSpPr>
          <p:cNvPr id="14338" name="Title 1"/>
          <p:cNvSpPr>
            <a:spLocks noGrp="1"/>
          </p:cNvSpPr>
          <p:nvPr>
            <p:ph type="ctrTitle"/>
          </p:nvPr>
        </p:nvSpPr>
        <p:spPr/>
        <p:txBody>
          <a:bodyPr/>
          <a:lstStyle/>
          <a:p>
            <a:pPr eaLnBrk="1" hangingPunct="1"/>
            <a:r>
              <a:rPr lang="lv-LV" sz="4000" b="1" dirty="0">
                <a:latin typeface="Calibri" charset="0"/>
              </a:rPr>
              <a:t>Par veselību, medicīnu, dzīvi </a:t>
            </a:r>
            <a:br>
              <a:rPr lang="lv-LV" sz="4000" b="1" dirty="0">
                <a:latin typeface="Calibri" charset="0"/>
              </a:rPr>
            </a:br>
            <a:r>
              <a:rPr lang="lv-LV" sz="4000" b="1" dirty="0">
                <a:latin typeface="Calibri" charset="0"/>
              </a:rPr>
              <a:t>(sudraba seniori)</a:t>
            </a:r>
            <a:endParaRPr lang="en-US" sz="4000" b="1" dirty="0">
              <a:latin typeface="Calibri" charset="0"/>
            </a:endParaRPr>
          </a:p>
        </p:txBody>
      </p:sp>
      <p:sp>
        <p:nvSpPr>
          <p:cNvPr id="14339" name="Subtitle 2"/>
          <p:cNvSpPr>
            <a:spLocks noGrp="1"/>
          </p:cNvSpPr>
          <p:nvPr>
            <p:ph type="subTitle" idx="1"/>
          </p:nvPr>
        </p:nvSpPr>
        <p:spPr>
          <a:xfrm>
            <a:off x="2519859" y="3623148"/>
            <a:ext cx="7152280" cy="1752600"/>
          </a:xfrm>
        </p:spPr>
        <p:txBody>
          <a:bodyPr/>
          <a:lstStyle/>
          <a:p>
            <a:pPr eaLnBrk="1" hangingPunct="1"/>
            <a:r>
              <a:rPr lang="en-US" sz="2400" b="1" dirty="0" err="1">
                <a:solidFill>
                  <a:schemeClr val="tx1"/>
                </a:solidFill>
                <a:latin typeface="Calibri" charset="0"/>
              </a:rPr>
              <a:t>Profesors</a:t>
            </a:r>
            <a:r>
              <a:rPr lang="en-US" sz="2400" b="1" dirty="0">
                <a:solidFill>
                  <a:schemeClr val="tx1"/>
                </a:solidFill>
                <a:latin typeface="Calibri" charset="0"/>
              </a:rPr>
              <a:t> </a:t>
            </a:r>
            <a:r>
              <a:rPr lang="en-US" sz="2400" b="1" dirty="0" err="1">
                <a:solidFill>
                  <a:schemeClr val="tx1"/>
                </a:solidFill>
                <a:latin typeface="Calibri" charset="0"/>
              </a:rPr>
              <a:t>Andrejs</a:t>
            </a:r>
            <a:r>
              <a:rPr lang="en-US" sz="2400" b="1" dirty="0">
                <a:solidFill>
                  <a:schemeClr val="tx1"/>
                </a:solidFill>
                <a:latin typeface="Calibri" charset="0"/>
              </a:rPr>
              <a:t> </a:t>
            </a:r>
            <a:r>
              <a:rPr lang="en-US" sz="2400" b="1" dirty="0" err="1">
                <a:solidFill>
                  <a:schemeClr val="tx1"/>
                </a:solidFill>
                <a:latin typeface="Calibri" charset="0"/>
              </a:rPr>
              <a:t>Ērglis</a:t>
            </a:r>
            <a:endParaRPr lang="en-US" sz="2400" b="1" dirty="0">
              <a:solidFill>
                <a:schemeClr val="tx1"/>
              </a:solidFill>
              <a:latin typeface="Calibri" charset="0"/>
            </a:endParaRPr>
          </a:p>
          <a:p>
            <a:pPr eaLnBrk="1" hangingPunct="1"/>
            <a:r>
              <a:rPr lang="en-US" sz="2400" dirty="0" err="1">
                <a:solidFill>
                  <a:schemeClr val="tx1"/>
                </a:solidFill>
                <a:latin typeface="Calibri" charset="0"/>
              </a:rPr>
              <a:t>Latvijas</a:t>
            </a:r>
            <a:r>
              <a:rPr lang="en-US" sz="2400" dirty="0">
                <a:solidFill>
                  <a:schemeClr val="tx1"/>
                </a:solidFill>
                <a:latin typeface="Calibri" charset="0"/>
              </a:rPr>
              <a:t> </a:t>
            </a:r>
            <a:r>
              <a:rPr lang="en-US" sz="2400" dirty="0" err="1">
                <a:solidFill>
                  <a:schemeClr val="tx1"/>
                </a:solidFill>
                <a:latin typeface="Calibri" charset="0"/>
              </a:rPr>
              <a:t>Kardioloģijas</a:t>
            </a:r>
            <a:r>
              <a:rPr lang="en-US" sz="2400" dirty="0">
                <a:solidFill>
                  <a:schemeClr val="tx1"/>
                </a:solidFill>
                <a:latin typeface="Calibri" charset="0"/>
              </a:rPr>
              <a:t> </a:t>
            </a:r>
            <a:r>
              <a:rPr lang="en-US" sz="2400" dirty="0" err="1">
                <a:solidFill>
                  <a:schemeClr val="tx1"/>
                </a:solidFill>
                <a:latin typeface="Calibri" charset="0"/>
              </a:rPr>
              <a:t>centrs</a:t>
            </a:r>
            <a:r>
              <a:rPr lang="en-US" sz="2400" dirty="0">
                <a:solidFill>
                  <a:schemeClr val="tx1"/>
                </a:solidFill>
                <a:latin typeface="Calibri" charset="0"/>
              </a:rPr>
              <a:t>, Paula </a:t>
            </a:r>
            <a:r>
              <a:rPr lang="en-US" sz="2400" dirty="0" err="1">
                <a:solidFill>
                  <a:schemeClr val="tx1"/>
                </a:solidFill>
                <a:latin typeface="Calibri" charset="0"/>
              </a:rPr>
              <a:t>Stradiņa</a:t>
            </a:r>
            <a:r>
              <a:rPr lang="en-US" sz="2400" dirty="0">
                <a:solidFill>
                  <a:schemeClr val="tx1"/>
                </a:solidFill>
                <a:latin typeface="Calibri" charset="0"/>
              </a:rPr>
              <a:t> KUS</a:t>
            </a:r>
          </a:p>
          <a:p>
            <a:pPr eaLnBrk="1" hangingPunct="1"/>
            <a:r>
              <a:rPr lang="en-US" sz="2400" dirty="0">
                <a:solidFill>
                  <a:schemeClr val="tx1"/>
                </a:solidFill>
                <a:latin typeface="Calibri" charset="0"/>
              </a:rPr>
              <a:t>LU </a:t>
            </a:r>
            <a:r>
              <a:rPr lang="en-US" sz="2400" dirty="0" err="1">
                <a:solidFill>
                  <a:schemeClr val="tx1"/>
                </a:solidFill>
                <a:latin typeface="Calibri" charset="0"/>
              </a:rPr>
              <a:t>Kardioloģijas</a:t>
            </a:r>
            <a:r>
              <a:rPr lang="en-US" sz="2400" dirty="0">
                <a:solidFill>
                  <a:schemeClr val="tx1"/>
                </a:solidFill>
                <a:latin typeface="Calibri" charset="0"/>
              </a:rPr>
              <a:t> un </a:t>
            </a:r>
            <a:r>
              <a:rPr lang="en-US" sz="2400" dirty="0" err="1">
                <a:solidFill>
                  <a:schemeClr val="tx1"/>
                </a:solidFill>
                <a:latin typeface="Calibri" charset="0"/>
              </a:rPr>
              <a:t>reģeneratīvās</a:t>
            </a:r>
            <a:r>
              <a:rPr lang="en-US" sz="2400" dirty="0">
                <a:solidFill>
                  <a:schemeClr val="tx1"/>
                </a:solidFill>
                <a:latin typeface="Calibri" charset="0"/>
              </a:rPr>
              <a:t> </a:t>
            </a:r>
            <a:r>
              <a:rPr lang="en-US" sz="2400" dirty="0" err="1">
                <a:solidFill>
                  <a:schemeClr val="tx1"/>
                </a:solidFill>
                <a:latin typeface="Calibri" charset="0"/>
              </a:rPr>
              <a:t>medicīnas</a:t>
            </a:r>
            <a:r>
              <a:rPr lang="en-US" sz="2400" dirty="0">
                <a:solidFill>
                  <a:schemeClr val="tx1"/>
                </a:solidFill>
                <a:latin typeface="Calibri" charset="0"/>
              </a:rPr>
              <a:t> </a:t>
            </a:r>
            <a:r>
              <a:rPr lang="en-US" sz="2400" dirty="0" err="1">
                <a:solidFill>
                  <a:schemeClr val="tx1"/>
                </a:solidFill>
                <a:latin typeface="Calibri" charset="0"/>
              </a:rPr>
              <a:t>institūts</a:t>
            </a:r>
            <a:endParaRPr lang="en-US" sz="2400" dirty="0">
              <a:solidFill>
                <a:schemeClr val="tx1"/>
              </a:solidFill>
              <a:latin typeface="Calibri" charset="0"/>
            </a:endParaRPr>
          </a:p>
          <a:p>
            <a:pPr eaLnBrk="1" hangingPunct="1"/>
            <a:r>
              <a:rPr lang="en-US" sz="2400" dirty="0" err="1">
                <a:solidFill>
                  <a:schemeClr val="tx1"/>
                </a:solidFill>
                <a:latin typeface="Calibri" charset="0"/>
              </a:rPr>
              <a:t>Latvijas</a:t>
            </a:r>
            <a:r>
              <a:rPr lang="en-US" sz="2400" dirty="0">
                <a:solidFill>
                  <a:schemeClr val="tx1"/>
                </a:solidFill>
                <a:latin typeface="Calibri" charset="0"/>
              </a:rPr>
              <a:t> </a:t>
            </a:r>
            <a:r>
              <a:rPr lang="en-US" sz="2400" dirty="0" err="1">
                <a:solidFill>
                  <a:schemeClr val="tx1"/>
                </a:solidFill>
                <a:latin typeface="Calibri" charset="0"/>
              </a:rPr>
              <a:t>Kardiologu</a:t>
            </a:r>
            <a:r>
              <a:rPr lang="en-US" sz="2400" dirty="0">
                <a:solidFill>
                  <a:schemeClr val="tx1"/>
                </a:solidFill>
                <a:latin typeface="Calibri" charset="0"/>
              </a:rPr>
              <a:t> </a:t>
            </a:r>
            <a:r>
              <a:rPr lang="en-US" sz="2400" dirty="0" err="1">
                <a:solidFill>
                  <a:schemeClr val="tx1"/>
                </a:solidFill>
                <a:latin typeface="Calibri" charset="0"/>
              </a:rPr>
              <a:t>biedrība</a:t>
            </a:r>
            <a:endParaRPr lang="lv-LV" sz="2400" dirty="0">
              <a:solidFill>
                <a:schemeClr val="tx1"/>
              </a:solidFill>
              <a:latin typeface="Calibri" charset="0"/>
            </a:endParaRPr>
          </a:p>
          <a:p>
            <a:pPr eaLnBrk="1" hangingPunct="1"/>
            <a:r>
              <a:rPr lang="lv-LV" sz="2400" dirty="0">
                <a:solidFill>
                  <a:schemeClr val="tx1"/>
                </a:solidFill>
                <a:latin typeface="Calibri" charset="0"/>
              </a:rPr>
              <a:t>Latvijas Zinātņu  akadēmija</a:t>
            </a:r>
            <a:endParaRPr lang="en-US" sz="2400" dirty="0">
              <a:solidFill>
                <a:schemeClr val="tx1"/>
              </a:solidFill>
              <a:latin typeface="Calibri" charset="0"/>
            </a:endParaRPr>
          </a:p>
        </p:txBody>
      </p:sp>
      <p:pic>
        <p:nvPicPr>
          <p:cNvPr id="65539" name="Picture 3" descr="C:\Users\SandaJ\Downloads\LKB_LOGO-0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1546" y="5755607"/>
            <a:ext cx="1648175" cy="100554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Stradini_vizija_maza">
            <a:extLst>
              <a:ext uri="{FF2B5EF4-FFF2-40B4-BE49-F238E27FC236}">
                <a16:creationId xmlns:a16="http://schemas.microsoft.com/office/drawing/2014/main" id="{E22E0105-DED2-4930-BB0C-24A2CE949620}"/>
              </a:ext>
            </a:extLst>
          </p:cNvPr>
          <p:cNvPicPr>
            <a:picLocks noChangeAspect="1" noChangeArrowheads="1"/>
          </p:cNvPicPr>
          <p:nvPr/>
        </p:nvPicPr>
        <p:blipFill>
          <a:blip r:embed="rId7"/>
          <a:srcRect/>
          <a:stretch>
            <a:fillRect/>
          </a:stretch>
        </p:blipFill>
        <p:spPr bwMode="auto">
          <a:xfrm>
            <a:off x="9817388" y="5345269"/>
            <a:ext cx="2218528" cy="1233794"/>
          </a:xfrm>
          <a:prstGeom prst="rect">
            <a:avLst/>
          </a:prstGeom>
          <a:noFill/>
          <a:ln w="9525">
            <a:noFill/>
            <a:miter lim="800000"/>
            <a:headEnd/>
            <a:tailEnd/>
          </a:ln>
        </p:spPr>
      </p:pic>
      <p:pic>
        <p:nvPicPr>
          <p:cNvPr id="10" name="Picture 9">
            <a:extLst>
              <a:ext uri="{FF2B5EF4-FFF2-40B4-BE49-F238E27FC236}">
                <a16:creationId xmlns:a16="http://schemas.microsoft.com/office/drawing/2014/main" id="{C66B9700-3B8D-4251-901A-0151E847F131}"/>
              </a:ext>
            </a:extLst>
          </p:cNvPr>
          <p:cNvPicPr>
            <a:picLocks noChangeAspect="1"/>
          </p:cNvPicPr>
          <p:nvPr/>
        </p:nvPicPr>
        <p:blipFill>
          <a:blip r:embed="rId8"/>
          <a:stretch>
            <a:fillRect/>
          </a:stretch>
        </p:blipFill>
        <p:spPr>
          <a:xfrm>
            <a:off x="218072" y="5227153"/>
            <a:ext cx="1392656" cy="1470026"/>
          </a:xfrm>
          <a:prstGeom prst="rect">
            <a:avLst/>
          </a:prstGeom>
        </p:spPr>
      </p:pic>
      <p:pic>
        <p:nvPicPr>
          <p:cNvPr id="12" name="Picture 11">
            <a:extLst>
              <a:ext uri="{FF2B5EF4-FFF2-40B4-BE49-F238E27FC236}">
                <a16:creationId xmlns:a16="http://schemas.microsoft.com/office/drawing/2014/main" id="{89995F52-534D-44C7-8766-BE45A9BE68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99775" y="-180707"/>
            <a:ext cx="1836141" cy="1836141"/>
          </a:xfrm>
          <a:prstGeom prst="rect">
            <a:avLst/>
          </a:prstGeom>
        </p:spPr>
      </p:pic>
      <p:pic>
        <p:nvPicPr>
          <p:cNvPr id="14" name="Picture 4">
            <a:extLst>
              <a:ext uri="{FF2B5EF4-FFF2-40B4-BE49-F238E27FC236}">
                <a16:creationId xmlns:a16="http://schemas.microsoft.com/office/drawing/2014/main" id="{6BCAB828-308C-4DF1-94FB-C60FA37548B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9672" y="160821"/>
            <a:ext cx="3168504" cy="1070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052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lv-LV">
                <a:latin typeface="Arial" charset="0"/>
                <a:ea typeface="ＭＳ Ｐゴシック" charset="0"/>
                <a:cs typeface="ＭＳ Ｐゴシック" charset="0"/>
              </a:rPr>
              <a:t>Veselība</a:t>
            </a:r>
            <a:endParaRPr lang="en-US">
              <a:latin typeface="Arial" charset="0"/>
              <a:ea typeface="ＭＳ Ｐゴシック" charset="0"/>
              <a:cs typeface="ＭＳ Ｐゴシック" charset="0"/>
            </a:endParaRPr>
          </a:p>
        </p:txBody>
      </p:sp>
      <p:sp>
        <p:nvSpPr>
          <p:cNvPr id="17411" name="Content Placeholder 3"/>
          <p:cNvSpPr>
            <a:spLocks noGrp="1"/>
          </p:cNvSpPr>
          <p:nvPr>
            <p:ph idx="1"/>
          </p:nvPr>
        </p:nvSpPr>
        <p:spPr/>
        <p:txBody>
          <a:bodyPr/>
          <a:lstStyle/>
          <a:p>
            <a:r>
              <a:rPr lang="lv-LV" dirty="0">
                <a:latin typeface="Arial" charset="0"/>
                <a:ea typeface="ＭＳ Ｐゴシック" charset="0"/>
                <a:cs typeface="ＭＳ Ｐゴシック" charset="0"/>
              </a:rPr>
              <a:t>Veselība ir viena no cilvēka pamattiesībām, tā nav tikai slimības neesamība, bet pilnīga fiziska, garīga un sociāla labklājība, kā dzīves kvalitātes, personīgās un ģimenes labklājības pamats.</a:t>
            </a:r>
          </a:p>
          <a:p>
            <a:endParaRPr lang="en-US" dirty="0">
              <a:latin typeface="Arial" charset="0"/>
              <a:ea typeface="ＭＳ Ｐゴシック" charset="0"/>
              <a:cs typeface="ＭＳ Ｐゴシック" charset="0"/>
            </a:endParaRPr>
          </a:p>
        </p:txBody>
      </p:sp>
      <p:sp>
        <p:nvSpPr>
          <p:cNvPr id="5124" name="Date Placeholder 2"/>
          <p:cNvSpPr>
            <a:spLocks noGrp="1"/>
          </p:cNvSpPr>
          <p:nvPr>
            <p:ph type="dt" sz="quarter" idx="4294967295"/>
          </p:nvPr>
        </p:nvSpPr>
        <p:spPr>
          <a:xfrm>
            <a:off x="1524000" y="6381750"/>
            <a:ext cx="3886200" cy="420688"/>
          </a:xfrm>
          <a:prstGeom prst="rect">
            <a:avLst/>
          </a:prstGeom>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lv-LV" altLang="en-US">
                <a:latin typeface="Times" charset="0"/>
              </a:rPr>
              <a:t> </a:t>
            </a:r>
          </a:p>
        </p:txBody>
      </p:sp>
      <p:pic>
        <p:nvPicPr>
          <p:cNvPr id="17413" name="Picture 2" descr="http://www.ifc.com/makemediamatter/wikipedia-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4572001"/>
            <a:ext cx="1398588" cy="171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3"/>
          <p:cNvSpPr txBox="1">
            <a:spLocks noChangeArrowheads="1"/>
          </p:cNvSpPr>
          <p:nvPr/>
        </p:nvSpPr>
        <p:spPr bwMode="auto">
          <a:xfrm>
            <a:off x="1676400" y="5029201"/>
            <a:ext cx="231365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lv-LV" dirty="0"/>
              <a:t>Veselība</a:t>
            </a:r>
            <a:endParaRPr lang="en-US" dirty="0"/>
          </a:p>
        </p:txBody>
      </p:sp>
      <p:sp>
        <p:nvSpPr>
          <p:cNvPr id="7" name="TextBox 4"/>
          <p:cNvSpPr txBox="1">
            <a:spLocks noChangeArrowheads="1"/>
          </p:cNvSpPr>
          <p:nvPr/>
        </p:nvSpPr>
        <p:spPr bwMode="auto">
          <a:xfrm>
            <a:off x="5943600" y="5029201"/>
            <a:ext cx="19812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lv-LV" dirty="0"/>
              <a:t>Slimība</a:t>
            </a:r>
            <a:endParaRPr lang="en-US" dirty="0"/>
          </a:p>
        </p:txBody>
      </p:sp>
      <p:pic>
        <p:nvPicPr>
          <p:cNvPr id="8" name="Picture 65" descr="Balancing the Scale of Justic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3200400" y="4267201"/>
            <a:ext cx="2510018" cy="2257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99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9E14-ED39-3527-8B8D-80B22195DF5A}"/>
              </a:ext>
            </a:extLst>
          </p:cNvPr>
          <p:cNvSpPr>
            <a:spLocks noGrp="1"/>
          </p:cNvSpPr>
          <p:nvPr>
            <p:ph type="title"/>
          </p:nvPr>
        </p:nvSpPr>
        <p:spPr/>
        <p:txBody>
          <a:bodyPr/>
          <a:lstStyle/>
          <a:p>
            <a:r>
              <a:rPr lang="lv-LV" dirty="0"/>
              <a:t>Iedzīvotāju skaits vecumā 80+</a:t>
            </a:r>
            <a:endParaRPr lang="en-LV" dirty="0"/>
          </a:p>
        </p:txBody>
      </p:sp>
      <p:graphicFrame>
        <p:nvGraphicFramePr>
          <p:cNvPr id="3" name="Chart 2">
            <a:extLst>
              <a:ext uri="{FF2B5EF4-FFF2-40B4-BE49-F238E27FC236}">
                <a16:creationId xmlns:a16="http://schemas.microsoft.com/office/drawing/2014/main" id="{17312558-8628-8336-FA7B-F6F3A1A20B30}"/>
              </a:ext>
            </a:extLst>
          </p:cNvPr>
          <p:cNvGraphicFramePr/>
          <p:nvPr/>
        </p:nvGraphicFramePr>
        <p:xfrm>
          <a:off x="795131" y="1679712"/>
          <a:ext cx="10787269" cy="4823791"/>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E2F9543D-5347-670C-DA6D-7DD352527D03}"/>
              </a:ext>
            </a:extLst>
          </p:cNvPr>
          <p:cNvSpPr/>
          <p:nvPr/>
        </p:nvSpPr>
        <p:spPr>
          <a:xfrm>
            <a:off x="0" y="6260196"/>
            <a:ext cx="12192000" cy="646331"/>
          </a:xfrm>
          <a:prstGeom prst="rect">
            <a:avLst/>
          </a:prstGeom>
        </p:spPr>
        <p:txBody>
          <a:bodyPr wrap="square">
            <a:spAutoFit/>
          </a:bodyPr>
          <a:lstStyle/>
          <a:p>
            <a:r>
              <a:rPr lang="lv-LV" sz="1200" dirty="0"/>
              <a:t>Oficiālais statistikas portāls </a:t>
            </a:r>
            <a:r>
              <a:rPr lang="lv-LV" sz="1200" dirty="0">
                <a:hlinkClick r:id="rId4"/>
              </a:rPr>
              <a:t>https://stat.gov.lv/lv</a:t>
            </a:r>
            <a:r>
              <a:rPr lang="lv-LV" sz="1200" dirty="0"/>
              <a:t> </a:t>
            </a:r>
          </a:p>
          <a:p>
            <a:r>
              <a:rPr lang="lv-LV" sz="1200" dirty="0">
                <a:solidFill>
                  <a:schemeClr val="bg2">
                    <a:lumMod val="10000"/>
                  </a:schemeClr>
                </a:solidFill>
                <a:latin typeface="Calibri" panose="020F0502020204030204" pitchFamily="34" charset="0"/>
                <a:cs typeface="Calibri" panose="020F0502020204030204" pitchFamily="34" charset="0"/>
              </a:rPr>
              <a:t>IRD040. Iedzīvotāji pēc dzimuma un vecuma reģionos un republikas pilsētās gada sākumā. Dati atjaunināti: 01.06.2023. Lapa apmeklēta 09.08.2025. </a:t>
            </a:r>
          </a:p>
          <a:p>
            <a:r>
              <a:rPr lang="lv-LV" sz="1200" dirty="0">
                <a:solidFill>
                  <a:schemeClr val="bg2">
                    <a:lumMod val="10000"/>
                  </a:schemeClr>
                </a:solidFill>
                <a:latin typeface="Calibri" panose="020F0502020204030204" pitchFamily="34" charset="0"/>
                <a:cs typeface="Calibri" panose="020F0502020204030204" pitchFamily="34" charset="0"/>
              </a:rPr>
              <a:t>IRD041. Iedzīvotāji pēc dzimuma un vecuma reģionos, </a:t>
            </a:r>
            <a:r>
              <a:rPr lang="lv-LV" sz="1200" dirty="0" err="1">
                <a:solidFill>
                  <a:schemeClr val="bg2">
                    <a:lumMod val="10000"/>
                  </a:schemeClr>
                </a:solidFill>
                <a:latin typeface="Calibri" panose="020F0502020204030204" pitchFamily="34" charset="0"/>
                <a:cs typeface="Calibri" panose="020F0502020204030204" pitchFamily="34" charset="0"/>
              </a:rPr>
              <a:t>valstspilsētās</a:t>
            </a:r>
            <a:r>
              <a:rPr lang="lv-LV" sz="1200" dirty="0">
                <a:solidFill>
                  <a:schemeClr val="bg2">
                    <a:lumMod val="10000"/>
                  </a:schemeClr>
                </a:solidFill>
                <a:latin typeface="Calibri" panose="020F0502020204030204" pitchFamily="34" charset="0"/>
                <a:cs typeface="Calibri" panose="020F0502020204030204" pitchFamily="34" charset="0"/>
              </a:rPr>
              <a:t> un novados gada sākumā 2012 – 2025. Dati atjaunināti : 04.06.2025. Lapa apmeklēta 09.08.2025. </a:t>
            </a:r>
          </a:p>
        </p:txBody>
      </p:sp>
      <p:sp>
        <p:nvSpPr>
          <p:cNvPr id="5" name="Right Triangle 4">
            <a:extLst>
              <a:ext uri="{FF2B5EF4-FFF2-40B4-BE49-F238E27FC236}">
                <a16:creationId xmlns:a16="http://schemas.microsoft.com/office/drawing/2014/main" id="{FF5118B3-9A15-8C9B-2335-9690BCAA7AF3}"/>
              </a:ext>
            </a:extLst>
          </p:cNvPr>
          <p:cNvSpPr/>
          <p:nvPr/>
        </p:nvSpPr>
        <p:spPr>
          <a:xfrm rot="16200000">
            <a:off x="6724857" y="1281947"/>
            <a:ext cx="1324660" cy="5909628"/>
          </a:xfrm>
          <a:prstGeom prst="rtTriangle">
            <a:avLst/>
          </a:prstGeom>
          <a:gradFill>
            <a:gsLst>
              <a:gs pos="0">
                <a:schemeClr val="accent2">
                  <a:alpha val="2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vert="vert" rtlCol="0" anchor="ctr"/>
          <a:lstStyle/>
          <a:p>
            <a:pPr algn="ctr"/>
            <a:r>
              <a:rPr lang="lv-LV" dirty="0">
                <a:solidFill>
                  <a:schemeClr val="tx1"/>
                </a:solidFill>
              </a:rPr>
              <a:t>«773 000»</a:t>
            </a:r>
          </a:p>
        </p:txBody>
      </p:sp>
    </p:spTree>
    <p:extLst>
      <p:ext uri="{BB962C8B-B14F-4D97-AF65-F5344CB8AC3E}">
        <p14:creationId xmlns:p14="http://schemas.microsoft.com/office/powerpoint/2010/main" val="3536183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D99A66B-DD4B-417F-8AA3-667381612550}"/>
              </a:ext>
            </a:extLst>
          </p:cNvPr>
          <p:cNvSpPr/>
          <p:nvPr/>
        </p:nvSpPr>
        <p:spPr>
          <a:xfrm>
            <a:off x="931041" y="1730168"/>
            <a:ext cx="3860793" cy="923330"/>
          </a:xfrm>
          <a:prstGeom prst="rect">
            <a:avLst/>
          </a:prstGeom>
        </p:spPr>
        <p:txBody>
          <a:bodyPr wrap="square">
            <a:spAutoFit/>
          </a:bodyPr>
          <a:lstStyle/>
          <a:p>
            <a:pPr algn="ctr"/>
            <a:r>
              <a:rPr lang="lv-LV" dirty="0">
                <a:solidFill>
                  <a:srgbClr val="000000"/>
                </a:solidFill>
                <a:latin typeface="+mn-lt"/>
              </a:rPr>
              <a:t>Sirdslēkme pirms 80 gadu vecuma ir mūsu kļūdu sekas, nevis Dieva vai dabas griba; pēc 80 – Dieva griba</a:t>
            </a:r>
            <a:endParaRPr lang="lv-LV" dirty="0">
              <a:latin typeface="+mn-lt"/>
            </a:endParaRPr>
          </a:p>
        </p:txBody>
      </p:sp>
      <p:pic>
        <p:nvPicPr>
          <p:cNvPr id="18" name="Picture 17">
            <a:extLst>
              <a:ext uri="{FF2B5EF4-FFF2-40B4-BE49-F238E27FC236}">
                <a16:creationId xmlns:a16="http://schemas.microsoft.com/office/drawing/2014/main" id="{0C2A3DF7-B6E6-4A84-8B4B-BB92E0B7D81D}"/>
              </a:ext>
            </a:extLst>
          </p:cNvPr>
          <p:cNvPicPr>
            <a:picLocks noChangeAspect="1"/>
          </p:cNvPicPr>
          <p:nvPr/>
        </p:nvPicPr>
        <p:blipFill>
          <a:blip r:embed="rId3"/>
          <a:stretch>
            <a:fillRect/>
          </a:stretch>
        </p:blipFill>
        <p:spPr>
          <a:xfrm>
            <a:off x="1915232" y="2872789"/>
            <a:ext cx="1881493" cy="2584622"/>
          </a:xfrm>
          <a:prstGeom prst="rect">
            <a:avLst/>
          </a:prstGeom>
        </p:spPr>
      </p:pic>
      <p:sp>
        <p:nvSpPr>
          <p:cNvPr id="19" name="Rectangle 18">
            <a:extLst>
              <a:ext uri="{FF2B5EF4-FFF2-40B4-BE49-F238E27FC236}">
                <a16:creationId xmlns:a16="http://schemas.microsoft.com/office/drawing/2014/main" id="{4D6E1B06-D22B-4EB9-9BAF-1A6DF8D2CACC}"/>
              </a:ext>
            </a:extLst>
          </p:cNvPr>
          <p:cNvSpPr/>
          <p:nvPr/>
        </p:nvSpPr>
        <p:spPr>
          <a:xfrm>
            <a:off x="1229338" y="5459237"/>
            <a:ext cx="3117264" cy="646331"/>
          </a:xfrm>
          <a:prstGeom prst="rect">
            <a:avLst/>
          </a:prstGeom>
        </p:spPr>
        <p:txBody>
          <a:bodyPr wrap="none">
            <a:spAutoFit/>
          </a:bodyPr>
          <a:lstStyle/>
          <a:p>
            <a:pPr algn="ctr"/>
            <a:r>
              <a:rPr lang="en-US" dirty="0">
                <a:solidFill>
                  <a:srgbClr val="222222"/>
                </a:solidFill>
                <a:latin typeface="+mn-lt"/>
              </a:rPr>
              <a:t>Paul Dudley White (1886</a:t>
            </a:r>
            <a:r>
              <a:rPr lang="lv-LV" dirty="0">
                <a:solidFill>
                  <a:srgbClr val="222222"/>
                </a:solidFill>
                <a:latin typeface="+mn-lt"/>
              </a:rPr>
              <a:t>-</a:t>
            </a:r>
            <a:r>
              <a:rPr lang="en-US" dirty="0">
                <a:solidFill>
                  <a:srgbClr val="222222"/>
                </a:solidFill>
                <a:latin typeface="+mn-lt"/>
              </a:rPr>
              <a:t>1973)</a:t>
            </a:r>
            <a:endParaRPr lang="lv-LV" dirty="0">
              <a:solidFill>
                <a:srgbClr val="222222"/>
              </a:solidFill>
              <a:latin typeface="+mn-lt"/>
            </a:endParaRPr>
          </a:p>
          <a:p>
            <a:pPr algn="ctr"/>
            <a:r>
              <a:rPr lang="lv-LV" dirty="0">
                <a:solidFill>
                  <a:srgbClr val="222222"/>
                </a:solidFill>
                <a:latin typeface="+mn-lt"/>
              </a:rPr>
              <a:t>amerikāņu ārsts, kardiologs</a:t>
            </a:r>
            <a:endParaRPr lang="lv-LV" dirty="0">
              <a:latin typeface="+mn-lt"/>
            </a:endParaRPr>
          </a:p>
        </p:txBody>
      </p:sp>
      <p:pic>
        <p:nvPicPr>
          <p:cNvPr id="5" name="Picture 4">
            <a:extLst>
              <a:ext uri="{FF2B5EF4-FFF2-40B4-BE49-F238E27FC236}">
                <a16:creationId xmlns:a16="http://schemas.microsoft.com/office/drawing/2014/main" id="{28A26B6B-11ED-7671-9208-9C4FD10A4376}"/>
              </a:ext>
            </a:extLst>
          </p:cNvPr>
          <p:cNvPicPr>
            <a:picLocks noChangeAspect="1"/>
          </p:cNvPicPr>
          <p:nvPr/>
        </p:nvPicPr>
        <p:blipFill>
          <a:blip r:embed="rId4"/>
          <a:stretch>
            <a:fillRect/>
          </a:stretch>
        </p:blipFill>
        <p:spPr>
          <a:xfrm>
            <a:off x="5429821" y="36202"/>
            <a:ext cx="6557484" cy="6821798"/>
          </a:xfrm>
          <a:prstGeom prst="rect">
            <a:avLst/>
          </a:prstGeom>
        </p:spPr>
      </p:pic>
      <p:sp>
        <p:nvSpPr>
          <p:cNvPr id="6" name="TextBox 5">
            <a:extLst>
              <a:ext uri="{FF2B5EF4-FFF2-40B4-BE49-F238E27FC236}">
                <a16:creationId xmlns:a16="http://schemas.microsoft.com/office/drawing/2014/main" id="{E5D2BE03-8906-4B59-C4D7-3410FE8CA626}"/>
              </a:ext>
            </a:extLst>
          </p:cNvPr>
          <p:cNvSpPr txBox="1"/>
          <p:nvPr/>
        </p:nvSpPr>
        <p:spPr>
          <a:xfrm rot="2931726">
            <a:off x="10978653" y="1232972"/>
            <a:ext cx="2017305" cy="369332"/>
          </a:xfrm>
          <a:prstGeom prst="rect">
            <a:avLst/>
          </a:prstGeom>
          <a:noFill/>
        </p:spPr>
        <p:txBody>
          <a:bodyPr wrap="square" rtlCol="0">
            <a:spAutoFit/>
          </a:bodyPr>
          <a:lstStyle/>
          <a:p>
            <a:r>
              <a:rPr lang="lv-LV" dirty="0">
                <a:solidFill>
                  <a:schemeClr val="accent3"/>
                </a:solidFill>
              </a:rPr>
              <a:t>Pozitīvi</a:t>
            </a:r>
          </a:p>
        </p:txBody>
      </p:sp>
      <p:sp>
        <p:nvSpPr>
          <p:cNvPr id="7" name="TextBox 6">
            <a:extLst>
              <a:ext uri="{FF2B5EF4-FFF2-40B4-BE49-F238E27FC236}">
                <a16:creationId xmlns:a16="http://schemas.microsoft.com/office/drawing/2014/main" id="{15560854-AFD4-A5BF-3935-BD9D9A150F4F}"/>
              </a:ext>
            </a:extLst>
          </p:cNvPr>
          <p:cNvSpPr txBox="1"/>
          <p:nvPr/>
        </p:nvSpPr>
        <p:spPr>
          <a:xfrm rot="13530109">
            <a:off x="5028096" y="5582313"/>
            <a:ext cx="2017305" cy="369332"/>
          </a:xfrm>
          <a:prstGeom prst="rect">
            <a:avLst/>
          </a:prstGeom>
          <a:noFill/>
        </p:spPr>
        <p:txBody>
          <a:bodyPr wrap="square" rtlCol="0">
            <a:spAutoFit/>
          </a:bodyPr>
          <a:lstStyle/>
          <a:p>
            <a:r>
              <a:rPr lang="lv-LV" dirty="0">
                <a:solidFill>
                  <a:schemeClr val="accent1"/>
                </a:solidFill>
              </a:rPr>
              <a:t>Fiksēti</a:t>
            </a:r>
          </a:p>
        </p:txBody>
      </p:sp>
      <p:sp>
        <p:nvSpPr>
          <p:cNvPr id="8" name="TextBox 7">
            <a:extLst>
              <a:ext uri="{FF2B5EF4-FFF2-40B4-BE49-F238E27FC236}">
                <a16:creationId xmlns:a16="http://schemas.microsoft.com/office/drawing/2014/main" id="{92862A14-4FC0-84BB-B0A1-878BB863FE88}"/>
              </a:ext>
            </a:extLst>
          </p:cNvPr>
          <p:cNvSpPr txBox="1"/>
          <p:nvPr/>
        </p:nvSpPr>
        <p:spPr>
          <a:xfrm>
            <a:off x="7412160" y="1443406"/>
            <a:ext cx="1353526" cy="523220"/>
          </a:xfrm>
          <a:prstGeom prst="rect">
            <a:avLst/>
          </a:prstGeom>
          <a:noFill/>
        </p:spPr>
        <p:txBody>
          <a:bodyPr wrap="square" rtlCol="0">
            <a:spAutoFit/>
          </a:bodyPr>
          <a:lstStyle/>
          <a:p>
            <a:r>
              <a:rPr lang="lv-LV" sz="1400" dirty="0">
                <a:solidFill>
                  <a:srgbClr val="FF0000"/>
                </a:solidFill>
              </a:rPr>
              <a:t>Diēta un aptaukošanās</a:t>
            </a:r>
          </a:p>
        </p:txBody>
      </p:sp>
      <p:sp>
        <p:nvSpPr>
          <p:cNvPr id="9" name="TextBox 8">
            <a:extLst>
              <a:ext uri="{FF2B5EF4-FFF2-40B4-BE49-F238E27FC236}">
                <a16:creationId xmlns:a16="http://schemas.microsoft.com/office/drawing/2014/main" id="{989336BB-80E0-7E3D-5782-05940DD1D682}"/>
              </a:ext>
            </a:extLst>
          </p:cNvPr>
          <p:cNvSpPr txBox="1"/>
          <p:nvPr/>
        </p:nvSpPr>
        <p:spPr>
          <a:xfrm>
            <a:off x="6658279" y="2442092"/>
            <a:ext cx="1353526" cy="307777"/>
          </a:xfrm>
          <a:prstGeom prst="rect">
            <a:avLst/>
          </a:prstGeom>
          <a:noFill/>
        </p:spPr>
        <p:txBody>
          <a:bodyPr wrap="square" rtlCol="0">
            <a:spAutoFit/>
          </a:bodyPr>
          <a:lstStyle/>
          <a:p>
            <a:r>
              <a:rPr lang="lv-LV" sz="1400" dirty="0">
                <a:solidFill>
                  <a:srgbClr val="FF0000"/>
                </a:solidFill>
              </a:rPr>
              <a:t>Smēķēšana</a:t>
            </a:r>
          </a:p>
        </p:txBody>
      </p:sp>
      <p:sp>
        <p:nvSpPr>
          <p:cNvPr id="10" name="TextBox 9">
            <a:extLst>
              <a:ext uri="{FF2B5EF4-FFF2-40B4-BE49-F238E27FC236}">
                <a16:creationId xmlns:a16="http://schemas.microsoft.com/office/drawing/2014/main" id="{B81D2980-6FED-1A46-1586-75520C8E3692}"/>
              </a:ext>
            </a:extLst>
          </p:cNvPr>
          <p:cNvSpPr txBox="1"/>
          <p:nvPr/>
        </p:nvSpPr>
        <p:spPr>
          <a:xfrm>
            <a:off x="6621031" y="3642346"/>
            <a:ext cx="1353526" cy="738664"/>
          </a:xfrm>
          <a:prstGeom prst="rect">
            <a:avLst/>
          </a:prstGeom>
          <a:noFill/>
        </p:spPr>
        <p:txBody>
          <a:bodyPr wrap="square" rtlCol="0">
            <a:spAutoFit/>
          </a:bodyPr>
          <a:lstStyle/>
          <a:p>
            <a:r>
              <a:rPr lang="lv-LV" sz="1400" dirty="0">
                <a:solidFill>
                  <a:srgbClr val="FF0000"/>
                </a:solidFill>
              </a:rPr>
              <a:t>Palielināts alkohola patēriņš</a:t>
            </a:r>
          </a:p>
        </p:txBody>
      </p:sp>
      <p:sp>
        <p:nvSpPr>
          <p:cNvPr id="11" name="TextBox 10">
            <a:extLst>
              <a:ext uri="{FF2B5EF4-FFF2-40B4-BE49-F238E27FC236}">
                <a16:creationId xmlns:a16="http://schemas.microsoft.com/office/drawing/2014/main" id="{1441CC40-35B6-7E5F-91A7-914DB5E4084C}"/>
              </a:ext>
            </a:extLst>
          </p:cNvPr>
          <p:cNvSpPr txBox="1"/>
          <p:nvPr/>
        </p:nvSpPr>
        <p:spPr>
          <a:xfrm>
            <a:off x="7113533" y="4507291"/>
            <a:ext cx="1353526" cy="307777"/>
          </a:xfrm>
          <a:prstGeom prst="rect">
            <a:avLst/>
          </a:prstGeom>
          <a:noFill/>
        </p:spPr>
        <p:txBody>
          <a:bodyPr wrap="square" rtlCol="0">
            <a:spAutoFit/>
          </a:bodyPr>
          <a:lstStyle/>
          <a:p>
            <a:r>
              <a:rPr lang="lv-LV" sz="1400" dirty="0">
                <a:solidFill>
                  <a:srgbClr val="FF0000"/>
                </a:solidFill>
              </a:rPr>
              <a:t>Novecošanās</a:t>
            </a:r>
          </a:p>
        </p:txBody>
      </p:sp>
      <p:sp>
        <p:nvSpPr>
          <p:cNvPr id="12" name="TextBox 11">
            <a:extLst>
              <a:ext uri="{FF2B5EF4-FFF2-40B4-BE49-F238E27FC236}">
                <a16:creationId xmlns:a16="http://schemas.microsoft.com/office/drawing/2014/main" id="{28818A6D-93FA-6F97-C5DA-2DDB0071AD1A}"/>
              </a:ext>
            </a:extLst>
          </p:cNvPr>
          <p:cNvSpPr txBox="1"/>
          <p:nvPr/>
        </p:nvSpPr>
        <p:spPr>
          <a:xfrm>
            <a:off x="7493876" y="4863866"/>
            <a:ext cx="1353526" cy="523220"/>
          </a:xfrm>
          <a:prstGeom prst="rect">
            <a:avLst/>
          </a:prstGeom>
          <a:noFill/>
        </p:spPr>
        <p:txBody>
          <a:bodyPr wrap="square" rtlCol="0">
            <a:spAutoFit/>
          </a:bodyPr>
          <a:lstStyle/>
          <a:p>
            <a:r>
              <a:rPr lang="lv-LV" sz="1400" dirty="0">
                <a:solidFill>
                  <a:srgbClr val="FF0000"/>
                </a:solidFill>
              </a:rPr>
              <a:t>Ģenētika un iedzimtība</a:t>
            </a:r>
          </a:p>
        </p:txBody>
      </p:sp>
      <p:sp>
        <p:nvSpPr>
          <p:cNvPr id="13" name="TextBox 12">
            <a:extLst>
              <a:ext uri="{FF2B5EF4-FFF2-40B4-BE49-F238E27FC236}">
                <a16:creationId xmlns:a16="http://schemas.microsoft.com/office/drawing/2014/main" id="{07BA64A3-94B6-CF96-9BF5-0D3D74E8BE2D}"/>
              </a:ext>
            </a:extLst>
          </p:cNvPr>
          <p:cNvSpPr txBox="1"/>
          <p:nvPr/>
        </p:nvSpPr>
        <p:spPr>
          <a:xfrm>
            <a:off x="8571961" y="5016266"/>
            <a:ext cx="1353526" cy="523220"/>
          </a:xfrm>
          <a:prstGeom prst="rect">
            <a:avLst/>
          </a:prstGeom>
          <a:noFill/>
        </p:spPr>
        <p:txBody>
          <a:bodyPr wrap="square" rtlCol="0">
            <a:spAutoFit/>
          </a:bodyPr>
          <a:lstStyle/>
          <a:p>
            <a:r>
              <a:rPr lang="lv-LV" sz="1400" dirty="0">
                <a:solidFill>
                  <a:srgbClr val="FF0000"/>
                </a:solidFill>
              </a:rPr>
              <a:t>Dzimums un rase</a:t>
            </a:r>
          </a:p>
        </p:txBody>
      </p:sp>
      <p:sp>
        <p:nvSpPr>
          <p:cNvPr id="14" name="TextBox 13">
            <a:extLst>
              <a:ext uri="{FF2B5EF4-FFF2-40B4-BE49-F238E27FC236}">
                <a16:creationId xmlns:a16="http://schemas.microsoft.com/office/drawing/2014/main" id="{3762708B-45BA-01AA-4DB0-BB9919D5643E}"/>
              </a:ext>
            </a:extLst>
          </p:cNvPr>
          <p:cNvSpPr txBox="1"/>
          <p:nvPr/>
        </p:nvSpPr>
        <p:spPr>
          <a:xfrm>
            <a:off x="9658269" y="4387921"/>
            <a:ext cx="987913" cy="523220"/>
          </a:xfrm>
          <a:prstGeom prst="rect">
            <a:avLst/>
          </a:prstGeom>
          <a:noFill/>
        </p:spPr>
        <p:txBody>
          <a:bodyPr wrap="square" rtlCol="0">
            <a:spAutoFit/>
          </a:bodyPr>
          <a:lstStyle/>
          <a:p>
            <a:r>
              <a:rPr lang="lv-LV" sz="1400" dirty="0">
                <a:solidFill>
                  <a:schemeClr val="accent3"/>
                </a:solidFill>
              </a:rPr>
              <a:t>Sarkanais vīns</a:t>
            </a:r>
          </a:p>
        </p:txBody>
      </p:sp>
      <p:sp>
        <p:nvSpPr>
          <p:cNvPr id="15" name="TextBox 14">
            <a:extLst>
              <a:ext uri="{FF2B5EF4-FFF2-40B4-BE49-F238E27FC236}">
                <a16:creationId xmlns:a16="http://schemas.microsoft.com/office/drawing/2014/main" id="{F034614C-149C-59FA-6705-899824587B93}"/>
              </a:ext>
            </a:extLst>
          </p:cNvPr>
          <p:cNvSpPr txBox="1"/>
          <p:nvPr/>
        </p:nvSpPr>
        <p:spPr>
          <a:xfrm>
            <a:off x="9581369" y="3746474"/>
            <a:ext cx="1767949" cy="523220"/>
          </a:xfrm>
          <a:prstGeom prst="rect">
            <a:avLst/>
          </a:prstGeom>
          <a:noFill/>
        </p:spPr>
        <p:txBody>
          <a:bodyPr wrap="square" rtlCol="0">
            <a:spAutoFit/>
          </a:bodyPr>
          <a:lstStyle/>
          <a:p>
            <a:r>
              <a:rPr lang="lv-LV" sz="1400" dirty="0">
                <a:solidFill>
                  <a:schemeClr val="accent3"/>
                </a:solidFill>
              </a:rPr>
              <a:t>Vitamīni un antioksidanti</a:t>
            </a:r>
          </a:p>
        </p:txBody>
      </p:sp>
      <p:sp>
        <p:nvSpPr>
          <p:cNvPr id="20" name="TextBox 19">
            <a:extLst>
              <a:ext uri="{FF2B5EF4-FFF2-40B4-BE49-F238E27FC236}">
                <a16:creationId xmlns:a16="http://schemas.microsoft.com/office/drawing/2014/main" id="{0F570724-9D06-CD5D-1AA8-73D8BF865FAE}"/>
              </a:ext>
            </a:extLst>
          </p:cNvPr>
          <p:cNvSpPr txBox="1"/>
          <p:nvPr/>
        </p:nvSpPr>
        <p:spPr>
          <a:xfrm>
            <a:off x="9912455" y="2881459"/>
            <a:ext cx="1104941" cy="523220"/>
          </a:xfrm>
          <a:prstGeom prst="rect">
            <a:avLst/>
          </a:prstGeom>
          <a:noFill/>
        </p:spPr>
        <p:txBody>
          <a:bodyPr wrap="square" rtlCol="0">
            <a:spAutoFit/>
          </a:bodyPr>
          <a:lstStyle/>
          <a:p>
            <a:r>
              <a:rPr lang="lv-LV" sz="1400" dirty="0">
                <a:solidFill>
                  <a:schemeClr val="accent3"/>
                </a:solidFill>
              </a:rPr>
              <a:t>Fiziskas aktivitātes</a:t>
            </a:r>
          </a:p>
        </p:txBody>
      </p:sp>
      <p:sp>
        <p:nvSpPr>
          <p:cNvPr id="21" name="TextBox 20">
            <a:extLst>
              <a:ext uri="{FF2B5EF4-FFF2-40B4-BE49-F238E27FC236}">
                <a16:creationId xmlns:a16="http://schemas.microsoft.com/office/drawing/2014/main" id="{28CDAF14-AA40-8126-A8D1-FF913A5D0A03}"/>
              </a:ext>
            </a:extLst>
          </p:cNvPr>
          <p:cNvSpPr txBox="1"/>
          <p:nvPr/>
        </p:nvSpPr>
        <p:spPr>
          <a:xfrm>
            <a:off x="9056490" y="1889316"/>
            <a:ext cx="1104941" cy="523220"/>
          </a:xfrm>
          <a:prstGeom prst="rect">
            <a:avLst/>
          </a:prstGeom>
          <a:noFill/>
        </p:spPr>
        <p:txBody>
          <a:bodyPr wrap="square" rtlCol="0">
            <a:spAutoFit/>
          </a:bodyPr>
          <a:lstStyle/>
          <a:p>
            <a:r>
              <a:rPr lang="lv-LV" sz="1400" dirty="0">
                <a:solidFill>
                  <a:schemeClr val="accent3"/>
                </a:solidFill>
              </a:rPr>
              <a:t>Veselīga diēta</a:t>
            </a:r>
          </a:p>
        </p:txBody>
      </p:sp>
      <p:sp>
        <p:nvSpPr>
          <p:cNvPr id="22" name="Rectangle 21">
            <a:extLst>
              <a:ext uri="{FF2B5EF4-FFF2-40B4-BE49-F238E27FC236}">
                <a16:creationId xmlns:a16="http://schemas.microsoft.com/office/drawing/2014/main" id="{681B2731-6B57-37AF-392D-62AB269759F0}"/>
              </a:ext>
            </a:extLst>
          </p:cNvPr>
          <p:cNvSpPr/>
          <p:nvPr/>
        </p:nvSpPr>
        <p:spPr>
          <a:xfrm>
            <a:off x="0" y="6198589"/>
            <a:ext cx="5842000" cy="646331"/>
          </a:xfrm>
          <a:prstGeom prst="rect">
            <a:avLst/>
          </a:prstGeom>
        </p:spPr>
        <p:txBody>
          <a:bodyPr wrap="square">
            <a:spAutoFit/>
          </a:bodyPr>
          <a:lstStyle/>
          <a:p>
            <a:r>
              <a:rPr lang="en-US" sz="1200" dirty="0">
                <a:solidFill>
                  <a:srgbClr val="333333"/>
                </a:solidFill>
                <a:latin typeface="Source Sans Pro" panose="020B0503030403020204" pitchFamily="34" charset="0"/>
              </a:rPr>
              <a:t>Fearon I.M. (2014) Risk Factors, Oxidative Stress, and Cardiovascular Disease. In: </a:t>
            </a:r>
            <a:r>
              <a:rPr lang="en-US" sz="1200" dirty="0" err="1">
                <a:solidFill>
                  <a:srgbClr val="333333"/>
                </a:solidFill>
                <a:latin typeface="Source Sans Pro" panose="020B0503030403020204" pitchFamily="34" charset="0"/>
              </a:rPr>
              <a:t>Laher</a:t>
            </a:r>
            <a:r>
              <a:rPr lang="en-US" sz="1200" dirty="0">
                <a:solidFill>
                  <a:srgbClr val="333333"/>
                </a:solidFill>
                <a:latin typeface="Source Sans Pro" panose="020B0503030403020204" pitchFamily="34" charset="0"/>
              </a:rPr>
              <a:t> I. (eds) Systems Biology of Free Radicals and Antioxidants. Springer, Berlin, Heidelberg. https://doi.org/10.1007/978-3-642-30018-9_46</a:t>
            </a:r>
            <a:endParaRPr lang="lv-LV" sz="1200" dirty="0"/>
          </a:p>
        </p:txBody>
      </p:sp>
      <p:pic>
        <p:nvPicPr>
          <p:cNvPr id="23" name="Picture 22">
            <a:extLst>
              <a:ext uri="{FF2B5EF4-FFF2-40B4-BE49-F238E27FC236}">
                <a16:creationId xmlns:a16="http://schemas.microsoft.com/office/drawing/2014/main" id="{AC70FC95-9F2A-3E77-01CD-4E0622CE7C9C}"/>
              </a:ext>
            </a:extLst>
          </p:cNvPr>
          <p:cNvPicPr>
            <a:picLocks noChangeAspect="1"/>
          </p:cNvPicPr>
          <p:nvPr/>
        </p:nvPicPr>
        <p:blipFill>
          <a:blip r:embed="rId5"/>
          <a:stretch>
            <a:fillRect/>
          </a:stretch>
        </p:blipFill>
        <p:spPr>
          <a:xfrm>
            <a:off x="4547879" y="2770196"/>
            <a:ext cx="1163502" cy="1143000"/>
          </a:xfrm>
          <a:prstGeom prst="rect">
            <a:avLst/>
          </a:prstGeom>
        </p:spPr>
      </p:pic>
      <p:pic>
        <p:nvPicPr>
          <p:cNvPr id="24" name="Picture 2" descr="Hypertension - Health Library - Prime Medic">
            <a:extLst>
              <a:ext uri="{FF2B5EF4-FFF2-40B4-BE49-F238E27FC236}">
                <a16:creationId xmlns:a16="http://schemas.microsoft.com/office/drawing/2014/main" id="{0187D325-FF21-D1F8-119D-FAECF193A0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0781" y="846138"/>
            <a:ext cx="818631" cy="81863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9315E501-8A99-45D5-1CB4-08BC8334E0AE}"/>
              </a:ext>
            </a:extLst>
          </p:cNvPr>
          <p:cNvSpPr txBox="1"/>
          <p:nvPr/>
        </p:nvSpPr>
        <p:spPr>
          <a:xfrm>
            <a:off x="5114366" y="1527709"/>
            <a:ext cx="1359155" cy="523220"/>
          </a:xfrm>
          <a:prstGeom prst="rect">
            <a:avLst/>
          </a:prstGeom>
          <a:noFill/>
        </p:spPr>
        <p:txBody>
          <a:bodyPr wrap="square" rtlCol="0">
            <a:spAutoFit/>
          </a:bodyPr>
          <a:lstStyle/>
          <a:p>
            <a:pPr algn="ctr"/>
            <a:r>
              <a:rPr lang="en-GB" sz="1400" dirty="0" err="1">
                <a:solidFill>
                  <a:srgbClr val="FF0000"/>
                </a:solidFill>
              </a:rPr>
              <a:t>Paaugstināts</a:t>
            </a:r>
            <a:r>
              <a:rPr lang="en-GB" sz="1400" dirty="0">
                <a:solidFill>
                  <a:srgbClr val="FF0000"/>
                </a:solidFill>
              </a:rPr>
              <a:t> </a:t>
            </a:r>
            <a:r>
              <a:rPr lang="en-GB" sz="1400" dirty="0" err="1">
                <a:solidFill>
                  <a:srgbClr val="FF0000"/>
                </a:solidFill>
              </a:rPr>
              <a:t>asinsspiediens</a:t>
            </a:r>
            <a:endParaRPr lang="en-GB" sz="1400" dirty="0">
              <a:solidFill>
                <a:srgbClr val="FF0000"/>
              </a:solidFill>
            </a:endParaRPr>
          </a:p>
        </p:txBody>
      </p:sp>
      <p:sp>
        <p:nvSpPr>
          <p:cNvPr id="26" name="TextBox 25">
            <a:extLst>
              <a:ext uri="{FF2B5EF4-FFF2-40B4-BE49-F238E27FC236}">
                <a16:creationId xmlns:a16="http://schemas.microsoft.com/office/drawing/2014/main" id="{B0766E8F-A108-B124-B21C-A0A0355672D0}"/>
              </a:ext>
            </a:extLst>
          </p:cNvPr>
          <p:cNvSpPr txBox="1"/>
          <p:nvPr/>
        </p:nvSpPr>
        <p:spPr>
          <a:xfrm>
            <a:off x="4585797" y="3820474"/>
            <a:ext cx="1688047" cy="307777"/>
          </a:xfrm>
          <a:prstGeom prst="rect">
            <a:avLst/>
          </a:prstGeom>
          <a:noFill/>
        </p:spPr>
        <p:txBody>
          <a:bodyPr wrap="square" rtlCol="0">
            <a:spAutoFit/>
          </a:bodyPr>
          <a:lstStyle/>
          <a:p>
            <a:r>
              <a:rPr lang="lv-LV" sz="1400" dirty="0">
                <a:solidFill>
                  <a:srgbClr val="FF0000"/>
                </a:solidFill>
              </a:rPr>
              <a:t>Holesterīns</a:t>
            </a:r>
            <a:endParaRPr lang="en-GB" sz="1400" dirty="0">
              <a:solidFill>
                <a:srgbClr val="FF0000"/>
              </a:solidFill>
            </a:endParaRPr>
          </a:p>
        </p:txBody>
      </p:sp>
      <p:sp>
        <p:nvSpPr>
          <p:cNvPr id="27" name="Rectangle 26">
            <a:extLst>
              <a:ext uri="{FF2B5EF4-FFF2-40B4-BE49-F238E27FC236}">
                <a16:creationId xmlns:a16="http://schemas.microsoft.com/office/drawing/2014/main" id="{5042096A-E426-3242-5638-55EE544161F1}"/>
              </a:ext>
            </a:extLst>
          </p:cNvPr>
          <p:cNvSpPr/>
          <p:nvPr/>
        </p:nvSpPr>
        <p:spPr>
          <a:xfrm>
            <a:off x="4523523" y="2940549"/>
            <a:ext cx="590843" cy="26728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schemeClr val="bg1"/>
                </a:solidFill>
              </a:rPr>
              <a:t>ABLH</a:t>
            </a:r>
          </a:p>
        </p:txBody>
      </p:sp>
      <p:sp>
        <p:nvSpPr>
          <p:cNvPr id="28" name="Rectangle 27">
            <a:extLst>
              <a:ext uri="{FF2B5EF4-FFF2-40B4-BE49-F238E27FC236}">
                <a16:creationId xmlns:a16="http://schemas.microsoft.com/office/drawing/2014/main" id="{6D09CC5B-496F-B2D0-F57C-4D43E1FF1A9F}"/>
              </a:ext>
            </a:extLst>
          </p:cNvPr>
          <p:cNvSpPr/>
          <p:nvPr/>
        </p:nvSpPr>
        <p:spPr>
          <a:xfrm>
            <a:off x="5179556" y="3458571"/>
            <a:ext cx="590843" cy="26728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schemeClr val="bg1"/>
                </a:solidFill>
              </a:rPr>
              <a:t>ZBLH</a:t>
            </a:r>
          </a:p>
        </p:txBody>
      </p:sp>
      <p:pic>
        <p:nvPicPr>
          <p:cNvPr id="29" name="Picture 6">
            <a:extLst>
              <a:ext uri="{FF2B5EF4-FFF2-40B4-BE49-F238E27FC236}">
                <a16:creationId xmlns:a16="http://schemas.microsoft.com/office/drawing/2014/main" id="{B33E24E1-8C4C-CF93-4A9A-95BDD97467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1254" y="-21503"/>
            <a:ext cx="811602" cy="763644"/>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652AB592-CAB0-8C7A-6E55-60EC86E4F7E2}"/>
              </a:ext>
            </a:extLst>
          </p:cNvPr>
          <p:cNvSpPr txBox="1"/>
          <p:nvPr/>
        </p:nvSpPr>
        <p:spPr>
          <a:xfrm>
            <a:off x="6269749" y="674956"/>
            <a:ext cx="1084959" cy="307777"/>
          </a:xfrm>
          <a:prstGeom prst="rect">
            <a:avLst/>
          </a:prstGeom>
          <a:noFill/>
        </p:spPr>
        <p:txBody>
          <a:bodyPr wrap="square" rtlCol="0">
            <a:spAutoFit/>
          </a:bodyPr>
          <a:lstStyle/>
          <a:p>
            <a:r>
              <a:rPr lang="en-GB" sz="1400" dirty="0" err="1">
                <a:solidFill>
                  <a:srgbClr val="FF0000"/>
                </a:solidFill>
              </a:rPr>
              <a:t>Diabēts</a:t>
            </a:r>
            <a:endParaRPr lang="en-GB" sz="1400" dirty="0">
              <a:solidFill>
                <a:srgbClr val="FF0000"/>
              </a:solidFill>
            </a:endParaRPr>
          </a:p>
        </p:txBody>
      </p:sp>
      <p:sp>
        <p:nvSpPr>
          <p:cNvPr id="3" name="Title 2">
            <a:extLst>
              <a:ext uri="{FF2B5EF4-FFF2-40B4-BE49-F238E27FC236}">
                <a16:creationId xmlns:a16="http://schemas.microsoft.com/office/drawing/2014/main" id="{7D35E172-5F5B-608A-A49F-7CA831DBC333}"/>
              </a:ext>
            </a:extLst>
          </p:cNvPr>
          <p:cNvSpPr>
            <a:spLocks noGrp="1"/>
          </p:cNvSpPr>
          <p:nvPr>
            <p:ph type="title"/>
          </p:nvPr>
        </p:nvSpPr>
        <p:spPr>
          <a:xfrm>
            <a:off x="609600" y="274638"/>
            <a:ext cx="5842000" cy="1143000"/>
          </a:xfrm>
        </p:spPr>
        <p:txBody>
          <a:bodyPr/>
          <a:lstStyle/>
          <a:p>
            <a:r>
              <a:rPr lang="en-LV" dirty="0"/>
              <a:t>Kas izraisa un kas novērš sirds slimības?</a:t>
            </a:r>
          </a:p>
        </p:txBody>
      </p:sp>
      <p:cxnSp>
        <p:nvCxnSpPr>
          <p:cNvPr id="4" name="Straight Connector 3">
            <a:extLst>
              <a:ext uri="{FF2B5EF4-FFF2-40B4-BE49-F238E27FC236}">
                <a16:creationId xmlns:a16="http://schemas.microsoft.com/office/drawing/2014/main" id="{61B58AA6-7DF5-4951-8346-09F33F5B90E6}"/>
              </a:ext>
            </a:extLst>
          </p:cNvPr>
          <p:cNvCxnSpPr>
            <a:cxnSpLocks/>
          </p:cNvCxnSpPr>
          <p:nvPr/>
        </p:nvCxnSpPr>
        <p:spPr>
          <a:xfrm flipH="1">
            <a:off x="1506072" y="1705016"/>
            <a:ext cx="2627603" cy="1044853"/>
          </a:xfrm>
          <a:prstGeom prst="line">
            <a:avLst/>
          </a:prstGeom>
        </p:spPr>
        <p:style>
          <a:lnRef idx="2">
            <a:schemeClr val="accent2"/>
          </a:lnRef>
          <a:fillRef idx="0">
            <a:schemeClr val="accent2"/>
          </a:fillRef>
          <a:effectRef idx="1">
            <a:schemeClr val="accent2"/>
          </a:effectRef>
          <a:fontRef idx="minor">
            <a:schemeClr val="tx1"/>
          </a:fontRef>
        </p:style>
      </p:cxnSp>
      <p:cxnSp>
        <p:nvCxnSpPr>
          <p:cNvPr id="31" name="Straight Connector 30">
            <a:extLst>
              <a:ext uri="{FF2B5EF4-FFF2-40B4-BE49-F238E27FC236}">
                <a16:creationId xmlns:a16="http://schemas.microsoft.com/office/drawing/2014/main" id="{C4673412-E2E8-4C44-BE93-FFE7CEE026A7}"/>
              </a:ext>
            </a:extLst>
          </p:cNvPr>
          <p:cNvCxnSpPr>
            <a:cxnSpLocks/>
          </p:cNvCxnSpPr>
          <p:nvPr/>
        </p:nvCxnSpPr>
        <p:spPr>
          <a:xfrm>
            <a:off x="1828786" y="1656074"/>
            <a:ext cx="2559247" cy="1309954"/>
          </a:xfrm>
          <a:prstGeom prst="line">
            <a:avLst/>
          </a:prstGeom>
        </p:spPr>
        <p:style>
          <a:lnRef idx="2">
            <a:schemeClr val="accent2"/>
          </a:lnRef>
          <a:fillRef idx="0">
            <a:schemeClr val="accent2"/>
          </a:fillRef>
          <a:effectRef idx="1">
            <a:schemeClr val="accent2"/>
          </a:effectRef>
          <a:fontRef idx="minor">
            <a:schemeClr val="tx1"/>
          </a:fontRef>
        </p:style>
      </p:cxnSp>
      <p:sp>
        <p:nvSpPr>
          <p:cNvPr id="34" name="TextBox 33">
            <a:extLst>
              <a:ext uri="{FF2B5EF4-FFF2-40B4-BE49-F238E27FC236}">
                <a16:creationId xmlns:a16="http://schemas.microsoft.com/office/drawing/2014/main" id="{6A5B2E53-5352-43B0-B6C4-45DB913645EE}"/>
              </a:ext>
            </a:extLst>
          </p:cNvPr>
          <p:cNvSpPr txBox="1"/>
          <p:nvPr/>
        </p:nvSpPr>
        <p:spPr>
          <a:xfrm>
            <a:off x="2791803" y="2527181"/>
            <a:ext cx="433348" cy="369332"/>
          </a:xfrm>
          <a:prstGeom prst="rect">
            <a:avLst/>
          </a:prstGeom>
          <a:noFill/>
        </p:spPr>
        <p:txBody>
          <a:bodyPr wrap="square" rtlCol="0">
            <a:spAutoFit/>
          </a:bodyPr>
          <a:lstStyle/>
          <a:p>
            <a:r>
              <a:rPr lang="lv-LV" b="1" dirty="0">
                <a:solidFill>
                  <a:srgbClr val="FF0000"/>
                </a:solidFill>
              </a:rPr>
              <a:t>90</a:t>
            </a:r>
          </a:p>
        </p:txBody>
      </p:sp>
    </p:spTree>
    <p:extLst>
      <p:ext uri="{BB962C8B-B14F-4D97-AF65-F5344CB8AC3E}">
        <p14:creationId xmlns:p14="http://schemas.microsoft.com/office/powerpoint/2010/main" val="2835746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6B7D86-FFCC-7F4B-ACAB-DB43CBB3AFB8}"/>
              </a:ext>
            </a:extLst>
          </p:cNvPr>
          <p:cNvSpPr>
            <a:spLocks noGrp="1"/>
          </p:cNvSpPr>
          <p:nvPr>
            <p:ph type="title"/>
          </p:nvPr>
        </p:nvSpPr>
        <p:spPr/>
        <p:txBody>
          <a:bodyPr/>
          <a:lstStyle/>
          <a:p>
            <a:r>
              <a:rPr lang="lv-LV" sz="2000" dirty="0">
                <a:cs typeface="Calibri" panose="020F0502020204030204" pitchFamily="34" charset="0"/>
              </a:rPr>
              <a:t>Latvijas iedzīvotāju kardiovaskulāro un citu </a:t>
            </a:r>
            <a:r>
              <a:rPr lang="lv-LV" sz="2000" dirty="0" err="1">
                <a:cs typeface="Calibri" panose="020F0502020204030204" pitchFamily="34" charset="0"/>
              </a:rPr>
              <a:t>neinfekcijas</a:t>
            </a:r>
            <a:r>
              <a:rPr lang="lv-LV" sz="2000" dirty="0">
                <a:cs typeface="Calibri" panose="020F0502020204030204" pitchFamily="34" charset="0"/>
              </a:rPr>
              <a:t> slimību riska faktoru šķērsgriezuma pētījums</a:t>
            </a:r>
            <a:br>
              <a:rPr lang="lv-LV" sz="2000" dirty="0">
                <a:cs typeface="Calibri" panose="020F0502020204030204" pitchFamily="34" charset="0"/>
              </a:rPr>
            </a:br>
            <a:r>
              <a:rPr lang="lv-LV" sz="4000" dirty="0">
                <a:cs typeface="Calibri" panose="020F0502020204030204" pitchFamily="34" charset="0"/>
              </a:rPr>
              <a:t>Riska faktoru </a:t>
            </a:r>
            <a:r>
              <a:rPr lang="lv-LV" sz="4000" dirty="0" err="1">
                <a:cs typeface="Calibri" panose="020F0502020204030204" pitchFamily="34" charset="0"/>
              </a:rPr>
              <a:t>prevalence</a:t>
            </a:r>
            <a:r>
              <a:rPr lang="lv-LV" sz="4000" dirty="0">
                <a:cs typeface="Calibri" panose="020F0502020204030204" pitchFamily="34" charset="0"/>
              </a:rPr>
              <a:t> Latvijā</a:t>
            </a:r>
          </a:p>
        </p:txBody>
      </p:sp>
      <p:sp>
        <p:nvSpPr>
          <p:cNvPr id="23" name="TextBox 22">
            <a:extLst>
              <a:ext uri="{FF2B5EF4-FFF2-40B4-BE49-F238E27FC236}">
                <a16:creationId xmlns:a16="http://schemas.microsoft.com/office/drawing/2014/main" id="{34B01544-2501-48CE-9CCC-15307ADE4B1A}"/>
              </a:ext>
            </a:extLst>
          </p:cNvPr>
          <p:cNvSpPr txBox="1"/>
          <p:nvPr/>
        </p:nvSpPr>
        <p:spPr>
          <a:xfrm>
            <a:off x="9220200" y="0"/>
            <a:ext cx="2971800" cy="369332"/>
          </a:xfrm>
          <a:prstGeom prst="rect">
            <a:avLst/>
          </a:prstGeom>
          <a:solidFill>
            <a:srgbClr val="CADDF3"/>
          </a:solidFill>
          <a:ln>
            <a:no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lv-LV" dirty="0">
                <a:latin typeface="Calibri" panose="020F0502020204030204" pitchFamily="34" charset="0"/>
                <a:cs typeface="Calibri" panose="020F0502020204030204" pitchFamily="34" charset="0"/>
              </a:rPr>
              <a:t>2. pētījums, 2019</a:t>
            </a:r>
          </a:p>
        </p:txBody>
      </p:sp>
      <p:sp>
        <p:nvSpPr>
          <p:cNvPr id="24" name="TextBox 23">
            <a:extLst>
              <a:ext uri="{FF2B5EF4-FFF2-40B4-BE49-F238E27FC236}">
                <a16:creationId xmlns:a16="http://schemas.microsoft.com/office/drawing/2014/main" id="{2A43C59F-D25E-4A38-9F31-4ABD679729F0}"/>
              </a:ext>
            </a:extLst>
          </p:cNvPr>
          <p:cNvSpPr txBox="1"/>
          <p:nvPr/>
        </p:nvSpPr>
        <p:spPr>
          <a:xfrm>
            <a:off x="0" y="-10035"/>
            <a:ext cx="2971800" cy="369332"/>
          </a:xfrm>
          <a:prstGeom prst="rect">
            <a:avLst/>
          </a:prstGeom>
          <a:solidFill>
            <a:srgbClr val="FFEADC"/>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lv-LV" dirty="0">
                <a:solidFill>
                  <a:schemeClr val="tx1"/>
                </a:solidFill>
                <a:latin typeface="Calibri" panose="020F0502020204030204" pitchFamily="34" charset="0"/>
                <a:cs typeface="Calibri" panose="020F0502020204030204" pitchFamily="34" charset="0"/>
              </a:rPr>
              <a:t>1. pētījums</a:t>
            </a:r>
            <a:r>
              <a:rPr lang="lv-LV">
                <a:solidFill>
                  <a:schemeClr val="tx1"/>
                </a:solidFill>
                <a:latin typeface="Calibri" panose="020F0502020204030204" pitchFamily="34" charset="0"/>
                <a:cs typeface="Calibri" panose="020F0502020204030204" pitchFamily="34" charset="0"/>
              </a:rPr>
              <a:t>, 2009</a:t>
            </a:r>
            <a:endParaRPr lang="lv-LV" dirty="0">
              <a:solidFill>
                <a:schemeClr val="tx1"/>
              </a:solidFill>
              <a:latin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75DEE381-8FFC-544E-9C22-E22FCD56A4A9}"/>
              </a:ext>
            </a:extLst>
          </p:cNvPr>
          <p:cNvGraphicFramePr>
            <a:graphicFrameLocks noGrp="1"/>
          </p:cNvGraphicFramePr>
          <p:nvPr/>
        </p:nvGraphicFramePr>
        <p:xfrm>
          <a:off x="740228" y="1905891"/>
          <a:ext cx="11150277" cy="3765787"/>
        </p:xfrm>
        <a:graphic>
          <a:graphicData uri="http://schemas.openxmlformats.org/drawingml/2006/table">
            <a:tbl>
              <a:tblPr firstRow="1" bandRow="1">
                <a:tableStyleId>{69012ECD-51FC-41F1-AA8D-1B2483CD663E}</a:tableStyleId>
              </a:tblPr>
              <a:tblGrid>
                <a:gridCol w="2930829">
                  <a:extLst>
                    <a:ext uri="{9D8B030D-6E8A-4147-A177-3AD203B41FA5}">
                      <a16:colId xmlns:a16="http://schemas.microsoft.com/office/drawing/2014/main" val="911501598"/>
                    </a:ext>
                  </a:extLst>
                </a:gridCol>
                <a:gridCol w="819792">
                  <a:extLst>
                    <a:ext uri="{9D8B030D-6E8A-4147-A177-3AD203B41FA5}">
                      <a16:colId xmlns:a16="http://schemas.microsoft.com/office/drawing/2014/main" val="191242180"/>
                    </a:ext>
                  </a:extLst>
                </a:gridCol>
                <a:gridCol w="819792">
                  <a:extLst>
                    <a:ext uri="{9D8B030D-6E8A-4147-A177-3AD203B41FA5}">
                      <a16:colId xmlns:a16="http://schemas.microsoft.com/office/drawing/2014/main" val="1527506964"/>
                    </a:ext>
                  </a:extLst>
                </a:gridCol>
                <a:gridCol w="1162121">
                  <a:extLst>
                    <a:ext uri="{9D8B030D-6E8A-4147-A177-3AD203B41FA5}">
                      <a16:colId xmlns:a16="http://schemas.microsoft.com/office/drawing/2014/main" val="3341643762"/>
                    </a:ext>
                  </a:extLst>
                </a:gridCol>
                <a:gridCol w="756730">
                  <a:extLst>
                    <a:ext uri="{9D8B030D-6E8A-4147-A177-3AD203B41FA5}">
                      <a16:colId xmlns:a16="http://schemas.microsoft.com/office/drawing/2014/main" val="2136470710"/>
                    </a:ext>
                  </a:extLst>
                </a:gridCol>
                <a:gridCol w="756730">
                  <a:extLst>
                    <a:ext uri="{9D8B030D-6E8A-4147-A177-3AD203B41FA5}">
                      <a16:colId xmlns:a16="http://schemas.microsoft.com/office/drawing/2014/main" val="1724152840"/>
                    </a:ext>
                  </a:extLst>
                </a:gridCol>
                <a:gridCol w="1041488">
                  <a:extLst>
                    <a:ext uri="{9D8B030D-6E8A-4147-A177-3AD203B41FA5}">
                      <a16:colId xmlns:a16="http://schemas.microsoft.com/office/drawing/2014/main" val="977546151"/>
                    </a:ext>
                  </a:extLst>
                </a:gridCol>
                <a:gridCol w="895380">
                  <a:extLst>
                    <a:ext uri="{9D8B030D-6E8A-4147-A177-3AD203B41FA5}">
                      <a16:colId xmlns:a16="http://schemas.microsoft.com/office/drawing/2014/main" val="79749045"/>
                    </a:ext>
                  </a:extLst>
                </a:gridCol>
                <a:gridCol w="895380">
                  <a:extLst>
                    <a:ext uri="{9D8B030D-6E8A-4147-A177-3AD203B41FA5}">
                      <a16:colId xmlns:a16="http://schemas.microsoft.com/office/drawing/2014/main" val="2086399564"/>
                    </a:ext>
                  </a:extLst>
                </a:gridCol>
                <a:gridCol w="1072035">
                  <a:extLst>
                    <a:ext uri="{9D8B030D-6E8A-4147-A177-3AD203B41FA5}">
                      <a16:colId xmlns:a16="http://schemas.microsoft.com/office/drawing/2014/main" val="19386180"/>
                    </a:ext>
                  </a:extLst>
                </a:gridCol>
              </a:tblGrid>
              <a:tr h="607321">
                <a:tc>
                  <a:txBody>
                    <a:bodyPr/>
                    <a:lstStyle/>
                    <a:p>
                      <a:pPr algn="ctr">
                        <a:lnSpc>
                          <a:spcPts val="1300"/>
                        </a:lnSpc>
                      </a:pPr>
                      <a:r>
                        <a:rPr lang="en-US" sz="1600" dirty="0">
                          <a:effectLst/>
                        </a:rPr>
                        <a:t> </a:t>
                      </a:r>
                      <a:endParaRPr lang="en-LV" sz="1600" dirty="0">
                        <a:effectLst/>
                      </a:endParaRPr>
                    </a:p>
                    <a:p>
                      <a:pPr algn="ctr">
                        <a:lnSpc>
                          <a:spcPts val="1300"/>
                        </a:lnSpc>
                      </a:pPr>
                      <a:r>
                        <a:rPr lang="en-US" sz="1600" dirty="0">
                          <a:effectLst/>
                        </a:rPr>
                        <a:t> </a:t>
                      </a:r>
                      <a:endParaRPr lang="en-LV" sz="16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gridSpan="3">
                  <a:txBody>
                    <a:bodyPr/>
                    <a:lstStyle/>
                    <a:p>
                      <a:pPr algn="ctr">
                        <a:lnSpc>
                          <a:spcPts val="1300"/>
                        </a:lnSpc>
                      </a:pPr>
                      <a:r>
                        <a:rPr lang="en-US" sz="1600" dirty="0" err="1">
                          <a:effectLst/>
                        </a:rPr>
                        <a:t>Kopējā</a:t>
                      </a:r>
                      <a:r>
                        <a:rPr lang="en-US" sz="1600" dirty="0">
                          <a:effectLst/>
                        </a:rPr>
                        <a:t> </a:t>
                      </a:r>
                      <a:r>
                        <a:rPr lang="en-US" sz="1600" dirty="0" err="1">
                          <a:effectLst/>
                        </a:rPr>
                        <a:t>populācija</a:t>
                      </a:r>
                      <a:endParaRPr lang="en-LV" sz="16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hMerge="1">
                  <a:txBody>
                    <a:bodyPr/>
                    <a:lstStyle/>
                    <a:p>
                      <a:pPr algn="ctr">
                        <a:lnSpc>
                          <a:spcPts val="1300"/>
                        </a:lnSpc>
                      </a:pPr>
                      <a:r>
                        <a:rPr lang="en-US" sz="1600" dirty="0" err="1">
                          <a:effectLst/>
                        </a:rPr>
                        <a:t>Kopējā</a:t>
                      </a:r>
                      <a:r>
                        <a:rPr lang="en-US" sz="1600" dirty="0">
                          <a:effectLst/>
                        </a:rPr>
                        <a:t> </a:t>
                      </a:r>
                      <a:r>
                        <a:rPr lang="en-US" sz="1600" dirty="0" err="1">
                          <a:effectLst/>
                        </a:rPr>
                        <a:t>populācija</a:t>
                      </a:r>
                      <a:endParaRPr lang="en-LV" sz="16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hMerge="1">
                  <a:txBody>
                    <a:bodyPr/>
                    <a:lstStyle/>
                    <a:p>
                      <a:endParaRPr lang="en-GB"/>
                    </a:p>
                  </a:txBody>
                  <a:tcPr/>
                </a:tc>
                <a:tc gridSpan="3">
                  <a:txBody>
                    <a:bodyPr/>
                    <a:lstStyle/>
                    <a:p>
                      <a:pPr algn="ctr">
                        <a:lnSpc>
                          <a:spcPts val="1300"/>
                        </a:lnSpc>
                      </a:pPr>
                      <a:r>
                        <a:rPr lang="en-US" sz="1600" dirty="0" err="1">
                          <a:effectLst/>
                        </a:rPr>
                        <a:t>Vīrieši</a:t>
                      </a:r>
                      <a:endParaRPr lang="en-LV" sz="16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hMerge="1">
                  <a:txBody>
                    <a:bodyPr/>
                    <a:lstStyle/>
                    <a:p>
                      <a:pPr algn="ctr">
                        <a:lnSpc>
                          <a:spcPts val="1300"/>
                        </a:lnSpc>
                      </a:pPr>
                      <a:r>
                        <a:rPr lang="en-US" sz="1600" dirty="0" err="1">
                          <a:effectLst/>
                        </a:rPr>
                        <a:t>Vīrieši</a:t>
                      </a:r>
                      <a:endParaRPr lang="en-LV" sz="16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hMerge="1">
                  <a:txBody>
                    <a:bodyPr/>
                    <a:lstStyle/>
                    <a:p>
                      <a:endParaRPr lang="en-GB"/>
                    </a:p>
                  </a:txBody>
                  <a:tcPr/>
                </a:tc>
                <a:tc gridSpan="3">
                  <a:txBody>
                    <a:bodyPr/>
                    <a:lstStyle/>
                    <a:p>
                      <a:pPr algn="ctr">
                        <a:lnSpc>
                          <a:spcPts val="1300"/>
                        </a:lnSpc>
                      </a:pPr>
                      <a:r>
                        <a:rPr lang="en-US" sz="1600" dirty="0" err="1">
                          <a:effectLst/>
                        </a:rPr>
                        <a:t>Sievietes</a:t>
                      </a:r>
                      <a:endParaRPr lang="en-LV" sz="16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hMerge="1">
                  <a:txBody>
                    <a:bodyPr/>
                    <a:lstStyle/>
                    <a:p>
                      <a:pPr algn="ctr">
                        <a:lnSpc>
                          <a:spcPts val="1300"/>
                        </a:lnSpc>
                      </a:pPr>
                      <a:r>
                        <a:rPr lang="en-US" sz="1600" dirty="0" err="1">
                          <a:effectLst/>
                        </a:rPr>
                        <a:t>Sievietes</a:t>
                      </a:r>
                      <a:endParaRPr lang="en-LV" sz="16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hMerge="1">
                  <a:txBody>
                    <a:bodyPr/>
                    <a:lstStyle/>
                    <a:p>
                      <a:endParaRPr lang="en-GB"/>
                    </a:p>
                  </a:txBody>
                  <a:tcPr/>
                </a:tc>
                <a:extLst>
                  <a:ext uri="{0D108BD9-81ED-4DB2-BD59-A6C34878D82A}">
                    <a16:rowId xmlns:a16="http://schemas.microsoft.com/office/drawing/2014/main" val="1017479306"/>
                  </a:ext>
                </a:extLst>
              </a:tr>
              <a:tr h="314908">
                <a:tc>
                  <a:txBody>
                    <a:bodyPr/>
                    <a:lstStyle/>
                    <a:p>
                      <a:pPr algn="l">
                        <a:lnSpc>
                          <a:spcPts val="1300"/>
                        </a:lnSpc>
                      </a:pPr>
                      <a:r>
                        <a:rPr lang="en-US" sz="1600" dirty="0" err="1">
                          <a:solidFill>
                            <a:schemeClr val="tx1"/>
                          </a:solidFill>
                          <a:effectLst/>
                        </a:rPr>
                        <a:t>Riska</a:t>
                      </a:r>
                      <a:r>
                        <a:rPr lang="en-US" sz="1600" dirty="0">
                          <a:solidFill>
                            <a:schemeClr val="tx1"/>
                          </a:solidFill>
                          <a:effectLst/>
                        </a:rPr>
                        <a:t> </a:t>
                      </a:r>
                      <a:r>
                        <a:rPr lang="en-US" sz="1600" dirty="0" err="1">
                          <a:solidFill>
                            <a:schemeClr val="tx1"/>
                          </a:solidFill>
                          <a:effectLst/>
                        </a:rPr>
                        <a:t>faktori</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LV" sz="1600" dirty="0">
                          <a:solidFill>
                            <a:schemeClr val="tx1"/>
                          </a:solidFill>
                          <a:effectLst/>
                          <a:latin typeface="+mn-lt"/>
                          <a:ea typeface="SimSun" panose="02010600030101010101" pitchFamily="2" charset="-122"/>
                          <a:cs typeface="Times New Roman" panose="02020603050405020304" pitchFamily="18" charset="0"/>
                        </a:rPr>
                        <a:t>2009, %</a:t>
                      </a:r>
                    </a:p>
                  </a:txBody>
                  <a:tcPr marL="0" marR="0" marT="0" marB="0" anchor="ctr">
                    <a:solidFill>
                      <a:srgbClr val="FEEADB"/>
                    </a:solidFill>
                  </a:tcPr>
                </a:tc>
                <a:tc>
                  <a:txBody>
                    <a:bodyPr/>
                    <a:lstStyle/>
                    <a:p>
                      <a:pPr algn="ctr">
                        <a:lnSpc>
                          <a:spcPts val="1300"/>
                        </a:lnSpc>
                      </a:pPr>
                      <a:r>
                        <a:rPr lang="en-US" sz="1600" dirty="0">
                          <a:solidFill>
                            <a:schemeClr val="tx1"/>
                          </a:solidFill>
                          <a:effectLst/>
                          <a:latin typeface="+mn-lt"/>
                        </a:rPr>
                        <a:t>2019, %</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1">
                        <a:lumMod val="20000"/>
                        <a:lumOff val="80000"/>
                      </a:schemeClr>
                    </a:solidFill>
                  </a:tcPr>
                </a:tc>
                <a:tc>
                  <a:txBody>
                    <a:bodyPr/>
                    <a:lstStyle/>
                    <a:p>
                      <a:pPr algn="ctr">
                        <a:lnSpc>
                          <a:spcPts val="1300"/>
                        </a:lnSpc>
                      </a:pPr>
                      <a:r>
                        <a:rPr lang="en-US" sz="1600" dirty="0" err="1">
                          <a:solidFill>
                            <a:schemeClr val="tx1"/>
                          </a:solidFill>
                          <a:effectLst/>
                          <a:latin typeface="+mn-lt"/>
                        </a:rPr>
                        <a:t>Δ</a:t>
                      </a:r>
                      <a:r>
                        <a:rPr lang="en-US" sz="1600" dirty="0">
                          <a:solidFill>
                            <a:schemeClr val="tx1"/>
                          </a:solidFill>
                          <a:effectLst/>
                          <a:latin typeface="+mn-lt"/>
                        </a:rPr>
                        <a:t> 10 </a:t>
                      </a:r>
                      <a:r>
                        <a:rPr lang="en-US" sz="1600" dirty="0" err="1">
                          <a:solidFill>
                            <a:schemeClr val="tx1"/>
                          </a:solidFill>
                          <a:effectLst/>
                          <a:latin typeface="+mn-lt"/>
                        </a:rPr>
                        <a:t>gados</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LV" sz="1600" dirty="0">
                          <a:solidFill>
                            <a:schemeClr val="tx1"/>
                          </a:solidFill>
                          <a:effectLst/>
                          <a:latin typeface="+mn-lt"/>
                          <a:ea typeface="SimSun" panose="02010600030101010101" pitchFamily="2" charset="-122"/>
                          <a:cs typeface="Times New Roman" panose="02020603050405020304" pitchFamily="18" charset="0"/>
                        </a:rPr>
                        <a:t>2009, %</a:t>
                      </a:r>
                    </a:p>
                  </a:txBody>
                  <a:tcPr marL="0" marR="0" marT="0" marB="0" anchor="ctr">
                    <a:solidFill>
                      <a:srgbClr val="FEEADB"/>
                    </a:solidFill>
                  </a:tcPr>
                </a:tc>
                <a:tc>
                  <a:txBody>
                    <a:bodyPr/>
                    <a:lstStyle/>
                    <a:p>
                      <a:pPr algn="ctr">
                        <a:lnSpc>
                          <a:spcPts val="1300"/>
                        </a:lnSpc>
                      </a:pPr>
                      <a:r>
                        <a:rPr lang="en-US" sz="1600" dirty="0">
                          <a:solidFill>
                            <a:schemeClr val="tx1"/>
                          </a:solidFill>
                          <a:effectLst/>
                          <a:latin typeface="+mn-lt"/>
                        </a:rPr>
                        <a:t>2019, %</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1">
                        <a:lumMod val="20000"/>
                        <a:lumOff val="80000"/>
                      </a:schemeClr>
                    </a:solidFill>
                  </a:tcPr>
                </a:tc>
                <a:tc>
                  <a:txBody>
                    <a:bodyPr/>
                    <a:lstStyle/>
                    <a:p>
                      <a:pPr algn="ctr">
                        <a:lnSpc>
                          <a:spcPts val="1300"/>
                        </a:lnSpc>
                      </a:pPr>
                      <a:r>
                        <a:rPr lang="en-US" sz="1600" dirty="0" err="1">
                          <a:solidFill>
                            <a:schemeClr val="tx1"/>
                          </a:solidFill>
                          <a:effectLst/>
                          <a:latin typeface="+mn-lt"/>
                        </a:rPr>
                        <a:t>Δ</a:t>
                      </a:r>
                      <a:r>
                        <a:rPr lang="en-US" sz="1600" dirty="0">
                          <a:solidFill>
                            <a:schemeClr val="tx1"/>
                          </a:solidFill>
                          <a:effectLst/>
                          <a:latin typeface="+mn-lt"/>
                        </a:rPr>
                        <a:t> 10 </a:t>
                      </a:r>
                      <a:r>
                        <a:rPr lang="en-US" sz="1600" dirty="0" err="1">
                          <a:solidFill>
                            <a:schemeClr val="tx1"/>
                          </a:solidFill>
                          <a:effectLst/>
                          <a:latin typeface="+mn-lt"/>
                        </a:rPr>
                        <a:t>gados</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LV" sz="1600" dirty="0">
                          <a:solidFill>
                            <a:schemeClr val="tx1"/>
                          </a:solidFill>
                          <a:effectLst/>
                          <a:latin typeface="+mn-lt"/>
                          <a:ea typeface="SimSun" panose="02010600030101010101" pitchFamily="2" charset="-122"/>
                          <a:cs typeface="Times New Roman" panose="02020603050405020304" pitchFamily="18" charset="0"/>
                        </a:rPr>
                        <a:t>2009, %</a:t>
                      </a:r>
                    </a:p>
                  </a:txBody>
                  <a:tcPr marL="0" marR="0" marT="0" marB="0" anchor="ctr">
                    <a:solidFill>
                      <a:srgbClr val="FEEADB"/>
                    </a:solidFill>
                  </a:tcPr>
                </a:tc>
                <a:tc>
                  <a:txBody>
                    <a:bodyPr/>
                    <a:lstStyle/>
                    <a:p>
                      <a:pPr algn="ctr">
                        <a:lnSpc>
                          <a:spcPts val="1300"/>
                        </a:lnSpc>
                      </a:pPr>
                      <a:r>
                        <a:rPr lang="en-US" sz="1600" dirty="0">
                          <a:solidFill>
                            <a:schemeClr val="tx1"/>
                          </a:solidFill>
                          <a:effectLst/>
                          <a:latin typeface="+mn-lt"/>
                        </a:rPr>
                        <a:t>2019, %</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1">
                        <a:lumMod val="20000"/>
                        <a:lumOff val="80000"/>
                      </a:schemeClr>
                    </a:solidFill>
                  </a:tcPr>
                </a:tc>
                <a:tc>
                  <a:txBody>
                    <a:bodyPr/>
                    <a:lstStyle/>
                    <a:p>
                      <a:pPr algn="ctr">
                        <a:lnSpc>
                          <a:spcPts val="1300"/>
                        </a:lnSpc>
                      </a:pPr>
                      <a:r>
                        <a:rPr lang="en-US" sz="1600" dirty="0" err="1">
                          <a:solidFill>
                            <a:schemeClr val="tx1"/>
                          </a:solidFill>
                          <a:effectLst/>
                          <a:latin typeface="+mn-lt"/>
                        </a:rPr>
                        <a:t>Δ</a:t>
                      </a:r>
                      <a:r>
                        <a:rPr lang="en-US" sz="1600" dirty="0">
                          <a:solidFill>
                            <a:schemeClr val="tx1"/>
                          </a:solidFill>
                          <a:effectLst/>
                          <a:latin typeface="+mn-lt"/>
                        </a:rPr>
                        <a:t> 10 </a:t>
                      </a:r>
                      <a:r>
                        <a:rPr lang="en-US" sz="1600" dirty="0" err="1">
                          <a:solidFill>
                            <a:schemeClr val="tx1"/>
                          </a:solidFill>
                          <a:effectLst/>
                          <a:latin typeface="+mn-lt"/>
                        </a:rPr>
                        <a:t>gados</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2507463922"/>
                  </a:ext>
                </a:extLst>
              </a:tr>
              <a:tr h="361185">
                <a:tc>
                  <a:txBody>
                    <a:bodyPr/>
                    <a:lstStyle/>
                    <a:p>
                      <a:pPr algn="l">
                        <a:lnSpc>
                          <a:spcPts val="1300"/>
                        </a:lnSpc>
                      </a:pPr>
                      <a:r>
                        <a:rPr lang="en-US" sz="1600" dirty="0" err="1">
                          <a:solidFill>
                            <a:schemeClr val="tx1"/>
                          </a:solidFill>
                          <a:effectLst/>
                        </a:rPr>
                        <a:t>Kopējais</a:t>
                      </a:r>
                      <a:r>
                        <a:rPr lang="en-US" sz="1600" dirty="0">
                          <a:solidFill>
                            <a:schemeClr val="tx1"/>
                          </a:solidFill>
                          <a:effectLst/>
                        </a:rPr>
                        <a:t> </a:t>
                      </a:r>
                      <a:r>
                        <a:rPr lang="en-US" sz="1600" dirty="0" err="1">
                          <a:solidFill>
                            <a:schemeClr val="tx1"/>
                          </a:solidFill>
                          <a:effectLst/>
                        </a:rPr>
                        <a:t>holsterīns</a:t>
                      </a:r>
                      <a:r>
                        <a:rPr lang="en-US" sz="1600" dirty="0">
                          <a:solidFill>
                            <a:schemeClr val="tx1"/>
                          </a:solidFill>
                          <a:effectLst/>
                        </a:rPr>
                        <a:t> ≥ 5 mmol/L</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dirty="0">
                          <a:solidFill>
                            <a:schemeClr val="tx1"/>
                          </a:solidFill>
                          <a:effectLst/>
                          <a:latin typeface="+mn-lt"/>
                        </a:rPr>
                        <a:t>71.8</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dirty="0">
                          <a:solidFill>
                            <a:schemeClr val="tx1"/>
                          </a:solidFill>
                          <a:effectLst/>
                          <a:latin typeface="+mn-lt"/>
                          <a:ea typeface="Arial" panose="020B0604020202020204" pitchFamily="34" charset="0"/>
                          <a:cs typeface="Times New Roman" panose="02020603050405020304" pitchFamily="18" charset="0"/>
                        </a:rPr>
                        <a:t>63.2</a:t>
                      </a:r>
                      <a:endParaRPr lang="en-LV" sz="16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-8.6</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dirty="0">
                          <a:solidFill>
                            <a:schemeClr val="tx1"/>
                          </a:solidFill>
                          <a:effectLst/>
                          <a:latin typeface="+mn-lt"/>
                        </a:rPr>
                        <a:t>71.1</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60.7</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-10.4</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72.4</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65.4</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-7.0</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2696322689"/>
                  </a:ext>
                </a:extLst>
              </a:tr>
              <a:tr h="361256">
                <a:tc>
                  <a:txBody>
                    <a:bodyPr/>
                    <a:lstStyle/>
                    <a:p>
                      <a:pPr algn="l">
                        <a:lnSpc>
                          <a:spcPts val="1300"/>
                        </a:lnSpc>
                      </a:pPr>
                      <a:r>
                        <a:rPr lang="en-US" sz="1600" dirty="0">
                          <a:solidFill>
                            <a:schemeClr val="tx1"/>
                          </a:solidFill>
                          <a:effectLst/>
                        </a:rPr>
                        <a:t>ZBLH ≥ 3 mmol/L</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dirty="0">
                          <a:solidFill>
                            <a:schemeClr val="tx1"/>
                          </a:solidFill>
                          <a:effectLst/>
                          <a:latin typeface="+mn-lt"/>
                        </a:rPr>
                        <a:t>70.6</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62.0</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-8.6</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dirty="0">
                          <a:solidFill>
                            <a:schemeClr val="tx1"/>
                          </a:solidFill>
                          <a:effectLst/>
                          <a:latin typeface="+mn-lt"/>
                        </a:rPr>
                        <a:t>71.7</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63.1</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-8.6</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69.6</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61.1</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-8.5</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1209607198"/>
                  </a:ext>
                </a:extLst>
              </a:tr>
              <a:tr h="361256">
                <a:tc>
                  <a:txBody>
                    <a:bodyPr/>
                    <a:lstStyle/>
                    <a:p>
                      <a:pPr algn="l">
                        <a:lnSpc>
                          <a:spcPts val="1300"/>
                        </a:lnSpc>
                      </a:pPr>
                      <a:r>
                        <a:rPr lang="en-US" sz="1600" dirty="0" err="1">
                          <a:solidFill>
                            <a:schemeClr val="tx1"/>
                          </a:solidFill>
                          <a:effectLst/>
                        </a:rPr>
                        <a:t>Glikoze</a:t>
                      </a:r>
                      <a:r>
                        <a:rPr lang="en-US" sz="1600" dirty="0">
                          <a:solidFill>
                            <a:schemeClr val="tx1"/>
                          </a:solidFill>
                          <a:effectLst/>
                        </a:rPr>
                        <a:t> 5.6–6.99 mmol/L</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dirty="0">
                          <a:solidFill>
                            <a:schemeClr val="tx1"/>
                          </a:solidFill>
                          <a:effectLst/>
                          <a:latin typeface="+mn-lt"/>
                        </a:rPr>
                        <a:t>26.8</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22.1</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-4.7</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dirty="0">
                          <a:solidFill>
                            <a:schemeClr val="tx1"/>
                          </a:solidFill>
                          <a:effectLst/>
                          <a:latin typeface="+mn-lt"/>
                        </a:rPr>
                        <a:t>30.8</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27.1</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a:solidFill>
                            <a:schemeClr val="tx1"/>
                          </a:solidFill>
                          <a:effectLst/>
                          <a:latin typeface="+mn-lt"/>
                        </a:rPr>
                        <a:t>-3.7</a:t>
                      </a:r>
                      <a:endParaRPr lang="en-LV" sz="160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23.4</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17.8</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-5.6</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1509421318"/>
                  </a:ext>
                </a:extLst>
              </a:tr>
              <a:tr h="314908">
                <a:tc>
                  <a:txBody>
                    <a:bodyPr/>
                    <a:lstStyle/>
                    <a:p>
                      <a:pPr algn="l">
                        <a:lnSpc>
                          <a:spcPts val="1300"/>
                        </a:lnSpc>
                      </a:pPr>
                      <a:r>
                        <a:rPr lang="en-US" sz="1600" dirty="0" err="1">
                          <a:solidFill>
                            <a:schemeClr val="tx1"/>
                          </a:solidFill>
                          <a:effectLst/>
                        </a:rPr>
                        <a:t>Glikoze</a:t>
                      </a:r>
                      <a:r>
                        <a:rPr lang="en-US" sz="1600" dirty="0">
                          <a:solidFill>
                            <a:schemeClr val="tx1"/>
                          </a:solidFill>
                          <a:effectLst/>
                        </a:rPr>
                        <a:t> ≥ 7 mmol/L</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a:solidFill>
                            <a:schemeClr val="tx1"/>
                          </a:solidFill>
                          <a:effectLst/>
                          <a:latin typeface="+mn-lt"/>
                        </a:rPr>
                        <a:t>5.0</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4.5</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a:solidFill>
                            <a:schemeClr val="tx1"/>
                          </a:solidFill>
                          <a:effectLst/>
                          <a:latin typeface="+mn-lt"/>
                        </a:rPr>
                        <a:t>-0.5</a:t>
                      </a:r>
                      <a:endParaRPr lang="en-LV" sz="160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a:solidFill>
                            <a:schemeClr val="tx1"/>
                          </a:solidFill>
                          <a:effectLst/>
                          <a:latin typeface="+mn-lt"/>
                        </a:rPr>
                        <a:t>5.7</a:t>
                      </a:r>
                      <a:endParaRPr lang="en-LV" sz="160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5.2</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-0.5</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4.3</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4.0</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-0.3</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212677081"/>
                  </a:ext>
                </a:extLst>
              </a:tr>
              <a:tr h="361256">
                <a:tc>
                  <a:txBody>
                    <a:bodyPr/>
                    <a:lstStyle/>
                    <a:p>
                      <a:pPr algn="l">
                        <a:lnSpc>
                          <a:spcPts val="1300"/>
                        </a:lnSpc>
                      </a:pPr>
                      <a:r>
                        <a:rPr lang="en-US" sz="1600" dirty="0" err="1">
                          <a:solidFill>
                            <a:schemeClr val="tx1"/>
                          </a:solidFill>
                          <a:effectLst/>
                        </a:rPr>
                        <a:t>Hipertensija</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dirty="0">
                          <a:solidFill>
                            <a:schemeClr val="tx1"/>
                          </a:solidFill>
                          <a:effectLst/>
                          <a:latin typeface="+mn-lt"/>
                        </a:rPr>
                        <a:t>45.5</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36.8</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-8.7</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dirty="0">
                          <a:solidFill>
                            <a:schemeClr val="tx1"/>
                          </a:solidFill>
                          <a:effectLst/>
                          <a:latin typeface="+mn-lt"/>
                        </a:rPr>
                        <a:t>49.8</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40.3</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-9.5</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41.9</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33.8</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-8.1</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2978890515"/>
                  </a:ext>
                </a:extLst>
              </a:tr>
              <a:tr h="361256">
                <a:tc>
                  <a:txBody>
                    <a:bodyPr/>
                    <a:lstStyle/>
                    <a:p>
                      <a:pPr algn="l">
                        <a:lnSpc>
                          <a:spcPts val="1300"/>
                        </a:lnSpc>
                      </a:pPr>
                      <a:r>
                        <a:rPr lang="en-US" sz="1600" dirty="0" err="1">
                          <a:solidFill>
                            <a:schemeClr val="tx1"/>
                          </a:solidFill>
                          <a:effectLst/>
                        </a:rPr>
                        <a:t>Lieks</a:t>
                      </a:r>
                      <a:r>
                        <a:rPr lang="en-US" sz="1600" dirty="0">
                          <a:solidFill>
                            <a:schemeClr val="tx1"/>
                          </a:solidFill>
                          <a:effectLst/>
                        </a:rPr>
                        <a:t> </a:t>
                      </a:r>
                      <a:r>
                        <a:rPr lang="en-US" sz="1600" dirty="0" err="1">
                          <a:solidFill>
                            <a:schemeClr val="tx1"/>
                          </a:solidFill>
                          <a:effectLst/>
                        </a:rPr>
                        <a:t>svars</a:t>
                      </a:r>
                      <a:r>
                        <a:rPr lang="en-US" sz="1600" dirty="0">
                          <a:solidFill>
                            <a:schemeClr val="tx1"/>
                          </a:solidFill>
                          <a:effectLst/>
                        </a:rPr>
                        <a:t>  (ĶMI 25 – 29.9)</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dirty="0">
                          <a:solidFill>
                            <a:schemeClr val="tx1"/>
                          </a:solidFill>
                          <a:effectLst/>
                          <a:latin typeface="+mn-lt"/>
                        </a:rPr>
                        <a:t>37.1</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34.3</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-2.8</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dirty="0">
                          <a:solidFill>
                            <a:schemeClr val="tx1"/>
                          </a:solidFill>
                          <a:effectLst/>
                          <a:latin typeface="+mn-lt"/>
                        </a:rPr>
                        <a:t>43.8</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40.6</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a:solidFill>
                            <a:schemeClr val="tx1"/>
                          </a:solidFill>
                          <a:effectLst/>
                          <a:latin typeface="+mn-lt"/>
                        </a:rPr>
                        <a:t>-3.2</a:t>
                      </a:r>
                      <a:endParaRPr lang="en-LV" sz="160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31.5</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dirty="0">
                          <a:solidFill>
                            <a:schemeClr val="tx1"/>
                          </a:solidFill>
                          <a:effectLst/>
                          <a:latin typeface="+mn-lt"/>
                          <a:ea typeface="Arial" panose="020B0604020202020204" pitchFamily="34" charset="0"/>
                          <a:cs typeface="Times New Roman" panose="02020603050405020304" pitchFamily="18" charset="0"/>
                        </a:rPr>
                        <a:t>28.8</a:t>
                      </a:r>
                      <a:endParaRPr lang="en-LV" sz="16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-2.7</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1002204667"/>
                  </a:ext>
                </a:extLst>
              </a:tr>
              <a:tr h="361256">
                <a:tc>
                  <a:txBody>
                    <a:bodyPr/>
                    <a:lstStyle/>
                    <a:p>
                      <a:pPr algn="l">
                        <a:lnSpc>
                          <a:spcPts val="1300"/>
                        </a:lnSpc>
                      </a:pPr>
                      <a:r>
                        <a:rPr lang="en-US" sz="1600" dirty="0" err="1">
                          <a:solidFill>
                            <a:schemeClr val="tx1"/>
                          </a:solidFill>
                          <a:effectLst/>
                        </a:rPr>
                        <a:t>Aptaukošanās</a:t>
                      </a:r>
                      <a:r>
                        <a:rPr lang="en-US" sz="1600" dirty="0">
                          <a:solidFill>
                            <a:schemeClr val="tx1"/>
                          </a:solidFill>
                          <a:effectLst/>
                        </a:rPr>
                        <a:t> (ĶMI ≥ 30)</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dirty="0">
                          <a:solidFill>
                            <a:schemeClr val="tx1"/>
                          </a:solidFill>
                          <a:effectLst/>
                          <a:latin typeface="+mn-lt"/>
                        </a:rPr>
                        <a:t>26.9</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29.1</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+2.2</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dirty="0">
                          <a:solidFill>
                            <a:schemeClr val="tx1"/>
                          </a:solidFill>
                          <a:effectLst/>
                          <a:latin typeface="+mn-lt"/>
                        </a:rPr>
                        <a:t>23.6</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28.2</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+4.6</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29.6</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a:solidFill>
                            <a:schemeClr val="tx1"/>
                          </a:solidFill>
                          <a:effectLst/>
                          <a:latin typeface="+mn-lt"/>
                          <a:ea typeface="Arial" panose="020B0604020202020204" pitchFamily="34" charset="0"/>
                          <a:cs typeface="Times New Roman" panose="02020603050405020304" pitchFamily="18" charset="0"/>
                        </a:rPr>
                        <a:t>29.8</a:t>
                      </a:r>
                      <a:endParaRPr lang="en-LV" sz="16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+0.2</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1201621323"/>
                  </a:ext>
                </a:extLst>
              </a:tr>
              <a:tr h="361185">
                <a:tc>
                  <a:txBody>
                    <a:bodyPr/>
                    <a:lstStyle/>
                    <a:p>
                      <a:pPr algn="l">
                        <a:lnSpc>
                          <a:spcPts val="1300"/>
                        </a:lnSpc>
                      </a:pPr>
                      <a:r>
                        <a:rPr lang="en-US" sz="1600" dirty="0" err="1">
                          <a:solidFill>
                            <a:schemeClr val="tx1"/>
                          </a:solidFill>
                          <a:effectLst/>
                        </a:rPr>
                        <a:t>Smēķē</a:t>
                      </a:r>
                      <a:r>
                        <a:rPr lang="en-US" sz="1600" dirty="0">
                          <a:solidFill>
                            <a:schemeClr val="tx1"/>
                          </a:solidFill>
                          <a:effectLst/>
                        </a:rPr>
                        <a:t> </a:t>
                      </a:r>
                      <a:r>
                        <a:rPr lang="en-US" sz="1600" dirty="0" err="1">
                          <a:solidFill>
                            <a:schemeClr val="tx1"/>
                          </a:solidFill>
                          <a:effectLst/>
                        </a:rPr>
                        <a:t>ikdienā</a:t>
                      </a:r>
                      <a:endParaRPr lang="en-LV" sz="1600" dirty="0">
                        <a:solidFill>
                          <a:schemeClr val="tx1"/>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algn="ctr">
                        <a:lnSpc>
                          <a:spcPts val="1300"/>
                        </a:lnSpc>
                      </a:pPr>
                      <a:r>
                        <a:rPr lang="en-US" sz="1600" dirty="0">
                          <a:solidFill>
                            <a:schemeClr val="tx1"/>
                          </a:solidFill>
                          <a:effectLst/>
                          <a:latin typeface="+mn-lt"/>
                        </a:rPr>
                        <a:t>24.2</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dirty="0">
                          <a:solidFill>
                            <a:schemeClr val="tx1"/>
                          </a:solidFill>
                          <a:effectLst/>
                          <a:latin typeface="+mn-lt"/>
                          <a:ea typeface="Arial" panose="020B0604020202020204" pitchFamily="34" charset="0"/>
                          <a:cs typeface="Times New Roman" panose="02020603050405020304" pitchFamily="18" charset="0"/>
                        </a:rPr>
                        <a:t>22.8</a:t>
                      </a:r>
                      <a:endParaRPr lang="en-LV" sz="16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-1.4</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tc>
                  <a:txBody>
                    <a:bodyPr/>
                    <a:lstStyle/>
                    <a:p>
                      <a:pPr algn="ctr">
                        <a:lnSpc>
                          <a:spcPts val="1300"/>
                        </a:lnSpc>
                      </a:pPr>
                      <a:r>
                        <a:rPr lang="en-US" sz="1600" dirty="0">
                          <a:solidFill>
                            <a:schemeClr val="tx1"/>
                          </a:solidFill>
                          <a:effectLst/>
                          <a:latin typeface="+mn-lt"/>
                        </a:rPr>
                        <a:t>37.0</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dirty="0">
                          <a:solidFill>
                            <a:schemeClr val="tx1"/>
                          </a:solidFill>
                          <a:effectLst/>
                          <a:latin typeface="+mn-lt"/>
                          <a:ea typeface="Arial" panose="020B0604020202020204" pitchFamily="34" charset="0"/>
                          <a:cs typeface="Times New Roman" panose="02020603050405020304" pitchFamily="18" charset="0"/>
                        </a:rPr>
                        <a:t>31.5</a:t>
                      </a:r>
                      <a:endParaRPr lang="en-LV" sz="16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-5.5</a:t>
                      </a:r>
                      <a:r>
                        <a:rPr lang="en-US" sz="1600" baseline="30000" dirty="0">
                          <a:solidFill>
                            <a:schemeClr val="tx1"/>
                          </a:solidFill>
                          <a:effectLst/>
                          <a:latin typeface="+mn-lt"/>
                        </a:rPr>
                        <a:t>*</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accent6">
                        <a:lumMod val="20000"/>
                        <a:lumOff val="80000"/>
                      </a:schemeClr>
                    </a:solidFill>
                  </a:tcPr>
                </a:tc>
                <a:tc>
                  <a:txBody>
                    <a:bodyPr/>
                    <a:lstStyle/>
                    <a:p>
                      <a:pPr algn="ctr">
                        <a:lnSpc>
                          <a:spcPts val="1300"/>
                        </a:lnSpc>
                      </a:pPr>
                      <a:r>
                        <a:rPr lang="en-US" sz="1600" dirty="0">
                          <a:solidFill>
                            <a:schemeClr val="tx1"/>
                          </a:solidFill>
                          <a:effectLst/>
                          <a:latin typeface="+mn-lt"/>
                        </a:rPr>
                        <a:t>13.4</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rgbClr val="FEEADB"/>
                    </a:solidFill>
                  </a:tcPr>
                </a:tc>
                <a:tc>
                  <a:txBody>
                    <a:bodyPr/>
                    <a:lstStyle/>
                    <a:p>
                      <a:pPr algn="ctr"/>
                      <a:r>
                        <a:rPr lang="en-US" sz="1600" dirty="0">
                          <a:solidFill>
                            <a:schemeClr val="tx1"/>
                          </a:solidFill>
                          <a:effectLst/>
                          <a:latin typeface="+mn-lt"/>
                          <a:ea typeface="Arial" panose="020B0604020202020204" pitchFamily="34" charset="0"/>
                          <a:cs typeface="Times New Roman" panose="02020603050405020304" pitchFamily="18" charset="0"/>
                        </a:rPr>
                        <a:t>15.2</a:t>
                      </a:r>
                      <a:endParaRPr lang="en-LV" sz="16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300"/>
                        </a:lnSpc>
                      </a:pPr>
                      <a:r>
                        <a:rPr lang="en-US" sz="1600" dirty="0">
                          <a:solidFill>
                            <a:schemeClr val="tx1"/>
                          </a:solidFill>
                          <a:effectLst/>
                          <a:latin typeface="+mn-lt"/>
                        </a:rPr>
                        <a:t>1.8</a:t>
                      </a:r>
                      <a:endParaRPr lang="en-LV" sz="1600" dirty="0">
                        <a:solidFill>
                          <a:schemeClr val="tx1"/>
                        </a:solidFill>
                        <a:effectLst/>
                        <a:latin typeface="+mn-lt"/>
                        <a:ea typeface="SimSun" panose="02010600030101010101" pitchFamily="2" charset="-122"/>
                        <a:cs typeface="Times New Roman" panose="02020603050405020304" pitchFamily="18" charset="0"/>
                      </a:endParaRPr>
                    </a:p>
                  </a:txBody>
                  <a:tcPr marL="0" marR="0" marT="0" marB="0" anchor="ctr">
                    <a:solidFill>
                      <a:schemeClr val="bg1">
                        <a:lumMod val="85000"/>
                      </a:schemeClr>
                    </a:solidFill>
                  </a:tcPr>
                </a:tc>
                <a:extLst>
                  <a:ext uri="{0D108BD9-81ED-4DB2-BD59-A6C34878D82A}">
                    <a16:rowId xmlns:a16="http://schemas.microsoft.com/office/drawing/2014/main" val="2855383576"/>
                  </a:ext>
                </a:extLst>
              </a:tr>
            </a:tbl>
          </a:graphicData>
        </a:graphic>
      </p:graphicFrame>
      <p:sp>
        <p:nvSpPr>
          <p:cNvPr id="22" name="TextBox 21">
            <a:extLst>
              <a:ext uri="{FF2B5EF4-FFF2-40B4-BE49-F238E27FC236}">
                <a16:creationId xmlns:a16="http://schemas.microsoft.com/office/drawing/2014/main" id="{2FB5C05A-4EA0-384D-8950-19EE88BE4F8A}"/>
              </a:ext>
            </a:extLst>
          </p:cNvPr>
          <p:cNvSpPr txBox="1"/>
          <p:nvPr/>
        </p:nvSpPr>
        <p:spPr>
          <a:xfrm>
            <a:off x="202557" y="5981526"/>
            <a:ext cx="10006314" cy="355482"/>
          </a:xfrm>
          <a:prstGeom prst="rect">
            <a:avLst/>
          </a:prstGeom>
          <a:noFill/>
        </p:spPr>
        <p:txBody>
          <a:bodyPr wrap="square">
            <a:spAutoFit/>
          </a:bodyPr>
          <a:lstStyle/>
          <a:p>
            <a:pPr marL="1656080">
              <a:lnSpc>
                <a:spcPct val="95000"/>
              </a:lnSpc>
              <a:spcAft>
                <a:spcPts val="1200"/>
              </a:spcAft>
            </a:pPr>
            <a:r>
              <a:rPr lang="lv-LV"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lv-LV" sz="1800" i="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
            </a:r>
            <a:r>
              <a:rPr lang="lv-LV"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&lt;0.05, **</a:t>
            </a:r>
            <a:r>
              <a:rPr lang="lv-LV" sz="1800" i="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
            </a:r>
            <a:r>
              <a:rPr lang="lv-LV"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&lt;0.01, ***</a:t>
            </a:r>
            <a:r>
              <a:rPr lang="lv-LV" sz="1800" i="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
            </a:r>
            <a:r>
              <a:rPr lang="lv-LV"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&lt;0.001 salīdzinājums 2019–2020 </a:t>
            </a:r>
            <a:r>
              <a:rPr lang="lv-LV"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vs</a:t>
            </a:r>
            <a:r>
              <a:rPr lang="lv-LV"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2009–2010.</a:t>
            </a:r>
          </a:p>
        </p:txBody>
      </p:sp>
    </p:spTree>
    <p:extLst>
      <p:ext uri="{BB962C8B-B14F-4D97-AF65-F5344CB8AC3E}">
        <p14:creationId xmlns:p14="http://schemas.microsoft.com/office/powerpoint/2010/main" val="144745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BD48ED4-9423-EA22-3571-3C917B8CAF4E}"/>
              </a:ext>
            </a:extLst>
          </p:cNvPr>
          <p:cNvPicPr>
            <a:picLocks noChangeAspect="1"/>
          </p:cNvPicPr>
          <p:nvPr/>
        </p:nvPicPr>
        <p:blipFill>
          <a:blip r:embed="rId3"/>
          <a:stretch>
            <a:fillRect/>
          </a:stretch>
        </p:blipFill>
        <p:spPr>
          <a:xfrm>
            <a:off x="11007" y="2755818"/>
            <a:ext cx="5425883" cy="3675111"/>
          </a:xfrm>
          <a:prstGeom prst="rect">
            <a:avLst/>
          </a:prstGeom>
        </p:spPr>
      </p:pic>
      <p:sp>
        <p:nvSpPr>
          <p:cNvPr id="2" name="Title 1">
            <a:extLst>
              <a:ext uri="{FF2B5EF4-FFF2-40B4-BE49-F238E27FC236}">
                <a16:creationId xmlns:a16="http://schemas.microsoft.com/office/drawing/2014/main" id="{83EA11EF-9DF6-A780-5FF9-9A4A74198EED}"/>
              </a:ext>
            </a:extLst>
          </p:cNvPr>
          <p:cNvSpPr>
            <a:spLocks noGrp="1"/>
          </p:cNvSpPr>
          <p:nvPr>
            <p:ph type="title"/>
          </p:nvPr>
        </p:nvSpPr>
        <p:spPr/>
        <p:txBody>
          <a:bodyPr/>
          <a:lstStyle/>
          <a:p>
            <a:r>
              <a:rPr lang="lv-LV" dirty="0"/>
              <a:t>«Ne-tradicionālie, modernie» riska faktori</a:t>
            </a:r>
          </a:p>
        </p:txBody>
      </p:sp>
      <p:sp>
        <p:nvSpPr>
          <p:cNvPr id="5" name="TextBox 4">
            <a:extLst>
              <a:ext uri="{FF2B5EF4-FFF2-40B4-BE49-F238E27FC236}">
                <a16:creationId xmlns:a16="http://schemas.microsoft.com/office/drawing/2014/main" id="{66707A06-BED5-4E08-B42A-1813BA1A46F2}"/>
              </a:ext>
            </a:extLst>
          </p:cNvPr>
          <p:cNvSpPr txBox="1"/>
          <p:nvPr/>
        </p:nvSpPr>
        <p:spPr>
          <a:xfrm>
            <a:off x="637945" y="1318483"/>
            <a:ext cx="4821713" cy="461665"/>
          </a:xfrm>
          <a:prstGeom prst="rect">
            <a:avLst/>
          </a:prstGeom>
          <a:noFill/>
        </p:spPr>
        <p:txBody>
          <a:bodyPr wrap="square" rtlCol="0">
            <a:spAutoFit/>
          </a:bodyPr>
          <a:lstStyle/>
          <a:p>
            <a:r>
              <a:rPr lang="lv-LV" sz="2400" b="1" dirty="0">
                <a:solidFill>
                  <a:srgbClr val="FF0000"/>
                </a:solidFill>
              </a:rPr>
              <a:t>Vides piesārņojums</a:t>
            </a:r>
          </a:p>
        </p:txBody>
      </p:sp>
      <p:sp>
        <p:nvSpPr>
          <p:cNvPr id="6" name="TextBox 5">
            <a:extLst>
              <a:ext uri="{FF2B5EF4-FFF2-40B4-BE49-F238E27FC236}">
                <a16:creationId xmlns:a16="http://schemas.microsoft.com/office/drawing/2014/main" id="{E13D134A-919C-589E-2416-DCD43ABAD759}"/>
              </a:ext>
            </a:extLst>
          </p:cNvPr>
          <p:cNvSpPr txBox="1"/>
          <p:nvPr/>
        </p:nvSpPr>
        <p:spPr>
          <a:xfrm>
            <a:off x="1008247" y="1780148"/>
            <a:ext cx="2469089" cy="461665"/>
          </a:xfrm>
          <a:prstGeom prst="rect">
            <a:avLst/>
          </a:prstGeom>
          <a:noFill/>
        </p:spPr>
        <p:txBody>
          <a:bodyPr wrap="square" rtlCol="0">
            <a:spAutoFit/>
          </a:bodyPr>
          <a:lstStyle/>
          <a:p>
            <a:r>
              <a:rPr lang="lv-LV" sz="2400" b="1" dirty="0">
                <a:solidFill>
                  <a:srgbClr val="FF0000"/>
                </a:solidFill>
              </a:rPr>
              <a:t>Infekciju slimības</a:t>
            </a:r>
          </a:p>
        </p:txBody>
      </p:sp>
      <p:sp>
        <p:nvSpPr>
          <p:cNvPr id="9" name="TextBox 8">
            <a:extLst>
              <a:ext uri="{FF2B5EF4-FFF2-40B4-BE49-F238E27FC236}">
                <a16:creationId xmlns:a16="http://schemas.microsoft.com/office/drawing/2014/main" id="{7DF7A2FE-F184-B43E-4B5B-9AE217F87383}"/>
              </a:ext>
            </a:extLst>
          </p:cNvPr>
          <p:cNvSpPr txBox="1"/>
          <p:nvPr/>
        </p:nvSpPr>
        <p:spPr>
          <a:xfrm>
            <a:off x="1363580" y="2192955"/>
            <a:ext cx="4732420" cy="461665"/>
          </a:xfrm>
          <a:prstGeom prst="rect">
            <a:avLst/>
          </a:prstGeom>
          <a:noFill/>
        </p:spPr>
        <p:txBody>
          <a:bodyPr wrap="square" rtlCol="0">
            <a:spAutoFit/>
          </a:bodyPr>
          <a:lstStyle/>
          <a:p>
            <a:r>
              <a:rPr lang="lv-LV" sz="2400" b="1" dirty="0">
                <a:solidFill>
                  <a:srgbClr val="FF0000"/>
                </a:solidFill>
              </a:rPr>
              <a:t>Mentālās veselības traucējumi</a:t>
            </a:r>
          </a:p>
        </p:txBody>
      </p:sp>
      <p:pic>
        <p:nvPicPr>
          <p:cNvPr id="11" name="Picture 10">
            <a:extLst>
              <a:ext uri="{FF2B5EF4-FFF2-40B4-BE49-F238E27FC236}">
                <a16:creationId xmlns:a16="http://schemas.microsoft.com/office/drawing/2014/main" id="{CD1606DB-293D-1740-7802-1A7870646E1B}"/>
              </a:ext>
            </a:extLst>
          </p:cNvPr>
          <p:cNvPicPr>
            <a:picLocks noChangeAspect="1"/>
          </p:cNvPicPr>
          <p:nvPr/>
        </p:nvPicPr>
        <p:blipFill>
          <a:blip r:embed="rId4"/>
          <a:stretch>
            <a:fillRect/>
          </a:stretch>
        </p:blipFill>
        <p:spPr>
          <a:xfrm>
            <a:off x="5430639" y="1149110"/>
            <a:ext cx="6688897" cy="5162007"/>
          </a:xfrm>
          <a:prstGeom prst="rect">
            <a:avLst/>
          </a:prstGeom>
        </p:spPr>
      </p:pic>
      <p:sp>
        <p:nvSpPr>
          <p:cNvPr id="13" name="TextBox 12">
            <a:extLst>
              <a:ext uri="{FF2B5EF4-FFF2-40B4-BE49-F238E27FC236}">
                <a16:creationId xmlns:a16="http://schemas.microsoft.com/office/drawing/2014/main" id="{5C8F181D-F553-CC25-ABB0-0C058D43406F}"/>
              </a:ext>
            </a:extLst>
          </p:cNvPr>
          <p:cNvSpPr txBox="1"/>
          <p:nvPr/>
        </p:nvSpPr>
        <p:spPr>
          <a:xfrm>
            <a:off x="0" y="6581001"/>
            <a:ext cx="6097604" cy="276999"/>
          </a:xfrm>
          <a:prstGeom prst="rect">
            <a:avLst/>
          </a:prstGeom>
          <a:noFill/>
        </p:spPr>
        <p:txBody>
          <a:bodyPr wrap="square">
            <a:spAutoFit/>
          </a:bodyPr>
          <a:lstStyle/>
          <a:p>
            <a:r>
              <a:rPr lang="lv-LV" sz="1200" b="0" i="0" dirty="0" err="1">
                <a:solidFill>
                  <a:srgbClr val="212121"/>
                </a:solidFill>
                <a:effectLst/>
                <a:latin typeface="BlinkMacSystemFont"/>
              </a:rPr>
              <a:t>Montone</a:t>
            </a:r>
            <a:r>
              <a:rPr lang="lv-LV" sz="1200" b="0" i="0" dirty="0">
                <a:solidFill>
                  <a:srgbClr val="212121"/>
                </a:solidFill>
                <a:effectLst/>
                <a:latin typeface="BlinkMacSystemFont"/>
              </a:rPr>
              <a:t> RA, </a:t>
            </a:r>
            <a:r>
              <a:rPr lang="lv-LV" sz="1200" b="0" i="0" dirty="0" err="1">
                <a:solidFill>
                  <a:srgbClr val="212121"/>
                </a:solidFill>
                <a:effectLst/>
                <a:latin typeface="BlinkMacSystemFont"/>
              </a:rPr>
              <a:t>et</a:t>
            </a:r>
            <a:r>
              <a:rPr lang="lv-LV" sz="1200" b="0" i="0" dirty="0">
                <a:solidFill>
                  <a:srgbClr val="212121"/>
                </a:solidFill>
                <a:effectLst/>
                <a:latin typeface="BlinkMacSystemFont"/>
              </a:rPr>
              <a:t> </a:t>
            </a:r>
            <a:r>
              <a:rPr lang="lv-LV" sz="1200" b="0" i="0" dirty="0" err="1">
                <a:solidFill>
                  <a:srgbClr val="212121"/>
                </a:solidFill>
                <a:effectLst/>
                <a:latin typeface="BlinkMacSystemFont"/>
              </a:rPr>
              <a:t>al</a:t>
            </a:r>
            <a:r>
              <a:rPr lang="lv-LV" sz="1200" b="0" i="0" dirty="0">
                <a:solidFill>
                  <a:srgbClr val="212121"/>
                </a:solidFill>
                <a:effectLst/>
                <a:latin typeface="BlinkMacSystemFont"/>
              </a:rPr>
              <a:t>. </a:t>
            </a:r>
            <a:r>
              <a:rPr lang="lv-LV" sz="1200" b="0" i="0" dirty="0" err="1">
                <a:solidFill>
                  <a:srgbClr val="212121"/>
                </a:solidFill>
                <a:effectLst/>
                <a:latin typeface="BlinkMacSystemFont"/>
              </a:rPr>
              <a:t>Eur</a:t>
            </a:r>
            <a:r>
              <a:rPr lang="lv-LV" sz="1200" b="0" i="0" dirty="0">
                <a:solidFill>
                  <a:srgbClr val="212121"/>
                </a:solidFill>
                <a:effectLst/>
                <a:latin typeface="BlinkMacSystemFont"/>
              </a:rPr>
              <a:t> </a:t>
            </a:r>
            <a:r>
              <a:rPr lang="lv-LV" sz="1200" b="0" i="0" dirty="0" err="1">
                <a:solidFill>
                  <a:srgbClr val="212121"/>
                </a:solidFill>
                <a:effectLst/>
                <a:latin typeface="BlinkMacSystemFont"/>
              </a:rPr>
              <a:t>Heart</a:t>
            </a:r>
            <a:r>
              <a:rPr lang="lv-LV" sz="1200" b="0" i="0" dirty="0">
                <a:solidFill>
                  <a:srgbClr val="212121"/>
                </a:solidFill>
                <a:effectLst/>
                <a:latin typeface="BlinkMacSystemFont"/>
              </a:rPr>
              <a:t> J. 2024 </a:t>
            </a:r>
            <a:r>
              <a:rPr lang="lv-LV" sz="1200" b="0" i="0" dirty="0" err="1">
                <a:solidFill>
                  <a:srgbClr val="212121"/>
                </a:solidFill>
                <a:effectLst/>
                <a:latin typeface="BlinkMacSystemFont"/>
              </a:rPr>
              <a:t>Feb</a:t>
            </a:r>
            <a:r>
              <a:rPr lang="lv-LV" sz="1200" b="0" i="0" dirty="0">
                <a:solidFill>
                  <a:srgbClr val="212121"/>
                </a:solidFill>
                <a:effectLst/>
                <a:latin typeface="BlinkMacSystemFont"/>
              </a:rPr>
              <a:t> 7;45(6):419-438.  </a:t>
            </a:r>
            <a:endParaRPr lang="lv-LV" sz="1200" dirty="0"/>
          </a:p>
        </p:txBody>
      </p:sp>
    </p:spTree>
    <p:extLst>
      <p:ext uri="{BB962C8B-B14F-4D97-AF65-F5344CB8AC3E}">
        <p14:creationId xmlns:p14="http://schemas.microsoft.com/office/powerpoint/2010/main" val="34199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C50DB7B5-D099-3DD7-1400-8B7220CE77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671" b="8359"/>
          <a:stretch/>
        </p:blipFill>
        <p:spPr bwMode="auto">
          <a:xfrm>
            <a:off x="2242458" y="1280886"/>
            <a:ext cx="6858000" cy="48670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E6025D3-7EE2-1AA1-74F7-6B7ED68005AD}"/>
              </a:ext>
            </a:extLst>
          </p:cNvPr>
          <p:cNvSpPr txBox="1"/>
          <p:nvPr/>
        </p:nvSpPr>
        <p:spPr>
          <a:xfrm>
            <a:off x="4789715" y="789113"/>
            <a:ext cx="3686628" cy="523220"/>
          </a:xfrm>
          <a:prstGeom prst="rect">
            <a:avLst/>
          </a:prstGeom>
          <a:noFill/>
        </p:spPr>
        <p:txBody>
          <a:bodyPr wrap="square" rtlCol="0">
            <a:spAutoFit/>
          </a:bodyPr>
          <a:lstStyle/>
          <a:p>
            <a:r>
              <a:rPr lang="lv-LV" sz="2800" b="1" dirty="0">
                <a:solidFill>
                  <a:srgbClr val="FF0000"/>
                </a:solidFill>
              </a:rPr>
              <a:t>Kognitīvā funkcija</a:t>
            </a:r>
          </a:p>
        </p:txBody>
      </p:sp>
      <p:sp>
        <p:nvSpPr>
          <p:cNvPr id="9" name="TextBox 8">
            <a:extLst>
              <a:ext uri="{FF2B5EF4-FFF2-40B4-BE49-F238E27FC236}">
                <a16:creationId xmlns:a16="http://schemas.microsoft.com/office/drawing/2014/main" id="{69FB1B41-EF4A-AB89-C5E3-03AF339F84D9}"/>
              </a:ext>
            </a:extLst>
          </p:cNvPr>
          <p:cNvSpPr txBox="1"/>
          <p:nvPr/>
        </p:nvSpPr>
        <p:spPr>
          <a:xfrm>
            <a:off x="8106228" y="4700713"/>
            <a:ext cx="3686628" cy="523220"/>
          </a:xfrm>
          <a:prstGeom prst="rect">
            <a:avLst/>
          </a:prstGeom>
          <a:noFill/>
        </p:spPr>
        <p:txBody>
          <a:bodyPr wrap="square" rtlCol="0">
            <a:spAutoFit/>
          </a:bodyPr>
          <a:lstStyle/>
          <a:p>
            <a:r>
              <a:rPr lang="lv-LV" sz="2800" b="1" dirty="0">
                <a:solidFill>
                  <a:srgbClr val="FF0000"/>
                </a:solidFill>
              </a:rPr>
              <a:t>Dzīves kvalitāte</a:t>
            </a:r>
          </a:p>
        </p:txBody>
      </p:sp>
      <p:sp>
        <p:nvSpPr>
          <p:cNvPr id="10" name="TextBox 9">
            <a:extLst>
              <a:ext uri="{FF2B5EF4-FFF2-40B4-BE49-F238E27FC236}">
                <a16:creationId xmlns:a16="http://schemas.microsoft.com/office/drawing/2014/main" id="{3C395F42-15C8-6002-8B20-74AF6D63EF4D}"/>
              </a:ext>
            </a:extLst>
          </p:cNvPr>
          <p:cNvSpPr txBox="1"/>
          <p:nvPr/>
        </p:nvSpPr>
        <p:spPr>
          <a:xfrm>
            <a:off x="812800" y="4853113"/>
            <a:ext cx="3686628" cy="523220"/>
          </a:xfrm>
          <a:prstGeom prst="rect">
            <a:avLst/>
          </a:prstGeom>
          <a:noFill/>
        </p:spPr>
        <p:txBody>
          <a:bodyPr wrap="square" rtlCol="0">
            <a:spAutoFit/>
          </a:bodyPr>
          <a:lstStyle/>
          <a:p>
            <a:r>
              <a:rPr lang="lv-LV" sz="2800" b="1" dirty="0">
                <a:solidFill>
                  <a:srgbClr val="FF0000"/>
                </a:solidFill>
              </a:rPr>
              <a:t>Fiziskās aktivitātes</a:t>
            </a:r>
          </a:p>
        </p:txBody>
      </p:sp>
    </p:spTree>
    <p:extLst>
      <p:ext uri="{BB962C8B-B14F-4D97-AF65-F5344CB8AC3E}">
        <p14:creationId xmlns:p14="http://schemas.microsoft.com/office/powerpoint/2010/main" val="2529479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2260B35-44E9-8F58-BAE7-1CA17A2868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157" y="2877131"/>
            <a:ext cx="5924795" cy="3696045"/>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5CF96C4F-5E48-B225-BFF6-529F19313032}"/>
              </a:ext>
            </a:extLst>
          </p:cNvPr>
          <p:cNvSpPr>
            <a:spLocks noGrp="1"/>
          </p:cNvSpPr>
          <p:nvPr>
            <p:ph type="title"/>
          </p:nvPr>
        </p:nvSpPr>
        <p:spPr>
          <a:xfrm>
            <a:off x="278531" y="274638"/>
            <a:ext cx="7960399" cy="1143000"/>
          </a:xfrm>
        </p:spPr>
        <p:txBody>
          <a:bodyPr/>
          <a:lstStyle/>
          <a:p>
            <a:r>
              <a:rPr lang="lv-LV" sz="3600" dirty="0" err="1"/>
              <a:t>Obesogēnais</a:t>
            </a:r>
            <a:r>
              <a:rPr lang="lv-LV" sz="3600" dirty="0"/>
              <a:t> vides raksturojuma indekss</a:t>
            </a:r>
            <a:br>
              <a:rPr lang="lv-LV" sz="4800" dirty="0"/>
            </a:br>
            <a:r>
              <a:rPr lang="en-GB" sz="2800" dirty="0"/>
              <a:t>Obesogenic Built environment </a:t>
            </a:r>
            <a:r>
              <a:rPr lang="en-GB" sz="2800" dirty="0" err="1"/>
              <a:t>CharacterisTics</a:t>
            </a:r>
            <a:br>
              <a:rPr lang="lv-LV" sz="2800" dirty="0"/>
            </a:br>
            <a:r>
              <a:rPr lang="en-GB" sz="2800" dirty="0"/>
              <a:t> (OBCT) index</a:t>
            </a:r>
            <a:endParaRPr lang="en-LV" sz="4800" dirty="0"/>
          </a:p>
        </p:txBody>
      </p:sp>
      <p:sp>
        <p:nvSpPr>
          <p:cNvPr id="8" name="TextBox 7">
            <a:extLst>
              <a:ext uri="{FF2B5EF4-FFF2-40B4-BE49-F238E27FC236}">
                <a16:creationId xmlns:a16="http://schemas.microsoft.com/office/drawing/2014/main" id="{08394A15-5B24-456B-D5E9-65DAA07F5F5C}"/>
              </a:ext>
            </a:extLst>
          </p:cNvPr>
          <p:cNvSpPr txBox="1"/>
          <p:nvPr/>
        </p:nvSpPr>
        <p:spPr>
          <a:xfrm>
            <a:off x="-1" y="6573176"/>
            <a:ext cx="8238931" cy="276999"/>
          </a:xfrm>
          <a:prstGeom prst="rect">
            <a:avLst/>
          </a:prstGeom>
          <a:noFill/>
        </p:spPr>
        <p:txBody>
          <a:bodyPr wrap="square">
            <a:spAutoFit/>
          </a:bodyPr>
          <a:lstStyle/>
          <a:p>
            <a:r>
              <a:rPr lang="en-GB" sz="1200" b="0" i="0" dirty="0">
                <a:solidFill>
                  <a:srgbClr val="212121"/>
                </a:solidFill>
                <a:effectLst/>
                <a:latin typeface="system-ui"/>
              </a:rPr>
              <a:t>Lam TM, et al. Environ Res. 2024 Mar 9:118625. Lam TM, et al. Obesity (Silver Spring). 2023 Jan;31(1):214-224.  </a:t>
            </a:r>
            <a:endParaRPr lang="en-LV" sz="1200" dirty="0"/>
          </a:p>
        </p:txBody>
      </p:sp>
      <p:pic>
        <p:nvPicPr>
          <p:cNvPr id="11" name="Picture 10" descr="A map of netherlands with red and green colors&#10;&#10;Description automatically generated">
            <a:extLst>
              <a:ext uri="{FF2B5EF4-FFF2-40B4-BE49-F238E27FC236}">
                <a16:creationId xmlns:a16="http://schemas.microsoft.com/office/drawing/2014/main" id="{A6FA913E-3094-345A-82B9-EF1157643A32}"/>
              </a:ext>
            </a:extLst>
          </p:cNvPr>
          <p:cNvPicPr>
            <a:picLocks noChangeAspect="1"/>
          </p:cNvPicPr>
          <p:nvPr/>
        </p:nvPicPr>
        <p:blipFill>
          <a:blip r:embed="rId4"/>
          <a:stretch>
            <a:fillRect/>
          </a:stretch>
        </p:blipFill>
        <p:spPr>
          <a:xfrm>
            <a:off x="7816723" y="8901"/>
            <a:ext cx="2895914" cy="3157691"/>
          </a:xfrm>
          <a:prstGeom prst="rect">
            <a:avLst/>
          </a:prstGeom>
        </p:spPr>
      </p:pic>
      <p:sp>
        <p:nvSpPr>
          <p:cNvPr id="13" name="TextBox 12">
            <a:extLst>
              <a:ext uri="{FF2B5EF4-FFF2-40B4-BE49-F238E27FC236}">
                <a16:creationId xmlns:a16="http://schemas.microsoft.com/office/drawing/2014/main" id="{3090CE6B-A0D4-3FE9-CDDC-FF95BB97F401}"/>
              </a:ext>
            </a:extLst>
          </p:cNvPr>
          <p:cNvSpPr txBox="1"/>
          <p:nvPr/>
        </p:nvSpPr>
        <p:spPr>
          <a:xfrm>
            <a:off x="440805" y="1676802"/>
            <a:ext cx="7546200" cy="1200329"/>
          </a:xfrm>
          <a:prstGeom prst="rect">
            <a:avLst/>
          </a:prstGeom>
          <a:noFill/>
        </p:spPr>
        <p:txBody>
          <a:bodyPr wrap="square" rtlCol="0">
            <a:spAutoFit/>
          </a:bodyPr>
          <a:lstStyle/>
          <a:p>
            <a:r>
              <a:rPr lang="en-LV" sz="2400" b="1" dirty="0"/>
              <a:t>OBCT indekss un veselības iznākumi</a:t>
            </a:r>
          </a:p>
          <a:p>
            <a:r>
              <a:rPr lang="en-LV" dirty="0"/>
              <a:t>OBCT indeksa pieaugums par 10% ir saistīts ar augstāku ķermeņa masas indeksu, asinsspiedienu, aptaukošanās un hipertensijas prevalenci</a:t>
            </a:r>
          </a:p>
          <a:p>
            <a:r>
              <a:rPr lang="en-LV" sz="1200" i="1" dirty="0"/>
              <a:t>Meijer et al. Submitted.</a:t>
            </a:r>
          </a:p>
        </p:txBody>
      </p:sp>
      <p:pic>
        <p:nvPicPr>
          <p:cNvPr id="16" name="Picture 15" descr="A screenshot of a graph&#10;&#10;Description automatically generated">
            <a:extLst>
              <a:ext uri="{FF2B5EF4-FFF2-40B4-BE49-F238E27FC236}">
                <a16:creationId xmlns:a16="http://schemas.microsoft.com/office/drawing/2014/main" id="{7018A427-5436-6815-6883-8E878154D694}"/>
              </a:ext>
            </a:extLst>
          </p:cNvPr>
          <p:cNvPicPr>
            <a:picLocks noChangeAspect="1"/>
          </p:cNvPicPr>
          <p:nvPr/>
        </p:nvPicPr>
        <p:blipFill>
          <a:blip r:embed="rId5"/>
          <a:stretch>
            <a:fillRect/>
          </a:stretch>
        </p:blipFill>
        <p:spPr>
          <a:xfrm>
            <a:off x="6930055" y="3165516"/>
            <a:ext cx="4728788" cy="2403521"/>
          </a:xfrm>
          <a:prstGeom prst="rect">
            <a:avLst/>
          </a:prstGeom>
        </p:spPr>
      </p:pic>
      <p:pic>
        <p:nvPicPr>
          <p:cNvPr id="19" name="Picture 18" descr="A chart of numbers and a number of numbers&#10;&#10;Description automatically generated with medium confidence">
            <a:extLst>
              <a:ext uri="{FF2B5EF4-FFF2-40B4-BE49-F238E27FC236}">
                <a16:creationId xmlns:a16="http://schemas.microsoft.com/office/drawing/2014/main" id="{4980DA64-EA7B-6287-E729-A4D3D506F575}"/>
              </a:ext>
            </a:extLst>
          </p:cNvPr>
          <p:cNvPicPr>
            <a:picLocks noChangeAspect="1"/>
          </p:cNvPicPr>
          <p:nvPr/>
        </p:nvPicPr>
        <p:blipFill>
          <a:blip r:embed="rId6"/>
          <a:stretch>
            <a:fillRect/>
          </a:stretch>
        </p:blipFill>
        <p:spPr>
          <a:xfrm>
            <a:off x="10793733" y="362224"/>
            <a:ext cx="1119736" cy="2038692"/>
          </a:xfrm>
          <a:prstGeom prst="rect">
            <a:avLst/>
          </a:prstGeom>
        </p:spPr>
      </p:pic>
    </p:spTree>
    <p:extLst>
      <p:ext uri="{BB962C8B-B14F-4D97-AF65-F5344CB8AC3E}">
        <p14:creationId xmlns:p14="http://schemas.microsoft.com/office/powerpoint/2010/main" val="2107896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1360-DEA2-44A9-B573-BD5EBC24558D}"/>
              </a:ext>
            </a:extLst>
          </p:cNvPr>
          <p:cNvSpPr>
            <a:spLocks noGrp="1"/>
          </p:cNvSpPr>
          <p:nvPr>
            <p:ph type="title"/>
          </p:nvPr>
        </p:nvSpPr>
        <p:spPr/>
        <p:txBody>
          <a:bodyPr/>
          <a:lstStyle/>
          <a:p>
            <a:r>
              <a:rPr lang="lv-LV" dirty="0"/>
              <a:t>Kognitīvā funkcija</a:t>
            </a:r>
          </a:p>
        </p:txBody>
      </p:sp>
      <p:sp>
        <p:nvSpPr>
          <p:cNvPr id="3" name="TextBox 2">
            <a:extLst>
              <a:ext uri="{FF2B5EF4-FFF2-40B4-BE49-F238E27FC236}">
                <a16:creationId xmlns:a16="http://schemas.microsoft.com/office/drawing/2014/main" id="{E93A9C2F-1003-4F22-B671-629A72DC8913}"/>
              </a:ext>
            </a:extLst>
          </p:cNvPr>
          <p:cNvSpPr txBox="1"/>
          <p:nvPr/>
        </p:nvSpPr>
        <p:spPr>
          <a:xfrm>
            <a:off x="1524000" y="1722426"/>
            <a:ext cx="10010588" cy="2554545"/>
          </a:xfrm>
          <a:prstGeom prst="rect">
            <a:avLst/>
          </a:prstGeom>
          <a:noFill/>
        </p:spPr>
        <p:txBody>
          <a:bodyPr wrap="square">
            <a:spAutoFit/>
          </a:bodyPr>
          <a:lstStyle/>
          <a:p>
            <a:r>
              <a:rPr lang="lv-LV" sz="3200" b="1" i="0" dirty="0">
                <a:solidFill>
                  <a:srgbClr val="141414"/>
                </a:solidFill>
                <a:effectLst/>
                <a:latin typeface="+mn-lt"/>
              </a:rPr>
              <a:t>Viegli kognitīvi jeb izziņas traucējumi ir termins, ko visai bieži lieto, lai aprakstītu atmiņas traucējumus, domāšanas un spriešanas gausumu, kas neatbilst cilvēka vecumam, bet vēl nav pietiekami izteikti, lai tos sauktu par smagāku slimību - </a:t>
            </a:r>
            <a:r>
              <a:rPr lang="lv-LV" sz="3200" b="1" i="0" dirty="0" err="1">
                <a:solidFill>
                  <a:srgbClr val="141414"/>
                </a:solidFill>
                <a:effectLst/>
                <a:latin typeface="+mn-lt"/>
              </a:rPr>
              <a:t>demenci</a:t>
            </a:r>
            <a:r>
              <a:rPr lang="lv-LV" sz="3200" b="1" i="0" dirty="0">
                <a:solidFill>
                  <a:srgbClr val="141414"/>
                </a:solidFill>
                <a:effectLst/>
                <a:latin typeface="+mn-lt"/>
              </a:rPr>
              <a:t> (plānprātību).</a:t>
            </a:r>
            <a:endParaRPr lang="lv-LV" sz="3200" dirty="0">
              <a:latin typeface="+mn-lt"/>
            </a:endParaRPr>
          </a:p>
        </p:txBody>
      </p:sp>
    </p:spTree>
    <p:extLst>
      <p:ext uri="{BB962C8B-B14F-4D97-AF65-F5344CB8AC3E}">
        <p14:creationId xmlns:p14="http://schemas.microsoft.com/office/powerpoint/2010/main" val="4004486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EDFB-373B-4D72-0901-3F61CBC044A0}"/>
              </a:ext>
            </a:extLst>
          </p:cNvPr>
          <p:cNvSpPr>
            <a:spLocks noGrp="1"/>
          </p:cNvSpPr>
          <p:nvPr>
            <p:ph type="title"/>
          </p:nvPr>
        </p:nvSpPr>
        <p:spPr>
          <a:xfrm>
            <a:off x="149256" y="1394393"/>
            <a:ext cx="4764799" cy="1143000"/>
          </a:xfrm>
        </p:spPr>
        <p:txBody>
          <a:bodyPr/>
          <a:lstStyle/>
          <a:p>
            <a:r>
              <a:rPr lang="lv-LV" dirty="0"/>
              <a:t>Kognitīvās funkcijas un fiziskā trausluma saistība ar sirds slimību attīstības risku</a:t>
            </a:r>
          </a:p>
        </p:txBody>
      </p:sp>
      <p:pic>
        <p:nvPicPr>
          <p:cNvPr id="3" name="Picture 2">
            <a:extLst>
              <a:ext uri="{FF2B5EF4-FFF2-40B4-BE49-F238E27FC236}">
                <a16:creationId xmlns:a16="http://schemas.microsoft.com/office/drawing/2014/main" id="{9B6EFEE8-A793-7675-738D-FBD29D0CE75B}"/>
              </a:ext>
            </a:extLst>
          </p:cNvPr>
          <p:cNvPicPr>
            <a:picLocks noChangeAspect="1"/>
          </p:cNvPicPr>
          <p:nvPr/>
        </p:nvPicPr>
        <p:blipFill>
          <a:blip r:embed="rId3"/>
          <a:stretch>
            <a:fillRect/>
          </a:stretch>
        </p:blipFill>
        <p:spPr>
          <a:xfrm>
            <a:off x="5131090" y="265690"/>
            <a:ext cx="7001886" cy="5770562"/>
          </a:xfrm>
          <a:prstGeom prst="rect">
            <a:avLst/>
          </a:prstGeom>
        </p:spPr>
      </p:pic>
      <p:sp>
        <p:nvSpPr>
          <p:cNvPr id="4" name="TextBox 3">
            <a:extLst>
              <a:ext uri="{FF2B5EF4-FFF2-40B4-BE49-F238E27FC236}">
                <a16:creationId xmlns:a16="http://schemas.microsoft.com/office/drawing/2014/main" id="{D426D215-3E04-09FC-F3D1-AA57769AED7F}"/>
              </a:ext>
            </a:extLst>
          </p:cNvPr>
          <p:cNvSpPr txBox="1"/>
          <p:nvPr/>
        </p:nvSpPr>
        <p:spPr>
          <a:xfrm>
            <a:off x="377371" y="3601468"/>
            <a:ext cx="4426858" cy="2308324"/>
          </a:xfrm>
          <a:prstGeom prst="rect">
            <a:avLst/>
          </a:prstGeom>
          <a:noFill/>
        </p:spPr>
        <p:txBody>
          <a:bodyPr wrap="square" rtlCol="0">
            <a:spAutoFit/>
          </a:bodyPr>
          <a:lstStyle/>
          <a:p>
            <a:r>
              <a:rPr lang="lv-LV" dirty="0"/>
              <a:t>2189 pētījuma dalībniekus  ASV vecumā virs 65 gadiem (38,5% vīrieši), kuri agrāk nebija slimojuši ar sirds slimībām, novēroja 5 gadus.</a:t>
            </a:r>
          </a:p>
          <a:p>
            <a:endParaRPr lang="lv-LV" dirty="0"/>
          </a:p>
          <a:p>
            <a:r>
              <a:rPr lang="lv-LV" dirty="0"/>
              <a:t>Pētījuma mērķis bija pētīt, cik bieži attīstās sirds slimības atkarībā no tā, vai cilvēkam rodas kognitīvās funkcijas traucējumi un/vai fiziskas trauslums</a:t>
            </a:r>
          </a:p>
        </p:txBody>
      </p:sp>
      <p:sp>
        <p:nvSpPr>
          <p:cNvPr id="6" name="TextBox 5">
            <a:extLst>
              <a:ext uri="{FF2B5EF4-FFF2-40B4-BE49-F238E27FC236}">
                <a16:creationId xmlns:a16="http://schemas.microsoft.com/office/drawing/2014/main" id="{C0E9A5FB-FBD7-4BCF-E09E-BA8C94C644FF}"/>
              </a:ext>
            </a:extLst>
          </p:cNvPr>
          <p:cNvSpPr txBox="1"/>
          <p:nvPr/>
        </p:nvSpPr>
        <p:spPr>
          <a:xfrm>
            <a:off x="0" y="6583362"/>
            <a:ext cx="6096000" cy="276999"/>
          </a:xfrm>
          <a:prstGeom prst="rect">
            <a:avLst/>
          </a:prstGeom>
          <a:noFill/>
        </p:spPr>
        <p:txBody>
          <a:bodyPr wrap="square">
            <a:spAutoFit/>
          </a:bodyPr>
          <a:lstStyle/>
          <a:p>
            <a:r>
              <a:rPr lang="lv-LV" sz="1200" b="0" i="0" dirty="0" err="1">
                <a:effectLst/>
                <a:latin typeface="+mn-lt"/>
              </a:rPr>
              <a:t>Damluji</a:t>
            </a:r>
            <a:r>
              <a:rPr lang="lv-LV" sz="1200" b="0" i="0" dirty="0">
                <a:effectLst/>
                <a:latin typeface="+mn-lt"/>
              </a:rPr>
              <a:t> </a:t>
            </a:r>
            <a:r>
              <a:rPr lang="lv-LV" sz="1200" b="0" i="0" dirty="0" err="1">
                <a:effectLst/>
                <a:latin typeface="+mn-lt"/>
              </a:rPr>
              <a:t>Aaet</a:t>
            </a:r>
            <a:r>
              <a:rPr lang="lv-LV" sz="1200" b="0" i="0" dirty="0">
                <a:effectLst/>
                <a:latin typeface="+mn-lt"/>
              </a:rPr>
              <a:t> </a:t>
            </a:r>
            <a:r>
              <a:rPr lang="lv-LV" sz="1200" b="0" i="0" dirty="0" err="1">
                <a:effectLst/>
                <a:latin typeface="+mn-lt"/>
              </a:rPr>
              <a:t>al</a:t>
            </a:r>
            <a:r>
              <a:rPr lang="lv-LV" sz="1200" b="0" i="0" dirty="0">
                <a:effectLst/>
                <a:latin typeface="+mn-lt"/>
              </a:rPr>
              <a:t>. JACC </a:t>
            </a:r>
            <a:r>
              <a:rPr lang="lv-LV" sz="1200" b="0" i="0" dirty="0" err="1">
                <a:effectLst/>
                <a:latin typeface="+mn-lt"/>
              </a:rPr>
              <a:t>Adv</a:t>
            </a:r>
            <a:r>
              <a:rPr lang="lv-LV" sz="1200" b="0" i="0" dirty="0">
                <a:effectLst/>
                <a:latin typeface="+mn-lt"/>
              </a:rPr>
              <a:t>. 2023 May;2(3):100318.  </a:t>
            </a:r>
            <a:endParaRPr lang="lv-LV" sz="1200" dirty="0">
              <a:latin typeface="+mn-lt"/>
            </a:endParaRPr>
          </a:p>
        </p:txBody>
      </p:sp>
      <p:sp>
        <p:nvSpPr>
          <p:cNvPr id="7" name="TextBox 6">
            <a:extLst>
              <a:ext uri="{FF2B5EF4-FFF2-40B4-BE49-F238E27FC236}">
                <a16:creationId xmlns:a16="http://schemas.microsoft.com/office/drawing/2014/main" id="{F169E379-4237-88E3-7199-A982E4C9F9F9}"/>
              </a:ext>
            </a:extLst>
          </p:cNvPr>
          <p:cNvSpPr txBox="1"/>
          <p:nvPr/>
        </p:nvSpPr>
        <p:spPr>
          <a:xfrm>
            <a:off x="5776686" y="6036252"/>
            <a:ext cx="5950857" cy="646331"/>
          </a:xfrm>
          <a:prstGeom prst="rect">
            <a:avLst/>
          </a:prstGeom>
          <a:noFill/>
        </p:spPr>
        <p:txBody>
          <a:bodyPr wrap="square" rtlCol="0">
            <a:spAutoFit/>
          </a:bodyPr>
          <a:lstStyle/>
          <a:p>
            <a:r>
              <a:rPr lang="lv-LV" dirty="0"/>
              <a:t>CI, </a:t>
            </a:r>
            <a:r>
              <a:rPr lang="lv-LV" dirty="0" err="1"/>
              <a:t>cognitive</a:t>
            </a:r>
            <a:r>
              <a:rPr lang="lv-LV" dirty="0"/>
              <a:t> </a:t>
            </a:r>
            <a:r>
              <a:rPr lang="lv-LV" dirty="0" err="1"/>
              <a:t>impariment</a:t>
            </a:r>
            <a:r>
              <a:rPr lang="lv-LV" dirty="0"/>
              <a:t> – kognitīvi traucējumi</a:t>
            </a:r>
          </a:p>
          <a:p>
            <a:r>
              <a:rPr lang="lv-LV" dirty="0" err="1"/>
              <a:t>Frailty</a:t>
            </a:r>
            <a:r>
              <a:rPr lang="lv-LV" dirty="0"/>
              <a:t> – fizisks trauslums</a:t>
            </a:r>
          </a:p>
        </p:txBody>
      </p:sp>
    </p:spTree>
    <p:extLst>
      <p:ext uri="{BB962C8B-B14F-4D97-AF65-F5344CB8AC3E}">
        <p14:creationId xmlns:p14="http://schemas.microsoft.com/office/powerpoint/2010/main" val="2984275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Cím 1"/>
          <p:cNvSpPr>
            <a:spLocks/>
          </p:cNvSpPr>
          <p:nvPr/>
        </p:nvSpPr>
        <p:spPr bwMode="auto">
          <a:xfrm>
            <a:off x="2842963" y="-1358469"/>
            <a:ext cx="7283451"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hu-HU" sz="4000" dirty="0">
              <a:latin typeface="Calibri" panose="020F0502020204030204" pitchFamily="34" charset="0"/>
            </a:endParaRPr>
          </a:p>
        </p:txBody>
      </p:sp>
      <p:sp>
        <p:nvSpPr>
          <p:cNvPr id="4" name="Title 3">
            <a:extLst>
              <a:ext uri="{FF2B5EF4-FFF2-40B4-BE49-F238E27FC236}">
                <a16:creationId xmlns:a16="http://schemas.microsoft.com/office/drawing/2014/main" id="{6A8B1958-9116-4C39-BC01-5E7EFC25574D}"/>
              </a:ext>
            </a:extLst>
          </p:cNvPr>
          <p:cNvSpPr>
            <a:spLocks noGrp="1"/>
          </p:cNvSpPr>
          <p:nvPr>
            <p:ph type="title"/>
          </p:nvPr>
        </p:nvSpPr>
        <p:spPr/>
        <p:txBody>
          <a:bodyPr/>
          <a:lstStyle/>
          <a:p>
            <a:r>
              <a:rPr lang="en-US" dirty="0" err="1"/>
              <a:t>Ao</a:t>
            </a:r>
            <a:r>
              <a:rPr lang="en-US" dirty="0"/>
              <a:t> </a:t>
            </a:r>
            <a:r>
              <a:rPr lang="en-US" dirty="0" err="1"/>
              <a:t>vārstuļa</a:t>
            </a:r>
            <a:r>
              <a:rPr lang="en-US" dirty="0"/>
              <a:t> </a:t>
            </a:r>
            <a:r>
              <a:rPr lang="en-US" dirty="0" err="1"/>
              <a:t>stenoze</a:t>
            </a:r>
            <a:r>
              <a:rPr lang="lv-LV" dirty="0">
                <a:latin typeface="Calibri" panose="020F0502020204030204" pitchFamily="34" charset="0"/>
              </a:rPr>
              <a:t>: </a:t>
            </a:r>
            <a:br>
              <a:rPr lang="lv-LV" dirty="0">
                <a:latin typeface="Calibri" panose="020F0502020204030204" pitchFamily="34" charset="0"/>
              </a:rPr>
            </a:br>
            <a:r>
              <a:rPr lang="lv-LV" dirty="0">
                <a:latin typeface="Calibri" panose="020F0502020204030204" pitchFamily="34" charset="0"/>
              </a:rPr>
              <a:t>TAVI – </a:t>
            </a:r>
            <a:r>
              <a:rPr lang="lv-LV" dirty="0" err="1">
                <a:latin typeface="Calibri" panose="020F0502020204030204" pitchFamily="34" charset="0"/>
              </a:rPr>
              <a:t>mazinvazīva</a:t>
            </a:r>
            <a:r>
              <a:rPr lang="lv-LV" dirty="0">
                <a:latin typeface="Calibri" panose="020F0502020204030204" pitchFamily="34" charset="0"/>
              </a:rPr>
              <a:t> ārstēšanas metode</a:t>
            </a:r>
            <a:endParaRPr lang="lv-LV" dirty="0"/>
          </a:p>
        </p:txBody>
      </p:sp>
      <p:sp>
        <p:nvSpPr>
          <p:cNvPr id="5" name="Rectangle 4">
            <a:extLst>
              <a:ext uri="{FF2B5EF4-FFF2-40B4-BE49-F238E27FC236}">
                <a16:creationId xmlns:a16="http://schemas.microsoft.com/office/drawing/2014/main" id="{174DC26D-B2C7-4E95-B674-F1FDCB58F41C}"/>
              </a:ext>
            </a:extLst>
          </p:cNvPr>
          <p:cNvSpPr/>
          <p:nvPr/>
        </p:nvSpPr>
        <p:spPr>
          <a:xfrm>
            <a:off x="9552111" y="2782669"/>
            <a:ext cx="4305368" cy="646331"/>
          </a:xfrm>
          <a:prstGeom prst="rect">
            <a:avLst/>
          </a:prstGeom>
        </p:spPr>
        <p:txBody>
          <a:bodyPr wrap="square">
            <a:spAutoFit/>
          </a:bodyPr>
          <a:lstStyle/>
          <a:p>
            <a:r>
              <a:rPr lang="en-US" sz="1800" b="1" dirty="0" err="1">
                <a:solidFill>
                  <a:schemeClr val="accent4">
                    <a:lumMod val="75000"/>
                  </a:schemeClr>
                </a:solidFill>
              </a:rPr>
              <a:t>Kopā</a:t>
            </a:r>
            <a:r>
              <a:rPr lang="en-US" sz="1800" b="1" dirty="0">
                <a:solidFill>
                  <a:schemeClr val="accent4">
                    <a:lumMod val="75000"/>
                  </a:schemeClr>
                </a:solidFill>
              </a:rPr>
              <a:t>:</a:t>
            </a:r>
            <a:r>
              <a:rPr lang="lv-LV" sz="1800" b="1" dirty="0">
                <a:solidFill>
                  <a:schemeClr val="accent4">
                    <a:lumMod val="75000"/>
                  </a:schemeClr>
                </a:solidFill>
              </a:rPr>
              <a:t> </a:t>
            </a:r>
            <a:r>
              <a:rPr lang="lv-LV" sz="1800" b="1" dirty="0">
                <a:solidFill>
                  <a:srgbClr val="FF0000"/>
                </a:solidFill>
              </a:rPr>
              <a:t>991 TAVI </a:t>
            </a:r>
          </a:p>
          <a:p>
            <a:endParaRPr lang="en-US" b="1" dirty="0">
              <a:solidFill>
                <a:schemeClr val="accent4">
                  <a:lumMod val="75000"/>
                </a:schemeClr>
              </a:solidFill>
            </a:endParaRPr>
          </a:p>
        </p:txBody>
      </p:sp>
      <p:pic>
        <p:nvPicPr>
          <p:cNvPr id="18" name="Picture 17" descr="Névtelen 3.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9255" y="1753468"/>
            <a:ext cx="2151546" cy="1470604"/>
          </a:xfrm>
          <a:prstGeom prst="rect">
            <a:avLst/>
          </a:prstGeom>
        </p:spPr>
      </p:pic>
      <p:pic>
        <p:nvPicPr>
          <p:cNvPr id="7" name="Picture 4">
            <a:extLst>
              <a:ext uri="{FF2B5EF4-FFF2-40B4-BE49-F238E27FC236}">
                <a16:creationId xmlns:a16="http://schemas.microsoft.com/office/drawing/2014/main" id="{5DE26D39-B1EC-3CE0-E03A-BE6CF8933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4777" y="3673268"/>
            <a:ext cx="1600200" cy="2071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5">
            <a:extLst>
              <a:ext uri="{FF2B5EF4-FFF2-40B4-BE49-F238E27FC236}">
                <a16:creationId xmlns:a16="http://schemas.microsoft.com/office/drawing/2014/main" id="{C5EE5F2E-DAC8-29FD-20E0-9C661D4436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205" y="3690116"/>
            <a:ext cx="1676400" cy="2065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3" name="Chart 12">
            <a:extLst>
              <a:ext uri="{FF2B5EF4-FFF2-40B4-BE49-F238E27FC236}">
                <a16:creationId xmlns:a16="http://schemas.microsoft.com/office/drawing/2014/main" id="{3F955176-7776-94D2-551D-2AE525AC804B}"/>
              </a:ext>
            </a:extLst>
          </p:cNvPr>
          <p:cNvGraphicFramePr/>
          <p:nvPr>
            <p:extLst>
              <p:ext uri="{D42A27DB-BD31-4B8C-83A1-F6EECF244321}">
                <p14:modId xmlns:p14="http://schemas.microsoft.com/office/powerpoint/2010/main" val="1131879817"/>
              </p:ext>
            </p:extLst>
          </p:nvPr>
        </p:nvGraphicFramePr>
        <p:xfrm>
          <a:off x="3954977" y="3499522"/>
          <a:ext cx="7749818" cy="278505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17842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DAB5FA-7760-0C23-250D-B6575A75DE73}"/>
              </a:ext>
            </a:extLst>
          </p:cNvPr>
          <p:cNvPicPr>
            <a:picLocks noChangeAspect="1"/>
          </p:cNvPicPr>
          <p:nvPr/>
        </p:nvPicPr>
        <p:blipFill>
          <a:blip r:embed="rId3"/>
          <a:stretch>
            <a:fillRect/>
          </a:stretch>
        </p:blipFill>
        <p:spPr>
          <a:xfrm>
            <a:off x="2508328" y="1156567"/>
            <a:ext cx="2413042" cy="2981251"/>
          </a:xfrm>
          <a:prstGeom prst="rect">
            <a:avLst/>
          </a:prstGeom>
        </p:spPr>
      </p:pic>
      <p:sp>
        <p:nvSpPr>
          <p:cNvPr id="2" name="Title 1">
            <a:extLst>
              <a:ext uri="{FF2B5EF4-FFF2-40B4-BE49-F238E27FC236}">
                <a16:creationId xmlns:a16="http://schemas.microsoft.com/office/drawing/2014/main" id="{686FB840-2905-05D1-F88E-2CED7E3D0579}"/>
              </a:ext>
            </a:extLst>
          </p:cNvPr>
          <p:cNvSpPr>
            <a:spLocks noGrp="1"/>
          </p:cNvSpPr>
          <p:nvPr>
            <p:ph type="title"/>
          </p:nvPr>
        </p:nvSpPr>
        <p:spPr/>
        <p:txBody>
          <a:bodyPr/>
          <a:lstStyle/>
          <a:p>
            <a:pPr algn="l"/>
            <a:r>
              <a:rPr lang="lv-LV" sz="4000" dirty="0"/>
              <a:t>Pasaules laimes indekss</a:t>
            </a:r>
          </a:p>
        </p:txBody>
      </p:sp>
      <p:pic>
        <p:nvPicPr>
          <p:cNvPr id="4" name="Picture 3">
            <a:extLst>
              <a:ext uri="{FF2B5EF4-FFF2-40B4-BE49-F238E27FC236}">
                <a16:creationId xmlns:a16="http://schemas.microsoft.com/office/drawing/2014/main" id="{BC3BE62E-C3E3-C011-EE09-5EB6F30AE9B4}"/>
              </a:ext>
            </a:extLst>
          </p:cNvPr>
          <p:cNvPicPr>
            <a:picLocks noChangeAspect="1"/>
          </p:cNvPicPr>
          <p:nvPr/>
        </p:nvPicPr>
        <p:blipFill>
          <a:blip r:embed="rId4"/>
          <a:stretch>
            <a:fillRect/>
          </a:stretch>
        </p:blipFill>
        <p:spPr>
          <a:xfrm>
            <a:off x="75907" y="1132506"/>
            <a:ext cx="2544216" cy="2847474"/>
          </a:xfrm>
          <a:prstGeom prst="rect">
            <a:avLst/>
          </a:prstGeom>
        </p:spPr>
      </p:pic>
      <p:pic>
        <p:nvPicPr>
          <p:cNvPr id="6" name="Picture 5">
            <a:extLst>
              <a:ext uri="{FF2B5EF4-FFF2-40B4-BE49-F238E27FC236}">
                <a16:creationId xmlns:a16="http://schemas.microsoft.com/office/drawing/2014/main" id="{B1969F2B-920E-B3A4-BA93-DE5EFDC98E4E}"/>
              </a:ext>
            </a:extLst>
          </p:cNvPr>
          <p:cNvPicPr>
            <a:picLocks noChangeAspect="1"/>
          </p:cNvPicPr>
          <p:nvPr/>
        </p:nvPicPr>
        <p:blipFill>
          <a:blip r:embed="rId5"/>
          <a:stretch>
            <a:fillRect/>
          </a:stretch>
        </p:blipFill>
        <p:spPr>
          <a:xfrm>
            <a:off x="288964" y="2044699"/>
            <a:ext cx="2219364" cy="2768601"/>
          </a:xfrm>
          <a:prstGeom prst="rect">
            <a:avLst/>
          </a:prstGeom>
        </p:spPr>
      </p:pic>
      <p:pic>
        <p:nvPicPr>
          <p:cNvPr id="8" name="Picture 7">
            <a:extLst>
              <a:ext uri="{FF2B5EF4-FFF2-40B4-BE49-F238E27FC236}">
                <a16:creationId xmlns:a16="http://schemas.microsoft.com/office/drawing/2014/main" id="{544AEAB7-0AD0-F2B9-17F4-F3C99E6176FA}"/>
              </a:ext>
            </a:extLst>
          </p:cNvPr>
          <p:cNvPicPr>
            <a:picLocks noChangeAspect="1"/>
          </p:cNvPicPr>
          <p:nvPr/>
        </p:nvPicPr>
        <p:blipFill>
          <a:blip r:embed="rId6"/>
          <a:stretch>
            <a:fillRect/>
          </a:stretch>
        </p:blipFill>
        <p:spPr>
          <a:xfrm>
            <a:off x="568303" y="3540309"/>
            <a:ext cx="2570758" cy="3190115"/>
          </a:xfrm>
          <a:prstGeom prst="rect">
            <a:avLst/>
          </a:prstGeom>
        </p:spPr>
      </p:pic>
      <p:pic>
        <p:nvPicPr>
          <p:cNvPr id="12" name="Picture 11">
            <a:extLst>
              <a:ext uri="{FF2B5EF4-FFF2-40B4-BE49-F238E27FC236}">
                <a16:creationId xmlns:a16="http://schemas.microsoft.com/office/drawing/2014/main" id="{88EA3135-F7C6-D8DB-0A88-69556F586F31}"/>
              </a:ext>
            </a:extLst>
          </p:cNvPr>
          <p:cNvPicPr>
            <a:picLocks noChangeAspect="1"/>
          </p:cNvPicPr>
          <p:nvPr/>
        </p:nvPicPr>
        <p:blipFill>
          <a:blip r:embed="rId7"/>
          <a:stretch>
            <a:fillRect/>
          </a:stretch>
        </p:blipFill>
        <p:spPr>
          <a:xfrm>
            <a:off x="2730388" y="1900140"/>
            <a:ext cx="2573218" cy="3190115"/>
          </a:xfrm>
          <a:prstGeom prst="rect">
            <a:avLst/>
          </a:prstGeom>
        </p:spPr>
      </p:pic>
      <p:pic>
        <p:nvPicPr>
          <p:cNvPr id="14" name="Picture 13">
            <a:extLst>
              <a:ext uri="{FF2B5EF4-FFF2-40B4-BE49-F238E27FC236}">
                <a16:creationId xmlns:a16="http://schemas.microsoft.com/office/drawing/2014/main" id="{BC46403E-F9CC-88DC-E4F6-F53CA6DF1D7F}"/>
              </a:ext>
            </a:extLst>
          </p:cNvPr>
          <p:cNvPicPr>
            <a:picLocks noChangeAspect="1"/>
          </p:cNvPicPr>
          <p:nvPr/>
        </p:nvPicPr>
        <p:blipFill>
          <a:blip r:embed="rId8"/>
          <a:stretch>
            <a:fillRect/>
          </a:stretch>
        </p:blipFill>
        <p:spPr>
          <a:xfrm>
            <a:off x="3189529" y="2647192"/>
            <a:ext cx="2413043" cy="2849614"/>
          </a:xfrm>
          <a:prstGeom prst="rect">
            <a:avLst/>
          </a:prstGeom>
        </p:spPr>
      </p:pic>
      <p:pic>
        <p:nvPicPr>
          <p:cNvPr id="18" name="Picture 17">
            <a:extLst>
              <a:ext uri="{FF2B5EF4-FFF2-40B4-BE49-F238E27FC236}">
                <a16:creationId xmlns:a16="http://schemas.microsoft.com/office/drawing/2014/main" id="{D29CB571-218C-210A-F965-0E955C7E6CEC}"/>
              </a:ext>
            </a:extLst>
          </p:cNvPr>
          <p:cNvPicPr>
            <a:picLocks noChangeAspect="1"/>
          </p:cNvPicPr>
          <p:nvPr/>
        </p:nvPicPr>
        <p:blipFill>
          <a:blip r:embed="rId9"/>
          <a:stretch>
            <a:fillRect/>
          </a:stretch>
        </p:blipFill>
        <p:spPr>
          <a:xfrm>
            <a:off x="5973263" y="204833"/>
            <a:ext cx="6201640" cy="6592220"/>
          </a:xfrm>
          <a:prstGeom prst="rect">
            <a:avLst/>
          </a:prstGeom>
        </p:spPr>
      </p:pic>
      <p:pic>
        <p:nvPicPr>
          <p:cNvPr id="16" name="Picture 15">
            <a:extLst>
              <a:ext uri="{FF2B5EF4-FFF2-40B4-BE49-F238E27FC236}">
                <a16:creationId xmlns:a16="http://schemas.microsoft.com/office/drawing/2014/main" id="{3AE79950-1D6D-7D0B-41A3-E9300AD9AEBF}"/>
              </a:ext>
            </a:extLst>
          </p:cNvPr>
          <p:cNvPicPr>
            <a:picLocks noChangeAspect="1"/>
          </p:cNvPicPr>
          <p:nvPr/>
        </p:nvPicPr>
        <p:blipFill>
          <a:blip r:embed="rId10"/>
          <a:stretch>
            <a:fillRect/>
          </a:stretch>
        </p:blipFill>
        <p:spPr>
          <a:xfrm>
            <a:off x="3731564" y="3515440"/>
            <a:ext cx="2416062" cy="3214984"/>
          </a:xfrm>
          <a:prstGeom prst="rect">
            <a:avLst/>
          </a:prstGeom>
        </p:spPr>
      </p:pic>
    </p:spTree>
    <p:extLst>
      <p:ext uri="{BB962C8B-B14F-4D97-AF65-F5344CB8AC3E}">
        <p14:creationId xmlns:p14="http://schemas.microsoft.com/office/powerpoint/2010/main" val="2931712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2CB25-455F-A499-6764-15E0D556BD30}"/>
              </a:ext>
            </a:extLst>
          </p:cNvPr>
          <p:cNvSpPr>
            <a:spLocks noGrp="1"/>
          </p:cNvSpPr>
          <p:nvPr>
            <p:ph type="title"/>
          </p:nvPr>
        </p:nvSpPr>
        <p:spPr/>
        <p:txBody>
          <a:bodyPr/>
          <a:lstStyle/>
          <a:p>
            <a:endParaRPr lang="lv-LV"/>
          </a:p>
        </p:txBody>
      </p:sp>
      <p:pic>
        <p:nvPicPr>
          <p:cNvPr id="4" name="Picture 3">
            <a:extLst>
              <a:ext uri="{FF2B5EF4-FFF2-40B4-BE49-F238E27FC236}">
                <a16:creationId xmlns:a16="http://schemas.microsoft.com/office/drawing/2014/main" id="{0EE934A1-9384-1386-A84B-8A4854FCEC63}"/>
              </a:ext>
            </a:extLst>
          </p:cNvPr>
          <p:cNvPicPr>
            <a:picLocks noChangeAspect="1"/>
          </p:cNvPicPr>
          <p:nvPr/>
        </p:nvPicPr>
        <p:blipFill>
          <a:blip r:embed="rId2"/>
          <a:stretch>
            <a:fillRect/>
          </a:stretch>
        </p:blipFill>
        <p:spPr>
          <a:xfrm>
            <a:off x="387736" y="274638"/>
            <a:ext cx="7468642" cy="2000529"/>
          </a:xfrm>
          <a:prstGeom prst="rect">
            <a:avLst/>
          </a:prstGeom>
        </p:spPr>
      </p:pic>
      <p:pic>
        <p:nvPicPr>
          <p:cNvPr id="6" name="Picture 5">
            <a:extLst>
              <a:ext uri="{FF2B5EF4-FFF2-40B4-BE49-F238E27FC236}">
                <a16:creationId xmlns:a16="http://schemas.microsoft.com/office/drawing/2014/main" id="{C9467F47-9928-E221-8310-A26B17569652}"/>
              </a:ext>
            </a:extLst>
          </p:cNvPr>
          <p:cNvPicPr>
            <a:picLocks noChangeAspect="1"/>
          </p:cNvPicPr>
          <p:nvPr/>
        </p:nvPicPr>
        <p:blipFill>
          <a:blip r:embed="rId3"/>
          <a:stretch>
            <a:fillRect/>
          </a:stretch>
        </p:blipFill>
        <p:spPr>
          <a:xfrm>
            <a:off x="1471071" y="2094318"/>
            <a:ext cx="1267002" cy="695422"/>
          </a:xfrm>
          <a:prstGeom prst="rect">
            <a:avLst/>
          </a:prstGeom>
        </p:spPr>
      </p:pic>
      <p:pic>
        <p:nvPicPr>
          <p:cNvPr id="14" name="Picture 13">
            <a:extLst>
              <a:ext uri="{FF2B5EF4-FFF2-40B4-BE49-F238E27FC236}">
                <a16:creationId xmlns:a16="http://schemas.microsoft.com/office/drawing/2014/main" id="{A81C5101-3748-794F-8A13-91AD8467E46C}"/>
              </a:ext>
            </a:extLst>
          </p:cNvPr>
          <p:cNvPicPr>
            <a:picLocks noChangeAspect="1"/>
          </p:cNvPicPr>
          <p:nvPr/>
        </p:nvPicPr>
        <p:blipFill>
          <a:blip r:embed="rId4"/>
          <a:stretch>
            <a:fillRect/>
          </a:stretch>
        </p:blipFill>
        <p:spPr>
          <a:xfrm>
            <a:off x="187910" y="3013270"/>
            <a:ext cx="11816179" cy="2909151"/>
          </a:xfrm>
          <a:prstGeom prst="rect">
            <a:avLst/>
          </a:prstGeom>
        </p:spPr>
      </p:pic>
      <p:sp>
        <p:nvSpPr>
          <p:cNvPr id="3" name="TextBox 2">
            <a:extLst>
              <a:ext uri="{FF2B5EF4-FFF2-40B4-BE49-F238E27FC236}">
                <a16:creationId xmlns:a16="http://schemas.microsoft.com/office/drawing/2014/main" id="{65C59F95-0E81-4261-A5DC-EE188335FFD7}"/>
              </a:ext>
            </a:extLst>
          </p:cNvPr>
          <p:cNvSpPr txBox="1"/>
          <p:nvPr/>
        </p:nvSpPr>
        <p:spPr>
          <a:xfrm>
            <a:off x="8259482" y="1739153"/>
            <a:ext cx="3322918" cy="369332"/>
          </a:xfrm>
          <a:prstGeom prst="rect">
            <a:avLst/>
          </a:prstGeom>
          <a:noFill/>
        </p:spPr>
        <p:txBody>
          <a:bodyPr wrap="square" rtlCol="0">
            <a:spAutoFit/>
          </a:bodyPr>
          <a:lstStyle/>
          <a:p>
            <a:r>
              <a:rPr lang="lv-LV" dirty="0">
                <a:solidFill>
                  <a:srgbClr val="FF0000"/>
                </a:solidFill>
              </a:rPr>
              <a:t>P.S. Speciāli politikas veidotājiem!</a:t>
            </a:r>
          </a:p>
        </p:txBody>
      </p:sp>
    </p:spTree>
    <p:extLst>
      <p:ext uri="{BB962C8B-B14F-4D97-AF65-F5344CB8AC3E}">
        <p14:creationId xmlns:p14="http://schemas.microsoft.com/office/powerpoint/2010/main" val="4279224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9EC45D-2482-49D6-8423-D0C57DDE4D3F}"/>
              </a:ext>
            </a:extLst>
          </p:cNvPr>
          <p:cNvPicPr>
            <a:picLocks noChangeAspect="1"/>
          </p:cNvPicPr>
          <p:nvPr/>
        </p:nvPicPr>
        <p:blipFill>
          <a:blip r:embed="rId3"/>
          <a:stretch>
            <a:fillRect/>
          </a:stretch>
        </p:blipFill>
        <p:spPr>
          <a:xfrm>
            <a:off x="3315754" y="1904702"/>
            <a:ext cx="8718591" cy="3573923"/>
          </a:xfrm>
          <a:prstGeom prst="rect">
            <a:avLst/>
          </a:prstGeom>
        </p:spPr>
      </p:pic>
      <p:sp>
        <p:nvSpPr>
          <p:cNvPr id="3" name="Title 2">
            <a:extLst>
              <a:ext uri="{FF2B5EF4-FFF2-40B4-BE49-F238E27FC236}">
                <a16:creationId xmlns:a16="http://schemas.microsoft.com/office/drawing/2014/main" id="{64CB52AB-45A9-4B32-93F5-6BC0D9E1E6C2}"/>
              </a:ext>
            </a:extLst>
          </p:cNvPr>
          <p:cNvSpPr>
            <a:spLocks noGrp="1"/>
          </p:cNvSpPr>
          <p:nvPr>
            <p:ph type="title"/>
          </p:nvPr>
        </p:nvSpPr>
        <p:spPr/>
        <p:txBody>
          <a:bodyPr>
            <a:noAutofit/>
          </a:bodyPr>
          <a:lstStyle/>
          <a:p>
            <a:r>
              <a:rPr lang="lv-LV" sz="3600" dirty="0" err="1"/>
              <a:t>Psihosociālo</a:t>
            </a:r>
            <a:r>
              <a:rPr lang="lv-LV" sz="3600" dirty="0"/>
              <a:t> faktoru ietekme uz sirds slimību risku</a:t>
            </a:r>
          </a:p>
        </p:txBody>
      </p:sp>
      <p:sp>
        <p:nvSpPr>
          <p:cNvPr id="4" name="Rectangle 3">
            <a:extLst>
              <a:ext uri="{FF2B5EF4-FFF2-40B4-BE49-F238E27FC236}">
                <a16:creationId xmlns:a16="http://schemas.microsoft.com/office/drawing/2014/main" id="{66A8FB6F-2E99-412A-BE59-0E7C39DC1D79}"/>
              </a:ext>
            </a:extLst>
          </p:cNvPr>
          <p:cNvSpPr/>
          <p:nvPr/>
        </p:nvSpPr>
        <p:spPr>
          <a:xfrm>
            <a:off x="372533" y="0"/>
            <a:ext cx="11819467" cy="276999"/>
          </a:xfrm>
          <a:prstGeom prst="rect">
            <a:avLst/>
          </a:prstGeom>
        </p:spPr>
        <p:txBody>
          <a:bodyPr wrap="square">
            <a:spAutoFit/>
          </a:bodyPr>
          <a:lstStyle/>
          <a:p>
            <a:r>
              <a:rPr lang="lv-LV" sz="1200" dirty="0" err="1">
                <a:solidFill>
                  <a:srgbClr val="000000"/>
                </a:solidFill>
                <a:latin typeface="Calibri" panose="020F0502020204030204" pitchFamily="34" charset="0"/>
                <a:cs typeface="Calibri" panose="020F0502020204030204" pitchFamily="34" charset="0"/>
              </a:rPr>
              <a:t>Visseren</a:t>
            </a:r>
            <a:r>
              <a:rPr lang="lv-LV" sz="1200" dirty="0">
                <a:solidFill>
                  <a:srgbClr val="000000"/>
                </a:solidFill>
                <a:latin typeface="Calibri" panose="020F0502020204030204" pitchFamily="34" charset="0"/>
                <a:cs typeface="Calibri" panose="020F0502020204030204" pitchFamily="34" charset="0"/>
              </a:rPr>
              <a:t> FLJ, </a:t>
            </a:r>
            <a:r>
              <a:rPr lang="lv-LV" sz="1200" dirty="0" err="1">
                <a:solidFill>
                  <a:srgbClr val="000000"/>
                </a:solidFill>
                <a:latin typeface="Calibri" panose="020F0502020204030204" pitchFamily="34" charset="0"/>
                <a:cs typeface="Calibri" panose="020F0502020204030204" pitchFamily="34" charset="0"/>
              </a:rPr>
              <a:t>et</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al</a:t>
            </a:r>
            <a:r>
              <a:rPr lang="lv-LV" sz="1200" dirty="0">
                <a:solidFill>
                  <a:srgbClr val="000000"/>
                </a:solidFill>
                <a:latin typeface="Calibri" panose="020F0502020204030204" pitchFamily="34" charset="0"/>
                <a:cs typeface="Calibri" panose="020F0502020204030204" pitchFamily="34" charset="0"/>
              </a:rPr>
              <a:t>. 2021 ESC </a:t>
            </a:r>
            <a:r>
              <a:rPr lang="lv-LV" sz="1200" dirty="0" err="1">
                <a:solidFill>
                  <a:srgbClr val="000000"/>
                </a:solidFill>
                <a:latin typeface="Calibri" panose="020F0502020204030204" pitchFamily="34" charset="0"/>
                <a:cs typeface="Calibri" panose="020F0502020204030204" pitchFamily="34" charset="0"/>
              </a:rPr>
              <a:t>Guidelines</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on</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cardiovascular</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disease</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prevention</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in</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clinical</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practice</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Eur</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Heart</a:t>
            </a:r>
            <a:r>
              <a:rPr lang="lv-LV" sz="1200" dirty="0">
                <a:solidFill>
                  <a:srgbClr val="000000"/>
                </a:solidFill>
                <a:latin typeface="Calibri" panose="020F0502020204030204" pitchFamily="34" charset="0"/>
                <a:cs typeface="Calibri" panose="020F0502020204030204" pitchFamily="34" charset="0"/>
              </a:rPr>
              <a:t> J. </a:t>
            </a:r>
            <a:r>
              <a:rPr lang="lv-LV" sz="1200" dirty="0" err="1">
                <a:solidFill>
                  <a:srgbClr val="000000"/>
                </a:solidFill>
                <a:latin typeface="Calibri" panose="020F0502020204030204" pitchFamily="34" charset="0"/>
                <a:cs typeface="Calibri" panose="020F0502020204030204" pitchFamily="34" charset="0"/>
              </a:rPr>
              <a:t>Supplementary</a:t>
            </a:r>
            <a:r>
              <a:rPr lang="lv-LV" sz="1200" dirty="0">
                <a:solidFill>
                  <a:srgbClr val="000000"/>
                </a:solidFill>
                <a:latin typeface="Calibri" panose="020F0502020204030204" pitchFamily="34" charset="0"/>
                <a:cs typeface="Calibri" panose="020F0502020204030204" pitchFamily="34" charset="0"/>
              </a:rPr>
              <a:t> </a:t>
            </a:r>
            <a:r>
              <a:rPr lang="lv-LV" sz="1200" dirty="0" err="1">
                <a:solidFill>
                  <a:srgbClr val="000000"/>
                </a:solidFill>
                <a:latin typeface="Calibri" panose="020F0502020204030204" pitchFamily="34" charset="0"/>
                <a:cs typeface="Calibri" panose="020F0502020204030204" pitchFamily="34" charset="0"/>
              </a:rPr>
              <a:t>Data</a:t>
            </a:r>
            <a:r>
              <a:rPr lang="lv-LV" sz="1200" dirty="0">
                <a:solidFill>
                  <a:srgbClr val="000000"/>
                </a:solidFill>
                <a:latin typeface="Calibri" panose="020F0502020204030204" pitchFamily="34" charset="0"/>
                <a:cs typeface="Calibri" panose="020F0502020204030204" pitchFamily="34" charset="0"/>
              </a:rPr>
              <a:t>.  </a:t>
            </a:r>
          </a:p>
        </p:txBody>
      </p:sp>
      <p:sp>
        <p:nvSpPr>
          <p:cNvPr id="5" name="Rectangle 4">
            <a:extLst>
              <a:ext uri="{FF2B5EF4-FFF2-40B4-BE49-F238E27FC236}">
                <a16:creationId xmlns:a16="http://schemas.microsoft.com/office/drawing/2014/main" id="{D6478DCE-6AA0-8FCC-AA9F-CA33BF031055}"/>
              </a:ext>
            </a:extLst>
          </p:cNvPr>
          <p:cNvSpPr/>
          <p:nvPr/>
        </p:nvSpPr>
        <p:spPr>
          <a:xfrm>
            <a:off x="3490209" y="4303659"/>
            <a:ext cx="8386481" cy="245575"/>
          </a:xfrm>
          <a:prstGeom prst="rect">
            <a:avLst/>
          </a:prstGeom>
          <a:noFill/>
          <a:ln w="28575">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lv-LV"/>
          </a:p>
        </p:txBody>
      </p:sp>
      <p:sp>
        <p:nvSpPr>
          <p:cNvPr id="6" name="TextBox 5">
            <a:extLst>
              <a:ext uri="{FF2B5EF4-FFF2-40B4-BE49-F238E27FC236}">
                <a16:creationId xmlns:a16="http://schemas.microsoft.com/office/drawing/2014/main" id="{87BAA3DD-C1D4-CAB9-744B-4495370301AF}"/>
              </a:ext>
            </a:extLst>
          </p:cNvPr>
          <p:cNvSpPr txBox="1"/>
          <p:nvPr/>
        </p:nvSpPr>
        <p:spPr>
          <a:xfrm>
            <a:off x="157655" y="3225561"/>
            <a:ext cx="3000444" cy="2862322"/>
          </a:xfrm>
          <a:prstGeom prst="rect">
            <a:avLst/>
          </a:prstGeom>
          <a:noFill/>
        </p:spPr>
        <p:txBody>
          <a:bodyPr wrap="square" rtlCol="0">
            <a:spAutoFit/>
          </a:bodyPr>
          <a:lstStyle/>
          <a:p>
            <a:r>
              <a:rPr lang="lv-LV" b="1" dirty="0">
                <a:solidFill>
                  <a:srgbClr val="008000"/>
                </a:solidFill>
              </a:rPr>
              <a:t>Optimisms sirds slimību attīstības relatīvo risku mazina par 35%,</a:t>
            </a:r>
          </a:p>
          <a:p>
            <a:r>
              <a:rPr lang="lv-LV" b="1" dirty="0">
                <a:solidFill>
                  <a:srgbClr val="FF0000"/>
                </a:solidFill>
              </a:rPr>
              <a:t>Visi pārējie (tabulā minētie) </a:t>
            </a:r>
            <a:r>
              <a:rPr lang="lv-LV" b="1" dirty="0" err="1">
                <a:solidFill>
                  <a:srgbClr val="FF0000"/>
                </a:solidFill>
              </a:rPr>
              <a:t>psihosociālie</a:t>
            </a:r>
            <a:r>
              <a:rPr lang="lv-LV" b="1" dirty="0">
                <a:solidFill>
                  <a:srgbClr val="FF0000"/>
                </a:solidFill>
              </a:rPr>
              <a:t> riska modifikatori palielina sirds slimību attīstības risku par 1,19 (dusmas/naidīgums) līdz 2,70 (nelabvēlīga bērnības pieredze) reizēm</a:t>
            </a:r>
          </a:p>
        </p:txBody>
      </p:sp>
      <p:sp>
        <p:nvSpPr>
          <p:cNvPr id="8" name="TextBox 7">
            <a:extLst>
              <a:ext uri="{FF2B5EF4-FFF2-40B4-BE49-F238E27FC236}">
                <a16:creationId xmlns:a16="http://schemas.microsoft.com/office/drawing/2014/main" id="{9FDE52B0-3358-9750-4974-814688C2C602}"/>
              </a:ext>
            </a:extLst>
          </p:cNvPr>
          <p:cNvSpPr txBox="1"/>
          <p:nvPr/>
        </p:nvSpPr>
        <p:spPr>
          <a:xfrm>
            <a:off x="0" y="6581001"/>
            <a:ext cx="11582400" cy="276999"/>
          </a:xfrm>
          <a:prstGeom prst="rect">
            <a:avLst/>
          </a:prstGeom>
          <a:noFill/>
        </p:spPr>
        <p:txBody>
          <a:bodyPr wrap="square">
            <a:spAutoFit/>
          </a:bodyPr>
          <a:lstStyle/>
          <a:p>
            <a:r>
              <a:rPr lang="en-LV" sz="1200" dirty="0"/>
              <a:t>https://healthwaymedical.com/the-stressed-out-heart-anxiety-heart-health/?fbclid=IwAR04KMz5h5oY0aTxj-0g7bePP3UZvGF0JMqk_NZ-Stzc8AOXCIJILRPbrxY</a:t>
            </a:r>
          </a:p>
        </p:txBody>
      </p:sp>
      <p:pic>
        <p:nvPicPr>
          <p:cNvPr id="2050" name="Picture 2" descr="the-stressed-out-heart-dr-saurabh-rastogi">
            <a:extLst>
              <a:ext uri="{FF2B5EF4-FFF2-40B4-BE49-F238E27FC236}">
                <a16:creationId xmlns:a16="http://schemas.microsoft.com/office/drawing/2014/main" id="{9357E9FA-F261-6DCB-5A2C-2940DB819F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334" y="1134093"/>
            <a:ext cx="2809765" cy="2107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648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D553C-24BC-EC04-98E4-FE5627D0A10E}"/>
              </a:ext>
            </a:extLst>
          </p:cNvPr>
          <p:cNvSpPr>
            <a:spLocks noGrp="1"/>
          </p:cNvSpPr>
          <p:nvPr>
            <p:ph type="title"/>
          </p:nvPr>
        </p:nvSpPr>
        <p:spPr>
          <a:xfrm>
            <a:off x="609600" y="274638"/>
            <a:ext cx="5188296" cy="1143000"/>
          </a:xfrm>
        </p:spPr>
        <p:txBody>
          <a:bodyPr/>
          <a:lstStyle/>
          <a:p>
            <a:r>
              <a:rPr lang="lv-LV" dirty="0"/>
              <a:t>Veselīgs dzīvesveids un fiziskās aktivitātes</a:t>
            </a:r>
          </a:p>
        </p:txBody>
      </p:sp>
      <p:pic>
        <p:nvPicPr>
          <p:cNvPr id="2050" name="Picture 2">
            <a:extLst>
              <a:ext uri="{FF2B5EF4-FFF2-40B4-BE49-F238E27FC236}">
                <a16:creationId xmlns:a16="http://schemas.microsoft.com/office/drawing/2014/main" id="{0C6A759B-58D7-E1C3-4151-A1DACF122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613" y="0"/>
            <a:ext cx="60213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393FC7A-7992-0584-DB95-38CA8431FED4}"/>
              </a:ext>
            </a:extLst>
          </p:cNvPr>
          <p:cNvPicPr>
            <a:picLocks noChangeAspect="1"/>
          </p:cNvPicPr>
          <p:nvPr/>
        </p:nvPicPr>
        <p:blipFill>
          <a:blip r:embed="rId3"/>
          <a:stretch>
            <a:fillRect/>
          </a:stretch>
        </p:blipFill>
        <p:spPr>
          <a:xfrm>
            <a:off x="971690" y="1643614"/>
            <a:ext cx="4202392" cy="5118652"/>
          </a:xfrm>
          <a:prstGeom prst="rect">
            <a:avLst/>
          </a:prstGeom>
        </p:spPr>
      </p:pic>
    </p:spTree>
    <p:extLst>
      <p:ext uri="{BB962C8B-B14F-4D97-AF65-F5344CB8AC3E}">
        <p14:creationId xmlns:p14="http://schemas.microsoft.com/office/powerpoint/2010/main" val="1134953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heteachingpalette.com/wp-content/uploads/2009/03/mona-example-300x281.jpg">
            <a:extLst>
              <a:ext uri="{FF2B5EF4-FFF2-40B4-BE49-F238E27FC236}">
                <a16:creationId xmlns:a16="http://schemas.microsoft.com/office/drawing/2014/main" id="{A14879FC-D7D7-4EE9-965A-E6BAF821C5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347863"/>
            <a:ext cx="4651731" cy="4358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a:extLst>
              <a:ext uri="{FF2B5EF4-FFF2-40B4-BE49-F238E27FC236}">
                <a16:creationId xmlns:a16="http://schemas.microsoft.com/office/drawing/2014/main" id="{94AB5DEA-919F-A56C-E292-FC55F492ED4C}"/>
              </a:ext>
            </a:extLst>
          </p:cNvPr>
          <p:cNvSpPr txBox="1"/>
          <p:nvPr/>
        </p:nvSpPr>
        <p:spPr>
          <a:xfrm>
            <a:off x="1318161" y="2220686"/>
            <a:ext cx="4500748" cy="646331"/>
          </a:xfrm>
          <a:prstGeom prst="rect">
            <a:avLst/>
          </a:prstGeom>
          <a:noFill/>
        </p:spPr>
        <p:txBody>
          <a:bodyPr wrap="square" rtlCol="0">
            <a:spAutoFit/>
          </a:bodyPr>
          <a:lstStyle/>
          <a:p>
            <a:r>
              <a:rPr lang="en-GB" sz="3600" b="1" i="1" dirty="0" err="1"/>
              <a:t>Paldies</a:t>
            </a:r>
            <a:r>
              <a:rPr lang="en-GB" sz="3600" b="1" i="1" dirty="0"/>
              <a:t> par </a:t>
            </a:r>
            <a:r>
              <a:rPr lang="en-GB" sz="3600" b="1" i="1" dirty="0" err="1"/>
              <a:t>uzmanību</a:t>
            </a:r>
            <a:r>
              <a:rPr lang="en-GB" sz="3600" b="1" i="1" dirty="0"/>
              <a:t>!</a:t>
            </a:r>
          </a:p>
        </p:txBody>
      </p:sp>
    </p:spTree>
    <p:extLst>
      <p:ext uri="{BB962C8B-B14F-4D97-AF65-F5344CB8AC3E}">
        <p14:creationId xmlns:p14="http://schemas.microsoft.com/office/powerpoint/2010/main" val="1795792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8929</TotalTime>
  <Words>1180</Words>
  <Application>Microsoft Office PowerPoint</Application>
  <PresentationFormat>Widescreen</PresentationFormat>
  <Paragraphs>196</Paragraphs>
  <Slides>16</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BlinkMacSystemFont</vt:lpstr>
      <vt:lpstr>Calibri</vt:lpstr>
      <vt:lpstr>Palatino Linotype</vt:lpstr>
      <vt:lpstr>system-ui</vt:lpstr>
      <vt:lpstr>Source Sans Pro</vt:lpstr>
      <vt:lpstr>Times</vt:lpstr>
      <vt:lpstr>Office Theme</vt:lpstr>
      <vt:lpstr>Par veselību, medicīnu, dzīvi  (sudraba seniori)</vt:lpstr>
      <vt:lpstr>Veselība</vt:lpstr>
      <vt:lpstr>Iedzīvotāju skaits vecumā 80+</vt:lpstr>
      <vt:lpstr>Kas izraisa un kas novērš sirds slimības?</vt:lpstr>
      <vt:lpstr>Latvijas iedzīvotāju kardiovaskulāro un citu neinfekcijas slimību riska faktoru šķērsgriezuma pētījums Riska faktoru prevalence Latvijā</vt:lpstr>
      <vt:lpstr>«Ne-tradicionālie, modernie» riska faktori</vt:lpstr>
      <vt:lpstr>PowerPoint Presentation</vt:lpstr>
      <vt:lpstr>Obesogēnais vides raksturojuma indekss Obesogenic Built environment CharacterisTics  (OBCT) index</vt:lpstr>
      <vt:lpstr>Kognitīvā funkcija</vt:lpstr>
      <vt:lpstr>Kognitīvās funkcijas un fiziskā trausluma saistība ar sirds slimību attīstības risku</vt:lpstr>
      <vt:lpstr>Ao vārstuļa stenoze:  TAVI – mazinvazīva ārstēšanas metode</vt:lpstr>
      <vt:lpstr>Pasaules laimes indekss</vt:lpstr>
      <vt:lpstr>PowerPoint Presentation</vt:lpstr>
      <vt:lpstr>Psihosociālo faktoru ietekme uz sirds slimību risku</vt:lpstr>
      <vt:lpstr>Veselīgs dzīvesveids un fiziskās aktivitātes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Marta</dc:creator>
  <cp:lastModifiedBy>Andrejs Ērglis</cp:lastModifiedBy>
  <cp:revision>314</cp:revision>
  <dcterms:created xsi:type="dcterms:W3CDTF">2013-01-11T07:29:10Z</dcterms:created>
  <dcterms:modified xsi:type="dcterms:W3CDTF">2025-10-02T12:08:22Z</dcterms:modified>
</cp:coreProperties>
</file>