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2" r:id="rId2"/>
    <p:sldId id="4166" r:id="rId3"/>
    <p:sldId id="4167" r:id="rId4"/>
    <p:sldId id="4172" r:id="rId5"/>
    <p:sldId id="4161" r:id="rId6"/>
    <p:sldId id="3046" r:id="rId7"/>
    <p:sldId id="4173" r:id="rId8"/>
    <p:sldId id="273" r:id="rId9"/>
    <p:sldId id="4174" r:id="rId10"/>
    <p:sldId id="257" r:id="rId11"/>
    <p:sldId id="4177" r:id="rId12"/>
    <p:sldId id="4175" r:id="rId13"/>
    <p:sldId id="275" r:id="rId14"/>
    <p:sldId id="271" r:id="rId15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906F0D-4D98-F691-44C3-DB94FB6A89D4}" name="Anna Strapcāne" initials="AS" userId="S::anna.strapcane@vm.gov.lv::fa45c96a-efc4-4d40-aead-380272c5ae54" providerId="AD"/>
  <p188:author id="{FFDA697B-3DE1-CB2C-A614-AACD28936B3B}" name="Sanita Janka" initials="SJ" userId="S::sanita.janka@vm.gov.lv::eb14081c-1403-47bc-a4b5-ff3cdecc4c93" providerId="AD"/>
  <p188:author id="{E96ACEA5-D513-98D0-B223-7E240228598B}" name="Boriss Kņigins" initials="BK" userId="S::boriss.knigins@vm.gov.lv::4d54d0db-7f6f-4e30-bb84-90ed6f7a9280" providerId="AD"/>
  <p188:author id="{69F142D5-8188-74D1-8DA6-65C7A45C34E3}" name="Ilze Maskalāne" initials="IM" userId="S::ilze.maskalane@vm.gov.lv::499b5ef9-fc00-4256-af94-31fd09d9b94a" providerId="AD"/>
  <p188:author id="{D13DEFEE-2A19-83D9-207E-EB95DB750CEE}" name="Svens Henkuzens" initials="SH" userId="S::svens.henkuzens@vm.gov.lv::c8fe8674-b51d-413b-bc2d-1233a7fd6a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BFA71-3D6C-4ABE-88E5-3458FC8753D3}" v="78" dt="2025-10-02T07:37:08.958"/>
    <p1510:client id="{2DB98F97-298E-331A-4A33-B9ED15FEC3F4}" v="101" dt="2025-10-02T14:30:45.931"/>
    <p1510:client id="{74FA640A-E896-055C-4027-0A2779F4D66A}" v="62" dt="2025-10-02T10:47:17.097"/>
    <p1510:client id="{C6DC64AD-DF9D-8DDA-79CD-765E6411CEA7}" v="34" dt="2025-10-02T11:09:15.865"/>
    <p1510:client id="{C7044061-E895-7533-8E50-9EE34C095100}" v="14" dt="2025-10-02T13:45:02.813"/>
    <p1510:client id="{C87FC2E7-94AA-C73E-6547-16FC5CF35A2A}" v="23" dt="2025-10-02T09:00:36.136"/>
    <p1510:client id="{E4E96A4D-BE0B-FD49-A950-DB0B9E77D997}" v="27" dt="2025-10-02T07:45:42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99398-F96B-4BD6-875F-6F821148ADF8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lv-LV"/>
        </a:p>
      </dgm:t>
    </dgm:pt>
    <dgm:pt modelId="{0C3801F1-F49B-4CAB-9A5D-DDA358D4B2D0}">
      <dgm:prSet phldrT="[Text]" phldr="0" custT="0"/>
      <dgm:spPr/>
      <dgm:t>
        <a:bodyPr/>
        <a:lstStyle/>
        <a:p>
          <a:r>
            <a:rPr lang="lv-LV">
              <a:latin typeface="Aptos Display"/>
              <a:ea typeface="Verdana"/>
            </a:rPr>
            <a:t>Mātes un bērna veselības plāns</a:t>
          </a:r>
        </a:p>
      </dgm:t>
    </dgm:pt>
    <dgm:pt modelId="{67109843-E981-47FB-8E15-C27B824A70E9}" type="parTrans" cxnId="{39D4A260-E34A-4827-AB0B-EBED53BC5A12}">
      <dgm:prSet/>
      <dgm:spPr/>
      <dgm:t>
        <a:bodyPr/>
        <a:lstStyle/>
        <a:p>
          <a:endParaRPr lang="lv-LV"/>
        </a:p>
      </dgm:t>
    </dgm:pt>
    <dgm:pt modelId="{CECB3910-80CA-47D4-B75C-4B33B360A1ED}" type="sibTrans" cxnId="{39D4A260-E34A-4827-AB0B-EBED53BC5A12}">
      <dgm:prSet/>
      <dgm:spPr/>
      <dgm:t>
        <a:bodyPr/>
        <a:lstStyle/>
        <a:p>
          <a:endParaRPr lang="lv-LV"/>
        </a:p>
      </dgm:t>
    </dgm:pt>
    <dgm:pt modelId="{E4F4ED92-A89B-4FAF-8DC8-23716CFBB3CD}">
      <dgm:prSet phldrT="[Text]" phldr="0"/>
      <dgm:spPr/>
      <dgm:t>
        <a:bodyPr/>
        <a:lstStyle/>
        <a:p>
          <a:r>
            <a:rPr lang="lv-LV">
              <a:latin typeface="Aptos Display"/>
              <a:ea typeface="Verdana"/>
            </a:rPr>
            <a:t>Onkoloģijas jomas plāns</a:t>
          </a:r>
        </a:p>
      </dgm:t>
    </dgm:pt>
    <dgm:pt modelId="{E2DAA9E6-D930-4BF5-A21F-DF5A2020460B}" type="parTrans" cxnId="{7B841218-82FD-4ACC-8094-7C6A23F8B15B}">
      <dgm:prSet/>
      <dgm:spPr/>
      <dgm:t>
        <a:bodyPr/>
        <a:lstStyle/>
        <a:p>
          <a:endParaRPr lang="lv-LV"/>
        </a:p>
      </dgm:t>
    </dgm:pt>
    <dgm:pt modelId="{ECA1AF10-139D-40DE-A86E-E655BF431B10}" type="sibTrans" cxnId="{7B841218-82FD-4ACC-8094-7C6A23F8B15B}">
      <dgm:prSet/>
      <dgm:spPr/>
      <dgm:t>
        <a:bodyPr/>
        <a:lstStyle/>
        <a:p>
          <a:endParaRPr lang="lv-LV"/>
        </a:p>
      </dgm:t>
    </dgm:pt>
    <dgm:pt modelId="{29E213D9-3BDD-4C6B-A62F-E68F015E05A2}">
      <dgm:prSet phldrT="[Text]" phldr="0"/>
      <dgm:spPr/>
      <dgm:t>
        <a:bodyPr/>
        <a:lstStyle/>
        <a:p>
          <a:r>
            <a:rPr lang="lv-LV">
              <a:latin typeface="Aptos Display"/>
              <a:ea typeface="Verdana"/>
            </a:rPr>
            <a:t>Reto slimību plāns</a:t>
          </a:r>
        </a:p>
      </dgm:t>
    </dgm:pt>
    <dgm:pt modelId="{0F284B03-999F-4A98-82FC-6C270042B849}" type="parTrans" cxnId="{3EBB97AA-A1A5-4708-9BF6-171F44DA397D}">
      <dgm:prSet/>
      <dgm:spPr/>
      <dgm:t>
        <a:bodyPr/>
        <a:lstStyle/>
        <a:p>
          <a:endParaRPr lang="lv-LV"/>
        </a:p>
      </dgm:t>
    </dgm:pt>
    <dgm:pt modelId="{880F28E8-B647-4AF8-935A-B6AA3936521E}" type="sibTrans" cxnId="{3EBB97AA-A1A5-4708-9BF6-171F44DA397D}">
      <dgm:prSet/>
      <dgm:spPr/>
      <dgm:t>
        <a:bodyPr/>
        <a:lstStyle/>
        <a:p>
          <a:endParaRPr lang="lv-LV"/>
        </a:p>
      </dgm:t>
    </dgm:pt>
    <dgm:pt modelId="{CE52214A-8359-4AAF-9AB7-610A086CAB8D}">
      <dgm:prSet phldrT="[Text]" phldr="0"/>
      <dgm:spPr/>
      <dgm:t>
        <a:bodyPr/>
        <a:lstStyle/>
        <a:p>
          <a:r>
            <a:rPr lang="lv-LV">
              <a:latin typeface="Aptos Display"/>
              <a:ea typeface="Verdana"/>
            </a:rPr>
            <a:t>Kompensējamie medikamenti </a:t>
          </a:r>
        </a:p>
      </dgm:t>
    </dgm:pt>
    <dgm:pt modelId="{E54FAA52-235D-409F-9107-FD8D787625B1}" type="parTrans" cxnId="{2AB6FDD3-08CF-4EFD-9900-B0DD31B42EB3}">
      <dgm:prSet/>
      <dgm:spPr/>
      <dgm:t>
        <a:bodyPr/>
        <a:lstStyle/>
        <a:p>
          <a:endParaRPr lang="lv-LV"/>
        </a:p>
      </dgm:t>
    </dgm:pt>
    <dgm:pt modelId="{7D9F9B27-8204-45F8-B96A-13C4A42C036F}" type="sibTrans" cxnId="{2AB6FDD3-08CF-4EFD-9900-B0DD31B42EB3}">
      <dgm:prSet/>
      <dgm:spPr/>
      <dgm:t>
        <a:bodyPr/>
        <a:lstStyle/>
        <a:p>
          <a:endParaRPr lang="lv-LV"/>
        </a:p>
      </dgm:t>
    </dgm:pt>
    <dgm:pt modelId="{0AAFA1EE-3809-4EEF-99CE-BD247CACBEF6}">
      <dgm:prSet phldrT="[Text]" phldr="0"/>
      <dgm:spPr/>
      <dgm:t>
        <a:bodyPr/>
        <a:lstStyle/>
        <a:p>
          <a:r>
            <a:rPr lang="lv-LV">
              <a:latin typeface="Aptos Display"/>
              <a:ea typeface="Verdana"/>
            </a:rPr>
            <a:t>Psihiskās veselības uzlabošana</a:t>
          </a:r>
        </a:p>
      </dgm:t>
    </dgm:pt>
    <dgm:pt modelId="{9359861C-6F5A-441D-AFA0-B91F1EAF74CE}" type="parTrans" cxnId="{72CA3371-CA2D-4F7A-BFAA-03C83E82EA6C}">
      <dgm:prSet/>
      <dgm:spPr/>
      <dgm:t>
        <a:bodyPr/>
        <a:lstStyle/>
        <a:p>
          <a:endParaRPr lang="lv-LV"/>
        </a:p>
      </dgm:t>
    </dgm:pt>
    <dgm:pt modelId="{9CB77293-ED5C-491D-9F6E-27C5EAB65E3F}" type="sibTrans" cxnId="{72CA3371-CA2D-4F7A-BFAA-03C83E82EA6C}">
      <dgm:prSet/>
      <dgm:spPr/>
      <dgm:t>
        <a:bodyPr/>
        <a:lstStyle/>
        <a:p>
          <a:endParaRPr lang="lv-LV"/>
        </a:p>
      </dgm:t>
    </dgm:pt>
    <dgm:pt modelId="{112FB505-4B13-4637-962F-C38EA3B89706}">
      <dgm:prSet phldrT="[Text]" phldr="0"/>
      <dgm:spPr/>
      <dgm:t>
        <a:bodyPr/>
        <a:lstStyle/>
        <a:p>
          <a:r>
            <a:rPr lang="lv-LV">
              <a:latin typeface="Aptos Display"/>
              <a:ea typeface="Verdana"/>
            </a:rPr>
            <a:t>Liekā svara un aptaukošanās ierobežošana</a:t>
          </a:r>
        </a:p>
      </dgm:t>
    </dgm:pt>
    <dgm:pt modelId="{C8DCDCFE-CEF7-4563-8325-9E2DB581D46E}" type="parTrans" cxnId="{BE8FE2A5-7D67-4DF0-8636-8D2A43D3FBE3}">
      <dgm:prSet/>
      <dgm:spPr/>
      <dgm:t>
        <a:bodyPr/>
        <a:lstStyle/>
        <a:p>
          <a:endParaRPr lang="lv-LV"/>
        </a:p>
      </dgm:t>
    </dgm:pt>
    <dgm:pt modelId="{BB3D2352-CAC9-4EB3-BC7C-8815C6451EDF}" type="sibTrans" cxnId="{BE8FE2A5-7D67-4DF0-8636-8D2A43D3FBE3}">
      <dgm:prSet/>
      <dgm:spPr/>
      <dgm:t>
        <a:bodyPr/>
        <a:lstStyle/>
        <a:p>
          <a:endParaRPr lang="lv-LV"/>
        </a:p>
      </dgm:t>
    </dgm:pt>
    <dgm:pt modelId="{BA75AC9E-A514-4779-BF86-D0A27B6EE97B}">
      <dgm:prSet phldr="0"/>
      <dgm:spPr/>
      <dgm:t>
        <a:bodyPr/>
        <a:lstStyle/>
        <a:p>
          <a:pPr rtl="0"/>
          <a:r>
            <a:rPr lang="lv-LV">
              <a:latin typeface="Aptos Display"/>
              <a:ea typeface="Verdana"/>
            </a:rPr>
            <a:t>Sirds un asinsvadu plāns</a:t>
          </a:r>
        </a:p>
      </dgm:t>
    </dgm:pt>
    <dgm:pt modelId="{B9E44006-17F8-4594-82A8-3C959C578A11}" type="parTrans" cxnId="{5E3AAD47-FF85-421A-A4D5-D58EBA2695DB}">
      <dgm:prSet/>
      <dgm:spPr/>
    </dgm:pt>
    <dgm:pt modelId="{AE82DA64-E3DC-41A6-8B7E-6166B4865668}" type="sibTrans" cxnId="{5E3AAD47-FF85-421A-A4D5-D58EBA2695DB}">
      <dgm:prSet/>
      <dgm:spPr/>
    </dgm:pt>
    <dgm:pt modelId="{C18BBB4F-4EA6-43AD-9304-FFFAB6351804}">
      <dgm:prSet phldr="0"/>
      <dgm:spPr/>
      <dgm:t>
        <a:bodyPr/>
        <a:lstStyle/>
        <a:p>
          <a:pPr rtl="0"/>
          <a:r>
            <a:rPr lang="lv-LV">
              <a:latin typeface="Aptos Display"/>
              <a:ea typeface="Verdana"/>
            </a:rPr>
            <a:t>Slimnīcu reforma</a:t>
          </a:r>
        </a:p>
      </dgm:t>
    </dgm:pt>
    <dgm:pt modelId="{79E849C1-F5CC-4B10-A89F-3289AEC96111}" type="parTrans" cxnId="{CF16D4B5-D12E-4280-80C5-F6094709072A}">
      <dgm:prSet/>
      <dgm:spPr/>
    </dgm:pt>
    <dgm:pt modelId="{6BE8ED72-DFDB-41EB-942E-C90AA11B3760}" type="sibTrans" cxnId="{CF16D4B5-D12E-4280-80C5-F6094709072A}">
      <dgm:prSet/>
      <dgm:spPr/>
    </dgm:pt>
    <dgm:pt modelId="{2E5AB31F-CB74-419E-BF09-5D5B9FA4DF15}" type="pres">
      <dgm:prSet presAssocID="{80099398-F96B-4BD6-875F-6F821148ADF8}" presName="diagram" presStyleCnt="0">
        <dgm:presLayoutVars>
          <dgm:dir/>
          <dgm:resizeHandles val="exact"/>
        </dgm:presLayoutVars>
      </dgm:prSet>
      <dgm:spPr/>
    </dgm:pt>
    <dgm:pt modelId="{7BE6CE00-6D51-467A-8E1F-D399EB8EF32C}" type="pres">
      <dgm:prSet presAssocID="{0C3801F1-F49B-4CAB-9A5D-DDA358D4B2D0}" presName="node" presStyleLbl="node1" presStyleIdx="0" presStyleCnt="8">
        <dgm:presLayoutVars>
          <dgm:bulletEnabled val="1"/>
        </dgm:presLayoutVars>
      </dgm:prSet>
      <dgm:spPr/>
    </dgm:pt>
    <dgm:pt modelId="{B4C1FC48-8E4C-4327-9618-1C2D8470F7EE}" type="pres">
      <dgm:prSet presAssocID="{CECB3910-80CA-47D4-B75C-4B33B360A1ED}" presName="sibTrans" presStyleCnt="0"/>
      <dgm:spPr/>
    </dgm:pt>
    <dgm:pt modelId="{520EE7D7-FB4C-44F7-A5A6-6DFE06C5DC41}" type="pres">
      <dgm:prSet presAssocID="{CE52214A-8359-4AAF-9AB7-610A086CAB8D}" presName="node" presStyleLbl="node1" presStyleIdx="1" presStyleCnt="8">
        <dgm:presLayoutVars>
          <dgm:bulletEnabled val="1"/>
        </dgm:presLayoutVars>
      </dgm:prSet>
      <dgm:spPr/>
    </dgm:pt>
    <dgm:pt modelId="{B46DED60-30C5-4B19-99D4-FBF207238238}" type="pres">
      <dgm:prSet presAssocID="{7D9F9B27-8204-45F8-B96A-13C4A42C036F}" presName="sibTrans" presStyleCnt="0"/>
      <dgm:spPr/>
    </dgm:pt>
    <dgm:pt modelId="{5BF11D20-CBBC-49DD-8E68-DE45F38317B0}" type="pres">
      <dgm:prSet presAssocID="{E4F4ED92-A89B-4FAF-8DC8-23716CFBB3CD}" presName="node" presStyleLbl="node1" presStyleIdx="2" presStyleCnt="8">
        <dgm:presLayoutVars>
          <dgm:bulletEnabled val="1"/>
        </dgm:presLayoutVars>
      </dgm:prSet>
      <dgm:spPr/>
    </dgm:pt>
    <dgm:pt modelId="{EFF0E06A-9739-4D10-914B-671083C1D3B0}" type="pres">
      <dgm:prSet presAssocID="{ECA1AF10-139D-40DE-A86E-E655BF431B10}" presName="sibTrans" presStyleCnt="0"/>
      <dgm:spPr/>
    </dgm:pt>
    <dgm:pt modelId="{3A7CB08E-3DA7-4891-BFFC-CC97652599F7}" type="pres">
      <dgm:prSet presAssocID="{29E213D9-3BDD-4C6B-A62F-E68F015E05A2}" presName="node" presStyleLbl="node1" presStyleIdx="3" presStyleCnt="8">
        <dgm:presLayoutVars>
          <dgm:bulletEnabled val="1"/>
        </dgm:presLayoutVars>
      </dgm:prSet>
      <dgm:spPr/>
    </dgm:pt>
    <dgm:pt modelId="{DA4E7F11-B969-46B8-AA69-1AA93C9039E1}" type="pres">
      <dgm:prSet presAssocID="{880F28E8-B647-4AF8-935A-B6AA3936521E}" presName="sibTrans" presStyleCnt="0"/>
      <dgm:spPr/>
    </dgm:pt>
    <dgm:pt modelId="{39F0E767-BE60-483E-8917-AC3DC17B5706}" type="pres">
      <dgm:prSet presAssocID="{0AAFA1EE-3809-4EEF-99CE-BD247CACBEF6}" presName="node" presStyleLbl="node1" presStyleIdx="4" presStyleCnt="8">
        <dgm:presLayoutVars>
          <dgm:bulletEnabled val="1"/>
        </dgm:presLayoutVars>
      </dgm:prSet>
      <dgm:spPr/>
    </dgm:pt>
    <dgm:pt modelId="{139E22AF-FC62-46F6-87E1-EB3E7730DBE2}" type="pres">
      <dgm:prSet presAssocID="{9CB77293-ED5C-491D-9F6E-27C5EAB65E3F}" presName="sibTrans" presStyleCnt="0"/>
      <dgm:spPr/>
    </dgm:pt>
    <dgm:pt modelId="{318E318C-DC38-4A02-B815-58CE6D11B4B4}" type="pres">
      <dgm:prSet presAssocID="{112FB505-4B13-4637-962F-C38EA3B89706}" presName="node" presStyleLbl="node1" presStyleIdx="5" presStyleCnt="8">
        <dgm:presLayoutVars>
          <dgm:bulletEnabled val="1"/>
        </dgm:presLayoutVars>
      </dgm:prSet>
      <dgm:spPr/>
    </dgm:pt>
    <dgm:pt modelId="{D7CE1C9B-7070-4F29-98A5-5796076E695C}" type="pres">
      <dgm:prSet presAssocID="{BB3D2352-CAC9-4EB3-BC7C-8815C6451EDF}" presName="sibTrans" presStyleCnt="0"/>
      <dgm:spPr/>
    </dgm:pt>
    <dgm:pt modelId="{0BDD0359-1B19-4285-8F84-9F1334B520E5}" type="pres">
      <dgm:prSet presAssocID="{BA75AC9E-A514-4779-BF86-D0A27B6EE97B}" presName="node" presStyleLbl="node1" presStyleIdx="6" presStyleCnt="8">
        <dgm:presLayoutVars>
          <dgm:bulletEnabled val="1"/>
        </dgm:presLayoutVars>
      </dgm:prSet>
      <dgm:spPr/>
    </dgm:pt>
    <dgm:pt modelId="{69B33090-A80C-4370-B4E3-6F275C50826A}" type="pres">
      <dgm:prSet presAssocID="{AE82DA64-E3DC-41A6-8B7E-6166B4865668}" presName="sibTrans" presStyleCnt="0"/>
      <dgm:spPr/>
    </dgm:pt>
    <dgm:pt modelId="{F3086CC6-1422-4DC9-AD5B-EB8875D5A3C3}" type="pres">
      <dgm:prSet presAssocID="{C18BBB4F-4EA6-43AD-9304-FFFAB6351804}" presName="node" presStyleLbl="node1" presStyleIdx="7" presStyleCnt="8">
        <dgm:presLayoutVars>
          <dgm:bulletEnabled val="1"/>
        </dgm:presLayoutVars>
      </dgm:prSet>
      <dgm:spPr/>
    </dgm:pt>
  </dgm:ptLst>
  <dgm:cxnLst>
    <dgm:cxn modelId="{7B841218-82FD-4ACC-8094-7C6A23F8B15B}" srcId="{80099398-F96B-4BD6-875F-6F821148ADF8}" destId="{E4F4ED92-A89B-4FAF-8DC8-23716CFBB3CD}" srcOrd="2" destOrd="0" parTransId="{E2DAA9E6-D930-4BF5-A21F-DF5A2020460B}" sibTransId="{ECA1AF10-139D-40DE-A86E-E655BF431B10}"/>
    <dgm:cxn modelId="{96B61131-5671-4978-8D55-F78A58039FD2}" type="presOf" srcId="{112FB505-4B13-4637-962F-C38EA3B89706}" destId="{318E318C-DC38-4A02-B815-58CE6D11B4B4}" srcOrd="0" destOrd="0" presId="urn:microsoft.com/office/officeart/2005/8/layout/default"/>
    <dgm:cxn modelId="{3DEA393C-9CB6-4736-8DD0-E9C6F48C7D1D}" type="presOf" srcId="{CE52214A-8359-4AAF-9AB7-610A086CAB8D}" destId="{520EE7D7-FB4C-44F7-A5A6-6DFE06C5DC41}" srcOrd="0" destOrd="0" presId="urn:microsoft.com/office/officeart/2005/8/layout/default"/>
    <dgm:cxn modelId="{02905C5D-6F0B-493E-A2A3-89D3D369D7C7}" type="presOf" srcId="{29E213D9-3BDD-4C6B-A62F-E68F015E05A2}" destId="{3A7CB08E-3DA7-4891-BFFC-CC97652599F7}" srcOrd="0" destOrd="0" presId="urn:microsoft.com/office/officeart/2005/8/layout/default"/>
    <dgm:cxn modelId="{39D4A260-E34A-4827-AB0B-EBED53BC5A12}" srcId="{80099398-F96B-4BD6-875F-6F821148ADF8}" destId="{0C3801F1-F49B-4CAB-9A5D-DDA358D4B2D0}" srcOrd="0" destOrd="0" parTransId="{67109843-E981-47FB-8E15-C27B824A70E9}" sibTransId="{CECB3910-80CA-47D4-B75C-4B33B360A1ED}"/>
    <dgm:cxn modelId="{5E3AAD47-FF85-421A-A4D5-D58EBA2695DB}" srcId="{80099398-F96B-4BD6-875F-6F821148ADF8}" destId="{BA75AC9E-A514-4779-BF86-D0A27B6EE97B}" srcOrd="6" destOrd="0" parTransId="{B9E44006-17F8-4594-82A8-3C959C578A11}" sibTransId="{AE82DA64-E3DC-41A6-8B7E-6166B4865668}"/>
    <dgm:cxn modelId="{68A5476F-45FE-41C1-943C-2F44EBF451A0}" type="presOf" srcId="{80099398-F96B-4BD6-875F-6F821148ADF8}" destId="{2E5AB31F-CB74-419E-BF09-5D5B9FA4DF15}" srcOrd="0" destOrd="0" presId="urn:microsoft.com/office/officeart/2005/8/layout/default"/>
    <dgm:cxn modelId="{72CA3371-CA2D-4F7A-BFAA-03C83E82EA6C}" srcId="{80099398-F96B-4BD6-875F-6F821148ADF8}" destId="{0AAFA1EE-3809-4EEF-99CE-BD247CACBEF6}" srcOrd="4" destOrd="0" parTransId="{9359861C-6F5A-441D-AFA0-B91F1EAF74CE}" sibTransId="{9CB77293-ED5C-491D-9F6E-27C5EAB65E3F}"/>
    <dgm:cxn modelId="{A53CAB53-86B9-44C9-8D66-3EC6AC644CAD}" type="presOf" srcId="{C18BBB4F-4EA6-43AD-9304-FFFAB6351804}" destId="{F3086CC6-1422-4DC9-AD5B-EB8875D5A3C3}" srcOrd="0" destOrd="0" presId="urn:microsoft.com/office/officeart/2005/8/layout/default"/>
    <dgm:cxn modelId="{7BEDA07E-DC2D-4D67-A69C-4A82D8C83DA1}" type="presOf" srcId="{0C3801F1-F49B-4CAB-9A5D-DDA358D4B2D0}" destId="{7BE6CE00-6D51-467A-8E1F-D399EB8EF32C}" srcOrd="0" destOrd="0" presId="urn:microsoft.com/office/officeart/2005/8/layout/default"/>
    <dgm:cxn modelId="{1F99AA97-C786-4B8B-9B97-DFBCB4B93CF5}" type="presOf" srcId="{E4F4ED92-A89B-4FAF-8DC8-23716CFBB3CD}" destId="{5BF11D20-CBBC-49DD-8E68-DE45F38317B0}" srcOrd="0" destOrd="0" presId="urn:microsoft.com/office/officeart/2005/8/layout/default"/>
    <dgm:cxn modelId="{3A690799-4111-4C69-85EF-DEC8C366CFD6}" type="presOf" srcId="{0AAFA1EE-3809-4EEF-99CE-BD247CACBEF6}" destId="{39F0E767-BE60-483E-8917-AC3DC17B5706}" srcOrd="0" destOrd="0" presId="urn:microsoft.com/office/officeart/2005/8/layout/default"/>
    <dgm:cxn modelId="{BE8FE2A5-7D67-4DF0-8636-8D2A43D3FBE3}" srcId="{80099398-F96B-4BD6-875F-6F821148ADF8}" destId="{112FB505-4B13-4637-962F-C38EA3B89706}" srcOrd="5" destOrd="0" parTransId="{C8DCDCFE-CEF7-4563-8325-9E2DB581D46E}" sibTransId="{BB3D2352-CAC9-4EB3-BC7C-8815C6451EDF}"/>
    <dgm:cxn modelId="{3EBB97AA-A1A5-4708-9BF6-171F44DA397D}" srcId="{80099398-F96B-4BD6-875F-6F821148ADF8}" destId="{29E213D9-3BDD-4C6B-A62F-E68F015E05A2}" srcOrd="3" destOrd="0" parTransId="{0F284B03-999F-4A98-82FC-6C270042B849}" sibTransId="{880F28E8-B647-4AF8-935A-B6AA3936521E}"/>
    <dgm:cxn modelId="{CF16D4B5-D12E-4280-80C5-F6094709072A}" srcId="{80099398-F96B-4BD6-875F-6F821148ADF8}" destId="{C18BBB4F-4EA6-43AD-9304-FFFAB6351804}" srcOrd="7" destOrd="0" parTransId="{79E849C1-F5CC-4B10-A89F-3289AEC96111}" sibTransId="{6BE8ED72-DFDB-41EB-942E-C90AA11B3760}"/>
    <dgm:cxn modelId="{944824CB-5CD7-45B7-9069-F01FA76AD1BF}" type="presOf" srcId="{BA75AC9E-A514-4779-BF86-D0A27B6EE97B}" destId="{0BDD0359-1B19-4285-8F84-9F1334B520E5}" srcOrd="0" destOrd="0" presId="urn:microsoft.com/office/officeart/2005/8/layout/default"/>
    <dgm:cxn modelId="{2AB6FDD3-08CF-4EFD-9900-B0DD31B42EB3}" srcId="{80099398-F96B-4BD6-875F-6F821148ADF8}" destId="{CE52214A-8359-4AAF-9AB7-610A086CAB8D}" srcOrd="1" destOrd="0" parTransId="{E54FAA52-235D-409F-9107-FD8D787625B1}" sibTransId="{7D9F9B27-8204-45F8-B96A-13C4A42C036F}"/>
    <dgm:cxn modelId="{C5757DF3-F9E3-44E5-A147-9C7DDEFBEBB5}" type="presParOf" srcId="{2E5AB31F-CB74-419E-BF09-5D5B9FA4DF15}" destId="{7BE6CE00-6D51-467A-8E1F-D399EB8EF32C}" srcOrd="0" destOrd="0" presId="urn:microsoft.com/office/officeart/2005/8/layout/default"/>
    <dgm:cxn modelId="{AD44DEF9-5213-4E6B-BD21-B2A73742CAE9}" type="presParOf" srcId="{2E5AB31F-CB74-419E-BF09-5D5B9FA4DF15}" destId="{B4C1FC48-8E4C-4327-9618-1C2D8470F7EE}" srcOrd="1" destOrd="0" presId="urn:microsoft.com/office/officeart/2005/8/layout/default"/>
    <dgm:cxn modelId="{ABD8B195-DBF8-43B3-A9FC-C8D2EEF4E88A}" type="presParOf" srcId="{2E5AB31F-CB74-419E-BF09-5D5B9FA4DF15}" destId="{520EE7D7-FB4C-44F7-A5A6-6DFE06C5DC41}" srcOrd="2" destOrd="0" presId="urn:microsoft.com/office/officeart/2005/8/layout/default"/>
    <dgm:cxn modelId="{04CB389B-9777-4A05-9569-B69E8423F42D}" type="presParOf" srcId="{2E5AB31F-CB74-419E-BF09-5D5B9FA4DF15}" destId="{B46DED60-30C5-4B19-99D4-FBF207238238}" srcOrd="3" destOrd="0" presId="urn:microsoft.com/office/officeart/2005/8/layout/default"/>
    <dgm:cxn modelId="{7D54CBED-1850-44D6-BBB1-E11D222DEBA5}" type="presParOf" srcId="{2E5AB31F-CB74-419E-BF09-5D5B9FA4DF15}" destId="{5BF11D20-CBBC-49DD-8E68-DE45F38317B0}" srcOrd="4" destOrd="0" presId="urn:microsoft.com/office/officeart/2005/8/layout/default"/>
    <dgm:cxn modelId="{7E9DC974-DBF0-4173-B111-7A626BD49B0A}" type="presParOf" srcId="{2E5AB31F-CB74-419E-BF09-5D5B9FA4DF15}" destId="{EFF0E06A-9739-4D10-914B-671083C1D3B0}" srcOrd="5" destOrd="0" presId="urn:microsoft.com/office/officeart/2005/8/layout/default"/>
    <dgm:cxn modelId="{1B04B7D5-0712-4D91-A3A9-CF74891525A9}" type="presParOf" srcId="{2E5AB31F-CB74-419E-BF09-5D5B9FA4DF15}" destId="{3A7CB08E-3DA7-4891-BFFC-CC97652599F7}" srcOrd="6" destOrd="0" presId="urn:microsoft.com/office/officeart/2005/8/layout/default"/>
    <dgm:cxn modelId="{9037DCAF-C8F5-4C51-B173-66E46B7CBA1F}" type="presParOf" srcId="{2E5AB31F-CB74-419E-BF09-5D5B9FA4DF15}" destId="{DA4E7F11-B969-46B8-AA69-1AA93C9039E1}" srcOrd="7" destOrd="0" presId="urn:microsoft.com/office/officeart/2005/8/layout/default"/>
    <dgm:cxn modelId="{B40D3FA2-2293-4968-A043-1696B38F608F}" type="presParOf" srcId="{2E5AB31F-CB74-419E-BF09-5D5B9FA4DF15}" destId="{39F0E767-BE60-483E-8917-AC3DC17B5706}" srcOrd="8" destOrd="0" presId="urn:microsoft.com/office/officeart/2005/8/layout/default"/>
    <dgm:cxn modelId="{3C75AD7A-BFEC-45C1-9772-27C1E030674A}" type="presParOf" srcId="{2E5AB31F-CB74-419E-BF09-5D5B9FA4DF15}" destId="{139E22AF-FC62-46F6-87E1-EB3E7730DBE2}" srcOrd="9" destOrd="0" presId="urn:microsoft.com/office/officeart/2005/8/layout/default"/>
    <dgm:cxn modelId="{EC8D191E-56AB-43BC-8677-C1CC14E0BBB0}" type="presParOf" srcId="{2E5AB31F-CB74-419E-BF09-5D5B9FA4DF15}" destId="{318E318C-DC38-4A02-B815-58CE6D11B4B4}" srcOrd="10" destOrd="0" presId="urn:microsoft.com/office/officeart/2005/8/layout/default"/>
    <dgm:cxn modelId="{DBA319DE-9482-43D5-8F0A-E00C312106C4}" type="presParOf" srcId="{2E5AB31F-CB74-419E-BF09-5D5B9FA4DF15}" destId="{D7CE1C9B-7070-4F29-98A5-5796076E695C}" srcOrd="11" destOrd="0" presId="urn:microsoft.com/office/officeart/2005/8/layout/default"/>
    <dgm:cxn modelId="{A39A2972-098A-45CA-8975-73C6C1B3652B}" type="presParOf" srcId="{2E5AB31F-CB74-419E-BF09-5D5B9FA4DF15}" destId="{0BDD0359-1B19-4285-8F84-9F1334B520E5}" srcOrd="12" destOrd="0" presId="urn:microsoft.com/office/officeart/2005/8/layout/default"/>
    <dgm:cxn modelId="{D1BD7D86-3D0E-4AD2-8832-918DDA6CA01C}" type="presParOf" srcId="{2E5AB31F-CB74-419E-BF09-5D5B9FA4DF15}" destId="{69B33090-A80C-4370-B4E3-6F275C50826A}" srcOrd="13" destOrd="0" presId="urn:microsoft.com/office/officeart/2005/8/layout/default"/>
    <dgm:cxn modelId="{D40D7C17-8FF1-412E-B97F-04F3D314ACAF}" type="presParOf" srcId="{2E5AB31F-CB74-419E-BF09-5D5B9FA4DF15}" destId="{F3086CC6-1422-4DC9-AD5B-EB8875D5A3C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E6CE00-6D51-467A-8E1F-D399EB8EF32C}">
      <dsp:nvSpPr>
        <dsp:cNvPr id="0" name=""/>
        <dsp:cNvSpPr/>
      </dsp:nvSpPr>
      <dsp:spPr>
        <a:xfrm>
          <a:off x="2690" y="285156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Mātes un bērna veselības plāns</a:t>
          </a:r>
        </a:p>
      </dsp:txBody>
      <dsp:txXfrm>
        <a:off x="2690" y="285156"/>
        <a:ext cx="2134406" cy="1280643"/>
      </dsp:txXfrm>
    </dsp:sp>
    <dsp:sp modelId="{520EE7D7-FB4C-44F7-A5A6-6DFE06C5DC41}">
      <dsp:nvSpPr>
        <dsp:cNvPr id="0" name=""/>
        <dsp:cNvSpPr/>
      </dsp:nvSpPr>
      <dsp:spPr>
        <a:xfrm>
          <a:off x="2350537" y="285156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Kompensējamie medikamenti </a:t>
          </a:r>
        </a:p>
      </dsp:txBody>
      <dsp:txXfrm>
        <a:off x="2350537" y="285156"/>
        <a:ext cx="2134406" cy="1280643"/>
      </dsp:txXfrm>
    </dsp:sp>
    <dsp:sp modelId="{5BF11D20-CBBC-49DD-8E68-DE45F38317B0}">
      <dsp:nvSpPr>
        <dsp:cNvPr id="0" name=""/>
        <dsp:cNvSpPr/>
      </dsp:nvSpPr>
      <dsp:spPr>
        <a:xfrm>
          <a:off x="4698384" y="285156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Onkoloģijas jomas plāns</a:t>
          </a:r>
        </a:p>
      </dsp:txBody>
      <dsp:txXfrm>
        <a:off x="4698384" y="285156"/>
        <a:ext cx="2134406" cy="1280643"/>
      </dsp:txXfrm>
    </dsp:sp>
    <dsp:sp modelId="{3A7CB08E-3DA7-4891-BFFC-CC97652599F7}">
      <dsp:nvSpPr>
        <dsp:cNvPr id="0" name=""/>
        <dsp:cNvSpPr/>
      </dsp:nvSpPr>
      <dsp:spPr>
        <a:xfrm>
          <a:off x="7046232" y="285156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Reto slimību plāns</a:t>
          </a:r>
        </a:p>
      </dsp:txBody>
      <dsp:txXfrm>
        <a:off x="7046232" y="285156"/>
        <a:ext cx="2134406" cy="1280643"/>
      </dsp:txXfrm>
    </dsp:sp>
    <dsp:sp modelId="{39F0E767-BE60-483E-8917-AC3DC17B5706}">
      <dsp:nvSpPr>
        <dsp:cNvPr id="0" name=""/>
        <dsp:cNvSpPr/>
      </dsp:nvSpPr>
      <dsp:spPr>
        <a:xfrm>
          <a:off x="2690" y="1779240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Psihiskās veselības uzlabošana</a:t>
          </a:r>
        </a:p>
      </dsp:txBody>
      <dsp:txXfrm>
        <a:off x="2690" y="1779240"/>
        <a:ext cx="2134406" cy="1280643"/>
      </dsp:txXfrm>
    </dsp:sp>
    <dsp:sp modelId="{318E318C-DC38-4A02-B815-58CE6D11B4B4}">
      <dsp:nvSpPr>
        <dsp:cNvPr id="0" name=""/>
        <dsp:cNvSpPr/>
      </dsp:nvSpPr>
      <dsp:spPr>
        <a:xfrm>
          <a:off x="2350537" y="1779240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Liekā svara un aptaukošanās ierobežošana</a:t>
          </a:r>
        </a:p>
      </dsp:txBody>
      <dsp:txXfrm>
        <a:off x="2350537" y="1779240"/>
        <a:ext cx="2134406" cy="1280643"/>
      </dsp:txXfrm>
    </dsp:sp>
    <dsp:sp modelId="{0BDD0359-1B19-4285-8F84-9F1334B520E5}">
      <dsp:nvSpPr>
        <dsp:cNvPr id="0" name=""/>
        <dsp:cNvSpPr/>
      </dsp:nvSpPr>
      <dsp:spPr>
        <a:xfrm>
          <a:off x="4698384" y="1779240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Sirds un asinsvadu plāns</a:t>
          </a:r>
        </a:p>
      </dsp:txBody>
      <dsp:txXfrm>
        <a:off x="4698384" y="1779240"/>
        <a:ext cx="2134406" cy="1280643"/>
      </dsp:txXfrm>
    </dsp:sp>
    <dsp:sp modelId="{F3086CC6-1422-4DC9-AD5B-EB8875D5A3C3}">
      <dsp:nvSpPr>
        <dsp:cNvPr id="0" name=""/>
        <dsp:cNvSpPr/>
      </dsp:nvSpPr>
      <dsp:spPr>
        <a:xfrm>
          <a:off x="7046232" y="1779240"/>
          <a:ext cx="2134406" cy="1280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200" kern="1200">
              <a:latin typeface="Aptos Display"/>
              <a:ea typeface="Verdana"/>
            </a:rPr>
            <a:t>Slimnīcu reforma</a:t>
          </a:r>
        </a:p>
      </dsp:txBody>
      <dsp:txXfrm>
        <a:off x="7046232" y="1779240"/>
        <a:ext cx="2134406" cy="1280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02595-A0B9-42F8-AFE2-DD0D1D9B9441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6E0A3-97DF-4CF5-ABFD-9E16ACA5837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7932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444444"/>
              </a:solidFill>
            </a:endParaRPr>
          </a:p>
          <a:p>
            <a:endParaRPr lang="lv-LV" b="1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25116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63791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D51C2-FCE7-6B87-C048-E7DF4C8BE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FCA73-8B9C-453C-0A70-6F4B9777B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BDE8E-3C0B-3AC9-520C-88717048F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71F9F-4252-3143-E89B-6F6C5CC9DF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20253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1200" kern="1200" dirty="0">
              <a:solidFill>
                <a:schemeClr val="tx1"/>
              </a:solidFill>
              <a:effectLst/>
              <a:latin typeface="+mn-lt"/>
            </a:endParaRPr>
          </a:p>
          <a:p>
            <a:endParaRPr lang="lv-LV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lv-LV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305">
              <a:defRPr/>
            </a:pPr>
            <a:fld id="{6AF55927-342A-4F37-A2D6-117556481F08}" type="slidenum">
              <a:rPr lang="lv-LV">
                <a:solidFill>
                  <a:prstClr val="black"/>
                </a:solidFill>
                <a:latin typeface="Calibri" panose="020F0502020204030204"/>
              </a:rPr>
              <a:pPr defTabSz="914305">
                <a:defRPr/>
              </a:pPr>
              <a:t>5</a:t>
            </a:fld>
            <a:endParaRPr lang="lv-LV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2531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47700-337D-6C8E-F4A0-17C41922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35694E6A-A814-77FF-94FD-787BA0B0C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48821629-30C3-A93B-F7F8-336BA2634D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6AF9FD1B-3986-6B6D-6394-7718C1FE0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DDACB-C3AC-47FE-8CFC-757E49652635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20224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06092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08196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8312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E72A5-0857-E599-405F-AD3BFC44A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C45BED62-F55F-6CE0-EA3A-A32810B10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4FA6DC06-F0B2-3325-3584-1FA3D97A0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7132D67E-DB8E-5974-4856-719172E7A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2DDACB-C3AC-47FE-8CFC-757E49652635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3522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C6E0A3-97DF-4CF5-ABFD-9E16ACA58377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54263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19BB9-EE2C-47B5-8B21-6BF9C97C0019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15134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C2E69-635C-2672-A533-0009A4393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730D9-A2AF-BCD9-B521-45EC99285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FDF06-52F8-4F1B-5B29-0946776E8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4A4C3-2104-D590-6139-B3A31D86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5BEBF-926B-93AD-5BA6-55F57D0B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6106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2FF1-3910-0C33-A8BA-CE0ACA653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9A0CB-0981-B883-F356-4BCB1E7B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7AE9-D782-6ACC-53A6-2ECB9453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F5EC5-19DF-9210-555E-DAD638100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C81A3-DCB3-305B-AEEE-D2083FE9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716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CAEE-B013-E159-4C97-6CA76495B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B876B-E8D4-03EF-E01F-F27C375DF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08D5D-948C-378C-69EC-66991E43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CCEBC-19E7-2E96-37B8-87C4D611E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B821B-754C-D955-C81B-C9DC2EDA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0827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EAA0-F4C6-72A7-38B6-9237A617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B2C32-60BE-3812-ACC9-43F1C2323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055E8-B76B-7E91-9E10-712E00D28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79EC8-E030-7597-3768-4FD9544DB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22DD3-8FF6-4ADB-6AC2-488FB753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05EFB-8ACF-8014-189C-1FEA3CC8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5289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0B14-7E78-3CDC-0866-79024FEF8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661E2-F697-31AA-7D70-C0207DB2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E1501-2C95-0D66-6483-A70549EB8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DED839-5C86-20C3-1C29-0C65631C9E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392B8E-03A6-908B-CA51-A9F5291FD2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E639A0-646E-419F-5C80-5EE09C1BA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4B289A-5BF0-1698-820A-AF594A4B0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32FF40-B041-2FBC-291C-7B9B3D86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6617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116EE-3E2E-94AD-CC35-10120193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EDA28-420A-6457-E122-F67A8771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EF31B-C5C3-246E-1437-D2CF01F9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EBB26-18E8-AA7E-97B0-91AA0BF04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775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F59A6F-FAAC-2BD9-9B84-0AC309D4B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3BF007-5F81-AF2F-4979-67009B470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67F2E-F6F4-BA63-3764-202E7054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88819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B0AF9-47B2-2322-6203-2D0A369D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AC289-5243-83DA-E926-ADE920132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75FF0-AABD-252A-6E27-E9A3044A9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18DB0-88EA-8C97-2DBF-BF2382E8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B0627-BEA1-E775-1B65-475A69B6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FAB72-7D47-CCD9-BB3D-0976804F2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37298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5B3ED-307A-0A18-2CE9-E1A9BF41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B6C14B-3090-9C71-31C3-547D4FB24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DC837-86F9-461C-7F3C-094D2F66B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013DE-61C8-A21C-93F8-20503F5E3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C9893-00CE-5EAD-A1BC-ACBCCA610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0DC0B-7098-F98B-C192-68BA3A33C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951E-CDD5-FDF1-C14D-5D70A16A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3566E-81CA-9607-F659-19D2B6A33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96E00-53DB-7231-759C-C5215E5C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04992-BC7D-79AA-CA7B-EDC536F23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D2EF2-DC20-40CA-1477-3CB30BEC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4819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8E9521-8110-E76A-BB02-AF98D930B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BDC83-CCAE-4995-7922-9C705FFEB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44A02-602E-D177-9108-09A1D790E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8709D-931D-B1B5-524F-2565499F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7FB3E-E623-2FFC-A9FC-3F27DF3A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1083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C8F0BD-6E44-DA66-B495-1DB1879EB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19929-8DE6-A95C-5B46-CE73C05F5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5E72C-F7C7-EEA6-AE2C-E9366A1FC4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43ACA5-B106-42F4-B73A-33E8B42795F6}" type="datetimeFigureOut">
              <a:rPr lang="lv-LV" smtClean="0"/>
              <a:t>02.10.2025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DB682-BD35-3760-A5BE-CAD6AC7B7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2122F-D596-BCD9-4DD5-448BE562F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82417B-E6DE-4C9A-AD10-A30E475AB34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584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5E8B-9B91-5FAF-D15A-BE5F6A331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6191" y="2716146"/>
            <a:ext cx="7206703" cy="1434025"/>
          </a:xfrm>
        </p:spPr>
        <p:txBody>
          <a:bodyPr>
            <a:noAutofit/>
          </a:bodyPr>
          <a:lstStyle/>
          <a:p>
            <a:pPr>
              <a:lnSpc>
                <a:spcPct val="114999"/>
              </a:lnSpc>
              <a:spcAft>
                <a:spcPts val="1000"/>
              </a:spcAft>
            </a:pPr>
            <a:r>
              <a:rPr lang="lv-LV" sz="2800" b="1">
                <a:solidFill>
                  <a:srgbClr val="000000"/>
                </a:solidFill>
                <a:latin typeface="Verdana"/>
                <a:ea typeface="Verdana"/>
                <a:cs typeface="Times New Roman"/>
              </a:rPr>
              <a:t>Senioru diena Saeimā</a:t>
            </a:r>
            <a:endParaRPr lang="en-US"/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D44E0B49-4683-AA15-DBDB-641E21B27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0825"/>
            <a:ext cx="12192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8BE55C9-9015-38E1-7C9C-1036E73EC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039" y="0"/>
            <a:ext cx="1724638" cy="22791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A3D837-F9BB-0580-6D88-B41C749B419E}"/>
              </a:ext>
            </a:extLst>
          </p:cNvPr>
          <p:cNvSpPr txBox="1"/>
          <p:nvPr/>
        </p:nvSpPr>
        <p:spPr>
          <a:xfrm>
            <a:off x="2386852" y="4581905"/>
            <a:ext cx="720538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lv-LV" sz="2000" b="1">
                <a:latin typeface="Times New Roman"/>
                <a:ea typeface="Calibri"/>
                <a:cs typeface="Times New Roman"/>
              </a:rPr>
              <a:t>Valsts sekretāres vietnieks veselības politikas jautājumos </a:t>
            </a:r>
          </a:p>
          <a:p>
            <a:pPr algn="ctr"/>
            <a:r>
              <a:rPr lang="lv-LV" sz="2000" b="1">
                <a:latin typeface="Times New Roman"/>
                <a:ea typeface="Calibri"/>
                <a:cs typeface="Times New Roman"/>
              </a:rPr>
              <a:t>Svens </a:t>
            </a:r>
            <a:r>
              <a:rPr lang="lv-LV" sz="2000" b="1" err="1">
                <a:latin typeface="Times New Roman"/>
                <a:ea typeface="Calibri"/>
                <a:cs typeface="Times New Roman"/>
              </a:rPr>
              <a:t>Henkuzens</a:t>
            </a:r>
            <a:endParaRPr lang="lv-LV" sz="2000" b="1"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594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45603-C9A7-267B-E76F-24473EB9B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8489" y="1597543"/>
            <a:ext cx="87376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v-LV" sz="2000">
                <a:solidFill>
                  <a:srgbClr val="000000"/>
                </a:solidFill>
                <a:latin typeface="Verdana"/>
                <a:ea typeface="Verdana"/>
              </a:rPr>
              <a:t>2024-2025.gada rezultāti</a:t>
            </a:r>
            <a:r>
              <a:rPr lang="lv-LV" sz="2000">
                <a:latin typeface="Verdana"/>
                <a:ea typeface="Verdana"/>
              </a:rPr>
              <a:t>, domājot par Latvijas Pensionāru federācijas </a:t>
            </a:r>
            <a:r>
              <a:rPr lang="en-US" sz="2000" err="1">
                <a:latin typeface="Verdana"/>
                <a:ea typeface="Verdana"/>
              </a:rPr>
              <a:t>rezolūciju</a:t>
            </a:r>
            <a:r>
              <a:rPr lang="lv-LV" sz="2000">
                <a:latin typeface="Verdana"/>
                <a:ea typeface="Verdana"/>
              </a:rPr>
              <a:t> </a:t>
            </a:r>
            <a:r>
              <a:rPr lang="en-US" sz="2000">
                <a:latin typeface="Verdana"/>
                <a:ea typeface="Verdana"/>
              </a:rPr>
              <a:t>30.09.2024. </a:t>
            </a:r>
            <a:r>
              <a:rPr lang="lv-LV" sz="2000">
                <a:latin typeface="Verdana"/>
                <a:ea typeface="Verdana"/>
              </a:rPr>
              <a:t>Senioru dienas Saeimā</a:t>
            </a:r>
            <a:r>
              <a:rPr lang="en-US" sz="2000">
                <a:latin typeface="Verdana"/>
                <a:ea typeface="Verdana"/>
              </a:rPr>
              <a:t>.</a:t>
            </a:r>
          </a:p>
          <a:p>
            <a:pPr marL="0" indent="0">
              <a:buNone/>
            </a:pPr>
            <a:r>
              <a:rPr lang="en-US" sz="1600">
                <a:latin typeface="Verdana"/>
                <a:ea typeface="Verdana"/>
              </a:rPr>
              <a:t> I</a:t>
            </a:r>
            <a:r>
              <a:rPr lang="lv-LV" sz="1600">
                <a:latin typeface="Verdana"/>
                <a:ea typeface="Verdana"/>
              </a:rPr>
              <a:t>. valsts apmaksāto pakalpojumu pieejamība veselības aprūpē</a:t>
            </a:r>
            <a:br>
              <a:rPr lang="lv-LV" sz="160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600">
                <a:latin typeface="Verdana"/>
                <a:ea typeface="Verdana"/>
              </a:rPr>
              <a:t> II</a:t>
            </a:r>
            <a:r>
              <a:rPr lang="lv-LV" sz="1600">
                <a:latin typeface="Verdana"/>
                <a:ea typeface="Verdana"/>
              </a:rPr>
              <a:t>. finansiālā pieejamība veselības aprūpei un medikamentiem</a:t>
            </a:r>
            <a:br>
              <a:rPr lang="lv-LV" sz="160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600">
                <a:latin typeface="Verdana"/>
                <a:ea typeface="Verdana"/>
              </a:rPr>
              <a:t> III</a:t>
            </a:r>
            <a:r>
              <a:rPr lang="lv-LV" sz="1600">
                <a:latin typeface="Verdana"/>
                <a:ea typeface="Verdana"/>
              </a:rPr>
              <a:t>. veselības aprūpes pakalpojumu </a:t>
            </a:r>
            <a:r>
              <a:rPr lang="lv-LV" sz="1600" err="1">
                <a:latin typeface="Verdana"/>
                <a:ea typeface="Verdana"/>
              </a:rPr>
              <a:t>digitalizācija</a:t>
            </a:r>
            <a:endParaRPr lang="lv-LV" sz="1600">
              <a:latin typeface="Verdana"/>
              <a:ea typeface="Verdana"/>
            </a:endParaRPr>
          </a:p>
          <a:p>
            <a:pPr marL="0" indent="0">
              <a:buNone/>
            </a:pPr>
            <a:endParaRPr lang="en-US" sz="20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lv-LV" sz="2000">
                <a:latin typeface="Verdana"/>
                <a:ea typeface="Verdana"/>
              </a:rPr>
              <a:t>2026.gada budžeta prioritātes</a:t>
            </a:r>
          </a:p>
        </p:txBody>
      </p:sp>
      <p:pic>
        <p:nvPicPr>
          <p:cNvPr id="9" name="Graphic 8" descr="Badge Tick1 with solid fill">
            <a:extLst>
              <a:ext uri="{FF2B5EF4-FFF2-40B4-BE49-F238E27FC236}">
                <a16:creationId xmlns:a16="http://schemas.microsoft.com/office/drawing/2014/main" id="{407CA07D-F81D-D206-280A-05A2B29E4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760" y="1547403"/>
            <a:ext cx="685800" cy="685800"/>
          </a:xfrm>
          <a:prstGeom prst="rect">
            <a:avLst/>
          </a:prstGeom>
        </p:spPr>
      </p:pic>
      <p:pic>
        <p:nvPicPr>
          <p:cNvPr id="11" name="Graphic 10" descr="Badge Tick1 with solid fill">
            <a:extLst>
              <a:ext uri="{FF2B5EF4-FFF2-40B4-BE49-F238E27FC236}">
                <a16:creationId xmlns:a16="http://schemas.microsoft.com/office/drawing/2014/main" id="{982D0980-DE23-E767-7FBA-62B9C0D9E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3309" y="3290657"/>
            <a:ext cx="685800" cy="685800"/>
          </a:xfrm>
          <a:prstGeom prst="rect">
            <a:avLst/>
          </a:prstGeom>
        </p:spPr>
      </p:pic>
      <p:cxnSp>
        <p:nvCxnSpPr>
          <p:cNvPr id="5" name="Straight Connector 23">
            <a:extLst>
              <a:ext uri="{FF2B5EF4-FFF2-40B4-BE49-F238E27FC236}">
                <a16:creationId xmlns:a16="http://schemas.microsoft.com/office/drawing/2014/main" id="{879AC2D4-F0CD-BAE1-9B6B-E41A370FB85D}"/>
              </a:ext>
            </a:extLst>
          </p:cNvPr>
          <p:cNvCxnSpPr>
            <a:cxnSpLocks/>
          </p:cNvCxnSpPr>
          <p:nvPr/>
        </p:nvCxnSpPr>
        <p:spPr>
          <a:xfrm>
            <a:off x="728377" y="260496"/>
            <a:ext cx="5856" cy="460672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74E2617F-E811-44B2-24D3-FB2BEDF10691}"/>
              </a:ext>
            </a:extLst>
          </p:cNvPr>
          <p:cNvSpPr txBox="1">
            <a:spLocks/>
          </p:cNvSpPr>
          <p:nvPr/>
        </p:nvSpPr>
        <p:spPr>
          <a:xfrm>
            <a:off x="842053" y="303610"/>
            <a:ext cx="9715354" cy="46067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err="1">
                <a:latin typeface="Verdana"/>
                <a:ea typeface="Verdana"/>
                <a:cs typeface="Calibri"/>
              </a:rPr>
              <a:t>Saturs</a:t>
            </a:r>
            <a:r>
              <a:rPr lang="pt-BR" sz="2400">
                <a:latin typeface="Verdana"/>
                <a:ea typeface="Verdana"/>
                <a:cs typeface="Calibri"/>
              </a:rPr>
              <a:t> </a:t>
            </a:r>
          </a:p>
          <a:p>
            <a:endParaRPr lang="pt-BR" sz="20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596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58353-5E2D-9134-C5D3-0E38AD76F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3">
            <a:extLst>
              <a:ext uri="{FF2B5EF4-FFF2-40B4-BE49-F238E27FC236}">
                <a16:creationId xmlns:a16="http://schemas.microsoft.com/office/drawing/2014/main" id="{FB2A0D2B-7FEC-B7B0-7840-4E6FF53EE42A}"/>
              </a:ext>
            </a:extLst>
          </p:cNvPr>
          <p:cNvCxnSpPr>
            <a:cxnSpLocks/>
          </p:cNvCxnSpPr>
          <p:nvPr/>
        </p:nvCxnSpPr>
        <p:spPr>
          <a:xfrm>
            <a:off x="728377" y="260496"/>
            <a:ext cx="0" cy="488768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83A1752E-FA11-9A2C-B287-4F2F4B87553E}"/>
              </a:ext>
            </a:extLst>
          </p:cNvPr>
          <p:cNvSpPr txBox="1">
            <a:spLocks/>
          </p:cNvSpPr>
          <p:nvPr/>
        </p:nvSpPr>
        <p:spPr>
          <a:xfrm>
            <a:off x="842727" y="324511"/>
            <a:ext cx="10256821" cy="7145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200">
                <a:latin typeface="Verdana"/>
                <a:ea typeface="Verdana"/>
                <a:cs typeface="Calibri"/>
              </a:rPr>
              <a:t>Pakalpojumu pieejamība</a:t>
            </a:r>
            <a:endParaRPr lang="lv-LV" sz="2200">
              <a:solidFill>
                <a:schemeClr val="accent2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6CCF530-238B-075F-217E-6668455D34ED}"/>
              </a:ext>
            </a:extLst>
          </p:cNvPr>
          <p:cNvSpPr/>
          <p:nvPr/>
        </p:nvSpPr>
        <p:spPr>
          <a:xfrm>
            <a:off x="-9620" y="1249324"/>
            <a:ext cx="6640402" cy="1621252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117450-9805-7469-5B63-DA58B8E02D14}"/>
              </a:ext>
            </a:extLst>
          </p:cNvPr>
          <p:cNvSpPr txBox="1"/>
          <p:nvPr/>
        </p:nvSpPr>
        <p:spPr>
          <a:xfrm>
            <a:off x="1617187" y="1533070"/>
            <a:ext cx="4811484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4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Primārā veselības aprūpe</a:t>
            </a:r>
            <a:r>
              <a:rPr lang="lv-LV" sz="1200" b="1">
                <a:latin typeface="Verdana"/>
                <a:ea typeface="Verdana"/>
              </a:rPr>
              <a:t> </a:t>
            </a:r>
            <a:endParaRPr lang="en-US" sz="1200">
              <a:latin typeface="Verdana"/>
              <a:ea typeface="Verdana"/>
            </a:endParaRPr>
          </a:p>
          <a:p>
            <a:endParaRPr lang="lv-LV" sz="1200"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ĢĀ prakšu uzturēšana lauku reģionos – fiksētā maksa</a:t>
            </a:r>
            <a:endParaRPr lang="en-US" sz="1200"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ĢĀ pakalpojumu nepārtrauktība </a:t>
            </a:r>
            <a:endParaRPr lang="en-US" sz="1200"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Papildus darbinieks ĢĀ praksēs</a:t>
            </a:r>
            <a:endParaRPr lang="en-US" sz="1200">
              <a:latin typeface="Verdana"/>
              <a:ea typeface="Verdana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FBD8CA2-9D73-7B12-FD25-407D1D9BE9D5}"/>
              </a:ext>
            </a:extLst>
          </p:cNvPr>
          <p:cNvSpPr/>
          <p:nvPr/>
        </p:nvSpPr>
        <p:spPr>
          <a:xfrm>
            <a:off x="-550" y="3054537"/>
            <a:ext cx="6640403" cy="1621252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55BBE6-284E-05B5-9E6E-91495793E305}"/>
              </a:ext>
            </a:extLst>
          </p:cNvPr>
          <p:cNvSpPr txBox="1"/>
          <p:nvPr/>
        </p:nvSpPr>
        <p:spPr>
          <a:xfrm>
            <a:off x="1617187" y="3265712"/>
            <a:ext cx="481148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2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Ambulatoro pakalpojumu pieejamība</a:t>
            </a:r>
            <a:endParaRPr lang="en-US">
              <a:solidFill>
                <a:schemeClr val="accent2">
                  <a:lumMod val="76000"/>
                </a:schemeClr>
              </a:solidFill>
            </a:endParaRPr>
          </a:p>
          <a:p>
            <a:endParaRPr lang="lv-LV" sz="1200"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USG pakalpojumu pieejamība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Insulīna sūkņi un nepārtrauktas glikozes </a:t>
            </a:r>
            <a:r>
              <a:rPr lang="lv-LV" sz="1200" err="1">
                <a:latin typeface="Verdana"/>
                <a:ea typeface="Verdana"/>
              </a:rPr>
              <a:t>monitorēšanas</a:t>
            </a:r>
            <a:r>
              <a:rPr lang="lv-LV" sz="1200">
                <a:latin typeface="Verdana"/>
                <a:ea typeface="Verdana"/>
              </a:rPr>
              <a:t> sistēmas līdz 18 g.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Veselības aprūpes pieejamība SAC</a:t>
            </a:r>
            <a:endParaRPr lang="en-US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2D74E5A-1D8F-E383-5F01-B242CB732501}"/>
              </a:ext>
            </a:extLst>
          </p:cNvPr>
          <p:cNvSpPr/>
          <p:nvPr/>
        </p:nvSpPr>
        <p:spPr>
          <a:xfrm>
            <a:off x="-9621" y="4859750"/>
            <a:ext cx="6640402" cy="1621252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ABD7A8-8CA4-08FB-0AF2-A02314B4FA21}"/>
              </a:ext>
            </a:extLst>
          </p:cNvPr>
          <p:cNvSpPr txBox="1"/>
          <p:nvPr/>
        </p:nvSpPr>
        <p:spPr>
          <a:xfrm>
            <a:off x="1617186" y="5070925"/>
            <a:ext cx="481148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2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Stacionāro pakalpojumu pieejamība</a:t>
            </a:r>
          </a:p>
          <a:p>
            <a:endParaRPr lang="lv-LV" sz="1200">
              <a:solidFill>
                <a:srgbClr val="000000"/>
              </a:solidFill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Pārskatīti atsevišķi ķirurģijas tarifi un gultas dienas tarifi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Transplantācijas procesa attīstību Latvijā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Slimnīcu NMP uzņemšanas nodaļas un observācijas nodrošināšanai</a:t>
            </a:r>
            <a:endParaRPr lang="en-US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A4076346-4711-7A8A-9463-B28886C61F5B}"/>
              </a:ext>
            </a:extLst>
          </p:cNvPr>
          <p:cNvSpPr/>
          <p:nvPr/>
        </p:nvSpPr>
        <p:spPr>
          <a:xfrm>
            <a:off x="6803023" y="1249324"/>
            <a:ext cx="5388546" cy="1621252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60AF9E-10AD-6EA9-12B1-7028F578F51D}"/>
              </a:ext>
            </a:extLst>
          </p:cNvPr>
          <p:cNvSpPr txBox="1"/>
          <p:nvPr/>
        </p:nvSpPr>
        <p:spPr>
          <a:xfrm>
            <a:off x="8248403" y="1823356"/>
            <a:ext cx="312419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2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Veselības aprūpes pakalpojumu onkoloģijas jomā uzlabošana</a:t>
            </a:r>
            <a:r>
              <a:rPr lang="lv-LV" sz="1200" b="1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endParaRPr lang="en-US" sz="1200">
              <a:latin typeface="Verdana"/>
              <a:ea typeface="Verdana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FB2F5A6A-5474-B86C-FE1D-D359B6342C68}"/>
              </a:ext>
            </a:extLst>
          </p:cNvPr>
          <p:cNvSpPr/>
          <p:nvPr/>
        </p:nvSpPr>
        <p:spPr>
          <a:xfrm>
            <a:off x="6745398" y="4870451"/>
            <a:ext cx="5388546" cy="1621252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42F64B-93BC-B755-152B-947941C4F5A9}"/>
              </a:ext>
            </a:extLst>
          </p:cNvPr>
          <p:cNvSpPr txBox="1"/>
          <p:nvPr/>
        </p:nvSpPr>
        <p:spPr>
          <a:xfrm>
            <a:off x="8190777" y="5263054"/>
            <a:ext cx="355055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200" b="1" dirty="0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Paliatīvā aprūpe</a:t>
            </a:r>
            <a:endParaRPr lang="en-US" dirty="0">
              <a:solidFill>
                <a:schemeClr val="accent2">
                  <a:lumMod val="76000"/>
                </a:schemeClr>
              </a:solidFill>
            </a:endParaRPr>
          </a:p>
          <a:p>
            <a:pPr marL="285750" indent="-285750">
              <a:buFont typeface="Arial,Sans-Serif"/>
              <a:buChar char="•"/>
            </a:pPr>
            <a:endParaRPr lang="lv-LV" sz="1200">
              <a:solidFill>
                <a:srgbClr val="000000"/>
              </a:solidFill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 dirty="0">
                <a:latin typeface="Verdana"/>
                <a:ea typeface="Verdana"/>
              </a:rPr>
              <a:t>Pakalpojums dzīvesvietā 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 dirty="0">
                <a:latin typeface="Verdana"/>
                <a:ea typeface="Verdana"/>
              </a:rPr>
              <a:t>Veselības, sociālā un </a:t>
            </a:r>
            <a:r>
              <a:rPr lang="lv-LV" sz="1200" dirty="0" err="1">
                <a:latin typeface="Verdana"/>
                <a:ea typeface="Verdana"/>
              </a:rPr>
              <a:t>psihosociālā</a:t>
            </a:r>
            <a:r>
              <a:rPr lang="lv-LV" sz="1200" dirty="0">
                <a:latin typeface="Verdana"/>
                <a:ea typeface="Verdana"/>
              </a:rPr>
              <a:t> aprūpe</a:t>
            </a:r>
            <a:endParaRPr lang="en-US" dirty="0"/>
          </a:p>
        </p:txBody>
      </p:sp>
      <p:pic>
        <p:nvPicPr>
          <p:cNvPr id="20" name="Attēls 55" descr="Attēls, kurā ir helovīns, ķirbis, klipkopa, multfilma&#10;&#10;Mākslīgā intelekta ģenerēts saturs var būt nepareizs.">
            <a:extLst>
              <a:ext uri="{FF2B5EF4-FFF2-40B4-BE49-F238E27FC236}">
                <a16:creationId xmlns:a16="http://schemas.microsoft.com/office/drawing/2014/main" id="{40B6D657-BDE2-6587-F7E5-98772B22A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61" y="1480185"/>
            <a:ext cx="1199947" cy="1176856"/>
          </a:xfrm>
          <a:prstGeom prst="rect">
            <a:avLst/>
          </a:prstGeom>
          <a:ln>
            <a:noFill/>
          </a:ln>
        </p:spPr>
      </p:pic>
      <p:pic>
        <p:nvPicPr>
          <p:cNvPr id="22" name="Attēls 47" descr="Attēls, kurā ir simbols, fonts, grafika, logotips&#10;&#10;Mākslīgā intelekta ģenerēts saturs var būt nepareizs.">
            <a:extLst>
              <a:ext uri="{FF2B5EF4-FFF2-40B4-BE49-F238E27FC236}">
                <a16:creationId xmlns:a16="http://schemas.microsoft.com/office/drawing/2014/main" id="{4E030609-2172-3667-CE8E-DA684A80D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63" y="3367770"/>
            <a:ext cx="1008956" cy="997411"/>
          </a:xfrm>
          <a:prstGeom prst="rect">
            <a:avLst/>
          </a:prstGeom>
          <a:ln>
            <a:noFill/>
          </a:ln>
        </p:spPr>
      </p:pic>
      <p:pic>
        <p:nvPicPr>
          <p:cNvPr id="23" name="Graphic 22" descr="Hospital outline">
            <a:extLst>
              <a:ext uri="{FF2B5EF4-FFF2-40B4-BE49-F238E27FC236}">
                <a16:creationId xmlns:a16="http://schemas.microsoft.com/office/drawing/2014/main" id="{168F77C1-D662-BD0A-BDEA-B59F2DDD49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969" y="5287488"/>
            <a:ext cx="914400" cy="914400"/>
          </a:xfrm>
          <a:prstGeom prst="rect">
            <a:avLst/>
          </a:prstGeom>
        </p:spPr>
      </p:pic>
      <p:pic>
        <p:nvPicPr>
          <p:cNvPr id="24" name="Graphic 23" descr="First aid kit outline">
            <a:extLst>
              <a:ext uri="{FF2B5EF4-FFF2-40B4-BE49-F238E27FC236}">
                <a16:creationId xmlns:a16="http://schemas.microsoft.com/office/drawing/2014/main" id="{E038C54E-F353-A19A-AF71-09FACB8B5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34151" y="1596242"/>
            <a:ext cx="914400" cy="914400"/>
          </a:xfrm>
          <a:prstGeom prst="rect">
            <a:avLst/>
          </a:prstGeom>
        </p:spPr>
      </p:pic>
      <p:pic>
        <p:nvPicPr>
          <p:cNvPr id="25" name="Graphic 24" descr="Medical outline">
            <a:extLst>
              <a:ext uri="{FF2B5EF4-FFF2-40B4-BE49-F238E27FC236}">
                <a16:creationId xmlns:a16="http://schemas.microsoft.com/office/drawing/2014/main" id="{CAE1C8B8-D530-7E27-D3D1-95CFA67392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67129" y="3421455"/>
            <a:ext cx="914400" cy="914400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3A11B0EE-F3AA-1C4B-2BDA-88D113CF69DE}"/>
              </a:ext>
            </a:extLst>
          </p:cNvPr>
          <p:cNvSpPr/>
          <p:nvPr/>
        </p:nvSpPr>
        <p:spPr>
          <a:xfrm>
            <a:off x="6755043" y="3047438"/>
            <a:ext cx="5388546" cy="1621252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0C9D0B-7551-3CD0-F17D-D02BB703E246}"/>
              </a:ext>
            </a:extLst>
          </p:cNvPr>
          <p:cNvSpPr txBox="1"/>
          <p:nvPr/>
        </p:nvSpPr>
        <p:spPr>
          <a:xfrm>
            <a:off x="8200422" y="3440041"/>
            <a:ext cx="355055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2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Psihiskā veselība</a:t>
            </a:r>
          </a:p>
          <a:p>
            <a:pPr marL="285750" indent="-285750">
              <a:buFont typeface="Arial,Sans-Serif"/>
              <a:buChar char="•"/>
            </a:pPr>
            <a:endParaRPr lang="lv-LV" sz="1200">
              <a:solidFill>
                <a:srgbClr val="000000"/>
              </a:solidFill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 dirty="0">
                <a:latin typeface="Verdana"/>
                <a:ea typeface="Verdana"/>
              </a:rPr>
              <a:t>Atbalsts atkarību mazināšanai,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 dirty="0">
                <a:latin typeface="Verdana"/>
                <a:ea typeface="Verdana"/>
              </a:rPr>
              <a:t>Psiholoģiskā palīdzība krīzes situācijās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25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C24A-60D4-CAAC-14E0-F37822120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3">
            <a:extLst>
              <a:ext uri="{FF2B5EF4-FFF2-40B4-BE49-F238E27FC236}">
                <a16:creationId xmlns:a16="http://schemas.microsoft.com/office/drawing/2014/main" id="{638E64CA-4729-C2B4-A26E-B42E022F2CCE}"/>
              </a:ext>
            </a:extLst>
          </p:cNvPr>
          <p:cNvCxnSpPr>
            <a:cxnSpLocks/>
          </p:cNvCxnSpPr>
          <p:nvPr/>
        </p:nvCxnSpPr>
        <p:spPr>
          <a:xfrm>
            <a:off x="728377" y="260496"/>
            <a:ext cx="0" cy="488768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9679F69D-E921-196A-D8C0-CD1172BAC003}"/>
              </a:ext>
            </a:extLst>
          </p:cNvPr>
          <p:cNvSpPr txBox="1">
            <a:spLocks/>
          </p:cNvSpPr>
          <p:nvPr/>
        </p:nvSpPr>
        <p:spPr>
          <a:xfrm>
            <a:off x="842727" y="324511"/>
            <a:ext cx="10256821" cy="7145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200">
                <a:latin typeface="Verdana"/>
                <a:ea typeface="Verdana"/>
                <a:cs typeface="Calibri"/>
              </a:rPr>
              <a:t>Pakalpojumu kvalitāte</a:t>
            </a:r>
            <a:endParaRPr lang="lv-LV" sz="2200">
              <a:solidFill>
                <a:schemeClr val="accent2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B4D0B37-1405-114A-8906-E54E04743E70}"/>
              </a:ext>
            </a:extLst>
          </p:cNvPr>
          <p:cNvSpPr/>
          <p:nvPr/>
        </p:nvSpPr>
        <p:spPr>
          <a:xfrm>
            <a:off x="1860743" y="1565999"/>
            <a:ext cx="4255443" cy="3897355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E3D558-9BB8-D212-1355-C619BF059CAE}"/>
              </a:ext>
            </a:extLst>
          </p:cNvPr>
          <p:cNvSpPr txBox="1"/>
          <p:nvPr/>
        </p:nvSpPr>
        <p:spPr>
          <a:xfrm>
            <a:off x="2131784" y="3156031"/>
            <a:ext cx="3713017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4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Metodiskie vadības centri</a:t>
            </a:r>
            <a:endParaRPr lang="en-US" sz="1400">
              <a:solidFill>
                <a:schemeClr val="accent2">
                  <a:lumMod val="76000"/>
                </a:schemeClr>
              </a:solidFill>
            </a:endParaRPr>
          </a:p>
          <a:p>
            <a:endParaRPr lang="lv-LV" sz="1200"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Vienādas iespējas ikvienam pacientam;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Efektīvāku publisko līdzekļu izmantošanu;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Atbalstu veselības aprūpes speciālistiem;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Caurspīdīgumu un kontroli veselības aprūpē sabiedrības interesēs; </a:t>
            </a:r>
          </a:p>
          <a:p>
            <a:pPr marL="285750" indent="-285750">
              <a:buFont typeface="Arial,Sans-Serif"/>
              <a:buChar char="•"/>
            </a:pPr>
            <a:r>
              <a:rPr lang="lv-LV" sz="1200">
                <a:latin typeface="Verdana"/>
                <a:ea typeface="Verdana"/>
              </a:rPr>
              <a:t>Sagatavotību nākotnes izaicinājumiem. </a:t>
            </a:r>
            <a:endParaRPr lang="en-US"/>
          </a:p>
        </p:txBody>
      </p:sp>
      <p:pic>
        <p:nvPicPr>
          <p:cNvPr id="9" name="Attēls 10" descr="Attēls, kurā ir klipkopa, māksla, helovīns, ķirbis&#10;&#10;Mākslīgā intelekta ģenerēts saturs var būt nepareizs.">
            <a:extLst>
              <a:ext uri="{FF2B5EF4-FFF2-40B4-BE49-F238E27FC236}">
                <a16:creationId xmlns:a16="http://schemas.microsoft.com/office/drawing/2014/main" id="{0BBFED9F-9293-7EED-9BF9-04C7C5498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822" y="2007529"/>
            <a:ext cx="985863" cy="916592"/>
          </a:xfrm>
          <a:prstGeom prst="rect">
            <a:avLst/>
          </a:prstGeom>
          <a:ln>
            <a:noFill/>
          </a:ln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222CD51C-6B0F-C06D-F3D7-B27FCF8725A0}"/>
              </a:ext>
            </a:extLst>
          </p:cNvPr>
          <p:cNvSpPr/>
          <p:nvPr/>
        </p:nvSpPr>
        <p:spPr>
          <a:xfrm>
            <a:off x="6313989" y="1556102"/>
            <a:ext cx="4255443" cy="3897355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CDE9F-D55B-F510-C2A4-688BDC9F7C27}"/>
              </a:ext>
            </a:extLst>
          </p:cNvPr>
          <p:cNvSpPr txBox="1"/>
          <p:nvPr/>
        </p:nvSpPr>
        <p:spPr>
          <a:xfrm>
            <a:off x="6585030" y="3146134"/>
            <a:ext cx="3713017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400" b="1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Pacientu tiesību stiprināšana ārstniecības iestādēs </a:t>
            </a:r>
          </a:p>
          <a:p>
            <a:pPr algn="ctr"/>
            <a:endParaRPr lang="lv-LV" sz="1400" b="1">
              <a:solidFill>
                <a:schemeClr val="accent2">
                  <a:lumMod val="76000"/>
                </a:schemeClr>
              </a:solidFill>
              <a:latin typeface="Verdana"/>
              <a:ea typeface="Verdana"/>
            </a:endParaRPr>
          </a:p>
          <a:p>
            <a:pPr algn="ctr"/>
            <a:r>
              <a:rPr lang="lv-LV" sz="1400">
                <a:solidFill>
                  <a:schemeClr val="accent2">
                    <a:lumMod val="76000"/>
                  </a:schemeClr>
                </a:solidFill>
                <a:latin typeface="Verdana"/>
                <a:ea typeface="Verdana"/>
              </a:rPr>
              <a:t>(prasība pēc pacientu tiesību īstenošanas plāna)</a:t>
            </a:r>
            <a:endParaRPr lang="en-US">
              <a:solidFill>
                <a:schemeClr val="accent2">
                  <a:lumMod val="76000"/>
                </a:schemeClr>
              </a:solidFill>
            </a:endParaRPr>
          </a:p>
          <a:p>
            <a:endParaRPr lang="lv-LV" sz="1200">
              <a:latin typeface="Verdana"/>
              <a:ea typeface="Verdana"/>
            </a:endParaRPr>
          </a:p>
          <a:p>
            <a:pPr marL="285750" indent="-285750">
              <a:buFont typeface="Arial,Sans-Serif"/>
              <a:buChar char="•"/>
            </a:pPr>
            <a:endParaRPr lang="lv-LV" sz="1200">
              <a:latin typeface="Verdana"/>
              <a:ea typeface="Verdana"/>
            </a:endParaRPr>
          </a:p>
        </p:txBody>
      </p:sp>
      <p:pic>
        <p:nvPicPr>
          <p:cNvPr id="12" name="Graphic 11" descr="Man with solid fill">
            <a:extLst>
              <a:ext uri="{FF2B5EF4-FFF2-40B4-BE49-F238E27FC236}">
                <a16:creationId xmlns:a16="http://schemas.microsoft.com/office/drawing/2014/main" id="{3D3C54D2-D8FA-099A-C45F-E6DDF4C0E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7086" y="2585852"/>
            <a:ext cx="439388" cy="429491"/>
          </a:xfrm>
          <a:prstGeom prst="rect">
            <a:avLst/>
          </a:prstGeom>
        </p:spPr>
      </p:pic>
      <p:pic>
        <p:nvPicPr>
          <p:cNvPr id="13" name="Graphic 12" descr="Hospital outline">
            <a:extLst>
              <a:ext uri="{FF2B5EF4-FFF2-40B4-BE49-F238E27FC236}">
                <a16:creationId xmlns:a16="http://schemas.microsoft.com/office/drawing/2014/main" id="{452F5E99-2B10-F5C0-91D4-F2F49AEBDA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7883" y="2006312"/>
            <a:ext cx="944088" cy="10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93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2095609" y="1165122"/>
            <a:ext cx="7886700" cy="3930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34"/>
            <a:endParaRPr lang="lv-LV" sz="1725">
              <a:solidFill>
                <a:prstClr val="black"/>
              </a:solidFill>
              <a:latin typeface="Verdana"/>
              <a:ea typeface="Verdana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C5C43CD-8915-1A3B-8ECF-155AC40D18C8}"/>
              </a:ext>
            </a:extLst>
          </p:cNvPr>
          <p:cNvSpPr txBox="1"/>
          <p:nvPr/>
        </p:nvSpPr>
        <p:spPr>
          <a:xfrm>
            <a:off x="1106557" y="567545"/>
            <a:ext cx="10548635" cy="488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93"/>
              </a:lnSpc>
            </a:pPr>
            <a:r>
              <a:rPr lang="lv-LV" sz="2800" b="1" spc="122">
                <a:solidFill>
                  <a:srgbClr val="EF6E05"/>
                </a:solidFill>
                <a:latin typeface="Verdana"/>
                <a:ea typeface="Verdana"/>
                <a:sym typeface="Hammersmith One"/>
              </a:rPr>
              <a:t>Zāļu pieejamības uzlabošana</a:t>
            </a:r>
            <a:endParaRPr lang="lv-LV" sz="2800" b="1" spc="122">
              <a:solidFill>
                <a:srgbClr val="EF6E05"/>
              </a:solidFill>
              <a:latin typeface="Verdana" panose="020B0604030504040204" pitchFamily="34" charset="0"/>
              <a:ea typeface="Verdana" panose="020B0604030504040204" pitchFamily="34" charset="0"/>
              <a:sym typeface="Hammersmith On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1E6CB-C5D9-2463-FA25-D3BF690C7B38}"/>
              </a:ext>
            </a:extLst>
          </p:cNvPr>
          <p:cNvSpPr txBox="1"/>
          <p:nvPr/>
        </p:nvSpPr>
        <p:spPr>
          <a:xfrm>
            <a:off x="2327341" y="1725340"/>
            <a:ext cx="29936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lv-LV" sz="1600" b="0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Valsts finansējums kompensējamiem medikamentiem palielināts no 50% </a:t>
            </a:r>
            <a:r>
              <a:rPr lang="lv-LV" sz="1600" b="1" i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līdz 75%</a:t>
            </a:r>
            <a:endParaRPr lang="lv-LV" sz="160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3505E0-57DA-4116-0BFF-AEEE93E04D91}"/>
              </a:ext>
            </a:extLst>
          </p:cNvPr>
          <p:cNvSpPr txBox="1"/>
          <p:nvPr/>
        </p:nvSpPr>
        <p:spPr>
          <a:xfrm>
            <a:off x="2327342" y="3352505"/>
            <a:ext cx="34703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lv-LV" sz="1600" b="0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Vairāk nekā </a:t>
            </a:r>
            <a:r>
              <a:rPr lang="lv-LV" sz="1600" b="1" i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divreiz palielināts medikamentu individuālās kompensācijas apmērs</a:t>
            </a:r>
            <a:r>
              <a:rPr lang="lv-LV" sz="1600" b="0" i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sz="1600" b="0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(līdz 30 000 eiro)</a:t>
            </a:r>
            <a:endParaRPr lang="lv-LV" sz="160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44B65A-C3D0-FCC1-5C75-F9927B35DBA4}"/>
              </a:ext>
            </a:extLst>
          </p:cNvPr>
          <p:cNvSpPr txBox="1"/>
          <p:nvPr/>
        </p:nvSpPr>
        <p:spPr>
          <a:xfrm>
            <a:off x="6918384" y="3352505"/>
            <a:ext cx="33320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1000"/>
              </a:spcAft>
            </a:pPr>
            <a:r>
              <a:rPr lang="lv-LV" sz="16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Atvieglojot ārstu pieejamību, </a:t>
            </a:r>
            <a:r>
              <a:rPr lang="lv-LV" sz="16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receptes var izrakstīt arī māsas un vecmātes</a:t>
            </a:r>
            <a:endParaRPr lang="lv-LV" sz="140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ED7438-046E-B140-2673-5849C449FC17}"/>
              </a:ext>
            </a:extLst>
          </p:cNvPr>
          <p:cNvSpPr txBox="1"/>
          <p:nvPr/>
        </p:nvSpPr>
        <p:spPr>
          <a:xfrm>
            <a:off x="7379233" y="1725280"/>
            <a:ext cx="22107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lv-LV" sz="1600" b="1" i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Paplašināts kompensējamo zāļu</a:t>
            </a:r>
            <a:r>
              <a:rPr lang="lv-LV" sz="1600" b="1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sz="1600" b="0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un diagnožu saraksts</a:t>
            </a:r>
            <a:endParaRPr lang="lv-LV" sz="160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Attēls 16" descr="Attēls, kurā ir grafika, fonts, simbols, logotips&#10;&#10;Mākslīgā intelekta ģenerētais saturs var būt nepareizs.">
            <a:extLst>
              <a:ext uri="{FF2B5EF4-FFF2-40B4-BE49-F238E27FC236}">
                <a16:creationId xmlns:a16="http://schemas.microsoft.com/office/drawing/2014/main" id="{93A991DC-0650-7CDB-8D81-D844A1F11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119588"/>
            <a:ext cx="1543051" cy="1543051"/>
          </a:xfrm>
          <a:prstGeom prst="rect">
            <a:avLst/>
          </a:prstGeom>
        </p:spPr>
      </p:pic>
      <p:pic>
        <p:nvPicPr>
          <p:cNvPr id="19" name="Attēls 18" descr="Attēls, kurā ir klipkopa, grafika, multfilma, ilustrācija&#10;&#10;Mākslīgā intelekta ģenerētais saturs var būt nepareizs.">
            <a:extLst>
              <a:ext uri="{FF2B5EF4-FFF2-40B4-BE49-F238E27FC236}">
                <a16:creationId xmlns:a16="http://schemas.microsoft.com/office/drawing/2014/main" id="{C79DBDEA-F2F7-9F31-0682-25A4DAA8C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5850" y="1759124"/>
            <a:ext cx="1009650" cy="1009650"/>
          </a:xfrm>
          <a:prstGeom prst="rect">
            <a:avLst/>
          </a:prstGeom>
        </p:spPr>
      </p:pic>
      <p:pic>
        <p:nvPicPr>
          <p:cNvPr id="21" name="Attēls 20" descr="Attēls, kurā ir simbols, grafika, logotips, fonts&#10;&#10;Mākslīgā intelekta ģenerētais saturs var būt nepareizs.">
            <a:extLst>
              <a:ext uri="{FF2B5EF4-FFF2-40B4-BE49-F238E27FC236}">
                <a16:creationId xmlns:a16="http://schemas.microsoft.com/office/drawing/2014/main" id="{6FF478E1-F7AC-9596-1C03-7D29F03DE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25" y="3119058"/>
            <a:ext cx="1543052" cy="1543052"/>
          </a:xfrm>
          <a:prstGeom prst="rect">
            <a:avLst/>
          </a:prstGeom>
        </p:spPr>
      </p:pic>
      <p:pic>
        <p:nvPicPr>
          <p:cNvPr id="23" name="Attēls 22" descr="Attēls, kurā ir simbols, grafika, logotips, fonts&#10;&#10;Mākslīgā intelekta ģenerētais saturs var būt nepareizs.">
            <a:extLst>
              <a:ext uri="{FF2B5EF4-FFF2-40B4-BE49-F238E27FC236}">
                <a16:creationId xmlns:a16="http://schemas.microsoft.com/office/drawing/2014/main" id="{BA36513B-943C-87D7-997F-C30963966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0" y="1649210"/>
            <a:ext cx="1396901" cy="13969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25D5B-E8D4-B359-F88B-0939A7CEE400}"/>
              </a:ext>
            </a:extLst>
          </p:cNvPr>
          <p:cNvSpPr txBox="1"/>
          <p:nvPr/>
        </p:nvSpPr>
        <p:spPr>
          <a:xfrm>
            <a:off x="2327341" y="4895557"/>
            <a:ext cx="40191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lv-LV" sz="1600" b="0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Iniciatīva </a:t>
            </a:r>
            <a:r>
              <a:rPr lang="lv-LV" sz="1600" b="1" i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palielināt zāļu kompensācijas iespējas neatliekamos gadījumos </a:t>
            </a:r>
            <a:r>
              <a:rPr lang="lv-LV" sz="1600" b="0" i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pēc universitāšu slimnīcu konsīlija lēmuma </a:t>
            </a:r>
            <a:endParaRPr lang="lv-LV" sz="160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0A37C0-6D3B-F2A4-1AB7-1C8EB87947CD}"/>
              </a:ext>
            </a:extLst>
          </p:cNvPr>
          <p:cNvSpPr txBox="1"/>
          <p:nvPr/>
        </p:nvSpPr>
        <p:spPr>
          <a:xfrm>
            <a:off x="7375228" y="4895556"/>
            <a:ext cx="260745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lv-LV" sz="1600" b="1">
                <a:solidFill>
                  <a:schemeClr val="accent2"/>
                </a:solidFill>
                <a:latin typeface="Verdana"/>
                <a:ea typeface="Verdana"/>
              </a:rPr>
              <a:t>Izstrādāts un ieviests</a:t>
            </a:r>
            <a:r>
              <a:rPr lang="lv-LV" sz="1600" b="1" i="0">
                <a:solidFill>
                  <a:schemeClr val="accent2"/>
                </a:solidFill>
                <a:effectLst/>
                <a:latin typeface="Verdana"/>
                <a:ea typeface="Verdana"/>
              </a:rPr>
              <a:t> </a:t>
            </a:r>
            <a:r>
              <a:rPr lang="lv-LV" sz="1600" b="1">
                <a:solidFill>
                  <a:schemeClr val="accent2"/>
                </a:solidFill>
                <a:latin typeface="Verdana"/>
                <a:ea typeface="Verdana"/>
              </a:rPr>
              <a:t>jaunais</a:t>
            </a:r>
            <a:r>
              <a:rPr lang="lv-LV" sz="1600" b="1" i="0">
                <a:solidFill>
                  <a:schemeClr val="accent2"/>
                </a:solidFill>
                <a:effectLst/>
                <a:latin typeface="Verdana"/>
                <a:ea typeface="Verdana"/>
              </a:rPr>
              <a:t> recepšu zāļu cenu </a:t>
            </a:r>
            <a:r>
              <a:rPr lang="lv-LV" sz="1600" b="1">
                <a:solidFill>
                  <a:schemeClr val="accent2"/>
                </a:solidFill>
                <a:latin typeface="Verdana"/>
                <a:ea typeface="Verdana"/>
              </a:rPr>
              <a:t>uzcenojuma </a:t>
            </a:r>
            <a:r>
              <a:rPr lang="lv-LV" sz="1600" b="1" i="0">
                <a:solidFill>
                  <a:schemeClr val="accent2"/>
                </a:solidFill>
                <a:effectLst/>
                <a:latin typeface="Verdana"/>
                <a:ea typeface="Verdana"/>
              </a:rPr>
              <a:t>modelis</a:t>
            </a:r>
            <a:endParaRPr lang="lv-LV" sz="1600" b="1">
              <a:solidFill>
                <a:schemeClr val="accent2"/>
              </a:solidFill>
              <a:effectLst/>
              <a:latin typeface="Verdana"/>
              <a:ea typeface="Verdana"/>
            </a:endParaRPr>
          </a:p>
        </p:txBody>
      </p:sp>
      <p:pic>
        <p:nvPicPr>
          <p:cNvPr id="7" name="Attēls 6" descr="Attēls, kurā ir grafika, simbols, logotips, fonts&#10;&#10;Mākslīgā intelekta ģenerētais saturs var būt nepareizs.">
            <a:extLst>
              <a:ext uri="{FF2B5EF4-FFF2-40B4-BE49-F238E27FC236}">
                <a16:creationId xmlns:a16="http://schemas.microsoft.com/office/drawing/2014/main" id="{DDF94713-9960-7288-A9F6-A305F99BCD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77" y="4715198"/>
            <a:ext cx="1351924" cy="1351924"/>
          </a:xfrm>
          <a:prstGeom prst="rect">
            <a:avLst/>
          </a:prstGeom>
        </p:spPr>
      </p:pic>
      <p:pic>
        <p:nvPicPr>
          <p:cNvPr id="9" name="Attēls 8" descr="Attēls, kurā ir grafika, oranžs, dizains, multfilma&#10;&#10;Mākslīgā intelekta ģenerētais saturs var būt nepareizs.">
            <a:extLst>
              <a:ext uri="{FF2B5EF4-FFF2-40B4-BE49-F238E27FC236}">
                <a16:creationId xmlns:a16="http://schemas.microsoft.com/office/drawing/2014/main" id="{020E833D-D3E9-7983-FFF8-B4E2DDB56D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309" y="4715198"/>
            <a:ext cx="1351924" cy="135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1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856A5-8409-624F-343A-02A15FB5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3">
            <a:extLst>
              <a:ext uri="{FF2B5EF4-FFF2-40B4-BE49-F238E27FC236}">
                <a16:creationId xmlns:a16="http://schemas.microsoft.com/office/drawing/2014/main" id="{1B68C02F-A880-C05D-297A-5C8A2E9CBC53}"/>
              </a:ext>
            </a:extLst>
          </p:cNvPr>
          <p:cNvCxnSpPr>
            <a:cxnSpLocks/>
          </p:cNvCxnSpPr>
          <p:nvPr/>
        </p:nvCxnSpPr>
        <p:spPr>
          <a:xfrm>
            <a:off x="728377" y="260496"/>
            <a:ext cx="5856" cy="460672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9C6BA17F-B5D2-E963-6D43-257760AA855B}"/>
              </a:ext>
            </a:extLst>
          </p:cNvPr>
          <p:cNvSpPr txBox="1">
            <a:spLocks/>
          </p:cNvSpPr>
          <p:nvPr/>
        </p:nvSpPr>
        <p:spPr>
          <a:xfrm>
            <a:off x="842053" y="303610"/>
            <a:ext cx="9715354" cy="46067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Digitālās veselības pakalpojumu attīstība līdz 2029. gadam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3EFE0770-AED8-5788-1D2B-7909BB3EB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38" y="9985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v-LV" altLang="lv-LV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lv-LV" altLang="lv-LV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v-LV" altLang="lv-LV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C239496-3C1B-20BB-B29B-96ADBCFAFA11}"/>
              </a:ext>
            </a:extLst>
          </p:cNvPr>
          <p:cNvSpPr/>
          <p:nvPr/>
        </p:nvSpPr>
        <p:spPr>
          <a:xfrm>
            <a:off x="842053" y="5096700"/>
            <a:ext cx="4853897" cy="1096355"/>
          </a:xfrm>
          <a:prstGeom prst="rect">
            <a:avLst/>
          </a:prstGeom>
          <a:solidFill>
            <a:srgbClr val="FFEE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2B4068-887A-7852-A572-D2089C097365}"/>
              </a:ext>
            </a:extLst>
          </p:cNvPr>
          <p:cNvSpPr txBox="1"/>
          <p:nvPr/>
        </p:nvSpPr>
        <p:spPr>
          <a:xfrm>
            <a:off x="959919" y="1293161"/>
            <a:ext cx="44888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lv-LV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Izaicinājumi</a:t>
            </a:r>
            <a:r>
              <a:rPr lang="lv-LV" b="1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 esošajā                   e-veselības sistēmā</a:t>
            </a:r>
            <a:endParaRPr lang="lv-LV" sz="1000">
              <a:latin typeface="Verdana" panose="020B0604030504040204" pitchFamily="34" charset="0"/>
              <a:ea typeface="Verdana" panose="020B0604030504040204" pitchFamily="34" charset="0"/>
              <a:cs typeface="Poppins" panose="00000500000000000000" pitchFamily="2" charset="-70"/>
            </a:endParaRP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❌ Zema pacientu iesaiste – nav efektīvu rīku profilaktisko izmeklējumu un vakcinācijas uzraudzībai.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❌ Garas rindas un neefektīva pierakstu sistēma – dubultie pieraksti un nesakārtota rindu pārvaldība.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❌ Administratīvais slogs ārstiem – manuāla dokumentu ievade un laika patēriņš atskaišu sagatavošanā.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❌ Sarežģīta piekļuve uzticamai veselības informācijai – nav vienotas informatīvās bāzes pacientiem.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❌ Novecojuši slimību reģistri un datu pārvaldība – manuāla ievade, nepilnīga analītika.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❌ Tehnoloģiskā atpalicība – sistēmu </a:t>
            </a:r>
            <a:r>
              <a:rPr lang="lv-LV" sz="1000" err="1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nesavietojamība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 un starptautisko standartu neatbilstība.</a:t>
            </a:r>
            <a:endParaRPr lang="lv-LV" sz="700">
              <a:latin typeface="Verdana" panose="020B0604030504040204" pitchFamily="34" charset="0"/>
              <a:ea typeface="Verdana" panose="020B0604030504040204" pitchFamily="34" charset="0"/>
              <a:cs typeface="Poppins" panose="00000500000000000000" pitchFamily="2" charset="-7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5EAE69-5EB2-26ED-FCF5-C1EECDDC52EE}"/>
              </a:ext>
            </a:extLst>
          </p:cNvPr>
          <p:cNvSpPr txBox="1"/>
          <p:nvPr/>
        </p:nvSpPr>
        <p:spPr>
          <a:xfrm>
            <a:off x="959919" y="5144741"/>
            <a:ext cx="505543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lv-LV" b="1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Ieguvums iedzīvotājiem:</a:t>
            </a:r>
            <a:br>
              <a:rPr lang="lv-LV" sz="18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</a:br>
            <a:r>
              <a:rPr lang="lv-LV" sz="11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🔹 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Viegla piekļuve saviem veselības datiem.</a:t>
            </a:r>
            <a:b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</a:b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🔹 Savlaicīga rīcība profilaktisko pasākumu veikšanai.</a:t>
            </a:r>
            <a:b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</a:b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🔹 Ātrāka un ērtāka pakalpojumu saņemšana.</a:t>
            </a:r>
            <a:b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</a:b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 panose="00000500000000000000" pitchFamily="2" charset="-70"/>
              </a:rPr>
              <a:t>🔹 Mazāk birokrātijas – vairāk uzmanības veselībai!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CB1813-1650-8785-A485-2D4C577FAB19}"/>
              </a:ext>
            </a:extLst>
          </p:cNvPr>
          <p:cNvSpPr txBox="1"/>
          <p:nvPr/>
        </p:nvSpPr>
        <p:spPr>
          <a:xfrm>
            <a:off x="6245284" y="1293161"/>
            <a:ext cx="5095816" cy="330090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lv-LV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Plānotie uzlabojumi</a:t>
            </a:r>
            <a:endParaRPr lang="lv-LV" sz="100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Poppins"/>
            </a:endParaRP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Jaunais pacientu portāls 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– personalizēts veselības kalendārs un preventīvo pasākumu atgādinājumi, uzticama un ērti pieejama informācija iedzīvotājiem.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Vienotā rindu pārvaldība un e-pieraksts 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– ātrāka piekļuve pakalpojumiem un efektīvāka resursu izmantošana.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E-nosūtījums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 </a:t>
            </a:r>
            <a:r>
              <a:rPr lang="lv-LV" sz="1000" err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digitalizētā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 veidā – viens nosūtījums, viens izmeklējums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Modernizēti slimību reģistri 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– precīzāka datu analīze un uzraudzība.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Ievadi vienreiz princips – 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vienreiz dati nonākot sistēmā tie tiek izmantoti ārstniecības epizodēs atkārtoti un ir pieejami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Pāreja uz </a:t>
            </a:r>
            <a:r>
              <a:rPr lang="lv-LV" sz="105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HL7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 FHIR standartu </a:t>
            </a: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– uzlabota datu savietojamība un integrācija Eiropas veselības datu telpā.</a:t>
            </a:r>
          </a:p>
          <a:p>
            <a:pPr>
              <a:spcAft>
                <a:spcPts val="1200"/>
              </a:spcAft>
            </a:pPr>
            <a:r>
              <a:rPr lang="lv-LV" sz="1000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✅ </a:t>
            </a:r>
            <a:r>
              <a:rPr lang="lv-LV" sz="1000" b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Atskaišu un izziņu </a:t>
            </a:r>
            <a:r>
              <a:rPr lang="lv-LV" sz="1000" b="1" err="1">
                <a:latin typeface="Verdana" panose="020B0604030504040204" pitchFamily="34" charset="0"/>
                <a:ea typeface="Verdana" panose="020B0604030504040204" pitchFamily="34" charset="0"/>
                <a:cs typeface="Poppins"/>
              </a:rPr>
              <a:t>digitalizācija</a:t>
            </a:r>
            <a:endParaRPr lang="lv-LV" sz="1000" b="1">
              <a:latin typeface="Verdana" panose="020B0604030504040204" pitchFamily="34" charset="0"/>
              <a:ea typeface="Verdana" panose="020B0604030504040204" pitchFamily="34" charset="0"/>
              <a:cs typeface="Poppins"/>
            </a:endParaRPr>
          </a:p>
        </p:txBody>
      </p:sp>
      <p:pic>
        <p:nvPicPr>
          <p:cNvPr id="9" name="Picture 4" descr="A logo with a triangle in the middle&#10;&#10;AI-generated content may be incorrect.">
            <a:extLst>
              <a:ext uri="{FF2B5EF4-FFF2-40B4-BE49-F238E27FC236}">
                <a16:creationId xmlns:a16="http://schemas.microsoft.com/office/drawing/2014/main" id="{3654BDB2-92E9-28EA-7FAD-9D5D41F7C1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48" t="13024" r="19932" b="9967"/>
          <a:stretch/>
        </p:blipFill>
        <p:spPr>
          <a:xfrm>
            <a:off x="10279319" y="5004103"/>
            <a:ext cx="1377950" cy="167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9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5C4C-E79C-B69C-695C-2EAB503C7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398960"/>
            <a:ext cx="6541325" cy="1576120"/>
          </a:xfrm>
        </p:spPr>
        <p:txBody>
          <a:bodyPr>
            <a:normAutofit/>
          </a:bodyPr>
          <a:lstStyle/>
          <a:p>
            <a:r>
              <a:rPr lang="lv-LV" sz="2400" b="1">
                <a:latin typeface="Verdana"/>
                <a:ea typeface="Verdana"/>
              </a:rPr>
              <a:t>2026. gada budžeta prioritātes</a:t>
            </a:r>
          </a:p>
        </p:txBody>
      </p:sp>
      <p:pic>
        <p:nvPicPr>
          <p:cNvPr id="5" name="Attēls 6" descr="Attēls, kurā ir grafika, simbols, logotips, fonts&#10;&#10;Mākslīgā intelekta ģenerētais saturs var būt nepareizs.">
            <a:extLst>
              <a:ext uri="{FF2B5EF4-FFF2-40B4-BE49-F238E27FC236}">
                <a16:creationId xmlns:a16="http://schemas.microsoft.com/office/drawing/2014/main" id="{2DC743D8-0CE9-54D1-FDAF-B56A86C11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17" y="1508861"/>
            <a:ext cx="1767560" cy="17675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24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aisnstūris 17">
            <a:extLst>
              <a:ext uri="{FF2B5EF4-FFF2-40B4-BE49-F238E27FC236}">
                <a16:creationId xmlns:a16="http://schemas.microsoft.com/office/drawing/2014/main" id="{186C4B4A-25F2-08D1-D98A-29C91A163D5C}"/>
              </a:ext>
            </a:extLst>
          </p:cNvPr>
          <p:cNvSpPr>
            <a:spLocks/>
          </p:cNvSpPr>
          <p:nvPr/>
        </p:nvSpPr>
        <p:spPr>
          <a:xfrm>
            <a:off x="-11546" y="3973556"/>
            <a:ext cx="6026726" cy="1487370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41FE743A-656C-D417-CD84-3F013F5CEE5E}"/>
              </a:ext>
            </a:extLst>
          </p:cNvPr>
          <p:cNvSpPr>
            <a:spLocks/>
          </p:cNvSpPr>
          <p:nvPr/>
        </p:nvSpPr>
        <p:spPr>
          <a:xfrm>
            <a:off x="0" y="960193"/>
            <a:ext cx="12203544" cy="1429643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7" name="Attēls 6" descr="Attēls, kurā ir grafika, siluets, dizains&#10;&#10;Mākslīgā intelekta ģenerēts saturs var būt nepareizs.">
            <a:extLst>
              <a:ext uri="{FF2B5EF4-FFF2-40B4-BE49-F238E27FC236}">
                <a16:creationId xmlns:a16="http://schemas.microsoft.com/office/drawing/2014/main" id="{E3129BA2-6640-E66B-504A-9F76FCB2B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14" y="964105"/>
            <a:ext cx="877166" cy="911802"/>
          </a:xfrm>
          <a:prstGeom prst="rect">
            <a:avLst/>
          </a:prstGeom>
          <a:ln>
            <a:noFill/>
          </a:ln>
        </p:spPr>
      </p:pic>
      <p:pic>
        <p:nvPicPr>
          <p:cNvPr id="9" name="Attēls 8" descr="Attēls, kurā ir simbols, grafika, fonts, dizains&#10;&#10;Mākslīgā intelekta ģenerēts saturs var būt nepareizs.">
            <a:extLst>
              <a:ext uri="{FF2B5EF4-FFF2-40B4-BE49-F238E27FC236}">
                <a16:creationId xmlns:a16="http://schemas.microsoft.com/office/drawing/2014/main" id="{D7A52BD6-1EB7-AFB9-AFE3-62422424D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01" y="1107770"/>
            <a:ext cx="732270" cy="732271"/>
          </a:xfrm>
          <a:prstGeom prst="rect">
            <a:avLst/>
          </a:prstGeom>
          <a:ln>
            <a:noFill/>
          </a:ln>
        </p:spPr>
      </p:pic>
      <p:pic>
        <p:nvPicPr>
          <p:cNvPr id="11" name="Attēls 10" descr="Attēls, kurā ir klipkopa, māksla, helovīns, ķirbis&#10;&#10;Mākslīgā intelekta ģenerēts saturs var būt nepareizs.">
            <a:extLst>
              <a:ext uri="{FF2B5EF4-FFF2-40B4-BE49-F238E27FC236}">
                <a16:creationId xmlns:a16="http://schemas.microsoft.com/office/drawing/2014/main" id="{301D4F63-C89D-1022-3C54-01A53D180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42" y="1017919"/>
            <a:ext cx="985863" cy="916592"/>
          </a:xfrm>
          <a:prstGeom prst="rect">
            <a:avLst/>
          </a:prstGeom>
          <a:ln>
            <a:noFill/>
          </a:ln>
        </p:spPr>
      </p:pic>
      <p:cxnSp>
        <p:nvCxnSpPr>
          <p:cNvPr id="13" name="Taisns bultveida savienotājs 12">
            <a:extLst>
              <a:ext uri="{FF2B5EF4-FFF2-40B4-BE49-F238E27FC236}">
                <a16:creationId xmlns:a16="http://schemas.microsoft.com/office/drawing/2014/main" id="{917667E2-14B9-32CA-0224-456990440A35}"/>
              </a:ext>
            </a:extLst>
          </p:cNvPr>
          <p:cNvCxnSpPr/>
          <p:nvPr/>
        </p:nvCxnSpPr>
        <p:spPr>
          <a:xfrm>
            <a:off x="4395140" y="1474784"/>
            <a:ext cx="8477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Taisns bultveida savienotājs 13">
            <a:extLst>
              <a:ext uri="{FF2B5EF4-FFF2-40B4-BE49-F238E27FC236}">
                <a16:creationId xmlns:a16="http://schemas.microsoft.com/office/drawing/2014/main" id="{DC941B3F-B081-3BEE-A609-B90ED7635B0B}"/>
              </a:ext>
            </a:extLst>
          </p:cNvPr>
          <p:cNvCxnSpPr/>
          <p:nvPr/>
        </p:nvCxnSpPr>
        <p:spPr>
          <a:xfrm>
            <a:off x="7048863" y="1474784"/>
            <a:ext cx="8477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409126F2-8A25-2EE4-A822-8730A7D750DD}"/>
              </a:ext>
            </a:extLst>
          </p:cNvPr>
          <p:cNvSpPr txBox="1">
            <a:spLocks/>
          </p:cNvSpPr>
          <p:nvPr/>
        </p:nvSpPr>
        <p:spPr>
          <a:xfrm>
            <a:off x="2482616" y="1964379"/>
            <a:ext cx="167640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novecošana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sp>
        <p:nvSpPr>
          <p:cNvPr id="92" name="Taisnstūris 17">
            <a:extLst>
              <a:ext uri="{FF2B5EF4-FFF2-40B4-BE49-F238E27FC236}">
                <a16:creationId xmlns:a16="http://schemas.microsoft.com/office/drawing/2014/main" id="{479A4004-6B33-F3FE-54A5-CF8C44FB77B9}"/>
              </a:ext>
            </a:extLst>
          </p:cNvPr>
          <p:cNvSpPr>
            <a:spLocks/>
          </p:cNvSpPr>
          <p:nvPr/>
        </p:nvSpPr>
        <p:spPr>
          <a:xfrm>
            <a:off x="6176817" y="3973556"/>
            <a:ext cx="6026726" cy="1487370"/>
          </a:xfrm>
          <a:prstGeom prst="rect">
            <a:avLst/>
          </a:prstGeom>
          <a:solidFill>
            <a:srgbClr val="FBE3D6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E19A2591-1C42-D28E-CD29-CFC93A747D04}"/>
              </a:ext>
            </a:extLst>
          </p:cNvPr>
          <p:cNvSpPr txBox="1">
            <a:spLocks/>
          </p:cNvSpPr>
          <p:nvPr/>
        </p:nvSpPr>
        <p:spPr>
          <a:xfrm>
            <a:off x="5389980" y="1874255"/>
            <a:ext cx="1541207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t">
            <a:normAutofit lnSpcReduction="10000"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hroniskas slimības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sp>
        <p:nvSpPr>
          <p:cNvPr id="90" name="Taisnstūris 17">
            <a:extLst>
              <a:ext uri="{FF2B5EF4-FFF2-40B4-BE49-F238E27FC236}">
                <a16:creationId xmlns:a16="http://schemas.microsoft.com/office/drawing/2014/main" id="{E08E2DC2-065F-70DB-9338-12DD6CB5E9ED}"/>
              </a:ext>
            </a:extLst>
          </p:cNvPr>
          <p:cNvSpPr>
            <a:spLocks/>
          </p:cNvSpPr>
          <p:nvPr/>
        </p:nvSpPr>
        <p:spPr>
          <a:xfrm>
            <a:off x="-11546" y="2461102"/>
            <a:ext cx="12203544" cy="1429643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90F27E9-6342-4F60-D904-D11874C5D704}"/>
              </a:ext>
            </a:extLst>
          </p:cNvPr>
          <p:cNvSpPr txBox="1">
            <a:spLocks/>
          </p:cNvSpPr>
          <p:nvPr/>
        </p:nvSpPr>
        <p:spPr>
          <a:xfrm>
            <a:off x="7482395" y="1874256"/>
            <a:ext cx="333375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t">
            <a:normAutofit lnSpcReduction="10000"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vajadzība pēc stabilām investīcijām un </a:t>
            </a:r>
            <a:r>
              <a:rPr lang="lv-LV" sz="1200" b="1">
                <a:solidFill>
                  <a:schemeClr val="accent2"/>
                </a:solidFill>
                <a:latin typeface="Verdana"/>
                <a:ea typeface="Verdana"/>
              </a:rPr>
              <a:t>integrētas aprūpes​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cxnSp>
        <p:nvCxnSpPr>
          <p:cNvPr id="4" name="Straight Connector 23">
            <a:extLst>
              <a:ext uri="{FF2B5EF4-FFF2-40B4-BE49-F238E27FC236}">
                <a16:creationId xmlns:a16="http://schemas.microsoft.com/office/drawing/2014/main" id="{08E1ED55-B655-2061-B9CB-B3F1F60CE696}"/>
              </a:ext>
            </a:extLst>
          </p:cNvPr>
          <p:cNvCxnSpPr>
            <a:cxnSpLocks/>
          </p:cNvCxnSpPr>
          <p:nvPr/>
        </p:nvCxnSpPr>
        <p:spPr>
          <a:xfrm>
            <a:off x="612000" y="253657"/>
            <a:ext cx="0" cy="479111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3" name="Taisnstūris 17">
            <a:extLst>
              <a:ext uri="{FF2B5EF4-FFF2-40B4-BE49-F238E27FC236}">
                <a16:creationId xmlns:a16="http://schemas.microsoft.com/office/drawing/2014/main" id="{8172F8B2-8320-2FE6-80CB-A01392B0DB18}"/>
              </a:ext>
            </a:extLst>
          </p:cNvPr>
          <p:cNvSpPr>
            <a:spLocks/>
          </p:cNvSpPr>
          <p:nvPr/>
        </p:nvSpPr>
        <p:spPr>
          <a:xfrm>
            <a:off x="-11546" y="5520648"/>
            <a:ext cx="12203544" cy="1383461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C26598-BBE4-E9A3-5D4B-DC234C3102E8}"/>
              </a:ext>
            </a:extLst>
          </p:cNvPr>
          <p:cNvSpPr txBox="1">
            <a:spLocks/>
          </p:cNvSpPr>
          <p:nvPr/>
        </p:nvSpPr>
        <p:spPr>
          <a:xfrm>
            <a:off x="762145" y="262685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Veselība ir demogrāfija</a:t>
            </a:r>
          </a:p>
        </p:txBody>
      </p: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55A97C8D-F45D-59D7-3316-0B2774016440}"/>
              </a:ext>
            </a:extLst>
          </p:cNvPr>
          <p:cNvSpPr txBox="1">
            <a:spLocks/>
          </p:cNvSpPr>
          <p:nvPr/>
        </p:nvSpPr>
        <p:spPr>
          <a:xfrm>
            <a:off x="2481103" y="3556394"/>
            <a:ext cx="167640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veselība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0DA7141E-E2A7-5ECF-EF89-B075D51B3A03}"/>
              </a:ext>
            </a:extLst>
          </p:cNvPr>
          <p:cNvSpPr txBox="1">
            <a:spLocks/>
          </p:cNvSpPr>
          <p:nvPr/>
        </p:nvSpPr>
        <p:spPr>
          <a:xfrm>
            <a:off x="5380656" y="3542902"/>
            <a:ext cx="1541207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produktivitāte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5018CE95-C8A4-E0E3-4113-4CA1FDCD940D}"/>
              </a:ext>
            </a:extLst>
          </p:cNvPr>
          <p:cNvSpPr txBox="1">
            <a:spLocks/>
          </p:cNvSpPr>
          <p:nvPr/>
        </p:nvSpPr>
        <p:spPr>
          <a:xfrm>
            <a:off x="7473099" y="3538154"/>
            <a:ext cx="333375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ekonomiskā izaugsme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pic>
        <p:nvPicPr>
          <p:cNvPr id="45" name="Attēls 28" descr="Attēls, kurā ir grafika, simbols, klipkopa, oranžs&#10;&#10;Mākslīgā intelekta ģenerēts saturs var būt nepareizs.">
            <a:extLst>
              <a:ext uri="{FF2B5EF4-FFF2-40B4-BE49-F238E27FC236}">
                <a16:creationId xmlns:a16="http://schemas.microsoft.com/office/drawing/2014/main" id="{CC195C24-D4F1-DAF7-8A5F-3F1CA619AC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942" y="2506229"/>
            <a:ext cx="1051867" cy="1074957"/>
          </a:xfrm>
          <a:prstGeom prst="rect">
            <a:avLst/>
          </a:prstGeom>
          <a:ln>
            <a:noFill/>
          </a:ln>
        </p:spPr>
      </p:pic>
      <p:pic>
        <p:nvPicPr>
          <p:cNvPr id="47" name="Attēls 30" descr="Attēls, kurā ir grafika, simbols, klipkopa, fonts&#10;&#10;Mākslīgā intelekta ģenerēts saturs var būt nepareizs.">
            <a:extLst>
              <a:ext uri="{FF2B5EF4-FFF2-40B4-BE49-F238E27FC236}">
                <a16:creationId xmlns:a16="http://schemas.microsoft.com/office/drawing/2014/main" id="{34C3AEB5-8DF5-81A2-FDA8-2B2D46D33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721" y="2504004"/>
            <a:ext cx="1125697" cy="1091062"/>
          </a:xfrm>
          <a:prstGeom prst="rect">
            <a:avLst/>
          </a:prstGeom>
          <a:ln>
            <a:noFill/>
          </a:ln>
        </p:spPr>
      </p:pic>
      <p:pic>
        <p:nvPicPr>
          <p:cNvPr id="49" name="Attēls 32" descr="Attēls, kurā ir grafika, fonts, klipkopa, simbols&#10;&#10;Mākslīgā intelekta ģenerēts saturs var būt nepareizs.">
            <a:extLst>
              <a:ext uri="{FF2B5EF4-FFF2-40B4-BE49-F238E27FC236}">
                <a16:creationId xmlns:a16="http://schemas.microsoft.com/office/drawing/2014/main" id="{8513A72C-CA90-BA73-30E1-263911A047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28" y="2621228"/>
            <a:ext cx="886992" cy="840810"/>
          </a:xfrm>
          <a:prstGeom prst="rect">
            <a:avLst/>
          </a:prstGeom>
          <a:ln>
            <a:noFill/>
          </a:ln>
        </p:spPr>
      </p:pic>
      <p:sp>
        <p:nvSpPr>
          <p:cNvPr id="51" name="Vienāds 33">
            <a:extLst>
              <a:ext uri="{FF2B5EF4-FFF2-40B4-BE49-F238E27FC236}">
                <a16:creationId xmlns:a16="http://schemas.microsoft.com/office/drawing/2014/main" id="{9524BBAE-5B57-A101-7A7D-628844722E0F}"/>
              </a:ext>
            </a:extLst>
          </p:cNvPr>
          <p:cNvSpPr/>
          <p:nvPr/>
        </p:nvSpPr>
        <p:spPr>
          <a:xfrm>
            <a:off x="4498616" y="2667394"/>
            <a:ext cx="538469" cy="762000"/>
          </a:xfrm>
          <a:prstGeom prst="mathEqual">
            <a:avLst>
              <a:gd name="adj1" fmla="val 6853"/>
              <a:gd name="adj2" fmla="val 551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solidFill>
                <a:schemeClr val="tx1"/>
              </a:solidFill>
            </a:endParaRPr>
          </a:p>
        </p:txBody>
      </p:sp>
      <p:sp>
        <p:nvSpPr>
          <p:cNvPr id="53" name="Vienāds 34">
            <a:extLst>
              <a:ext uri="{FF2B5EF4-FFF2-40B4-BE49-F238E27FC236}">
                <a16:creationId xmlns:a16="http://schemas.microsoft.com/office/drawing/2014/main" id="{48BC39DB-E2E9-60CD-490F-FC0F7EFA4207}"/>
              </a:ext>
            </a:extLst>
          </p:cNvPr>
          <p:cNvSpPr/>
          <p:nvPr/>
        </p:nvSpPr>
        <p:spPr>
          <a:xfrm>
            <a:off x="7203490" y="2667394"/>
            <a:ext cx="538469" cy="762000"/>
          </a:xfrm>
          <a:prstGeom prst="mathEqual">
            <a:avLst>
              <a:gd name="adj1" fmla="val 6853"/>
              <a:gd name="adj2" fmla="val 551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solidFill>
                <a:schemeClr val="tx1"/>
              </a:solidFill>
            </a:endParaRPr>
          </a:p>
        </p:txBody>
      </p:sp>
      <p:cxnSp>
        <p:nvCxnSpPr>
          <p:cNvPr id="57" name="Taisns bultveida savienotājs 39">
            <a:extLst>
              <a:ext uri="{FF2B5EF4-FFF2-40B4-BE49-F238E27FC236}">
                <a16:creationId xmlns:a16="http://schemas.microsoft.com/office/drawing/2014/main" id="{E4196C38-B544-BBC9-F720-5783C4439457}"/>
              </a:ext>
            </a:extLst>
          </p:cNvPr>
          <p:cNvCxnSpPr/>
          <p:nvPr/>
        </p:nvCxnSpPr>
        <p:spPr>
          <a:xfrm>
            <a:off x="2466401" y="4599612"/>
            <a:ext cx="8477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Content Placeholder 4">
            <a:extLst>
              <a:ext uri="{FF2B5EF4-FFF2-40B4-BE49-F238E27FC236}">
                <a16:creationId xmlns:a16="http://schemas.microsoft.com/office/drawing/2014/main" id="{DACD24E1-726A-178F-9FA2-AA42B87FAF21}"/>
              </a:ext>
            </a:extLst>
          </p:cNvPr>
          <p:cNvSpPr txBox="1">
            <a:spLocks/>
          </p:cNvSpPr>
          <p:nvPr/>
        </p:nvSpPr>
        <p:spPr>
          <a:xfrm>
            <a:off x="557918" y="5043024"/>
            <a:ext cx="167640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profilakse &amp; </a:t>
            </a:r>
            <a:r>
              <a:rPr lang="lv-LV" sz="1200" b="1" err="1">
                <a:solidFill>
                  <a:schemeClr val="tx1"/>
                </a:solidFill>
                <a:latin typeface="Verdana"/>
                <a:ea typeface="Verdana"/>
              </a:rPr>
              <a:t>skrīnings</a:t>
            </a: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sp>
        <p:nvSpPr>
          <p:cNvPr id="61" name="Content Placeholder 4">
            <a:extLst>
              <a:ext uri="{FF2B5EF4-FFF2-40B4-BE49-F238E27FC236}">
                <a16:creationId xmlns:a16="http://schemas.microsoft.com/office/drawing/2014/main" id="{DAD8F05D-9780-ED54-8E5B-05569CEA9ECA}"/>
              </a:ext>
            </a:extLst>
          </p:cNvPr>
          <p:cNvSpPr txBox="1">
            <a:spLocks/>
          </p:cNvSpPr>
          <p:nvPr/>
        </p:nvSpPr>
        <p:spPr>
          <a:xfrm>
            <a:off x="3043942" y="4984528"/>
            <a:ext cx="2843944" cy="733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mazāks spiediens uz veselības aprūpes </a:t>
            </a:r>
            <a:r>
              <a:rPr lang="lv-LV" sz="12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 sociālo sistēmu​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pic>
        <p:nvPicPr>
          <p:cNvPr id="63" name="Attēls 45" descr="Attēls, kurā ir klipkopa&#10;&#10;Mākslīgā intelekta ģenerēts saturs var būt nepareizs.">
            <a:extLst>
              <a:ext uri="{FF2B5EF4-FFF2-40B4-BE49-F238E27FC236}">
                <a16:creationId xmlns:a16="http://schemas.microsoft.com/office/drawing/2014/main" id="{5F537FD5-589C-5A49-2921-1430940573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68" y="4093127"/>
            <a:ext cx="949127" cy="937583"/>
          </a:xfrm>
          <a:prstGeom prst="rect">
            <a:avLst/>
          </a:prstGeom>
          <a:ln>
            <a:noFill/>
          </a:ln>
        </p:spPr>
      </p:pic>
      <p:pic>
        <p:nvPicPr>
          <p:cNvPr id="65" name="Attēls 47" descr="Attēls, kurā ir simbols, fonts, grafika, logotips&#10;&#10;Mākslīgā intelekta ģenerēts saturs var būt nepareizs.">
            <a:extLst>
              <a:ext uri="{FF2B5EF4-FFF2-40B4-BE49-F238E27FC236}">
                <a16:creationId xmlns:a16="http://schemas.microsoft.com/office/drawing/2014/main" id="{24C31C0E-3464-3252-8BA5-16B8C2E665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345" y="4060497"/>
            <a:ext cx="1008956" cy="997411"/>
          </a:xfrm>
          <a:prstGeom prst="rect">
            <a:avLst/>
          </a:prstGeom>
          <a:ln>
            <a:noFill/>
          </a:ln>
        </p:spPr>
      </p:pic>
      <p:cxnSp>
        <p:nvCxnSpPr>
          <p:cNvPr id="69" name="Taisns bultveida savienotājs 49">
            <a:extLst>
              <a:ext uri="{FF2B5EF4-FFF2-40B4-BE49-F238E27FC236}">
                <a16:creationId xmlns:a16="http://schemas.microsoft.com/office/drawing/2014/main" id="{24C2DCA5-DFB3-02E3-8041-7FE449B49570}"/>
              </a:ext>
            </a:extLst>
          </p:cNvPr>
          <p:cNvCxnSpPr/>
          <p:nvPr/>
        </p:nvCxnSpPr>
        <p:spPr>
          <a:xfrm>
            <a:off x="8787835" y="4588552"/>
            <a:ext cx="8477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Content Placeholder 4">
            <a:extLst>
              <a:ext uri="{FF2B5EF4-FFF2-40B4-BE49-F238E27FC236}">
                <a16:creationId xmlns:a16="http://schemas.microsoft.com/office/drawing/2014/main" id="{FE8F7645-05E8-D340-34CA-4D22C8ACB903}"/>
              </a:ext>
            </a:extLst>
          </p:cNvPr>
          <p:cNvSpPr txBox="1">
            <a:spLocks/>
          </p:cNvSpPr>
          <p:nvPr/>
        </p:nvSpPr>
        <p:spPr>
          <a:xfrm>
            <a:off x="6818756" y="4986843"/>
            <a:ext cx="1980623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 fontScale="92500"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kvalitatīva un pieejama veselības aprūpe 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sp>
        <p:nvSpPr>
          <p:cNvPr id="73" name="Content Placeholder 4">
            <a:extLst>
              <a:ext uri="{FF2B5EF4-FFF2-40B4-BE49-F238E27FC236}">
                <a16:creationId xmlns:a16="http://schemas.microsoft.com/office/drawing/2014/main" id="{2C049BE0-559F-F22E-D04C-2A4D350CCEC5}"/>
              </a:ext>
            </a:extLst>
          </p:cNvPr>
          <p:cNvSpPr txBox="1">
            <a:spLocks/>
          </p:cNvSpPr>
          <p:nvPr/>
        </p:nvSpPr>
        <p:spPr>
          <a:xfrm>
            <a:off x="9211696" y="5022889"/>
            <a:ext cx="2843944" cy="733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2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ģimeņu drošība &amp; bērnu skaits​</a:t>
            </a:r>
            <a:endParaRPr kumimoji="0" lang="lv-LV" sz="16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pic>
        <p:nvPicPr>
          <p:cNvPr id="75" name="Attēls 55" descr="Attēls, kurā ir helovīns, ķirbis, klipkopa, multfilma&#10;&#10;Mākslīgā intelekta ģenerēts saturs var būt nepareizs.">
            <a:extLst>
              <a:ext uri="{FF2B5EF4-FFF2-40B4-BE49-F238E27FC236}">
                <a16:creationId xmlns:a16="http://schemas.microsoft.com/office/drawing/2014/main" id="{774F850A-B7FB-B6F3-3D07-B04BE1340F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49" y="3944315"/>
            <a:ext cx="1199947" cy="1176856"/>
          </a:xfrm>
          <a:prstGeom prst="rect">
            <a:avLst/>
          </a:prstGeom>
          <a:ln>
            <a:noFill/>
          </a:ln>
        </p:spPr>
      </p:pic>
      <p:pic>
        <p:nvPicPr>
          <p:cNvPr id="77" name="Attēls 57" descr="Attēls, kurā ir klipkopa, multfilma, ilustrācija, dizains&#10;&#10;Mākslīgā intelekta ģenerēts saturs var būt nepareizs.">
            <a:extLst>
              <a:ext uri="{FF2B5EF4-FFF2-40B4-BE49-F238E27FC236}">
                <a16:creationId xmlns:a16="http://schemas.microsoft.com/office/drawing/2014/main" id="{960472EA-8F86-CBA2-0830-1156C08372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373" y="4086090"/>
            <a:ext cx="922298" cy="956934"/>
          </a:xfrm>
          <a:prstGeom prst="rect">
            <a:avLst/>
          </a:prstGeom>
          <a:ln>
            <a:noFill/>
          </a:ln>
        </p:spPr>
      </p:pic>
      <p:sp>
        <p:nvSpPr>
          <p:cNvPr id="81" name="Content Placeholder 4">
            <a:extLst>
              <a:ext uri="{FF2B5EF4-FFF2-40B4-BE49-F238E27FC236}">
                <a16:creationId xmlns:a16="http://schemas.microsoft.com/office/drawing/2014/main" id="{A799D5A3-BF11-BB4A-6B5A-5EF30FD5B4AE}"/>
              </a:ext>
            </a:extLst>
          </p:cNvPr>
          <p:cNvSpPr txBox="1">
            <a:spLocks/>
          </p:cNvSpPr>
          <p:nvPr/>
        </p:nvSpPr>
        <p:spPr>
          <a:xfrm>
            <a:off x="2260358" y="5939007"/>
            <a:ext cx="167640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indent="0" algn="ctr">
              <a:buNone/>
              <a:defRPr/>
            </a:pPr>
            <a:r>
              <a:rPr lang="lv-LV" sz="1200" b="1">
                <a:solidFill>
                  <a:schemeClr val="tx1"/>
                </a:solidFill>
                <a:latin typeface="Verdana"/>
                <a:ea typeface="Verdana"/>
              </a:rPr>
              <a:t>gudras investīcijas</a:t>
            </a:r>
          </a:p>
        </p:txBody>
      </p:sp>
      <p:cxnSp>
        <p:nvCxnSpPr>
          <p:cNvPr id="83" name="Taisns bultveida savienotājs 63">
            <a:extLst>
              <a:ext uri="{FF2B5EF4-FFF2-40B4-BE49-F238E27FC236}">
                <a16:creationId xmlns:a16="http://schemas.microsoft.com/office/drawing/2014/main" id="{1F835F54-6432-61E9-20F1-9BBDE6B97FAE}"/>
              </a:ext>
            </a:extLst>
          </p:cNvPr>
          <p:cNvCxnSpPr/>
          <p:nvPr/>
        </p:nvCxnSpPr>
        <p:spPr>
          <a:xfrm>
            <a:off x="5680234" y="6153684"/>
            <a:ext cx="8477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5" name="Attēls 65" descr="Attēls, kurā ir klipkopa, dizains, multfilma, māksla&#10;&#10;Mākslīgā intelekta ģenerēts saturs var būt nepareizs.">
            <a:extLst>
              <a:ext uri="{FF2B5EF4-FFF2-40B4-BE49-F238E27FC236}">
                <a16:creationId xmlns:a16="http://schemas.microsoft.com/office/drawing/2014/main" id="{E8BF3FC8-B59D-0DEF-9114-6A0A9FE73B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065" y="5558506"/>
            <a:ext cx="1090609" cy="1090609"/>
          </a:xfrm>
          <a:prstGeom prst="rect">
            <a:avLst/>
          </a:prstGeom>
          <a:ln>
            <a:noFill/>
          </a:ln>
        </p:spPr>
      </p:pic>
      <p:pic>
        <p:nvPicPr>
          <p:cNvPr id="87" name="Attēls 67" descr="Attēls, kurā ir klipkopa, grafika, helovīns, multfilma&#10;&#10;Mākslīgā intelekta ģenerēts saturs var būt nepareizs.">
            <a:extLst>
              <a:ext uri="{FF2B5EF4-FFF2-40B4-BE49-F238E27FC236}">
                <a16:creationId xmlns:a16="http://schemas.microsoft.com/office/drawing/2014/main" id="{98B18E44-1457-A131-358F-7E4433BF161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34" y="5760765"/>
            <a:ext cx="847726" cy="847726"/>
          </a:xfrm>
          <a:prstGeom prst="rect">
            <a:avLst/>
          </a:prstGeom>
          <a:ln>
            <a:noFill/>
          </a:ln>
        </p:spPr>
      </p:pic>
      <p:sp>
        <p:nvSpPr>
          <p:cNvPr id="89" name="Content Placeholder 4">
            <a:extLst>
              <a:ext uri="{FF2B5EF4-FFF2-40B4-BE49-F238E27FC236}">
                <a16:creationId xmlns:a16="http://schemas.microsoft.com/office/drawing/2014/main" id="{2B361378-AFC5-D97D-E059-4802CEE9D2DC}"/>
              </a:ext>
            </a:extLst>
          </p:cNvPr>
          <p:cNvSpPr txBox="1">
            <a:spLocks/>
          </p:cNvSpPr>
          <p:nvPr/>
        </p:nvSpPr>
        <p:spPr>
          <a:xfrm>
            <a:off x="8479087" y="5944546"/>
            <a:ext cx="1676400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indent="0" algn="ctr">
              <a:buNone/>
              <a:defRPr/>
            </a:pPr>
            <a:r>
              <a:rPr lang="lv-LV" sz="1200" b="1">
                <a:solidFill>
                  <a:schemeClr val="accent2"/>
                </a:solidFill>
                <a:latin typeface="Verdana"/>
                <a:ea typeface="Verdana"/>
              </a:rPr>
              <a:t>noturība pret krīzēm &amp; ilgtspēja</a:t>
            </a:r>
          </a:p>
        </p:txBody>
      </p:sp>
    </p:spTree>
    <p:extLst>
      <p:ext uri="{BB962C8B-B14F-4D97-AF65-F5344CB8AC3E}">
        <p14:creationId xmlns:p14="http://schemas.microsoft.com/office/powerpoint/2010/main" val="1441768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90A1599-565B-B619-647B-6D44F8B68DDE}"/>
              </a:ext>
            </a:extLst>
          </p:cNvPr>
          <p:cNvSpPr txBox="1"/>
          <p:nvPr/>
        </p:nvSpPr>
        <p:spPr>
          <a:xfrm>
            <a:off x="646636" y="6144768"/>
            <a:ext cx="1028893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*2025. </a:t>
            </a:r>
            <a:r>
              <a:rPr lang="en-US" sz="1400" err="1"/>
              <a:t>gadā</a:t>
            </a:r>
            <a:r>
              <a:rPr lang="en-US" sz="1400"/>
              <a:t> PP </a:t>
            </a:r>
            <a:r>
              <a:rPr lang="en-US" sz="1400" err="1"/>
              <a:t>varēja</a:t>
            </a:r>
            <a:r>
              <a:rPr lang="en-US" sz="1400"/>
              <a:t> </a:t>
            </a:r>
            <a:r>
              <a:rPr lang="en-US" sz="1400" err="1"/>
              <a:t>sniegt</a:t>
            </a:r>
            <a:r>
              <a:rPr lang="en-US" sz="1400"/>
              <a:t> </a:t>
            </a:r>
            <a:r>
              <a:rPr lang="en-US" sz="1400" err="1"/>
              <a:t>tikai</a:t>
            </a:r>
            <a:r>
              <a:rPr lang="en-US" sz="1400"/>
              <a:t> </a:t>
            </a:r>
            <a:r>
              <a:rPr lang="en-US" sz="1400" err="1"/>
              <a:t>virzienam</a:t>
            </a:r>
            <a:r>
              <a:rPr lang="en-US" sz="1400"/>
              <a:t> "</a:t>
            </a:r>
            <a:r>
              <a:rPr lang="en-US" sz="1400" err="1"/>
              <a:t>Drošība</a:t>
            </a:r>
            <a:r>
              <a:rPr lang="en-US" sz="1400"/>
              <a:t>", 2026. </a:t>
            </a:r>
            <a:r>
              <a:rPr lang="en-US" sz="1400" err="1"/>
              <a:t>gadā</a:t>
            </a:r>
            <a:r>
              <a:rPr lang="en-US" sz="1400"/>
              <a:t> PP </a:t>
            </a:r>
            <a:r>
              <a:rPr lang="en-US" sz="1400" err="1"/>
              <a:t>nesniedz</a:t>
            </a:r>
            <a:endParaRPr lang="en-US" sz="1400"/>
          </a:p>
          <a:p>
            <a:r>
              <a:rPr lang="en-US" sz="1400"/>
              <a:t>** 2026. gada PP </a:t>
            </a:r>
            <a:r>
              <a:rPr lang="en-US" sz="1400" err="1"/>
              <a:t>apstiprināts</a:t>
            </a:r>
            <a:r>
              <a:rPr lang="en-US" sz="1400"/>
              <a:t> MK 22.09.2025 </a:t>
            </a:r>
          </a:p>
        </p:txBody>
      </p:sp>
      <p:cxnSp>
        <p:nvCxnSpPr>
          <p:cNvPr id="4" name="Straight Connector 23">
            <a:extLst>
              <a:ext uri="{FF2B5EF4-FFF2-40B4-BE49-F238E27FC236}">
                <a16:creationId xmlns:a16="http://schemas.microsoft.com/office/drawing/2014/main" id="{22F87E55-525B-0C56-D545-F100F105E5A2}"/>
              </a:ext>
            </a:extLst>
          </p:cNvPr>
          <p:cNvCxnSpPr>
            <a:cxnSpLocks/>
          </p:cNvCxnSpPr>
          <p:nvPr/>
        </p:nvCxnSpPr>
        <p:spPr>
          <a:xfrm>
            <a:off x="646636" y="311384"/>
            <a:ext cx="11545" cy="77929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36B4DE16-D60E-1E30-F864-6D1C82A60B78}"/>
              </a:ext>
            </a:extLst>
          </p:cNvPr>
          <p:cNvSpPr txBox="1">
            <a:spLocks/>
          </p:cNvSpPr>
          <p:nvPr/>
        </p:nvSpPr>
        <p:spPr>
          <a:xfrm>
            <a:off x="831418" y="308868"/>
            <a:ext cx="10215417" cy="1089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>
                <a:latin typeface="Verdana"/>
                <a:ea typeface="Verdana"/>
                <a:cs typeface="+mn-cs"/>
              </a:rPr>
              <a:t>Veselības nozares apzinātās vajadzības, PP </a:t>
            </a:r>
            <a:r>
              <a:rPr lang="lv-LV" sz="2300" b="1">
                <a:solidFill>
                  <a:schemeClr val="accent2"/>
                </a:solidFill>
                <a:latin typeface="Verdana"/>
                <a:ea typeface="Verdana"/>
                <a:cs typeface="+mn-cs"/>
              </a:rPr>
              <a:t>iesniegts gadskārtējā budžeta izstrādes procesā un papildu piešķirtais</a:t>
            </a:r>
            <a:r>
              <a:rPr lang="lv-LV" sz="2300">
                <a:latin typeface="Verdana"/>
                <a:ea typeface="Verdana"/>
                <a:cs typeface="+mn-cs"/>
              </a:rPr>
              <a:t>, milj. EUR</a:t>
            </a:r>
          </a:p>
          <a:p>
            <a:endParaRPr lang="lv-LV" sz="2300" b="1">
              <a:latin typeface="Verdana"/>
              <a:ea typeface="Verdana"/>
              <a:cs typeface="+mn-cs"/>
            </a:endParaRPr>
          </a:p>
        </p:txBody>
      </p: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CEE9C347-5E3A-3AB3-E84A-A2DDA8226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8136" y="1325880"/>
            <a:ext cx="9637775" cy="481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63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Attēls 3" descr="Attēls, kurā ir ekrānuzņēmums, oranžs, tumsa, nakts&#10;&#10;Mākslīgā intelekta ģenerēts saturs var būt nepareizs.">
            <a:extLst>
              <a:ext uri="{FF2B5EF4-FFF2-40B4-BE49-F238E27FC236}">
                <a16:creationId xmlns:a16="http://schemas.microsoft.com/office/drawing/2014/main" id="{6EA6CDB1-EB93-4619-3D50-8673695FD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89" b="-169"/>
          <a:stretch>
            <a:fillRect/>
          </a:stretch>
        </p:blipFill>
        <p:spPr>
          <a:xfrm>
            <a:off x="851831" y="744339"/>
            <a:ext cx="10668000" cy="440832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1BD3-A195-30E9-19E3-FC8D8C20A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0130" y="1712489"/>
            <a:ext cx="4559860" cy="132739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v-LV" sz="2000" b="1"/>
              <a:t>Māte un bērns, demogrāfija</a:t>
            </a:r>
          </a:p>
          <a:p>
            <a:pPr marL="0" indent="0" algn="ctr">
              <a:buNone/>
            </a:pPr>
            <a:r>
              <a:rPr lang="lv-LV" sz="2000" b="1"/>
              <a:t>Profilakse un sabiedrības veselība</a:t>
            </a:r>
          </a:p>
          <a:p>
            <a:pPr marL="0" indent="0" algn="ctr">
              <a:buNone/>
            </a:pPr>
            <a:r>
              <a:rPr lang="lv-LV" sz="2000" b="1"/>
              <a:t>Pakalpojumu pieejamība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FABFE7C-4642-3F04-F338-D58A164624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763228"/>
              </p:ext>
            </p:extLst>
          </p:nvPr>
        </p:nvGraphicFramePr>
        <p:xfrm>
          <a:off x="1594912" y="2904931"/>
          <a:ext cx="9183329" cy="3345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55" name="Straight Connector 23">
            <a:extLst>
              <a:ext uri="{FF2B5EF4-FFF2-40B4-BE49-F238E27FC236}">
                <a16:creationId xmlns:a16="http://schemas.microsoft.com/office/drawing/2014/main" id="{A725656A-AC57-C5C7-D1E2-AF919BAD4A89}"/>
              </a:ext>
            </a:extLst>
          </p:cNvPr>
          <p:cNvCxnSpPr>
            <a:cxnSpLocks/>
          </p:cNvCxnSpPr>
          <p:nvPr/>
        </p:nvCxnSpPr>
        <p:spPr>
          <a:xfrm flipH="1">
            <a:off x="600455" y="346021"/>
            <a:ext cx="23090" cy="80238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Title 1">
            <a:extLst>
              <a:ext uri="{FF2B5EF4-FFF2-40B4-BE49-F238E27FC236}">
                <a16:creationId xmlns:a16="http://schemas.microsoft.com/office/drawing/2014/main" id="{C37EC80E-8476-799C-7834-BF8C53C7B55F}"/>
              </a:ext>
            </a:extLst>
          </p:cNvPr>
          <p:cNvSpPr txBox="1">
            <a:spLocks/>
          </p:cNvSpPr>
          <p:nvPr/>
        </p:nvSpPr>
        <p:spPr>
          <a:xfrm>
            <a:off x="762145" y="343504"/>
            <a:ext cx="10457873" cy="801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Valsts finansējuma</a:t>
            </a:r>
            <a:endParaRPr lang="en-US"/>
          </a:p>
          <a:p>
            <a:r>
              <a:rPr lang="lv-LV" sz="2300" b="1">
                <a:solidFill>
                  <a:schemeClr val="accent2"/>
                </a:solidFill>
                <a:latin typeface="Verdana"/>
                <a:ea typeface="Verdana"/>
                <a:cs typeface="+mn-cs"/>
              </a:rPr>
              <a:t>prioritātes</a:t>
            </a:r>
            <a:r>
              <a:rPr lang="lv-LV" sz="2300" b="1">
                <a:latin typeface="Verdana"/>
                <a:ea typeface="Verdana"/>
                <a:cs typeface="+mn-cs"/>
              </a:rPr>
              <a:t> </a:t>
            </a:r>
            <a:r>
              <a:rPr lang="lv-LV" sz="2300" b="1">
                <a:solidFill>
                  <a:schemeClr val="accent2"/>
                </a:solidFill>
                <a:latin typeface="Verdana"/>
                <a:ea typeface="Verdana"/>
                <a:cs typeface="+mn-cs"/>
              </a:rPr>
              <a:t>2026</a:t>
            </a:r>
            <a:endParaRPr lang="lv-LV">
              <a:solidFill>
                <a:schemeClr val="accent2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7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3B6F7-730A-755C-5ACC-D6ACF0328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AD75A8B-568F-A349-AB00-802F44D5FD7E}"/>
              </a:ext>
            </a:extLst>
          </p:cNvPr>
          <p:cNvSpPr/>
          <p:nvPr/>
        </p:nvSpPr>
        <p:spPr>
          <a:xfrm>
            <a:off x="728376" y="1171786"/>
            <a:ext cx="10936573" cy="1406314"/>
          </a:xfrm>
          <a:prstGeom prst="rect">
            <a:avLst/>
          </a:prstGeom>
          <a:solidFill>
            <a:srgbClr val="FFEEE5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B1761BD3-A2EF-C661-4D6A-C1E9B2E5DE0A}"/>
              </a:ext>
            </a:extLst>
          </p:cNvPr>
          <p:cNvSpPr txBox="1"/>
          <p:nvPr/>
        </p:nvSpPr>
        <p:spPr>
          <a:xfrm>
            <a:off x="3003438" y="3289101"/>
            <a:ext cx="7217925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lv-LV" sz="14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Netiks īstenots uz pacientu veselības aprūpes rēķina!</a:t>
            </a:r>
          </a:p>
          <a:p>
            <a:pPr>
              <a:spcAft>
                <a:spcPts val="1000"/>
              </a:spcAft>
            </a:pPr>
            <a:endParaRPr lang="lv-LV" sz="1400"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  <a:p>
            <a:pPr>
              <a:spcAft>
                <a:spcPts val="1000"/>
              </a:spcAft>
            </a:pPr>
            <a:r>
              <a:rPr lang="lv-LV" sz="14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Administratīvo izdevumu VM un tās padotības iestādēs optimizācija </a:t>
            </a:r>
            <a:r>
              <a:rPr lang="lv-LV" sz="1400"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uz atlīdzības fonda un preču un pakalpojumu izdevumu rēķina, funkciju pārstrukturēšana, apvienojot līdzīgas funkcijas, lai novērstu dublēšanos un uzlabotu efektivitāti</a:t>
            </a:r>
          </a:p>
          <a:p>
            <a:pPr>
              <a:spcAft>
                <a:spcPts val="1000"/>
              </a:spcAft>
            </a:pPr>
            <a:endParaRPr lang="lv-LV" sz="1400"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  <a:p>
            <a:pPr>
              <a:spcAft>
                <a:spcPts val="1000"/>
              </a:spcAft>
            </a:pPr>
            <a:r>
              <a:rPr lang="lv-LV" sz="14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Turpinās darbs pie turpmākiem optimizācijas pasākumiem </a:t>
            </a:r>
            <a:r>
              <a:rPr lang="lv-LV" sz="1400"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nozarē, piemēram, psihoneiroloģisko slimnīcu pārvaldības maiņas jeb slimnīcu administratīvas apvienošanas, kas ļautu rast resursu ietaupījumu ne tikai kapitālsabiedrībās, bet būtu efektīvāk arī pārraudzības ziņā</a:t>
            </a:r>
          </a:p>
        </p:txBody>
      </p:sp>
      <p:cxnSp>
        <p:nvCxnSpPr>
          <p:cNvPr id="29" name="Straight Connector 23">
            <a:extLst>
              <a:ext uri="{FF2B5EF4-FFF2-40B4-BE49-F238E27FC236}">
                <a16:creationId xmlns:a16="http://schemas.microsoft.com/office/drawing/2014/main" id="{4A51BAB0-6A16-47F5-EFCC-909A8C1F3E66}"/>
              </a:ext>
            </a:extLst>
          </p:cNvPr>
          <p:cNvCxnSpPr>
            <a:cxnSpLocks/>
          </p:cNvCxnSpPr>
          <p:nvPr/>
        </p:nvCxnSpPr>
        <p:spPr>
          <a:xfrm>
            <a:off x="728377" y="260496"/>
            <a:ext cx="0" cy="400389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4E09AD9-F5F3-8791-7957-ED70074F36B2}"/>
              </a:ext>
            </a:extLst>
          </p:cNvPr>
          <p:cNvSpPr txBox="1">
            <a:spLocks/>
          </p:cNvSpPr>
          <p:nvPr/>
        </p:nvSpPr>
        <p:spPr>
          <a:xfrm>
            <a:off x="887177" y="1312293"/>
            <a:ext cx="10777772" cy="7145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4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Veselības ministrijas resoram </a:t>
            </a:r>
            <a:r>
              <a:rPr lang="sv-SE" sz="14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plānotais izdevumu samazinājums 4,6 milj. </a:t>
            </a:r>
            <a:r>
              <a:rPr lang="sv-SE" sz="14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e</a:t>
            </a:r>
            <a:r>
              <a:rPr lang="lv-LV" sz="14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i</a:t>
            </a:r>
            <a:r>
              <a:rPr lang="sv-SE" sz="14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ro 2026.gadam un turpmāk ik gadu</a:t>
            </a:r>
          </a:p>
        </p:txBody>
      </p:sp>
      <p:pic>
        <p:nvPicPr>
          <p:cNvPr id="3" name="Grafika 2" descr="Bar graph with downward trend outline">
            <a:extLst>
              <a:ext uri="{FF2B5EF4-FFF2-40B4-BE49-F238E27FC236}">
                <a16:creationId xmlns:a16="http://schemas.microsoft.com/office/drawing/2014/main" id="{432F036D-6ACC-18E7-5475-C3CF3E68F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0009" y="3855643"/>
            <a:ext cx="914400" cy="914400"/>
          </a:xfrm>
          <a:prstGeom prst="rect">
            <a:avLst/>
          </a:prstGeom>
        </p:spPr>
      </p:pic>
      <p:pic>
        <p:nvPicPr>
          <p:cNvPr id="5" name="Grafika 4" descr="Court outline">
            <a:extLst>
              <a:ext uri="{FF2B5EF4-FFF2-40B4-BE49-F238E27FC236}">
                <a16:creationId xmlns:a16="http://schemas.microsoft.com/office/drawing/2014/main" id="{60AACCFD-AE32-BBE8-8191-3FC160AEE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0009" y="5042098"/>
            <a:ext cx="914400" cy="914400"/>
          </a:xfrm>
          <a:prstGeom prst="rect">
            <a:avLst/>
          </a:prstGeom>
        </p:spPr>
      </p:pic>
      <p:pic>
        <p:nvPicPr>
          <p:cNvPr id="7" name="Grafika 6" descr="Exclamation mark outline">
            <a:extLst>
              <a:ext uri="{FF2B5EF4-FFF2-40B4-BE49-F238E27FC236}">
                <a16:creationId xmlns:a16="http://schemas.microsoft.com/office/drawing/2014/main" id="{982ADB8A-D48F-9F24-5B48-F4466D006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60009" y="2941243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E95893-5DFB-4F5B-4A4F-CBA145BE85FA}"/>
              </a:ext>
            </a:extLst>
          </p:cNvPr>
          <p:cNvSpPr txBox="1">
            <a:spLocks/>
          </p:cNvSpPr>
          <p:nvPr/>
        </p:nvSpPr>
        <p:spPr>
          <a:xfrm>
            <a:off x="1338985" y="1724331"/>
            <a:ext cx="9715354" cy="110757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14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+ PAPILDUS 2,043 milj. eiro samazinājums </a:t>
            </a:r>
            <a:r>
              <a:rPr lang="lv-LV" sz="14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resora ATLĪDZĪBAI novērtēšanas prēmiju atcelšanai no 2027.gada atbilstoši informatīvajam ziņojumam “Par valsts budžeta likumprojektā iekļaujamiem prioritārajiem pasākumiem 2026., 2027. un 2028. gadam”</a:t>
            </a:r>
            <a:endParaRPr lang="sv-SE" sz="140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E96B82-2C88-0FFF-ED8D-2D73D0A5D5A4}"/>
              </a:ext>
            </a:extLst>
          </p:cNvPr>
          <p:cNvSpPr txBox="1">
            <a:spLocks/>
          </p:cNvSpPr>
          <p:nvPr/>
        </p:nvSpPr>
        <p:spPr>
          <a:xfrm>
            <a:off x="887178" y="303610"/>
            <a:ext cx="9715354" cy="48724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0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P</a:t>
            </a:r>
            <a:r>
              <a:rPr lang="sv-SE" sz="200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lānotais izdevumu samazinājums </a:t>
            </a:r>
            <a:r>
              <a:rPr lang="sv-SE" sz="200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2026.gadam un turpmāk ik gadu</a:t>
            </a:r>
          </a:p>
        </p:txBody>
      </p:sp>
    </p:spTree>
    <p:extLst>
      <p:ext uri="{BB962C8B-B14F-4D97-AF65-F5344CB8AC3E}">
        <p14:creationId xmlns:p14="http://schemas.microsoft.com/office/powerpoint/2010/main" val="3622722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F7567-6AA1-FF53-7135-1EA52FFEA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1159" y="2416268"/>
            <a:ext cx="8262616" cy="35924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lv-LV" sz="2000">
                <a:solidFill>
                  <a:schemeClr val="accent2"/>
                </a:solidFill>
                <a:latin typeface="Verdana"/>
                <a:ea typeface="Verdana"/>
                <a:cs typeface="Times New Roman"/>
              </a:rPr>
              <a:t>Paldies ārstiem senioriem</a:t>
            </a:r>
            <a:r>
              <a:rPr lang="lv-LV" sz="2000">
                <a:latin typeface="Verdana"/>
                <a:ea typeface="Verdana"/>
                <a:cs typeface="Times New Roman"/>
              </a:rPr>
              <a:t>, kuri turpina ārstēt pacientus un nodot</a:t>
            </a:r>
            <a:r>
              <a:rPr lang="en-US" sz="2000">
                <a:latin typeface="Verdana"/>
                <a:ea typeface="Verdana"/>
                <a:cs typeface="Times New Roman"/>
              </a:rPr>
              <a:t> </a:t>
            </a:r>
            <a:r>
              <a:rPr lang="lv-LV" sz="2000">
                <a:latin typeface="Verdana"/>
                <a:ea typeface="Verdana"/>
                <a:cs typeface="Times New Roman"/>
              </a:rPr>
              <a:t>savas zināšanas jaunajai paaudzei.</a:t>
            </a:r>
            <a:endParaRPr lang="en-US" sz="2000">
              <a:latin typeface="Verdana"/>
              <a:ea typeface="Verdana"/>
              <a:cs typeface="Times New Roman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lv-LV" sz="200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6361C1-D76D-CEB5-9AC4-4A2BB045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730" y="1821616"/>
            <a:ext cx="10515600" cy="76288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lv-LV" sz="2400" b="1">
                <a:latin typeface="Verdana"/>
                <a:ea typeface="Verdana"/>
                <a:cs typeface="Times New Roman"/>
              </a:rPr>
              <a:t>Pateicība sudraba ekonomikas pārstāvjiem</a:t>
            </a:r>
            <a:r>
              <a:rPr lang="en-US" sz="2400" b="1">
                <a:latin typeface="Verdana"/>
                <a:ea typeface="Verdana"/>
                <a:cs typeface="Times New Roman"/>
              </a:rPr>
              <a:t> par </a:t>
            </a:r>
            <a:r>
              <a:rPr lang="en-US" sz="2400" b="1" err="1">
                <a:latin typeface="Verdana"/>
                <a:ea typeface="Verdana"/>
                <a:cs typeface="Times New Roman"/>
              </a:rPr>
              <a:t>ieguldījumu</a:t>
            </a:r>
            <a:r>
              <a:rPr lang="en-US" sz="2400" b="1">
                <a:latin typeface="Verdana"/>
                <a:ea typeface="Verdana"/>
                <a:cs typeface="Times New Roman"/>
              </a:rPr>
              <a:t>!</a:t>
            </a:r>
          </a:p>
        </p:txBody>
      </p:sp>
      <p:pic>
        <p:nvPicPr>
          <p:cNvPr id="5" name="Graphic 4" descr="Coins with solid fill">
            <a:extLst>
              <a:ext uri="{FF2B5EF4-FFF2-40B4-BE49-F238E27FC236}">
                <a16:creationId xmlns:a16="http://schemas.microsoft.com/office/drawing/2014/main" id="{472CB4E3-E7D9-16CA-7B68-2F5D80D0E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227" y="4736578"/>
            <a:ext cx="894676" cy="8946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1D6BCB-9D53-66EE-9B5C-5AE4391C2B2B}"/>
              </a:ext>
            </a:extLst>
          </p:cNvPr>
          <p:cNvSpPr txBox="1"/>
          <p:nvPr/>
        </p:nvSpPr>
        <p:spPr>
          <a:xfrm>
            <a:off x="2141158" y="4910231"/>
            <a:ext cx="79772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000">
                <a:latin typeface="Verdana" panose="020B0604030504040204" pitchFamily="34" charset="0"/>
                <a:ea typeface="Verdana" panose="020B0604030504040204" pitchFamily="34" charset="0"/>
              </a:rPr>
              <a:t>Pensionētiem ģimenes ārstiem par prakses nodošanu tiek paredzēts papildu finansējums no E</a:t>
            </a: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lv-LV" sz="2000">
                <a:latin typeface="Verdana" panose="020B0604030504040204" pitchFamily="34" charset="0"/>
                <a:ea typeface="Verdana" panose="020B0604030504040204" pitchFamily="34" charset="0"/>
              </a:rPr>
              <a:t> fondiem</a:t>
            </a: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lv-LV" sz="20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26A7D7A-C5E9-3AED-7493-4A06816C17E5}"/>
              </a:ext>
            </a:extLst>
          </p:cNvPr>
          <p:cNvSpPr txBox="1">
            <a:spLocks/>
          </p:cNvSpPr>
          <p:nvPr/>
        </p:nvSpPr>
        <p:spPr>
          <a:xfrm>
            <a:off x="848096" y="2265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>
                <a:latin typeface="Verdana"/>
                <a:ea typeface="Verdana"/>
              </a:rPr>
              <a:t>Sudraba </a:t>
            </a:r>
            <a:r>
              <a:rPr lang="en-US" sz="2200" err="1">
                <a:latin typeface="Verdana"/>
                <a:ea typeface="Verdana"/>
              </a:rPr>
              <a:t>ekonomikas</a:t>
            </a:r>
            <a:r>
              <a:rPr lang="en-US" sz="2200">
                <a:latin typeface="Verdana"/>
                <a:ea typeface="Verdana"/>
              </a:rPr>
              <a:t> </a:t>
            </a:r>
            <a:r>
              <a:rPr lang="en-US" sz="2200" err="1">
                <a:latin typeface="Verdana"/>
                <a:ea typeface="Verdana"/>
              </a:rPr>
              <a:t>pārstāvju</a:t>
            </a:r>
            <a:r>
              <a:rPr lang="en-US" sz="2200">
                <a:latin typeface="Verdana"/>
                <a:ea typeface="Verdana"/>
              </a:rPr>
              <a:t> </a:t>
            </a:r>
            <a:r>
              <a:rPr lang="en-US" sz="2200" err="1">
                <a:latin typeface="Verdana"/>
                <a:ea typeface="Verdana"/>
              </a:rPr>
              <a:t>ieguldījums</a:t>
            </a:r>
            <a:r>
              <a:rPr lang="en-US" sz="2200">
                <a:latin typeface="Verdana"/>
                <a:ea typeface="Verdana"/>
              </a:rPr>
              <a:t> </a:t>
            </a:r>
            <a:r>
              <a:rPr lang="en-US" sz="2200" err="1">
                <a:latin typeface="Verdana"/>
                <a:ea typeface="Verdana"/>
              </a:rPr>
              <a:t>veselības</a:t>
            </a:r>
            <a:r>
              <a:rPr lang="en-US" sz="2200">
                <a:latin typeface="Verdana"/>
                <a:ea typeface="Verdana"/>
              </a:rPr>
              <a:t> </a:t>
            </a:r>
            <a:r>
              <a:rPr lang="en-US" sz="2200" err="1">
                <a:latin typeface="Verdana"/>
                <a:ea typeface="Verdana"/>
              </a:rPr>
              <a:t>aprūpē</a:t>
            </a:r>
            <a:endParaRPr lang="lv-LV" sz="2200">
              <a:latin typeface="Verdana"/>
              <a:ea typeface="Verdana"/>
            </a:endParaRPr>
          </a:p>
        </p:txBody>
      </p:sp>
      <p:cxnSp>
        <p:nvCxnSpPr>
          <p:cNvPr id="9" name="Straight Connector 23">
            <a:extLst>
              <a:ext uri="{FF2B5EF4-FFF2-40B4-BE49-F238E27FC236}">
                <a16:creationId xmlns:a16="http://schemas.microsoft.com/office/drawing/2014/main" id="{433A8131-E4DB-25BA-7897-6B89F832B1F7}"/>
              </a:ext>
            </a:extLst>
          </p:cNvPr>
          <p:cNvCxnSpPr>
            <a:cxnSpLocks/>
          </p:cNvCxnSpPr>
          <p:nvPr/>
        </p:nvCxnSpPr>
        <p:spPr>
          <a:xfrm>
            <a:off x="759992" y="638259"/>
            <a:ext cx="1649" cy="50220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Graphic 11" descr="Handshake with solid fill">
            <a:extLst>
              <a:ext uri="{FF2B5EF4-FFF2-40B4-BE49-F238E27FC236}">
                <a16:creationId xmlns:a16="http://schemas.microsoft.com/office/drawing/2014/main" id="{6FE92219-47D4-7FF8-961B-581111098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694" y="3365146"/>
            <a:ext cx="1015586" cy="10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98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6B27B0FF-C620-4446-A2F8-26EB8B5F8177}"/>
              </a:ext>
            </a:extLst>
          </p:cNvPr>
          <p:cNvSpPr txBox="1"/>
          <p:nvPr/>
        </p:nvSpPr>
        <p:spPr>
          <a:xfrm>
            <a:off x="1887051" y="3158500"/>
            <a:ext cx="8726557" cy="5386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2900" b="1">
                <a:latin typeface="Verdana"/>
                <a:ea typeface="Verdana"/>
                <a:cs typeface="Verdana" panose="020B0604030504040204" pitchFamily="34" charset="0"/>
              </a:rPr>
              <a:t>Paldies!</a:t>
            </a:r>
          </a:p>
        </p:txBody>
      </p:sp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37DBE565-E697-9F45-B1B0-5E8B0D72D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484" y="0"/>
            <a:ext cx="1699517" cy="22456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27CE3DE-0D69-C44F-94CB-EF4308B75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89104"/>
            <a:ext cx="12192000" cy="22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8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aisnstūris 19">
            <a:extLst>
              <a:ext uri="{FF2B5EF4-FFF2-40B4-BE49-F238E27FC236}">
                <a16:creationId xmlns:a16="http://schemas.microsoft.com/office/drawing/2014/main" id="{B5913CC6-B573-5425-6188-5EFCBE443C34}"/>
              </a:ext>
            </a:extLst>
          </p:cNvPr>
          <p:cNvSpPr>
            <a:spLocks/>
          </p:cNvSpPr>
          <p:nvPr/>
        </p:nvSpPr>
        <p:spPr>
          <a:xfrm>
            <a:off x="762145" y="1041187"/>
            <a:ext cx="5584334" cy="5679520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48298-56B5-D7BD-3128-204B73102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cxnSp>
        <p:nvCxnSpPr>
          <p:cNvPr id="15" name="Straight Connector 23">
            <a:extLst>
              <a:ext uri="{FF2B5EF4-FFF2-40B4-BE49-F238E27FC236}">
                <a16:creationId xmlns:a16="http://schemas.microsoft.com/office/drawing/2014/main" id="{E15A301E-02B1-1032-3E20-1047334553E2}"/>
              </a:ext>
            </a:extLst>
          </p:cNvPr>
          <p:cNvCxnSpPr>
            <a:cxnSpLocks/>
          </p:cNvCxnSpPr>
          <p:nvPr/>
        </p:nvCxnSpPr>
        <p:spPr>
          <a:xfrm>
            <a:off x="612000" y="253657"/>
            <a:ext cx="0" cy="479111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aisnstūris 45">
            <a:extLst>
              <a:ext uri="{FF2B5EF4-FFF2-40B4-BE49-F238E27FC236}">
                <a16:creationId xmlns:a16="http://schemas.microsoft.com/office/drawing/2014/main" id="{23FBBF44-79EF-956B-E61D-13C4B4DF1D11}"/>
              </a:ext>
            </a:extLst>
          </p:cNvPr>
          <p:cNvSpPr/>
          <p:nvPr/>
        </p:nvSpPr>
        <p:spPr>
          <a:xfrm>
            <a:off x="8180933" y="2525715"/>
            <a:ext cx="3358088" cy="703692"/>
          </a:xfrm>
          <a:prstGeom prst="roundRect">
            <a:avLst/>
          </a:prstGeom>
          <a:ln w="6350">
            <a:solidFill>
              <a:srgbClr val="E772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rgbClr val="E7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Izdevumi uz 1 iedzīvotāju</a:t>
            </a:r>
          </a:p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rgbClr val="E7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944,67 eiro </a:t>
            </a:r>
          </a:p>
        </p:txBody>
      </p:sp>
      <p:pic>
        <p:nvPicPr>
          <p:cNvPr id="3" name="Picture 26">
            <a:extLst>
              <a:ext uri="{FF2B5EF4-FFF2-40B4-BE49-F238E27FC236}">
                <a16:creationId xmlns:a16="http://schemas.microsoft.com/office/drawing/2014/main" id="{4D5F6F8B-0AAD-0C91-CB41-43C449BB9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815" y="3551862"/>
            <a:ext cx="1282817" cy="794292"/>
          </a:xfrm>
          <a:prstGeom prst="rect">
            <a:avLst/>
          </a:prstGeom>
        </p:spPr>
      </p:pic>
      <p:pic>
        <p:nvPicPr>
          <p:cNvPr id="7" name="Picture 28">
            <a:extLst>
              <a:ext uri="{FF2B5EF4-FFF2-40B4-BE49-F238E27FC236}">
                <a16:creationId xmlns:a16="http://schemas.microsoft.com/office/drawing/2014/main" id="{F6737C9D-7DCD-8BB5-6BF0-539F2CA3E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392" y="2525715"/>
            <a:ext cx="1287241" cy="703692"/>
          </a:xfrm>
          <a:prstGeom prst="rect">
            <a:avLst/>
          </a:prstGeom>
        </p:spPr>
      </p:pic>
      <p:sp>
        <p:nvSpPr>
          <p:cNvPr id="9" name="Taisnstūris 45">
            <a:extLst>
              <a:ext uri="{FF2B5EF4-FFF2-40B4-BE49-F238E27FC236}">
                <a16:creationId xmlns:a16="http://schemas.microsoft.com/office/drawing/2014/main" id="{333A606E-54F7-A864-0846-5E7235794B74}"/>
              </a:ext>
            </a:extLst>
          </p:cNvPr>
          <p:cNvSpPr/>
          <p:nvPr/>
        </p:nvSpPr>
        <p:spPr>
          <a:xfrm>
            <a:off x="8180933" y="3623906"/>
            <a:ext cx="3358088" cy="703692"/>
          </a:xfrm>
          <a:prstGeom prst="roundRect">
            <a:avLst/>
          </a:prstGeom>
          <a:ln w="6350">
            <a:solidFill>
              <a:srgbClr val="00477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Izdevumi uz 1 iedzīvotāju</a:t>
            </a:r>
          </a:p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1 684,50 eiro</a:t>
            </a:r>
          </a:p>
        </p:txBody>
      </p:sp>
      <p:sp>
        <p:nvSpPr>
          <p:cNvPr id="10" name="Taisnstūris 45">
            <a:extLst>
              <a:ext uri="{FF2B5EF4-FFF2-40B4-BE49-F238E27FC236}">
                <a16:creationId xmlns:a16="http://schemas.microsoft.com/office/drawing/2014/main" id="{BB3BA69D-40C5-5852-B442-F29868BEE198}"/>
              </a:ext>
            </a:extLst>
          </p:cNvPr>
          <p:cNvSpPr/>
          <p:nvPr/>
        </p:nvSpPr>
        <p:spPr>
          <a:xfrm>
            <a:off x="8180933" y="4558567"/>
            <a:ext cx="3358088" cy="703692"/>
          </a:xfrm>
          <a:prstGeom prst="roundRect">
            <a:avLst/>
          </a:prstGeom>
          <a:ln w="6350">
            <a:solidFill>
              <a:srgbClr val="00477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Izdevumi uz 1 iedzīvotāju</a:t>
            </a:r>
          </a:p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1 211,33 eiro 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CE51CF1E-781C-7B75-38A4-169D509D2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391" y="4558567"/>
            <a:ext cx="1298551" cy="78017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03F1AD6-DB52-0017-8C6F-1AA5C685AF49}"/>
              </a:ext>
            </a:extLst>
          </p:cNvPr>
          <p:cNvSpPr txBox="1">
            <a:spLocks/>
          </p:cNvSpPr>
          <p:nvPr/>
        </p:nvSpPr>
        <p:spPr>
          <a:xfrm>
            <a:off x="762145" y="262685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Izdevumi veselības aprūpei Latvijā un ES valstīs 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pic>
        <p:nvPicPr>
          <p:cNvPr id="22" name="Attēls 21" descr="Attēls, kurā ir grafika, klipkopa, multfilma, dizains&#10;&#10;Mākslīgā intelekta ģenerēts saturs var būt nepareizs.">
            <a:extLst>
              <a:ext uri="{FF2B5EF4-FFF2-40B4-BE49-F238E27FC236}">
                <a16:creationId xmlns:a16="http://schemas.microsoft.com/office/drawing/2014/main" id="{ABA6116D-4A49-8E01-D7B4-D300A3B29C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614" y="1641859"/>
            <a:ext cx="1281586" cy="128158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3E2BA4-DDD6-9611-406F-F3AE2C8BA051}"/>
              </a:ext>
            </a:extLst>
          </p:cNvPr>
          <p:cNvSpPr txBox="1"/>
          <p:nvPr/>
        </p:nvSpPr>
        <p:spPr>
          <a:xfrm>
            <a:off x="2242397" y="3028888"/>
            <a:ext cx="87780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2000" b="1">
                <a:solidFill>
                  <a:srgbClr val="FF0000"/>
                </a:solidFill>
                <a:latin typeface="Verdana"/>
                <a:ea typeface="Verdana"/>
                <a:cs typeface="Calibri Light"/>
                <a:sym typeface="Calibri Light"/>
              </a:rPr>
              <a:t>5,3%</a:t>
            </a:r>
            <a:endParaRPr kumimoji="0" lang="lv-LV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B36E7F-BB30-01C7-F09B-9600D799A8D3}"/>
              </a:ext>
            </a:extLst>
          </p:cNvPr>
          <p:cNvSpPr txBox="1"/>
          <p:nvPr/>
        </p:nvSpPr>
        <p:spPr>
          <a:xfrm>
            <a:off x="4337027" y="3026511"/>
            <a:ext cx="87780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2000" b="1">
                <a:solidFill>
                  <a:schemeClr val="accent2"/>
                </a:solidFill>
                <a:latin typeface="Verdana"/>
                <a:ea typeface="Verdana"/>
                <a:cs typeface="Calibri Light"/>
                <a:sym typeface="Calibri Light"/>
              </a:rPr>
              <a:t>7,3%</a:t>
            </a:r>
            <a:endParaRPr kumimoji="0" lang="lv-LV" sz="200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Verdana"/>
              <a:ea typeface="Verdana"/>
              <a:cs typeface="Calibri Light"/>
              <a:sym typeface="Calibri Light"/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6808186F-BE36-F61B-233D-66A2B85E1AF9}"/>
              </a:ext>
            </a:extLst>
          </p:cNvPr>
          <p:cNvSpPr txBox="1">
            <a:spLocks/>
          </p:cNvSpPr>
          <p:nvPr/>
        </p:nvSpPr>
        <p:spPr>
          <a:xfrm>
            <a:off x="1167902" y="1251275"/>
            <a:ext cx="4771176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t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400" b="1">
                <a:solidFill>
                  <a:schemeClr val="tx1"/>
                </a:solidFill>
                <a:latin typeface="Verdana"/>
                <a:ea typeface="Verdana"/>
              </a:rPr>
              <a:t>Kopējie izdevumi veselībai % no IKP </a:t>
            </a:r>
            <a:r>
              <a:rPr lang="lv-LV" sz="1400">
                <a:solidFill>
                  <a:schemeClr val="tx1"/>
                </a:solidFill>
                <a:latin typeface="Verdana"/>
                <a:ea typeface="Verdana"/>
              </a:rPr>
              <a:t>(2023)</a:t>
            </a:r>
          </a:p>
          <a:p>
            <a:pPr marL="90805" marR="0" lvl="0" indent="-90805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/>
            </a:pPr>
            <a:endParaRPr lang="lv-LV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82BC9001-F258-735B-455A-B67D4F021AE3}"/>
              </a:ext>
            </a:extLst>
          </p:cNvPr>
          <p:cNvSpPr/>
          <p:nvPr/>
        </p:nvSpPr>
        <p:spPr>
          <a:xfrm>
            <a:off x="1791129" y="3101986"/>
            <a:ext cx="395822" cy="273775"/>
          </a:xfrm>
          <a:custGeom>
            <a:avLst/>
            <a:gdLst/>
            <a:ahLst/>
            <a:cxnLst/>
            <a:rect l="l" t="t" r="r" b="b"/>
            <a:pathLst>
              <a:path w="6234545" h="4114800">
                <a:moveTo>
                  <a:pt x="0" y="0"/>
                </a:moveTo>
                <a:lnTo>
                  <a:pt x="6234545" y="0"/>
                </a:lnTo>
                <a:lnTo>
                  <a:pt x="62345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75EE0C28-D59F-A2FE-87E1-77ED01DD6B80}"/>
              </a:ext>
            </a:extLst>
          </p:cNvPr>
          <p:cNvSpPr/>
          <p:nvPr/>
        </p:nvSpPr>
        <p:spPr>
          <a:xfrm>
            <a:off x="3860884" y="3089678"/>
            <a:ext cx="437194" cy="273775"/>
          </a:xfrm>
          <a:custGeom>
            <a:avLst/>
            <a:gdLst/>
            <a:ahLst/>
            <a:cxnLst/>
            <a:rect l="l" t="t" r="r" b="b"/>
            <a:pathLst>
              <a:path w="6200384" h="4114800">
                <a:moveTo>
                  <a:pt x="0" y="0"/>
                </a:moveTo>
                <a:lnTo>
                  <a:pt x="6200383" y="0"/>
                </a:lnTo>
                <a:lnTo>
                  <a:pt x="6200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pic>
        <p:nvPicPr>
          <p:cNvPr id="31" name="Attēls 30" descr="Attēls, kurā ir grafika, klipkopa, multfilma, dizains&#10;&#10;Mākslīgā intelekta ģenerēts saturs var būt nepareizs.">
            <a:extLst>
              <a:ext uri="{FF2B5EF4-FFF2-40B4-BE49-F238E27FC236}">
                <a16:creationId xmlns:a16="http://schemas.microsoft.com/office/drawing/2014/main" id="{22C317D6-765D-1F58-498B-C018F77F36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84" y="1579477"/>
            <a:ext cx="1388953" cy="1388953"/>
          </a:xfrm>
          <a:prstGeom prst="rect">
            <a:avLst/>
          </a:prstGeom>
        </p:spPr>
      </p:pic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0658FE50-469E-CA13-12D3-6BC7664543CA}"/>
              </a:ext>
            </a:extLst>
          </p:cNvPr>
          <p:cNvSpPr txBox="1">
            <a:spLocks/>
          </p:cNvSpPr>
          <p:nvPr/>
        </p:nvSpPr>
        <p:spPr>
          <a:xfrm>
            <a:off x="6679762" y="1681060"/>
            <a:ext cx="4771176" cy="543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 fontScale="92500"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Veselības aprūpes </a:t>
            </a:r>
            <a:r>
              <a:rPr lang="lv-LV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(t.sk. neatliekamā medicīniskās palīdzības)</a:t>
            </a:r>
            <a:r>
              <a:rPr lang="lv-LV" sz="1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izdevumi uz 1 iedzīvotāju, </a:t>
            </a:r>
            <a:r>
              <a:rPr lang="lv-LV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2024.gads</a:t>
            </a:r>
          </a:p>
          <a:p>
            <a:pPr marL="91439" marR="0" lvl="0" indent="-91439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/>
            </a:pPr>
            <a:endParaRPr kumimoji="0" lang="lv-LV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1218E-C936-35E4-0BFC-56A7986312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945" y="3555478"/>
            <a:ext cx="3405730" cy="298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33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71abc8c-0b18-4336-97d7-51d65f5c7f99}" enabled="1" method="Standard" siteId="{dbc9012d-628b-43d4-b190-8a730f7e1e9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Senioru diena Saeimā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2026. gada budžeta prioritātes</vt:lpstr>
      <vt:lpstr>PowerPoint Presentation</vt:lpstr>
      <vt:lpstr>PowerPoint Presentation</vt:lpstr>
      <vt:lpstr>PowerPoint Presentation</vt:lpstr>
      <vt:lpstr>PowerPoint Presentation</vt:lpstr>
      <vt:lpstr>Pateicība sudraba ekonomikas pārstāvjiem par ieguldījumu!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Svens Henkuzens</dc:creator>
  <cp:revision>25</cp:revision>
  <dcterms:created xsi:type="dcterms:W3CDTF">2025-09-09T09:52:31Z</dcterms:created>
  <dcterms:modified xsi:type="dcterms:W3CDTF">2025-10-02T14:31:41Z</dcterms:modified>
</cp:coreProperties>
</file>