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99" r:id="rId4"/>
    <p:sldMasterId id="2147483763" r:id="rId5"/>
  </p:sldMasterIdLst>
  <p:notesMasterIdLst>
    <p:notesMasterId r:id="rId15"/>
  </p:notesMasterIdLst>
  <p:sldIdLst>
    <p:sldId id="290" r:id="rId6"/>
    <p:sldId id="3769" r:id="rId7"/>
    <p:sldId id="3761" r:id="rId8"/>
    <p:sldId id="3746" r:id="rId9"/>
    <p:sldId id="3748" r:id="rId10"/>
    <p:sldId id="3765" r:id="rId11"/>
    <p:sldId id="3767" r:id="rId12"/>
    <p:sldId id="3766" r:id="rId13"/>
    <p:sldId id="3768" r:id="rId14"/>
  </p:sldIdLst>
  <p:sldSz cx="17340263" cy="9753600"/>
  <p:notesSz cx="6797675" cy="98726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Sākums" id="{BC03E5AF-7CF8-1444-8EE3-A0AD7DB028BA}">
          <p14:sldIdLst>
            <p14:sldId id="290"/>
          </p14:sldIdLst>
        </p14:section>
        <p14:section name="Teksta slaidi" id="{35DD9E07-E565-BD42-96CE-B5EB9E76FD61}">
          <p14:sldIdLst>
            <p14:sldId id="3769"/>
            <p14:sldId id="3761"/>
            <p14:sldId id="3746"/>
            <p14:sldId id="3748"/>
            <p14:sldId id="3765"/>
            <p14:sldId id="3767"/>
            <p14:sldId id="3766"/>
            <p14:sldId id="3768"/>
          </p14:sldIdLst>
        </p14:section>
        <p14:section name="Starpslaidi" id="{4B5FAA8B-5249-6E43-B4E6-C84A60DC9BA7}">
          <p14:sldIdLst/>
        </p14:section>
        <p14:section name="Nodaļas" id="{FC0B7A29-F481-4F4B-AB25-C31872CAC9F2}">
          <p14:sldIdLst/>
        </p14:section>
        <p14:section name="Tabulas, Grafikas, Līknes" id="{11660489-5E8A-114F-B9B2-A3702D6D34AD}">
          <p14:sldIdLst/>
        </p14:section>
        <p14:section name="Laika Līnija" id="{2EDD3EE3-1DE9-3B48-8245-60A60B4D3170}">
          <p14:sldIdLst/>
        </p14:section>
        <p14:section name="Noslēguma slaids" id="{D7ED0226-9998-3E45-BE57-2C8DF45ACA54}">
          <p14:sldIdLst/>
        </p14:section>
      </p14:sectionLst>
    </p:ext>
    <p:ext uri="{EFAFB233-063F-42B5-8137-9DF3F51BA10A}">
      <p15:sldGuideLst xmlns:p15="http://schemas.microsoft.com/office/powerpoint/2012/main">
        <p15:guide id="8" orient="horz" pos="6144" userDrawn="1">
          <p15:clr>
            <a:srgbClr val="A4A3A4"/>
          </p15:clr>
        </p15:guide>
        <p15:guide id="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lze Beināre" initials="IB" lastIdx="13" clrIdx="0">
    <p:extLst>
      <p:ext uri="{19B8F6BF-5375-455C-9EA6-DF929625EA0E}">
        <p15:presenceInfo xmlns:p15="http://schemas.microsoft.com/office/powerpoint/2012/main" userId="S::Ilze.Beinare@em.gov.lv::615046ba-fffd-490b-9619-6eefc27b406d" providerId="AD"/>
      </p:ext>
    </p:extLst>
  </p:cmAuthor>
  <p:cmAuthor id="2" name="Artis Grinbergs" initials="AG" lastIdx="10" clrIdx="1">
    <p:extLst>
      <p:ext uri="{19B8F6BF-5375-455C-9EA6-DF929625EA0E}">
        <p15:presenceInfo xmlns:p15="http://schemas.microsoft.com/office/powerpoint/2012/main" userId="S::Artis.Grinbergs@em.gov.lv::988b2b44-9abb-4aab-bbb3-aa9352394efd" providerId="AD"/>
      </p:ext>
    </p:extLst>
  </p:cmAuthor>
  <p:cmAuthor id="3" name="Rūta Lastovska" initials="RL" lastIdx="6" clrIdx="2">
    <p:extLst>
      <p:ext uri="{19B8F6BF-5375-455C-9EA6-DF929625EA0E}">
        <p15:presenceInfo xmlns:p15="http://schemas.microsoft.com/office/powerpoint/2012/main" userId="S::Ruta.Lastovska@em.gov.lv::73932bb0-6877-491f-9d7b-8631d03766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D2F"/>
    <a:srgbClr val="228B9D"/>
    <a:srgbClr val="00434E"/>
    <a:srgbClr val="00859B"/>
    <a:srgbClr val="D3EAEE"/>
    <a:srgbClr val="F1F1F1"/>
    <a:srgbClr val="7FC2CD"/>
    <a:srgbClr val="1991A5"/>
    <a:srgbClr val="4CA9B9"/>
    <a:srgbClr val="339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63" autoAdjust="0"/>
    <p:restoredTop sz="93719" autoAdjust="0"/>
  </p:normalViewPr>
  <p:slideViewPr>
    <p:cSldViewPr snapToGrid="0" showGuides="1">
      <p:cViewPr varScale="1">
        <p:scale>
          <a:sx n="93" d="100"/>
          <a:sy n="93" d="100"/>
        </p:scale>
        <p:origin x="108" y="462"/>
      </p:cViewPr>
      <p:guideLst>
        <p:guide orient="horz" pos="6144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err="1">
                <a:solidFill>
                  <a:srgbClr val="228B9D"/>
                </a:solidFill>
                <a:latin typeface="Aptos" panose="020B0004020202020204" pitchFamily="34" charset="0"/>
              </a:rPr>
              <a:t>Nodarbināto</a:t>
            </a:r>
            <a:r>
              <a:rPr lang="en-US" sz="2000" b="1" dirty="0">
                <a:solidFill>
                  <a:srgbClr val="228B9D"/>
                </a:solidFill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solidFill>
                  <a:srgbClr val="228B9D"/>
                </a:solidFill>
                <a:latin typeface="Aptos" panose="020B0004020202020204" pitchFamily="34" charset="0"/>
              </a:rPr>
              <a:t>senioru</a:t>
            </a:r>
            <a:r>
              <a:rPr lang="en-US" sz="2000" b="1" dirty="0">
                <a:solidFill>
                  <a:srgbClr val="228B9D"/>
                </a:solidFill>
                <a:latin typeface="Aptos" panose="020B0004020202020204" pitchFamily="34" charset="0"/>
              </a:rPr>
              <a:t> (65+)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Aptos" panose="020B0004020202020204" pitchFamily="34" charset="0"/>
              </a:rPr>
              <a:t>īpatsvars</a:t>
            </a:r>
            <a:r>
              <a:rPr lang="en-US" sz="2000" b="1" dirty="0">
                <a:solidFill>
                  <a:srgbClr val="228B9D"/>
                </a:solidFill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solidFill>
                  <a:srgbClr val="228B9D"/>
                </a:solidFill>
                <a:latin typeface="Aptos" panose="020B0004020202020204" pitchFamily="34" charset="0"/>
              </a:rPr>
              <a:t>tautsaimniecības</a:t>
            </a:r>
            <a:r>
              <a:rPr lang="en-US" sz="2000" b="1" dirty="0">
                <a:solidFill>
                  <a:srgbClr val="228B9D"/>
                </a:solidFill>
                <a:latin typeface="Aptos" panose="020B0004020202020204" pitchFamily="34" charset="0"/>
              </a:rPr>
              <a:t> </a:t>
            </a:r>
            <a:r>
              <a:rPr lang="en-US" sz="2000" b="1" dirty="0" err="1">
                <a:solidFill>
                  <a:srgbClr val="228B9D"/>
                </a:solidFill>
                <a:latin typeface="Aptos" panose="020B0004020202020204" pitchFamily="34" charset="0"/>
              </a:rPr>
              <a:t>nozarēs</a:t>
            </a:r>
            <a:r>
              <a:rPr lang="en-US" sz="2000" b="1" dirty="0">
                <a:solidFill>
                  <a:srgbClr val="228B9D"/>
                </a:solidFill>
                <a:latin typeface="Aptos" panose="020B0004020202020204" pitchFamily="34" charset="0"/>
              </a:rPr>
              <a:t> 2024. </a:t>
            </a:r>
            <a:r>
              <a:rPr lang="en-US" sz="2000" b="1" dirty="0" err="1">
                <a:solidFill>
                  <a:srgbClr val="228B9D"/>
                </a:solidFill>
                <a:latin typeface="Aptos" panose="020B0004020202020204" pitchFamily="34" charset="0"/>
              </a:rPr>
              <a:t>gadā</a:t>
            </a:r>
            <a:endParaRPr lang="en-US" sz="2000" b="1" dirty="0">
              <a:solidFill>
                <a:srgbClr val="228B9D"/>
              </a:solidFill>
              <a:latin typeface="Aptos" panose="020B00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</c:f>
              <c:strCache>
                <c:ptCount val="1"/>
                <c:pt idx="0">
                  <c:v>Nodarbināto senioru (65+) īpatsvars tautsaimniecības nozarēs 2024. gadā</c:v>
                </c:pt>
              </c:strCache>
            </c:strRef>
          </c:tx>
          <c:spPr>
            <a:solidFill>
              <a:srgbClr val="00434E"/>
            </a:solidFill>
            <a:ln>
              <a:noFill/>
            </a:ln>
            <a:effectLst/>
          </c:spPr>
          <c:invertIfNegative val="0"/>
          <c:cat>
            <c:strRef>
              <c:f>Sheet1!$A$3:$A$23</c:f>
              <c:strCache>
                <c:ptCount val="21"/>
                <c:pt idx="0">
                  <c:v>T Mājsaimniecību aktivitāte</c:v>
                </c:pt>
                <c:pt idx="1">
                  <c:v>A Zemkopība</c:v>
                </c:pt>
                <c:pt idx="2">
                  <c:v>L Nekustamie īpašumi</c:v>
                </c:pt>
                <c:pt idx="3">
                  <c:v>S Citi pakalpojumi</c:v>
                </c:pt>
                <c:pt idx="4">
                  <c:v>Q Veselība un sociālā aprūpe</c:v>
                </c:pt>
                <c:pt idx="5">
                  <c:v>R Māksla, izklaide un atpūta</c:v>
                </c:pt>
                <c:pt idx="6">
                  <c:v>P Izglītība</c:v>
                </c:pt>
                <c:pt idx="7">
                  <c:v>N Administratīvā darbība</c:v>
                </c:pt>
                <c:pt idx="8">
                  <c:v>E Apsaimniekošana</c:v>
                </c:pt>
                <c:pt idx="9">
                  <c:v>D Enerģētika</c:v>
                </c:pt>
                <c:pt idx="10">
                  <c:v>H Loģistika</c:v>
                </c:pt>
                <c:pt idx="11">
                  <c:v>O Valsts pārvalde, aizsardzība</c:v>
                </c:pt>
                <c:pt idx="12">
                  <c:v>M Zinātniskie u.c. pakalpojumi</c:v>
                </c:pt>
                <c:pt idx="13">
                  <c:v>C Apstrādes rūpniecība</c:v>
                </c:pt>
                <c:pt idx="14">
                  <c:v>G Tirdzniecība un mašīnu remonts</c:v>
                </c:pt>
                <c:pt idx="15">
                  <c:v>B Ieguves rūpniecība</c:v>
                </c:pt>
                <c:pt idx="16">
                  <c:v>F Būvniecība</c:v>
                </c:pt>
                <c:pt idx="17">
                  <c:v>I Tūrisms</c:v>
                </c:pt>
                <c:pt idx="18">
                  <c:v>J IKT</c:v>
                </c:pt>
                <c:pt idx="19">
                  <c:v>K Finanšu nozare</c:v>
                </c:pt>
                <c:pt idx="20">
                  <c:v>U Starptautiskās organizācijas</c:v>
                </c:pt>
              </c:strCache>
            </c:strRef>
          </c:cat>
          <c:val>
            <c:numRef>
              <c:f>Sheet1!$D$3:$D$23</c:f>
              <c:numCache>
                <c:formatCode>0%</c:formatCode>
                <c:ptCount val="21"/>
                <c:pt idx="0">
                  <c:v>0.63828886065226598</c:v>
                </c:pt>
                <c:pt idx="1">
                  <c:v>0.26710790917432986</c:v>
                </c:pt>
                <c:pt idx="2">
                  <c:v>0.20505442861938331</c:v>
                </c:pt>
                <c:pt idx="3">
                  <c:v>0.14899388439534425</c:v>
                </c:pt>
                <c:pt idx="4">
                  <c:v>0.13741945382019025</c:v>
                </c:pt>
                <c:pt idx="5">
                  <c:v>0.13110986260789623</c:v>
                </c:pt>
                <c:pt idx="6">
                  <c:v>0.12365745381641129</c:v>
                </c:pt>
                <c:pt idx="7">
                  <c:v>9.9241013890877847E-2</c:v>
                </c:pt>
                <c:pt idx="8">
                  <c:v>9.1863928515441298E-2</c:v>
                </c:pt>
                <c:pt idx="9">
                  <c:v>8.3366773675762437E-2</c:v>
                </c:pt>
                <c:pt idx="10">
                  <c:v>7.907927916846054E-2</c:v>
                </c:pt>
                <c:pt idx="11">
                  <c:v>7.3364259719163424E-2</c:v>
                </c:pt>
                <c:pt idx="12">
                  <c:v>7.1945281053846372E-2</c:v>
                </c:pt>
                <c:pt idx="13">
                  <c:v>6.5767812307437626E-2</c:v>
                </c:pt>
                <c:pt idx="14">
                  <c:v>6.4264972641291121E-2</c:v>
                </c:pt>
                <c:pt idx="15">
                  <c:v>6.4132104454685104E-2</c:v>
                </c:pt>
                <c:pt idx="16">
                  <c:v>5.7858014335824312E-2</c:v>
                </c:pt>
                <c:pt idx="17">
                  <c:v>4.5009916299707554E-2</c:v>
                </c:pt>
                <c:pt idx="18">
                  <c:v>2.2273445391209758E-2</c:v>
                </c:pt>
                <c:pt idx="19">
                  <c:v>2.1321302762499227E-2</c:v>
                </c:pt>
                <c:pt idx="20">
                  <c:v>2.0408163265306121E-2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B0-425E-BA7D-B73D083C2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1315435583"/>
        <c:axId val="1315436063"/>
      </c:barChart>
      <c:catAx>
        <c:axId val="1315435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34E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lv-LV"/>
          </a:p>
        </c:txPr>
        <c:crossAx val="1315436063"/>
        <c:crosses val="autoZero"/>
        <c:auto val="1"/>
        <c:lblAlgn val="ctr"/>
        <c:lblOffset val="100"/>
        <c:noMultiLvlLbl val="0"/>
      </c:catAx>
      <c:valAx>
        <c:axId val="1315436063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434E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lv-LV"/>
          </a:p>
        </c:txPr>
        <c:crossAx val="13154355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434E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en-US" sz="2000" b="1" dirty="0" err="1">
                <a:solidFill>
                  <a:srgbClr val="228B9D"/>
                </a:solidFill>
              </a:rPr>
              <a:t>Nodarbināto</a:t>
            </a:r>
            <a:r>
              <a:rPr lang="en-US" sz="2000" b="1" dirty="0">
                <a:solidFill>
                  <a:srgbClr val="228B9D"/>
                </a:solidFill>
              </a:rPr>
              <a:t> </a:t>
            </a:r>
            <a:r>
              <a:rPr lang="en-US" sz="2000" b="1" dirty="0" err="1">
                <a:solidFill>
                  <a:srgbClr val="228B9D"/>
                </a:solidFill>
              </a:rPr>
              <a:t>senioru</a:t>
            </a:r>
            <a:r>
              <a:rPr lang="en-US" sz="2000" b="1" dirty="0">
                <a:solidFill>
                  <a:srgbClr val="228B9D"/>
                </a:solidFill>
              </a:rPr>
              <a:t> (65+)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</a:rPr>
              <a:t>skaits</a:t>
            </a:r>
            <a:r>
              <a:rPr lang="en-US" sz="2000" b="1" dirty="0">
                <a:solidFill>
                  <a:srgbClr val="228B9D"/>
                </a:solidFill>
              </a:rPr>
              <a:t> </a:t>
            </a:r>
            <a:r>
              <a:rPr lang="en-US" sz="2000" b="1" dirty="0" err="1">
                <a:solidFill>
                  <a:srgbClr val="228B9D"/>
                </a:solidFill>
              </a:rPr>
              <a:t>tautsaimniecības</a:t>
            </a:r>
            <a:r>
              <a:rPr lang="en-US" sz="2000" b="1" dirty="0">
                <a:solidFill>
                  <a:srgbClr val="228B9D"/>
                </a:solidFill>
              </a:rPr>
              <a:t> </a:t>
            </a:r>
            <a:r>
              <a:rPr lang="en-US" sz="2000" b="1" dirty="0" err="1">
                <a:solidFill>
                  <a:srgbClr val="228B9D"/>
                </a:solidFill>
              </a:rPr>
              <a:t>nozarēs</a:t>
            </a:r>
            <a:r>
              <a:rPr lang="en-US" sz="2000" b="1" dirty="0">
                <a:solidFill>
                  <a:srgbClr val="228B9D"/>
                </a:solidFill>
              </a:rPr>
              <a:t> 2024. </a:t>
            </a:r>
            <a:r>
              <a:rPr lang="en-US" sz="2000" b="1" dirty="0" err="1">
                <a:solidFill>
                  <a:srgbClr val="228B9D"/>
                </a:solidFill>
              </a:rPr>
              <a:t>gadā</a:t>
            </a:r>
            <a:r>
              <a:rPr lang="en-US" sz="2000" b="1" dirty="0">
                <a:solidFill>
                  <a:srgbClr val="228B9D"/>
                </a:solidFill>
              </a:rPr>
              <a:t>
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00434E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Nodarbināto senioru (65+) skaits tautsaimniecības nozarēs 2024. gadā
</c:v>
                </c:pt>
              </c:strCache>
            </c:strRef>
          </c:tx>
          <c:spPr>
            <a:solidFill>
              <a:srgbClr val="00434E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Sheet1!$A$3:$A$23</c:f>
              <c:strCache>
                <c:ptCount val="21"/>
                <c:pt idx="0">
                  <c:v>A Zemkopība</c:v>
                </c:pt>
                <c:pt idx="1">
                  <c:v>P Izglītība</c:v>
                </c:pt>
                <c:pt idx="2">
                  <c:v>Q Veselība un sociālā aprūpe</c:v>
                </c:pt>
                <c:pt idx="3">
                  <c:v>G Tirdzniecība un mašīnu remonts</c:v>
                </c:pt>
                <c:pt idx="4">
                  <c:v>C Apstrādes rūpniecība</c:v>
                </c:pt>
                <c:pt idx="5">
                  <c:v>H Loģistika</c:v>
                </c:pt>
                <c:pt idx="6">
                  <c:v>O Valsts pārvalde, aizsardzība</c:v>
                </c:pt>
                <c:pt idx="7">
                  <c:v>L Nekustamie īpašumi</c:v>
                </c:pt>
                <c:pt idx="8">
                  <c:v>N Administratīvā darbība</c:v>
                </c:pt>
                <c:pt idx="9">
                  <c:v>F Būvniecība</c:v>
                </c:pt>
                <c:pt idx="10">
                  <c:v>S Citi pakalpojumi</c:v>
                </c:pt>
                <c:pt idx="11">
                  <c:v>R Māksla, izklaide un atpūta</c:v>
                </c:pt>
                <c:pt idx="12">
                  <c:v>M Zinātniskie u.c. pakalpojumi</c:v>
                </c:pt>
                <c:pt idx="13">
                  <c:v>T Mājsaimniecību aktivitāte</c:v>
                </c:pt>
                <c:pt idx="14">
                  <c:v>I Tūrisms</c:v>
                </c:pt>
                <c:pt idx="15">
                  <c:v>J IKT</c:v>
                </c:pt>
                <c:pt idx="16">
                  <c:v>D Enerģētika</c:v>
                </c:pt>
                <c:pt idx="17">
                  <c:v>E Apsaimniekošana</c:v>
                </c:pt>
                <c:pt idx="18">
                  <c:v>K Finanšu nozare</c:v>
                </c:pt>
                <c:pt idx="19">
                  <c:v>B Ieguves rūpniecība</c:v>
                </c:pt>
                <c:pt idx="20">
                  <c:v>U Starptautiskās organizācijas</c:v>
                </c:pt>
              </c:strCache>
            </c:strRef>
          </c:cat>
          <c:val>
            <c:numRef>
              <c:f>Sheet1!$B$3:$B$23</c:f>
              <c:numCache>
                <c:formatCode>0</c:formatCode>
                <c:ptCount val="21"/>
                <c:pt idx="0">
                  <c:v>13681</c:v>
                </c:pt>
                <c:pt idx="1">
                  <c:v>10362</c:v>
                </c:pt>
                <c:pt idx="2">
                  <c:v>8957</c:v>
                </c:pt>
                <c:pt idx="3">
                  <c:v>8609</c:v>
                </c:pt>
                <c:pt idx="4">
                  <c:v>7151</c:v>
                </c:pt>
                <c:pt idx="5">
                  <c:v>5143</c:v>
                </c:pt>
                <c:pt idx="6">
                  <c:v>4697</c:v>
                </c:pt>
                <c:pt idx="7">
                  <c:v>4276</c:v>
                </c:pt>
                <c:pt idx="8">
                  <c:v>3465</c:v>
                </c:pt>
                <c:pt idx="9">
                  <c:v>3035</c:v>
                </c:pt>
                <c:pt idx="10">
                  <c:v>3021</c:v>
                </c:pt>
                <c:pt idx="11">
                  <c:v>2567</c:v>
                </c:pt>
                <c:pt idx="12">
                  <c:v>2556</c:v>
                </c:pt>
                <c:pt idx="13">
                  <c:v>1507</c:v>
                </c:pt>
                <c:pt idx="14">
                  <c:v>1339</c:v>
                </c:pt>
                <c:pt idx="15">
                  <c:v>860</c:v>
                </c:pt>
                <c:pt idx="16">
                  <c:v>831</c:v>
                </c:pt>
                <c:pt idx="17">
                  <c:v>586</c:v>
                </c:pt>
                <c:pt idx="18">
                  <c:v>345</c:v>
                </c:pt>
                <c:pt idx="19">
                  <c:v>167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81-4109-9344-2D495C355D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7"/>
        <c:axId val="1458115919"/>
        <c:axId val="1458117359"/>
      </c:barChart>
      <c:catAx>
        <c:axId val="1458115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434E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lv-LV"/>
          </a:p>
        </c:txPr>
        <c:crossAx val="1458117359"/>
        <c:crosses val="autoZero"/>
        <c:auto val="1"/>
        <c:lblAlgn val="ctr"/>
        <c:lblOffset val="100"/>
        <c:noMultiLvlLbl val="0"/>
      </c:catAx>
      <c:valAx>
        <c:axId val="1458117359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434E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lv-LV"/>
          </a:p>
        </c:txPr>
        <c:crossAx val="1458115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 sz="1400">
          <a:solidFill>
            <a:srgbClr val="00434E"/>
          </a:solidFill>
          <a:latin typeface="Aptos" panose="020B0004020202020204" pitchFamily="34" charset="0"/>
        </a:defRPr>
      </a:pPr>
      <a:endParaRPr lang="lv-LV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708613431878149E-2"/>
          <c:y val="3.4561087614635305E-2"/>
          <c:w val="0.92917333377161115"/>
          <c:h val="0.86192606085822576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0-14</c:v>
                </c:pt>
              </c:strCache>
            </c:strRef>
          </c:tx>
          <c:spPr>
            <a:solidFill>
              <a:srgbClr val="009999"/>
            </a:solidFill>
            <a:ln>
              <a:noFill/>
            </a:ln>
            <a:effectLst/>
          </c:spPr>
          <c:cat>
            <c:strRef>
              <c:f>Sheet1!$B$1:$BT$1</c:f>
              <c:strCache>
                <c:ptCount val="7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</c:strCache>
            </c:strRef>
          </c:cat>
          <c:val>
            <c:numRef>
              <c:f>Sheet1!$B$2:$BT$2</c:f>
              <c:numCache>
                <c:formatCode>General</c:formatCode>
                <c:ptCount val="71"/>
                <c:pt idx="0">
                  <c:v>0.57182299999999997</c:v>
                </c:pt>
                <c:pt idx="1">
                  <c:v>0.57019600000000004</c:v>
                </c:pt>
                <c:pt idx="2">
                  <c:v>0.56874999999999998</c:v>
                </c:pt>
                <c:pt idx="3">
                  <c:v>0.55243399999999998</c:v>
                </c:pt>
                <c:pt idx="4">
                  <c:v>0.536331</c:v>
                </c:pt>
                <c:pt idx="5">
                  <c:v>0.52187700000000004</c:v>
                </c:pt>
                <c:pt idx="6">
                  <c:v>0.50589600000000001</c:v>
                </c:pt>
                <c:pt idx="7">
                  <c:v>0.48899300000000001</c:v>
                </c:pt>
                <c:pt idx="8">
                  <c:v>0.46967199999999998</c:v>
                </c:pt>
                <c:pt idx="9">
                  <c:v>0.44806299999999999</c:v>
                </c:pt>
                <c:pt idx="10">
                  <c:v>0.42808200000000002</c:v>
                </c:pt>
                <c:pt idx="11">
                  <c:v>0.40873399999999999</c:v>
                </c:pt>
                <c:pt idx="12">
                  <c:v>0.38789699999999999</c:v>
                </c:pt>
                <c:pt idx="13">
                  <c:v>0.36932300000000001</c:v>
                </c:pt>
                <c:pt idx="14">
                  <c:v>0.35264200000000001</c:v>
                </c:pt>
                <c:pt idx="15">
                  <c:v>0.33675699999999997</c:v>
                </c:pt>
                <c:pt idx="16">
                  <c:v>0.32358199999999998</c:v>
                </c:pt>
                <c:pt idx="17">
                  <c:v>0.31381199999999998</c:v>
                </c:pt>
                <c:pt idx="18">
                  <c:v>0.30707400000000001</c:v>
                </c:pt>
                <c:pt idx="19">
                  <c:v>0.30458299999999999</c:v>
                </c:pt>
                <c:pt idx="20">
                  <c:v>0.30029400000000001</c:v>
                </c:pt>
                <c:pt idx="21">
                  <c:v>0.294543</c:v>
                </c:pt>
                <c:pt idx="22">
                  <c:v>0.29216199999999998</c:v>
                </c:pt>
                <c:pt idx="23">
                  <c:v>0.29231600000000002</c:v>
                </c:pt>
                <c:pt idx="24">
                  <c:v>0.29438399999999998</c:v>
                </c:pt>
                <c:pt idx="25">
                  <c:v>0.29771999999999998</c:v>
                </c:pt>
                <c:pt idx="26">
                  <c:v>0.30026000000000003</c:v>
                </c:pt>
                <c:pt idx="27">
                  <c:v>0.303587</c:v>
                </c:pt>
                <c:pt idx="28">
                  <c:v>0.30529099999999998</c:v>
                </c:pt>
                <c:pt idx="29">
                  <c:v>0.30508000000000002</c:v>
                </c:pt>
                <c:pt idx="30">
                  <c:v>0.30518800000000001</c:v>
                </c:pt>
                <c:pt idx="31">
                  <c:v>0.30297800000000003</c:v>
                </c:pt>
                <c:pt idx="32">
                  <c:v>0.29999199999999998</c:v>
                </c:pt>
                <c:pt idx="33">
                  <c:v>0.30047699999999999</c:v>
                </c:pt>
                <c:pt idx="34">
                  <c:v>0.29308600000000001</c:v>
                </c:pt>
                <c:pt idx="35">
                  <c:v>0.28698099999999999</c:v>
                </c:pt>
                <c:pt idx="36">
                  <c:v>0.282441</c:v>
                </c:pt>
                <c:pt idx="37">
                  <c:v>0.278223</c:v>
                </c:pt>
                <c:pt idx="38">
                  <c:v>0.27293699999999999</c:v>
                </c:pt>
                <c:pt idx="39">
                  <c:v>0.26706400000000002</c:v>
                </c:pt>
                <c:pt idx="40">
                  <c:v>0.26023000000000002</c:v>
                </c:pt>
                <c:pt idx="41">
                  <c:v>0.253357</c:v>
                </c:pt>
                <c:pt idx="42">
                  <c:v>0.246666</c:v>
                </c:pt>
                <c:pt idx="43">
                  <c:v>0.241063</c:v>
                </c:pt>
                <c:pt idx="44">
                  <c:v>0.23697599999999999</c:v>
                </c:pt>
                <c:pt idx="45">
                  <c:v>0.23358699999999999</c:v>
                </c:pt>
                <c:pt idx="46">
                  <c:v>0.231598</c:v>
                </c:pt>
                <c:pt idx="47">
                  <c:v>0.22977300000000001</c:v>
                </c:pt>
                <c:pt idx="48">
                  <c:v>0.22974</c:v>
                </c:pt>
                <c:pt idx="49">
                  <c:v>0.232291</c:v>
                </c:pt>
                <c:pt idx="50">
                  <c:v>0.23465800000000001</c:v>
                </c:pt>
                <c:pt idx="51">
                  <c:v>0.23725399999999999</c:v>
                </c:pt>
                <c:pt idx="52">
                  <c:v>0.23993</c:v>
                </c:pt>
                <c:pt idx="53">
                  <c:v>0.24266199999999999</c:v>
                </c:pt>
                <c:pt idx="54">
                  <c:v>0.24532399999999999</c:v>
                </c:pt>
                <c:pt idx="55">
                  <c:v>0.247864</c:v>
                </c:pt>
                <c:pt idx="56">
                  <c:v>0.25026399999999999</c:v>
                </c:pt>
                <c:pt idx="57">
                  <c:v>0.25249199999999999</c:v>
                </c:pt>
                <c:pt idx="58">
                  <c:v>0.25448999999999999</c:v>
                </c:pt>
                <c:pt idx="59">
                  <c:v>0.25614199999999998</c:v>
                </c:pt>
                <c:pt idx="60">
                  <c:v>0.25736799999999999</c:v>
                </c:pt>
                <c:pt idx="61">
                  <c:v>0.258214</c:v>
                </c:pt>
                <c:pt idx="62">
                  <c:v>0.25871300000000003</c:v>
                </c:pt>
                <c:pt idx="63">
                  <c:v>0.25885900000000001</c:v>
                </c:pt>
                <c:pt idx="64">
                  <c:v>0.25864799999999999</c:v>
                </c:pt>
                <c:pt idx="65">
                  <c:v>0.25808199999999998</c:v>
                </c:pt>
                <c:pt idx="66">
                  <c:v>0.257214</c:v>
                </c:pt>
                <c:pt idx="67">
                  <c:v>0.25610100000000002</c:v>
                </c:pt>
                <c:pt idx="68">
                  <c:v>0.25480000000000003</c:v>
                </c:pt>
                <c:pt idx="69">
                  <c:v>0.253473</c:v>
                </c:pt>
                <c:pt idx="70">
                  <c:v>0.25218000000000002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C-42AA-8ED4-8E6383827D6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15-64</c:v>
                </c:pt>
              </c:strCache>
            </c:strRef>
          </c:tx>
          <c:spPr>
            <a:solidFill>
              <a:srgbClr val="14525C"/>
            </a:solidFill>
            <a:ln>
              <a:noFill/>
            </a:ln>
            <a:effectLst/>
          </c:spPr>
          <c:cat>
            <c:strRef>
              <c:f>Sheet1!$B$1:$BT$1</c:f>
              <c:strCache>
                <c:ptCount val="7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</c:strCache>
            </c:strRef>
          </c:cat>
          <c:val>
            <c:numRef>
              <c:f>Sheet1!$B$3:$BT$3</c:f>
              <c:numCache>
                <c:formatCode>General</c:formatCode>
                <c:ptCount val="71"/>
                <c:pt idx="0">
                  <c:v>1.7809269999999999</c:v>
                </c:pt>
                <c:pt idx="1">
                  <c:v>1.7734559999999999</c:v>
                </c:pt>
                <c:pt idx="2">
                  <c:v>1.7488589999999999</c:v>
                </c:pt>
                <c:pt idx="3">
                  <c:v>1.7030339999999999</c:v>
                </c:pt>
                <c:pt idx="4">
                  <c:v>1.6696310000000001</c:v>
                </c:pt>
                <c:pt idx="5">
                  <c:v>1.6424080000000001</c:v>
                </c:pt>
                <c:pt idx="6">
                  <c:v>1.623713</c:v>
                </c:pt>
                <c:pt idx="7">
                  <c:v>1.611402</c:v>
                </c:pt>
                <c:pt idx="8">
                  <c:v>1.6015839999999999</c:v>
                </c:pt>
                <c:pt idx="9">
                  <c:v>1.5995900000000001</c:v>
                </c:pt>
                <c:pt idx="10">
                  <c:v>1.600317</c:v>
                </c:pt>
                <c:pt idx="11">
                  <c:v>1.5895280000000001</c:v>
                </c:pt>
                <c:pt idx="12">
                  <c:v>1.5751250000000001</c:v>
                </c:pt>
                <c:pt idx="13">
                  <c:v>1.5658799999999999</c:v>
                </c:pt>
                <c:pt idx="14">
                  <c:v>1.554128</c:v>
                </c:pt>
                <c:pt idx="15">
                  <c:v>1.5386280000000001</c:v>
                </c:pt>
                <c:pt idx="16">
                  <c:v>1.525552</c:v>
                </c:pt>
                <c:pt idx="17">
                  <c:v>1.51081</c:v>
                </c:pt>
                <c:pt idx="18">
                  <c:v>1.499061</c:v>
                </c:pt>
                <c:pt idx="19">
                  <c:v>1.47278</c:v>
                </c:pt>
                <c:pt idx="20">
                  <c:v>1.4360329999999999</c:v>
                </c:pt>
                <c:pt idx="21">
                  <c:v>1.398922</c:v>
                </c:pt>
                <c:pt idx="22">
                  <c:v>1.373105</c:v>
                </c:pt>
                <c:pt idx="23">
                  <c:v>1.3517250000000001</c:v>
                </c:pt>
                <c:pt idx="24">
                  <c:v>1.325469</c:v>
                </c:pt>
                <c:pt idx="25">
                  <c:v>1.3032999999999999</c:v>
                </c:pt>
                <c:pt idx="26">
                  <c:v>1.2821119999999999</c:v>
                </c:pt>
                <c:pt idx="27">
                  <c:v>1.2586200000000001</c:v>
                </c:pt>
                <c:pt idx="28">
                  <c:v>1.2402299999999999</c:v>
                </c:pt>
                <c:pt idx="29">
                  <c:v>1.2259089999999999</c:v>
                </c:pt>
                <c:pt idx="30">
                  <c:v>1.211074</c:v>
                </c:pt>
                <c:pt idx="31">
                  <c:v>1.196547</c:v>
                </c:pt>
                <c:pt idx="32">
                  <c:v>1.184142</c:v>
                </c:pt>
                <c:pt idx="33">
                  <c:v>1.187613</c:v>
                </c:pt>
                <c:pt idx="34">
                  <c:v>1.1795819999999999</c:v>
                </c:pt>
                <c:pt idx="35">
                  <c:v>1.165387</c:v>
                </c:pt>
                <c:pt idx="36">
                  <c:v>1.1503760000000001</c:v>
                </c:pt>
                <c:pt idx="37">
                  <c:v>1.135942</c:v>
                </c:pt>
                <c:pt idx="38">
                  <c:v>1.125316</c:v>
                </c:pt>
                <c:pt idx="39">
                  <c:v>1.1173329999999999</c:v>
                </c:pt>
                <c:pt idx="40">
                  <c:v>1.1122099999999999</c:v>
                </c:pt>
                <c:pt idx="41">
                  <c:v>1.108981</c:v>
                </c:pt>
                <c:pt idx="42">
                  <c:v>1.10592</c:v>
                </c:pt>
                <c:pt idx="43">
                  <c:v>1.1025830000000001</c:v>
                </c:pt>
                <c:pt idx="44">
                  <c:v>1.0983879999999999</c:v>
                </c:pt>
                <c:pt idx="45">
                  <c:v>1.094187</c:v>
                </c:pt>
                <c:pt idx="46">
                  <c:v>1.088681</c:v>
                </c:pt>
                <c:pt idx="47">
                  <c:v>1.083081</c:v>
                </c:pt>
                <c:pt idx="48">
                  <c:v>1.076673</c:v>
                </c:pt>
                <c:pt idx="49">
                  <c:v>1.0687519999999999</c:v>
                </c:pt>
                <c:pt idx="50">
                  <c:v>1.0615300000000001</c:v>
                </c:pt>
                <c:pt idx="51">
                  <c:v>1.0547930000000001</c:v>
                </c:pt>
                <c:pt idx="52">
                  <c:v>1.0486869999999999</c:v>
                </c:pt>
                <c:pt idx="53">
                  <c:v>1.04338</c:v>
                </c:pt>
                <c:pt idx="54">
                  <c:v>1.038759</c:v>
                </c:pt>
                <c:pt idx="55">
                  <c:v>1.0343260000000001</c:v>
                </c:pt>
                <c:pt idx="56">
                  <c:v>1.029914</c:v>
                </c:pt>
                <c:pt idx="57">
                  <c:v>1.025328</c:v>
                </c:pt>
                <c:pt idx="58">
                  <c:v>1.020627</c:v>
                </c:pt>
                <c:pt idx="59">
                  <c:v>1.0149379999999999</c:v>
                </c:pt>
                <c:pt idx="60">
                  <c:v>1.0095860000000001</c:v>
                </c:pt>
                <c:pt idx="61">
                  <c:v>1.0048189999999999</c:v>
                </c:pt>
                <c:pt idx="62">
                  <c:v>0.99961800000000001</c:v>
                </c:pt>
                <c:pt idx="63">
                  <c:v>0.99458599999999997</c:v>
                </c:pt>
                <c:pt idx="64">
                  <c:v>0.99034500000000003</c:v>
                </c:pt>
                <c:pt idx="65">
                  <c:v>0.98707999999999996</c:v>
                </c:pt>
                <c:pt idx="66">
                  <c:v>0.98452100000000009</c:v>
                </c:pt>
                <c:pt idx="67">
                  <c:v>0.98314900000000005</c:v>
                </c:pt>
                <c:pt idx="68">
                  <c:v>0.98267099999999996</c:v>
                </c:pt>
                <c:pt idx="69">
                  <c:v>0.98400500000000002</c:v>
                </c:pt>
                <c:pt idx="70">
                  <c:v>0.98658999999999997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BC-42AA-8ED4-8E6383827D6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noFill/>
            </a:ln>
            <a:effectLst/>
          </c:spPr>
          <c:cat>
            <c:strRef>
              <c:f>Sheet1!$B$1:$BT$1</c:f>
              <c:strCache>
                <c:ptCount val="7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  <c:pt idx="41">
                  <c:v>2031</c:v>
                </c:pt>
                <c:pt idx="42">
                  <c:v>2032</c:v>
                </c:pt>
                <c:pt idx="43">
                  <c:v>2033</c:v>
                </c:pt>
                <c:pt idx="44">
                  <c:v>2034</c:v>
                </c:pt>
                <c:pt idx="45">
                  <c:v>2035</c:v>
                </c:pt>
                <c:pt idx="46">
                  <c:v>2036</c:v>
                </c:pt>
                <c:pt idx="47">
                  <c:v>2037</c:v>
                </c:pt>
                <c:pt idx="48">
                  <c:v>2038</c:v>
                </c:pt>
                <c:pt idx="49">
                  <c:v>2039</c:v>
                </c:pt>
                <c:pt idx="50">
                  <c:v>2040</c:v>
                </c:pt>
                <c:pt idx="51">
                  <c:v>2041</c:v>
                </c:pt>
                <c:pt idx="52">
                  <c:v>2042</c:v>
                </c:pt>
                <c:pt idx="53">
                  <c:v>2043</c:v>
                </c:pt>
                <c:pt idx="54">
                  <c:v>2044</c:v>
                </c:pt>
                <c:pt idx="55">
                  <c:v>2045</c:v>
                </c:pt>
                <c:pt idx="56">
                  <c:v>2046</c:v>
                </c:pt>
                <c:pt idx="57">
                  <c:v>2047</c:v>
                </c:pt>
                <c:pt idx="58">
                  <c:v>2048</c:v>
                </c:pt>
                <c:pt idx="59">
                  <c:v>2049</c:v>
                </c:pt>
                <c:pt idx="60">
                  <c:v>2050</c:v>
                </c:pt>
                <c:pt idx="61">
                  <c:v>2051</c:v>
                </c:pt>
                <c:pt idx="62">
                  <c:v>2052</c:v>
                </c:pt>
                <c:pt idx="63">
                  <c:v>2053</c:v>
                </c:pt>
                <c:pt idx="64">
                  <c:v>2054</c:v>
                </c:pt>
                <c:pt idx="65">
                  <c:v>2055</c:v>
                </c:pt>
                <c:pt idx="66">
                  <c:v>2056</c:v>
                </c:pt>
                <c:pt idx="67">
                  <c:v>2057</c:v>
                </c:pt>
                <c:pt idx="68">
                  <c:v>2058</c:v>
                </c:pt>
                <c:pt idx="69">
                  <c:v>2059</c:v>
                </c:pt>
                <c:pt idx="70">
                  <c:v>2060</c:v>
                </c:pt>
              </c:strCache>
            </c:strRef>
          </c:cat>
          <c:val>
            <c:numRef>
              <c:f>Sheet1!$B$4:$BT$4</c:f>
              <c:numCache>
                <c:formatCode>General</c:formatCode>
                <c:ptCount val="71"/>
                <c:pt idx="0">
                  <c:v>0.31539</c:v>
                </c:pt>
                <c:pt idx="1">
                  <c:v>0.31450899999999998</c:v>
                </c:pt>
                <c:pt idx="2">
                  <c:v>0.32539099999999999</c:v>
                </c:pt>
                <c:pt idx="3">
                  <c:v>0.33020699999999997</c:v>
                </c:pt>
                <c:pt idx="4">
                  <c:v>0.33494200000000002</c:v>
                </c:pt>
                <c:pt idx="5">
                  <c:v>0.33629500000000001</c:v>
                </c:pt>
                <c:pt idx="6">
                  <c:v>0.339922</c:v>
                </c:pt>
                <c:pt idx="7">
                  <c:v>0.34451700000000002</c:v>
                </c:pt>
                <c:pt idx="8">
                  <c:v>0.34953299999999998</c:v>
                </c:pt>
                <c:pt idx="9">
                  <c:v>0.35159499999999999</c:v>
                </c:pt>
                <c:pt idx="10">
                  <c:v>0.35331600000000002</c:v>
                </c:pt>
                <c:pt idx="11">
                  <c:v>0.35512199999999999</c:v>
                </c:pt>
                <c:pt idx="12">
                  <c:v>0.35793399999999997</c:v>
                </c:pt>
                <c:pt idx="13">
                  <c:v>0.36418699999999998</c:v>
                </c:pt>
                <c:pt idx="14">
                  <c:v>0.36975000000000002</c:v>
                </c:pt>
                <c:pt idx="15">
                  <c:v>0.37433899999999998</c:v>
                </c:pt>
                <c:pt idx="16">
                  <c:v>0.37874000000000002</c:v>
                </c:pt>
                <c:pt idx="17">
                  <c:v>0.384218</c:v>
                </c:pt>
                <c:pt idx="18">
                  <c:v>0.38567499999999999</c:v>
                </c:pt>
                <c:pt idx="19">
                  <c:v>0.38547100000000001</c:v>
                </c:pt>
                <c:pt idx="20">
                  <c:v>0.38417699999999999</c:v>
                </c:pt>
                <c:pt idx="21">
                  <c:v>0.38113999999999998</c:v>
                </c:pt>
                <c:pt idx="22">
                  <c:v>0.37954599999999999</c:v>
                </c:pt>
                <c:pt idx="23">
                  <c:v>0.37978400000000001</c:v>
                </c:pt>
                <c:pt idx="24">
                  <c:v>0.38161499999999998</c:v>
                </c:pt>
                <c:pt idx="25">
                  <c:v>0.38507599999999997</c:v>
                </c:pt>
                <c:pt idx="26">
                  <c:v>0.38658500000000001</c:v>
                </c:pt>
                <c:pt idx="27">
                  <c:v>0.387909</c:v>
                </c:pt>
                <c:pt idx="28">
                  <c:v>0.38885799999999998</c:v>
                </c:pt>
                <c:pt idx="29">
                  <c:v>0.38897900000000002</c:v>
                </c:pt>
                <c:pt idx="30">
                  <c:v>0.39141300000000001</c:v>
                </c:pt>
                <c:pt idx="31">
                  <c:v>0.39369799999999999</c:v>
                </c:pt>
                <c:pt idx="32">
                  <c:v>0.391623</c:v>
                </c:pt>
                <c:pt idx="33">
                  <c:v>0.39491799999999999</c:v>
                </c:pt>
                <c:pt idx="34">
                  <c:v>0.39920800000000001</c:v>
                </c:pt>
                <c:pt idx="35">
                  <c:v>0.40375100000000003</c:v>
                </c:pt>
                <c:pt idx="36">
                  <c:v>0.40878700000000001</c:v>
                </c:pt>
                <c:pt idx="37">
                  <c:v>0.41394900000000001</c:v>
                </c:pt>
                <c:pt idx="38">
                  <c:v>0.41860900000000001</c:v>
                </c:pt>
                <c:pt idx="39">
                  <c:v>0.42246800000000001</c:v>
                </c:pt>
                <c:pt idx="40">
                  <c:v>0.42578300000000002</c:v>
                </c:pt>
                <c:pt idx="41">
                  <c:v>0.42805300000000002</c:v>
                </c:pt>
                <c:pt idx="42">
                  <c:v>0.43093999999999999</c:v>
                </c:pt>
                <c:pt idx="43">
                  <c:v>0.43392599999999998</c:v>
                </c:pt>
                <c:pt idx="44">
                  <c:v>0.43711299999999997</c:v>
                </c:pt>
                <c:pt idx="45">
                  <c:v>0.44049300000000002</c:v>
                </c:pt>
                <c:pt idx="46">
                  <c:v>0.44457400000000002</c:v>
                </c:pt>
                <c:pt idx="47">
                  <c:v>0.44932700000000003</c:v>
                </c:pt>
                <c:pt idx="48">
                  <c:v>0.45379900000000001</c:v>
                </c:pt>
                <c:pt idx="49">
                  <c:v>0.45780700000000002</c:v>
                </c:pt>
                <c:pt idx="50">
                  <c:v>0.46181699999999998</c:v>
                </c:pt>
                <c:pt idx="51">
                  <c:v>0.46564699999999998</c:v>
                </c:pt>
                <c:pt idx="52">
                  <c:v>0.469163</c:v>
                </c:pt>
                <c:pt idx="53">
                  <c:v>0.47218500000000002</c:v>
                </c:pt>
                <c:pt idx="54">
                  <c:v>0.47485100000000002</c:v>
                </c:pt>
                <c:pt idx="55">
                  <c:v>0.477578</c:v>
                </c:pt>
                <c:pt idx="56">
                  <c:v>0.48057699999999998</c:v>
                </c:pt>
                <c:pt idx="57">
                  <c:v>0.48416100000000001</c:v>
                </c:pt>
                <c:pt idx="58">
                  <c:v>0.48827100000000001</c:v>
                </c:pt>
                <c:pt idx="59">
                  <c:v>0.49366100000000002</c:v>
                </c:pt>
                <c:pt idx="60">
                  <c:v>0.49908200000000003</c:v>
                </c:pt>
                <c:pt idx="61">
                  <c:v>0.5043089999999999</c:v>
                </c:pt>
                <c:pt idx="62">
                  <c:v>0.51041300000000001</c:v>
                </c:pt>
                <c:pt idx="63">
                  <c:v>0.51677300000000004</c:v>
                </c:pt>
                <c:pt idx="64">
                  <c:v>0.52285000000000004</c:v>
                </c:pt>
                <c:pt idx="65">
                  <c:v>0.52846300000000002</c:v>
                </c:pt>
                <c:pt idx="66">
                  <c:v>0.53386199999999995</c:v>
                </c:pt>
                <c:pt idx="67">
                  <c:v>0.538524</c:v>
                </c:pt>
                <c:pt idx="68">
                  <c:v>0.54261999999999999</c:v>
                </c:pt>
                <c:pt idx="69">
                  <c:v>0.54511500000000002</c:v>
                </c:pt>
                <c:pt idx="70">
                  <c:v>0.54655900000000002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BC-42AA-8ED4-8E6383827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8016464"/>
        <c:axId val="528013184"/>
      </c:areaChart>
      <c:catAx>
        <c:axId val="5280164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8013184"/>
        <c:crosses val="autoZero"/>
        <c:auto val="1"/>
        <c:lblAlgn val="ctr"/>
        <c:lblOffset val="100"/>
        <c:tickLblSkip val="5"/>
        <c:tickMarkSkip val="2"/>
        <c:noMultiLvlLbl val="0"/>
      </c:catAx>
      <c:valAx>
        <c:axId val="528013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8016464"/>
        <c:crosses val="autoZero"/>
        <c:crossBetween val="midCat"/>
        <c:majorUnit val="1.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837521784954428"/>
          <c:y val="0.110772863624928"/>
          <c:w val="0.35864482192180536"/>
          <c:h val="0.117498642690061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Segoe UI Light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Gill Sans Nova Cond Lt" panose="020B0306020104020203" pitchFamily="34" charset="0"/>
          <a:ea typeface="Segoe UI Symbol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95993934260788"/>
          <c:y val="4.1032354227984354E-2"/>
          <c:w val="0.80783029263941608"/>
          <c:h val="0.88478552639574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Vīrieši</c:v>
                </c:pt>
              </c:strCache>
            </c:strRef>
          </c:tx>
          <c:spPr>
            <a:solidFill>
              <a:srgbClr val="009999"/>
            </a:solidFill>
          </c:spPr>
          <c:invertIfNegative val="0"/>
          <c:cat>
            <c:strRef>
              <c:f>Sheet1!$A$3:$A$103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39</c:v>
                </c:pt>
                <c:pt idx="39">
                  <c:v>38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Sheet1!$B$3:$B$103</c:f>
              <c:numCache>
                <c:formatCode>0.0</c:formatCode>
                <c:ptCount val="101"/>
                <c:pt idx="0">
                  <c:v>-7.4240000000000022</c:v>
                </c:pt>
                <c:pt idx="1">
                  <c:v>-8.075999999999997</c:v>
                </c:pt>
                <c:pt idx="2">
                  <c:v>-9.2090000000000014</c:v>
                </c:pt>
                <c:pt idx="3">
                  <c:v>-9.2889999999999997</c:v>
                </c:pt>
                <c:pt idx="4">
                  <c:v>-9.8859999999999992</c:v>
                </c:pt>
                <c:pt idx="5">
                  <c:v>-10.335000000000001</c:v>
                </c:pt>
                <c:pt idx="6">
                  <c:v>-11.116</c:v>
                </c:pt>
                <c:pt idx="7">
                  <c:v>-11.682</c:v>
                </c:pt>
                <c:pt idx="8">
                  <c:v>-11.657999999999999</c:v>
                </c:pt>
                <c:pt idx="9">
                  <c:v>-11.523999999999997</c:v>
                </c:pt>
                <c:pt idx="10">
                  <c:v>-10.706000000000001</c:v>
                </c:pt>
                <c:pt idx="11">
                  <c:v>-10.494999999999999</c:v>
                </c:pt>
                <c:pt idx="12">
                  <c:v>-9.6739999999999995</c:v>
                </c:pt>
                <c:pt idx="13">
                  <c:v>-9.9160000000000021</c:v>
                </c:pt>
                <c:pt idx="14">
                  <c:v>-10.387999999999998</c:v>
                </c:pt>
                <c:pt idx="15">
                  <c:v>-11.28</c:v>
                </c:pt>
                <c:pt idx="16">
                  <c:v>-10.832000000000001</c:v>
                </c:pt>
                <c:pt idx="17">
                  <c:v>-10.212</c:v>
                </c:pt>
                <c:pt idx="18">
                  <c:v>-9.9809999999999999</c:v>
                </c:pt>
                <c:pt idx="19">
                  <c:v>-9.39</c:v>
                </c:pt>
                <c:pt idx="20">
                  <c:v>-9.604000000000001</c:v>
                </c:pt>
                <c:pt idx="21">
                  <c:v>-9.0660000000000007</c:v>
                </c:pt>
                <c:pt idx="22">
                  <c:v>-8.7539999999999978</c:v>
                </c:pt>
                <c:pt idx="23">
                  <c:v>-9.0860000000000003</c:v>
                </c:pt>
                <c:pt idx="24">
                  <c:v>-8.6690000000000005</c:v>
                </c:pt>
                <c:pt idx="25">
                  <c:v>-8.072000000000001</c:v>
                </c:pt>
                <c:pt idx="26">
                  <c:v>-8.2779999999999987</c:v>
                </c:pt>
                <c:pt idx="27">
                  <c:v>-8.5830000000000002</c:v>
                </c:pt>
                <c:pt idx="28">
                  <c:v>-9.3719999999999999</c:v>
                </c:pt>
                <c:pt idx="29">
                  <c:v>-9.9779999999999998</c:v>
                </c:pt>
                <c:pt idx="30">
                  <c:v>-10.747</c:v>
                </c:pt>
                <c:pt idx="31">
                  <c:v>-12.441999999999998</c:v>
                </c:pt>
                <c:pt idx="32">
                  <c:v>-12.913</c:v>
                </c:pt>
                <c:pt idx="33">
                  <c:v>-13.555</c:v>
                </c:pt>
                <c:pt idx="34">
                  <c:v>-13.938999999999998</c:v>
                </c:pt>
                <c:pt idx="35">
                  <c:v>-14.518000000000002</c:v>
                </c:pt>
                <c:pt idx="36">
                  <c:v>-14.638</c:v>
                </c:pt>
                <c:pt idx="37">
                  <c:v>-14.550999999999998</c:v>
                </c:pt>
                <c:pt idx="38">
                  <c:v>-14.101000000000001</c:v>
                </c:pt>
                <c:pt idx="39">
                  <c:v>-14.044</c:v>
                </c:pt>
                <c:pt idx="40">
                  <c:v>-14.307</c:v>
                </c:pt>
                <c:pt idx="41">
                  <c:v>-13.218</c:v>
                </c:pt>
                <c:pt idx="42">
                  <c:v>-12.792000000000002</c:v>
                </c:pt>
                <c:pt idx="43">
                  <c:v>-12.500999999999998</c:v>
                </c:pt>
                <c:pt idx="44">
                  <c:v>-12.089000000000002</c:v>
                </c:pt>
                <c:pt idx="45">
                  <c:v>-11.888999999999998</c:v>
                </c:pt>
                <c:pt idx="46">
                  <c:v>-12.177</c:v>
                </c:pt>
                <c:pt idx="47">
                  <c:v>-12.44</c:v>
                </c:pt>
                <c:pt idx="48">
                  <c:v>-12.504</c:v>
                </c:pt>
                <c:pt idx="49">
                  <c:v>-12.521000000000001</c:v>
                </c:pt>
                <c:pt idx="50">
                  <c:v>-12.478</c:v>
                </c:pt>
                <c:pt idx="51">
                  <c:v>-12.780999999999999</c:v>
                </c:pt>
                <c:pt idx="52">
                  <c:v>-12.689</c:v>
                </c:pt>
                <c:pt idx="53">
                  <c:v>-12.297000000000001</c:v>
                </c:pt>
                <c:pt idx="54">
                  <c:v>-11.940000000000001</c:v>
                </c:pt>
                <c:pt idx="55">
                  <c:v>-11.921999999999999</c:v>
                </c:pt>
                <c:pt idx="56">
                  <c:v>-11.651999999999999</c:v>
                </c:pt>
                <c:pt idx="57">
                  <c:v>-11.463999999999999</c:v>
                </c:pt>
                <c:pt idx="58">
                  <c:v>-11.335000000000003</c:v>
                </c:pt>
                <c:pt idx="59">
                  <c:v>-11.586000000000002</c:v>
                </c:pt>
                <c:pt idx="60">
                  <c:v>-11.735999999999999</c:v>
                </c:pt>
                <c:pt idx="61">
                  <c:v>-11.975000000000001</c:v>
                </c:pt>
                <c:pt idx="62">
                  <c:v>-12.095000000000001</c:v>
                </c:pt>
                <c:pt idx="63">
                  <c:v>-11.715999999999999</c:v>
                </c:pt>
                <c:pt idx="64">
                  <c:v>-11.237</c:v>
                </c:pt>
                <c:pt idx="65">
                  <c:v>-11.244</c:v>
                </c:pt>
                <c:pt idx="66">
                  <c:v>-10.494</c:v>
                </c:pt>
                <c:pt idx="67">
                  <c:v>-9.5129999999999999</c:v>
                </c:pt>
                <c:pt idx="68">
                  <c:v>-9.2170000000000005</c:v>
                </c:pt>
                <c:pt idx="69">
                  <c:v>-8.5120000000000005</c:v>
                </c:pt>
                <c:pt idx="70">
                  <c:v>-7.6369999999999996</c:v>
                </c:pt>
                <c:pt idx="71">
                  <c:v>-7.3949999999999987</c:v>
                </c:pt>
                <c:pt idx="72">
                  <c:v>-7.0650000000000013</c:v>
                </c:pt>
                <c:pt idx="73">
                  <c:v>-6.6799999999999988</c:v>
                </c:pt>
                <c:pt idx="74">
                  <c:v>-6.5930000000000009</c:v>
                </c:pt>
                <c:pt idx="75">
                  <c:v>-5.9809999999999999</c:v>
                </c:pt>
                <c:pt idx="76">
                  <c:v>-5.2480000000000002</c:v>
                </c:pt>
                <c:pt idx="77">
                  <c:v>-4.2510000000000003</c:v>
                </c:pt>
                <c:pt idx="78">
                  <c:v>-3.698</c:v>
                </c:pt>
                <c:pt idx="79">
                  <c:v>-3.6729999999999992</c:v>
                </c:pt>
                <c:pt idx="80">
                  <c:v>-3.6820000000000008</c:v>
                </c:pt>
                <c:pt idx="81">
                  <c:v>-3.4769999999999994</c:v>
                </c:pt>
                <c:pt idx="82">
                  <c:v>-3.625</c:v>
                </c:pt>
                <c:pt idx="83">
                  <c:v>-3.1349999999999998</c:v>
                </c:pt>
                <c:pt idx="84">
                  <c:v>-2.9059999999999997</c:v>
                </c:pt>
                <c:pt idx="85">
                  <c:v>-2.4830000000000001</c:v>
                </c:pt>
                <c:pt idx="86">
                  <c:v>-2.133</c:v>
                </c:pt>
                <c:pt idx="87">
                  <c:v>-1.619</c:v>
                </c:pt>
                <c:pt idx="88">
                  <c:v>-1.2969999999999997</c:v>
                </c:pt>
                <c:pt idx="89">
                  <c:v>-0.879</c:v>
                </c:pt>
                <c:pt idx="90">
                  <c:v>-0.78400000000000025</c:v>
                </c:pt>
                <c:pt idx="91">
                  <c:v>-0.57799999999999985</c:v>
                </c:pt>
                <c:pt idx="92">
                  <c:v>-0.46300000000000008</c:v>
                </c:pt>
                <c:pt idx="93">
                  <c:v>-0.33099999999999996</c:v>
                </c:pt>
                <c:pt idx="94">
                  <c:v>-0.217</c:v>
                </c:pt>
                <c:pt idx="95">
                  <c:v>-0.14399999999999999</c:v>
                </c:pt>
                <c:pt idx="96">
                  <c:v>-9.5000000000000001E-2</c:v>
                </c:pt>
                <c:pt idx="97">
                  <c:v>-4.4999999999999991E-2</c:v>
                </c:pt>
                <c:pt idx="98">
                  <c:v>-2.4E-2</c:v>
                </c:pt>
                <c:pt idx="99">
                  <c:v>-2.4E-2</c:v>
                </c:pt>
                <c:pt idx="100">
                  <c:v>-2.8999999999999998E-2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A-47B5-A4D4-6654D6505F73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Sievietes</c:v>
                </c:pt>
              </c:strCache>
            </c:strRef>
          </c:tx>
          <c:spPr>
            <a:solidFill>
              <a:srgbClr val="8497B0"/>
            </a:solidFill>
          </c:spPr>
          <c:invertIfNegative val="0"/>
          <c:cat>
            <c:strRef>
              <c:f>Sheet1!$A$3:$A$103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39</c:v>
                </c:pt>
                <c:pt idx="39">
                  <c:v>38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Sheet1!$C$3:$C$103</c:f>
              <c:numCache>
                <c:formatCode>0.0</c:formatCode>
                <c:ptCount val="101"/>
                <c:pt idx="0">
                  <c:v>7.0659999999999998</c:v>
                </c:pt>
                <c:pt idx="1">
                  <c:v>7.6989999999999998</c:v>
                </c:pt>
                <c:pt idx="2">
                  <c:v>8.6219999999999999</c:v>
                </c:pt>
                <c:pt idx="3">
                  <c:v>8.6609999999999996</c:v>
                </c:pt>
                <c:pt idx="4">
                  <c:v>9.3840000000000003</c:v>
                </c:pt>
                <c:pt idx="5">
                  <c:v>9.5109999999999992</c:v>
                </c:pt>
                <c:pt idx="6">
                  <c:v>10.225</c:v>
                </c:pt>
                <c:pt idx="7">
                  <c:v>10.706</c:v>
                </c:pt>
                <c:pt idx="8">
                  <c:v>10.786</c:v>
                </c:pt>
                <c:pt idx="9">
                  <c:v>10.721</c:v>
                </c:pt>
                <c:pt idx="10">
                  <c:v>10.331</c:v>
                </c:pt>
                <c:pt idx="11">
                  <c:v>9.7189999999999994</c:v>
                </c:pt>
                <c:pt idx="12">
                  <c:v>9.0960000000000019</c:v>
                </c:pt>
                <c:pt idx="13">
                  <c:v>9.0950000000000024</c:v>
                </c:pt>
                <c:pt idx="14">
                  <c:v>10.085999999999999</c:v>
                </c:pt>
                <c:pt idx="15">
                  <c:v>10.837999999999997</c:v>
                </c:pt>
                <c:pt idx="16">
                  <c:v>10.426000000000002</c:v>
                </c:pt>
                <c:pt idx="17">
                  <c:v>9.8809999999999985</c:v>
                </c:pt>
                <c:pt idx="18">
                  <c:v>9.4049999999999994</c:v>
                </c:pt>
                <c:pt idx="19">
                  <c:v>8.7870000000000008</c:v>
                </c:pt>
                <c:pt idx="20">
                  <c:v>8.8989999999999991</c:v>
                </c:pt>
                <c:pt idx="21">
                  <c:v>8.6489999999999991</c:v>
                </c:pt>
                <c:pt idx="22">
                  <c:v>8.4469999999999992</c:v>
                </c:pt>
                <c:pt idx="23">
                  <c:v>8.6470000000000002</c:v>
                </c:pt>
                <c:pt idx="24">
                  <c:v>8.0170000000000012</c:v>
                </c:pt>
                <c:pt idx="25">
                  <c:v>7.6069999999999984</c:v>
                </c:pt>
                <c:pt idx="26">
                  <c:v>7.6339999999999995</c:v>
                </c:pt>
                <c:pt idx="27">
                  <c:v>7.830000000000001</c:v>
                </c:pt>
                <c:pt idx="28">
                  <c:v>8.5229999999999979</c:v>
                </c:pt>
                <c:pt idx="29">
                  <c:v>9.3620000000000019</c:v>
                </c:pt>
                <c:pt idx="30">
                  <c:v>10.169000000000002</c:v>
                </c:pt>
                <c:pt idx="31">
                  <c:v>11.532</c:v>
                </c:pt>
                <c:pt idx="32">
                  <c:v>11.968999999999999</c:v>
                </c:pt>
                <c:pt idx="33">
                  <c:v>12.891</c:v>
                </c:pt>
                <c:pt idx="34">
                  <c:v>12.923999999999998</c:v>
                </c:pt>
                <c:pt idx="35">
                  <c:v>13.443</c:v>
                </c:pt>
                <c:pt idx="36">
                  <c:v>13.882</c:v>
                </c:pt>
                <c:pt idx="37">
                  <c:v>13.867000000000001</c:v>
                </c:pt>
                <c:pt idx="38">
                  <c:v>13.260000000000002</c:v>
                </c:pt>
                <c:pt idx="39">
                  <c:v>13.555999999999999</c:v>
                </c:pt>
                <c:pt idx="40">
                  <c:v>13.608999999999998</c:v>
                </c:pt>
                <c:pt idx="41">
                  <c:v>12.746</c:v>
                </c:pt>
                <c:pt idx="42">
                  <c:v>12.446999999999999</c:v>
                </c:pt>
                <c:pt idx="43">
                  <c:v>12.254000000000001</c:v>
                </c:pt>
                <c:pt idx="44">
                  <c:v>12.343</c:v>
                </c:pt>
                <c:pt idx="45">
                  <c:v>12.286</c:v>
                </c:pt>
                <c:pt idx="46">
                  <c:v>12.46</c:v>
                </c:pt>
                <c:pt idx="47">
                  <c:v>12.826000000000001</c:v>
                </c:pt>
                <c:pt idx="48">
                  <c:v>13.112</c:v>
                </c:pt>
                <c:pt idx="49">
                  <c:v>13.259</c:v>
                </c:pt>
                <c:pt idx="50">
                  <c:v>13.242000000000001</c:v>
                </c:pt>
                <c:pt idx="51">
                  <c:v>13.462999999999999</c:v>
                </c:pt>
                <c:pt idx="52">
                  <c:v>13.994999999999997</c:v>
                </c:pt>
                <c:pt idx="53">
                  <c:v>13.683000000000002</c:v>
                </c:pt>
                <c:pt idx="54">
                  <c:v>13.355</c:v>
                </c:pt>
                <c:pt idx="55">
                  <c:v>13.268000000000001</c:v>
                </c:pt>
                <c:pt idx="56">
                  <c:v>13.36</c:v>
                </c:pt>
                <c:pt idx="57">
                  <c:v>13.510999999999997</c:v>
                </c:pt>
                <c:pt idx="58">
                  <c:v>13.021000000000003</c:v>
                </c:pt>
                <c:pt idx="59">
                  <c:v>13.906999999999998</c:v>
                </c:pt>
                <c:pt idx="60">
                  <c:v>14.337999999999999</c:v>
                </c:pt>
                <c:pt idx="61">
                  <c:v>14.874000000000002</c:v>
                </c:pt>
                <c:pt idx="62">
                  <c:v>15.270999999999994</c:v>
                </c:pt>
                <c:pt idx="63">
                  <c:v>15.348000000000001</c:v>
                </c:pt>
                <c:pt idx="64">
                  <c:v>15.213000000000001</c:v>
                </c:pt>
                <c:pt idx="65">
                  <c:v>14.736000000000001</c:v>
                </c:pt>
                <c:pt idx="66">
                  <c:v>14.357000000000001</c:v>
                </c:pt>
                <c:pt idx="67">
                  <c:v>13.917999999999999</c:v>
                </c:pt>
                <c:pt idx="68">
                  <c:v>13.771999999999998</c:v>
                </c:pt>
                <c:pt idx="69">
                  <c:v>13.327999999999999</c:v>
                </c:pt>
                <c:pt idx="70">
                  <c:v>12.199</c:v>
                </c:pt>
                <c:pt idx="71">
                  <c:v>12.446999999999997</c:v>
                </c:pt>
                <c:pt idx="72">
                  <c:v>12.328000000000001</c:v>
                </c:pt>
                <c:pt idx="73">
                  <c:v>11.794999999999998</c:v>
                </c:pt>
                <c:pt idx="74">
                  <c:v>12.693</c:v>
                </c:pt>
                <c:pt idx="75">
                  <c:v>11.407000000000002</c:v>
                </c:pt>
                <c:pt idx="76">
                  <c:v>10.393000000000001</c:v>
                </c:pt>
                <c:pt idx="77">
                  <c:v>9.1690000000000005</c:v>
                </c:pt>
                <c:pt idx="78">
                  <c:v>8.3630000000000013</c:v>
                </c:pt>
                <c:pt idx="79">
                  <c:v>8.6920000000000002</c:v>
                </c:pt>
                <c:pt idx="80">
                  <c:v>8.8370000000000015</c:v>
                </c:pt>
                <c:pt idx="81">
                  <c:v>9.4090000000000007</c:v>
                </c:pt>
                <c:pt idx="82">
                  <c:v>9.4649999999999981</c:v>
                </c:pt>
                <c:pt idx="83">
                  <c:v>8.8919999999999995</c:v>
                </c:pt>
                <c:pt idx="84">
                  <c:v>8.3379999999999992</c:v>
                </c:pt>
                <c:pt idx="85">
                  <c:v>7.5379999999999985</c:v>
                </c:pt>
                <c:pt idx="86">
                  <c:v>6.6240000000000006</c:v>
                </c:pt>
                <c:pt idx="87">
                  <c:v>5.46</c:v>
                </c:pt>
                <c:pt idx="88">
                  <c:v>4.3219999999999992</c:v>
                </c:pt>
                <c:pt idx="89">
                  <c:v>3.3930000000000002</c:v>
                </c:pt>
                <c:pt idx="90">
                  <c:v>2.9279999999999995</c:v>
                </c:pt>
                <c:pt idx="91">
                  <c:v>2.5150000000000001</c:v>
                </c:pt>
                <c:pt idx="92">
                  <c:v>1.929</c:v>
                </c:pt>
                <c:pt idx="93">
                  <c:v>1.4990000000000001</c:v>
                </c:pt>
                <c:pt idx="94">
                  <c:v>1.0289999999999999</c:v>
                </c:pt>
                <c:pt idx="95">
                  <c:v>0.81999999999999984</c:v>
                </c:pt>
                <c:pt idx="96">
                  <c:v>0.55600000000000005</c:v>
                </c:pt>
                <c:pt idx="97">
                  <c:v>0.38199999999999995</c:v>
                </c:pt>
                <c:pt idx="98">
                  <c:v>0.20399999999999999</c:v>
                </c:pt>
                <c:pt idx="99">
                  <c:v>0.11899999999999999</c:v>
                </c:pt>
                <c:pt idx="100">
                  <c:v>0.18099999999999997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FA-47B5-A4D4-6654D6505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42072256"/>
        <c:axId val="742067552"/>
      </c:barChart>
      <c:catAx>
        <c:axId val="7420722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lv-LV"/>
                  <a:t>Vecums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0"/>
              <c:y val="0.3723483402318397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crossAx val="742067552"/>
        <c:crossesAt val="-120"/>
        <c:auto val="1"/>
        <c:lblAlgn val="ctr"/>
        <c:lblOffset val="100"/>
        <c:tickLblSkip val="20"/>
        <c:tickMarkSkip val="10"/>
        <c:noMultiLvlLbl val="0"/>
      </c:catAx>
      <c:valAx>
        <c:axId val="742067552"/>
        <c:scaling>
          <c:orientation val="minMax"/>
          <c:max val="18"/>
          <c:min val="-18"/>
        </c:scaling>
        <c:delete val="0"/>
        <c:axPos val="b"/>
        <c:numFmt formatCode="#,##0_ ;#,##0\ " sourceLinked="0"/>
        <c:majorTickMark val="out"/>
        <c:minorTickMark val="none"/>
        <c:tickLblPos val="nextTo"/>
        <c:spPr>
          <a:ln w="3175"/>
        </c:spPr>
        <c:crossAx val="742072256"/>
        <c:crosses val="autoZero"/>
        <c:crossBetween val="between"/>
        <c:majorUnit val="6"/>
      </c:valAx>
    </c:plotArea>
    <c:legend>
      <c:legendPos val="r"/>
      <c:layout>
        <c:manualLayout>
          <c:xMode val="edge"/>
          <c:yMode val="edge"/>
          <c:x val="0.20421378845659724"/>
          <c:y val="0.5171799390566808"/>
          <c:w val="0.65209400149484631"/>
          <c:h val="7.820306024344693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100">
          <a:latin typeface="Segoe UI Light" panose="020B0502040204020203" pitchFamily="34" charset="0"/>
          <a:cs typeface="Segoe UI Semilight" panose="020B0402040204020203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1575325912737"/>
          <c:y val="4.1032354227984354E-2"/>
          <c:w val="0.80077446810874775"/>
          <c:h val="0.884785526395749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Vīrieši</c:v>
                </c:pt>
              </c:strCache>
            </c:strRef>
          </c:tx>
          <c:spPr>
            <a:solidFill>
              <a:srgbClr val="009999"/>
            </a:solidFill>
          </c:spPr>
          <c:invertIfNegative val="0"/>
          <c:cat>
            <c:strRef>
              <c:f>Sheet1!$A$3:$A$103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39</c:v>
                </c:pt>
                <c:pt idx="39">
                  <c:v>38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Sheet1!$B$3:$B$103</c:f>
              <c:numCache>
                <c:formatCode>0.0</c:formatCode>
                <c:ptCount val="101"/>
                <c:pt idx="0">
                  <c:v>-7.8610000000000007</c:v>
                </c:pt>
                <c:pt idx="1">
                  <c:v>-7.8359999999999994</c:v>
                </c:pt>
                <c:pt idx="2">
                  <c:v>-8.0320000000000018</c:v>
                </c:pt>
                <c:pt idx="3">
                  <c:v>-8.1999999999999993</c:v>
                </c:pt>
                <c:pt idx="4">
                  <c:v>-8.3680000000000003</c:v>
                </c:pt>
                <c:pt idx="5">
                  <c:v>-8.5389999999999979</c:v>
                </c:pt>
                <c:pt idx="6">
                  <c:v>-8.7070000000000043</c:v>
                </c:pt>
                <c:pt idx="7">
                  <c:v>-8.8559999999999999</c:v>
                </c:pt>
                <c:pt idx="8">
                  <c:v>-8.9959999999999987</c:v>
                </c:pt>
                <c:pt idx="9">
                  <c:v>-9.1280000000000001</c:v>
                </c:pt>
                <c:pt idx="10">
                  <c:v>-9.2599999999999962</c:v>
                </c:pt>
                <c:pt idx="11">
                  <c:v>-9.4040000000000017</c:v>
                </c:pt>
                <c:pt idx="12">
                  <c:v>-9.5079999999999956</c:v>
                </c:pt>
                <c:pt idx="13">
                  <c:v>-9.5719999999999992</c:v>
                </c:pt>
                <c:pt idx="14">
                  <c:v>-9.6089999999999964</c:v>
                </c:pt>
                <c:pt idx="15">
                  <c:v>-9.6369999999999969</c:v>
                </c:pt>
                <c:pt idx="16">
                  <c:v>-9.6460000000000026</c:v>
                </c:pt>
                <c:pt idx="17">
                  <c:v>-9.636000000000001</c:v>
                </c:pt>
                <c:pt idx="18">
                  <c:v>-9.5809999999999924</c:v>
                </c:pt>
                <c:pt idx="19">
                  <c:v>-9.5350000000000072</c:v>
                </c:pt>
                <c:pt idx="20">
                  <c:v>-9.5139999999999958</c:v>
                </c:pt>
                <c:pt idx="21">
                  <c:v>-9.4739999999999949</c:v>
                </c:pt>
                <c:pt idx="22">
                  <c:v>-9.4399999999999959</c:v>
                </c:pt>
                <c:pt idx="23">
                  <c:v>-9.3960000000000043</c:v>
                </c:pt>
                <c:pt idx="24">
                  <c:v>-9.3989999999999974</c:v>
                </c:pt>
                <c:pt idx="25">
                  <c:v>-9.3879999999999946</c:v>
                </c:pt>
                <c:pt idx="26">
                  <c:v>-9.3650000000000038</c:v>
                </c:pt>
                <c:pt idx="27">
                  <c:v>-9.4100000000000055</c:v>
                </c:pt>
                <c:pt idx="28">
                  <c:v>-9.4709999999999965</c:v>
                </c:pt>
                <c:pt idx="29">
                  <c:v>-9.551999999999996</c:v>
                </c:pt>
                <c:pt idx="30">
                  <c:v>-9.6410000000000213</c:v>
                </c:pt>
                <c:pt idx="31">
                  <c:v>-9.7609999999999957</c:v>
                </c:pt>
                <c:pt idx="32">
                  <c:v>-9.8819999999999979</c:v>
                </c:pt>
                <c:pt idx="33">
                  <c:v>-10.02</c:v>
                </c:pt>
                <c:pt idx="34">
                  <c:v>-10.133000000000004</c:v>
                </c:pt>
                <c:pt idx="35">
                  <c:v>-10.367000000000008</c:v>
                </c:pt>
                <c:pt idx="36">
                  <c:v>-10.156000000000004</c:v>
                </c:pt>
                <c:pt idx="37">
                  <c:v>-11.513999999999996</c:v>
                </c:pt>
                <c:pt idx="38">
                  <c:v>-12.171000000000006</c:v>
                </c:pt>
                <c:pt idx="39">
                  <c:v>-12.226999999999993</c:v>
                </c:pt>
                <c:pt idx="40">
                  <c:v>-12.712000000000014</c:v>
                </c:pt>
                <c:pt idx="41">
                  <c:v>-13.03999999999999</c:v>
                </c:pt>
                <c:pt idx="42">
                  <c:v>-13.546999999999999</c:v>
                </c:pt>
                <c:pt idx="43">
                  <c:v>-13.772</c:v>
                </c:pt>
                <c:pt idx="44">
                  <c:v>-13.689999999999994</c:v>
                </c:pt>
                <c:pt idx="45">
                  <c:v>-13.499000000000008</c:v>
                </c:pt>
                <c:pt idx="46">
                  <c:v>-12.976999999999997</c:v>
                </c:pt>
                <c:pt idx="47">
                  <c:v>-12.668000000000008</c:v>
                </c:pt>
                <c:pt idx="48">
                  <c:v>-12.231999999999999</c:v>
                </c:pt>
                <c:pt idx="49">
                  <c:v>-12.369999999999994</c:v>
                </c:pt>
                <c:pt idx="50">
                  <c:v>-12.719000000000005</c:v>
                </c:pt>
                <c:pt idx="51">
                  <c:v>-12.997000000000003</c:v>
                </c:pt>
                <c:pt idx="52">
                  <c:v>-12.640999999999993</c:v>
                </c:pt>
                <c:pt idx="53">
                  <c:v>-12.228999999999992</c:v>
                </c:pt>
                <c:pt idx="54">
                  <c:v>-11.989000000000011</c:v>
                </c:pt>
                <c:pt idx="55">
                  <c:v>-11.570999999999998</c:v>
                </c:pt>
                <c:pt idx="56">
                  <c:v>-11.771000000000004</c:v>
                </c:pt>
                <c:pt idx="57">
                  <c:v>-11.279999999999996</c:v>
                </c:pt>
                <c:pt idx="58">
                  <c:v>-11.351999999999991</c:v>
                </c:pt>
                <c:pt idx="59">
                  <c:v>-11.480000000000015</c:v>
                </c:pt>
                <c:pt idx="60">
                  <c:v>-11.093999999999989</c:v>
                </c:pt>
                <c:pt idx="61">
                  <c:v>-10.869000000000012</c:v>
                </c:pt>
                <c:pt idx="62">
                  <c:v>-10.866999999999988</c:v>
                </c:pt>
                <c:pt idx="63">
                  <c:v>-11.115000000000006</c:v>
                </c:pt>
                <c:pt idx="64">
                  <c:v>-11.384000000000009</c:v>
                </c:pt>
                <c:pt idx="65">
                  <c:v>-11.577999999999985</c:v>
                </c:pt>
                <c:pt idx="66">
                  <c:v>-12.048000000000016</c:v>
                </c:pt>
                <c:pt idx="67">
                  <c:v>-12.75799999999999</c:v>
                </c:pt>
                <c:pt idx="68">
                  <c:v>-12.678999999999998</c:v>
                </c:pt>
                <c:pt idx="69">
                  <c:v>-12.889000000000005</c:v>
                </c:pt>
                <c:pt idx="70">
                  <c:v>-12.762999999999998</c:v>
                </c:pt>
                <c:pt idx="71">
                  <c:v>-12.692</c:v>
                </c:pt>
                <c:pt idx="72">
                  <c:v>-12.452999999999998</c:v>
                </c:pt>
                <c:pt idx="73">
                  <c:v>-11.906000000000006</c:v>
                </c:pt>
                <c:pt idx="74">
                  <c:v>-11.352000000000006</c:v>
                </c:pt>
                <c:pt idx="75">
                  <c:v>-11.009999999999996</c:v>
                </c:pt>
                <c:pt idx="76">
                  <c:v>-10.597999999999995</c:v>
                </c:pt>
                <c:pt idx="77">
                  <c:v>-9.6219999999999981</c:v>
                </c:pt>
                <c:pt idx="78">
                  <c:v>-9.1309999999999949</c:v>
                </c:pt>
                <c:pt idx="79">
                  <c:v>-8.4960000000000004</c:v>
                </c:pt>
                <c:pt idx="80">
                  <c:v>-7.8270000000000177</c:v>
                </c:pt>
                <c:pt idx="81">
                  <c:v>-7.4039999999999999</c:v>
                </c:pt>
                <c:pt idx="82">
                  <c:v>-7.1279999999999992</c:v>
                </c:pt>
                <c:pt idx="83">
                  <c:v>-6.7410000000000112</c:v>
                </c:pt>
                <c:pt idx="84">
                  <c:v>-6.2699999999999969</c:v>
                </c:pt>
                <c:pt idx="85">
                  <c:v>-5.774</c:v>
                </c:pt>
                <c:pt idx="86">
                  <c:v>-5.2280000000000015</c:v>
                </c:pt>
                <c:pt idx="87">
                  <c:v>-4.8769999999999882</c:v>
                </c:pt>
                <c:pt idx="88">
                  <c:v>-4.1470000000000118</c:v>
                </c:pt>
                <c:pt idx="89">
                  <c:v>-3.5130000000000017</c:v>
                </c:pt>
                <c:pt idx="90">
                  <c:v>-2.8840000000000088</c:v>
                </c:pt>
                <c:pt idx="91">
                  <c:v>-2.3929999999999856</c:v>
                </c:pt>
                <c:pt idx="92">
                  <c:v>-1.8030000000000082</c:v>
                </c:pt>
                <c:pt idx="93">
                  <c:v>-1.3289999999999946</c:v>
                </c:pt>
                <c:pt idx="94">
                  <c:v>-1.0020000000000009</c:v>
                </c:pt>
                <c:pt idx="95">
                  <c:v>-0.67999999999999894</c:v>
                </c:pt>
                <c:pt idx="96">
                  <c:v>-0.40100000000000247</c:v>
                </c:pt>
                <c:pt idx="97">
                  <c:v>-0.27700000000000241</c:v>
                </c:pt>
                <c:pt idx="98">
                  <c:v>-0.12900000000000472</c:v>
                </c:pt>
                <c:pt idx="99">
                  <c:v>-6.6999999999992607E-2</c:v>
                </c:pt>
                <c:pt idx="100">
                  <c:v>-8.899999999999994E-2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AE-423F-80D6-409A1C3B719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Sievietes</c:v>
                </c:pt>
              </c:strCache>
            </c:strRef>
          </c:tx>
          <c:spPr>
            <a:solidFill>
              <a:srgbClr val="8497B0"/>
            </a:solidFill>
          </c:spPr>
          <c:invertIfNegative val="0"/>
          <c:cat>
            <c:strRef>
              <c:f>Sheet1!$A$3:$A$103</c:f>
              <c:strCache>
                <c:ptCount val="10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39</c:v>
                </c:pt>
                <c:pt idx="39">
                  <c:v>38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100+</c:v>
                </c:pt>
              </c:strCache>
            </c:strRef>
          </c:cat>
          <c:val>
            <c:numRef>
              <c:f>Sheet1!$C$3:$C$103</c:f>
              <c:numCache>
                <c:formatCode>0.0</c:formatCode>
                <c:ptCount val="101"/>
                <c:pt idx="0">
                  <c:v>7.4820000000000002</c:v>
                </c:pt>
                <c:pt idx="1">
                  <c:v>7.4320000000000004</c:v>
                </c:pt>
                <c:pt idx="2">
                  <c:v>7.5239999999999991</c:v>
                </c:pt>
                <c:pt idx="3">
                  <c:v>7.6040000000000001</c:v>
                </c:pt>
                <c:pt idx="4">
                  <c:v>7.7120000000000015</c:v>
                </c:pt>
                <c:pt idx="5">
                  <c:v>7.8129999999999979</c:v>
                </c:pt>
                <c:pt idx="6">
                  <c:v>7.9270000000000014</c:v>
                </c:pt>
                <c:pt idx="7">
                  <c:v>8.0299999999999976</c:v>
                </c:pt>
                <c:pt idx="8">
                  <c:v>8.1319999999999997</c:v>
                </c:pt>
                <c:pt idx="9">
                  <c:v>8.2270000000000003</c:v>
                </c:pt>
                <c:pt idx="10">
                  <c:v>8.33</c:v>
                </c:pt>
                <c:pt idx="11">
                  <c:v>8.4350000000000023</c:v>
                </c:pt>
                <c:pt idx="12">
                  <c:v>8.518000000000006</c:v>
                </c:pt>
                <c:pt idx="13">
                  <c:v>8.5559999999999974</c:v>
                </c:pt>
                <c:pt idx="14">
                  <c:v>8.5820000000000007</c:v>
                </c:pt>
                <c:pt idx="15">
                  <c:v>8.5969999999999995</c:v>
                </c:pt>
                <c:pt idx="16">
                  <c:v>8.5979999999999901</c:v>
                </c:pt>
                <c:pt idx="17">
                  <c:v>8.5899999999999928</c:v>
                </c:pt>
                <c:pt idx="18">
                  <c:v>8.518000000000006</c:v>
                </c:pt>
                <c:pt idx="19">
                  <c:v>8.4339999999999922</c:v>
                </c:pt>
                <c:pt idx="20">
                  <c:v>8.3140000000000072</c:v>
                </c:pt>
                <c:pt idx="21">
                  <c:v>8.1809999999999956</c:v>
                </c:pt>
                <c:pt idx="22">
                  <c:v>8.0420000000000034</c:v>
                </c:pt>
                <c:pt idx="23">
                  <c:v>7.9019999999999975</c:v>
                </c:pt>
                <c:pt idx="24">
                  <c:v>7.7660000000000062</c:v>
                </c:pt>
                <c:pt idx="25">
                  <c:v>7.6319999999999952</c:v>
                </c:pt>
                <c:pt idx="26">
                  <c:v>7.4960000000000013</c:v>
                </c:pt>
                <c:pt idx="27">
                  <c:v>7.400999999999998</c:v>
                </c:pt>
                <c:pt idx="28">
                  <c:v>7.3309999999999995</c:v>
                </c:pt>
                <c:pt idx="29">
                  <c:v>7.2800000000000082</c:v>
                </c:pt>
                <c:pt idx="30">
                  <c:v>7.2489999999999952</c:v>
                </c:pt>
                <c:pt idx="31">
                  <c:v>7.2380000000000049</c:v>
                </c:pt>
                <c:pt idx="32">
                  <c:v>7.2399999999999984</c:v>
                </c:pt>
                <c:pt idx="33">
                  <c:v>7.2540000000000031</c:v>
                </c:pt>
                <c:pt idx="34">
                  <c:v>7.2379999999999924</c:v>
                </c:pt>
                <c:pt idx="35">
                  <c:v>7.3810000000000002</c:v>
                </c:pt>
                <c:pt idx="36">
                  <c:v>7.0529999999999928</c:v>
                </c:pt>
                <c:pt idx="37">
                  <c:v>8.3300000000000036</c:v>
                </c:pt>
                <c:pt idx="38">
                  <c:v>8.9010000000000051</c:v>
                </c:pt>
                <c:pt idx="39">
                  <c:v>8.9179999999999957</c:v>
                </c:pt>
                <c:pt idx="40">
                  <c:v>9.4660000000000011</c:v>
                </c:pt>
                <c:pt idx="41">
                  <c:v>9.5609999999999999</c:v>
                </c:pt>
                <c:pt idx="42">
                  <c:v>10.06600000000001</c:v>
                </c:pt>
                <c:pt idx="43">
                  <c:v>10.333999999999989</c:v>
                </c:pt>
                <c:pt idx="44">
                  <c:v>10.282000000000002</c:v>
                </c:pt>
                <c:pt idx="45">
                  <c:v>10.223000000000008</c:v>
                </c:pt>
                <c:pt idx="46">
                  <c:v>9.8710000000000058</c:v>
                </c:pt>
                <c:pt idx="47">
                  <c:v>9.3890000000000065</c:v>
                </c:pt>
                <c:pt idx="48">
                  <c:v>8.9069999999999965</c:v>
                </c:pt>
                <c:pt idx="49">
                  <c:v>9.0959999999999948</c:v>
                </c:pt>
                <c:pt idx="50">
                  <c:v>9.7670000000000048</c:v>
                </c:pt>
                <c:pt idx="51">
                  <c:v>10.167</c:v>
                </c:pt>
                <c:pt idx="52">
                  <c:v>9.7919999999999998</c:v>
                </c:pt>
                <c:pt idx="53">
                  <c:v>9.4609999999999896</c:v>
                </c:pt>
                <c:pt idx="54">
                  <c:v>9.0660000000000167</c:v>
                </c:pt>
                <c:pt idx="55">
                  <c:v>8.7519999999999971</c:v>
                </c:pt>
                <c:pt idx="56">
                  <c:v>8.8959999999999937</c:v>
                </c:pt>
                <c:pt idx="57">
                  <c:v>8.8630000000000049</c:v>
                </c:pt>
                <c:pt idx="58">
                  <c:v>9.1020000000000003</c:v>
                </c:pt>
                <c:pt idx="59">
                  <c:v>9.2259999999999973</c:v>
                </c:pt>
                <c:pt idx="60">
                  <c:v>8.8230000000000146</c:v>
                </c:pt>
                <c:pt idx="61">
                  <c:v>8.643999999999993</c:v>
                </c:pt>
                <c:pt idx="62">
                  <c:v>9.0220000000000056</c:v>
                </c:pt>
                <c:pt idx="63">
                  <c:v>9.1189999999999927</c:v>
                </c:pt>
                <c:pt idx="64">
                  <c:v>9.629999999999999</c:v>
                </c:pt>
                <c:pt idx="65">
                  <c:v>10.516000000000016</c:v>
                </c:pt>
                <c:pt idx="66">
                  <c:v>11.055999999999983</c:v>
                </c:pt>
                <c:pt idx="67">
                  <c:v>11.860999999999986</c:v>
                </c:pt>
                <c:pt idx="68">
                  <c:v>12.335000000000008</c:v>
                </c:pt>
                <c:pt idx="69">
                  <c:v>12.675000000000006</c:v>
                </c:pt>
                <c:pt idx="70">
                  <c:v>12.751999999999999</c:v>
                </c:pt>
                <c:pt idx="71">
                  <c:v>12.963000000000008</c:v>
                </c:pt>
                <c:pt idx="72">
                  <c:v>13.121999999999991</c:v>
                </c:pt>
                <c:pt idx="73">
                  <c:v>12.974999999999998</c:v>
                </c:pt>
                <c:pt idx="74">
                  <c:v>12.294999999999987</c:v>
                </c:pt>
                <c:pt idx="75">
                  <c:v>12.394999999999998</c:v>
                </c:pt>
                <c:pt idx="76">
                  <c:v>12.176999999999998</c:v>
                </c:pt>
                <c:pt idx="77">
                  <c:v>11.398</c:v>
                </c:pt>
                <c:pt idx="78">
                  <c:v>11.023000000000012</c:v>
                </c:pt>
                <c:pt idx="79">
                  <c:v>10.618999999999986</c:v>
                </c:pt>
                <c:pt idx="80">
                  <c:v>10.434000000000012</c:v>
                </c:pt>
                <c:pt idx="81">
                  <c:v>10.129999999999994</c:v>
                </c:pt>
                <c:pt idx="82">
                  <c:v>9.9979999999999976</c:v>
                </c:pt>
                <c:pt idx="83">
                  <c:v>9.9169999999999945</c:v>
                </c:pt>
                <c:pt idx="84">
                  <c:v>9.6900000000000102</c:v>
                </c:pt>
                <c:pt idx="85">
                  <c:v>9.3679999999999932</c:v>
                </c:pt>
                <c:pt idx="86">
                  <c:v>8.8500000000000032</c:v>
                </c:pt>
                <c:pt idx="87">
                  <c:v>8.475999999999992</c:v>
                </c:pt>
                <c:pt idx="88">
                  <c:v>8.171999999999997</c:v>
                </c:pt>
                <c:pt idx="89">
                  <c:v>7.1910000000000069</c:v>
                </c:pt>
                <c:pt idx="90">
                  <c:v>6.2449999999999957</c:v>
                </c:pt>
                <c:pt idx="91">
                  <c:v>5.4490000000000078</c:v>
                </c:pt>
                <c:pt idx="92">
                  <c:v>4.8099999999999987</c:v>
                </c:pt>
                <c:pt idx="93">
                  <c:v>3.9789999999999863</c:v>
                </c:pt>
                <c:pt idx="94">
                  <c:v>3.0360000000000151</c:v>
                </c:pt>
                <c:pt idx="95">
                  <c:v>2.7589999999999932</c:v>
                </c:pt>
                <c:pt idx="96">
                  <c:v>1.9200000000000013</c:v>
                </c:pt>
                <c:pt idx="97">
                  <c:v>1.5629999999999959</c:v>
                </c:pt>
                <c:pt idx="98">
                  <c:v>0.99499999999998967</c:v>
                </c:pt>
                <c:pt idx="99">
                  <c:v>0.62399999999999978</c:v>
                </c:pt>
                <c:pt idx="100">
                  <c:v>0.85299999999998444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AE-423F-80D6-409A1C3B7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42072256"/>
        <c:axId val="742067552"/>
      </c:barChart>
      <c:catAx>
        <c:axId val="7420722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lv-LV"/>
                  <a:t>Vecums</a:t>
                </a:r>
                <a:endParaRPr lang="en-GB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crossAx val="742067552"/>
        <c:crossesAt val="-120"/>
        <c:auto val="1"/>
        <c:lblAlgn val="ctr"/>
        <c:lblOffset val="100"/>
        <c:tickLblSkip val="20"/>
        <c:tickMarkSkip val="10"/>
        <c:noMultiLvlLbl val="0"/>
      </c:catAx>
      <c:valAx>
        <c:axId val="742067552"/>
        <c:scaling>
          <c:orientation val="minMax"/>
          <c:max val="18"/>
          <c:min val="-18"/>
        </c:scaling>
        <c:delete val="0"/>
        <c:axPos val="b"/>
        <c:numFmt formatCode="#,##0_ ;#,##0\ " sourceLinked="0"/>
        <c:majorTickMark val="out"/>
        <c:minorTickMark val="none"/>
        <c:tickLblPos val="nextTo"/>
        <c:spPr>
          <a:ln w="3175"/>
        </c:spPr>
        <c:crossAx val="742072256"/>
        <c:crosses val="autoZero"/>
        <c:crossBetween val="between"/>
        <c:majorUnit val="6"/>
      </c:valAx>
    </c:plotArea>
    <c:legend>
      <c:legendPos val="r"/>
      <c:layout>
        <c:manualLayout>
          <c:xMode val="edge"/>
          <c:yMode val="edge"/>
          <c:x val="0.25382324218750002"/>
          <c:y val="0.53231179650443061"/>
          <c:w val="0.53551191406249998"/>
          <c:h val="7.820306024344693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100">
          <a:latin typeface="Segoe UI Light" panose="020B0502040204020203" pitchFamily="34" charset="0"/>
          <a:cs typeface="Segoe UI Semilight" panose="020B0402040204020203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712" cy="495606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375" y="1"/>
            <a:ext cx="2945712" cy="495606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r">
              <a:defRPr sz="1200"/>
            </a:lvl1pPr>
          </a:lstStyle>
          <a:p>
            <a:fld id="{AE1EB423-C8B7-4470-B633-20101FA9A963}" type="datetimeFigureOut">
              <a:rPr lang="lv-LV" smtClean="0"/>
              <a:t>23.09.2025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11" tIns="45555" rIns="91111" bIns="45555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292" y="4750874"/>
            <a:ext cx="5439092" cy="3887509"/>
          </a:xfrm>
          <a:prstGeom prst="rect">
            <a:avLst/>
          </a:prstGeom>
        </p:spPr>
        <p:txBody>
          <a:bodyPr vert="horz" lIns="91111" tIns="45555" rIns="91111" bIns="4555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057"/>
            <a:ext cx="2945712" cy="495606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375" y="9377057"/>
            <a:ext cx="2945712" cy="495606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r">
              <a:defRPr sz="1200"/>
            </a:lvl1pPr>
          </a:lstStyle>
          <a:p>
            <a:fld id="{C637D206-ED83-44B1-B3B6-C3097DB404B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2442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796ED-F800-C87D-DF15-4FBB6FB9F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955280-E11F-BCDB-1170-576B9E244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2E10A4-6571-A4FB-44F0-9E5E0F99B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C706F-21EB-5FB4-1D1D-D7DB414ACE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21E8A-68E6-43F6-9A64-5CE8CB58AAA6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3917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21E8A-68E6-43F6-9A64-5CE8CB58AAA6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44189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21E8A-68E6-43F6-9A64-5CE8CB58AAA6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59577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21E8A-68E6-43F6-9A64-5CE8CB58AAA6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7013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7D206-ED83-44B1-B3B6-C3097DB404BC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5568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7D206-ED83-44B1-B3B6-C3097DB404BC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54058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7D206-ED83-44B1-B3B6-C3097DB404BC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1281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slaids (L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695CF94-5BB8-B746-ABB4-F887CB887F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830" y="-157"/>
            <a:ext cx="2903478" cy="2903478"/>
          </a:xfrm>
          <a:prstGeom prst="rect">
            <a:avLst/>
          </a:pr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82D70B0-2D89-8444-9421-9D3A7F6F9D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57556" y="0"/>
            <a:ext cx="11282707" cy="9767927"/>
          </a:xfrm>
          <a:custGeom>
            <a:avLst/>
            <a:gdLst>
              <a:gd name="connsiteX0" fmla="*/ 0 w 10912706"/>
              <a:gd name="connsiteY0" fmla="*/ 0 h 9956801"/>
              <a:gd name="connsiteX1" fmla="*/ 10912706 w 10912706"/>
              <a:gd name="connsiteY1" fmla="*/ 0 h 9956801"/>
              <a:gd name="connsiteX2" fmla="*/ 10912706 w 10912706"/>
              <a:gd name="connsiteY2" fmla="*/ 9956801 h 9956801"/>
              <a:gd name="connsiteX3" fmla="*/ 894949 w 10912706"/>
              <a:gd name="connsiteY3" fmla="*/ 9956801 h 9956801"/>
              <a:gd name="connsiteX4" fmla="*/ 5445944 w 10912706"/>
              <a:gd name="connsiteY4" fmla="*/ 4979394 h 995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12706" h="9956801">
                <a:moveTo>
                  <a:pt x="0" y="0"/>
                </a:moveTo>
                <a:lnTo>
                  <a:pt x="10912706" y="0"/>
                </a:lnTo>
                <a:lnTo>
                  <a:pt x="10912706" y="9956801"/>
                </a:lnTo>
                <a:lnTo>
                  <a:pt x="894949" y="9956801"/>
                </a:lnTo>
                <a:lnTo>
                  <a:pt x="5445944" y="497939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3635375"/>
            <a:ext cx="6591299" cy="2903478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Prezentācijas nosaukums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4550629-55C5-A743-B2B2-326E3A8B30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837" y="6925247"/>
            <a:ext cx="6591299" cy="1043047"/>
          </a:xfrm>
        </p:spPr>
        <p:txBody>
          <a:bodyPr anchor="ctr"/>
          <a:lstStyle>
            <a:lvl1pPr marL="0" indent="0" algn="ctr">
              <a:buNone/>
              <a:defRPr sz="3600"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Vārds Uzvārds, </a:t>
            </a:r>
            <a:r>
              <a:rPr lang="en-LV" dirty="0"/>
              <a:t>amats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DA10DCAA-E30A-194F-A538-D18955EC2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499" y="8214701"/>
            <a:ext cx="6624637" cy="4683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Datums un vieta</a:t>
            </a:r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1590406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slaids (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695CF94-5BB8-B746-ABB4-F887CB887F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459"/>
          <a:stretch/>
        </p:blipFill>
        <p:spPr>
          <a:xfrm>
            <a:off x="2366056" y="-13271"/>
            <a:ext cx="2903478" cy="683507"/>
          </a:xfrm>
          <a:prstGeom prst="rect">
            <a:avLst/>
          </a:pr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82D70B0-2D89-8444-9421-9D3A7F6F9D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57556" y="0"/>
            <a:ext cx="11282707" cy="9767927"/>
          </a:xfrm>
          <a:custGeom>
            <a:avLst/>
            <a:gdLst>
              <a:gd name="connsiteX0" fmla="*/ 0 w 10912706"/>
              <a:gd name="connsiteY0" fmla="*/ 0 h 9956801"/>
              <a:gd name="connsiteX1" fmla="*/ 10912706 w 10912706"/>
              <a:gd name="connsiteY1" fmla="*/ 0 h 9956801"/>
              <a:gd name="connsiteX2" fmla="*/ 10912706 w 10912706"/>
              <a:gd name="connsiteY2" fmla="*/ 9956801 h 9956801"/>
              <a:gd name="connsiteX3" fmla="*/ 894949 w 10912706"/>
              <a:gd name="connsiteY3" fmla="*/ 9956801 h 9956801"/>
              <a:gd name="connsiteX4" fmla="*/ 5445944 w 10912706"/>
              <a:gd name="connsiteY4" fmla="*/ 4979394 h 995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12706" h="9956801">
                <a:moveTo>
                  <a:pt x="0" y="0"/>
                </a:moveTo>
                <a:lnTo>
                  <a:pt x="10912706" y="0"/>
                </a:lnTo>
                <a:lnTo>
                  <a:pt x="10912706" y="9956801"/>
                </a:lnTo>
                <a:lnTo>
                  <a:pt x="894949" y="9956801"/>
                </a:lnTo>
                <a:lnTo>
                  <a:pt x="5445944" y="497939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LV" dirty="0"/>
              <a:t>ATTĒLS</a:t>
            </a:r>
          </a:p>
        </p:txBody>
      </p: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480859D7-06BC-5447-9008-F79E5D1B07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818" y="329328"/>
            <a:ext cx="3018744" cy="3018744"/>
          </a:xfrm>
          <a:prstGeom prst="rect">
            <a:avLst/>
          </a:prstGeom>
        </p:spPr>
      </p:pic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0B24E9B6-7123-6145-B13F-C42736DF5E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3635375"/>
            <a:ext cx="6591299" cy="2903478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Prezentācijas nosaukums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7F32D9C7-B7AD-D749-A298-E07ED18923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837" y="6925247"/>
            <a:ext cx="6591299" cy="1043047"/>
          </a:xfrm>
        </p:spPr>
        <p:txBody>
          <a:bodyPr anchor="ctr"/>
          <a:lstStyle>
            <a:lvl1pPr marL="0" indent="0" algn="ctr">
              <a:buNone/>
              <a:defRPr sz="3600"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Vārds Uzvārds, </a:t>
            </a:r>
            <a:r>
              <a:rPr lang="en-LV" dirty="0"/>
              <a:t>amats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3140F70B-F21A-2E48-BC29-1B7AF37022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499" y="8214701"/>
            <a:ext cx="6624637" cy="4683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Datums un vieta</a:t>
            </a:r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447182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pslaid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umsais">
            <a:extLst>
              <a:ext uri="{FF2B5EF4-FFF2-40B4-BE49-F238E27FC236}">
                <a16:creationId xmlns:a16="http://schemas.microsoft.com/office/drawing/2014/main" id="{27B5FF8B-E82C-2749-9C38-C8E243475F1D}"/>
              </a:ext>
            </a:extLst>
          </p:cNvPr>
          <p:cNvSpPr/>
          <p:nvPr userDrawn="1"/>
        </p:nvSpPr>
        <p:spPr>
          <a:xfrm>
            <a:off x="7537448" y="0"/>
            <a:ext cx="9887441" cy="9753600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LIelais zalais lauks ">
            <a:extLst>
              <a:ext uri="{FF2B5EF4-FFF2-40B4-BE49-F238E27FC236}">
                <a16:creationId xmlns:a16="http://schemas.microsoft.com/office/drawing/2014/main" id="{46E8A87A-9CBF-604F-A2BA-6A63F66C197E}"/>
              </a:ext>
            </a:extLst>
          </p:cNvPr>
          <p:cNvSpPr/>
          <p:nvPr userDrawn="1"/>
        </p:nvSpPr>
        <p:spPr>
          <a:xfrm>
            <a:off x="461963" y="447675"/>
            <a:ext cx="16962926" cy="8858250"/>
          </a:xfrm>
          <a:prstGeom prst="rect">
            <a:avLst/>
          </a:prstGeom>
          <a:solidFill>
            <a:srgbClr val="008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150" y="1131888"/>
            <a:ext cx="7188036" cy="7669212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Prezentācijas nosaukums</a:t>
            </a:r>
          </a:p>
          <a:p>
            <a:pPr lvl="0"/>
            <a:endParaRPr lang="en-LV" dirty="0"/>
          </a:p>
        </p:txBody>
      </p:sp>
      <p:sp>
        <p:nvSpPr>
          <p:cNvPr id="16" name="Baltais elements 01">
            <a:extLst>
              <a:ext uri="{FF2B5EF4-FFF2-40B4-BE49-F238E27FC236}">
                <a16:creationId xmlns:a16="http://schemas.microsoft.com/office/drawing/2014/main" id="{DC0103AE-459C-E94E-8DFA-9ABBCFEC5FA8}"/>
              </a:ext>
            </a:extLst>
          </p:cNvPr>
          <p:cNvSpPr/>
          <p:nvPr userDrawn="1"/>
        </p:nvSpPr>
        <p:spPr>
          <a:xfrm>
            <a:off x="9209617" y="1094846"/>
            <a:ext cx="7668683" cy="770625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3D9A80-F7D5-174F-BD65-7DFFE9028E7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69338" y="1708150"/>
            <a:ext cx="7742237" cy="80454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</p:spTree>
    <p:extLst>
      <p:ext uri="{BB962C8B-B14F-4D97-AF65-F5344CB8AC3E}">
        <p14:creationId xmlns:p14="http://schemas.microsoft.com/office/powerpoint/2010/main" val="1778813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55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  <p15:guide id="25" pos="509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umsais">
            <a:extLst>
              <a:ext uri="{FF2B5EF4-FFF2-40B4-BE49-F238E27FC236}">
                <a16:creationId xmlns:a16="http://schemas.microsoft.com/office/drawing/2014/main" id="{25354DA6-F194-4A4E-B82F-0B180F41EDF3}"/>
              </a:ext>
            </a:extLst>
          </p:cNvPr>
          <p:cNvSpPr/>
          <p:nvPr userDrawn="1"/>
        </p:nvSpPr>
        <p:spPr>
          <a:xfrm>
            <a:off x="-36395" y="0"/>
            <a:ext cx="9887441" cy="9753600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LIelais zalais lauks ">
            <a:extLst>
              <a:ext uri="{FF2B5EF4-FFF2-40B4-BE49-F238E27FC236}">
                <a16:creationId xmlns:a16="http://schemas.microsoft.com/office/drawing/2014/main" id="{46E8A87A-9CBF-604F-A2BA-6A63F66C197E}"/>
              </a:ext>
            </a:extLst>
          </p:cNvPr>
          <p:cNvSpPr/>
          <p:nvPr userDrawn="1"/>
        </p:nvSpPr>
        <p:spPr>
          <a:xfrm>
            <a:off x="-36395" y="484187"/>
            <a:ext cx="16943188" cy="8821737"/>
          </a:xfrm>
          <a:prstGeom prst="rect">
            <a:avLst/>
          </a:prstGeom>
          <a:solidFill>
            <a:srgbClr val="008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8AD7F27F-1DE1-DE48-8CF5-7B6C333DE7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470" y="484188"/>
            <a:ext cx="11117180" cy="1712911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22" name="Baltais elements 01">
            <a:extLst>
              <a:ext uri="{FF2B5EF4-FFF2-40B4-BE49-F238E27FC236}">
                <a16:creationId xmlns:a16="http://schemas.microsoft.com/office/drawing/2014/main" id="{18F311ED-9B70-E844-AE32-DE482F015C52}"/>
              </a:ext>
            </a:extLst>
          </p:cNvPr>
          <p:cNvSpPr/>
          <p:nvPr userDrawn="1"/>
        </p:nvSpPr>
        <p:spPr>
          <a:xfrm>
            <a:off x="12027470" y="1131887"/>
            <a:ext cx="5435971" cy="670098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EA8972EE-86B7-4247-B3D5-D33B79D5510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540457" y="1708150"/>
            <a:ext cx="4799806" cy="65851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A449C2-EC99-6D4E-8E18-3009C3B5417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1962" y="2644775"/>
            <a:ext cx="11088687" cy="6156325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4073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  <p15:guide id="25" pos="5099" userDrawn="1">
          <p15:clr>
            <a:srgbClr val="FBAE40"/>
          </p15:clr>
        </p15:guide>
        <p15:guide id="26" orient="horz" pos="522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umsais">
            <a:extLst>
              <a:ext uri="{FF2B5EF4-FFF2-40B4-BE49-F238E27FC236}">
                <a16:creationId xmlns:a16="http://schemas.microsoft.com/office/drawing/2014/main" id="{25354DA6-F194-4A4E-B82F-0B180F41EDF3}"/>
              </a:ext>
            </a:extLst>
          </p:cNvPr>
          <p:cNvSpPr/>
          <p:nvPr userDrawn="1"/>
        </p:nvSpPr>
        <p:spPr>
          <a:xfrm>
            <a:off x="-36395" y="0"/>
            <a:ext cx="9887441" cy="9753600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LIelais zalais lauks ">
            <a:extLst>
              <a:ext uri="{FF2B5EF4-FFF2-40B4-BE49-F238E27FC236}">
                <a16:creationId xmlns:a16="http://schemas.microsoft.com/office/drawing/2014/main" id="{46E8A87A-9CBF-604F-A2BA-6A63F66C197E}"/>
              </a:ext>
            </a:extLst>
          </p:cNvPr>
          <p:cNvSpPr/>
          <p:nvPr userDrawn="1"/>
        </p:nvSpPr>
        <p:spPr>
          <a:xfrm>
            <a:off x="461963" y="447675"/>
            <a:ext cx="17047824" cy="8858250"/>
          </a:xfrm>
          <a:prstGeom prst="rect">
            <a:avLst/>
          </a:prstGeom>
          <a:solidFill>
            <a:srgbClr val="008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8AD7F27F-1DE1-DE48-8CF5-7B6C333DE7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44553" y="504825"/>
            <a:ext cx="11733747" cy="1692275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34109D8-F0F2-5247-814F-F35A209F33E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144553" y="2644775"/>
            <a:ext cx="11733747" cy="6156326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1B9B0A22-C6DE-3A49-B540-4A62A9BD3D6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36395" y="1708150"/>
            <a:ext cx="4283164" cy="65851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21" name="Baltais elements 01">
            <a:extLst>
              <a:ext uri="{FF2B5EF4-FFF2-40B4-BE49-F238E27FC236}">
                <a16:creationId xmlns:a16="http://schemas.microsoft.com/office/drawing/2014/main" id="{777864E1-DDCB-264A-A2F8-E264592D02CE}"/>
              </a:ext>
            </a:extLst>
          </p:cNvPr>
          <p:cNvSpPr/>
          <p:nvPr userDrawn="1"/>
        </p:nvSpPr>
        <p:spPr>
          <a:xfrm>
            <a:off x="-641536" y="1131887"/>
            <a:ext cx="5435971" cy="670098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2314772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38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  <p15:guide id="25" pos="509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umsais">
            <a:extLst>
              <a:ext uri="{FF2B5EF4-FFF2-40B4-BE49-F238E27FC236}">
                <a16:creationId xmlns:a16="http://schemas.microsoft.com/office/drawing/2014/main" id="{25354DA6-F194-4A4E-B82F-0B180F41EDF3}"/>
              </a:ext>
            </a:extLst>
          </p:cNvPr>
          <p:cNvSpPr/>
          <p:nvPr userDrawn="1"/>
        </p:nvSpPr>
        <p:spPr>
          <a:xfrm>
            <a:off x="-36395" y="0"/>
            <a:ext cx="9887441" cy="9753600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LIelais zalais lauks ">
            <a:extLst>
              <a:ext uri="{FF2B5EF4-FFF2-40B4-BE49-F238E27FC236}">
                <a16:creationId xmlns:a16="http://schemas.microsoft.com/office/drawing/2014/main" id="{46E8A87A-9CBF-604F-A2BA-6A63F66C197E}"/>
              </a:ext>
            </a:extLst>
          </p:cNvPr>
          <p:cNvSpPr/>
          <p:nvPr userDrawn="1"/>
        </p:nvSpPr>
        <p:spPr>
          <a:xfrm>
            <a:off x="-36395" y="447675"/>
            <a:ext cx="16943188" cy="8858250"/>
          </a:xfrm>
          <a:prstGeom prst="rect">
            <a:avLst/>
          </a:prstGeom>
          <a:solidFill>
            <a:srgbClr val="008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8AD7F27F-1DE1-DE48-8CF5-7B6C333DE7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963" y="506413"/>
            <a:ext cx="15949611" cy="1690687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34109D8-F0F2-5247-814F-F35A209F33E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08931" y="2644775"/>
            <a:ext cx="15902644" cy="6156325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1070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  <p15:guide id="25" pos="509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66D3F90-D0EB-5749-ADAC-7745D2145437}"/>
              </a:ext>
            </a:extLst>
          </p:cNvPr>
          <p:cNvSpPr/>
          <p:nvPr userDrawn="1"/>
        </p:nvSpPr>
        <p:spPr>
          <a:xfrm>
            <a:off x="8669339" y="0"/>
            <a:ext cx="9064480" cy="9753600"/>
          </a:xfrm>
          <a:prstGeom prst="rect">
            <a:avLst/>
          </a:prstGeom>
          <a:solidFill>
            <a:srgbClr val="0085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7775575" cy="8316912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74163" y="484188"/>
            <a:ext cx="8166100" cy="831691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977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  <p15:guide id="25" pos="5189" userDrawn="1">
          <p15:clr>
            <a:srgbClr val="FBAE40"/>
          </p15:clr>
        </p15:guide>
        <p15:guide id="26" pos="577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66D3F90-D0EB-5749-ADAC-7745D2145437}"/>
              </a:ext>
            </a:extLst>
          </p:cNvPr>
          <p:cNvSpPr/>
          <p:nvPr userDrawn="1"/>
        </p:nvSpPr>
        <p:spPr>
          <a:xfrm>
            <a:off x="-379340" y="0"/>
            <a:ext cx="9064480" cy="9753600"/>
          </a:xfrm>
          <a:prstGeom prst="rect">
            <a:avLst/>
          </a:prstGeom>
          <a:solidFill>
            <a:srgbClr val="0085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7775575" cy="8316912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74163" y="484188"/>
            <a:ext cx="8166100" cy="831691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6686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  <p15:guide id="25" pos="5189" userDrawn="1">
          <p15:clr>
            <a:srgbClr val="FBAE40"/>
          </p15:clr>
        </p15:guide>
        <p15:guide id="26" pos="577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16416336" cy="1692275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1963" y="2660652"/>
            <a:ext cx="7775575" cy="6572250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330AD7-4C7A-8A41-AED7-F5FD2321505B}"/>
              </a:ext>
            </a:extLst>
          </p:cNvPr>
          <p:cNvSpPr/>
          <p:nvPr userDrawn="1"/>
        </p:nvSpPr>
        <p:spPr>
          <a:xfrm>
            <a:off x="8670131" y="4876799"/>
            <a:ext cx="8754758" cy="4392613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C49A995-D6B9-0646-AF00-54EDD1C92DF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74163" y="2644774"/>
            <a:ext cx="7704136" cy="71088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</p:spTree>
    <p:extLst>
      <p:ext uri="{BB962C8B-B14F-4D97-AF65-F5344CB8AC3E}">
        <p14:creationId xmlns:p14="http://schemas.microsoft.com/office/powerpoint/2010/main" val="376056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  <p15:guide id="25" pos="5189" userDrawn="1">
          <p15:clr>
            <a:srgbClr val="FBAE40"/>
          </p15:clr>
        </p15:guide>
        <p15:guide id="26" pos="577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16416336" cy="1692275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74163" y="2660652"/>
            <a:ext cx="7704137" cy="6572250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330AD7-4C7A-8A41-AED7-F5FD2321505B}"/>
              </a:ext>
            </a:extLst>
          </p:cNvPr>
          <p:cNvSpPr/>
          <p:nvPr userDrawn="1"/>
        </p:nvSpPr>
        <p:spPr>
          <a:xfrm>
            <a:off x="-84627" y="4876799"/>
            <a:ext cx="1017547" cy="4392613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C49A995-D6B9-0646-AF00-54EDD1C92DF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5829" y="3113088"/>
            <a:ext cx="7732339" cy="665363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DF4479-143D-F941-8CB4-25A6D11A71CF}"/>
              </a:ext>
            </a:extLst>
          </p:cNvPr>
          <p:cNvSpPr/>
          <p:nvPr userDrawn="1"/>
        </p:nvSpPr>
        <p:spPr>
          <a:xfrm>
            <a:off x="932920" y="2644776"/>
            <a:ext cx="7741708" cy="6185326"/>
          </a:xfrm>
          <a:prstGeom prst="rect">
            <a:avLst/>
          </a:prstGeom>
          <a:noFill/>
          <a:ln w="19050">
            <a:solidFill>
              <a:srgbClr val="0043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2053026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55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81" userDrawn="1">
          <p15:clr>
            <a:srgbClr val="FBAE40"/>
          </p15:clr>
        </p15:guide>
        <p15:guide id="25" pos="5189" userDrawn="1">
          <p15:clr>
            <a:srgbClr val="FBAE40"/>
          </p15:clr>
        </p15:guide>
        <p15:guide id="26" pos="577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16416336" cy="1692275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1963" y="2660652"/>
            <a:ext cx="16416336" cy="6572250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3090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55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81" userDrawn="1">
          <p15:clr>
            <a:srgbClr val="FBAE40"/>
          </p15:clr>
        </p15:guide>
        <p15:guide id="25" pos="5189" userDrawn="1">
          <p15:clr>
            <a:srgbClr val="FBAE40"/>
          </p15:clr>
        </p15:guide>
        <p15:guide id="26" pos="577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041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695CF94-5BB8-B746-ABB4-F887CB887F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5620" y="-14327"/>
            <a:ext cx="4869023" cy="4869023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150" y="4854576"/>
            <a:ext cx="15465425" cy="2632074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Paldies teksts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40F6DBC-E8DB-B64C-B1BB-3D23EEBC8276}"/>
              </a:ext>
            </a:extLst>
          </p:cNvPr>
          <p:cNvGrpSpPr/>
          <p:nvPr userDrawn="1"/>
        </p:nvGrpSpPr>
        <p:grpSpPr>
          <a:xfrm>
            <a:off x="984555" y="8096774"/>
            <a:ext cx="1812305" cy="344979"/>
            <a:chOff x="976598" y="8111148"/>
            <a:chExt cx="1812305" cy="34497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CBEA47-CC3A-D941-94F3-4E3A39A96373}"/>
                </a:ext>
              </a:extLst>
            </p:cNvPr>
            <p:cNvSpPr/>
            <p:nvPr/>
          </p:nvSpPr>
          <p:spPr>
            <a:xfrm>
              <a:off x="1307451" y="8129749"/>
              <a:ext cx="14814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@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E</a:t>
              </a:r>
              <a:r>
                <a:rPr kumimoji="0" lang="en-US" sz="1400" b="0" i="0" u="none" strike="noStrike" kern="0" cap="none" spc="-15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M_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gov</a:t>
              </a:r>
              <a:r>
                <a:rPr kumimoji="0" lang="en-US" sz="1400" b="0" i="0" u="none" strike="noStrike" kern="0" cap="none" spc="-15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_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lv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3" name="Picture 2" descr="Logo, icon&#10;&#10;Description automatically generated">
              <a:extLst>
                <a:ext uri="{FF2B5EF4-FFF2-40B4-BE49-F238E27FC236}">
                  <a16:creationId xmlns:a16="http://schemas.microsoft.com/office/drawing/2014/main" id="{37F332C7-3418-2D4E-851F-3773C27FA8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598" y="8111148"/>
              <a:ext cx="344979" cy="344979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90C7FCE-89D8-F944-A1B2-6B37DC78908A}"/>
              </a:ext>
            </a:extLst>
          </p:cNvPr>
          <p:cNvGrpSpPr/>
          <p:nvPr userDrawn="1"/>
        </p:nvGrpSpPr>
        <p:grpSpPr>
          <a:xfrm>
            <a:off x="12695127" y="8096774"/>
            <a:ext cx="1991680" cy="344979"/>
            <a:chOff x="12629241" y="8111149"/>
            <a:chExt cx="1991680" cy="3449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FE060C-BA53-7645-8760-76B9907476D0}"/>
                </a:ext>
              </a:extLst>
            </p:cNvPr>
            <p:cNvSpPr/>
            <p:nvPr/>
          </p:nvSpPr>
          <p:spPr>
            <a:xfrm>
              <a:off x="12967816" y="8129750"/>
              <a:ext cx="165310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+371 67013100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70CFC4F8-4769-C14C-AB0B-027AC66637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29241" y="8111149"/>
              <a:ext cx="344979" cy="344979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A9305CA-0381-6A49-A1EB-FDCDFC663926}"/>
              </a:ext>
            </a:extLst>
          </p:cNvPr>
          <p:cNvGrpSpPr/>
          <p:nvPr userDrawn="1"/>
        </p:nvGrpSpPr>
        <p:grpSpPr>
          <a:xfrm>
            <a:off x="14866182" y="8098162"/>
            <a:ext cx="2062281" cy="342203"/>
            <a:chOff x="14858225" y="8082398"/>
            <a:chExt cx="2062281" cy="34220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F75D58-7F98-D545-A431-3E5BFE7BA678}"/>
                </a:ext>
              </a:extLst>
            </p:cNvPr>
            <p:cNvSpPr/>
            <p:nvPr/>
          </p:nvSpPr>
          <p:spPr>
            <a:xfrm>
              <a:off x="15165113" y="8116824"/>
              <a:ext cx="17553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pasts@em.gov.lv</a:t>
              </a:r>
            </a:p>
          </p:txBody>
        </p:sp>
        <p:pic>
          <p:nvPicPr>
            <p:cNvPr id="39" name="Picture 38" descr="Icon&#10;&#10;Description automatically generated">
              <a:extLst>
                <a:ext uri="{FF2B5EF4-FFF2-40B4-BE49-F238E27FC236}">
                  <a16:creationId xmlns:a16="http://schemas.microsoft.com/office/drawing/2014/main" id="{C93CB1CF-481F-8F42-8169-DE7B1AB506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58225" y="8082398"/>
              <a:ext cx="330135" cy="330135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C1C776C-9981-4440-B15D-B46CA083ED1A}"/>
              </a:ext>
            </a:extLst>
          </p:cNvPr>
          <p:cNvGrpSpPr/>
          <p:nvPr userDrawn="1"/>
        </p:nvGrpSpPr>
        <p:grpSpPr>
          <a:xfrm>
            <a:off x="6509089" y="8104196"/>
            <a:ext cx="1905895" cy="330135"/>
            <a:chOff x="6499836" y="8101934"/>
            <a:chExt cx="1905895" cy="3301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5F39E0-985E-A541-90DB-9BAF2B2EA6F8}"/>
                </a:ext>
              </a:extLst>
            </p:cNvPr>
            <p:cNvSpPr/>
            <p:nvPr/>
          </p:nvSpPr>
          <p:spPr>
            <a:xfrm>
              <a:off x="6810040" y="8113113"/>
              <a:ext cx="15956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www.em.gov.lv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3" name="Picture 42" descr="Icon&#10;&#10;Description automatically generated">
              <a:extLst>
                <a:ext uri="{FF2B5EF4-FFF2-40B4-BE49-F238E27FC236}">
                  <a16:creationId xmlns:a16="http://schemas.microsoft.com/office/drawing/2014/main" id="{E2FC9D8E-F55B-4E4C-8E5D-0106ABB897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9836" y="8101934"/>
              <a:ext cx="330135" cy="330135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ADE5FBE-75F1-6D43-BED6-B2519645B7FD}"/>
              </a:ext>
            </a:extLst>
          </p:cNvPr>
          <p:cNvGrpSpPr/>
          <p:nvPr userDrawn="1"/>
        </p:nvGrpSpPr>
        <p:grpSpPr>
          <a:xfrm>
            <a:off x="8594359" y="8092924"/>
            <a:ext cx="3921393" cy="352678"/>
            <a:chOff x="8470545" y="8101934"/>
            <a:chExt cx="3921393" cy="3526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57A2B6-3892-2F4F-9045-B555B3F9F94D}"/>
                </a:ext>
              </a:extLst>
            </p:cNvPr>
            <p:cNvSpPr/>
            <p:nvPr/>
          </p:nvSpPr>
          <p:spPr>
            <a:xfrm>
              <a:off x="8696000" y="8124385"/>
              <a:ext cx="36959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Brīvības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 </a:t>
              </a: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iela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 55, R</a:t>
              </a: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ī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ga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 LV-1519,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Latvija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5" name="Picture 44" descr="Icon&#10;&#10;Description automatically generated">
              <a:extLst>
                <a:ext uri="{FF2B5EF4-FFF2-40B4-BE49-F238E27FC236}">
                  <a16:creationId xmlns:a16="http://schemas.microsoft.com/office/drawing/2014/main" id="{29298802-35B1-3F4D-A117-8F792E0F05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0545" y="8101934"/>
              <a:ext cx="344979" cy="352678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674693A-63AA-594C-A2AE-92063002B29E}"/>
              </a:ext>
            </a:extLst>
          </p:cNvPr>
          <p:cNvGrpSpPr/>
          <p:nvPr userDrawn="1"/>
        </p:nvGrpSpPr>
        <p:grpSpPr>
          <a:xfrm>
            <a:off x="2976235" y="8114699"/>
            <a:ext cx="3353479" cy="319632"/>
            <a:chOff x="3153102" y="8113380"/>
            <a:chExt cx="3353479" cy="31963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1BAD3AF-61D7-994C-8BA8-AC38D0FFF976}"/>
                </a:ext>
              </a:extLst>
            </p:cNvPr>
            <p:cNvSpPr/>
            <p:nvPr userDrawn="1"/>
          </p:nvSpPr>
          <p:spPr>
            <a:xfrm>
              <a:off x="4300237" y="8114056"/>
              <a:ext cx="22063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/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ekonomikasministrija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1" name="Picture 40" descr="Icon&#10;&#10;Description automatically generated">
              <a:extLst>
                <a:ext uri="{FF2B5EF4-FFF2-40B4-BE49-F238E27FC236}">
                  <a16:creationId xmlns:a16="http://schemas.microsoft.com/office/drawing/2014/main" id="{9FA30B89-A703-3E45-96BD-B19CFCD4E4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491" y="8114675"/>
              <a:ext cx="306538" cy="306538"/>
            </a:xfrm>
            <a:prstGeom prst="rect">
              <a:avLst/>
            </a:prstGeom>
          </p:spPr>
        </p:pic>
        <p:pic>
          <p:nvPicPr>
            <p:cNvPr id="47" name="Picture 46" descr="A blue rectangle with a black rectangle in the middle&#10;&#10;Description automatically generated with low confidence">
              <a:extLst>
                <a:ext uri="{FF2B5EF4-FFF2-40B4-BE49-F238E27FC236}">
                  <a16:creationId xmlns:a16="http://schemas.microsoft.com/office/drawing/2014/main" id="{0F9432E8-1D51-5E4D-88BA-AE9ABC380A5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278"/>
            <a:stretch/>
          </p:blipFill>
          <p:spPr>
            <a:xfrm>
              <a:off x="3509151" y="8131269"/>
              <a:ext cx="452239" cy="301743"/>
            </a:xfrm>
            <a:prstGeom prst="rect">
              <a:avLst/>
            </a:prstGeom>
          </p:spPr>
        </p:pic>
        <p:pic>
          <p:nvPicPr>
            <p:cNvPr id="49" name="Picture 48" descr="Icon&#10;&#10;Description automatically generated">
              <a:extLst>
                <a:ext uri="{FF2B5EF4-FFF2-40B4-BE49-F238E27FC236}">
                  <a16:creationId xmlns:a16="http://schemas.microsoft.com/office/drawing/2014/main" id="{9BA5EA3B-96A1-E34E-B1E4-A56E1FF79C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3102" y="8113380"/>
              <a:ext cx="309129" cy="3091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0689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orient="horz" userDrawn="1">
          <p15:clr>
            <a:srgbClr val="FBAE40"/>
          </p15:clr>
        </p15:guide>
        <p15:guide id="3" orient="horz" pos="6144" userDrawn="1">
          <p15:clr>
            <a:srgbClr val="FBAE40"/>
          </p15:clr>
        </p15:guide>
        <p15:guide id="4" orient="horz" pos="5839" userDrawn="1">
          <p15:clr>
            <a:srgbClr val="FBAE40"/>
          </p15:clr>
        </p15:guide>
        <p15:guide id="5" orient="horz" pos="5544" userDrawn="1">
          <p15:clr>
            <a:srgbClr val="FBAE40"/>
          </p15:clr>
        </p15:guide>
        <p15:guide id="6" orient="horz" pos="305" userDrawn="1">
          <p15:clr>
            <a:srgbClr val="FBAE40"/>
          </p15:clr>
        </p15:guide>
        <p15:guide id="7" userDrawn="1">
          <p15:clr>
            <a:srgbClr val="FBAE40"/>
          </p15:clr>
        </p15:guide>
        <p15:guide id="8" orient="horz" pos="713" userDrawn="1">
          <p15:clr>
            <a:srgbClr val="FBAE40"/>
          </p15:clr>
        </p15:guide>
        <p15:guide id="9" pos="5461" userDrawn="1">
          <p15:clr>
            <a:srgbClr val="FBAE40"/>
          </p15:clr>
        </p15:guide>
        <p15:guide id="10" pos="291" userDrawn="1">
          <p15:clr>
            <a:srgbClr val="FBAE40"/>
          </p15:clr>
        </p15:guide>
        <p15:guide id="11" pos="585" userDrawn="1">
          <p15:clr>
            <a:srgbClr val="FBAE40"/>
          </p15:clr>
        </p15:guide>
        <p15:guide id="12" pos="10923" userDrawn="1">
          <p15:clr>
            <a:srgbClr val="FBAE40"/>
          </p15:clr>
        </p15:guide>
        <p15:guide id="13" pos="10632" userDrawn="1">
          <p15:clr>
            <a:srgbClr val="FBAE40"/>
          </p15:clr>
        </p15:guide>
        <p15:guide id="14" pos="10338" userDrawn="1">
          <p15:clr>
            <a:srgbClr val="FBAE40"/>
          </p15:clr>
        </p15:guide>
        <p15:guide id="15" pos="3556" userDrawn="1">
          <p15:clr>
            <a:srgbClr val="FBAE40"/>
          </p15:clr>
        </p15:guide>
        <p15:guide id="16" pos="7571" userDrawn="1">
          <p15:clr>
            <a:srgbClr val="FBAE40"/>
          </p15:clr>
        </p15:guide>
        <p15:guide id="17" orient="horz" pos="577" userDrawn="1">
          <p15:clr>
            <a:srgbClr val="FBAE40"/>
          </p15:clr>
        </p15:guide>
        <p15:guide id="18" orient="horz" pos="1076" userDrawn="1">
          <p15:clr>
            <a:srgbClr val="FBAE40"/>
          </p15:clr>
        </p15:guide>
        <p15:guide id="19" orient="horz" pos="1371" userDrawn="1">
          <p15:clr>
            <a:srgbClr val="FBAE40"/>
          </p15:clr>
        </p15:guide>
        <p15:guide id="20" orient="horz" pos="1666" userDrawn="1">
          <p15:clr>
            <a:srgbClr val="FBAE40"/>
          </p15:clr>
        </p15:guide>
        <p15:guide id="21" orient="horz" pos="1961" userDrawn="1">
          <p15:clr>
            <a:srgbClr val="FBAE40"/>
          </p15:clr>
        </p15:guide>
        <p15:guide id="22" pos="7276" userDrawn="1">
          <p15:clr>
            <a:srgbClr val="FBAE40"/>
          </p15:clr>
        </p15:guide>
        <p15:guide id="23" pos="2672" userDrawn="1">
          <p15:clr>
            <a:srgbClr val="FBAE40"/>
          </p15:clr>
        </p15:guide>
        <p15:guide id="24" pos="475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695CF94-5BB8-B746-ABB4-F887CB887F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459"/>
          <a:stretch/>
        </p:blipFill>
        <p:spPr>
          <a:xfrm>
            <a:off x="6235620" y="-14327"/>
            <a:ext cx="4869023" cy="1146215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150" y="4854576"/>
            <a:ext cx="15465425" cy="2632074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Paldies teksts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40F6DBC-E8DB-B64C-B1BB-3D23EEBC8276}"/>
              </a:ext>
            </a:extLst>
          </p:cNvPr>
          <p:cNvGrpSpPr/>
          <p:nvPr userDrawn="1"/>
        </p:nvGrpSpPr>
        <p:grpSpPr>
          <a:xfrm>
            <a:off x="984555" y="8096774"/>
            <a:ext cx="1812305" cy="344979"/>
            <a:chOff x="976598" y="8111148"/>
            <a:chExt cx="1812305" cy="34497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CBEA47-CC3A-D941-94F3-4E3A39A96373}"/>
                </a:ext>
              </a:extLst>
            </p:cNvPr>
            <p:cNvSpPr/>
            <p:nvPr/>
          </p:nvSpPr>
          <p:spPr>
            <a:xfrm>
              <a:off x="1307451" y="8129749"/>
              <a:ext cx="14814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@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E</a:t>
              </a:r>
              <a:r>
                <a:rPr kumimoji="0" lang="en-US" sz="1400" b="0" i="0" u="none" strike="noStrike" kern="0" cap="none" spc="-15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M_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gov</a:t>
              </a:r>
              <a:r>
                <a:rPr kumimoji="0" lang="en-US" sz="1400" b="0" i="0" u="none" strike="noStrike" kern="0" cap="none" spc="-15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_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lv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3" name="Picture 2" descr="Logo, icon&#10;&#10;Description automatically generated">
              <a:extLst>
                <a:ext uri="{FF2B5EF4-FFF2-40B4-BE49-F238E27FC236}">
                  <a16:creationId xmlns:a16="http://schemas.microsoft.com/office/drawing/2014/main" id="{37F332C7-3418-2D4E-851F-3773C27FA8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598" y="8111148"/>
              <a:ext cx="344979" cy="344979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90C7FCE-89D8-F944-A1B2-6B37DC78908A}"/>
              </a:ext>
            </a:extLst>
          </p:cNvPr>
          <p:cNvGrpSpPr/>
          <p:nvPr userDrawn="1"/>
        </p:nvGrpSpPr>
        <p:grpSpPr>
          <a:xfrm>
            <a:off x="12695127" y="8096774"/>
            <a:ext cx="1991680" cy="344979"/>
            <a:chOff x="12629241" y="8111149"/>
            <a:chExt cx="1991680" cy="3449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FE060C-BA53-7645-8760-76B9907476D0}"/>
                </a:ext>
              </a:extLst>
            </p:cNvPr>
            <p:cNvSpPr/>
            <p:nvPr/>
          </p:nvSpPr>
          <p:spPr>
            <a:xfrm>
              <a:off x="12967816" y="8129750"/>
              <a:ext cx="165310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+371 67013100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70CFC4F8-4769-C14C-AB0B-027AC66637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29241" y="8111149"/>
              <a:ext cx="344979" cy="344979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A9305CA-0381-6A49-A1EB-FDCDFC663926}"/>
              </a:ext>
            </a:extLst>
          </p:cNvPr>
          <p:cNvGrpSpPr/>
          <p:nvPr userDrawn="1"/>
        </p:nvGrpSpPr>
        <p:grpSpPr>
          <a:xfrm>
            <a:off x="14866182" y="8098162"/>
            <a:ext cx="2062281" cy="342203"/>
            <a:chOff x="14858225" y="8082398"/>
            <a:chExt cx="2062281" cy="34220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F75D58-7F98-D545-A431-3E5BFE7BA678}"/>
                </a:ext>
              </a:extLst>
            </p:cNvPr>
            <p:cNvSpPr/>
            <p:nvPr/>
          </p:nvSpPr>
          <p:spPr>
            <a:xfrm>
              <a:off x="15165113" y="8116824"/>
              <a:ext cx="17553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pasts@em.gov.lv</a:t>
              </a:r>
            </a:p>
          </p:txBody>
        </p:sp>
        <p:pic>
          <p:nvPicPr>
            <p:cNvPr id="39" name="Picture 38" descr="Icon&#10;&#10;Description automatically generated">
              <a:extLst>
                <a:ext uri="{FF2B5EF4-FFF2-40B4-BE49-F238E27FC236}">
                  <a16:creationId xmlns:a16="http://schemas.microsoft.com/office/drawing/2014/main" id="{C93CB1CF-481F-8F42-8169-DE7B1AB506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58225" y="8082398"/>
              <a:ext cx="330135" cy="330135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C1C776C-9981-4440-B15D-B46CA083ED1A}"/>
              </a:ext>
            </a:extLst>
          </p:cNvPr>
          <p:cNvGrpSpPr/>
          <p:nvPr userDrawn="1"/>
        </p:nvGrpSpPr>
        <p:grpSpPr>
          <a:xfrm>
            <a:off x="6509089" y="8104196"/>
            <a:ext cx="1905895" cy="330135"/>
            <a:chOff x="6499836" y="8101934"/>
            <a:chExt cx="1905895" cy="3301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5F39E0-985E-A541-90DB-9BAF2B2EA6F8}"/>
                </a:ext>
              </a:extLst>
            </p:cNvPr>
            <p:cNvSpPr/>
            <p:nvPr/>
          </p:nvSpPr>
          <p:spPr>
            <a:xfrm>
              <a:off x="6810040" y="8113113"/>
              <a:ext cx="15956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www.em.gov.lv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3" name="Picture 42" descr="Icon&#10;&#10;Description automatically generated">
              <a:extLst>
                <a:ext uri="{FF2B5EF4-FFF2-40B4-BE49-F238E27FC236}">
                  <a16:creationId xmlns:a16="http://schemas.microsoft.com/office/drawing/2014/main" id="{E2FC9D8E-F55B-4E4C-8E5D-0106ABB897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9836" y="8101934"/>
              <a:ext cx="330135" cy="330135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ADE5FBE-75F1-6D43-BED6-B2519645B7FD}"/>
              </a:ext>
            </a:extLst>
          </p:cNvPr>
          <p:cNvGrpSpPr/>
          <p:nvPr userDrawn="1"/>
        </p:nvGrpSpPr>
        <p:grpSpPr>
          <a:xfrm>
            <a:off x="8594359" y="8092924"/>
            <a:ext cx="3921393" cy="352678"/>
            <a:chOff x="8470545" y="8101934"/>
            <a:chExt cx="3921393" cy="3526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57A2B6-3892-2F4F-9045-B555B3F9F94D}"/>
                </a:ext>
              </a:extLst>
            </p:cNvPr>
            <p:cNvSpPr/>
            <p:nvPr/>
          </p:nvSpPr>
          <p:spPr>
            <a:xfrm>
              <a:off x="8696000" y="8124385"/>
              <a:ext cx="36959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 55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Brīvības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 </a:t>
              </a:r>
              <a:r>
                <a:rPr kumimoji="0" lang="lv-LV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st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 R</a:t>
              </a: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i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ga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 LV-1519, Latvia</a:t>
              </a:r>
            </a:p>
          </p:txBody>
        </p:sp>
        <p:pic>
          <p:nvPicPr>
            <p:cNvPr id="45" name="Picture 44" descr="Icon&#10;&#10;Description automatically generated">
              <a:extLst>
                <a:ext uri="{FF2B5EF4-FFF2-40B4-BE49-F238E27FC236}">
                  <a16:creationId xmlns:a16="http://schemas.microsoft.com/office/drawing/2014/main" id="{29298802-35B1-3F4D-A117-8F792E0F05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0545" y="8101934"/>
              <a:ext cx="344979" cy="352678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674693A-63AA-594C-A2AE-92063002B29E}"/>
              </a:ext>
            </a:extLst>
          </p:cNvPr>
          <p:cNvGrpSpPr/>
          <p:nvPr userDrawn="1"/>
        </p:nvGrpSpPr>
        <p:grpSpPr>
          <a:xfrm>
            <a:off x="2976235" y="8114699"/>
            <a:ext cx="3353479" cy="319632"/>
            <a:chOff x="3153102" y="8113380"/>
            <a:chExt cx="3353479" cy="31963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1BAD3AF-61D7-994C-8BA8-AC38D0FFF976}"/>
                </a:ext>
              </a:extLst>
            </p:cNvPr>
            <p:cNvSpPr/>
            <p:nvPr userDrawn="1"/>
          </p:nvSpPr>
          <p:spPr>
            <a:xfrm>
              <a:off x="4300237" y="8114056"/>
              <a:ext cx="22063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/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ekonomikasministrija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1" name="Picture 40" descr="Icon&#10;&#10;Description automatically generated">
              <a:extLst>
                <a:ext uri="{FF2B5EF4-FFF2-40B4-BE49-F238E27FC236}">
                  <a16:creationId xmlns:a16="http://schemas.microsoft.com/office/drawing/2014/main" id="{9FA30B89-A703-3E45-96BD-B19CFCD4E4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491" y="8114675"/>
              <a:ext cx="306538" cy="306538"/>
            </a:xfrm>
            <a:prstGeom prst="rect">
              <a:avLst/>
            </a:prstGeom>
          </p:spPr>
        </p:pic>
        <p:pic>
          <p:nvPicPr>
            <p:cNvPr id="47" name="Picture 46" descr="A blue rectangle with a black rectangle in the middle&#10;&#10;Description automatically generated with low confidence">
              <a:extLst>
                <a:ext uri="{FF2B5EF4-FFF2-40B4-BE49-F238E27FC236}">
                  <a16:creationId xmlns:a16="http://schemas.microsoft.com/office/drawing/2014/main" id="{0F9432E8-1D51-5E4D-88BA-AE9ABC380A5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278"/>
            <a:stretch/>
          </p:blipFill>
          <p:spPr>
            <a:xfrm>
              <a:off x="3509151" y="8131269"/>
              <a:ext cx="452239" cy="301743"/>
            </a:xfrm>
            <a:prstGeom prst="rect">
              <a:avLst/>
            </a:prstGeom>
          </p:spPr>
        </p:pic>
        <p:pic>
          <p:nvPicPr>
            <p:cNvPr id="49" name="Picture 48" descr="Icon&#10;&#10;Description automatically generated">
              <a:extLst>
                <a:ext uri="{FF2B5EF4-FFF2-40B4-BE49-F238E27FC236}">
                  <a16:creationId xmlns:a16="http://schemas.microsoft.com/office/drawing/2014/main" id="{9BA5EA3B-96A1-E34E-B1E4-A56E1FF79C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3102" y="8113380"/>
              <a:ext cx="309129" cy="309129"/>
            </a:xfrm>
            <a:prstGeom prst="rect">
              <a:avLst/>
            </a:prstGeom>
          </p:spPr>
        </p:pic>
      </p:grp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76D33BD8-BC01-1B43-9723-322A40AD694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27" y="601055"/>
            <a:ext cx="4869022" cy="486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292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076" y="541867"/>
            <a:ext cx="11560175" cy="1474335"/>
          </a:xfrm>
        </p:spPr>
        <p:txBody>
          <a:bodyPr anchor="t">
            <a:normAutofit/>
          </a:bodyPr>
          <a:lstStyle>
            <a:lvl1pPr algn="l">
              <a:defRPr sz="3413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3076" y="2492593"/>
            <a:ext cx="11560175" cy="6220193"/>
          </a:xfrm>
        </p:spPr>
        <p:txBody>
          <a:bodyPr>
            <a:normAutofit/>
          </a:bodyPr>
          <a:lstStyle>
            <a:lvl1pPr marL="0" indent="0">
              <a:buNone/>
              <a:defRPr sz="2844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844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844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844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844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22">
            <a:extLst>
              <a:ext uri="{FF2B5EF4-FFF2-40B4-BE49-F238E27FC236}">
                <a16:creationId xmlns:a16="http://schemas.microsoft.com/office/drawing/2014/main" id="{C31F8AA3-390B-4C3B-8D77-3FD6CC7D5E1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6741998" y="9296812"/>
            <a:ext cx="578009" cy="433493"/>
          </a:xfrm>
          <a:prstGeom prst="rect">
            <a:avLst/>
          </a:prstGeom>
        </p:spPr>
        <p:txBody>
          <a:bodyPr/>
          <a:lstStyle>
            <a:lvl1pPr>
              <a:defRPr sz="1422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CA8BE738-A4A5-4826-9C97-FCD081A6E32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57762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EEB53-D767-4E60-085A-3E36944C9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4290A0-894F-B608-F639-29F9B0064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3819E-1899-41B6-8895-7DA33CF770F8}" type="datetimeFigureOut">
              <a:rPr lang="lv-LV" smtClean="0"/>
              <a:t>23.09.2025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EE274-D523-8CBD-579B-51D8CA4D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2F053-C7C5-BC19-50C5-3ECC5A687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217A1-7BF3-4789-97B0-B4D85B1494F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08661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slaids (L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95CF94-5BB8-B746-ABB4-F887CB887F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3801" y="-14327"/>
            <a:ext cx="4869023" cy="4869023"/>
          </a:xfrm>
          <a:prstGeom prst="rect">
            <a:avLst/>
          </a:pr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82D70B0-2D89-8444-9421-9D3A7F6F9D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57556" y="-14327"/>
            <a:ext cx="11282707" cy="9767927"/>
          </a:xfrm>
          <a:custGeom>
            <a:avLst/>
            <a:gdLst>
              <a:gd name="connsiteX0" fmla="*/ 0 w 10912706"/>
              <a:gd name="connsiteY0" fmla="*/ 0 h 9956801"/>
              <a:gd name="connsiteX1" fmla="*/ 10912706 w 10912706"/>
              <a:gd name="connsiteY1" fmla="*/ 0 h 9956801"/>
              <a:gd name="connsiteX2" fmla="*/ 10912706 w 10912706"/>
              <a:gd name="connsiteY2" fmla="*/ 9956801 h 9956801"/>
              <a:gd name="connsiteX3" fmla="*/ 894949 w 10912706"/>
              <a:gd name="connsiteY3" fmla="*/ 9956801 h 9956801"/>
              <a:gd name="connsiteX4" fmla="*/ 5445944 w 10912706"/>
              <a:gd name="connsiteY4" fmla="*/ 4979394 h 995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12706" h="9956801">
                <a:moveTo>
                  <a:pt x="0" y="0"/>
                </a:moveTo>
                <a:lnTo>
                  <a:pt x="10912706" y="0"/>
                </a:lnTo>
                <a:lnTo>
                  <a:pt x="10912706" y="9956801"/>
                </a:lnTo>
                <a:lnTo>
                  <a:pt x="894949" y="9956801"/>
                </a:lnTo>
                <a:lnTo>
                  <a:pt x="5445944" y="497939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150" y="4854575"/>
            <a:ext cx="6591299" cy="2903478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Prezentācijas nosaukums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4550629-55C5-A743-B2B2-326E3A8B30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6149" y="7758053"/>
            <a:ext cx="6591299" cy="1043047"/>
          </a:xfrm>
        </p:spPr>
        <p:txBody>
          <a:bodyPr anchor="ctr"/>
          <a:lstStyle>
            <a:lvl1pPr marL="0" indent="0" algn="ctr">
              <a:buNone/>
              <a:defRPr sz="3600"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Vārds Uzvārds, </a:t>
            </a:r>
            <a:r>
              <a:rPr lang="en-LV" dirty="0"/>
              <a:t>amats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DA10DCAA-E30A-194F-A538-D18955EC2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8688" y="8801100"/>
            <a:ext cx="6624637" cy="4683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Datums un vieta</a:t>
            </a:r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2274645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slaids (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95CF94-5BB8-B746-ABB4-F887CB887F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459"/>
          <a:stretch/>
        </p:blipFill>
        <p:spPr>
          <a:xfrm>
            <a:off x="1843801" y="-14327"/>
            <a:ext cx="4869023" cy="1146215"/>
          </a:xfrm>
          <a:prstGeom prst="rect">
            <a:avLst/>
          </a:pr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82D70B0-2D89-8444-9421-9D3A7F6F9D0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57556" y="-14327"/>
            <a:ext cx="11282707" cy="9767927"/>
          </a:xfrm>
          <a:custGeom>
            <a:avLst/>
            <a:gdLst>
              <a:gd name="connsiteX0" fmla="*/ 0 w 10912706"/>
              <a:gd name="connsiteY0" fmla="*/ 0 h 9956801"/>
              <a:gd name="connsiteX1" fmla="*/ 10912706 w 10912706"/>
              <a:gd name="connsiteY1" fmla="*/ 0 h 9956801"/>
              <a:gd name="connsiteX2" fmla="*/ 10912706 w 10912706"/>
              <a:gd name="connsiteY2" fmla="*/ 9956801 h 9956801"/>
              <a:gd name="connsiteX3" fmla="*/ 894949 w 10912706"/>
              <a:gd name="connsiteY3" fmla="*/ 9956801 h 9956801"/>
              <a:gd name="connsiteX4" fmla="*/ 5445944 w 10912706"/>
              <a:gd name="connsiteY4" fmla="*/ 4979394 h 9956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12706" h="9956801">
                <a:moveTo>
                  <a:pt x="0" y="0"/>
                </a:moveTo>
                <a:lnTo>
                  <a:pt x="10912706" y="0"/>
                </a:lnTo>
                <a:lnTo>
                  <a:pt x="10912706" y="9956801"/>
                </a:lnTo>
                <a:lnTo>
                  <a:pt x="894949" y="9956801"/>
                </a:lnTo>
                <a:lnTo>
                  <a:pt x="5445944" y="4979394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150" y="4854575"/>
            <a:ext cx="6591299" cy="2903478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Prezentācijas nosaukums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4550629-55C5-A743-B2B2-326E3A8B30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6149" y="7758053"/>
            <a:ext cx="6591299" cy="1043047"/>
          </a:xfrm>
        </p:spPr>
        <p:txBody>
          <a:bodyPr anchor="ctr"/>
          <a:lstStyle>
            <a:lvl1pPr marL="0" indent="0" algn="ctr">
              <a:buNone/>
              <a:defRPr sz="3600"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Vārds Uzvārds, </a:t>
            </a:r>
            <a:r>
              <a:rPr lang="en-LV" dirty="0"/>
              <a:t>amats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DA10DCAA-E30A-194F-A538-D18955EC2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8688" y="8801100"/>
            <a:ext cx="6624637" cy="4683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Datums un vieta</a:t>
            </a:r>
            <a:endParaRPr lang="en-LV" dirty="0"/>
          </a:p>
        </p:txBody>
      </p: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480859D7-06BC-5447-9008-F79E5D1B07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014" y="573302"/>
            <a:ext cx="5079571" cy="507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39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pslaid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umsais">
            <a:extLst>
              <a:ext uri="{FF2B5EF4-FFF2-40B4-BE49-F238E27FC236}">
                <a16:creationId xmlns:a16="http://schemas.microsoft.com/office/drawing/2014/main" id="{27B5FF8B-E82C-2749-9C38-C8E243475F1D}"/>
              </a:ext>
            </a:extLst>
          </p:cNvPr>
          <p:cNvSpPr/>
          <p:nvPr userDrawn="1"/>
        </p:nvSpPr>
        <p:spPr>
          <a:xfrm>
            <a:off x="7537448" y="0"/>
            <a:ext cx="9887441" cy="9753600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14" name="LIelais zalais lauks ">
            <a:extLst>
              <a:ext uri="{FF2B5EF4-FFF2-40B4-BE49-F238E27FC236}">
                <a16:creationId xmlns:a16="http://schemas.microsoft.com/office/drawing/2014/main" id="{46E8A87A-9CBF-604F-A2BA-6A63F66C197E}"/>
              </a:ext>
            </a:extLst>
          </p:cNvPr>
          <p:cNvSpPr/>
          <p:nvPr userDrawn="1"/>
        </p:nvSpPr>
        <p:spPr>
          <a:xfrm>
            <a:off x="461963" y="447675"/>
            <a:ext cx="16962926" cy="8858250"/>
          </a:xfrm>
          <a:prstGeom prst="rect">
            <a:avLst/>
          </a:prstGeom>
          <a:solidFill>
            <a:srgbClr val="008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150" y="1131888"/>
            <a:ext cx="7188036" cy="7669212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Prezentācijas nosaukums</a:t>
            </a:r>
          </a:p>
          <a:p>
            <a:pPr lvl="0"/>
            <a:endParaRPr lang="en-LV" dirty="0"/>
          </a:p>
        </p:txBody>
      </p:sp>
      <p:sp>
        <p:nvSpPr>
          <p:cNvPr id="16" name="Baltais elements 01">
            <a:extLst>
              <a:ext uri="{FF2B5EF4-FFF2-40B4-BE49-F238E27FC236}">
                <a16:creationId xmlns:a16="http://schemas.microsoft.com/office/drawing/2014/main" id="{DC0103AE-459C-E94E-8DFA-9ABBCFEC5FA8}"/>
              </a:ext>
            </a:extLst>
          </p:cNvPr>
          <p:cNvSpPr/>
          <p:nvPr userDrawn="1"/>
        </p:nvSpPr>
        <p:spPr>
          <a:xfrm>
            <a:off x="9209617" y="1094846"/>
            <a:ext cx="7668683" cy="770625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3D9A80-F7D5-174F-BD65-7DFFE9028E7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669338" y="1708150"/>
            <a:ext cx="7742237" cy="804545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</p:spTree>
    <p:extLst>
      <p:ext uri="{BB962C8B-B14F-4D97-AF65-F5344CB8AC3E}">
        <p14:creationId xmlns:p14="http://schemas.microsoft.com/office/powerpoint/2010/main" val="3960390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55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  <p15:guide id="25" pos="509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umsais">
            <a:extLst>
              <a:ext uri="{FF2B5EF4-FFF2-40B4-BE49-F238E27FC236}">
                <a16:creationId xmlns:a16="http://schemas.microsoft.com/office/drawing/2014/main" id="{25354DA6-F194-4A4E-B82F-0B180F41EDF3}"/>
              </a:ext>
            </a:extLst>
          </p:cNvPr>
          <p:cNvSpPr/>
          <p:nvPr userDrawn="1"/>
        </p:nvSpPr>
        <p:spPr>
          <a:xfrm>
            <a:off x="-36395" y="0"/>
            <a:ext cx="9887441" cy="9753600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14" name="LIelais zalais lauks ">
            <a:extLst>
              <a:ext uri="{FF2B5EF4-FFF2-40B4-BE49-F238E27FC236}">
                <a16:creationId xmlns:a16="http://schemas.microsoft.com/office/drawing/2014/main" id="{46E8A87A-9CBF-604F-A2BA-6A63F66C197E}"/>
              </a:ext>
            </a:extLst>
          </p:cNvPr>
          <p:cNvSpPr/>
          <p:nvPr userDrawn="1"/>
        </p:nvSpPr>
        <p:spPr>
          <a:xfrm>
            <a:off x="-36395" y="484187"/>
            <a:ext cx="16943188" cy="8821737"/>
          </a:xfrm>
          <a:prstGeom prst="rect">
            <a:avLst/>
          </a:prstGeom>
          <a:solidFill>
            <a:srgbClr val="008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8AD7F27F-1DE1-DE48-8CF5-7B6C333DE7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470" y="484188"/>
            <a:ext cx="11117180" cy="1712911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22" name="Baltais elements 01">
            <a:extLst>
              <a:ext uri="{FF2B5EF4-FFF2-40B4-BE49-F238E27FC236}">
                <a16:creationId xmlns:a16="http://schemas.microsoft.com/office/drawing/2014/main" id="{18F311ED-9B70-E844-AE32-DE482F015C52}"/>
              </a:ext>
            </a:extLst>
          </p:cNvPr>
          <p:cNvSpPr/>
          <p:nvPr userDrawn="1"/>
        </p:nvSpPr>
        <p:spPr>
          <a:xfrm>
            <a:off x="12027470" y="1131887"/>
            <a:ext cx="5435971" cy="670098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EA8972EE-86B7-4247-B3D5-D33B79D5510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540457" y="1708150"/>
            <a:ext cx="4799806" cy="65851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A449C2-EC99-6D4E-8E18-3009C3B5417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1962" y="2644775"/>
            <a:ext cx="11088687" cy="6156325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6410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  <p15:guide id="25" pos="5099">
          <p15:clr>
            <a:srgbClr val="FBAE40"/>
          </p15:clr>
        </p15:guide>
        <p15:guide id="26" orient="horz" pos="522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umsais">
            <a:extLst>
              <a:ext uri="{FF2B5EF4-FFF2-40B4-BE49-F238E27FC236}">
                <a16:creationId xmlns:a16="http://schemas.microsoft.com/office/drawing/2014/main" id="{25354DA6-F194-4A4E-B82F-0B180F41EDF3}"/>
              </a:ext>
            </a:extLst>
          </p:cNvPr>
          <p:cNvSpPr/>
          <p:nvPr userDrawn="1"/>
        </p:nvSpPr>
        <p:spPr>
          <a:xfrm>
            <a:off x="-36395" y="0"/>
            <a:ext cx="9887441" cy="9753600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14" name="LIelais zalais lauks ">
            <a:extLst>
              <a:ext uri="{FF2B5EF4-FFF2-40B4-BE49-F238E27FC236}">
                <a16:creationId xmlns:a16="http://schemas.microsoft.com/office/drawing/2014/main" id="{46E8A87A-9CBF-604F-A2BA-6A63F66C197E}"/>
              </a:ext>
            </a:extLst>
          </p:cNvPr>
          <p:cNvSpPr/>
          <p:nvPr userDrawn="1"/>
        </p:nvSpPr>
        <p:spPr>
          <a:xfrm>
            <a:off x="461963" y="447675"/>
            <a:ext cx="17047824" cy="8858250"/>
          </a:xfrm>
          <a:prstGeom prst="rect">
            <a:avLst/>
          </a:prstGeom>
          <a:solidFill>
            <a:srgbClr val="008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8AD7F27F-1DE1-DE48-8CF5-7B6C333DE7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44553" y="504825"/>
            <a:ext cx="11733747" cy="1692275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34109D8-F0F2-5247-814F-F35A209F33E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144553" y="2644775"/>
            <a:ext cx="11733747" cy="6156326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1B9B0A22-C6DE-3A49-B540-4A62A9BD3D6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36395" y="1708150"/>
            <a:ext cx="4283164" cy="65851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21" name="Baltais elements 01">
            <a:extLst>
              <a:ext uri="{FF2B5EF4-FFF2-40B4-BE49-F238E27FC236}">
                <a16:creationId xmlns:a16="http://schemas.microsoft.com/office/drawing/2014/main" id="{777864E1-DDCB-264A-A2F8-E264592D02CE}"/>
              </a:ext>
            </a:extLst>
          </p:cNvPr>
          <p:cNvSpPr/>
          <p:nvPr userDrawn="1"/>
        </p:nvSpPr>
        <p:spPr>
          <a:xfrm>
            <a:off x="-641536" y="1131887"/>
            <a:ext cx="5435971" cy="670098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2726219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38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  <p15:guide id="25" pos="509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umsais">
            <a:extLst>
              <a:ext uri="{FF2B5EF4-FFF2-40B4-BE49-F238E27FC236}">
                <a16:creationId xmlns:a16="http://schemas.microsoft.com/office/drawing/2014/main" id="{25354DA6-F194-4A4E-B82F-0B180F41EDF3}"/>
              </a:ext>
            </a:extLst>
          </p:cNvPr>
          <p:cNvSpPr/>
          <p:nvPr userDrawn="1"/>
        </p:nvSpPr>
        <p:spPr>
          <a:xfrm>
            <a:off x="-36395" y="0"/>
            <a:ext cx="9887441" cy="9753600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14" name="LIelais zalais lauks ">
            <a:extLst>
              <a:ext uri="{FF2B5EF4-FFF2-40B4-BE49-F238E27FC236}">
                <a16:creationId xmlns:a16="http://schemas.microsoft.com/office/drawing/2014/main" id="{46E8A87A-9CBF-604F-A2BA-6A63F66C197E}"/>
              </a:ext>
            </a:extLst>
          </p:cNvPr>
          <p:cNvSpPr/>
          <p:nvPr userDrawn="1"/>
        </p:nvSpPr>
        <p:spPr>
          <a:xfrm>
            <a:off x="-36395" y="447675"/>
            <a:ext cx="16943188" cy="8858250"/>
          </a:xfrm>
          <a:prstGeom prst="rect">
            <a:avLst/>
          </a:prstGeom>
          <a:solidFill>
            <a:srgbClr val="0085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8AD7F27F-1DE1-DE48-8CF5-7B6C333DE7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963" y="506413"/>
            <a:ext cx="15949611" cy="1690687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GB" dirty="0" err="1"/>
              <a:t>Virsraksts</a:t>
            </a:r>
            <a:endParaRPr lang="en-GB" dirty="0"/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F34109D8-F0F2-5247-814F-F35A209F33E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08931" y="2644775"/>
            <a:ext cx="15902644" cy="6156325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1648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  <p15:guide id="25" pos="509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66D3F90-D0EB-5749-ADAC-7745D2145437}"/>
              </a:ext>
            </a:extLst>
          </p:cNvPr>
          <p:cNvSpPr/>
          <p:nvPr userDrawn="1"/>
        </p:nvSpPr>
        <p:spPr>
          <a:xfrm>
            <a:off x="8669339" y="0"/>
            <a:ext cx="9064480" cy="9753600"/>
          </a:xfrm>
          <a:prstGeom prst="rect">
            <a:avLst/>
          </a:prstGeom>
          <a:solidFill>
            <a:srgbClr val="0085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7775575" cy="8316912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74163" y="484188"/>
            <a:ext cx="8166100" cy="831691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6336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  <p15:guide id="25" pos="5189">
          <p15:clr>
            <a:srgbClr val="FBAE40"/>
          </p15:clr>
        </p15:guide>
        <p15:guide id="26" pos="577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66D3F90-D0EB-5749-ADAC-7745D2145437}"/>
              </a:ext>
            </a:extLst>
          </p:cNvPr>
          <p:cNvSpPr/>
          <p:nvPr userDrawn="1"/>
        </p:nvSpPr>
        <p:spPr>
          <a:xfrm>
            <a:off x="-379340" y="0"/>
            <a:ext cx="9064480" cy="9753600"/>
          </a:xfrm>
          <a:prstGeom prst="rect">
            <a:avLst/>
          </a:prstGeom>
          <a:solidFill>
            <a:srgbClr val="0085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7775575" cy="8316912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74163" y="484188"/>
            <a:ext cx="8166100" cy="831691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496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  <p15:guide id="25" pos="5189">
          <p15:clr>
            <a:srgbClr val="FBAE40"/>
          </p15:clr>
        </p15:guide>
        <p15:guide id="26" pos="577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16416336" cy="1692275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1963" y="2660652"/>
            <a:ext cx="7775575" cy="6572250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330AD7-4C7A-8A41-AED7-F5FD2321505B}"/>
              </a:ext>
            </a:extLst>
          </p:cNvPr>
          <p:cNvSpPr/>
          <p:nvPr userDrawn="1"/>
        </p:nvSpPr>
        <p:spPr>
          <a:xfrm>
            <a:off x="8670131" y="4876799"/>
            <a:ext cx="8754758" cy="4392613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C49A995-D6B9-0646-AF00-54EDD1C92DF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74163" y="2644774"/>
            <a:ext cx="7704136" cy="710882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</p:spTree>
    <p:extLst>
      <p:ext uri="{BB962C8B-B14F-4D97-AF65-F5344CB8AC3E}">
        <p14:creationId xmlns:p14="http://schemas.microsoft.com/office/powerpoint/2010/main" val="4091088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  <p15:guide id="25" pos="5189">
          <p15:clr>
            <a:srgbClr val="FBAE40"/>
          </p15:clr>
        </p15:guide>
        <p15:guide id="26" pos="577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16416336" cy="1692275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174163" y="2660652"/>
            <a:ext cx="7704137" cy="6572250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330AD7-4C7A-8A41-AED7-F5FD2321505B}"/>
              </a:ext>
            </a:extLst>
          </p:cNvPr>
          <p:cNvSpPr/>
          <p:nvPr userDrawn="1"/>
        </p:nvSpPr>
        <p:spPr>
          <a:xfrm>
            <a:off x="-84627" y="4876799"/>
            <a:ext cx="1017547" cy="4392613"/>
          </a:xfrm>
          <a:prstGeom prst="rect">
            <a:avLst/>
          </a:prstGeom>
          <a:solidFill>
            <a:srgbClr val="004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C49A995-D6B9-0646-AF00-54EDD1C92DF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5829" y="3113088"/>
            <a:ext cx="7732339" cy="665363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LV" dirty="0"/>
              <a:t>ATTĒLS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DF4479-143D-F941-8CB4-25A6D11A71CF}"/>
              </a:ext>
            </a:extLst>
          </p:cNvPr>
          <p:cNvSpPr/>
          <p:nvPr userDrawn="1"/>
        </p:nvSpPr>
        <p:spPr>
          <a:xfrm>
            <a:off x="932920" y="2644776"/>
            <a:ext cx="7741708" cy="6185326"/>
          </a:xfrm>
          <a:prstGeom prst="rect">
            <a:avLst/>
          </a:prstGeom>
          <a:noFill/>
          <a:ln w="19050">
            <a:solidFill>
              <a:srgbClr val="0043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276826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55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81">
          <p15:clr>
            <a:srgbClr val="FBAE40"/>
          </p15:clr>
        </p15:guide>
        <p15:guide id="25" pos="5189">
          <p15:clr>
            <a:srgbClr val="FBAE40"/>
          </p15:clr>
        </p15:guide>
        <p15:guide id="26" pos="577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turs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963" y="484188"/>
            <a:ext cx="16416336" cy="1692275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Virsraksts</a:t>
            </a:r>
          </a:p>
        </p:txBody>
      </p:sp>
      <p:sp>
        <p:nvSpPr>
          <p:cNvPr id="32" name="Content Placeholder 6">
            <a:extLst>
              <a:ext uri="{FF2B5EF4-FFF2-40B4-BE49-F238E27FC236}">
                <a16:creationId xmlns:a16="http://schemas.microsoft.com/office/drawing/2014/main" id="{1400F1E5-76AD-5A47-9CE5-9AD8FE5EC57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61963" y="2660652"/>
            <a:ext cx="16416336" cy="6572250"/>
          </a:xfrm>
        </p:spPr>
        <p:txBody>
          <a:bodyPr/>
          <a:lstStyle>
            <a:lvl1pPr marL="0" indent="0">
              <a:buNone/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3939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55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81">
          <p15:clr>
            <a:srgbClr val="FBAE40"/>
          </p15:clr>
        </p15:guide>
        <p15:guide id="25" pos="5189">
          <p15:clr>
            <a:srgbClr val="FBAE40"/>
          </p15:clr>
        </p15:guide>
        <p15:guide id="26" pos="577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L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95CF94-5BB8-B746-ABB4-F887CB887F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5620" y="-14327"/>
            <a:ext cx="4869023" cy="4869023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150" y="4854576"/>
            <a:ext cx="15465425" cy="2632074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Paldies teksts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40F6DBC-E8DB-B64C-B1BB-3D23EEBC8276}"/>
              </a:ext>
            </a:extLst>
          </p:cNvPr>
          <p:cNvGrpSpPr/>
          <p:nvPr userDrawn="1"/>
        </p:nvGrpSpPr>
        <p:grpSpPr>
          <a:xfrm>
            <a:off x="984555" y="8096774"/>
            <a:ext cx="1812305" cy="344979"/>
            <a:chOff x="976598" y="8111148"/>
            <a:chExt cx="1812305" cy="34497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CBEA47-CC3A-D941-94F3-4E3A39A96373}"/>
                </a:ext>
              </a:extLst>
            </p:cNvPr>
            <p:cNvSpPr/>
            <p:nvPr/>
          </p:nvSpPr>
          <p:spPr>
            <a:xfrm>
              <a:off x="1307451" y="8129749"/>
              <a:ext cx="14814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@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E</a:t>
              </a:r>
              <a:r>
                <a:rPr kumimoji="0" lang="en-US" sz="1400" b="0" i="0" u="none" strike="noStrike" kern="0" cap="none" spc="-15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M_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gov</a:t>
              </a:r>
              <a:r>
                <a:rPr kumimoji="0" lang="en-US" sz="1400" b="0" i="0" u="none" strike="noStrike" kern="0" cap="none" spc="-15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_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lv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3" name="Picture 2" descr="Logo, icon&#10;&#10;Description automatically generated">
              <a:extLst>
                <a:ext uri="{FF2B5EF4-FFF2-40B4-BE49-F238E27FC236}">
                  <a16:creationId xmlns:a16="http://schemas.microsoft.com/office/drawing/2014/main" id="{37F332C7-3418-2D4E-851F-3773C27FA8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598" y="8111148"/>
              <a:ext cx="344979" cy="344979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90C7FCE-89D8-F944-A1B2-6B37DC78908A}"/>
              </a:ext>
            </a:extLst>
          </p:cNvPr>
          <p:cNvGrpSpPr/>
          <p:nvPr userDrawn="1"/>
        </p:nvGrpSpPr>
        <p:grpSpPr>
          <a:xfrm>
            <a:off x="12695127" y="8096774"/>
            <a:ext cx="1991680" cy="344979"/>
            <a:chOff x="12629241" y="8111149"/>
            <a:chExt cx="1991680" cy="3449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FE060C-BA53-7645-8760-76B9907476D0}"/>
                </a:ext>
              </a:extLst>
            </p:cNvPr>
            <p:cNvSpPr/>
            <p:nvPr/>
          </p:nvSpPr>
          <p:spPr>
            <a:xfrm>
              <a:off x="12967816" y="8129750"/>
              <a:ext cx="165310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+371 67013100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70CFC4F8-4769-C14C-AB0B-027AC66637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29241" y="8111149"/>
              <a:ext cx="344979" cy="344979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A9305CA-0381-6A49-A1EB-FDCDFC663926}"/>
              </a:ext>
            </a:extLst>
          </p:cNvPr>
          <p:cNvGrpSpPr/>
          <p:nvPr userDrawn="1"/>
        </p:nvGrpSpPr>
        <p:grpSpPr>
          <a:xfrm>
            <a:off x="14866182" y="8098162"/>
            <a:ext cx="2062281" cy="342203"/>
            <a:chOff x="14858225" y="8082398"/>
            <a:chExt cx="2062281" cy="34220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F75D58-7F98-D545-A431-3E5BFE7BA678}"/>
                </a:ext>
              </a:extLst>
            </p:cNvPr>
            <p:cNvSpPr/>
            <p:nvPr/>
          </p:nvSpPr>
          <p:spPr>
            <a:xfrm>
              <a:off x="15165113" y="8116824"/>
              <a:ext cx="17553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pasts@em.gov.lv</a:t>
              </a:r>
            </a:p>
          </p:txBody>
        </p:sp>
        <p:pic>
          <p:nvPicPr>
            <p:cNvPr id="39" name="Picture 38" descr="Icon&#10;&#10;Description automatically generated">
              <a:extLst>
                <a:ext uri="{FF2B5EF4-FFF2-40B4-BE49-F238E27FC236}">
                  <a16:creationId xmlns:a16="http://schemas.microsoft.com/office/drawing/2014/main" id="{C93CB1CF-481F-8F42-8169-DE7B1AB506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58225" y="8082398"/>
              <a:ext cx="330135" cy="330135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C1C776C-9981-4440-B15D-B46CA083ED1A}"/>
              </a:ext>
            </a:extLst>
          </p:cNvPr>
          <p:cNvGrpSpPr/>
          <p:nvPr userDrawn="1"/>
        </p:nvGrpSpPr>
        <p:grpSpPr>
          <a:xfrm>
            <a:off x="6509089" y="8104196"/>
            <a:ext cx="1905895" cy="330135"/>
            <a:chOff x="6499836" y="8101934"/>
            <a:chExt cx="1905895" cy="3301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5F39E0-985E-A541-90DB-9BAF2B2EA6F8}"/>
                </a:ext>
              </a:extLst>
            </p:cNvPr>
            <p:cNvSpPr/>
            <p:nvPr/>
          </p:nvSpPr>
          <p:spPr>
            <a:xfrm>
              <a:off x="6810040" y="8113113"/>
              <a:ext cx="15956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www.em.gov.lv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3" name="Picture 42" descr="Icon&#10;&#10;Description automatically generated">
              <a:extLst>
                <a:ext uri="{FF2B5EF4-FFF2-40B4-BE49-F238E27FC236}">
                  <a16:creationId xmlns:a16="http://schemas.microsoft.com/office/drawing/2014/main" id="{E2FC9D8E-F55B-4E4C-8E5D-0106ABB897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9836" y="8101934"/>
              <a:ext cx="330135" cy="330135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ADE5FBE-75F1-6D43-BED6-B2519645B7FD}"/>
              </a:ext>
            </a:extLst>
          </p:cNvPr>
          <p:cNvGrpSpPr/>
          <p:nvPr userDrawn="1"/>
        </p:nvGrpSpPr>
        <p:grpSpPr>
          <a:xfrm>
            <a:off x="8594359" y="8092924"/>
            <a:ext cx="3921393" cy="352678"/>
            <a:chOff x="8470545" y="8101934"/>
            <a:chExt cx="3921393" cy="3526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57A2B6-3892-2F4F-9045-B555B3F9F94D}"/>
                </a:ext>
              </a:extLst>
            </p:cNvPr>
            <p:cNvSpPr/>
            <p:nvPr/>
          </p:nvSpPr>
          <p:spPr>
            <a:xfrm>
              <a:off x="8696000" y="8124385"/>
              <a:ext cx="36959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Brīvības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 </a:t>
              </a: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iela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 55, R</a:t>
              </a: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ī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ga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 LV-1519,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Latvija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5" name="Picture 44" descr="Icon&#10;&#10;Description automatically generated">
              <a:extLst>
                <a:ext uri="{FF2B5EF4-FFF2-40B4-BE49-F238E27FC236}">
                  <a16:creationId xmlns:a16="http://schemas.microsoft.com/office/drawing/2014/main" id="{29298802-35B1-3F4D-A117-8F792E0F05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0545" y="8101934"/>
              <a:ext cx="344979" cy="352678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674693A-63AA-594C-A2AE-92063002B29E}"/>
              </a:ext>
            </a:extLst>
          </p:cNvPr>
          <p:cNvGrpSpPr/>
          <p:nvPr userDrawn="1"/>
        </p:nvGrpSpPr>
        <p:grpSpPr>
          <a:xfrm>
            <a:off x="2976235" y="8114699"/>
            <a:ext cx="3353479" cy="319632"/>
            <a:chOff x="3153102" y="8113380"/>
            <a:chExt cx="3353479" cy="31963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1BAD3AF-61D7-994C-8BA8-AC38D0FFF976}"/>
                </a:ext>
              </a:extLst>
            </p:cNvPr>
            <p:cNvSpPr/>
            <p:nvPr userDrawn="1"/>
          </p:nvSpPr>
          <p:spPr>
            <a:xfrm>
              <a:off x="4300237" y="8114056"/>
              <a:ext cx="22063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/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ekonomikasministrija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1" name="Picture 40" descr="Icon&#10;&#10;Description automatically generated">
              <a:extLst>
                <a:ext uri="{FF2B5EF4-FFF2-40B4-BE49-F238E27FC236}">
                  <a16:creationId xmlns:a16="http://schemas.microsoft.com/office/drawing/2014/main" id="{9FA30B89-A703-3E45-96BD-B19CFCD4E4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491" y="8114675"/>
              <a:ext cx="306538" cy="306538"/>
            </a:xfrm>
            <a:prstGeom prst="rect">
              <a:avLst/>
            </a:prstGeom>
          </p:spPr>
        </p:pic>
        <p:pic>
          <p:nvPicPr>
            <p:cNvPr id="47" name="Picture 46" descr="A blue rectangle with a black rectangle in the middle&#10;&#10;Description automatically generated with low confidence">
              <a:extLst>
                <a:ext uri="{FF2B5EF4-FFF2-40B4-BE49-F238E27FC236}">
                  <a16:creationId xmlns:a16="http://schemas.microsoft.com/office/drawing/2014/main" id="{0F9432E8-1D51-5E4D-88BA-AE9ABC380A5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278"/>
            <a:stretch/>
          </p:blipFill>
          <p:spPr>
            <a:xfrm>
              <a:off x="3509151" y="8131269"/>
              <a:ext cx="452239" cy="301743"/>
            </a:xfrm>
            <a:prstGeom prst="rect">
              <a:avLst/>
            </a:prstGeom>
          </p:spPr>
        </p:pic>
        <p:pic>
          <p:nvPicPr>
            <p:cNvPr id="49" name="Picture 48" descr="Icon&#10;&#10;Description automatically generated">
              <a:extLst>
                <a:ext uri="{FF2B5EF4-FFF2-40B4-BE49-F238E27FC236}">
                  <a16:creationId xmlns:a16="http://schemas.microsoft.com/office/drawing/2014/main" id="{9BA5EA3B-96A1-E34E-B1E4-A56E1FF79C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3102" y="8113380"/>
              <a:ext cx="309129" cy="3091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5016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95CF94-5BB8-B746-ABB4-F887CB887F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459"/>
          <a:stretch/>
        </p:blipFill>
        <p:spPr>
          <a:xfrm>
            <a:off x="6235620" y="-14327"/>
            <a:ext cx="4869023" cy="1146215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5790348-8332-3F44-A865-A5114BC697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6150" y="4854576"/>
            <a:ext cx="15465425" cy="2632074"/>
          </a:xfrm>
        </p:spPr>
        <p:txBody>
          <a:bodyPr anchor="ctr"/>
          <a:lstStyle>
            <a:lvl1pPr marL="0" indent="0" algn="ctr">
              <a:buNone/>
              <a:defRPr sz="6000" b="1" i="0">
                <a:solidFill>
                  <a:srgbClr val="0085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lv-LV" dirty="0"/>
              <a:t>Paldies teksts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40F6DBC-E8DB-B64C-B1BB-3D23EEBC8276}"/>
              </a:ext>
            </a:extLst>
          </p:cNvPr>
          <p:cNvGrpSpPr/>
          <p:nvPr userDrawn="1"/>
        </p:nvGrpSpPr>
        <p:grpSpPr>
          <a:xfrm>
            <a:off x="984555" y="8096774"/>
            <a:ext cx="1812305" cy="344979"/>
            <a:chOff x="976598" y="8111148"/>
            <a:chExt cx="1812305" cy="34497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CBEA47-CC3A-D941-94F3-4E3A39A96373}"/>
                </a:ext>
              </a:extLst>
            </p:cNvPr>
            <p:cNvSpPr/>
            <p:nvPr/>
          </p:nvSpPr>
          <p:spPr>
            <a:xfrm>
              <a:off x="1307451" y="8129749"/>
              <a:ext cx="14814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@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E</a:t>
              </a:r>
              <a:r>
                <a:rPr kumimoji="0" lang="en-US" sz="1400" b="0" i="0" u="none" strike="noStrike" kern="0" cap="none" spc="-15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M_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gov</a:t>
              </a:r>
              <a:r>
                <a:rPr kumimoji="0" lang="en-US" sz="1400" b="0" i="0" u="none" strike="noStrike" kern="0" cap="none" spc="-15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_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lv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3" name="Picture 2" descr="Logo, icon&#10;&#10;Description automatically generated">
              <a:extLst>
                <a:ext uri="{FF2B5EF4-FFF2-40B4-BE49-F238E27FC236}">
                  <a16:creationId xmlns:a16="http://schemas.microsoft.com/office/drawing/2014/main" id="{37F332C7-3418-2D4E-851F-3773C27FA8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598" y="8111148"/>
              <a:ext cx="344979" cy="344979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90C7FCE-89D8-F944-A1B2-6B37DC78908A}"/>
              </a:ext>
            </a:extLst>
          </p:cNvPr>
          <p:cNvGrpSpPr/>
          <p:nvPr userDrawn="1"/>
        </p:nvGrpSpPr>
        <p:grpSpPr>
          <a:xfrm>
            <a:off x="12695127" y="8096774"/>
            <a:ext cx="1991680" cy="344979"/>
            <a:chOff x="12629241" y="8111149"/>
            <a:chExt cx="1991680" cy="34497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FE060C-BA53-7645-8760-76B9907476D0}"/>
                </a:ext>
              </a:extLst>
            </p:cNvPr>
            <p:cNvSpPr/>
            <p:nvPr/>
          </p:nvSpPr>
          <p:spPr>
            <a:xfrm>
              <a:off x="12967816" y="8129750"/>
              <a:ext cx="165310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+371 67013100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70CFC4F8-4769-C14C-AB0B-027AC66637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29241" y="8111149"/>
              <a:ext cx="344979" cy="344979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A9305CA-0381-6A49-A1EB-FDCDFC663926}"/>
              </a:ext>
            </a:extLst>
          </p:cNvPr>
          <p:cNvGrpSpPr/>
          <p:nvPr userDrawn="1"/>
        </p:nvGrpSpPr>
        <p:grpSpPr>
          <a:xfrm>
            <a:off x="14866182" y="8098162"/>
            <a:ext cx="2062281" cy="342203"/>
            <a:chOff x="14858225" y="8082398"/>
            <a:chExt cx="2062281" cy="34220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F75D58-7F98-D545-A431-3E5BFE7BA678}"/>
                </a:ext>
              </a:extLst>
            </p:cNvPr>
            <p:cNvSpPr/>
            <p:nvPr/>
          </p:nvSpPr>
          <p:spPr>
            <a:xfrm>
              <a:off x="15165113" y="8116824"/>
              <a:ext cx="17553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pasts@em.gov.lv</a:t>
              </a:r>
            </a:p>
          </p:txBody>
        </p:sp>
        <p:pic>
          <p:nvPicPr>
            <p:cNvPr id="39" name="Picture 38" descr="Icon&#10;&#10;Description automatically generated">
              <a:extLst>
                <a:ext uri="{FF2B5EF4-FFF2-40B4-BE49-F238E27FC236}">
                  <a16:creationId xmlns:a16="http://schemas.microsoft.com/office/drawing/2014/main" id="{C93CB1CF-481F-8F42-8169-DE7B1AB506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58225" y="8082398"/>
              <a:ext cx="330135" cy="330135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C1C776C-9981-4440-B15D-B46CA083ED1A}"/>
              </a:ext>
            </a:extLst>
          </p:cNvPr>
          <p:cNvGrpSpPr/>
          <p:nvPr userDrawn="1"/>
        </p:nvGrpSpPr>
        <p:grpSpPr>
          <a:xfrm>
            <a:off x="6509089" y="8104196"/>
            <a:ext cx="1905895" cy="330135"/>
            <a:chOff x="6499836" y="8101934"/>
            <a:chExt cx="1905895" cy="33013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5F39E0-985E-A541-90DB-9BAF2B2EA6F8}"/>
                </a:ext>
              </a:extLst>
            </p:cNvPr>
            <p:cNvSpPr/>
            <p:nvPr/>
          </p:nvSpPr>
          <p:spPr>
            <a:xfrm>
              <a:off x="6810040" y="8113113"/>
              <a:ext cx="15956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www.em.gov.lv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3" name="Picture 42" descr="Icon&#10;&#10;Description automatically generated">
              <a:extLst>
                <a:ext uri="{FF2B5EF4-FFF2-40B4-BE49-F238E27FC236}">
                  <a16:creationId xmlns:a16="http://schemas.microsoft.com/office/drawing/2014/main" id="{E2FC9D8E-F55B-4E4C-8E5D-0106ABB897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9836" y="8101934"/>
              <a:ext cx="330135" cy="330135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ADE5FBE-75F1-6D43-BED6-B2519645B7FD}"/>
              </a:ext>
            </a:extLst>
          </p:cNvPr>
          <p:cNvGrpSpPr/>
          <p:nvPr userDrawn="1"/>
        </p:nvGrpSpPr>
        <p:grpSpPr>
          <a:xfrm>
            <a:off x="8594359" y="8092924"/>
            <a:ext cx="3921393" cy="352678"/>
            <a:chOff x="8470545" y="8101934"/>
            <a:chExt cx="3921393" cy="3526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857A2B6-3892-2F4F-9045-B555B3F9F94D}"/>
                </a:ext>
              </a:extLst>
            </p:cNvPr>
            <p:cNvSpPr/>
            <p:nvPr/>
          </p:nvSpPr>
          <p:spPr>
            <a:xfrm>
              <a:off x="8696000" y="8124385"/>
              <a:ext cx="36959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 55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Brīvības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 </a:t>
              </a:r>
              <a:r>
                <a:rPr kumimoji="0" lang="lv-LV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st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 R</a:t>
              </a: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i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ga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, LV-1519, Latvia</a:t>
              </a:r>
            </a:p>
          </p:txBody>
        </p:sp>
        <p:pic>
          <p:nvPicPr>
            <p:cNvPr id="45" name="Picture 44" descr="Icon&#10;&#10;Description automatically generated">
              <a:extLst>
                <a:ext uri="{FF2B5EF4-FFF2-40B4-BE49-F238E27FC236}">
                  <a16:creationId xmlns:a16="http://schemas.microsoft.com/office/drawing/2014/main" id="{29298802-35B1-3F4D-A117-8F792E0F05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0545" y="8101934"/>
              <a:ext cx="344979" cy="352678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674693A-63AA-594C-A2AE-92063002B29E}"/>
              </a:ext>
            </a:extLst>
          </p:cNvPr>
          <p:cNvGrpSpPr/>
          <p:nvPr userDrawn="1"/>
        </p:nvGrpSpPr>
        <p:grpSpPr>
          <a:xfrm>
            <a:off x="2976235" y="8114699"/>
            <a:ext cx="3353479" cy="319632"/>
            <a:chOff x="3153102" y="8113380"/>
            <a:chExt cx="3353479" cy="31963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1BAD3AF-61D7-994C-8BA8-AC38D0FFF976}"/>
                </a:ext>
              </a:extLst>
            </p:cNvPr>
            <p:cNvSpPr/>
            <p:nvPr userDrawn="1"/>
          </p:nvSpPr>
          <p:spPr>
            <a:xfrm>
              <a:off x="4300237" y="8114056"/>
              <a:ext cx="22063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/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Helvetica Neue"/>
                </a:rPr>
                <a:t>ekonomikasministrija</a:t>
              </a:r>
              <a:endParaRPr kumimoji="0" lang="lv-LV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Helvetica Neue"/>
              </a:endParaRPr>
            </a:p>
          </p:txBody>
        </p:sp>
        <p:pic>
          <p:nvPicPr>
            <p:cNvPr id="41" name="Picture 40" descr="Icon&#10;&#10;Description automatically generated">
              <a:extLst>
                <a:ext uri="{FF2B5EF4-FFF2-40B4-BE49-F238E27FC236}">
                  <a16:creationId xmlns:a16="http://schemas.microsoft.com/office/drawing/2014/main" id="{9FA30B89-A703-3E45-96BD-B19CFCD4E4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491" y="8114675"/>
              <a:ext cx="306538" cy="306538"/>
            </a:xfrm>
            <a:prstGeom prst="rect">
              <a:avLst/>
            </a:prstGeom>
          </p:spPr>
        </p:pic>
        <p:pic>
          <p:nvPicPr>
            <p:cNvPr id="47" name="Picture 46" descr="A blue rectangle with a black rectangle in the middle&#10;&#10;Description automatically generated with low confidence">
              <a:extLst>
                <a:ext uri="{FF2B5EF4-FFF2-40B4-BE49-F238E27FC236}">
                  <a16:creationId xmlns:a16="http://schemas.microsoft.com/office/drawing/2014/main" id="{0F9432E8-1D51-5E4D-88BA-AE9ABC380A5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278"/>
            <a:stretch/>
          </p:blipFill>
          <p:spPr>
            <a:xfrm>
              <a:off x="3509151" y="8131269"/>
              <a:ext cx="452239" cy="301743"/>
            </a:xfrm>
            <a:prstGeom prst="rect">
              <a:avLst/>
            </a:prstGeom>
          </p:spPr>
        </p:pic>
        <p:pic>
          <p:nvPicPr>
            <p:cNvPr id="49" name="Picture 48" descr="Icon&#10;&#10;Description automatically generated">
              <a:extLst>
                <a:ext uri="{FF2B5EF4-FFF2-40B4-BE49-F238E27FC236}">
                  <a16:creationId xmlns:a16="http://schemas.microsoft.com/office/drawing/2014/main" id="{9BA5EA3B-96A1-E34E-B1E4-A56E1FF79C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3102" y="8113380"/>
              <a:ext cx="309129" cy="309129"/>
            </a:xfrm>
            <a:prstGeom prst="rect">
              <a:avLst/>
            </a:prstGeom>
          </p:spPr>
        </p:pic>
      </p:grp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76D33BD8-BC01-1B43-9723-322A40AD694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827" y="601055"/>
            <a:ext cx="4869022" cy="486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73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77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5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kšs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F8AA1-2066-9A44-BC83-2B35D62195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413" y="9397736"/>
            <a:ext cx="3902075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58102F6D-2937-664A-AB2F-B78F4874A4A1}" type="datetimeFigureOut">
              <a:rPr lang="en-LV" smtClean="0"/>
              <a:pPr/>
              <a:t>09/23/2025</a:t>
            </a:fld>
            <a:endParaRPr lang="en-LV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12EF-A2F8-8D4E-A450-63B50402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8312" y="9390328"/>
            <a:ext cx="8870421" cy="297920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LV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260D-AE27-0743-8E70-FE555CAF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312775" y="9397736"/>
            <a:ext cx="3902075" cy="290512"/>
          </a:xfrm>
        </p:spPr>
        <p:txBody>
          <a:bodyPr/>
          <a:lstStyle>
            <a:lvl1pPr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8891F8A6-FDBB-A34F-8650-67E0D2FBAF55}" type="slidenum">
              <a:rPr lang="en-LV" smtClean="0"/>
              <a:pPr/>
              <a:t>‹#›</a:t>
            </a:fld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2620029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72">
          <p15:clr>
            <a:srgbClr val="FBAE40"/>
          </p15:clr>
        </p15:guide>
        <p15:guide id="2" orient="horz">
          <p15:clr>
            <a:srgbClr val="FBAE40"/>
          </p15:clr>
        </p15:guide>
        <p15:guide id="3" orient="horz" pos="6144">
          <p15:clr>
            <a:srgbClr val="FBAE40"/>
          </p15:clr>
        </p15:guide>
        <p15:guide id="4" orient="horz" pos="5839">
          <p15:clr>
            <a:srgbClr val="FBAE40"/>
          </p15:clr>
        </p15:guide>
        <p15:guide id="5" orient="horz" pos="5544">
          <p15:clr>
            <a:srgbClr val="FBAE40"/>
          </p15:clr>
        </p15:guide>
        <p15:guide id="6" orient="horz" pos="305">
          <p15:clr>
            <a:srgbClr val="FBAE40"/>
          </p15:clr>
        </p15:guide>
        <p15:guide id="7">
          <p15:clr>
            <a:srgbClr val="FBAE40"/>
          </p15:clr>
        </p15:guide>
        <p15:guide id="8" orient="horz" pos="713">
          <p15:clr>
            <a:srgbClr val="FBAE40"/>
          </p15:clr>
        </p15:guide>
        <p15:guide id="9" pos="5461">
          <p15:clr>
            <a:srgbClr val="FBAE40"/>
          </p15:clr>
        </p15:guide>
        <p15:guide id="10" pos="291">
          <p15:clr>
            <a:srgbClr val="FBAE40"/>
          </p15:clr>
        </p15:guide>
        <p15:guide id="11" pos="585">
          <p15:clr>
            <a:srgbClr val="FBAE40"/>
          </p15:clr>
        </p15:guide>
        <p15:guide id="12" pos="10923">
          <p15:clr>
            <a:srgbClr val="FBAE40"/>
          </p15:clr>
        </p15:guide>
        <p15:guide id="13" pos="10632">
          <p15:clr>
            <a:srgbClr val="FBAE40"/>
          </p15:clr>
        </p15:guide>
        <p15:guide id="14" pos="10338">
          <p15:clr>
            <a:srgbClr val="FBAE40"/>
          </p15:clr>
        </p15:guide>
        <p15:guide id="15" pos="3556">
          <p15:clr>
            <a:srgbClr val="FBAE40"/>
          </p15:clr>
        </p15:guide>
        <p15:guide id="16" pos="7571">
          <p15:clr>
            <a:srgbClr val="FBAE40"/>
          </p15:clr>
        </p15:guide>
        <p15:guide id="17" orient="horz" pos="555">
          <p15:clr>
            <a:srgbClr val="FBAE40"/>
          </p15:clr>
        </p15:guide>
        <p15:guide id="18" orient="horz" pos="1076">
          <p15:clr>
            <a:srgbClr val="FBAE40"/>
          </p15:clr>
        </p15:guide>
        <p15:guide id="19" orient="horz" pos="1371">
          <p15:clr>
            <a:srgbClr val="FBAE40"/>
          </p15:clr>
        </p15:guide>
        <p15:guide id="20" orient="horz" pos="1666">
          <p15:clr>
            <a:srgbClr val="FBAE40"/>
          </p15:clr>
        </p15:guide>
        <p15:guide id="21" orient="horz" pos="1961">
          <p15:clr>
            <a:srgbClr val="FBAE40"/>
          </p15:clr>
        </p15:guide>
        <p15:guide id="22" pos="7276">
          <p15:clr>
            <a:srgbClr val="FBAE40"/>
          </p15:clr>
        </p15:guide>
        <p15:guide id="23" pos="2672">
          <p15:clr>
            <a:srgbClr val="FBAE40"/>
          </p15:clr>
        </p15:guide>
        <p15:guide id="24" pos="4781">
          <p15:clr>
            <a:srgbClr val="FBAE40"/>
          </p15:clr>
        </p15:guide>
        <p15:guide id="25" pos="5189">
          <p15:clr>
            <a:srgbClr val="FBAE40"/>
          </p15:clr>
        </p15:guide>
        <p15:guide id="26" pos="577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C910A6-552D-384D-948E-FA26BAC7D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213" y="519113"/>
            <a:ext cx="14955837" cy="188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err="1"/>
              <a:t>Ekonomikas</a:t>
            </a:r>
            <a:r>
              <a:rPr lang="en-GB" dirty="0"/>
              <a:t> </a:t>
            </a:r>
            <a:r>
              <a:rPr lang="en-GB" dirty="0" err="1"/>
              <a:t>ministrija</a:t>
            </a:r>
            <a:r>
              <a:rPr lang="en-GB" dirty="0"/>
              <a:t> 2021</a:t>
            </a:r>
            <a:endParaRPr lang="en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DEFF2-A7A7-6447-9939-89F631E40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213" y="2597150"/>
            <a:ext cx="14955837" cy="618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77A69-06D1-444A-AB3F-CC9E928B8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02F6D-2937-664A-AB2F-B78F4874A4A1}" type="datetimeFigureOut">
              <a:rPr lang="en-LV" smtClean="0"/>
              <a:t>09/23/2025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20420-8799-0840-8C1B-D6FDC3EE9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4BC5B-7D05-0045-8629-2257849B4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1F8A6-FDBB-A34F-8650-67E0D2FBAF55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11803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42" r:id="rId2"/>
    <p:sldLayoutId id="2147483713" r:id="rId3"/>
    <p:sldLayoutId id="2147483714" r:id="rId4"/>
    <p:sldLayoutId id="2147483716" r:id="rId5"/>
    <p:sldLayoutId id="2147483715" r:id="rId6"/>
    <p:sldLayoutId id="2147483700" r:id="rId7"/>
    <p:sldLayoutId id="2147483717" r:id="rId8"/>
    <p:sldLayoutId id="2147483719" r:id="rId9"/>
    <p:sldLayoutId id="2147483720" r:id="rId10"/>
    <p:sldLayoutId id="2147483721" r:id="rId11"/>
    <p:sldLayoutId id="2147483761" r:id="rId12"/>
    <p:sldLayoutId id="2147483730" r:id="rId13"/>
    <p:sldLayoutId id="2147483754" r:id="rId14"/>
    <p:sldLayoutId id="2147483778" r:id="rId15"/>
    <p:sldLayoutId id="214748377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C910A6-552D-384D-948E-FA26BAC7D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213" y="519113"/>
            <a:ext cx="14955837" cy="188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err="1"/>
              <a:t>Ekonomikas</a:t>
            </a:r>
            <a:r>
              <a:rPr lang="en-GB" dirty="0"/>
              <a:t> </a:t>
            </a:r>
            <a:r>
              <a:rPr lang="en-GB" dirty="0" err="1"/>
              <a:t>ministrija</a:t>
            </a:r>
            <a:r>
              <a:rPr lang="en-GB" dirty="0"/>
              <a:t> 2021</a:t>
            </a:r>
            <a:endParaRPr lang="en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DEFF2-A7A7-6447-9939-89F631E40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2213" y="2597150"/>
            <a:ext cx="14955837" cy="618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77A69-06D1-444A-AB3F-CC9E928B8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2213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02F6D-2937-664A-AB2F-B78F4874A4A1}" type="datetimeFigureOut">
              <a:rPr lang="en-LV" smtClean="0"/>
              <a:t>09/23/2025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20420-8799-0840-8C1B-D6FDC3EE9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43575" y="9040813"/>
            <a:ext cx="5853113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4BC5B-7D05-0045-8629-2257849B4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245975" y="9040813"/>
            <a:ext cx="39020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1F8A6-FDBB-A34F-8650-67E0D2FBAF55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8717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erson writing on a piece of paper&#10;&#10;Description automatically generated with medium confidence">
            <a:extLst>
              <a:ext uri="{FF2B5EF4-FFF2-40B4-BE49-F238E27FC236}">
                <a16:creationId xmlns:a16="http://schemas.microsoft.com/office/drawing/2014/main" id="{CEBE6CA0-30E0-F34C-A907-8072D304A57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8" r="11498"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17199-9F6C-1241-B584-6FFF839BBE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367" y="3775362"/>
            <a:ext cx="8995645" cy="2903478"/>
          </a:xfrm>
        </p:spPr>
        <p:txBody>
          <a:bodyPr>
            <a:normAutofit/>
          </a:bodyPr>
          <a:lstStyle/>
          <a:p>
            <a:r>
              <a:rPr lang="lv-LV" sz="4800" dirty="0"/>
              <a:t>Starp paaudžu zināšanu apmaiņas nozīme konkurētspējā</a:t>
            </a:r>
            <a:endParaRPr lang="en-LV" sz="4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0EE7D-1E9F-934D-9674-803260BB59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lv-LV" sz="1800" dirty="0"/>
              <a:t>03.10.2025</a:t>
            </a:r>
            <a:r>
              <a:rPr lang="en-LV" sz="1800" dirty="0"/>
              <a:t>. Rīga</a:t>
            </a:r>
          </a:p>
        </p:txBody>
      </p:sp>
    </p:spTree>
    <p:extLst>
      <p:ext uri="{BB962C8B-B14F-4D97-AF65-F5344CB8AC3E}">
        <p14:creationId xmlns:p14="http://schemas.microsoft.com/office/powerpoint/2010/main" val="3366523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1E470-7B4D-B58D-FC54-E36F79E05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6781FFC-5C3D-4480-C2DF-169011A14529}"/>
              </a:ext>
            </a:extLst>
          </p:cNvPr>
          <p:cNvSpPr txBox="1"/>
          <p:nvPr/>
        </p:nvSpPr>
        <p:spPr>
          <a:xfrm>
            <a:off x="424872" y="9194311"/>
            <a:ext cx="3481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v-LV" sz="1200" b="0" dirty="0">
                <a:solidFill>
                  <a:srgbClr val="228B9D"/>
                </a:solidFill>
                <a:latin typeface="Verdana Pro" panose="020B0604030504040204" pitchFamily="34" charset="0"/>
              </a:rPr>
              <a:t>Avots: CSP, EM aprēķins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6A140-27A1-357C-A8C7-C89D4E747D62}"/>
              </a:ext>
            </a:extLst>
          </p:cNvPr>
          <p:cNvSpPr txBox="1"/>
          <p:nvPr/>
        </p:nvSpPr>
        <p:spPr>
          <a:xfrm>
            <a:off x="135732" y="339921"/>
            <a:ext cx="15996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v-LV" sz="3200" dirty="0">
                <a:solidFill>
                  <a:srgbClr val="228B9D"/>
                </a:solidFill>
                <a:latin typeface="Aptos" panose="020B0004020202020204" pitchFamily="34" charset="0"/>
              </a:rPr>
              <a:t>83 TŪKSTOŠI SENIORU BIJA NODARBINĀTI 2024. GADĀ – VIDĒJI 10% NO VISIEM STRĀDĀJOŠIEM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AE3F4F-505A-FB45-911C-FDC2D40A9EB4}"/>
              </a:ext>
            </a:extLst>
          </p:cNvPr>
          <p:cNvSpPr txBox="1"/>
          <p:nvPr/>
        </p:nvSpPr>
        <p:spPr>
          <a:xfrm>
            <a:off x="1801856" y="8732646"/>
            <a:ext cx="13736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rgbClr val="228B9D"/>
                </a:solidFill>
                <a:latin typeface="Aptos" panose="020B0004020202020204" pitchFamily="34" charset="0"/>
              </a:rPr>
              <a:t>VISVAIRĀK NODARBINĀTO SENIORU </a:t>
            </a:r>
            <a:r>
              <a:rPr lang="lv-LV" dirty="0">
                <a:solidFill>
                  <a:srgbClr val="00859B"/>
                </a:solidFill>
                <a:latin typeface="Aptos" panose="020B0004020202020204" pitchFamily="34" charset="0"/>
              </a:rPr>
              <a:t>ZEMKOPĪBAS, IZGLĪTĪBAS, VESELĪBAS NOZARĒS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D77942-599F-C07A-7EF3-1DF3F64289FE}"/>
              </a:ext>
            </a:extLst>
          </p:cNvPr>
          <p:cNvSpPr/>
          <p:nvPr/>
        </p:nvSpPr>
        <p:spPr>
          <a:xfrm>
            <a:off x="16658537" y="9101977"/>
            <a:ext cx="513707" cy="4616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latin typeface="Aptos" panose="020B0004020202020204" pitchFamily="34" charset="0"/>
              </a:rPr>
              <a:t>2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851FF03-D671-65AA-BA71-02B2A7DBB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0159160"/>
              </p:ext>
            </p:extLst>
          </p:nvPr>
        </p:nvGraphicFramePr>
        <p:xfrm>
          <a:off x="135732" y="1549400"/>
          <a:ext cx="7992268" cy="6918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AD16DA-569F-9CA0-F339-BC3E871C6FEE}"/>
              </a:ext>
            </a:extLst>
          </p:cNvPr>
          <p:cNvCxnSpPr>
            <a:cxnSpLocks/>
          </p:cNvCxnSpPr>
          <p:nvPr/>
        </p:nvCxnSpPr>
        <p:spPr>
          <a:xfrm>
            <a:off x="627856" y="5191736"/>
            <a:ext cx="7069931" cy="19050"/>
          </a:xfrm>
          <a:prstGeom prst="line">
            <a:avLst/>
          </a:prstGeom>
          <a:ln w="28575">
            <a:solidFill>
              <a:srgbClr val="C0000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B1B5EC46-DF66-D93C-D9F6-977C1CD285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3810918"/>
              </p:ext>
            </p:extLst>
          </p:nvPr>
        </p:nvGraphicFramePr>
        <p:xfrm>
          <a:off x="8222457" y="1536313"/>
          <a:ext cx="8982074" cy="6931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4">
            <a:extLst>
              <a:ext uri="{FF2B5EF4-FFF2-40B4-BE49-F238E27FC236}">
                <a16:creationId xmlns:a16="http://schemas.microsoft.com/office/drawing/2014/main" id="{509AF1D7-F0B8-7B69-AC52-D348AE8DD3B7}"/>
              </a:ext>
            </a:extLst>
          </p:cNvPr>
          <p:cNvSpPr txBox="1"/>
          <p:nvPr/>
        </p:nvSpPr>
        <p:spPr>
          <a:xfrm>
            <a:off x="4131866" y="4914737"/>
            <a:ext cx="2044963" cy="10668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900" b="1" dirty="0">
                <a:solidFill>
                  <a:srgbClr val="C00000"/>
                </a:solidFill>
              </a:rPr>
              <a:t>Vidēji</a:t>
            </a:r>
            <a:r>
              <a:rPr lang="lv-LV" sz="900" b="1" baseline="0" dirty="0">
                <a:solidFill>
                  <a:srgbClr val="C00000"/>
                </a:solidFill>
              </a:rPr>
              <a:t> 10% visās nozarēs</a:t>
            </a:r>
            <a:endParaRPr lang="lv-LV" sz="9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B39B244-DF1B-1E47-EEE2-50101EE581D1}"/>
              </a:ext>
            </a:extLst>
          </p:cNvPr>
          <p:cNvSpPr txBox="1">
            <a:spLocks/>
          </p:cNvSpPr>
          <p:nvPr/>
        </p:nvSpPr>
        <p:spPr>
          <a:xfrm>
            <a:off x="1777944" y="1997449"/>
            <a:ext cx="4817068" cy="54924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434E"/>
            </a:solidFill>
          </a:ln>
        </p:spPr>
        <p:txBody>
          <a:bodyPr vert="horz" lIns="130048" tIns="65024" rIns="130048" bIns="65024" rtlCol="0" anchor="t">
            <a:noAutofit/>
          </a:bodyPr>
          <a:lstStyle>
            <a:lvl1pPr marL="160729" indent="-160729" algn="l" defTabSz="642915" rtl="0" eaLnBrk="1" latinLnBrk="0" hangingPunct="1">
              <a:lnSpc>
                <a:spcPct val="90000"/>
              </a:lnSpc>
              <a:spcBef>
                <a:spcPts val="703"/>
              </a:spcBef>
              <a:buFont typeface="Arial" panose="020B0604020202020204" pitchFamily="34" charset="0"/>
              <a:buChar char="•"/>
              <a:defRPr sz="1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186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643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4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5101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6558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8015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9473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0930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2387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853"/>
              </a:spcBef>
              <a:buNone/>
            </a:pPr>
            <a:r>
              <a:rPr lang="lv-LV" sz="2000" dirty="0">
                <a:solidFill>
                  <a:schemeClr val="bg1"/>
                </a:solidFill>
                <a:latin typeface="Verdana Pro" panose="020B060403050404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IEMESLI ZEMAI IESAISTEI DARBA TIRGŪ:</a:t>
            </a:r>
          </a:p>
          <a:p>
            <a:pPr marL="0" indent="0">
              <a:lnSpc>
                <a:spcPct val="100000"/>
              </a:lnSpc>
              <a:spcBef>
                <a:spcPts val="853"/>
              </a:spcBef>
              <a:buNone/>
            </a:pPr>
            <a:endParaRPr lang="lv-LV" sz="2000" dirty="0">
              <a:solidFill>
                <a:schemeClr val="bg1"/>
              </a:solidFill>
              <a:latin typeface="Verdana Pro" panose="020B060403050404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81559" indent="-250610">
              <a:lnSpc>
                <a:spcPct val="100000"/>
              </a:lnSpc>
              <a:spcBef>
                <a:spcPts val="853"/>
              </a:spcBef>
              <a:buClr>
                <a:schemeClr val="bg1"/>
              </a:buClr>
              <a:buSzPct val="120000"/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Veselības stāvoklis</a:t>
            </a:r>
          </a:p>
          <a:p>
            <a:pPr marL="381559" indent="-250610">
              <a:lnSpc>
                <a:spcPct val="100000"/>
              </a:lnSpc>
              <a:spcBef>
                <a:spcPts val="853"/>
              </a:spcBef>
              <a:buClr>
                <a:schemeClr val="bg1"/>
              </a:buClr>
              <a:buSzPct val="120000"/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Neatbilstošas darba vietas</a:t>
            </a:r>
          </a:p>
          <a:p>
            <a:pPr marL="381559" indent="-250610">
              <a:lnSpc>
                <a:spcPct val="100000"/>
              </a:lnSpc>
              <a:spcBef>
                <a:spcPts val="853"/>
              </a:spcBef>
              <a:buClr>
                <a:schemeClr val="bg1"/>
              </a:buClr>
              <a:buSzPct val="120000"/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Diskriminācija pēc vecuma</a:t>
            </a:r>
          </a:p>
          <a:p>
            <a:pPr marL="381559" indent="-250610">
              <a:lnSpc>
                <a:spcPct val="100000"/>
              </a:lnSpc>
              <a:spcBef>
                <a:spcPts val="853"/>
              </a:spcBef>
              <a:buClr>
                <a:schemeClr val="bg1"/>
              </a:buClr>
              <a:buSzPct val="120000"/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Pelnīta atpūta</a:t>
            </a:r>
          </a:p>
          <a:p>
            <a:pPr marL="381559" indent="-250610">
              <a:lnSpc>
                <a:spcPct val="100000"/>
              </a:lnSpc>
              <a:spcBef>
                <a:spcPts val="853"/>
              </a:spcBef>
              <a:buClr>
                <a:schemeClr val="bg1"/>
              </a:buClr>
              <a:buSzPct val="120000"/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Rūpes par ģimeni</a:t>
            </a:r>
          </a:p>
          <a:p>
            <a:pPr marL="381559" indent="-250610">
              <a:lnSpc>
                <a:spcPct val="100000"/>
              </a:lnSpc>
              <a:spcBef>
                <a:spcPts val="853"/>
              </a:spcBef>
              <a:buClr>
                <a:schemeClr val="bg1"/>
              </a:buClr>
              <a:buSzPct val="120000"/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Zems atalgojums</a:t>
            </a:r>
          </a:p>
          <a:p>
            <a:pPr marL="381559" indent="-250610">
              <a:lnSpc>
                <a:spcPct val="100000"/>
              </a:lnSpc>
              <a:spcBef>
                <a:spcPts val="853"/>
              </a:spcBef>
              <a:buClr>
                <a:schemeClr val="bg1"/>
              </a:buClr>
              <a:buSzPct val="120000"/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Nav iespēju strādāt pusslodzi vai elastīgu darba laiku</a:t>
            </a:r>
          </a:p>
          <a:p>
            <a:pPr marL="381559" indent="-250610">
              <a:lnSpc>
                <a:spcPct val="100000"/>
              </a:lnSpc>
              <a:spcBef>
                <a:spcPts val="853"/>
              </a:spcBef>
              <a:buClr>
                <a:schemeClr val="bg1"/>
              </a:buClr>
              <a:buSzPct val="120000"/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Reģionālās mobilitātes problēmas</a:t>
            </a:r>
          </a:p>
          <a:p>
            <a:pPr marL="0" indent="0">
              <a:lnSpc>
                <a:spcPct val="100000"/>
              </a:lnSpc>
              <a:spcBef>
                <a:spcPts val="853"/>
              </a:spcBef>
              <a:buNone/>
            </a:pPr>
            <a:endParaRPr lang="lv-LV" sz="1200" dirty="0">
              <a:solidFill>
                <a:schemeClr val="bg1"/>
              </a:solidFill>
              <a:latin typeface="Verdana Pro" panose="020B060403050404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436A07-6868-6CD2-FC45-4EBA8A27736F}"/>
              </a:ext>
            </a:extLst>
          </p:cNvPr>
          <p:cNvSpPr txBox="1">
            <a:spLocks/>
          </p:cNvSpPr>
          <p:nvPr/>
        </p:nvSpPr>
        <p:spPr>
          <a:xfrm>
            <a:off x="10300446" y="1997448"/>
            <a:ext cx="4817068" cy="54924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130048" tIns="65024" rIns="130048" bIns="65024" rtlCol="0" anchor="t">
            <a:noAutofit/>
          </a:bodyPr>
          <a:lstStyle>
            <a:lvl1pPr marL="160729" indent="-160729" algn="l" defTabSz="642915" rtl="0" eaLnBrk="1" latinLnBrk="0" hangingPunct="1">
              <a:lnSpc>
                <a:spcPct val="90000"/>
              </a:lnSpc>
              <a:spcBef>
                <a:spcPts val="703"/>
              </a:spcBef>
              <a:buFont typeface="Arial" panose="020B0604020202020204" pitchFamily="34" charset="0"/>
              <a:buChar char="•"/>
              <a:defRPr sz="19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186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643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4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25101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6558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8015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9473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0930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2387" indent="-160729" algn="l" defTabSz="642915" rtl="0" eaLnBrk="1" latinLnBrk="0" hangingPunct="1">
              <a:lnSpc>
                <a:spcPct val="90000"/>
              </a:lnSpc>
              <a:spcBef>
                <a:spcPts val="352"/>
              </a:spcBef>
              <a:buFont typeface="Arial" panose="020B0604020202020204" pitchFamily="34" charset="0"/>
              <a:buChar char="•"/>
              <a:defRPr sz="12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853"/>
              </a:spcBef>
              <a:buNone/>
            </a:pPr>
            <a:r>
              <a:rPr lang="lv-LV" sz="2000" dirty="0">
                <a:solidFill>
                  <a:schemeClr val="bg1"/>
                </a:solidFill>
                <a:latin typeface="Verdana Pro" panose="020B060403050404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SENIORU IESAISTE: </a:t>
            </a:r>
          </a:p>
          <a:p>
            <a:pPr marL="0" indent="0">
              <a:lnSpc>
                <a:spcPct val="100000"/>
              </a:lnSpc>
              <a:spcBef>
                <a:spcPts val="853"/>
              </a:spcBef>
              <a:buNone/>
            </a:pPr>
            <a:endParaRPr lang="lv-LV" sz="2000" dirty="0">
              <a:solidFill>
                <a:schemeClr val="bg1"/>
              </a:solidFill>
              <a:latin typeface="Verdana Pro" panose="020B060403050404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00000"/>
              </a:lnSpc>
              <a:spcBef>
                <a:spcPts val="853"/>
              </a:spcBef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Apmainītos ar pieredzi un prasmēm starp paaudzēm</a:t>
            </a:r>
            <a:endParaRPr lang="lv-LV" sz="1600" dirty="0"/>
          </a:p>
          <a:p>
            <a:pPr>
              <a:lnSpc>
                <a:spcPct val="100000"/>
              </a:lnSpc>
              <a:spcBef>
                <a:spcPts val="853"/>
              </a:spcBef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Nodrošinātu organizāciju institucionālo atmiņu, ilgtspēju</a:t>
            </a:r>
          </a:p>
          <a:p>
            <a:pPr>
              <a:lnSpc>
                <a:spcPct val="100000"/>
              </a:lnSpc>
              <a:spcBef>
                <a:spcPts val="853"/>
              </a:spcBef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Veicinātu organizāciju elastību un ātrāku pielāgošanos tirgus izmaiņām</a:t>
            </a:r>
          </a:p>
          <a:p>
            <a:pPr>
              <a:lnSpc>
                <a:spcPct val="100000"/>
              </a:lnSpc>
              <a:spcBef>
                <a:spcPts val="853"/>
              </a:spcBef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Mazinātu darba tirgus iztrūkumu </a:t>
            </a:r>
          </a:p>
          <a:p>
            <a:pPr>
              <a:lnSpc>
                <a:spcPct val="100000"/>
              </a:lnSpc>
              <a:spcBef>
                <a:spcPts val="853"/>
              </a:spcBef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Pieaugtu ienākumi senioriem</a:t>
            </a:r>
          </a:p>
          <a:p>
            <a:pPr>
              <a:lnSpc>
                <a:spcPct val="100000"/>
              </a:lnSpc>
              <a:spcBef>
                <a:spcPts val="853"/>
              </a:spcBef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Veicinātu senioru sociālo integrāciju un sabiedrības līdzdalību</a:t>
            </a:r>
          </a:p>
          <a:p>
            <a:pPr>
              <a:lnSpc>
                <a:spcPct val="100000"/>
              </a:lnSpc>
              <a:spcBef>
                <a:spcPts val="853"/>
              </a:spcBef>
            </a:pPr>
            <a:r>
              <a:rPr lang="lv-LV" sz="1800" dirty="0">
                <a:solidFill>
                  <a:schemeClr val="bg1"/>
                </a:solidFill>
                <a:latin typeface="Verdana Pro" panose="020B0604030504040204" pitchFamily="34" charset="0"/>
                <a:cs typeface="Calibri Light" panose="020F0302020204030204" pitchFamily="34" charset="0"/>
              </a:rPr>
              <a:t>Mazinātu vecuma diskrimināciju</a:t>
            </a:r>
          </a:p>
          <a:p>
            <a:pPr>
              <a:lnSpc>
                <a:spcPct val="100000"/>
              </a:lnSpc>
              <a:spcBef>
                <a:spcPts val="853"/>
              </a:spcBef>
            </a:pPr>
            <a:endParaRPr lang="lv-LV" sz="1400" dirty="0">
              <a:solidFill>
                <a:schemeClr val="bg1"/>
              </a:solidFill>
              <a:latin typeface="Verdana Pro" panose="020B0604030504040204" pitchFamily="34" charset="0"/>
              <a:cs typeface="Calibri Light" panose="020F03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853"/>
              </a:spcBef>
              <a:buNone/>
            </a:pPr>
            <a:endParaRPr lang="lv-LV" sz="1200" dirty="0">
              <a:solidFill>
                <a:schemeClr val="bg1"/>
              </a:solidFill>
              <a:latin typeface="Verdana Pro" panose="020B060403050404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A340135C-EAB5-4A6E-D33F-490174B169A4}"/>
              </a:ext>
            </a:extLst>
          </p:cNvPr>
          <p:cNvSpPr/>
          <p:nvPr/>
        </p:nvSpPr>
        <p:spPr>
          <a:xfrm>
            <a:off x="14485130" y="920908"/>
            <a:ext cx="1819129" cy="1620173"/>
          </a:xfrm>
          <a:prstGeom prst="mathPlus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3413">
              <a:solidFill>
                <a:srgbClr val="00B050"/>
              </a:solidFill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CEFD726F-F52D-7BE9-525B-B56990EFE71B}"/>
              </a:ext>
            </a:extLst>
          </p:cNvPr>
          <p:cNvSpPr/>
          <p:nvPr/>
        </p:nvSpPr>
        <p:spPr>
          <a:xfrm>
            <a:off x="5835092" y="830641"/>
            <a:ext cx="2074202" cy="1800708"/>
          </a:xfrm>
          <a:prstGeom prst="mathMinus">
            <a:avLst/>
          </a:prstGeom>
          <a:solidFill>
            <a:srgbClr val="D867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3413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A901FD9-EF2D-B562-2E46-138EEDF5C66C}"/>
              </a:ext>
            </a:extLst>
          </p:cNvPr>
          <p:cNvSpPr/>
          <p:nvPr/>
        </p:nvSpPr>
        <p:spPr>
          <a:xfrm>
            <a:off x="7061105" y="4030495"/>
            <a:ext cx="2701660" cy="95729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3413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0A0F40-0534-1EC7-93CF-D4449AF302C6}"/>
              </a:ext>
            </a:extLst>
          </p:cNvPr>
          <p:cNvSpPr txBox="1"/>
          <p:nvPr/>
        </p:nvSpPr>
        <p:spPr>
          <a:xfrm>
            <a:off x="6631133" y="3199498"/>
            <a:ext cx="3392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rgbClr val="00434E"/>
                </a:solidFill>
                <a:latin typeface="Verdana Pro" panose="020B0604030504040204" pitchFamily="34" charset="0"/>
              </a:rPr>
              <a:t>Politikas plānošana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49F06B-9DF6-029D-2170-BBE359E7DA18}"/>
              </a:ext>
            </a:extLst>
          </p:cNvPr>
          <p:cNvSpPr txBox="1"/>
          <p:nvPr/>
        </p:nvSpPr>
        <p:spPr>
          <a:xfrm>
            <a:off x="6709985" y="4987793"/>
            <a:ext cx="3396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rgbClr val="00434E"/>
                </a:solidFill>
                <a:latin typeface="Verdana Pro" panose="020B0604030504040204" pitchFamily="34" charset="0"/>
              </a:rPr>
              <a:t>Darba devēju vēlme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F37C429-6897-0C60-55FD-886F1C019E06}"/>
              </a:ext>
            </a:extLst>
          </p:cNvPr>
          <p:cNvSpPr/>
          <p:nvPr/>
        </p:nvSpPr>
        <p:spPr>
          <a:xfrm>
            <a:off x="16658537" y="9101977"/>
            <a:ext cx="513707" cy="4616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latin typeface="Aptos" panose="020B0004020202020204" pitchFamily="34" charset="0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3FD8E6-DEC8-EDD9-ECA7-2E3AFA006E09}"/>
              </a:ext>
            </a:extLst>
          </p:cNvPr>
          <p:cNvSpPr/>
          <p:nvPr/>
        </p:nvSpPr>
        <p:spPr>
          <a:xfrm>
            <a:off x="1777944" y="8320857"/>
            <a:ext cx="13339570" cy="781120"/>
          </a:xfrm>
          <a:prstGeom prst="rect">
            <a:avLst/>
          </a:prstGeom>
          <a:solidFill>
            <a:srgbClr val="0085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lv-LV" dirty="0">
                <a:solidFill>
                  <a:schemeClr val="bg1"/>
                </a:solidFill>
                <a:latin typeface="Aptos" panose="020B0004020202020204" pitchFamily="34" charset="0"/>
              </a:rPr>
              <a:t>318937 (nestrādā)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6EC325-2977-A0E9-D247-3E068388650D}"/>
              </a:ext>
            </a:extLst>
          </p:cNvPr>
          <p:cNvSpPr/>
          <p:nvPr/>
        </p:nvSpPr>
        <p:spPr>
          <a:xfrm>
            <a:off x="1777945" y="8320857"/>
            <a:ext cx="2695202" cy="781120"/>
          </a:xfrm>
          <a:prstGeom prst="rect">
            <a:avLst/>
          </a:prstGeom>
          <a:solidFill>
            <a:srgbClr val="7FC2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lv-LV" dirty="0">
                <a:solidFill>
                  <a:schemeClr val="bg1"/>
                </a:solidFill>
                <a:latin typeface="Aptos" panose="020B0004020202020204" pitchFamily="34" charset="0"/>
              </a:rPr>
              <a:t>83156 (strādā)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D149CF-0924-1CFB-750D-C64308374876}"/>
              </a:ext>
            </a:extLst>
          </p:cNvPr>
          <p:cNvSpPr txBox="1"/>
          <p:nvPr/>
        </p:nvSpPr>
        <p:spPr>
          <a:xfrm>
            <a:off x="1325881" y="7758507"/>
            <a:ext cx="90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rgbClr val="00434E"/>
                </a:solidFill>
                <a:latin typeface="Aptos" panose="020B0004020202020204" pitchFamily="34" charset="0"/>
              </a:rPr>
              <a:t>65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A7B983-6EBF-BA3D-633B-FB799D059AC5}"/>
              </a:ext>
            </a:extLst>
          </p:cNvPr>
          <p:cNvSpPr txBox="1"/>
          <p:nvPr/>
        </p:nvSpPr>
        <p:spPr>
          <a:xfrm>
            <a:off x="14665451" y="7742533"/>
            <a:ext cx="90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rgbClr val="00434E"/>
                </a:solidFill>
                <a:latin typeface="Aptos" panose="020B0004020202020204" pitchFamily="34" charset="0"/>
              </a:rPr>
              <a:t>85+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D169D2D-435D-9D9D-0E6A-E8854EB0608E}"/>
              </a:ext>
            </a:extLst>
          </p:cNvPr>
          <p:cNvCxnSpPr>
            <a:cxnSpLocks/>
          </p:cNvCxnSpPr>
          <p:nvPr/>
        </p:nvCxnSpPr>
        <p:spPr>
          <a:xfrm flipV="1">
            <a:off x="1777944" y="8204200"/>
            <a:ext cx="0" cy="897777"/>
          </a:xfrm>
          <a:prstGeom prst="line">
            <a:avLst/>
          </a:prstGeom>
          <a:ln w="38100">
            <a:solidFill>
              <a:srgbClr val="0043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DCA07A5-D174-7386-A90D-9B98C272B485}"/>
              </a:ext>
            </a:extLst>
          </p:cNvPr>
          <p:cNvCxnSpPr>
            <a:cxnSpLocks/>
          </p:cNvCxnSpPr>
          <p:nvPr/>
        </p:nvCxnSpPr>
        <p:spPr>
          <a:xfrm flipV="1">
            <a:off x="15117514" y="8204199"/>
            <a:ext cx="0" cy="897777"/>
          </a:xfrm>
          <a:prstGeom prst="line">
            <a:avLst/>
          </a:prstGeom>
          <a:ln w="38100">
            <a:solidFill>
              <a:srgbClr val="0043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95B3BF84-9ABE-8B14-5B1B-B53716A612B3}"/>
              </a:ext>
            </a:extLst>
          </p:cNvPr>
          <p:cNvSpPr txBox="1"/>
          <p:nvPr/>
        </p:nvSpPr>
        <p:spPr>
          <a:xfrm>
            <a:off x="771077" y="9270671"/>
            <a:ext cx="11096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200" b="0" dirty="0">
                <a:solidFill>
                  <a:srgbClr val="228B9D"/>
                </a:solidFill>
                <a:latin typeface="Verdana Pro" panose="020B0604030504040204" pitchFamily="34" charset="0"/>
              </a:rPr>
              <a:t>Avots: CSP</a:t>
            </a:r>
            <a:endParaRPr lang="lv-LV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F44CB5-E9D5-D4EC-ABDE-AAC2AF30B953}"/>
              </a:ext>
            </a:extLst>
          </p:cNvPr>
          <p:cNvSpPr txBox="1"/>
          <p:nvPr/>
        </p:nvSpPr>
        <p:spPr>
          <a:xfrm>
            <a:off x="3543489" y="7794467"/>
            <a:ext cx="972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latin typeface="Aptos" panose="020B0004020202020204" pitchFamily="34" charset="0"/>
              </a:rPr>
              <a:t>402 093 iedzīvotāju 2024. gadā bija seniori (65-85+)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F479952-689F-D66F-73F2-6609C7002345}"/>
              </a:ext>
            </a:extLst>
          </p:cNvPr>
          <p:cNvSpPr txBox="1"/>
          <p:nvPr/>
        </p:nvSpPr>
        <p:spPr>
          <a:xfrm>
            <a:off x="390418" y="215757"/>
            <a:ext cx="167818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v-LV" sz="3200" dirty="0">
                <a:solidFill>
                  <a:srgbClr val="00859B"/>
                </a:solidFill>
                <a:latin typeface="Aptos" panose="020B0004020202020204" pitchFamily="34" charset="0"/>
              </a:rPr>
              <a:t>SENIORU MOTIVĀCIJU IESAISTĪTIES DABRA TIRGŪ VAR VEICINĀT ATBILSTOŠA POLITIKA UN DARBA DEVĒJU ATVĒRTĪBA</a:t>
            </a:r>
          </a:p>
        </p:txBody>
      </p:sp>
    </p:spTree>
    <p:extLst>
      <p:ext uri="{BB962C8B-B14F-4D97-AF65-F5344CB8AC3E}">
        <p14:creationId xmlns:p14="http://schemas.microsoft.com/office/powerpoint/2010/main" val="4174912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20AA1D8-2CCD-48F5-B786-E447B16D5824}"/>
              </a:ext>
            </a:extLst>
          </p:cNvPr>
          <p:cNvGrpSpPr/>
          <p:nvPr/>
        </p:nvGrpSpPr>
        <p:grpSpPr>
          <a:xfrm>
            <a:off x="-134454" y="3033740"/>
            <a:ext cx="11623040" cy="5035782"/>
            <a:chOff x="981308" y="2144454"/>
            <a:chExt cx="10426390" cy="4051435"/>
          </a:xfrm>
        </p:grpSpPr>
        <p:graphicFrame>
          <p:nvGraphicFramePr>
            <p:cNvPr id="16" name="Chart 15">
              <a:extLst>
                <a:ext uri="{FF2B5EF4-FFF2-40B4-BE49-F238E27FC236}">
                  <a16:creationId xmlns:a16="http://schemas.microsoft.com/office/drawing/2014/main" id="{E637E089-1DAB-4F84-A696-4E955402B9A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18667797"/>
                </p:ext>
              </p:extLst>
            </p:nvPr>
          </p:nvGraphicFramePr>
          <p:xfrm>
            <a:off x="981308" y="2144454"/>
            <a:ext cx="10426390" cy="40514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6FBB0C8-3185-41EF-9005-76BCBEFCA787}"/>
                </a:ext>
              </a:extLst>
            </p:cNvPr>
            <p:cNvCxnSpPr>
              <a:cxnSpLocks/>
            </p:cNvCxnSpPr>
            <p:nvPr/>
          </p:nvCxnSpPr>
          <p:spPr>
            <a:xfrm>
              <a:off x="6262762" y="3627410"/>
              <a:ext cx="0" cy="2184235"/>
            </a:xfrm>
            <a:prstGeom prst="line">
              <a:avLst/>
            </a:prstGeom>
            <a:ln w="28575">
              <a:solidFill>
                <a:schemeClr val="bg1">
                  <a:alpha val="84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9FEB45-86E4-413E-BD2F-72783D6602DA}"/>
                </a:ext>
              </a:extLst>
            </p:cNvPr>
            <p:cNvSpPr/>
            <p:nvPr/>
          </p:nvSpPr>
          <p:spPr>
            <a:xfrm>
              <a:off x="1454683" y="3888151"/>
              <a:ext cx="588596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64%</a:t>
              </a:r>
              <a:endParaRPr lang="en-GB" sz="20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0DD681-C31B-405D-BE70-6BCAF3133D1A}"/>
                </a:ext>
              </a:extLst>
            </p:cNvPr>
            <p:cNvSpPr/>
            <p:nvPr/>
          </p:nvSpPr>
          <p:spPr>
            <a:xfrm>
              <a:off x="5751693" y="4617676"/>
              <a:ext cx="585719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63%</a:t>
              </a:r>
              <a:endParaRPr lang="en-GB" sz="20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917444E-82BD-4608-B18A-0773AE50FC8D}"/>
                </a:ext>
              </a:extLst>
            </p:cNvPr>
            <p:cNvSpPr/>
            <p:nvPr/>
          </p:nvSpPr>
          <p:spPr>
            <a:xfrm>
              <a:off x="10672366" y="4634664"/>
              <a:ext cx="585719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55%</a:t>
              </a:r>
              <a:endParaRPr lang="en-GB" sz="20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594DCB-30AD-4850-BC6D-76456B2B023D}"/>
                </a:ext>
              </a:extLst>
            </p:cNvPr>
            <p:cNvSpPr/>
            <p:nvPr/>
          </p:nvSpPr>
          <p:spPr>
            <a:xfrm>
              <a:off x="1474499" y="2711130"/>
              <a:ext cx="548320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black">
                      <a:lumMod val="50000"/>
                      <a:lumOff val="50000"/>
                    </a:prst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13%</a:t>
              </a:r>
              <a:endParaRPr lang="en-GB" sz="2000">
                <a:solidFill>
                  <a:prstClr val="black">
                    <a:lumMod val="50000"/>
                    <a:lumOff val="50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8ACA9A2-1ABB-49B1-8AB1-ACF42FE6B731}"/>
                </a:ext>
              </a:extLst>
            </p:cNvPr>
            <p:cNvSpPr/>
            <p:nvPr/>
          </p:nvSpPr>
          <p:spPr>
            <a:xfrm>
              <a:off x="5818795" y="3641843"/>
              <a:ext cx="548320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black">
                      <a:lumMod val="50000"/>
                      <a:lumOff val="50000"/>
                    </a:prst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21%</a:t>
              </a:r>
              <a:endParaRPr lang="en-GB" sz="2000">
                <a:solidFill>
                  <a:prstClr val="black">
                    <a:lumMod val="50000"/>
                    <a:lumOff val="50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12ED876-9C78-47E7-B069-717B5EC92C35}"/>
                </a:ext>
              </a:extLst>
            </p:cNvPr>
            <p:cNvSpPr/>
            <p:nvPr/>
          </p:nvSpPr>
          <p:spPr>
            <a:xfrm>
              <a:off x="10600560" y="3826472"/>
              <a:ext cx="548320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31%</a:t>
              </a:r>
              <a:endParaRPr lang="en-GB" sz="2000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E3E3C0-D983-40E8-A641-928907525D6A}"/>
                </a:ext>
              </a:extLst>
            </p:cNvPr>
            <p:cNvSpPr/>
            <p:nvPr/>
          </p:nvSpPr>
          <p:spPr>
            <a:xfrm>
              <a:off x="1455513" y="5286769"/>
              <a:ext cx="585719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23%</a:t>
              </a:r>
              <a:endParaRPr lang="en-GB" sz="20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F93F68F-A7CE-4C99-A720-34D25F1FA70B}"/>
                </a:ext>
              </a:extLst>
            </p:cNvPr>
            <p:cNvSpPr/>
            <p:nvPr/>
          </p:nvSpPr>
          <p:spPr>
            <a:xfrm>
              <a:off x="5742572" y="5416303"/>
              <a:ext cx="548320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16%</a:t>
              </a:r>
              <a:endParaRPr lang="en-GB" sz="20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00B7842-A141-4F25-A12F-0F92DAB1A79D}"/>
                </a:ext>
              </a:extLst>
            </p:cNvPr>
            <p:cNvSpPr/>
            <p:nvPr/>
          </p:nvSpPr>
          <p:spPr>
            <a:xfrm>
              <a:off x="10690521" y="5484500"/>
              <a:ext cx="551197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14%</a:t>
              </a:r>
              <a:endParaRPr lang="en-GB" sz="20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6169F25-CCC0-4F9F-8ADA-34E591619A9D}"/>
                </a:ext>
              </a:extLst>
            </p:cNvPr>
            <p:cNvSpPr/>
            <p:nvPr/>
          </p:nvSpPr>
          <p:spPr>
            <a:xfrm>
              <a:off x="1454683" y="2275601"/>
              <a:ext cx="1132313" cy="3560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276" dirty="0">
                  <a:solidFill>
                    <a:srgbClr val="14525C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2,67 milj.</a:t>
              </a:r>
              <a:endParaRPr lang="en-GB" sz="2276" dirty="0">
                <a:solidFill>
                  <a:srgbClr val="14525C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D91DCA5-21FF-4B59-A908-10B95948B505}"/>
                </a:ext>
              </a:extLst>
            </p:cNvPr>
            <p:cNvSpPr/>
            <p:nvPr/>
          </p:nvSpPr>
          <p:spPr>
            <a:xfrm>
              <a:off x="5637915" y="3206021"/>
              <a:ext cx="1162519" cy="3560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276">
                  <a:solidFill>
                    <a:srgbClr val="14525C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1,87 milj. </a:t>
              </a:r>
              <a:endParaRPr lang="en-GB" sz="2276">
                <a:solidFill>
                  <a:srgbClr val="14525C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867BDB6-A083-4C27-8E4B-9E582B90137B}"/>
                </a:ext>
              </a:extLst>
            </p:cNvPr>
            <p:cNvSpPr/>
            <p:nvPr/>
          </p:nvSpPr>
          <p:spPr>
            <a:xfrm>
              <a:off x="10210021" y="3330355"/>
              <a:ext cx="1090598" cy="3560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276" dirty="0">
                  <a:solidFill>
                    <a:srgbClr val="14525C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1,79 milj.</a:t>
              </a:r>
              <a:endParaRPr lang="en-GB" sz="2276" dirty="0">
                <a:solidFill>
                  <a:srgbClr val="14525C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58D54B4-21D6-4680-BAB9-0639589D70A3}"/>
                </a:ext>
              </a:extLst>
            </p:cNvPr>
            <p:cNvSpPr/>
            <p:nvPr/>
          </p:nvSpPr>
          <p:spPr>
            <a:xfrm>
              <a:off x="8180240" y="4679196"/>
              <a:ext cx="585719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60%</a:t>
              </a:r>
              <a:endParaRPr lang="en-GB" sz="20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F37D85F-6029-436C-82DC-1ED77579BCA1}"/>
                </a:ext>
              </a:extLst>
            </p:cNvPr>
            <p:cNvSpPr/>
            <p:nvPr/>
          </p:nvSpPr>
          <p:spPr>
            <a:xfrm>
              <a:off x="8193174" y="3833121"/>
              <a:ext cx="585719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black">
                      <a:lumMod val="50000"/>
                      <a:lumOff val="50000"/>
                    </a:prst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26%</a:t>
              </a:r>
              <a:endParaRPr lang="en-GB" sz="2000">
                <a:solidFill>
                  <a:prstClr val="black">
                    <a:lumMod val="50000"/>
                    <a:lumOff val="50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48523F9-A080-4E92-BA78-37F81D5A9298}"/>
                </a:ext>
              </a:extLst>
            </p:cNvPr>
            <p:cNvSpPr/>
            <p:nvPr/>
          </p:nvSpPr>
          <p:spPr>
            <a:xfrm>
              <a:off x="8198393" y="5481971"/>
              <a:ext cx="551197" cy="321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200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14%</a:t>
              </a:r>
              <a:endParaRPr lang="en-GB" sz="20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7836AB4-82AE-47D2-84FB-5772AD5F7AC9}"/>
                </a:ext>
              </a:extLst>
            </p:cNvPr>
            <p:cNvSpPr/>
            <p:nvPr/>
          </p:nvSpPr>
          <p:spPr>
            <a:xfrm>
              <a:off x="7776779" y="3303771"/>
              <a:ext cx="1260066" cy="356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00259">
                <a:defRPr/>
              </a:pPr>
              <a:r>
                <a:rPr lang="lv-LV" sz="2276">
                  <a:solidFill>
                    <a:srgbClr val="14525C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1.76 milj.</a:t>
              </a:r>
              <a:endParaRPr lang="en-GB" sz="2276">
                <a:solidFill>
                  <a:srgbClr val="14525C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34" name="Rectangle 1">
            <a:extLst>
              <a:ext uri="{FF2B5EF4-FFF2-40B4-BE49-F238E27FC236}">
                <a16:creationId xmlns:a16="http://schemas.microsoft.com/office/drawing/2014/main" id="{D0C3B75C-9033-4860-8EA6-0CA7C0B52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3547" y="2471547"/>
            <a:ext cx="3333512" cy="562193"/>
          </a:xfrm>
          <a:prstGeom prst="rect">
            <a:avLst/>
          </a:prstGeom>
          <a:noFill/>
          <a:ln w="9525">
            <a:solidFill>
              <a:srgbClr val="228B9D"/>
            </a:solidFill>
            <a:miter lim="800000"/>
            <a:headEnd/>
            <a:tailEnd/>
          </a:ln>
          <a:effectLst/>
        </p:spPr>
        <p:txBody>
          <a:bodyPr vert="horz" wrap="square" lIns="130035" tIns="65018" rIns="130035" bIns="65018" numCol="1" anchor="ctr" anchorCtr="0" compatLnSpc="1">
            <a:prstTxWarp prst="textNoShape">
              <a:avLst/>
            </a:prstTxWarp>
            <a:spAutoFit/>
          </a:bodyPr>
          <a:lstStyle/>
          <a:p>
            <a:pPr defTabSz="1300259">
              <a:defRPr/>
            </a:pPr>
            <a:r>
              <a:rPr lang="lv-LV" sz="1600" dirty="0">
                <a:solidFill>
                  <a:srgbClr val="228B9D"/>
                </a:solidFill>
                <a:latin typeface="Verdana Pro" panose="020B0604030504040204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IEDZĪVOTĀJU SKAITS</a:t>
            </a:r>
          </a:p>
          <a:p>
            <a:pPr defTabSz="1300259">
              <a:defRPr/>
            </a:pPr>
            <a:r>
              <a:rPr lang="lv-LV" sz="1100" i="1" dirty="0">
                <a:solidFill>
                  <a:srgbClr val="228B9D"/>
                </a:solidFill>
                <a:latin typeface="Verdana Pro" panose="020B0604030504040204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miljonos</a:t>
            </a:r>
            <a:endParaRPr lang="en-GB" sz="1100" i="1" dirty="0">
              <a:solidFill>
                <a:srgbClr val="228B9D"/>
              </a:solidFill>
              <a:latin typeface="Verdana Pro" panose="020B0604030504040204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DDC5B05-DD24-4005-AEBF-D83EF2BD8297}"/>
              </a:ext>
            </a:extLst>
          </p:cNvPr>
          <p:cNvGrpSpPr/>
          <p:nvPr/>
        </p:nvGrpSpPr>
        <p:grpSpPr>
          <a:xfrm>
            <a:off x="11883052" y="915076"/>
            <a:ext cx="5119532" cy="3937680"/>
            <a:chOff x="339728" y="826724"/>
            <a:chExt cx="5809749" cy="5510119"/>
          </a:xfrm>
        </p:grpSpPr>
        <p:graphicFrame>
          <p:nvGraphicFramePr>
            <p:cNvPr id="36" name="Chart 35">
              <a:extLst>
                <a:ext uri="{FF2B5EF4-FFF2-40B4-BE49-F238E27FC236}">
                  <a16:creationId xmlns:a16="http://schemas.microsoft.com/office/drawing/2014/main" id="{CF8BE7C5-7DFD-41FF-88A7-9BD6EEFBC39A}"/>
                </a:ext>
              </a:extLst>
            </p:cNvPr>
            <p:cNvGraphicFramePr/>
            <p:nvPr/>
          </p:nvGraphicFramePr>
          <p:xfrm>
            <a:off x="339728" y="1623822"/>
            <a:ext cx="5809749" cy="47130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6C9CB3A-EA1A-4CCC-99C6-3E89605A7166}"/>
                </a:ext>
              </a:extLst>
            </p:cNvPr>
            <p:cNvSpPr/>
            <p:nvPr/>
          </p:nvSpPr>
          <p:spPr>
            <a:xfrm>
              <a:off x="838632" y="826724"/>
              <a:ext cx="4811938" cy="3876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300259">
                <a:defRPr/>
              </a:pPr>
              <a:r>
                <a:rPr lang="lv-LV" sz="1200" dirty="0">
                  <a:solidFill>
                    <a:srgbClr val="228B9D"/>
                  </a:solidFill>
                  <a:latin typeface="Verdana Pro" panose="020B0604030504040204" pitchFamily="34" charset="0"/>
                  <a:cs typeface="Segoe UI Light" panose="020B0502040204020203" pitchFamily="34" charset="0"/>
                </a:rPr>
                <a:t>Iedzīvotāju skaits 2024. gada 1. janvārī, tūkst.</a:t>
              </a:r>
              <a:endParaRPr lang="en-GB" sz="1200" dirty="0">
                <a:solidFill>
                  <a:srgbClr val="228B9D"/>
                </a:solidFill>
                <a:latin typeface="Verdana Pro" panose="020B0604030504040204" pitchFamily="34" charset="0"/>
                <a:cs typeface="Segoe UI Light" panose="020B0502040204020203" pitchFamily="34" charset="0"/>
              </a:endParaRPr>
            </a:p>
          </p:txBody>
        </p:sp>
      </p:grpSp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5C68777D-48A9-43BE-9A0E-A86C04644A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4369243"/>
              </p:ext>
            </p:extLst>
          </p:nvPr>
        </p:nvGraphicFramePr>
        <p:xfrm>
          <a:off x="11883052" y="5481667"/>
          <a:ext cx="5119531" cy="3356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03A82F61-D658-4ADA-A3D2-01956927DB0B}"/>
              </a:ext>
            </a:extLst>
          </p:cNvPr>
          <p:cNvSpPr/>
          <p:nvPr/>
        </p:nvSpPr>
        <p:spPr>
          <a:xfrm>
            <a:off x="12634448" y="5178216"/>
            <a:ext cx="42402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00259">
              <a:defRPr/>
            </a:pPr>
            <a:r>
              <a:rPr lang="lv-LV" sz="1200" dirty="0">
                <a:solidFill>
                  <a:srgbClr val="228B9D"/>
                </a:solidFill>
                <a:latin typeface="Verdana Pro" panose="020B0604030504040204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Iedzīvotāju skaits 2060. gada 1. janvārī, tūkst.</a:t>
            </a:r>
            <a:endParaRPr lang="en-GB" sz="1200" dirty="0">
              <a:solidFill>
                <a:srgbClr val="228B9D"/>
              </a:solidFill>
              <a:latin typeface="Verdana Pro" panose="020B0604030504040204" pitchFamily="34" charset="0"/>
              <a:cs typeface="Segoe UI Light" panose="020B0502040204020203" pitchFamily="34" charset="0"/>
            </a:endParaRP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B09ADF02-5F64-491B-BF8A-A2957D03F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51" y="296712"/>
            <a:ext cx="14483729" cy="716757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lv-LV" altLang="lv-LV" sz="4000" cap="all" dirty="0">
                <a:solidFill>
                  <a:srgbClr val="228B9D"/>
                </a:solidFill>
                <a:latin typeface="Aptos" panose="020B0004020202020204" pitchFamily="34" charset="0"/>
                <a:ea typeface="+mj-ea"/>
                <a:cs typeface="Segoe UI" panose="020B0502040204020203" pitchFamily="34" charset="0"/>
                <a:sym typeface="Helvetica Neue"/>
              </a:rPr>
              <a:t>SABIEDRĪBA NOVECO, IEDZĪVOTĀJI DARBSPĒJĪGĀ VECUMĀ turpinās SARUKT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A2983D-F6E6-D8D1-FD19-B674147E5A1E}"/>
              </a:ext>
            </a:extLst>
          </p:cNvPr>
          <p:cNvSpPr txBox="1"/>
          <p:nvPr/>
        </p:nvSpPr>
        <p:spPr>
          <a:xfrm>
            <a:off x="415341" y="9185380"/>
            <a:ext cx="113814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300259">
              <a:defRPr/>
            </a:pPr>
            <a:r>
              <a:rPr lang="lv-LV" sz="1100" b="0" dirty="0">
                <a:solidFill>
                  <a:srgbClr val="00434E"/>
                </a:solidFill>
                <a:latin typeface="Verdana Pro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Avots: līdz 2023. gadam fakts (CSP); sākot ar 2024. gadu EM novērtējums un prognozes (balstītas uz ekonomikas izaugsmes mērķa scenāriju).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A16388-0CFD-430A-D2DD-2A1E3134598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1953"/>
          <a:stretch>
            <a:fillRect/>
          </a:stretch>
        </p:blipFill>
        <p:spPr>
          <a:xfrm>
            <a:off x="303536" y="7779836"/>
            <a:ext cx="11065681" cy="3604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05FFC2-0416-D130-A66C-3C74CABC16D8}"/>
              </a:ext>
            </a:extLst>
          </p:cNvPr>
          <p:cNvSpPr/>
          <p:nvPr/>
        </p:nvSpPr>
        <p:spPr>
          <a:xfrm>
            <a:off x="13223393" y="5601200"/>
            <a:ext cx="3062374" cy="120875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3413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002771-D6D6-F6AE-E5D3-6746E5DB63CF}"/>
              </a:ext>
            </a:extLst>
          </p:cNvPr>
          <p:cNvSpPr/>
          <p:nvPr/>
        </p:nvSpPr>
        <p:spPr>
          <a:xfrm>
            <a:off x="13183598" y="1631833"/>
            <a:ext cx="3379351" cy="11612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3413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A0721A-0A51-3B6E-04ED-56F176AE23B0}"/>
              </a:ext>
            </a:extLst>
          </p:cNvPr>
          <p:cNvSpPr/>
          <p:nvPr/>
        </p:nvSpPr>
        <p:spPr>
          <a:xfrm>
            <a:off x="16658537" y="9101977"/>
            <a:ext cx="513707" cy="4616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latin typeface="Aptos" panose="020B00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6131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88CAA0A-FCA1-E053-8F82-EB3300FB622E}"/>
              </a:ext>
            </a:extLst>
          </p:cNvPr>
          <p:cNvSpPr txBox="1"/>
          <p:nvPr/>
        </p:nvSpPr>
        <p:spPr>
          <a:xfrm>
            <a:off x="297739" y="293921"/>
            <a:ext cx="170425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lv-LV" sz="4000" dirty="0">
                <a:solidFill>
                  <a:srgbClr val="228B9D"/>
                </a:solidFill>
                <a:latin typeface="Aptos" panose="020B0004020202020204" pitchFamily="34" charset="0"/>
              </a:rPr>
              <a:t>VECĀKU DARBINIEKU SKAITA PIEAUGUMS VEICINA PRODUKTIVITĀTI, BET UZŅĒMĒJI JOPROJĀM IR SKEPTISKI VIŅUS PIEŅEMT DARBĀ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E83B556-C0D3-E59E-1054-DCDDC93C2490}"/>
              </a:ext>
            </a:extLst>
          </p:cNvPr>
          <p:cNvSpPr/>
          <p:nvPr/>
        </p:nvSpPr>
        <p:spPr>
          <a:xfrm>
            <a:off x="16658537" y="9101977"/>
            <a:ext cx="513707" cy="4616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latin typeface="Aptos" panose="020B0004020202020204" pitchFamily="34" charset="0"/>
              </a:rPr>
              <a:t>5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EFE09C-40D6-4417-8EC9-E719C0CA5C27}"/>
              </a:ext>
            </a:extLst>
          </p:cNvPr>
          <p:cNvGrpSpPr/>
          <p:nvPr/>
        </p:nvGrpSpPr>
        <p:grpSpPr>
          <a:xfrm>
            <a:off x="457651" y="2990159"/>
            <a:ext cx="8308185" cy="5512406"/>
            <a:chOff x="468272" y="2950966"/>
            <a:chExt cx="8308185" cy="551240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119791A-8EB6-281F-D67B-BD8EC07EE70A}"/>
                </a:ext>
              </a:extLst>
            </p:cNvPr>
            <p:cNvSpPr txBox="1"/>
            <p:nvPr/>
          </p:nvSpPr>
          <p:spPr>
            <a:xfrm>
              <a:off x="468272" y="8155595"/>
              <a:ext cx="320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lv-LV" sz="1400" b="0" dirty="0">
                  <a:solidFill>
                    <a:srgbClr val="00434E"/>
                  </a:solidFill>
                  <a:latin typeface="Verdana Pro" panose="020B0604030504040204" pitchFamily="34" charset="0"/>
                </a:rPr>
                <a:t>Avots: OECD, 2025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4A80B16-DB1B-CF13-E3C4-1E4A21DFEC21}"/>
                </a:ext>
              </a:extLst>
            </p:cNvPr>
            <p:cNvGrpSpPr/>
            <p:nvPr/>
          </p:nvGrpSpPr>
          <p:grpSpPr>
            <a:xfrm>
              <a:off x="468272" y="2950966"/>
              <a:ext cx="8308185" cy="4912241"/>
              <a:chOff x="468272" y="2950966"/>
              <a:chExt cx="8308185" cy="4912241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8088560-951F-0FFD-0DBF-CA93DD9F0F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4051"/>
              <a:stretch>
                <a:fillRect/>
              </a:stretch>
            </p:blipFill>
            <p:spPr>
              <a:xfrm>
                <a:off x="468272" y="2950966"/>
                <a:ext cx="8308185" cy="4912241"/>
              </a:xfrm>
              <a:prstGeom prst="rect">
                <a:avLst/>
              </a:prstGeom>
              <a:ln>
                <a:solidFill>
                  <a:schemeClr val="accent1">
                    <a:shade val="15000"/>
                  </a:schemeClr>
                </a:solidFill>
              </a:ln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6AA50B1-0105-D44A-6ED5-A7BF76CC1D35}"/>
                  </a:ext>
                </a:extLst>
              </p:cNvPr>
              <p:cNvSpPr txBox="1"/>
              <p:nvPr/>
            </p:nvSpPr>
            <p:spPr>
              <a:xfrm>
                <a:off x="558934" y="2950966"/>
                <a:ext cx="8126859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lv-LV" sz="1400" dirty="0">
                    <a:latin typeface="Aptos" panose="020B0004020202020204" pitchFamily="34" charset="0"/>
                  </a:rPr>
                  <a:t>Izmaiņas uzņēmumu produktivitātē, kad nodarbināto skaits virs 50 gadiem pieaug par 10% ar atbilstošu samazinājumu nodarbināto skaitā vecumā 35-49 gadi Kostarikā, Somijā, Vācijā, Japānā un Portugālē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303DF1-2FEB-413F-81AB-A4C90A02DAB4}"/>
                </a:ext>
              </a:extLst>
            </p:cNvPr>
            <p:cNvSpPr txBox="1"/>
            <p:nvPr/>
          </p:nvSpPr>
          <p:spPr>
            <a:xfrm>
              <a:off x="2609636" y="3724061"/>
              <a:ext cx="1695235" cy="230832"/>
            </a:xfrm>
            <a:prstGeom prst="rect">
              <a:avLst/>
            </a:prstGeom>
            <a:solidFill>
              <a:srgbClr val="F1F1F1"/>
            </a:solidFill>
          </p:spPr>
          <p:txBody>
            <a:bodyPr wrap="square" rtlCol="0">
              <a:spAutoFit/>
            </a:bodyPr>
            <a:lstStyle/>
            <a:p>
              <a:r>
                <a:rPr lang="lv-LV" sz="900" dirty="0">
                  <a:latin typeface="Aptos" panose="020B0004020202020204" pitchFamily="34" charset="0"/>
                </a:rPr>
                <a:t>Zems citu vecumu īpatsvars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2968B55-9331-440A-C218-3E763EAA196F}"/>
                </a:ext>
              </a:extLst>
            </p:cNvPr>
            <p:cNvSpPr txBox="1"/>
            <p:nvPr/>
          </p:nvSpPr>
          <p:spPr>
            <a:xfrm>
              <a:off x="5568594" y="3724061"/>
              <a:ext cx="1819688" cy="230832"/>
            </a:xfrm>
            <a:prstGeom prst="rect">
              <a:avLst/>
            </a:prstGeom>
            <a:solidFill>
              <a:srgbClr val="F1F1F1"/>
            </a:solidFill>
          </p:spPr>
          <p:txBody>
            <a:bodyPr wrap="square" rtlCol="0">
              <a:spAutoFit/>
            </a:bodyPr>
            <a:lstStyle/>
            <a:p>
              <a:r>
                <a:rPr lang="lv-LV" sz="900" dirty="0">
                  <a:latin typeface="Aptos" panose="020B0004020202020204" pitchFamily="34" charset="0"/>
                </a:rPr>
                <a:t>Augsts citu vecumu īpatsvars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A00018-2513-E56B-5EEE-6B1DF0EEF549}"/>
                </a:ext>
              </a:extLst>
            </p:cNvPr>
            <p:cNvSpPr txBox="1"/>
            <p:nvPr/>
          </p:nvSpPr>
          <p:spPr>
            <a:xfrm>
              <a:off x="2465798" y="7539335"/>
              <a:ext cx="98631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lv-LV" sz="1200" dirty="0">
                  <a:latin typeface="Aptos" panose="020B0004020202020204" pitchFamily="34" charset="0"/>
                </a:rPr>
                <a:t>Zem 35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D3862E0-5BF0-035B-9E6F-BE1894B900CE}"/>
                </a:ext>
              </a:extLst>
            </p:cNvPr>
            <p:cNvSpPr txBox="1"/>
            <p:nvPr/>
          </p:nvSpPr>
          <p:spPr>
            <a:xfrm>
              <a:off x="5998396" y="7524269"/>
              <a:ext cx="118324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lv-LV" sz="1200" dirty="0">
                  <a:latin typeface="Aptos" panose="020B0004020202020204" pitchFamily="34" charset="0"/>
                </a:rPr>
                <a:t>Virs 50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7F9F95-E5FC-7BF2-543B-A0F6950AE57E}"/>
              </a:ext>
            </a:extLst>
          </p:cNvPr>
          <p:cNvGrpSpPr/>
          <p:nvPr/>
        </p:nvGrpSpPr>
        <p:grpSpPr>
          <a:xfrm>
            <a:off x="9301870" y="2950966"/>
            <a:ext cx="7490080" cy="5551599"/>
            <a:chOff x="9392532" y="2950966"/>
            <a:chExt cx="7262039" cy="542730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56A1002-EC5C-8243-594C-7C95FDC4D47D}"/>
                </a:ext>
              </a:extLst>
            </p:cNvPr>
            <p:cNvGrpSpPr/>
            <p:nvPr/>
          </p:nvGrpSpPr>
          <p:grpSpPr>
            <a:xfrm>
              <a:off x="9392532" y="2950966"/>
              <a:ext cx="7262038" cy="4912241"/>
              <a:chOff x="8552148" y="1592864"/>
              <a:chExt cx="8788115" cy="622957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2124318B-05D1-AF8A-9627-4B6F2F4641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4030" r="6176"/>
              <a:stretch>
                <a:fillRect/>
              </a:stretch>
            </p:blipFill>
            <p:spPr>
              <a:xfrm>
                <a:off x="8552148" y="1592864"/>
                <a:ext cx="8788115" cy="6229574"/>
              </a:xfrm>
              <a:prstGeom prst="rect">
                <a:avLst/>
              </a:prstGeom>
              <a:ln>
                <a:solidFill>
                  <a:schemeClr val="accent1">
                    <a:shade val="15000"/>
                  </a:schemeClr>
                </a:solidFill>
              </a:ln>
            </p:spPr>
          </p:pic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E9F6DBDA-942B-0639-EDAA-3F34AE9CCF61}"/>
                  </a:ext>
                </a:extLst>
              </p:cNvPr>
              <p:cNvSpPr/>
              <p:nvPr/>
            </p:nvSpPr>
            <p:spPr>
              <a:xfrm>
                <a:off x="8835374" y="6043922"/>
                <a:ext cx="8504889" cy="736600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shade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>
                  <a:noFill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99D553-CAF3-75A8-6794-B711CD5B96ED}"/>
                </a:ext>
              </a:extLst>
            </p:cNvPr>
            <p:cNvSpPr txBox="1"/>
            <p:nvPr/>
          </p:nvSpPr>
          <p:spPr>
            <a:xfrm>
              <a:off x="9392532" y="8070498"/>
              <a:ext cx="320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lv-LV" sz="1400" b="0" dirty="0">
                  <a:solidFill>
                    <a:srgbClr val="00434E"/>
                  </a:solidFill>
                  <a:latin typeface="Verdana Pro" panose="020B0604030504040204" pitchFamily="34" charset="0"/>
                </a:rPr>
                <a:t>Avots: OECD, 2023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A21CB6-6ED8-D334-AAE5-D1569D258AFF}"/>
                </a:ext>
              </a:extLst>
            </p:cNvPr>
            <p:cNvSpPr/>
            <p:nvPr/>
          </p:nvSpPr>
          <p:spPr>
            <a:xfrm>
              <a:off x="9392533" y="2950966"/>
              <a:ext cx="7262038" cy="773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lv-LV" sz="1600" dirty="0">
                  <a:solidFill>
                    <a:schemeClr val="tx1"/>
                  </a:solidFill>
                  <a:latin typeface="Aptos" panose="020B0004020202020204" pitchFamily="34" charset="0"/>
                </a:rPr>
                <a:t>Uzņēmumu attieksme pret iespēju pieņemt darbā kandidātus zemākos un vidējos amatos atkarībā no vecuma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77DDF9A-2B39-C203-7DDE-3EEAF86E7996}"/>
                </a:ext>
              </a:extLst>
            </p:cNvPr>
            <p:cNvSpPr/>
            <p:nvPr/>
          </p:nvSpPr>
          <p:spPr>
            <a:xfrm>
              <a:off x="10132647" y="3880231"/>
              <a:ext cx="1333312" cy="284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lv-LV" sz="1000" dirty="0">
                  <a:solidFill>
                    <a:schemeClr val="tx1"/>
                  </a:solidFill>
                  <a:latin typeface="Aptos" panose="020B0004020202020204" pitchFamily="34" charset="0"/>
                </a:rPr>
                <a:t>Noteikti pieņemtu</a:t>
              </a:r>
              <a:endParaRPr lang="lv-LV" sz="16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BD3F9EF-9575-60FD-67B3-93B0C2CCB186}"/>
                </a:ext>
              </a:extLst>
            </p:cNvPr>
            <p:cNvSpPr/>
            <p:nvPr/>
          </p:nvSpPr>
          <p:spPr>
            <a:xfrm>
              <a:off x="11868578" y="3880231"/>
              <a:ext cx="1333312" cy="284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lv-LV" sz="1000" dirty="0">
                  <a:solidFill>
                    <a:schemeClr val="tx1"/>
                  </a:solidFill>
                  <a:latin typeface="Aptos" panose="020B0004020202020204" pitchFamily="34" charset="0"/>
                </a:rPr>
                <a:t>Drīzāk pieņemtu</a:t>
              </a:r>
              <a:endParaRPr lang="lv-LV" sz="16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4261625-0160-CD43-B4A5-DA4ED80E7A8C}"/>
                </a:ext>
              </a:extLst>
            </p:cNvPr>
            <p:cNvSpPr/>
            <p:nvPr/>
          </p:nvSpPr>
          <p:spPr>
            <a:xfrm>
              <a:off x="13547359" y="3880231"/>
              <a:ext cx="1447372" cy="284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lv-LV" sz="1000" dirty="0">
                  <a:solidFill>
                    <a:schemeClr val="tx1"/>
                  </a:solidFill>
                  <a:latin typeface="Aptos" panose="020B0004020202020204" pitchFamily="34" charset="0"/>
                </a:rPr>
                <a:t>Iespējams pieņemtu</a:t>
              </a:r>
              <a:endParaRPr lang="lv-LV" sz="16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5916A61-DE27-B7D2-23B6-F8AC0CF75961}"/>
                </a:ext>
              </a:extLst>
            </p:cNvPr>
            <p:cNvSpPr/>
            <p:nvPr/>
          </p:nvSpPr>
          <p:spPr>
            <a:xfrm>
              <a:off x="10132647" y="4148526"/>
              <a:ext cx="2788016" cy="284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lv-LV" sz="1000" dirty="0">
                  <a:solidFill>
                    <a:schemeClr val="tx1"/>
                  </a:solidFill>
                  <a:latin typeface="Aptos" panose="020B0004020202020204" pitchFamily="34" charset="0"/>
                </a:rPr>
                <a:t>Drīzāk nepieņemtu</a:t>
              </a:r>
              <a:endParaRPr lang="lv-LV" sz="16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29626ED-7D90-8E8C-FE5F-92D5637C0C76}"/>
                </a:ext>
              </a:extLst>
            </p:cNvPr>
            <p:cNvSpPr/>
            <p:nvPr/>
          </p:nvSpPr>
          <p:spPr>
            <a:xfrm rot="16200000">
              <a:off x="8959919" y="5603864"/>
              <a:ext cx="1333312" cy="284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lv-LV" sz="1000" dirty="0">
                  <a:solidFill>
                    <a:schemeClr val="tx1"/>
                  </a:solidFill>
                  <a:latin typeface="Aptos" panose="020B0004020202020204" pitchFamily="34" charset="0"/>
                </a:rPr>
                <a:t>Vecuma grupa</a:t>
              </a:r>
              <a:endParaRPr lang="lv-LV" sz="16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643A9A4-DA35-B2CF-AB23-A686D2939469}"/>
                </a:ext>
              </a:extLst>
            </p:cNvPr>
            <p:cNvSpPr/>
            <p:nvPr/>
          </p:nvSpPr>
          <p:spPr>
            <a:xfrm>
              <a:off x="12372698" y="7309914"/>
              <a:ext cx="1519125" cy="284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lv-LV" sz="1000" dirty="0">
                  <a:solidFill>
                    <a:schemeClr val="tx1"/>
                  </a:solidFill>
                  <a:latin typeface="Aptos" panose="020B0004020202020204" pitchFamily="34" charset="0"/>
                </a:rPr>
                <a:t>% no respondentiem</a:t>
              </a:r>
              <a:endParaRPr lang="lv-LV" sz="16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4933094-C26E-1610-855E-ABC9565C12E1}"/>
                </a:ext>
              </a:extLst>
            </p:cNvPr>
            <p:cNvSpPr/>
            <p:nvPr/>
          </p:nvSpPr>
          <p:spPr>
            <a:xfrm>
              <a:off x="9976731" y="7708454"/>
              <a:ext cx="1262770" cy="137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lv-LV" sz="1000" dirty="0">
                  <a:solidFill>
                    <a:schemeClr val="tx1"/>
                  </a:solidFill>
                  <a:latin typeface="Aptos" panose="020B0004020202020204" pitchFamily="34" charset="0"/>
                </a:rPr>
                <a:t>darba devēji</a:t>
              </a:r>
              <a:endParaRPr lang="lv-LV" sz="160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8087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86ACFC79-6535-8A24-BDCE-AC48AAF94536}"/>
              </a:ext>
            </a:extLst>
          </p:cNvPr>
          <p:cNvSpPr txBox="1">
            <a:spLocks/>
          </p:cNvSpPr>
          <p:nvPr/>
        </p:nvSpPr>
        <p:spPr>
          <a:xfrm>
            <a:off x="639432" y="306439"/>
            <a:ext cx="16676914" cy="17041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4400" dirty="0">
                <a:solidFill>
                  <a:srgbClr val="228B9D"/>
                </a:solidFill>
                <a:latin typeface="Aptos" panose="020B0004020202020204" pitchFamily="34" charset="0"/>
              </a:rPr>
              <a:t>KĀ UZŅĒMUMOS VEICINĀT PAAUDŽU SADARBĪBU?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51DA59E-F422-7135-8876-D9E5D95E3E5E}"/>
              </a:ext>
            </a:extLst>
          </p:cNvPr>
          <p:cNvCxnSpPr/>
          <p:nvPr/>
        </p:nvCxnSpPr>
        <p:spPr>
          <a:xfrm>
            <a:off x="1244342" y="5751095"/>
            <a:ext cx="147507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9E8246-DD06-6400-88E3-F8D8DEDCF068}"/>
              </a:ext>
            </a:extLst>
          </p:cNvPr>
          <p:cNvGrpSpPr/>
          <p:nvPr/>
        </p:nvGrpSpPr>
        <p:grpSpPr>
          <a:xfrm>
            <a:off x="152338" y="4497239"/>
            <a:ext cx="4021547" cy="3695878"/>
            <a:chOff x="59930" y="3270266"/>
            <a:chExt cx="4021547" cy="369638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236667-E7D8-28E0-5884-1D45EA193842}"/>
                </a:ext>
              </a:extLst>
            </p:cNvPr>
            <p:cNvSpPr txBox="1"/>
            <p:nvPr/>
          </p:nvSpPr>
          <p:spPr>
            <a:xfrm>
              <a:off x="59930" y="5766160"/>
              <a:ext cx="4021547" cy="1200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b="1" i="0" u="none" strike="noStrike" kern="0" cap="none" spc="0" normalizeH="0" baseline="0" noProof="0" dirty="0">
                <a:ln>
                  <a:noFill/>
                </a:ln>
                <a:solidFill>
                  <a:srgbClr val="00434E"/>
                </a:solidFill>
                <a:effectLst/>
                <a:uLnTx/>
                <a:uFillTx/>
                <a:latin typeface="Verdana Pro" panose="020B0604030504040204" pitchFamily="34" charset="0"/>
                <a:sym typeface="Helvetica Neue"/>
              </a:endParaRPr>
            </a:p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b="1" i="0" u="none" strike="noStrike" kern="0" cap="none" spc="0" normalizeH="0" baseline="0" noProof="0" dirty="0">
                  <a:ln>
                    <a:noFill/>
                  </a:ln>
                  <a:solidFill>
                    <a:srgbClr val="00434E"/>
                  </a:solidFill>
                  <a:effectLst/>
                  <a:uLnTx/>
                  <a:uFillTx/>
                  <a:latin typeface="Verdana Pro" panose="020B0604030504040204" pitchFamily="34" charset="0"/>
                  <a:sym typeface="Helvetica Neue"/>
                </a:rPr>
                <a:t>Izvairīties no stereotipiem</a:t>
              </a: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193628E5-5727-A537-3C41-329C2E7272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580" y="3270266"/>
              <a:ext cx="2641975" cy="2312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2B8D664-8D8D-75FE-8973-AA687DE3D3E6}"/>
              </a:ext>
            </a:extLst>
          </p:cNvPr>
          <p:cNvGrpSpPr/>
          <p:nvPr/>
        </p:nvGrpSpPr>
        <p:grpSpPr>
          <a:xfrm>
            <a:off x="6039350" y="4355280"/>
            <a:ext cx="5160699" cy="3677387"/>
            <a:chOff x="6024290" y="3116805"/>
            <a:chExt cx="5160699" cy="367738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2B68A5B-6C26-5AB9-75D0-42238F7CCE5A}"/>
                </a:ext>
              </a:extLst>
            </p:cNvPr>
            <p:cNvSpPr txBox="1"/>
            <p:nvPr/>
          </p:nvSpPr>
          <p:spPr>
            <a:xfrm>
              <a:off x="6024290" y="5963195"/>
              <a:ext cx="51606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b="1" i="0" u="none" strike="noStrike" kern="0" cap="none" spc="0" normalizeH="0" baseline="0" noProof="0" dirty="0">
                  <a:ln>
                    <a:noFill/>
                  </a:ln>
                  <a:solidFill>
                    <a:srgbClr val="00434E"/>
                  </a:solidFill>
                  <a:effectLst/>
                  <a:uLnTx/>
                  <a:uFillTx/>
                  <a:latin typeface="Verdana Pro" panose="020B0604030504040204" pitchFamily="34" charset="0"/>
                  <a:sym typeface="Helvetica Neue"/>
                </a:rPr>
                <a:t>Apzināties katra darbinieka individuālās spējas</a:t>
              </a:r>
            </a:p>
          </p:txBody>
        </p:sp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B3F11C54-8C94-A7E2-3BD8-05F0A51DAA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5890" y="3116805"/>
              <a:ext cx="2857500" cy="2495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EDB040-BBEF-E513-E608-16B7F102A84E}"/>
              </a:ext>
            </a:extLst>
          </p:cNvPr>
          <p:cNvGrpSpPr/>
          <p:nvPr/>
        </p:nvGrpSpPr>
        <p:grpSpPr>
          <a:xfrm>
            <a:off x="12453886" y="4079592"/>
            <a:ext cx="4095727" cy="4710023"/>
            <a:chOff x="12165931" y="3240630"/>
            <a:chExt cx="4095727" cy="471002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D90EC8-D5C0-A127-B601-B4670CA616F0}"/>
                </a:ext>
              </a:extLst>
            </p:cNvPr>
            <p:cNvSpPr txBox="1"/>
            <p:nvPr/>
          </p:nvSpPr>
          <p:spPr>
            <a:xfrm>
              <a:off x="12165931" y="6011661"/>
              <a:ext cx="409572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b="1" i="0" u="none" strike="noStrike" kern="0" cap="none" spc="0" normalizeH="0" baseline="0" noProof="0" dirty="0">
                  <a:ln>
                    <a:noFill/>
                  </a:ln>
                  <a:solidFill>
                    <a:srgbClr val="00434E"/>
                  </a:solidFill>
                  <a:effectLst/>
                  <a:uLnTx/>
                  <a:uFillTx/>
                  <a:latin typeface="Verdana Pro" panose="020B0604030504040204" pitchFamily="34" charset="0"/>
                  <a:sym typeface="Helvetica Neue"/>
                </a:rPr>
                <a:t>Veidot atbilstošu uzņēmuma politiku un programmas paaudžu sadarbībai un senioru iesaistei</a:t>
              </a:r>
            </a:p>
          </p:txBody>
        </p:sp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8BAC7A71-0CD3-DD24-73C3-D6A96CF519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27945" y="3240630"/>
              <a:ext cx="2171700" cy="2371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4FA7818-5277-DE23-3BE3-674C782F2389}"/>
              </a:ext>
            </a:extLst>
          </p:cNvPr>
          <p:cNvSpPr txBox="1"/>
          <p:nvPr/>
        </p:nvSpPr>
        <p:spPr>
          <a:xfrm>
            <a:off x="527316" y="2043511"/>
            <a:ext cx="16022297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650229" lvl="1" indent="0"/>
            <a:r>
              <a:rPr lang="lv-LV" sz="2000" dirty="0">
                <a:latin typeface="Verdana Pro" panose="020B0604030504040204" pitchFamily="34" charset="0"/>
              </a:rPr>
              <a:t>Vecumu dažādība paver plašāku informācijas un pieredzes avotu komandai, ar ko strādāt mērķu sasniegšanā</a:t>
            </a:r>
          </a:p>
          <a:p>
            <a:pPr marL="650229" lvl="1" indent="0"/>
            <a:endParaRPr lang="lv-LV" sz="1800" dirty="0">
              <a:latin typeface="Verdana Pro" panose="020B0604030504040204" pitchFamily="34" charset="0"/>
            </a:endParaRPr>
          </a:p>
          <a:p>
            <a:pPr lvl="1"/>
            <a:r>
              <a:rPr lang="lv-LV" sz="1400" dirty="0">
                <a:latin typeface="Verdana Pro" panose="020B0604030504040204" pitchFamily="34" charset="0"/>
              </a:rPr>
              <a:t>	(</a:t>
            </a:r>
            <a:r>
              <a:rPr lang="lv-LV" sz="1400" dirty="0" err="1">
                <a:latin typeface="Verdana Pro" panose="020B0604030504040204" pitchFamily="34" charset="0"/>
              </a:rPr>
              <a:t>Harvard</a:t>
            </a:r>
            <a:r>
              <a:rPr lang="lv-LV" sz="1400" dirty="0">
                <a:latin typeface="Verdana Pro" panose="020B0604030504040204" pitchFamily="34" charset="0"/>
              </a:rPr>
              <a:t>, 2020)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6AEC5E2-E04F-7F0E-1260-9337FD2AAF6D}"/>
              </a:ext>
            </a:extLst>
          </p:cNvPr>
          <p:cNvSpPr/>
          <p:nvPr/>
        </p:nvSpPr>
        <p:spPr>
          <a:xfrm>
            <a:off x="16658537" y="9101977"/>
            <a:ext cx="513707" cy="4616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latin typeface="Aptos" panose="020B00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07194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E3C9-8AA9-E739-4680-AAA105A14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818" y="294227"/>
            <a:ext cx="14955837" cy="865187"/>
          </a:xfrm>
        </p:spPr>
        <p:txBody>
          <a:bodyPr/>
          <a:lstStyle/>
          <a:p>
            <a:r>
              <a:rPr lang="lv-LV" b="1" dirty="0">
                <a:solidFill>
                  <a:srgbClr val="228B9D"/>
                </a:solidFill>
                <a:latin typeface="Aptos" panose="020B0004020202020204" pitchFamily="34" charset="0"/>
              </a:rPr>
              <a:t>PAAUDŽU IESAISTES PIEMĒRI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1AD5EF-41FA-FD6E-C80B-19C6F83F256F}"/>
              </a:ext>
            </a:extLst>
          </p:cNvPr>
          <p:cNvSpPr txBox="1"/>
          <p:nvPr/>
        </p:nvSpPr>
        <p:spPr>
          <a:xfrm>
            <a:off x="1002818" y="2504106"/>
            <a:ext cx="7183954" cy="532453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lv-LV" sz="2000" b="0" dirty="0">
                <a:latin typeface="Verdana Pro" panose="020B0604030504040204" pitchFamily="34" charset="0"/>
              </a:rPr>
              <a:t>Uzņēmums secināja, ka dažādu paaudžu mijiedarbība ir pozitīva ietekme konkurētspējai, </a:t>
            </a:r>
            <a:r>
              <a:rPr lang="lv-LV" sz="2000" dirty="0">
                <a:latin typeface="Verdana Pro" panose="020B0604030504040204" pitchFamily="34" charset="0"/>
              </a:rPr>
              <a:t>taču bez atbilstoša </a:t>
            </a:r>
            <a:r>
              <a:rPr lang="lv-LV" sz="2000" dirty="0" err="1">
                <a:latin typeface="Verdana Pro" panose="020B0604030504040204" pitchFamily="34" charset="0"/>
              </a:rPr>
              <a:t>mentoringa</a:t>
            </a:r>
            <a:r>
              <a:rPr lang="lv-LV" sz="2000" dirty="0">
                <a:latin typeface="Verdana Pro" panose="020B0604030504040204" pitchFamily="34" charset="0"/>
              </a:rPr>
              <a:t> var rasties komunikācijas grūtības.</a:t>
            </a:r>
          </a:p>
          <a:p>
            <a:pPr algn="l"/>
            <a:endParaRPr lang="lv-LV" sz="2000" b="0" dirty="0">
              <a:latin typeface="Verdana Pro" panose="020B0604030504040204" pitchFamily="34" charset="0"/>
            </a:endParaRPr>
          </a:p>
          <a:p>
            <a:pPr algn="l"/>
            <a:r>
              <a:rPr lang="lv-LV" sz="2000" b="0" dirty="0">
                <a:latin typeface="Verdana Pro" panose="020B0604030504040204" pitchFamily="34" charset="0"/>
              </a:rPr>
              <a:t>Programmas mērķis ir </a:t>
            </a:r>
            <a:r>
              <a:rPr lang="lv-LV" sz="2000" dirty="0">
                <a:latin typeface="Verdana Pro" panose="020B0604030504040204" pitchFamily="34" charset="0"/>
              </a:rPr>
              <a:t>savienot divus dažādas paaudzes darbiniekus</a:t>
            </a:r>
            <a:r>
              <a:rPr lang="lv-LV" sz="2000" b="0" dirty="0">
                <a:latin typeface="Verdana Pro" panose="020B0604030504040204" pitchFamily="34" charset="0"/>
              </a:rPr>
              <a:t>, lai veicinātu zināšanu, pieredžu un skatījumu apmaiņu.</a:t>
            </a:r>
          </a:p>
          <a:p>
            <a:pPr algn="just"/>
            <a:endParaRPr lang="lv-LV" sz="2000" b="0" dirty="0">
              <a:latin typeface="Verdana Pro" panose="020B0604030504040204" pitchFamily="34" charset="0"/>
            </a:endParaRPr>
          </a:p>
          <a:p>
            <a:pPr algn="just"/>
            <a:r>
              <a:rPr lang="lv-LV" sz="2000" b="0" dirty="0">
                <a:latin typeface="Verdana Pro" panose="020B0604030504040204" pitchFamily="34" charset="0"/>
              </a:rPr>
              <a:t>Programmas ietvaros tiek definētas katra dalībnieka vajadzības, un </a:t>
            </a:r>
            <a:r>
              <a:rPr lang="lv-LV" sz="2000" dirty="0">
                <a:latin typeface="Verdana Pro" panose="020B0604030504040204" pitchFamily="34" charset="0"/>
              </a:rPr>
              <a:t>notiek kopīga sastrādāšanās </a:t>
            </a:r>
            <a:r>
              <a:rPr lang="lv-LV" sz="2000" b="0" dirty="0">
                <a:latin typeface="Verdana Pro" panose="020B0604030504040204" pitchFamily="34" charset="0"/>
              </a:rPr>
              <a:t>6-9 mēnešu periodā. </a:t>
            </a:r>
          </a:p>
          <a:p>
            <a:pPr algn="just"/>
            <a:endParaRPr lang="lv-LV" sz="2000" b="0" dirty="0">
              <a:latin typeface="Verdana Pro" panose="020B0604030504040204" pitchFamily="34" charset="0"/>
            </a:endParaRPr>
          </a:p>
          <a:p>
            <a:pPr algn="just"/>
            <a:r>
              <a:rPr lang="lv-LV" sz="2000" b="0" dirty="0">
                <a:latin typeface="Verdana Pro" panose="020B0604030504040204" pitchFamily="34" charset="0"/>
              </a:rPr>
              <a:t>Iekšējās aptaujas liecināja, ka programma ir īpaši efektīva vecuma diskriminācijas mazināšanā.</a:t>
            </a:r>
          </a:p>
          <a:p>
            <a:pPr algn="just"/>
            <a:endParaRPr lang="lv-LV" sz="2000" b="0" dirty="0">
              <a:latin typeface="Verdana Pro" panose="020B0604030504040204" pitchFamily="34" charset="0"/>
            </a:endParaRPr>
          </a:p>
          <a:p>
            <a:pPr algn="just"/>
            <a:endParaRPr lang="lv-LV" sz="2000" b="0" dirty="0">
              <a:latin typeface="Verdana Pro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C21EF-E2B4-11F7-C16A-A2ADEF8333F8}"/>
              </a:ext>
            </a:extLst>
          </p:cNvPr>
          <p:cNvSpPr txBox="1"/>
          <p:nvPr/>
        </p:nvSpPr>
        <p:spPr>
          <a:xfrm>
            <a:off x="9153491" y="2529569"/>
            <a:ext cx="7183954" cy="532453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lv-LV" sz="2000" b="0" dirty="0">
                <a:latin typeface="Verdana Pro" panose="020B0604030504040204" pitchFamily="34" charset="0"/>
              </a:rPr>
              <a:t>2024.g. janvārī filiālē Polijā </a:t>
            </a:r>
            <a:r>
              <a:rPr lang="lv-LV" sz="2000" dirty="0">
                <a:latin typeface="Verdana Pro" panose="020B0604030504040204" pitchFamily="34" charset="0"/>
              </a:rPr>
              <a:t>izveidoja ēnu padomi</a:t>
            </a:r>
            <a:r>
              <a:rPr lang="lv-LV" sz="2000" b="0" dirty="0">
                <a:latin typeface="Verdana Pro" panose="020B0604030504040204" pitchFamily="34" charset="0"/>
              </a:rPr>
              <a:t>, kurā jaunieši-speciālisti tiek aicināti piedalīties lēmumu pieņemšanā, </a:t>
            </a:r>
            <a:r>
              <a:rPr lang="lv-LV" sz="2000" dirty="0">
                <a:latin typeface="Verdana Pro" panose="020B0604030504040204" pitchFamily="34" charset="0"/>
              </a:rPr>
              <a:t>apmainoties ar zināšanām un redzējumiem par uzņēmuma darbiem</a:t>
            </a:r>
            <a:r>
              <a:rPr lang="lv-LV" sz="2000" b="0" dirty="0">
                <a:latin typeface="Verdana Pro" panose="020B0604030504040204" pitchFamily="34" charset="0"/>
              </a:rPr>
              <a:t>.</a:t>
            </a:r>
          </a:p>
          <a:p>
            <a:pPr algn="just"/>
            <a:endParaRPr lang="lv-LV" sz="2000" b="0" dirty="0">
              <a:latin typeface="Verdana Pro" panose="020B0604030504040204" pitchFamily="34" charset="0"/>
            </a:endParaRPr>
          </a:p>
          <a:p>
            <a:pPr algn="just"/>
            <a:r>
              <a:rPr lang="lv-LV" sz="2000" b="0" dirty="0">
                <a:latin typeface="Verdana Pro" panose="020B0604030504040204" pitchFamily="34" charset="0"/>
              </a:rPr>
              <a:t>Ēnu padome tiek sasaukta reizi 4-6 nedēļās, kur </a:t>
            </a:r>
            <a:r>
              <a:rPr lang="lv-LV" sz="2000" dirty="0">
                <a:latin typeface="Verdana Pro" panose="020B0604030504040204" pitchFamily="34" charset="0"/>
              </a:rPr>
              <a:t>jaunieši aktīvi dalās ar savu redzējumu un aptaujā vadību </a:t>
            </a:r>
            <a:r>
              <a:rPr lang="lv-LV" sz="2000" b="0" dirty="0">
                <a:latin typeface="Verdana Pro" panose="020B0604030504040204" pitchFamily="34" charset="0"/>
              </a:rPr>
              <a:t>par pieņemtajiem lēmumiem un idejām.</a:t>
            </a:r>
          </a:p>
          <a:p>
            <a:pPr algn="just"/>
            <a:endParaRPr lang="lv-LV" sz="2000" b="0" dirty="0">
              <a:latin typeface="Verdana Pro" panose="020B0604030504040204" pitchFamily="34" charset="0"/>
            </a:endParaRPr>
          </a:p>
          <a:p>
            <a:pPr algn="just"/>
            <a:r>
              <a:rPr lang="lv-LV" sz="2000" b="0" dirty="0">
                <a:latin typeface="Verdana Pro" panose="020B0604030504040204" pitchFamily="34" charset="0"/>
              </a:rPr>
              <a:t>No vienas puses,</a:t>
            </a:r>
            <a:r>
              <a:rPr lang="lv-LV" sz="2000" dirty="0">
                <a:latin typeface="Verdana Pro" panose="020B0604030504040204" pitchFamily="34" charset="0"/>
              </a:rPr>
              <a:t> jaunieši gūst pieredzi </a:t>
            </a:r>
            <a:r>
              <a:rPr lang="lv-LV" sz="2000" b="0" dirty="0">
                <a:latin typeface="Verdana Pro" panose="020B0604030504040204" pitchFamily="34" charset="0"/>
              </a:rPr>
              <a:t>vadības darbā un iemācās atbildību, bet </a:t>
            </a:r>
            <a:r>
              <a:rPr lang="lv-LV" sz="2000" dirty="0">
                <a:latin typeface="Verdana Pro" panose="020B0604030504040204" pitchFamily="34" charset="0"/>
              </a:rPr>
              <a:t>vadītāji gūst ieskatu jauniešu redzējumā</a:t>
            </a:r>
            <a:r>
              <a:rPr lang="lv-LV" sz="2000" b="0" dirty="0">
                <a:latin typeface="Verdana Pro" panose="020B0604030504040204" pitchFamily="34" charset="0"/>
              </a:rPr>
              <a:t> par uzņēmumu politiku, vadību, kā arī veicina jauno darbinieku noturību. </a:t>
            </a:r>
          </a:p>
          <a:p>
            <a:pPr algn="just"/>
            <a:endParaRPr lang="lv-LV" sz="2000" b="0" dirty="0">
              <a:latin typeface="Verdana Pro" panose="020B0604030504040204" pitchFamily="34" charset="0"/>
            </a:endParaRPr>
          </a:p>
          <a:p>
            <a:pPr algn="just"/>
            <a:endParaRPr lang="lv-LV" sz="2000" b="0" dirty="0">
              <a:latin typeface="Verdana Pro" panose="020B060403050404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B2E1E15-E789-89EE-7B0F-3DB9A372E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6F7"/>
              </a:clrFrom>
              <a:clrTo>
                <a:srgbClr val="F5F6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0613" y="857009"/>
            <a:ext cx="4815646" cy="173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1A4A59-3A7B-9ECC-2D57-9C60D552C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3491" y="1245179"/>
            <a:ext cx="4211635" cy="8166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227037-BF55-2542-BC3F-416C2F746A86}"/>
              </a:ext>
            </a:extLst>
          </p:cNvPr>
          <p:cNvSpPr txBox="1"/>
          <p:nvPr/>
        </p:nvSpPr>
        <p:spPr>
          <a:xfrm>
            <a:off x="2594080" y="1371683"/>
            <a:ext cx="4638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v-LV" sz="2000" b="0" dirty="0">
                <a:latin typeface="Verdana Pro" panose="020B0604030504040204" pitchFamily="34" charset="0"/>
              </a:rPr>
              <a:t>Vācijas globālais IT biznesa risinājumu uzņēmums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126CCC-92FF-B9E3-F6ED-1A55A9FB07A4}"/>
              </a:ext>
            </a:extLst>
          </p:cNvPr>
          <p:cNvSpPr txBox="1"/>
          <p:nvPr/>
        </p:nvSpPr>
        <p:spPr>
          <a:xfrm>
            <a:off x="13459327" y="1141869"/>
            <a:ext cx="3880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v-LV" sz="2000" b="0" dirty="0">
                <a:latin typeface="Verdana Pro" panose="020B0604030504040204" pitchFamily="34" charset="0"/>
              </a:rPr>
              <a:t>ASV globālais darbiekārtošanas pakalpojumu uzņēmums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D4076E-BD0F-6303-DA7D-6AA3B25EB0BB}"/>
              </a:ext>
            </a:extLst>
          </p:cNvPr>
          <p:cNvSpPr txBox="1"/>
          <p:nvPr/>
        </p:nvSpPr>
        <p:spPr>
          <a:xfrm>
            <a:off x="312836" y="9193356"/>
            <a:ext cx="12432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lv-LV" sz="1200" b="0" dirty="0">
                <a:latin typeface="Verdana Pro" panose="020B0604030504040204" pitchFamily="34" charset="0"/>
              </a:rPr>
              <a:t>Avots: OECD, 2024. «</a:t>
            </a:r>
            <a:r>
              <a:rPr lang="lv-LV" sz="1200" b="0" dirty="0" err="1">
                <a:latin typeface="Verdana Pro" panose="020B0604030504040204" pitchFamily="34" charset="0"/>
              </a:rPr>
              <a:t>Facilitating</a:t>
            </a:r>
            <a:r>
              <a:rPr lang="lv-LV" sz="1200" b="0" dirty="0">
                <a:latin typeface="Verdana Pro" panose="020B0604030504040204" pitchFamily="34" charset="0"/>
              </a:rPr>
              <a:t> </a:t>
            </a:r>
            <a:r>
              <a:rPr lang="lv-LV" sz="1200" b="0" dirty="0" err="1">
                <a:latin typeface="Verdana Pro" panose="020B0604030504040204" pitchFamily="34" charset="0"/>
              </a:rPr>
              <a:t>knowledge</a:t>
            </a:r>
            <a:r>
              <a:rPr lang="lv-LV" sz="1200" b="0" dirty="0">
                <a:latin typeface="Verdana Pro" panose="020B0604030504040204" pitchFamily="34" charset="0"/>
              </a:rPr>
              <a:t> </a:t>
            </a:r>
            <a:r>
              <a:rPr lang="lv-LV" sz="1200" b="0" dirty="0" err="1">
                <a:latin typeface="Verdana Pro" panose="020B0604030504040204" pitchFamily="34" charset="0"/>
              </a:rPr>
              <a:t>transfer</a:t>
            </a:r>
            <a:r>
              <a:rPr lang="lv-LV" sz="1200" b="0" dirty="0">
                <a:latin typeface="Verdana Pro" panose="020B0604030504040204" pitchFamily="34" charset="0"/>
              </a:rPr>
              <a:t> </a:t>
            </a:r>
            <a:r>
              <a:rPr lang="lv-LV" sz="1200" b="0" dirty="0" err="1">
                <a:latin typeface="Verdana Pro" panose="020B0604030504040204" pitchFamily="34" charset="0"/>
              </a:rPr>
              <a:t>between</a:t>
            </a:r>
            <a:r>
              <a:rPr lang="lv-LV" sz="1200" b="0" dirty="0">
                <a:latin typeface="Verdana Pro" panose="020B0604030504040204" pitchFamily="34" charset="0"/>
              </a:rPr>
              <a:t> </a:t>
            </a:r>
            <a:r>
              <a:rPr lang="lv-LV" sz="1200" b="0" dirty="0" err="1">
                <a:latin typeface="Verdana Pro" panose="020B0604030504040204" pitchFamily="34" charset="0"/>
              </a:rPr>
              <a:t>generations</a:t>
            </a:r>
            <a:r>
              <a:rPr lang="lv-LV" sz="1200" b="0" dirty="0">
                <a:latin typeface="Verdana Pro" panose="020B0604030504040204" pitchFamily="34" charset="0"/>
              </a:rPr>
              <a:t>»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206B84-A7A6-F692-2BAE-F68E10C13A67}"/>
              </a:ext>
            </a:extLst>
          </p:cNvPr>
          <p:cNvSpPr/>
          <p:nvPr/>
        </p:nvSpPr>
        <p:spPr>
          <a:xfrm>
            <a:off x="16658537" y="9101977"/>
            <a:ext cx="513707" cy="4616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latin typeface="Aptos" panose="020B00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906795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3896D246-F0A9-62F9-C4C9-3EED069564E1}"/>
              </a:ext>
            </a:extLst>
          </p:cNvPr>
          <p:cNvSpPr/>
          <p:nvPr/>
        </p:nvSpPr>
        <p:spPr>
          <a:xfrm>
            <a:off x="-3175876" y="-3601901"/>
            <a:ext cx="16941799" cy="15494000"/>
          </a:xfrm>
          <a:prstGeom prst="ellipse">
            <a:avLst/>
          </a:prstGeom>
          <a:solidFill>
            <a:srgbClr val="58788B">
              <a:alpha val="54902"/>
            </a:srgbClr>
          </a:solidFill>
          <a:ln w="57150">
            <a:solidFill>
              <a:srgbClr val="00434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AA56DE-D478-F62F-9351-D280BCF00E4D}"/>
              </a:ext>
            </a:extLst>
          </p:cNvPr>
          <p:cNvSpPr/>
          <p:nvPr/>
        </p:nvSpPr>
        <p:spPr>
          <a:xfrm>
            <a:off x="-2107379" y="-2218085"/>
            <a:ext cx="11856444" cy="10791173"/>
          </a:xfrm>
          <a:prstGeom prst="ellipse">
            <a:avLst/>
          </a:prstGeom>
          <a:solidFill>
            <a:srgbClr val="023436">
              <a:alpha val="54902"/>
            </a:srgbClr>
          </a:solidFill>
          <a:ln w="57150">
            <a:solidFill>
              <a:srgbClr val="00434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653334D-28F9-4043-0DCB-D41334E4A9C1}"/>
              </a:ext>
            </a:extLst>
          </p:cNvPr>
          <p:cNvSpPr/>
          <p:nvPr/>
        </p:nvSpPr>
        <p:spPr>
          <a:xfrm>
            <a:off x="-1652776" y="-1749444"/>
            <a:ext cx="8474615" cy="8113287"/>
          </a:xfrm>
          <a:prstGeom prst="ellipse">
            <a:avLst/>
          </a:prstGeom>
          <a:solidFill>
            <a:srgbClr val="4CA9B9">
              <a:alpha val="54902"/>
            </a:srgbClr>
          </a:solidFill>
          <a:ln w="57150">
            <a:solidFill>
              <a:srgbClr val="00434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FE1A65-3A59-FEBE-C075-AC1EF2FC2938}"/>
              </a:ext>
            </a:extLst>
          </p:cNvPr>
          <p:cNvGrpSpPr/>
          <p:nvPr/>
        </p:nvGrpSpPr>
        <p:grpSpPr>
          <a:xfrm>
            <a:off x="-1323608" y="-917830"/>
            <a:ext cx="4789646" cy="4368601"/>
            <a:chOff x="-1304558" y="-1146430"/>
            <a:chExt cx="4789646" cy="436860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0065B48-E766-BA9F-F513-C54A80F5B1B5}"/>
                </a:ext>
              </a:extLst>
            </p:cNvPr>
            <p:cNvSpPr/>
            <p:nvPr/>
          </p:nvSpPr>
          <p:spPr>
            <a:xfrm>
              <a:off x="-1304558" y="-1146430"/>
              <a:ext cx="4729929" cy="4368601"/>
            </a:xfrm>
            <a:prstGeom prst="ellipse">
              <a:avLst/>
            </a:prstGeom>
            <a:solidFill>
              <a:srgbClr val="00859B">
                <a:alpha val="54902"/>
              </a:srgbClr>
            </a:solidFill>
            <a:ln w="57150">
              <a:solidFill>
                <a:srgbClr val="00434E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V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A0D0464-5364-B388-17A7-FF5DDD72FFCD}"/>
                </a:ext>
              </a:extLst>
            </p:cNvPr>
            <p:cNvSpPr txBox="1"/>
            <p:nvPr/>
          </p:nvSpPr>
          <p:spPr>
            <a:xfrm>
              <a:off x="-261405" y="778135"/>
              <a:ext cx="3746493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lv-LV" sz="2800" dirty="0">
                  <a:solidFill>
                    <a:schemeClr val="bg1"/>
                  </a:solidFill>
                  <a:latin typeface="+mj-lt"/>
                </a:rPr>
                <a:t>Starp paaudžu </a:t>
              </a:r>
            </a:p>
            <a:p>
              <a:r>
                <a:rPr lang="lv-LV" sz="2800" dirty="0">
                  <a:solidFill>
                    <a:schemeClr val="bg1"/>
                  </a:solidFill>
                  <a:latin typeface="+mj-lt"/>
                </a:rPr>
                <a:t>zināšanu </a:t>
              </a:r>
            </a:p>
            <a:p>
              <a:r>
                <a:rPr lang="lv-LV" sz="2800" dirty="0" err="1">
                  <a:solidFill>
                    <a:schemeClr val="bg1"/>
                  </a:solidFill>
                  <a:latin typeface="+mj-lt"/>
                </a:rPr>
                <a:t>pārnese</a:t>
              </a:r>
              <a:endParaRPr lang="en-LV" sz="28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D64FC58-E633-F0CE-532F-D7A440F9AF7E}"/>
              </a:ext>
            </a:extLst>
          </p:cNvPr>
          <p:cNvSpPr txBox="1"/>
          <p:nvPr/>
        </p:nvSpPr>
        <p:spPr>
          <a:xfrm>
            <a:off x="6657311" y="1068034"/>
            <a:ext cx="2707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+mj-lt"/>
              </a:rPr>
              <a:t>Darba devējs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8FBDBE-DC33-26DE-886E-6EF34E589F0E}"/>
              </a:ext>
            </a:extLst>
          </p:cNvPr>
          <p:cNvSpPr txBox="1"/>
          <p:nvPr/>
        </p:nvSpPr>
        <p:spPr>
          <a:xfrm>
            <a:off x="3138355" y="1068032"/>
            <a:ext cx="3178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+mj-lt"/>
              </a:rPr>
              <a:t>Seniors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5E73A2-B259-A8DC-215E-710D00EF4F2A}"/>
              </a:ext>
            </a:extLst>
          </p:cNvPr>
          <p:cNvSpPr txBox="1"/>
          <p:nvPr/>
        </p:nvSpPr>
        <p:spPr>
          <a:xfrm rot="18944213">
            <a:off x="-57658" y="2727742"/>
            <a:ext cx="5506636" cy="156966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+mj-lt"/>
              </a:rPr>
              <a:t>Vēlme apgūt jaunas prasmes</a:t>
            </a:r>
          </a:p>
          <a:p>
            <a:r>
              <a:rPr lang="lv-LV" dirty="0">
                <a:solidFill>
                  <a:schemeClr val="bg1"/>
                </a:solidFill>
                <a:latin typeface="+mj-lt"/>
              </a:rPr>
              <a:t>Veselīga un aktīva novecošana</a:t>
            </a:r>
          </a:p>
          <a:p>
            <a:r>
              <a:rPr lang="lv-LV" dirty="0">
                <a:solidFill>
                  <a:schemeClr val="bg1"/>
                </a:solidFill>
                <a:latin typeface="+mj-lt"/>
              </a:rPr>
              <a:t>Savas vērtības apzināšana </a:t>
            </a:r>
          </a:p>
          <a:p>
            <a:endParaRPr lang="lv-LV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EC3885-F845-B768-8A63-818330F335FF}"/>
              </a:ext>
            </a:extLst>
          </p:cNvPr>
          <p:cNvSpPr txBox="1"/>
          <p:nvPr/>
        </p:nvSpPr>
        <p:spPr>
          <a:xfrm rot="19047430">
            <a:off x="543941" y="2758900"/>
            <a:ext cx="8305720" cy="35836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+mj-lt"/>
              </a:rPr>
              <a:t>Veicināt veselīgu un vecumam atbilstošu darba vidi</a:t>
            </a:r>
          </a:p>
          <a:p>
            <a:r>
              <a:rPr lang="lv-LV" dirty="0">
                <a:solidFill>
                  <a:schemeClr val="bg1"/>
                </a:solidFill>
                <a:latin typeface="+mj-lt"/>
              </a:rPr>
              <a:t>Veidot starp paaudžu iesaistes programmas</a:t>
            </a:r>
          </a:p>
          <a:p>
            <a:r>
              <a:rPr lang="lv-LV" dirty="0">
                <a:solidFill>
                  <a:schemeClr val="bg1"/>
                </a:solidFill>
                <a:latin typeface="+mj-lt"/>
              </a:rPr>
              <a:t>Nodrošināt senioru jēgpilnu nodarbinātību</a:t>
            </a:r>
          </a:p>
          <a:p>
            <a:endParaRPr lang="lv-LV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960DA1-C5B9-A311-7881-B57903A98AE8}"/>
              </a:ext>
            </a:extLst>
          </p:cNvPr>
          <p:cNvSpPr txBox="1"/>
          <p:nvPr/>
        </p:nvSpPr>
        <p:spPr>
          <a:xfrm>
            <a:off x="9706720" y="1068033"/>
            <a:ext cx="2351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+mj-lt"/>
              </a:rPr>
              <a:t>Valsts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8D6B5A-4CEF-A058-A18B-8E90455012AF}"/>
              </a:ext>
            </a:extLst>
          </p:cNvPr>
          <p:cNvSpPr txBox="1"/>
          <p:nvPr/>
        </p:nvSpPr>
        <p:spPr>
          <a:xfrm rot="18405123">
            <a:off x="3820518" y="4769738"/>
            <a:ext cx="9401444" cy="2243028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1452134"/>
              </a:avLst>
            </a:prstTxWarp>
            <a:spAutoFit/>
          </a:bodyPr>
          <a:lstStyle/>
          <a:p>
            <a:r>
              <a:rPr lang="lv-LV" dirty="0">
                <a:solidFill>
                  <a:schemeClr val="bg1"/>
                </a:solidFill>
                <a:latin typeface="+mj-lt"/>
              </a:rPr>
              <a:t>Elastīga darba likumdošana </a:t>
            </a:r>
          </a:p>
          <a:p>
            <a:r>
              <a:rPr lang="lv-LV" dirty="0">
                <a:solidFill>
                  <a:schemeClr val="bg1"/>
                </a:solidFill>
                <a:latin typeface="+mj-lt"/>
              </a:rPr>
              <a:t>Ieguldījumi pieaugušo izglītībā</a:t>
            </a:r>
          </a:p>
          <a:p>
            <a:r>
              <a:rPr lang="lv-LV" dirty="0">
                <a:solidFill>
                  <a:schemeClr val="bg1"/>
                </a:solidFill>
                <a:latin typeface="+mj-lt"/>
              </a:rPr>
              <a:t>Veselības aprūpes sistēmas attīstība</a:t>
            </a:r>
          </a:p>
          <a:p>
            <a:r>
              <a:rPr lang="lv-LV" dirty="0">
                <a:solidFill>
                  <a:schemeClr val="bg1"/>
                </a:solidFill>
                <a:latin typeface="+mj-lt"/>
              </a:rPr>
              <a:t>Iekļaujoša darba vide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FA9A3E-37BC-73F3-2FFE-99B34E736787}"/>
              </a:ext>
            </a:extLst>
          </p:cNvPr>
          <p:cNvSpPr txBox="1"/>
          <p:nvPr/>
        </p:nvSpPr>
        <p:spPr>
          <a:xfrm>
            <a:off x="13722607" y="5307835"/>
            <a:ext cx="33099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dirty="0">
                <a:solidFill>
                  <a:srgbClr val="00434E"/>
                </a:solidFill>
                <a:latin typeface="Verdana Pro" panose="020F0502020204030204" pitchFamily="34" charset="0"/>
              </a:rPr>
              <a:t>Savstarpēja sadarbība un priekšstatu laušana ir atslēga starp paaudžu zināšanu </a:t>
            </a:r>
            <a:r>
              <a:rPr lang="lv-LV" sz="2000" dirty="0" err="1">
                <a:solidFill>
                  <a:srgbClr val="00434E"/>
                </a:solidFill>
                <a:latin typeface="Verdana Pro" panose="020F0502020204030204" pitchFamily="34" charset="0"/>
              </a:rPr>
              <a:t>pārnesei</a:t>
            </a:r>
            <a:r>
              <a:rPr lang="lv-LV" sz="2000" dirty="0">
                <a:solidFill>
                  <a:srgbClr val="00434E"/>
                </a:solidFill>
                <a:latin typeface="Verdana Pro" panose="020F0502020204030204" pitchFamily="34" charset="0"/>
              </a:rPr>
              <a:t> un konkurētspējas celšanai</a:t>
            </a:r>
          </a:p>
        </p:txBody>
      </p:sp>
      <p:pic>
        <p:nvPicPr>
          <p:cNvPr id="6" name="Picture 5" descr="Hands holding a piece of puzzle&#10;&#10;AI-generated content may be incorrect.">
            <a:extLst>
              <a:ext uri="{FF2B5EF4-FFF2-40B4-BE49-F238E27FC236}">
                <a16:creationId xmlns:a16="http://schemas.microsoft.com/office/drawing/2014/main" id="{C0324567-B15D-F0C6-1000-2B9C6E1B1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091" y="757100"/>
            <a:ext cx="2561895" cy="455073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818E9ED-0B25-D29E-330B-4A5BEE5B049E}"/>
              </a:ext>
            </a:extLst>
          </p:cNvPr>
          <p:cNvSpPr/>
          <p:nvPr/>
        </p:nvSpPr>
        <p:spPr>
          <a:xfrm>
            <a:off x="16658537" y="9101977"/>
            <a:ext cx="513707" cy="46166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>
                <a:latin typeface="Aptos" panose="020B0004020202020204" pitchFamily="34" charset="0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78CD00-061A-84DA-1019-C59549238AE7}"/>
              </a:ext>
            </a:extLst>
          </p:cNvPr>
          <p:cNvSpPr txBox="1"/>
          <p:nvPr/>
        </p:nvSpPr>
        <p:spPr>
          <a:xfrm>
            <a:off x="0" y="-31266"/>
            <a:ext cx="1736735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lv-LV" sz="4400" dirty="0">
                <a:solidFill>
                  <a:srgbClr val="00859B"/>
                </a:solidFill>
                <a:latin typeface="Aptos" panose="020B0004020202020204" pitchFamily="34" charset="0"/>
              </a:rPr>
              <a:t>SECINĀJUMI</a:t>
            </a:r>
          </a:p>
        </p:txBody>
      </p:sp>
    </p:spTree>
    <p:extLst>
      <p:ext uri="{BB962C8B-B14F-4D97-AF65-F5344CB8AC3E}">
        <p14:creationId xmlns:p14="http://schemas.microsoft.com/office/powerpoint/2010/main" val="468625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7B788776-BED3-DD6C-968B-4E83E50D0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0"/>
            <a:ext cx="17466747" cy="1165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66150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EMin20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CA9B9"/>
      </a:accent1>
      <a:accent2>
        <a:srgbClr val="99CED7"/>
      </a:accent2>
      <a:accent3>
        <a:srgbClr val="A5A5A5"/>
      </a:accent3>
      <a:accent4>
        <a:srgbClr val="FFC000"/>
      </a:accent4>
      <a:accent5>
        <a:srgbClr val="70AD47"/>
      </a:accent5>
      <a:accent6>
        <a:srgbClr val="ED7D31"/>
      </a:accent6>
      <a:hlink>
        <a:srgbClr val="0563C1"/>
      </a:hlink>
      <a:folHlink>
        <a:srgbClr val="954F72"/>
      </a:folHlink>
    </a:clrScheme>
    <a:fontScheme name="EkMin font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B803A32-CB8B-4C05-8F19-C9891C8D1F3C}" vid="{2901E3B8-B98A-4223-84E4-3AA5F32BB782}"/>
    </a:ext>
  </a:extLst>
</a:theme>
</file>

<file path=ppt/theme/theme2.xml><?xml version="1.0" encoding="utf-8"?>
<a:theme xmlns:a="http://schemas.openxmlformats.org/drawingml/2006/main" name="3_Custom Design">
  <a:themeElements>
    <a:clrScheme name="EMin20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CA9B9"/>
      </a:accent1>
      <a:accent2>
        <a:srgbClr val="99CED7"/>
      </a:accent2>
      <a:accent3>
        <a:srgbClr val="A5A5A5"/>
      </a:accent3>
      <a:accent4>
        <a:srgbClr val="FFC000"/>
      </a:accent4>
      <a:accent5>
        <a:srgbClr val="70AD47"/>
      </a:accent5>
      <a:accent6>
        <a:srgbClr val="ED7D31"/>
      </a:accent6>
      <a:hlink>
        <a:srgbClr val="0563C1"/>
      </a:hlink>
      <a:folHlink>
        <a:srgbClr val="954F72"/>
      </a:folHlink>
    </a:clrScheme>
    <a:fontScheme name="EkMin font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B803A32-CB8B-4C05-8F19-C9891C8D1F3C}" vid="{09B27D33-0666-48B0-B9E5-D840D0B9CF0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5856F525BC6B4AAC9326C419DA09EB" ma:contentTypeVersion="12" ma:contentTypeDescription="Create a new document." ma:contentTypeScope="" ma:versionID="bcf1a48a89e02a97a6c4739a2f953d27">
  <xsd:schema xmlns:xsd="http://www.w3.org/2001/XMLSchema" xmlns:xs="http://www.w3.org/2001/XMLSchema" xmlns:p="http://schemas.microsoft.com/office/2006/metadata/properties" xmlns:ns2="e793aee2-0702-45ff-9c51-b29030239f5c" xmlns:ns3="98d6c3d8-aeaf-4e5b-adb6-e1ad8a72b2c7" targetNamespace="http://schemas.microsoft.com/office/2006/metadata/properties" ma:root="true" ma:fieldsID="d22eb6b0f542f571ecdefc6a3192053d" ns2:_="" ns3:_="">
    <xsd:import namespace="e793aee2-0702-45ff-9c51-b29030239f5c"/>
    <xsd:import namespace="98d6c3d8-aeaf-4e5b-adb6-e1ad8a72b2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93aee2-0702-45ff-9c51-b29030239f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d6c3d8-aeaf-4e5b-adb6-e1ad8a72b2c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7BB182-11C0-4D21-9AF7-0C601EB6B9A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D8EDC88-4E3A-40B9-9023-D9AB9BE9B5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D4FE8A-2B37-411C-866F-A617EAB7B1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93aee2-0702-45ff-9c51-b29030239f5c"/>
    <ds:schemaRef ds:uri="98d6c3d8-aeaf-4e5b-adb6-e1ad8a72b2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Presentation2</Template>
  <TotalTime>682</TotalTime>
  <Words>680</Words>
  <Application>Microsoft Office PowerPoint</Application>
  <PresentationFormat>Custom</PresentationFormat>
  <Paragraphs>132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Arial</vt:lpstr>
      <vt:lpstr>Calibri</vt:lpstr>
      <vt:lpstr>Helvetica Neue</vt:lpstr>
      <vt:lpstr>Segoe UI Light</vt:lpstr>
      <vt:lpstr>Times New Roman</vt:lpstr>
      <vt:lpstr>Verdana</vt:lpstr>
      <vt:lpstr>Verdana Pro</vt:lpstr>
      <vt:lpstr>2_Custom Design</vt:lpstr>
      <vt:lpstr>3_Custom Design</vt:lpstr>
      <vt:lpstr>PowerPoint Presentation</vt:lpstr>
      <vt:lpstr>PowerPoint Presentation</vt:lpstr>
      <vt:lpstr>PowerPoint Presentation</vt:lpstr>
      <vt:lpstr>SABIEDRĪBA NOVECO, IEDZĪVOTĀJI DARBSPĒJĪGĀ VECUMĀ turpinās SARUKT</vt:lpstr>
      <vt:lpstr>PowerPoint Presentation</vt:lpstr>
      <vt:lpstr>PowerPoint Presentation</vt:lpstr>
      <vt:lpstr>PAAUDŽU IESAISTES PIEMĒRI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Ingvars Kudeikins</dc:creator>
  <cp:lastModifiedBy>Ingvars Kudeikins</cp:lastModifiedBy>
  <cp:revision>22</cp:revision>
  <dcterms:created xsi:type="dcterms:W3CDTF">2025-09-10T08:45:35Z</dcterms:created>
  <dcterms:modified xsi:type="dcterms:W3CDTF">2025-09-23T06:34:39Z</dcterms:modified>
</cp:coreProperties>
</file>