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352" r:id="rId3"/>
    <p:sldId id="275" r:id="rId4"/>
    <p:sldId id="258" r:id="rId5"/>
    <p:sldId id="268" r:id="rId6"/>
    <p:sldId id="354" r:id="rId7"/>
    <p:sldId id="359" r:id="rId8"/>
    <p:sldId id="273" r:id="rId9"/>
    <p:sldId id="361" r:id="rId10"/>
    <p:sldId id="355" r:id="rId11"/>
    <p:sldId id="358" r:id="rId12"/>
    <p:sldId id="357" r:id="rId13"/>
    <p:sldId id="257" r:id="rId14"/>
    <p:sldId id="269" r:id="rId15"/>
    <p:sldId id="362" r:id="rId16"/>
  </p:sldIdLst>
  <p:sldSz cx="12192000" cy="6858000"/>
  <p:notesSz cx="6858000" cy="9144000"/>
  <p:photoAlbum/>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p:cNvSpPr>
            <a:spLocks noGrp="1"/>
          </p:cNvSpPr>
          <p:nvPr>
            <p:ph type="dt" sz="half" idx="10"/>
          </p:nvPr>
        </p:nvSpPr>
        <p:spPr/>
        <p:txBody>
          <a:bodyPr/>
          <a:lstStyle/>
          <a:p>
            <a:fld id="{2F14C7FC-3508-49E0-A229-CE4B02F15872}" type="datetimeFigureOut">
              <a:rPr lang="lv-LV" smtClean="0"/>
              <a:t>10.02.2023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4181521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idx="1"/>
          </p:nvPr>
        </p:nvSpPr>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2F14C7FC-3508-49E0-A229-CE4B02F15872}" type="datetimeFigureOut">
              <a:rPr lang="lv-LV" smtClean="0"/>
              <a:t>10.02.2023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105483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Rediģēt šablona teksta stilus</a:t>
            </a:r>
          </a:p>
        </p:txBody>
      </p:sp>
      <p:sp>
        <p:nvSpPr>
          <p:cNvPr id="4" name="Datuma vietturis 3"/>
          <p:cNvSpPr>
            <a:spLocks noGrp="1"/>
          </p:cNvSpPr>
          <p:nvPr>
            <p:ph type="dt" sz="half" idx="10"/>
          </p:nvPr>
        </p:nvSpPr>
        <p:spPr/>
        <p:txBody>
          <a:bodyPr/>
          <a:lstStyle/>
          <a:p>
            <a:fld id="{2F14C7FC-3508-49E0-A229-CE4B02F15872}" type="datetimeFigureOut">
              <a:rPr lang="lv-LV" smtClean="0"/>
              <a:t>10.02.2023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3698253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sz="half" idx="1"/>
          </p:nvPr>
        </p:nvSpPr>
        <p:spPr>
          <a:xfrm>
            <a:off x="838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p:cNvSpPr>
            <a:spLocks noGrp="1"/>
          </p:cNvSpPr>
          <p:nvPr>
            <p:ph sz="half" idx="2"/>
          </p:nvPr>
        </p:nvSpPr>
        <p:spPr>
          <a:xfrm>
            <a:off x="6172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p:cNvSpPr>
            <a:spLocks noGrp="1"/>
          </p:cNvSpPr>
          <p:nvPr>
            <p:ph type="dt" sz="half" idx="10"/>
          </p:nvPr>
        </p:nvSpPr>
        <p:spPr/>
        <p:txBody>
          <a:bodyPr/>
          <a:lstStyle/>
          <a:p>
            <a:fld id="{2F14C7FC-3508-49E0-A229-CE4B02F15872}" type="datetimeFigureOut">
              <a:rPr lang="lv-LV" smtClean="0"/>
              <a:t>10.02.2023</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1972804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4" name="Satura vietturis 3"/>
          <p:cNvSpPr>
            <a:spLocks noGrp="1"/>
          </p:cNvSpPr>
          <p:nvPr>
            <p:ph sz="half" idx="2"/>
          </p:nvPr>
        </p:nvSpPr>
        <p:spPr>
          <a:xfrm>
            <a:off x="839788" y="2505075"/>
            <a:ext cx="5157787"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6" name="Satura vietturis 5"/>
          <p:cNvSpPr>
            <a:spLocks noGrp="1"/>
          </p:cNvSpPr>
          <p:nvPr>
            <p:ph sz="quarter" idx="4"/>
          </p:nvPr>
        </p:nvSpPr>
        <p:spPr>
          <a:xfrm>
            <a:off x="6172200" y="2505075"/>
            <a:ext cx="5183188"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p:cNvSpPr>
            <a:spLocks noGrp="1"/>
          </p:cNvSpPr>
          <p:nvPr>
            <p:ph type="dt" sz="half" idx="10"/>
          </p:nvPr>
        </p:nvSpPr>
        <p:spPr/>
        <p:txBody>
          <a:bodyPr/>
          <a:lstStyle/>
          <a:p>
            <a:fld id="{2F14C7FC-3508-49E0-A229-CE4B02F15872}" type="datetimeFigureOut">
              <a:rPr lang="lv-LV" smtClean="0"/>
              <a:t>10.02.2023</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135232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Datuma vietturis 2"/>
          <p:cNvSpPr>
            <a:spLocks noGrp="1"/>
          </p:cNvSpPr>
          <p:nvPr>
            <p:ph type="dt" sz="half" idx="10"/>
          </p:nvPr>
        </p:nvSpPr>
        <p:spPr/>
        <p:txBody>
          <a:bodyPr/>
          <a:lstStyle/>
          <a:p>
            <a:fld id="{2F14C7FC-3508-49E0-A229-CE4B02F15872}" type="datetimeFigureOut">
              <a:rPr lang="lv-LV" smtClean="0"/>
              <a:t>10.02.2023</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23042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2F14C7FC-3508-49E0-A229-CE4B02F15872}" type="datetimeFigureOut">
              <a:rPr lang="lv-LV" smtClean="0"/>
              <a:t>10.02.2023</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3833772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2F14C7FC-3508-49E0-A229-CE4B02F15872}" type="datetimeFigureOut">
              <a:rPr lang="lv-LV" smtClean="0"/>
              <a:t>10.02.2023</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83363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2F14C7FC-3508-49E0-A229-CE4B02F15872}" type="datetimeFigureOut">
              <a:rPr lang="lv-LV" smtClean="0"/>
              <a:t>10.02.2023</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3794822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Vertikāls teksta vietturis 2"/>
          <p:cNvSpPr>
            <a:spLocks noGrp="1"/>
          </p:cNvSpPr>
          <p:nvPr>
            <p:ph type="body" orient="vert" idx="1"/>
          </p:nvPr>
        </p:nvSpPr>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2F14C7FC-3508-49E0-A229-CE4B02F15872}" type="datetimeFigureOut">
              <a:rPr lang="lv-LV" smtClean="0"/>
              <a:t>10.02.2023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47084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p:cNvSpPr>
            <a:spLocks noGrp="1"/>
          </p:cNvSpPr>
          <p:nvPr>
            <p:ph type="body" orient="vert" idx="1"/>
          </p:nvPr>
        </p:nvSpPr>
        <p:spPr>
          <a:xfrm>
            <a:off x="838200" y="365125"/>
            <a:ext cx="7734300" cy="5811838"/>
          </a:xfrm>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2F14C7FC-3508-49E0-A229-CE4B02F15872}" type="datetimeFigureOut">
              <a:rPr lang="lv-LV" smtClean="0"/>
              <a:t>10.02.2023</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7E87A37-998E-4A3F-A9F9-CB54282D9DD7}" type="slidenum">
              <a:rPr lang="lv-LV" smtClean="0"/>
              <a:t>‹#›</a:t>
            </a:fld>
            <a:endParaRPr lang="lv-LV"/>
          </a:p>
        </p:txBody>
      </p:sp>
    </p:spTree>
    <p:extLst>
      <p:ext uri="{BB962C8B-B14F-4D97-AF65-F5344CB8AC3E}">
        <p14:creationId xmlns:p14="http://schemas.microsoft.com/office/powerpoint/2010/main" val="4020544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14C7FC-3508-49E0-A229-CE4B02F15872}" type="datetimeFigureOut">
              <a:rPr lang="lv-LV" smtClean="0"/>
              <a:t>10.02.2023</a:t>
            </a:fld>
            <a:endParaRPr lang="lv-LV"/>
          </a:p>
        </p:txBody>
      </p:sp>
      <p:sp>
        <p:nvSpPr>
          <p:cNvPr id="5" name="Kājenes vietturi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E87A37-998E-4A3F-A9F9-CB54282D9DD7}" type="slidenum">
              <a:rPr lang="lv-LV" smtClean="0"/>
              <a:t>‹#›</a:t>
            </a:fld>
            <a:endParaRPr lang="lv-LV"/>
          </a:p>
        </p:txBody>
      </p:sp>
    </p:spTree>
    <p:extLst>
      <p:ext uri="{BB962C8B-B14F-4D97-AF65-F5344CB8AC3E}">
        <p14:creationId xmlns:p14="http://schemas.microsoft.com/office/powerpoint/2010/main" val="238942884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hyperlink" Target="https://nematerialakultura.lv/Elementi/gaujas-plostnieku-amata-prasmes-2018/" TargetMode="External"/><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hyperlink" Target="https://ich.unesco.org/en/7b-representative-list-0128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5.jpg"/><Relationship Id="rId1" Type="http://schemas.openxmlformats.org/officeDocument/2006/relationships/slideLayout" Target="../slideLayouts/slideLayout5.xml"/><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10"/>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sp>
        <p:nvSpPr>
          <p:cNvPr id="3" name="Virsraksts 2">
            <a:extLst>
              <a:ext uri="{FF2B5EF4-FFF2-40B4-BE49-F238E27FC236}">
                <a16:creationId xmlns:a16="http://schemas.microsoft.com/office/drawing/2014/main" id="{B6545B87-BDBC-EAA6-4DB3-5F664431F557}"/>
              </a:ext>
            </a:extLst>
          </p:cNvPr>
          <p:cNvSpPr>
            <a:spLocks noGrp="1"/>
          </p:cNvSpPr>
          <p:nvPr>
            <p:ph type="ctrTitle"/>
          </p:nvPr>
        </p:nvSpPr>
        <p:spPr>
          <a:xfrm>
            <a:off x="1911926" y="1713490"/>
            <a:ext cx="9356437" cy="2387600"/>
          </a:xfrm>
        </p:spPr>
        <p:txBody>
          <a:bodyPr>
            <a:normAutofit fontScale="90000"/>
          </a:bodyPr>
          <a:lstStyle/>
          <a:p>
            <a:r>
              <a:rPr lang="lv-LV" b="1" dirty="0">
                <a:solidFill>
                  <a:schemeClr val="bg1"/>
                </a:solidFill>
              </a:rPr>
              <a:t>CIK “ZAĻI” </a:t>
            </a:r>
            <a:br>
              <a:rPr lang="lv-LV" b="1" dirty="0">
                <a:solidFill>
                  <a:schemeClr val="bg1"/>
                </a:solidFill>
              </a:rPr>
            </a:br>
            <a:r>
              <a:rPr lang="lv-LV" b="1" dirty="0">
                <a:solidFill>
                  <a:schemeClr val="bg1"/>
                </a:solidFill>
              </a:rPr>
              <a:t>IR GAUJAS PLOSTNIEKI? </a:t>
            </a:r>
            <a:br>
              <a:rPr lang="lv-LV" b="1" dirty="0">
                <a:solidFill>
                  <a:schemeClr val="bg1"/>
                </a:solidFill>
              </a:rPr>
            </a:br>
            <a:r>
              <a:rPr lang="lv-LV" b="1" dirty="0">
                <a:solidFill>
                  <a:schemeClr val="bg1"/>
                </a:solidFill>
              </a:rPr>
              <a:t>Tradīcija klimata pārmaiņu fokusā</a:t>
            </a:r>
          </a:p>
        </p:txBody>
      </p:sp>
      <p:sp>
        <p:nvSpPr>
          <p:cNvPr id="4" name="Apakšvirsraksts 3">
            <a:extLst>
              <a:ext uri="{FF2B5EF4-FFF2-40B4-BE49-F238E27FC236}">
                <a16:creationId xmlns:a16="http://schemas.microsoft.com/office/drawing/2014/main" id="{D4737A68-5D55-F85D-8187-42EBC76D93E9}"/>
              </a:ext>
            </a:extLst>
          </p:cNvPr>
          <p:cNvSpPr>
            <a:spLocks noGrp="1"/>
          </p:cNvSpPr>
          <p:nvPr>
            <p:ph type="subTitle" idx="1"/>
          </p:nvPr>
        </p:nvSpPr>
        <p:spPr>
          <a:xfrm>
            <a:off x="2124363" y="5477020"/>
            <a:ext cx="9144000" cy="1655762"/>
          </a:xfrm>
        </p:spPr>
        <p:txBody>
          <a:bodyPr/>
          <a:lstStyle/>
          <a:p>
            <a:pPr algn="r"/>
            <a:r>
              <a:rPr lang="lv-LV" dirty="0">
                <a:solidFill>
                  <a:schemeClr val="bg1"/>
                </a:solidFill>
              </a:rPr>
              <a:t>Dr.art. Ieva Vītola</a:t>
            </a:r>
          </a:p>
          <a:p>
            <a:pPr algn="r"/>
            <a:r>
              <a:rPr lang="lv-LV" dirty="0">
                <a:solidFill>
                  <a:schemeClr val="bg1"/>
                </a:solidFill>
              </a:rPr>
              <a:t> Latvijas Kultūras akadēmijas Kultūras un mākslu institūts</a:t>
            </a:r>
          </a:p>
          <a:p>
            <a:pPr algn="r"/>
            <a:r>
              <a:rPr lang="lv-LV" dirty="0">
                <a:solidFill>
                  <a:schemeClr val="bg1"/>
                </a:solidFill>
              </a:rPr>
              <a:t>Seminārs  “Klimats, kultūra, dzīves kvalitāte”, 15.02.2023</a:t>
            </a:r>
          </a:p>
          <a:p>
            <a:endParaRPr lang="lv-LV" dirty="0">
              <a:solidFill>
                <a:schemeClr val="bg1"/>
              </a:solidFill>
            </a:endParaRPr>
          </a:p>
        </p:txBody>
      </p:sp>
    </p:spTree>
    <p:extLst>
      <p:ext uri="{BB962C8B-B14F-4D97-AF65-F5344CB8AC3E}">
        <p14:creationId xmlns:p14="http://schemas.microsoft.com/office/powerpoint/2010/main" val="396005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2"/>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sp>
        <p:nvSpPr>
          <p:cNvPr id="3" name="Virsraksts 2">
            <a:extLst>
              <a:ext uri="{FF2B5EF4-FFF2-40B4-BE49-F238E27FC236}">
                <a16:creationId xmlns:a16="http://schemas.microsoft.com/office/drawing/2014/main" id="{DADD3C02-FBF9-D3D1-2702-C9BDD32CEECA}"/>
              </a:ext>
            </a:extLst>
          </p:cNvPr>
          <p:cNvSpPr>
            <a:spLocks noGrp="1"/>
          </p:cNvSpPr>
          <p:nvPr>
            <p:ph type="title"/>
          </p:nvPr>
        </p:nvSpPr>
        <p:spPr>
          <a:xfrm>
            <a:off x="1106054" y="-26132"/>
            <a:ext cx="10515600" cy="1325563"/>
          </a:xfrm>
        </p:spPr>
        <p:txBody>
          <a:bodyPr/>
          <a:lstStyle/>
          <a:p>
            <a:pPr algn="ctr"/>
            <a:r>
              <a:rPr lang="lv-LV" b="1" dirty="0">
                <a:solidFill>
                  <a:schemeClr val="bg1"/>
                </a:solidFill>
              </a:rPr>
              <a:t>Gaujas plostnieku tradīcija </a:t>
            </a:r>
          </a:p>
        </p:txBody>
      </p:sp>
      <p:pic>
        <p:nvPicPr>
          <p:cNvPr id="11" name="Satura vietturis 10">
            <a:extLst>
              <a:ext uri="{FF2B5EF4-FFF2-40B4-BE49-F238E27FC236}">
                <a16:creationId xmlns:a16="http://schemas.microsoft.com/office/drawing/2014/main" id="{2418D5A4-564E-B54B-AEE4-41BF4AC2162E}"/>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3275583" y="1128894"/>
            <a:ext cx="8625688" cy="5729106"/>
          </a:xfrm>
        </p:spPr>
      </p:pic>
      <p:pic>
        <p:nvPicPr>
          <p:cNvPr id="14" name="Satura vietturis 13">
            <a:extLst>
              <a:ext uri="{FF2B5EF4-FFF2-40B4-BE49-F238E27FC236}">
                <a16:creationId xmlns:a16="http://schemas.microsoft.com/office/drawing/2014/main" id="{2DC0A65C-84FA-B570-1991-02A8A8D2033D}"/>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138291" y="3269208"/>
            <a:ext cx="5258552" cy="3454322"/>
          </a:xfrm>
        </p:spPr>
      </p:pic>
    </p:spTree>
    <p:extLst>
      <p:ext uri="{BB962C8B-B14F-4D97-AF65-F5344CB8AC3E}">
        <p14:creationId xmlns:p14="http://schemas.microsoft.com/office/powerpoint/2010/main" val="2050841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2"/>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sp>
        <p:nvSpPr>
          <p:cNvPr id="3" name="Virsraksts 2">
            <a:extLst>
              <a:ext uri="{FF2B5EF4-FFF2-40B4-BE49-F238E27FC236}">
                <a16:creationId xmlns:a16="http://schemas.microsoft.com/office/drawing/2014/main" id="{DADD3C02-FBF9-D3D1-2702-C9BDD32CEECA}"/>
              </a:ext>
            </a:extLst>
          </p:cNvPr>
          <p:cNvSpPr>
            <a:spLocks noGrp="1"/>
          </p:cNvSpPr>
          <p:nvPr>
            <p:ph type="title" idx="4294967295"/>
          </p:nvPr>
        </p:nvSpPr>
        <p:spPr>
          <a:xfrm>
            <a:off x="1130232" y="-25219"/>
            <a:ext cx="10807700" cy="1325563"/>
          </a:xfrm>
        </p:spPr>
        <p:txBody>
          <a:bodyPr/>
          <a:lstStyle/>
          <a:p>
            <a:pPr algn="ctr"/>
            <a:r>
              <a:rPr lang="lv-LV" b="1" dirty="0">
                <a:solidFill>
                  <a:schemeClr val="bg1"/>
                </a:solidFill>
              </a:rPr>
              <a:t>Gauja – ūdensceļš kokmateriālu transportēšanai</a:t>
            </a:r>
          </a:p>
        </p:txBody>
      </p:sp>
      <p:pic>
        <p:nvPicPr>
          <p:cNvPr id="9" name="Attēls 8">
            <a:extLst>
              <a:ext uri="{FF2B5EF4-FFF2-40B4-BE49-F238E27FC236}">
                <a16:creationId xmlns:a16="http://schemas.microsoft.com/office/drawing/2014/main" id="{3D9F72EB-C9CE-08F5-3A29-A6295EC20C0C}"/>
              </a:ext>
            </a:extLst>
          </p:cNvPr>
          <p:cNvPicPr>
            <a:picLocks noChangeAspect="1"/>
          </p:cNvPicPr>
          <p:nvPr/>
        </p:nvPicPr>
        <p:blipFill>
          <a:blip r:embed="rId3"/>
          <a:stretch>
            <a:fillRect/>
          </a:stretch>
        </p:blipFill>
        <p:spPr>
          <a:xfrm>
            <a:off x="-8675" y="1356896"/>
            <a:ext cx="8035967" cy="5458012"/>
          </a:xfrm>
          <a:prstGeom prst="rect">
            <a:avLst/>
          </a:prstGeom>
        </p:spPr>
      </p:pic>
      <p:pic>
        <p:nvPicPr>
          <p:cNvPr id="12" name="Attēls 11">
            <a:extLst>
              <a:ext uri="{FF2B5EF4-FFF2-40B4-BE49-F238E27FC236}">
                <a16:creationId xmlns:a16="http://schemas.microsoft.com/office/drawing/2014/main" id="{AB6CCBD1-6140-9789-686D-2CF0A734517A}"/>
              </a:ext>
            </a:extLst>
          </p:cNvPr>
          <p:cNvPicPr>
            <a:picLocks noChangeAspect="1"/>
          </p:cNvPicPr>
          <p:nvPr/>
        </p:nvPicPr>
        <p:blipFill>
          <a:blip r:embed="rId4"/>
          <a:stretch>
            <a:fillRect/>
          </a:stretch>
        </p:blipFill>
        <p:spPr>
          <a:xfrm>
            <a:off x="8103176" y="1417306"/>
            <a:ext cx="3834756" cy="2551452"/>
          </a:xfrm>
          <a:prstGeom prst="rect">
            <a:avLst/>
          </a:prstGeom>
        </p:spPr>
      </p:pic>
      <p:pic>
        <p:nvPicPr>
          <p:cNvPr id="13" name="Attēls 12">
            <a:extLst>
              <a:ext uri="{FF2B5EF4-FFF2-40B4-BE49-F238E27FC236}">
                <a16:creationId xmlns:a16="http://schemas.microsoft.com/office/drawing/2014/main" id="{B3200C2A-704D-93E1-03ED-5F4F77A103CE}"/>
              </a:ext>
            </a:extLst>
          </p:cNvPr>
          <p:cNvPicPr>
            <a:picLocks noChangeAspect="1"/>
          </p:cNvPicPr>
          <p:nvPr/>
        </p:nvPicPr>
        <p:blipFill>
          <a:blip r:embed="rId5"/>
          <a:stretch>
            <a:fillRect/>
          </a:stretch>
        </p:blipFill>
        <p:spPr>
          <a:xfrm>
            <a:off x="8131446" y="4081861"/>
            <a:ext cx="3806486" cy="2663036"/>
          </a:xfrm>
          <a:prstGeom prst="rect">
            <a:avLst/>
          </a:prstGeom>
        </p:spPr>
      </p:pic>
    </p:spTree>
    <p:extLst>
      <p:ext uri="{BB962C8B-B14F-4D97-AF65-F5344CB8AC3E}">
        <p14:creationId xmlns:p14="http://schemas.microsoft.com/office/powerpoint/2010/main" val="4291183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2"/>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sp>
        <p:nvSpPr>
          <p:cNvPr id="3" name="Virsraksts 2">
            <a:extLst>
              <a:ext uri="{FF2B5EF4-FFF2-40B4-BE49-F238E27FC236}">
                <a16:creationId xmlns:a16="http://schemas.microsoft.com/office/drawing/2014/main" id="{DADD3C02-FBF9-D3D1-2702-C9BDD32CEECA}"/>
              </a:ext>
            </a:extLst>
          </p:cNvPr>
          <p:cNvSpPr>
            <a:spLocks noGrp="1"/>
          </p:cNvSpPr>
          <p:nvPr>
            <p:ph type="title"/>
          </p:nvPr>
        </p:nvSpPr>
        <p:spPr>
          <a:xfrm>
            <a:off x="1184744" y="-127072"/>
            <a:ext cx="10637799" cy="1325563"/>
          </a:xfrm>
        </p:spPr>
        <p:txBody>
          <a:bodyPr>
            <a:normAutofit/>
          </a:bodyPr>
          <a:lstStyle/>
          <a:p>
            <a:pPr algn="ctr"/>
            <a:r>
              <a:rPr lang="lv-LV" sz="3200" b="1" dirty="0">
                <a:solidFill>
                  <a:schemeClr val="bg1"/>
                </a:solidFill>
              </a:rPr>
              <a:t>Pludināšanas galamērķis – </a:t>
            </a:r>
            <a:br>
              <a:rPr lang="lv-LV" sz="3200" b="1" dirty="0">
                <a:solidFill>
                  <a:schemeClr val="bg1"/>
                </a:solidFill>
              </a:rPr>
            </a:br>
            <a:r>
              <a:rPr lang="lv-LV" sz="3200" b="1" dirty="0">
                <a:solidFill>
                  <a:schemeClr val="bg1"/>
                </a:solidFill>
              </a:rPr>
              <a:t>Mazais Baltezers, kokapstrādes rūpnīcas, papīrfabrikas </a:t>
            </a:r>
          </a:p>
        </p:txBody>
      </p:sp>
      <p:pic>
        <p:nvPicPr>
          <p:cNvPr id="11" name="Attēls 10">
            <a:extLst>
              <a:ext uri="{FF2B5EF4-FFF2-40B4-BE49-F238E27FC236}">
                <a16:creationId xmlns:a16="http://schemas.microsoft.com/office/drawing/2014/main" id="{307FB1F9-C216-0A28-F7A0-F5790CC8F40A}"/>
              </a:ext>
            </a:extLst>
          </p:cNvPr>
          <p:cNvPicPr>
            <a:picLocks noChangeAspect="1"/>
          </p:cNvPicPr>
          <p:nvPr/>
        </p:nvPicPr>
        <p:blipFill>
          <a:blip r:embed="rId3"/>
          <a:stretch>
            <a:fillRect/>
          </a:stretch>
        </p:blipFill>
        <p:spPr>
          <a:xfrm>
            <a:off x="2017887" y="3760964"/>
            <a:ext cx="4377307" cy="3097036"/>
          </a:xfrm>
          <a:prstGeom prst="rect">
            <a:avLst/>
          </a:prstGeom>
        </p:spPr>
      </p:pic>
      <p:pic>
        <p:nvPicPr>
          <p:cNvPr id="12" name="Attēls 11">
            <a:extLst>
              <a:ext uri="{FF2B5EF4-FFF2-40B4-BE49-F238E27FC236}">
                <a16:creationId xmlns:a16="http://schemas.microsoft.com/office/drawing/2014/main" id="{DF79BD9C-D0DD-3A6B-E04C-6C51CD2E6FC7}"/>
              </a:ext>
            </a:extLst>
          </p:cNvPr>
          <p:cNvPicPr>
            <a:picLocks noChangeAspect="1"/>
          </p:cNvPicPr>
          <p:nvPr/>
        </p:nvPicPr>
        <p:blipFill rotWithShape="1">
          <a:blip r:embed="rId4"/>
          <a:srcRect l="3212" t="2984" r="6632" b="3569"/>
          <a:stretch/>
        </p:blipFill>
        <p:spPr>
          <a:xfrm>
            <a:off x="6590740" y="1099651"/>
            <a:ext cx="3888293" cy="5710342"/>
          </a:xfrm>
          <a:prstGeom prst="rect">
            <a:avLst/>
          </a:prstGeom>
        </p:spPr>
      </p:pic>
      <p:pic>
        <p:nvPicPr>
          <p:cNvPr id="15" name="Satura vietturis 14">
            <a:extLst>
              <a:ext uri="{FF2B5EF4-FFF2-40B4-BE49-F238E27FC236}">
                <a16:creationId xmlns:a16="http://schemas.microsoft.com/office/drawing/2014/main" id="{D0515B9D-5AB0-E40A-7A76-AF5FECA22402}"/>
              </a:ext>
            </a:extLst>
          </p:cNvPr>
          <p:cNvPicPr>
            <a:picLocks noGrp="1" noChangeAspect="1"/>
          </p:cNvPicPr>
          <p:nvPr>
            <p:ph sz="half" idx="1"/>
          </p:nvPr>
        </p:nvPicPr>
        <p:blipFill rotWithShape="1">
          <a:blip r:embed="rId5" cstate="print">
            <a:extLst>
              <a:ext uri="{28A0092B-C50C-407E-A947-70E740481C1C}">
                <a14:useLocalDpi xmlns:a14="http://schemas.microsoft.com/office/drawing/2010/main" val="0"/>
              </a:ext>
            </a:extLst>
          </a:blip>
          <a:srcRect t="5079" b="4933"/>
          <a:stretch/>
        </p:blipFill>
        <p:spPr>
          <a:xfrm>
            <a:off x="2017888" y="1099651"/>
            <a:ext cx="4377306" cy="2785559"/>
          </a:xfrm>
        </p:spPr>
      </p:pic>
    </p:spTree>
    <p:extLst>
      <p:ext uri="{BB962C8B-B14F-4D97-AF65-F5344CB8AC3E}">
        <p14:creationId xmlns:p14="http://schemas.microsoft.com/office/powerpoint/2010/main" val="3350572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12"/>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sp>
        <p:nvSpPr>
          <p:cNvPr id="3" name="Virsraksts 2">
            <a:extLst>
              <a:ext uri="{FF2B5EF4-FFF2-40B4-BE49-F238E27FC236}">
                <a16:creationId xmlns:a16="http://schemas.microsoft.com/office/drawing/2014/main" id="{D3E9897F-96F9-D981-4E81-60CC4DE8CC83}"/>
              </a:ext>
            </a:extLst>
          </p:cNvPr>
          <p:cNvSpPr>
            <a:spLocks noGrp="1"/>
          </p:cNvSpPr>
          <p:nvPr>
            <p:ph type="title"/>
          </p:nvPr>
        </p:nvSpPr>
        <p:spPr>
          <a:xfrm>
            <a:off x="514927" y="80437"/>
            <a:ext cx="10515600" cy="1325563"/>
          </a:xfrm>
        </p:spPr>
        <p:txBody>
          <a:bodyPr/>
          <a:lstStyle/>
          <a:p>
            <a:pPr algn="ctr"/>
            <a:r>
              <a:rPr lang="lv-LV" b="1" dirty="0">
                <a:solidFill>
                  <a:schemeClr val="bg1"/>
                </a:solidFill>
              </a:rPr>
              <a:t>Gaujas plostnieku tradīcijas pārrāvums </a:t>
            </a:r>
            <a:endParaRPr lang="lv-LV" dirty="0"/>
          </a:p>
        </p:txBody>
      </p:sp>
      <p:sp>
        <p:nvSpPr>
          <p:cNvPr id="5" name="Satura vietturis 4">
            <a:extLst>
              <a:ext uri="{FF2B5EF4-FFF2-40B4-BE49-F238E27FC236}">
                <a16:creationId xmlns:a16="http://schemas.microsoft.com/office/drawing/2014/main" id="{622D5738-560E-2DE3-0EDC-8C1349468ECC}"/>
              </a:ext>
            </a:extLst>
          </p:cNvPr>
          <p:cNvSpPr>
            <a:spLocks noGrp="1"/>
          </p:cNvSpPr>
          <p:nvPr>
            <p:ph sz="half" idx="1"/>
          </p:nvPr>
        </p:nvSpPr>
        <p:spPr>
          <a:xfrm>
            <a:off x="514927" y="1383990"/>
            <a:ext cx="5396588" cy="5230975"/>
          </a:xfrm>
        </p:spPr>
        <p:txBody>
          <a:bodyPr>
            <a:normAutofit fontScale="92500" lnSpcReduction="10000"/>
          </a:bodyPr>
          <a:lstStyle/>
          <a:p>
            <a:pPr marL="0" indent="0">
              <a:buNone/>
            </a:pPr>
            <a:r>
              <a:rPr lang="lv-LV" i="1" dirty="0">
                <a:solidFill>
                  <a:schemeClr val="bg1"/>
                </a:solidFill>
              </a:rPr>
              <a:t>..Pludināšana beidzās, tur bija vairāki apstākļi – meža ceļu un ceļu attīstība, autotransporta attīstība. </a:t>
            </a:r>
            <a:r>
              <a:rPr lang="lv-LV" b="1" i="1" dirty="0">
                <a:solidFill>
                  <a:schemeClr val="bg1"/>
                </a:solidFill>
              </a:rPr>
              <a:t>Tajos gados, kad tas viss beidzās, bija runas – daba ir jāsaudzē. Baļķi, peldot ūdenī, no mizām izdala kādas tur vielas, kas rada kaut ko nelabvēlīgu ūdens tīrībai. To toreiz uzdeva par galveno iemeslu. </a:t>
            </a:r>
            <a:r>
              <a:rPr lang="lv-LV" i="1" dirty="0">
                <a:solidFill>
                  <a:schemeClr val="bg1"/>
                </a:solidFill>
              </a:rPr>
              <a:t>Tās ir muļķības! Tagad no dabas sargiem nāk žēlabas, ka upes aizaug, nākas pļaut ar traktoru. Toreiz, kad gāja baļķi, visu upi izberza, upe bija daudz veselīgāka, līdz ar to upēs bija daudz vairāk zivju..  </a:t>
            </a:r>
          </a:p>
          <a:p>
            <a:pPr marL="0" indent="0" algn="r">
              <a:buNone/>
            </a:pPr>
            <a:r>
              <a:rPr lang="lv-LV" dirty="0">
                <a:solidFill>
                  <a:schemeClr val="bg1"/>
                </a:solidFill>
              </a:rPr>
              <a:t>(Māris </a:t>
            </a:r>
            <a:r>
              <a:rPr lang="lv-LV" dirty="0" err="1">
                <a:solidFill>
                  <a:schemeClr val="bg1"/>
                </a:solidFill>
              </a:rPr>
              <a:t>Mitrevics</a:t>
            </a:r>
            <a:r>
              <a:rPr lang="lv-LV" dirty="0">
                <a:solidFill>
                  <a:schemeClr val="bg1"/>
                </a:solidFill>
              </a:rPr>
              <a:t>, Gaujas plostnieks</a:t>
            </a:r>
            <a:r>
              <a:rPr lang="lv-LV" i="1" dirty="0">
                <a:solidFill>
                  <a:schemeClr val="bg1"/>
                </a:solidFill>
              </a:rPr>
              <a:t>)</a:t>
            </a:r>
          </a:p>
          <a:p>
            <a:endParaRPr lang="lv-LV" dirty="0"/>
          </a:p>
        </p:txBody>
      </p:sp>
      <p:pic>
        <p:nvPicPr>
          <p:cNvPr id="7" name="Satura vietturis 6">
            <a:extLst>
              <a:ext uri="{FF2B5EF4-FFF2-40B4-BE49-F238E27FC236}">
                <a16:creationId xmlns:a16="http://schemas.microsoft.com/office/drawing/2014/main" id="{CF3CD8CD-8682-74AA-7E0F-3CE6AECF2546}"/>
              </a:ext>
            </a:extLst>
          </p:cNvPr>
          <p:cNvPicPr>
            <a:picLocks noGrp="1" noChangeAspect="1"/>
          </p:cNvPicPr>
          <p:nvPr>
            <p:ph sz="half" idx="2"/>
          </p:nvPr>
        </p:nvPicPr>
        <p:blipFill>
          <a:blip r:embed="rId3"/>
          <a:stretch>
            <a:fillRect/>
          </a:stretch>
        </p:blipFill>
        <p:spPr>
          <a:xfrm>
            <a:off x="6621901" y="1265382"/>
            <a:ext cx="3015488" cy="4024347"/>
          </a:xfrm>
          <a:prstGeom prst="rect">
            <a:avLst/>
          </a:prstGeom>
        </p:spPr>
      </p:pic>
      <p:pic>
        <p:nvPicPr>
          <p:cNvPr id="9" name="Attēls 8">
            <a:extLst>
              <a:ext uri="{FF2B5EF4-FFF2-40B4-BE49-F238E27FC236}">
                <a16:creationId xmlns:a16="http://schemas.microsoft.com/office/drawing/2014/main" id="{26A0883D-CAC5-550C-A3FB-47EF323D8ECE}"/>
              </a:ext>
            </a:extLst>
          </p:cNvPr>
          <p:cNvPicPr>
            <a:picLocks noChangeAspect="1"/>
          </p:cNvPicPr>
          <p:nvPr/>
        </p:nvPicPr>
        <p:blipFill>
          <a:blip r:embed="rId4"/>
          <a:stretch>
            <a:fillRect/>
          </a:stretch>
        </p:blipFill>
        <p:spPr>
          <a:xfrm>
            <a:off x="6095206" y="5452000"/>
            <a:ext cx="3607718" cy="1325563"/>
          </a:xfrm>
          <a:prstGeom prst="rect">
            <a:avLst/>
          </a:prstGeom>
        </p:spPr>
      </p:pic>
      <p:pic>
        <p:nvPicPr>
          <p:cNvPr id="12" name="Attēls 11">
            <a:extLst>
              <a:ext uri="{FF2B5EF4-FFF2-40B4-BE49-F238E27FC236}">
                <a16:creationId xmlns:a16="http://schemas.microsoft.com/office/drawing/2014/main" id="{482B089E-4CCC-08D0-B295-1ED99B1B52D5}"/>
              </a:ext>
            </a:extLst>
          </p:cNvPr>
          <p:cNvPicPr>
            <a:picLocks noChangeAspect="1"/>
          </p:cNvPicPr>
          <p:nvPr/>
        </p:nvPicPr>
        <p:blipFill>
          <a:blip r:embed="rId5"/>
          <a:stretch>
            <a:fillRect/>
          </a:stretch>
        </p:blipFill>
        <p:spPr>
          <a:xfrm>
            <a:off x="9741292" y="1265382"/>
            <a:ext cx="2277197" cy="3618124"/>
          </a:xfrm>
          <a:prstGeom prst="rect">
            <a:avLst/>
          </a:prstGeom>
        </p:spPr>
      </p:pic>
    </p:spTree>
    <p:extLst>
      <p:ext uri="{BB962C8B-B14F-4D97-AF65-F5344CB8AC3E}">
        <p14:creationId xmlns:p14="http://schemas.microsoft.com/office/powerpoint/2010/main" val="2399571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pic>
        <p:nvPicPr>
          <p:cNvPr id="5" name="Attēls 4">
            <a:extLst>
              <a:ext uri="{FF2B5EF4-FFF2-40B4-BE49-F238E27FC236}">
                <a16:creationId xmlns:a16="http://schemas.microsoft.com/office/drawing/2014/main" id="{173F0A00-428B-EDAB-9779-E92751DAD4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777" y="1149227"/>
            <a:ext cx="7017100" cy="5262825"/>
          </a:xfrm>
          <a:prstGeom prst="rect">
            <a:avLst/>
          </a:prstGeom>
        </p:spPr>
      </p:pic>
      <p:pic>
        <p:nvPicPr>
          <p:cNvPr id="9" name="Attēls 8">
            <a:extLst>
              <a:ext uri="{FF2B5EF4-FFF2-40B4-BE49-F238E27FC236}">
                <a16:creationId xmlns:a16="http://schemas.microsoft.com/office/drawing/2014/main" id="{596D902D-3A06-BC2D-F48A-7EE31A7319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75827" y="1149227"/>
            <a:ext cx="3489337" cy="5262825"/>
          </a:xfrm>
          <a:prstGeom prst="rect">
            <a:avLst/>
          </a:prstGeom>
        </p:spPr>
      </p:pic>
      <p:sp>
        <p:nvSpPr>
          <p:cNvPr id="10" name="Virsraksts 9">
            <a:extLst>
              <a:ext uri="{FF2B5EF4-FFF2-40B4-BE49-F238E27FC236}">
                <a16:creationId xmlns:a16="http://schemas.microsoft.com/office/drawing/2014/main" id="{19AAB522-A4A1-1620-BE43-525C3B2D2BBC}"/>
              </a:ext>
            </a:extLst>
          </p:cNvPr>
          <p:cNvSpPr>
            <a:spLocks noGrp="1"/>
          </p:cNvSpPr>
          <p:nvPr>
            <p:ph type="title"/>
          </p:nvPr>
        </p:nvSpPr>
        <p:spPr>
          <a:xfrm>
            <a:off x="948493" y="-88168"/>
            <a:ext cx="11088326" cy="1325563"/>
          </a:xfrm>
        </p:spPr>
        <p:txBody>
          <a:bodyPr>
            <a:normAutofit/>
          </a:bodyPr>
          <a:lstStyle/>
          <a:p>
            <a:r>
              <a:rPr lang="lv-LV" sz="3200" b="1" dirty="0">
                <a:solidFill>
                  <a:schemeClr val="bg1"/>
                </a:solidFill>
              </a:rPr>
              <a:t>Tradīcijas atjaunotāji – Mārtiņš Gaigals, Romāns Polītis, Jānis Vāvere</a:t>
            </a:r>
          </a:p>
        </p:txBody>
      </p:sp>
    </p:spTree>
    <p:extLst>
      <p:ext uri="{BB962C8B-B14F-4D97-AF65-F5344CB8AC3E}">
        <p14:creationId xmlns:p14="http://schemas.microsoft.com/office/powerpoint/2010/main" val="39930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Attēls 2">
            <a:extLst>
              <a:ext uri="{FF2B5EF4-FFF2-40B4-BE49-F238E27FC236}">
                <a16:creationId xmlns:a16="http://schemas.microsoft.com/office/drawing/2014/main" id="{20D3FD6D-5B15-F11E-1AAF-8638486779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936" y="3429000"/>
            <a:ext cx="4936574" cy="3265519"/>
          </a:xfrm>
          <a:prstGeom prst="rect">
            <a:avLst/>
          </a:prstGeom>
        </p:spPr>
      </p:pic>
      <p:pic>
        <p:nvPicPr>
          <p:cNvPr id="4" name="Attēls 3">
            <a:extLst>
              <a:ext uri="{FF2B5EF4-FFF2-40B4-BE49-F238E27FC236}">
                <a16:creationId xmlns:a16="http://schemas.microsoft.com/office/drawing/2014/main" id="{597887CA-4E30-E5D6-2F26-24F9489F596C}"/>
              </a:ext>
            </a:extLst>
          </p:cNvPr>
          <p:cNvPicPr>
            <a:picLocks noChangeAspect="1"/>
          </p:cNvPicPr>
          <p:nvPr/>
        </p:nvPicPr>
        <p:blipFill>
          <a:blip r:embed="rId3"/>
          <a:stretch>
            <a:fillRect/>
          </a:stretch>
        </p:blipFill>
        <p:spPr>
          <a:xfrm>
            <a:off x="1054667" y="104531"/>
            <a:ext cx="4775843" cy="3200164"/>
          </a:xfrm>
          <a:prstGeom prst="rect">
            <a:avLst/>
          </a:prstGeom>
        </p:spPr>
      </p:pic>
      <p:pic>
        <p:nvPicPr>
          <p:cNvPr id="6" name="Attēls 5">
            <a:extLst>
              <a:ext uri="{FF2B5EF4-FFF2-40B4-BE49-F238E27FC236}">
                <a16:creationId xmlns:a16="http://schemas.microsoft.com/office/drawing/2014/main" id="{465D0E56-3368-C255-AC09-311E070F8C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9681" y="3428999"/>
            <a:ext cx="4898280" cy="3265519"/>
          </a:xfrm>
          <a:prstGeom prst="rect">
            <a:avLst/>
          </a:prstGeom>
        </p:spPr>
      </p:pic>
      <p:pic>
        <p:nvPicPr>
          <p:cNvPr id="8" name="Attēls 7">
            <a:extLst>
              <a:ext uri="{FF2B5EF4-FFF2-40B4-BE49-F238E27FC236}">
                <a16:creationId xmlns:a16="http://schemas.microsoft.com/office/drawing/2014/main" id="{12B1D606-C939-44A2-90A2-DE73CD0DB8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69681" y="86016"/>
            <a:ext cx="4828019" cy="3218679"/>
          </a:xfrm>
          <a:prstGeom prst="rect">
            <a:avLst/>
          </a:prstGeom>
        </p:spPr>
      </p:pic>
    </p:spTree>
    <p:extLst>
      <p:ext uri="{BB962C8B-B14F-4D97-AF65-F5344CB8AC3E}">
        <p14:creationId xmlns:p14="http://schemas.microsoft.com/office/powerpoint/2010/main" val="217444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Satura vietturis 4">
            <a:extLst>
              <a:ext uri="{FF2B5EF4-FFF2-40B4-BE49-F238E27FC236}">
                <a16:creationId xmlns:a16="http://schemas.microsoft.com/office/drawing/2014/main" id="{1979CE6B-5881-469A-3349-C6439E6C92FE}"/>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t="27789" r="9940"/>
          <a:stretch/>
        </p:blipFill>
        <p:spPr>
          <a:xfrm>
            <a:off x="427025" y="3607771"/>
            <a:ext cx="5004587" cy="2999499"/>
          </a:xfrm>
        </p:spPr>
      </p:pic>
      <p:sp>
        <p:nvSpPr>
          <p:cNvPr id="7" name="Satura vietturis 6">
            <a:extLst>
              <a:ext uri="{FF2B5EF4-FFF2-40B4-BE49-F238E27FC236}">
                <a16:creationId xmlns:a16="http://schemas.microsoft.com/office/drawing/2014/main" id="{E6E7A234-5F5C-CB11-A27A-87D9A83EC25D}"/>
              </a:ext>
            </a:extLst>
          </p:cNvPr>
          <p:cNvSpPr>
            <a:spLocks noGrp="1"/>
          </p:cNvSpPr>
          <p:nvPr>
            <p:ph sz="half" idx="2"/>
          </p:nvPr>
        </p:nvSpPr>
        <p:spPr>
          <a:xfrm>
            <a:off x="5920509" y="186355"/>
            <a:ext cx="5726546" cy="6519245"/>
          </a:xfrm>
        </p:spPr>
        <p:txBody>
          <a:bodyPr>
            <a:normAutofit fontScale="92500" lnSpcReduction="10000"/>
          </a:bodyPr>
          <a:lstStyle/>
          <a:p>
            <a:r>
              <a:rPr lang="lv-LV" dirty="0">
                <a:solidFill>
                  <a:schemeClr val="bg1"/>
                </a:solidFill>
              </a:rPr>
              <a:t> 2018. gadā Gaujas plostnieku amata prasmes iekļautas </a:t>
            </a:r>
            <a:r>
              <a:rPr lang="lv-LV" b="1" dirty="0">
                <a:solidFill>
                  <a:schemeClr val="bg1"/>
                </a:solidFill>
              </a:rPr>
              <a:t>Latvijas Nacionālajā nemateriālā kultūras mantojuma sarakstā </a:t>
            </a:r>
            <a:r>
              <a:rPr lang="lv-LV" dirty="0">
                <a:solidFill>
                  <a:schemeClr val="bg1"/>
                </a:solidFill>
                <a:hlinkClick r:id="rId3"/>
              </a:rPr>
              <a:t>https://nematerialakultura.lv/Elementi/gaujas-plostnieku-amata-prasmes-2018/</a:t>
            </a:r>
            <a:r>
              <a:rPr lang="lv-LV" dirty="0">
                <a:solidFill>
                  <a:schemeClr val="bg1"/>
                </a:solidFill>
              </a:rPr>
              <a:t>  </a:t>
            </a:r>
          </a:p>
          <a:p>
            <a:pPr marL="0" indent="0">
              <a:buNone/>
            </a:pPr>
            <a:endParaRPr lang="lv-LV" dirty="0">
              <a:solidFill>
                <a:schemeClr val="bg1"/>
              </a:solidFill>
            </a:endParaRPr>
          </a:p>
          <a:p>
            <a:r>
              <a:rPr lang="lv-LV" dirty="0">
                <a:solidFill>
                  <a:schemeClr val="bg1"/>
                </a:solidFill>
              </a:rPr>
              <a:t>2022. gada 1. decembrī Gaujas plostnieku amata prasmes kopā ar plostnieku amata prasmēm no Austrijas, Čehijas, Polijas, Spānijas un Vācijas ierakstītas </a:t>
            </a:r>
            <a:r>
              <a:rPr lang="lv-LV" b="1" dirty="0">
                <a:solidFill>
                  <a:schemeClr val="bg1"/>
                </a:solidFill>
              </a:rPr>
              <a:t>UNESCO Cilvēces nemateriālā kultūras mantojuma reprezentatīvajā sarakstā </a:t>
            </a:r>
            <a:r>
              <a:rPr lang="lv-LV" dirty="0">
                <a:solidFill>
                  <a:schemeClr val="bg1"/>
                </a:solidFill>
              </a:rPr>
              <a:t>(</a:t>
            </a:r>
            <a:r>
              <a:rPr lang="lv-LV" dirty="0" err="1">
                <a:solidFill>
                  <a:schemeClr val="bg1"/>
                </a:solidFill>
              </a:rPr>
              <a:t>multinacionālais</a:t>
            </a:r>
            <a:r>
              <a:rPr lang="lv-LV" dirty="0">
                <a:solidFill>
                  <a:schemeClr val="bg1"/>
                </a:solidFill>
              </a:rPr>
              <a:t> pieteikums «</a:t>
            </a:r>
            <a:r>
              <a:rPr lang="lv-LV" dirty="0" err="1">
                <a:solidFill>
                  <a:schemeClr val="bg1"/>
                </a:solidFill>
              </a:rPr>
              <a:t>Timber</a:t>
            </a:r>
            <a:r>
              <a:rPr lang="lv-LV" dirty="0">
                <a:solidFill>
                  <a:schemeClr val="bg1"/>
                </a:solidFill>
              </a:rPr>
              <a:t> </a:t>
            </a:r>
            <a:r>
              <a:rPr lang="lv-LV" dirty="0" err="1">
                <a:solidFill>
                  <a:schemeClr val="bg1"/>
                </a:solidFill>
              </a:rPr>
              <a:t>Rafting</a:t>
            </a:r>
            <a:r>
              <a:rPr lang="lv-LV" dirty="0">
                <a:solidFill>
                  <a:schemeClr val="bg1"/>
                </a:solidFill>
              </a:rPr>
              <a:t>») </a:t>
            </a:r>
            <a:r>
              <a:rPr lang="lv-LV" dirty="0">
                <a:solidFill>
                  <a:schemeClr val="bg1"/>
                </a:solidFill>
                <a:hlinkClick r:id="rId4"/>
              </a:rPr>
              <a:t>https://ich.unesco.org/en/7b-representative-list-01281</a:t>
            </a:r>
            <a:r>
              <a:rPr lang="lv-LV" dirty="0">
                <a:solidFill>
                  <a:schemeClr val="bg1"/>
                </a:solidFill>
              </a:rPr>
              <a:t> </a:t>
            </a:r>
          </a:p>
        </p:txBody>
      </p:sp>
      <p:pic>
        <p:nvPicPr>
          <p:cNvPr id="2" name="Attēls 1">
            <a:extLst>
              <a:ext uri="{FF2B5EF4-FFF2-40B4-BE49-F238E27FC236}">
                <a16:creationId xmlns:a16="http://schemas.microsoft.com/office/drawing/2014/main" id="{D17E89E8-A892-8BAD-2FB0-690441896D32}"/>
              </a:ext>
            </a:extLst>
          </p:cNvPr>
          <p:cNvPicPr>
            <a:picLocks noChangeAspect="1"/>
          </p:cNvPicPr>
          <p:nvPr/>
        </p:nvPicPr>
        <p:blipFill>
          <a:blip r:embed="rId5"/>
          <a:stretch>
            <a:fillRect/>
          </a:stretch>
        </p:blipFill>
        <p:spPr>
          <a:xfrm>
            <a:off x="427025" y="186354"/>
            <a:ext cx="5004587" cy="3335403"/>
          </a:xfrm>
          <a:prstGeom prst="rect">
            <a:avLst/>
          </a:prstGeom>
        </p:spPr>
      </p:pic>
    </p:spTree>
    <p:extLst>
      <p:ext uri="{BB962C8B-B14F-4D97-AF65-F5344CB8AC3E}">
        <p14:creationId xmlns:p14="http://schemas.microsoft.com/office/powerpoint/2010/main" val="3838054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pic>
        <p:nvPicPr>
          <p:cNvPr id="3" name="Attēls 2">
            <a:extLst>
              <a:ext uri="{FF2B5EF4-FFF2-40B4-BE49-F238E27FC236}">
                <a16:creationId xmlns:a16="http://schemas.microsoft.com/office/drawing/2014/main" id="{0D31AD6B-6814-59D8-33B4-3484E4A7C3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8924" y="1213895"/>
            <a:ext cx="3427701" cy="2570775"/>
          </a:xfrm>
          <a:prstGeom prst="rect">
            <a:avLst/>
          </a:prstGeom>
        </p:spPr>
      </p:pic>
      <p:pic>
        <p:nvPicPr>
          <p:cNvPr id="5" name="Attēls 4">
            <a:extLst>
              <a:ext uri="{FF2B5EF4-FFF2-40B4-BE49-F238E27FC236}">
                <a16:creationId xmlns:a16="http://schemas.microsoft.com/office/drawing/2014/main" id="{09BFF7F6-ADF1-04FC-A373-C1A0D18E4F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8923" y="3999688"/>
            <a:ext cx="3427701" cy="2570776"/>
          </a:xfrm>
          <a:prstGeom prst="rect">
            <a:avLst/>
          </a:prstGeom>
        </p:spPr>
      </p:pic>
      <p:pic>
        <p:nvPicPr>
          <p:cNvPr id="7" name="Attēls 6">
            <a:extLst>
              <a:ext uri="{FF2B5EF4-FFF2-40B4-BE49-F238E27FC236}">
                <a16:creationId xmlns:a16="http://schemas.microsoft.com/office/drawing/2014/main" id="{E1797762-894E-FDF5-7086-687DDB4EC6C9}"/>
              </a:ext>
            </a:extLst>
          </p:cNvPr>
          <p:cNvPicPr>
            <a:picLocks noChangeAspect="1"/>
          </p:cNvPicPr>
          <p:nvPr/>
        </p:nvPicPr>
        <p:blipFill>
          <a:blip r:embed="rId5"/>
          <a:stretch>
            <a:fillRect/>
          </a:stretch>
        </p:blipFill>
        <p:spPr>
          <a:xfrm>
            <a:off x="4640518" y="1213895"/>
            <a:ext cx="7406613" cy="5339305"/>
          </a:xfrm>
          <a:prstGeom prst="rect">
            <a:avLst/>
          </a:prstGeom>
        </p:spPr>
      </p:pic>
      <p:sp>
        <p:nvSpPr>
          <p:cNvPr id="8" name="Virsraksts 7">
            <a:extLst>
              <a:ext uri="{FF2B5EF4-FFF2-40B4-BE49-F238E27FC236}">
                <a16:creationId xmlns:a16="http://schemas.microsoft.com/office/drawing/2014/main" id="{1D83A8A3-F5DB-5A7A-AC73-59E8E50EE93E}"/>
              </a:ext>
            </a:extLst>
          </p:cNvPr>
          <p:cNvSpPr>
            <a:spLocks noGrp="1"/>
          </p:cNvSpPr>
          <p:nvPr>
            <p:ph type="title"/>
          </p:nvPr>
        </p:nvSpPr>
        <p:spPr>
          <a:xfrm>
            <a:off x="998242" y="0"/>
            <a:ext cx="10673805" cy="1218478"/>
          </a:xfrm>
        </p:spPr>
        <p:txBody>
          <a:bodyPr>
            <a:normAutofit fontScale="90000"/>
          </a:bodyPr>
          <a:lstStyle/>
          <a:p>
            <a:pPr algn="ctr"/>
            <a:r>
              <a:rPr lang="lv-LV" dirty="0"/>
              <a:t> </a:t>
            </a:r>
            <a:r>
              <a:rPr lang="lv-LV" b="1" dirty="0"/>
              <a:t>Videi draudzīga attieksme – plosta baļķi «pārziemo»</a:t>
            </a:r>
          </a:p>
        </p:txBody>
      </p:sp>
    </p:spTree>
    <p:extLst>
      <p:ext uri="{BB962C8B-B14F-4D97-AF65-F5344CB8AC3E}">
        <p14:creationId xmlns:p14="http://schemas.microsoft.com/office/powerpoint/2010/main" val="2369675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pic>
        <p:nvPicPr>
          <p:cNvPr id="4" name="Attēls 3">
            <a:extLst>
              <a:ext uri="{FF2B5EF4-FFF2-40B4-BE49-F238E27FC236}">
                <a16:creationId xmlns:a16="http://schemas.microsoft.com/office/drawing/2014/main" id="{E10A7213-C579-D2BB-DE20-365A491DA7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580" y="4016414"/>
            <a:ext cx="3764554" cy="2520073"/>
          </a:xfrm>
          <a:prstGeom prst="rect">
            <a:avLst/>
          </a:prstGeom>
        </p:spPr>
      </p:pic>
      <p:pic>
        <p:nvPicPr>
          <p:cNvPr id="5" name="Attēls 4">
            <a:extLst>
              <a:ext uri="{FF2B5EF4-FFF2-40B4-BE49-F238E27FC236}">
                <a16:creationId xmlns:a16="http://schemas.microsoft.com/office/drawing/2014/main" id="{74498D07-44FA-58B3-F50C-742AD2D11E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765" y="1106782"/>
            <a:ext cx="3715416" cy="2786562"/>
          </a:xfrm>
          <a:prstGeom prst="rect">
            <a:avLst/>
          </a:prstGeom>
        </p:spPr>
      </p:pic>
      <p:pic>
        <p:nvPicPr>
          <p:cNvPr id="7" name="Attēls 6">
            <a:extLst>
              <a:ext uri="{FF2B5EF4-FFF2-40B4-BE49-F238E27FC236}">
                <a16:creationId xmlns:a16="http://schemas.microsoft.com/office/drawing/2014/main" id="{E946A655-BA89-00BD-72D7-072860E86CC5}"/>
              </a:ext>
            </a:extLst>
          </p:cNvPr>
          <p:cNvPicPr>
            <a:picLocks noChangeAspect="1"/>
          </p:cNvPicPr>
          <p:nvPr/>
        </p:nvPicPr>
        <p:blipFill>
          <a:blip r:embed="rId5"/>
          <a:stretch>
            <a:fillRect/>
          </a:stretch>
        </p:blipFill>
        <p:spPr>
          <a:xfrm>
            <a:off x="4193474" y="1096338"/>
            <a:ext cx="4193552" cy="5594011"/>
          </a:xfrm>
          <a:prstGeom prst="rect">
            <a:avLst/>
          </a:prstGeom>
        </p:spPr>
      </p:pic>
      <p:sp>
        <p:nvSpPr>
          <p:cNvPr id="8" name="Virsraksts 7">
            <a:extLst>
              <a:ext uri="{FF2B5EF4-FFF2-40B4-BE49-F238E27FC236}">
                <a16:creationId xmlns:a16="http://schemas.microsoft.com/office/drawing/2014/main" id="{0FC037DD-72D3-A7D7-7055-FDD1AA514585}"/>
              </a:ext>
            </a:extLst>
          </p:cNvPr>
          <p:cNvSpPr>
            <a:spLocks noGrp="1"/>
          </p:cNvSpPr>
          <p:nvPr>
            <p:ph type="title"/>
          </p:nvPr>
        </p:nvSpPr>
        <p:spPr>
          <a:xfrm>
            <a:off x="1106414" y="123070"/>
            <a:ext cx="10867656" cy="860642"/>
          </a:xfrm>
        </p:spPr>
        <p:txBody>
          <a:bodyPr>
            <a:normAutofit fontScale="90000"/>
          </a:bodyPr>
          <a:lstStyle/>
          <a:p>
            <a:r>
              <a:rPr lang="lv-LV" b="1" dirty="0"/>
              <a:t>Zināšanas un prasmes – plosta siešana, braukšana</a:t>
            </a:r>
          </a:p>
        </p:txBody>
      </p:sp>
      <p:pic>
        <p:nvPicPr>
          <p:cNvPr id="11" name="Attēls 10">
            <a:extLst>
              <a:ext uri="{FF2B5EF4-FFF2-40B4-BE49-F238E27FC236}">
                <a16:creationId xmlns:a16="http://schemas.microsoft.com/office/drawing/2014/main" id="{95F640D6-9B39-5954-32DB-F05F89B041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54367" y="1334536"/>
            <a:ext cx="3483610" cy="2612708"/>
          </a:xfrm>
          <a:prstGeom prst="rect">
            <a:avLst/>
          </a:prstGeom>
        </p:spPr>
      </p:pic>
      <p:pic>
        <p:nvPicPr>
          <p:cNvPr id="13" name="Attēls 12">
            <a:extLst>
              <a:ext uri="{FF2B5EF4-FFF2-40B4-BE49-F238E27FC236}">
                <a16:creationId xmlns:a16="http://schemas.microsoft.com/office/drawing/2014/main" id="{C904D318-66C6-C59C-3FDE-02E6494A1C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413" y="4092354"/>
            <a:ext cx="3451657" cy="2588743"/>
          </a:xfrm>
          <a:prstGeom prst="rect">
            <a:avLst/>
          </a:prstGeom>
        </p:spPr>
      </p:pic>
    </p:spTree>
    <p:extLst>
      <p:ext uri="{BB962C8B-B14F-4D97-AF65-F5344CB8AC3E}">
        <p14:creationId xmlns:p14="http://schemas.microsoft.com/office/powerpoint/2010/main" val="2528227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20637" y="8580"/>
            <a:ext cx="12171363" cy="6858000"/>
          </a:xfrm>
          <a:prstGeom prst="rect">
            <a:avLst/>
          </a:prstGeom>
        </p:spPr>
      </p:pic>
      <p:pic>
        <p:nvPicPr>
          <p:cNvPr id="6" name="Attēls 5">
            <a:extLst>
              <a:ext uri="{FF2B5EF4-FFF2-40B4-BE49-F238E27FC236}">
                <a16:creationId xmlns:a16="http://schemas.microsoft.com/office/drawing/2014/main" id="{52CD3B03-35EA-908C-1D55-5446638F51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3716" y="2437281"/>
            <a:ext cx="5480530" cy="4110398"/>
          </a:xfrm>
          <a:prstGeom prst="rect">
            <a:avLst/>
          </a:prstGeom>
        </p:spPr>
      </p:pic>
      <p:sp>
        <p:nvSpPr>
          <p:cNvPr id="7" name="Virsraksts 6">
            <a:extLst>
              <a:ext uri="{FF2B5EF4-FFF2-40B4-BE49-F238E27FC236}">
                <a16:creationId xmlns:a16="http://schemas.microsoft.com/office/drawing/2014/main" id="{46734794-8C2B-B3B2-DB41-0A2201FB5E12}"/>
              </a:ext>
            </a:extLst>
          </p:cNvPr>
          <p:cNvSpPr>
            <a:spLocks noGrp="1"/>
          </p:cNvSpPr>
          <p:nvPr>
            <p:ph type="title"/>
          </p:nvPr>
        </p:nvSpPr>
        <p:spPr>
          <a:xfrm>
            <a:off x="839788" y="-24585"/>
            <a:ext cx="10290030" cy="1208449"/>
          </a:xfrm>
        </p:spPr>
        <p:txBody>
          <a:bodyPr/>
          <a:lstStyle/>
          <a:p>
            <a:pPr algn="ctr"/>
            <a:r>
              <a:rPr lang="lv-LV" b="1" dirty="0"/>
              <a:t>Saikne ar dabu un respekts pret Gauju</a:t>
            </a:r>
          </a:p>
        </p:txBody>
      </p:sp>
      <p:sp>
        <p:nvSpPr>
          <p:cNvPr id="15" name="Teksta vietturis 14">
            <a:extLst>
              <a:ext uri="{FF2B5EF4-FFF2-40B4-BE49-F238E27FC236}">
                <a16:creationId xmlns:a16="http://schemas.microsoft.com/office/drawing/2014/main" id="{FB0CBE8A-6F92-8178-1970-4F857945716E}"/>
              </a:ext>
            </a:extLst>
          </p:cNvPr>
          <p:cNvSpPr>
            <a:spLocks noGrp="1"/>
          </p:cNvSpPr>
          <p:nvPr>
            <p:ph type="body" idx="1"/>
          </p:nvPr>
        </p:nvSpPr>
        <p:spPr>
          <a:xfrm>
            <a:off x="317984" y="1608143"/>
            <a:ext cx="5778016" cy="823912"/>
          </a:xfrm>
        </p:spPr>
        <p:txBody>
          <a:bodyPr>
            <a:normAutofit fontScale="25000" lnSpcReduction="20000"/>
          </a:bodyPr>
          <a:lstStyle/>
          <a:p>
            <a:r>
              <a:rPr lang="lv-LV" dirty="0"/>
              <a:t>r daba forša, tie Gaujas līkumi! </a:t>
            </a:r>
          </a:p>
          <a:p>
            <a:pPr algn="ctr"/>
            <a:r>
              <a:rPr lang="lv-LV" sz="14400" i="1" dirty="0">
                <a:solidFill>
                  <a:schemeClr val="bg1"/>
                </a:solidFill>
              </a:rPr>
              <a:t>..Mums</a:t>
            </a:r>
            <a:r>
              <a:rPr lang="lv-LV" sz="14400" i="1" dirty="0"/>
              <a:t> </a:t>
            </a:r>
            <a:r>
              <a:rPr lang="lv-LV" sz="14400" i="1" dirty="0">
                <a:solidFill>
                  <a:schemeClr val="bg1"/>
                </a:solidFill>
              </a:rPr>
              <a:t>ir daba forša, tie Gaujas līkumi!.. </a:t>
            </a:r>
          </a:p>
          <a:p>
            <a:endParaRPr lang="lv-LV" dirty="0"/>
          </a:p>
        </p:txBody>
      </p:sp>
      <p:pic>
        <p:nvPicPr>
          <p:cNvPr id="20" name="Satura vietturis 19">
            <a:extLst>
              <a:ext uri="{FF2B5EF4-FFF2-40B4-BE49-F238E27FC236}">
                <a16:creationId xmlns:a16="http://schemas.microsoft.com/office/drawing/2014/main" id="{57466E1F-15AD-FFFD-5676-059CAD859538}"/>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317983" y="2437281"/>
            <a:ext cx="5580303" cy="4185227"/>
          </a:xfrm>
        </p:spPr>
      </p:pic>
      <p:sp>
        <p:nvSpPr>
          <p:cNvPr id="17" name="Teksta vietturis 16">
            <a:extLst>
              <a:ext uri="{FF2B5EF4-FFF2-40B4-BE49-F238E27FC236}">
                <a16:creationId xmlns:a16="http://schemas.microsoft.com/office/drawing/2014/main" id="{EDC6A306-5EC1-FD5C-3715-CD3A34110957}"/>
              </a:ext>
            </a:extLst>
          </p:cNvPr>
          <p:cNvSpPr>
            <a:spLocks noGrp="1"/>
          </p:cNvSpPr>
          <p:nvPr>
            <p:ph type="body" sz="quarter" idx="3"/>
          </p:nvPr>
        </p:nvSpPr>
        <p:spPr>
          <a:xfrm>
            <a:off x="6216269" y="2047953"/>
            <a:ext cx="5183188" cy="823912"/>
          </a:xfrm>
        </p:spPr>
        <p:txBody>
          <a:bodyPr>
            <a:normAutofit fontScale="25000" lnSpcReduction="20000"/>
          </a:bodyPr>
          <a:lstStyle/>
          <a:p>
            <a:r>
              <a:rPr lang="lv-LV" i="1" dirty="0">
                <a:solidFill>
                  <a:schemeClr val="bg1"/>
                </a:solidFill>
              </a:rPr>
              <a:t>..</a:t>
            </a:r>
            <a:r>
              <a:rPr lang="lv-LV" sz="3800" i="1" dirty="0">
                <a:solidFill>
                  <a:schemeClr val="bg1"/>
                </a:solidFill>
              </a:rPr>
              <a:t> </a:t>
            </a:r>
            <a:endParaRPr lang="lv-LV" sz="3800" dirty="0">
              <a:solidFill>
                <a:schemeClr val="bg1"/>
              </a:solidFill>
            </a:endParaRPr>
          </a:p>
          <a:p>
            <a:pPr algn="ctr"/>
            <a:r>
              <a:rPr lang="lv-LV" sz="11200" i="1" dirty="0">
                <a:solidFill>
                  <a:schemeClr val="bg1"/>
                </a:solidFill>
              </a:rPr>
              <a:t>..Gauja jau mainās, katru gadu ir citādāk.. </a:t>
            </a:r>
          </a:p>
          <a:p>
            <a:pPr algn="ctr"/>
            <a:r>
              <a:rPr lang="lv-LV" sz="11200" i="1" dirty="0">
                <a:solidFill>
                  <a:schemeClr val="bg1"/>
                </a:solidFill>
              </a:rPr>
              <a:t>..Gauja jāzina kilometru uz priekšu.. </a:t>
            </a:r>
          </a:p>
          <a:p>
            <a:pPr algn="ctr"/>
            <a:endParaRPr lang="lv-LV" i="1" dirty="0">
              <a:solidFill>
                <a:schemeClr val="bg1"/>
              </a:solidFill>
            </a:endParaRPr>
          </a:p>
          <a:p>
            <a:endParaRPr lang="lv-LV" dirty="0"/>
          </a:p>
        </p:txBody>
      </p:sp>
    </p:spTree>
    <p:extLst>
      <p:ext uri="{BB962C8B-B14F-4D97-AF65-F5344CB8AC3E}">
        <p14:creationId xmlns:p14="http://schemas.microsoft.com/office/powerpoint/2010/main" val="2332682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1"/>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9525" y="0"/>
            <a:ext cx="12171363" cy="6858000"/>
          </a:xfrm>
          <a:prstGeom prst="rect">
            <a:avLst/>
          </a:prstGeom>
        </p:spPr>
      </p:pic>
      <p:pic>
        <p:nvPicPr>
          <p:cNvPr id="4" name="Attēls 3">
            <a:extLst>
              <a:ext uri="{FF2B5EF4-FFF2-40B4-BE49-F238E27FC236}">
                <a16:creationId xmlns:a16="http://schemas.microsoft.com/office/drawing/2014/main" id="{216911EC-23B2-99F2-C660-4E031F4AB3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9482" y="1154832"/>
            <a:ext cx="7222069" cy="5416551"/>
          </a:xfrm>
          <a:prstGeom prst="rect">
            <a:avLst/>
          </a:prstGeom>
        </p:spPr>
      </p:pic>
      <p:pic>
        <p:nvPicPr>
          <p:cNvPr id="5" name="IMG_0063">
            <a:hlinkClick r:id="" action="ppaction://media"/>
            <a:extLst>
              <a:ext uri="{FF2B5EF4-FFF2-40B4-BE49-F238E27FC236}">
                <a16:creationId xmlns:a16="http://schemas.microsoft.com/office/drawing/2014/main" id="{11C202ED-91B3-EB31-3917-9CC1F211C4F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891507" y="1154832"/>
            <a:ext cx="3046809" cy="5416551"/>
          </a:xfrm>
          <a:prstGeom prst="rect">
            <a:avLst/>
          </a:prstGeom>
        </p:spPr>
      </p:pic>
      <p:sp>
        <p:nvSpPr>
          <p:cNvPr id="6" name="Virsraksts 5">
            <a:extLst>
              <a:ext uri="{FF2B5EF4-FFF2-40B4-BE49-F238E27FC236}">
                <a16:creationId xmlns:a16="http://schemas.microsoft.com/office/drawing/2014/main" id="{680EDB57-BDF3-31F1-C45A-410505D30302}"/>
              </a:ext>
            </a:extLst>
          </p:cNvPr>
          <p:cNvSpPr>
            <a:spLocks noGrp="1"/>
          </p:cNvSpPr>
          <p:nvPr>
            <p:ph type="title"/>
          </p:nvPr>
        </p:nvSpPr>
        <p:spPr>
          <a:xfrm>
            <a:off x="815063" y="-85365"/>
            <a:ext cx="11037455" cy="1325563"/>
          </a:xfrm>
        </p:spPr>
        <p:txBody>
          <a:bodyPr>
            <a:normAutofit/>
          </a:bodyPr>
          <a:lstStyle/>
          <a:p>
            <a:pPr algn="ctr"/>
            <a:r>
              <a:rPr lang="lv-LV" sz="3600" b="1" dirty="0"/>
              <a:t>Dzīves kvalitāte – dziesmas, dejas, sarunas, satikšanās</a:t>
            </a:r>
          </a:p>
        </p:txBody>
      </p:sp>
    </p:spTree>
    <p:extLst>
      <p:ext uri="{BB962C8B-B14F-4D97-AF65-F5344CB8AC3E}">
        <p14:creationId xmlns:p14="http://schemas.microsoft.com/office/powerpoint/2010/main" val="33600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0318" y="0"/>
            <a:ext cx="12171363" cy="6858000"/>
          </a:xfrm>
          <a:prstGeom prst="rect">
            <a:avLst/>
          </a:prstGeom>
        </p:spPr>
      </p:pic>
      <p:sp>
        <p:nvSpPr>
          <p:cNvPr id="10" name="Virsraksts 9">
            <a:extLst>
              <a:ext uri="{FF2B5EF4-FFF2-40B4-BE49-F238E27FC236}">
                <a16:creationId xmlns:a16="http://schemas.microsoft.com/office/drawing/2014/main" id="{4FC7CF01-63A0-7453-499B-57BDE58AC0F9}"/>
              </a:ext>
            </a:extLst>
          </p:cNvPr>
          <p:cNvSpPr>
            <a:spLocks noGrp="1"/>
          </p:cNvSpPr>
          <p:nvPr>
            <p:ph type="title"/>
          </p:nvPr>
        </p:nvSpPr>
        <p:spPr>
          <a:xfrm>
            <a:off x="785091" y="-74036"/>
            <a:ext cx="11406909" cy="1325563"/>
          </a:xfrm>
        </p:spPr>
        <p:txBody>
          <a:bodyPr>
            <a:normAutofit/>
          </a:bodyPr>
          <a:lstStyle/>
          <a:p>
            <a:pPr algn="ctr"/>
            <a:r>
              <a:rPr lang="lv-LV" sz="3600" b="1" dirty="0"/>
              <a:t>Dzīves kvalitāte – laiks un vieta, kur būt kopā ar sevi un dabu</a:t>
            </a:r>
          </a:p>
        </p:txBody>
      </p:sp>
      <p:sp>
        <p:nvSpPr>
          <p:cNvPr id="11" name="Satura vietturis 10">
            <a:extLst>
              <a:ext uri="{FF2B5EF4-FFF2-40B4-BE49-F238E27FC236}">
                <a16:creationId xmlns:a16="http://schemas.microsoft.com/office/drawing/2014/main" id="{D76D478E-C395-7350-677D-677A48E16550}"/>
              </a:ext>
            </a:extLst>
          </p:cNvPr>
          <p:cNvSpPr>
            <a:spLocks noGrp="1"/>
          </p:cNvSpPr>
          <p:nvPr>
            <p:ph sz="half" idx="1"/>
          </p:nvPr>
        </p:nvSpPr>
        <p:spPr>
          <a:xfrm>
            <a:off x="456849" y="1579418"/>
            <a:ext cx="4844823" cy="4932218"/>
          </a:xfrm>
        </p:spPr>
        <p:txBody>
          <a:bodyPr>
            <a:normAutofit fontScale="92500" lnSpcReduction="10000"/>
          </a:bodyPr>
          <a:lstStyle/>
          <a:p>
            <a:pPr marL="0" indent="0" algn="ctr">
              <a:buNone/>
            </a:pPr>
            <a:r>
              <a:rPr lang="lv-LV" b="1" i="1" dirty="0">
                <a:solidFill>
                  <a:schemeClr val="bg1"/>
                </a:solidFill>
              </a:rPr>
              <a:t>Tas ir kā svētceļojums, kā meditācija. Tā ir tāda mūsdienu cilvēku nepieciešamība – atrast laiku un vietu padomāt par sevi. </a:t>
            </a:r>
            <a:r>
              <a:rPr lang="lv-LV" i="1" dirty="0">
                <a:solidFill>
                  <a:schemeClr val="bg1"/>
                </a:solidFill>
              </a:rPr>
              <a:t>Es esmu tā pavērojis arī mūsu ekspedīcijā uz plosta. Protams, uz plosta vāra zupu, spēlē ģitāru, dzer šņabi, dzied. Protams – ko var darīt divas dienas uz upes?! Bet ir cilvēki, kuri apzināti atrod klusu vietu, apsēžas, vēro. Ikdienas ritmā neatrodas tāda iespēja</a:t>
            </a:r>
            <a:r>
              <a:rPr lang="lv-LV" dirty="0">
                <a:solidFill>
                  <a:schemeClr val="bg1"/>
                </a:solidFill>
              </a:rPr>
              <a:t>. (Mārtiņš Gaigals, Gaujas plostnieks)</a:t>
            </a:r>
          </a:p>
          <a:p>
            <a:endParaRPr lang="lv-LV" dirty="0"/>
          </a:p>
        </p:txBody>
      </p:sp>
      <p:pic>
        <p:nvPicPr>
          <p:cNvPr id="13" name="Satura vietturis 12">
            <a:extLst>
              <a:ext uri="{FF2B5EF4-FFF2-40B4-BE49-F238E27FC236}">
                <a16:creationId xmlns:a16="http://schemas.microsoft.com/office/drawing/2014/main" id="{C0DB1E8B-1CFE-53D8-B749-357C8C424F84}"/>
              </a:ext>
            </a:extLst>
          </p:cNvPr>
          <p:cNvPicPr>
            <a:picLocks noGrp="1" noChangeAspect="1"/>
          </p:cNvPicPr>
          <p:nvPr>
            <p:ph sz="half" idx="2"/>
          </p:nvPr>
        </p:nvPicPr>
        <p:blipFill>
          <a:blip r:embed="rId3"/>
          <a:stretch>
            <a:fillRect/>
          </a:stretch>
        </p:blipFill>
        <p:spPr>
          <a:xfrm>
            <a:off x="5625869" y="1579418"/>
            <a:ext cx="6385810" cy="4793672"/>
          </a:xfrm>
          <a:prstGeom prst="rect">
            <a:avLst/>
          </a:prstGeom>
        </p:spPr>
      </p:pic>
    </p:spTree>
    <p:extLst>
      <p:ext uri="{BB962C8B-B14F-4D97-AF65-F5344CB8AC3E}">
        <p14:creationId xmlns:p14="http://schemas.microsoft.com/office/powerpoint/2010/main" val="3127348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13"/>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71363" cy="6858000"/>
          </a:xfrm>
          <a:prstGeom prst="rect">
            <a:avLst/>
          </a:prstGeom>
        </p:spPr>
      </p:pic>
      <p:sp>
        <p:nvSpPr>
          <p:cNvPr id="5" name="Virsraksts 4">
            <a:extLst>
              <a:ext uri="{FF2B5EF4-FFF2-40B4-BE49-F238E27FC236}">
                <a16:creationId xmlns:a16="http://schemas.microsoft.com/office/drawing/2014/main" id="{2FCE178A-2CDF-9DBE-8AE5-EA61D2888F93}"/>
              </a:ext>
            </a:extLst>
          </p:cNvPr>
          <p:cNvSpPr>
            <a:spLocks noGrp="1"/>
          </p:cNvSpPr>
          <p:nvPr>
            <p:ph type="title"/>
          </p:nvPr>
        </p:nvSpPr>
        <p:spPr>
          <a:xfrm>
            <a:off x="909918" y="-14288"/>
            <a:ext cx="10515600" cy="1325563"/>
          </a:xfrm>
        </p:spPr>
        <p:txBody>
          <a:bodyPr>
            <a:noAutofit/>
          </a:bodyPr>
          <a:lstStyle/>
          <a:p>
            <a:pPr algn="ctr"/>
            <a:br>
              <a:rPr lang="lv-LV" sz="2400" b="1" dirty="0">
                <a:solidFill>
                  <a:schemeClr val="bg1"/>
                </a:solidFill>
                <a:latin typeface="Arial" panose="020B0604020202020204" pitchFamily="34" charset="0"/>
                <a:cs typeface="Arial" panose="020B0604020202020204" pitchFamily="34" charset="0"/>
              </a:rPr>
            </a:br>
            <a:r>
              <a:rPr lang="lv-LV" sz="3200" b="1" dirty="0">
                <a:solidFill>
                  <a:schemeClr val="bg1"/>
                </a:solidFill>
                <a:latin typeface="Arial" panose="020B0604020202020204" pitchFamily="34" charset="0"/>
                <a:cs typeface="Arial" panose="020B0604020202020204" pitchFamily="34" charset="0"/>
              </a:rPr>
              <a:t>Vai un kā klimata pārmaiņas ietekmēs </a:t>
            </a:r>
            <a:br>
              <a:rPr lang="lv-LV" sz="3200" b="1" dirty="0">
                <a:solidFill>
                  <a:schemeClr val="bg1"/>
                </a:solidFill>
                <a:latin typeface="Arial" panose="020B0604020202020204" pitchFamily="34" charset="0"/>
                <a:cs typeface="Arial" panose="020B0604020202020204" pitchFamily="34" charset="0"/>
              </a:rPr>
            </a:br>
            <a:r>
              <a:rPr lang="lv-LV" sz="3200" b="1" dirty="0">
                <a:solidFill>
                  <a:schemeClr val="bg1"/>
                </a:solidFill>
                <a:latin typeface="Arial" panose="020B0604020202020204" pitchFamily="34" charset="0"/>
                <a:cs typeface="Arial" panose="020B0604020202020204" pitchFamily="34" charset="0"/>
              </a:rPr>
              <a:t>Gaujas plostnieku tradīciju? </a:t>
            </a:r>
            <a:endParaRPr lang="lv-LV" sz="2400" b="1" dirty="0">
              <a:solidFill>
                <a:schemeClr val="bg1"/>
              </a:solidFill>
            </a:endParaRPr>
          </a:p>
        </p:txBody>
      </p:sp>
      <p:sp>
        <p:nvSpPr>
          <p:cNvPr id="3" name="Satura vietturis 2">
            <a:extLst>
              <a:ext uri="{FF2B5EF4-FFF2-40B4-BE49-F238E27FC236}">
                <a16:creationId xmlns:a16="http://schemas.microsoft.com/office/drawing/2014/main" id="{E063BF2E-31E9-5143-2146-AF64232F00FC}"/>
              </a:ext>
            </a:extLst>
          </p:cNvPr>
          <p:cNvSpPr>
            <a:spLocks noGrp="1"/>
          </p:cNvSpPr>
          <p:nvPr>
            <p:ph sz="half" idx="1"/>
          </p:nvPr>
        </p:nvSpPr>
        <p:spPr>
          <a:xfrm>
            <a:off x="264459" y="1763151"/>
            <a:ext cx="4433047" cy="5204142"/>
          </a:xfrm>
        </p:spPr>
        <p:txBody>
          <a:bodyPr>
            <a:normAutofit fontScale="92500" lnSpcReduction="10000"/>
          </a:bodyPr>
          <a:lstStyle/>
          <a:p>
            <a:pPr marL="0" indent="0" algn="ctr">
              <a:buNone/>
            </a:pPr>
            <a:r>
              <a:rPr lang="lv-LV" i="1" dirty="0">
                <a:solidFill>
                  <a:schemeClr val="bg1"/>
                </a:solidFill>
                <a:latin typeface="Arial" panose="020B0604020202020204" pitchFamily="34" charset="0"/>
                <a:ea typeface="Calibri" panose="020F0502020204030204" pitchFamily="34" charset="0"/>
                <a:cs typeface="Arial" panose="020B0604020202020204" pitchFamily="34" charset="0"/>
              </a:rPr>
              <a:t>..</a:t>
            </a:r>
            <a:r>
              <a:rPr lang="lv-LV" b="1" i="1" dirty="0">
                <a:solidFill>
                  <a:schemeClr val="bg1"/>
                </a:solidFill>
                <a:latin typeface="Arial" panose="020B0604020202020204" pitchFamily="34" charset="0"/>
                <a:ea typeface="Calibri" panose="020F0502020204030204" pitchFamily="34" charset="0"/>
                <a:cs typeface="Arial" panose="020B0604020202020204" pitchFamily="34" charset="0"/>
              </a:rPr>
              <a:t>Plostam jāiet plosta ceļš </a:t>
            </a:r>
            <a:r>
              <a:rPr lang="lv-LV" i="1" dirty="0">
                <a:solidFill>
                  <a:schemeClr val="bg1"/>
                </a:solidFill>
                <a:latin typeface="Arial" panose="020B0604020202020204" pitchFamily="34" charset="0"/>
                <a:ea typeface="Calibri" panose="020F0502020204030204" pitchFamily="34" charset="0"/>
                <a:cs typeface="Arial" panose="020B0604020202020204" pitchFamily="34" charset="0"/>
              </a:rPr>
              <a:t>– tas jau sen tāds teiciens mums te Strenčos ir. Tas ir tas, ko es saku, iemet kociņu straumē un aiziet. Tāpēc visi brīnās, kāpēc plosts iet gar krastiem? Jo tur ir straume. Plostam jāiet plosta ceļš. Bērnībā jau vecaistēvs </a:t>
            </a:r>
            <a:r>
              <a:rPr lang="lv-LV" i="1" dirty="0" err="1">
                <a:solidFill>
                  <a:schemeClr val="bg1"/>
                </a:solidFill>
                <a:latin typeface="Arial" panose="020B0604020202020204" pitchFamily="34" charset="0"/>
                <a:ea typeface="Calibri" panose="020F0502020204030204" pitchFamily="34" charset="0"/>
                <a:cs typeface="Arial" panose="020B0604020202020204" pitchFamily="34" charset="0"/>
              </a:rPr>
              <a:t>šito</a:t>
            </a:r>
            <a:r>
              <a:rPr lang="lv-LV" i="1" dirty="0">
                <a:solidFill>
                  <a:schemeClr val="bg1"/>
                </a:solidFill>
                <a:latin typeface="Arial" panose="020B0604020202020204" pitchFamily="34" charset="0"/>
                <a:ea typeface="Calibri" panose="020F0502020204030204" pitchFamily="34" charset="0"/>
                <a:cs typeface="Arial" panose="020B0604020202020204" pitchFamily="34" charset="0"/>
              </a:rPr>
              <a:t> teica. Iedomājies, ja iebrauksi atstraumē, nu - tad stāvi!..</a:t>
            </a:r>
          </a:p>
          <a:p>
            <a:pPr marL="0" indent="0" algn="ctr">
              <a:buNone/>
            </a:pPr>
            <a:r>
              <a:rPr lang="lv-LV" dirty="0">
                <a:solidFill>
                  <a:schemeClr val="bg1"/>
                </a:solidFill>
                <a:latin typeface="Arial" panose="020B0604020202020204" pitchFamily="34" charset="0"/>
                <a:ea typeface="Calibri" panose="020F0502020204030204" pitchFamily="34" charset="0"/>
                <a:cs typeface="Arial" panose="020B0604020202020204" pitchFamily="34" charset="0"/>
              </a:rPr>
              <a:t>(Romāns Polītis, Gaujas plostnieks)</a:t>
            </a:r>
            <a:br>
              <a:rPr lang="lv-LV" dirty="0">
                <a:latin typeface="Calibri" panose="020F0502020204030204" pitchFamily="34" charset="0"/>
                <a:ea typeface="Calibri" panose="020F0502020204030204" pitchFamily="34" charset="0"/>
                <a:cs typeface="Times New Roman" panose="02020603050405020304" pitchFamily="18" charset="0"/>
              </a:rPr>
            </a:br>
            <a:endParaRPr lang="lv-LV" dirty="0"/>
          </a:p>
        </p:txBody>
      </p:sp>
      <p:pic>
        <p:nvPicPr>
          <p:cNvPr id="9" name="Satura vietturis 8">
            <a:extLst>
              <a:ext uri="{FF2B5EF4-FFF2-40B4-BE49-F238E27FC236}">
                <a16:creationId xmlns:a16="http://schemas.microsoft.com/office/drawing/2014/main" id="{8911D857-037F-5315-1C52-4212DEF90996}"/>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61965" y="1936376"/>
            <a:ext cx="7034915" cy="4693865"/>
          </a:xfrm>
        </p:spPr>
      </p:pic>
    </p:spTree>
    <p:extLst>
      <p:ext uri="{BB962C8B-B14F-4D97-AF65-F5344CB8AC3E}">
        <p14:creationId xmlns:p14="http://schemas.microsoft.com/office/powerpoint/2010/main" val="1924607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descr="Prezentācijas-01-0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20637" y="0"/>
            <a:ext cx="12171363" cy="6858000"/>
          </a:xfrm>
          <a:prstGeom prst="rect">
            <a:avLst/>
          </a:prstGeom>
        </p:spPr>
      </p:pic>
      <p:pic>
        <p:nvPicPr>
          <p:cNvPr id="5" name="Attēls 4">
            <a:extLst>
              <a:ext uri="{FF2B5EF4-FFF2-40B4-BE49-F238E27FC236}">
                <a16:creationId xmlns:a16="http://schemas.microsoft.com/office/drawing/2014/main" id="{9560CEEC-08D0-185C-D7C9-B310F7170E8F}"/>
              </a:ext>
            </a:extLst>
          </p:cNvPr>
          <p:cNvPicPr>
            <a:picLocks noChangeAspect="1"/>
          </p:cNvPicPr>
          <p:nvPr/>
        </p:nvPicPr>
        <p:blipFill>
          <a:blip r:embed="rId3"/>
          <a:stretch>
            <a:fillRect/>
          </a:stretch>
        </p:blipFill>
        <p:spPr>
          <a:xfrm>
            <a:off x="4247559" y="1203767"/>
            <a:ext cx="3627434" cy="4450466"/>
          </a:xfrm>
          <a:prstGeom prst="rect">
            <a:avLst/>
          </a:prstGeom>
        </p:spPr>
      </p:pic>
      <p:sp>
        <p:nvSpPr>
          <p:cNvPr id="7" name="Virsraksts 6">
            <a:extLst>
              <a:ext uri="{FF2B5EF4-FFF2-40B4-BE49-F238E27FC236}">
                <a16:creationId xmlns:a16="http://schemas.microsoft.com/office/drawing/2014/main" id="{F3475E60-72F1-7B39-12FA-88BB215DC2AF}"/>
              </a:ext>
            </a:extLst>
          </p:cNvPr>
          <p:cNvSpPr>
            <a:spLocks noGrp="1"/>
          </p:cNvSpPr>
          <p:nvPr>
            <p:ph type="title"/>
          </p:nvPr>
        </p:nvSpPr>
        <p:spPr>
          <a:xfrm>
            <a:off x="1108290" y="83777"/>
            <a:ext cx="9996055" cy="894557"/>
          </a:xfrm>
        </p:spPr>
        <p:txBody>
          <a:bodyPr>
            <a:normAutofit fontScale="90000"/>
          </a:bodyPr>
          <a:lstStyle/>
          <a:p>
            <a:pPr algn="ctr"/>
            <a:r>
              <a:rPr lang="lv-LV" b="1" dirty="0"/>
              <a:t>Iepazīt un saglabāt Gaujas plostnieku tradīciju!</a:t>
            </a:r>
          </a:p>
        </p:txBody>
      </p:sp>
      <p:pic>
        <p:nvPicPr>
          <p:cNvPr id="14" name="Attēls 13">
            <a:extLst>
              <a:ext uri="{FF2B5EF4-FFF2-40B4-BE49-F238E27FC236}">
                <a16:creationId xmlns:a16="http://schemas.microsoft.com/office/drawing/2014/main" id="{1EE3C1F8-4966-2D3D-8D30-8B3A7741D7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7753" y="2665670"/>
            <a:ext cx="3907633" cy="2930724"/>
          </a:xfrm>
          <a:prstGeom prst="rect">
            <a:avLst/>
          </a:prstGeom>
        </p:spPr>
      </p:pic>
      <p:pic>
        <p:nvPicPr>
          <p:cNvPr id="16" name="Attēls 15">
            <a:extLst>
              <a:ext uri="{FF2B5EF4-FFF2-40B4-BE49-F238E27FC236}">
                <a16:creationId xmlns:a16="http://schemas.microsoft.com/office/drawing/2014/main" id="{F5EE632E-5635-0E73-4379-0F188384F6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60" r="5213"/>
          <a:stretch/>
        </p:blipFill>
        <p:spPr>
          <a:xfrm>
            <a:off x="276613" y="2828788"/>
            <a:ext cx="3838186" cy="2831967"/>
          </a:xfrm>
          <a:prstGeom prst="rect">
            <a:avLst/>
          </a:prstGeom>
        </p:spPr>
      </p:pic>
      <p:pic>
        <p:nvPicPr>
          <p:cNvPr id="3" name="Attēls 2">
            <a:extLst>
              <a:ext uri="{FF2B5EF4-FFF2-40B4-BE49-F238E27FC236}">
                <a16:creationId xmlns:a16="http://schemas.microsoft.com/office/drawing/2014/main" id="{A46B5286-EF3E-5E32-E26D-46229DC5AF12}"/>
              </a:ext>
            </a:extLst>
          </p:cNvPr>
          <p:cNvPicPr>
            <a:picLocks noChangeAspect="1"/>
          </p:cNvPicPr>
          <p:nvPr/>
        </p:nvPicPr>
        <p:blipFill>
          <a:blip r:embed="rId6"/>
          <a:stretch>
            <a:fillRect/>
          </a:stretch>
        </p:blipFill>
        <p:spPr>
          <a:xfrm>
            <a:off x="948654" y="5763783"/>
            <a:ext cx="10315326" cy="1042506"/>
          </a:xfrm>
          <a:prstGeom prst="rect">
            <a:avLst/>
          </a:prstGeom>
        </p:spPr>
      </p:pic>
    </p:spTree>
    <p:extLst>
      <p:ext uri="{BB962C8B-B14F-4D97-AF65-F5344CB8AC3E}">
        <p14:creationId xmlns:p14="http://schemas.microsoft.com/office/powerpoint/2010/main" val="3819557162"/>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746</TotalTime>
  <Words>523</Words>
  <Application>Microsoft Office PowerPoint</Application>
  <PresentationFormat>Platekrāna</PresentationFormat>
  <Paragraphs>29</Paragraphs>
  <Slides>15</Slides>
  <Notes>0</Notes>
  <HiddenSlides>0</HiddenSlides>
  <MMClips>1</MMClips>
  <ScaleCrop>false</ScaleCrop>
  <HeadingPairs>
    <vt:vector size="6" baseType="variant">
      <vt:variant>
        <vt:lpstr>Lietotie fonti</vt:lpstr>
      </vt:variant>
      <vt:variant>
        <vt:i4>3</vt:i4>
      </vt:variant>
      <vt:variant>
        <vt:lpstr>Dizains</vt:lpstr>
      </vt:variant>
      <vt:variant>
        <vt:i4>1</vt:i4>
      </vt:variant>
      <vt:variant>
        <vt:lpstr>Slaidu virsraksti</vt:lpstr>
      </vt:variant>
      <vt:variant>
        <vt:i4>15</vt:i4>
      </vt:variant>
    </vt:vector>
  </HeadingPairs>
  <TitlesOfParts>
    <vt:vector size="19" baseType="lpstr">
      <vt:lpstr>Arial</vt:lpstr>
      <vt:lpstr>Calibri</vt:lpstr>
      <vt:lpstr>Calibri Light</vt:lpstr>
      <vt:lpstr>Office dizains</vt:lpstr>
      <vt:lpstr>CIK “ZAĻI”  IR GAUJAS PLOSTNIEKI?  Tradīcija klimata pārmaiņu fokusā</vt:lpstr>
      <vt:lpstr>Gaujas plostnieku tradīcija </vt:lpstr>
      <vt:lpstr>Gauja – ūdensceļš kokmateriālu transportēšanai</vt:lpstr>
      <vt:lpstr>Pludināšanas galamērķis –  Mazais Baltezers, kokapstrādes rūpnīcas, papīrfabrikas </vt:lpstr>
      <vt:lpstr>Gaujas plostnieku tradīcijas pārrāvums </vt:lpstr>
      <vt:lpstr>Tradīcijas atjaunotāji – Mārtiņš Gaigals, Romāns Polītis, Jānis Vāvere</vt:lpstr>
      <vt:lpstr>PowerPoint prezentācija</vt:lpstr>
      <vt:lpstr>PowerPoint prezentācija</vt:lpstr>
      <vt:lpstr> Videi draudzīga attieksme – plosta baļķi «pārziemo»</vt:lpstr>
      <vt:lpstr>Zināšanas un prasmes – plosta siešana, braukšana</vt:lpstr>
      <vt:lpstr>Saikne ar dabu un respekts pret Gauju</vt:lpstr>
      <vt:lpstr>Dzīves kvalitāte – dziesmas, dejas, sarunas, satikšanās</vt:lpstr>
      <vt:lpstr>Dzīves kvalitāte – laiks un vieta, kur būt kopā ar sevi un dabu</vt:lpstr>
      <vt:lpstr> Vai un kā klimata pārmaiņas ietekmēs  Gaujas plostnieku tradīciju? </vt:lpstr>
      <vt:lpstr>Iepazīt un saglabāt Gaujas plostnieku tradīciju!</vt:lpstr>
    </vt:vector>
  </TitlesOfParts>
  <Company>Kultūras ministrija un padotībā esošās iestādes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Dita Miska</dc:creator>
  <cp:lastModifiedBy>vitola.ieva@gmail.com</cp:lastModifiedBy>
  <cp:revision>20</cp:revision>
  <dcterms:created xsi:type="dcterms:W3CDTF">2022-02-11T11:11:00Z</dcterms:created>
  <dcterms:modified xsi:type="dcterms:W3CDTF">2023-02-10T09:36:47Z</dcterms:modified>
</cp:coreProperties>
</file>