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8" r:id="rId3"/>
    <p:sldId id="310" r:id="rId4"/>
    <p:sldId id="308" r:id="rId5"/>
    <p:sldId id="323" r:id="rId6"/>
    <p:sldId id="319" r:id="rId7"/>
    <p:sldId id="325" r:id="rId8"/>
    <p:sldId id="312" r:id="rId9"/>
    <p:sldId id="324" r:id="rId10"/>
    <p:sldId id="316" r:id="rId11"/>
    <p:sldId id="327" r:id="rId12"/>
    <p:sldId id="313" r:id="rId13"/>
    <p:sldId id="268" r:id="rId14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29B"/>
    <a:srgbClr val="99CCFF"/>
    <a:srgbClr val="2E2EDF"/>
    <a:srgbClr val="008000"/>
    <a:srgbClr val="003300"/>
    <a:srgbClr val="1B5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5" autoAdjust="0"/>
    <p:restoredTop sz="89412" autoAdjust="0"/>
  </p:normalViewPr>
  <p:slideViewPr>
    <p:cSldViewPr snapToGrid="0">
      <p:cViewPr varScale="1">
        <p:scale>
          <a:sx n="81" d="100"/>
          <a:sy n="81" d="100"/>
        </p:scale>
        <p:origin x="888" y="60"/>
      </p:cViewPr>
      <p:guideLst>
        <p:guide orient="horz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45" d="100"/>
          <a:sy n="145" d="100"/>
        </p:scale>
        <p:origin x="62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225B22-8E02-40D3-AC9B-FA6493D5A24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717F1D2-1F67-41BF-9CC9-A2D80AED99BB}">
      <dgm:prSet phldrT="[Text]" custT="1"/>
      <dgm:spPr/>
      <dgm:t>
        <a:bodyPr/>
        <a:lstStyle/>
        <a:p>
          <a:pPr algn="ctr"/>
          <a:r>
            <a:rPr lang="lv-LV" sz="2800" b="1" dirty="0" smtClean="0">
              <a:solidFill>
                <a:srgbClr val="1F229B"/>
              </a:solidFill>
            </a:rPr>
            <a:t>Klimata </a:t>
          </a:r>
          <a:r>
            <a:rPr lang="lv-LV" altLang="en-US" sz="2800" b="1" dirty="0" smtClean="0">
              <a:solidFill>
                <a:srgbClr val="1F229B"/>
              </a:solidFill>
            </a:rPr>
            <a:t>maiņas ietekmē iekšējos ūdeņos notiek</a:t>
          </a:r>
          <a:r>
            <a:rPr lang="lv-LV" sz="2800" b="1" dirty="0" smtClean="0">
              <a:solidFill>
                <a:srgbClr val="1F229B"/>
              </a:solidFill>
            </a:rPr>
            <a:t>:</a:t>
          </a:r>
          <a:endParaRPr lang="en-US" sz="2800" b="1" dirty="0">
            <a:solidFill>
              <a:srgbClr val="1F229B"/>
            </a:solidFill>
          </a:endParaRPr>
        </a:p>
      </dgm:t>
    </dgm:pt>
    <dgm:pt modelId="{5AAA24BE-CCE3-4F02-A67A-864ADDD8DE60}" type="parTrans" cxnId="{7D089205-B830-42D1-8228-3318426D9F2D}">
      <dgm:prSet/>
      <dgm:spPr/>
      <dgm:t>
        <a:bodyPr/>
        <a:lstStyle/>
        <a:p>
          <a:pPr algn="ctr"/>
          <a:endParaRPr lang="en-US"/>
        </a:p>
      </dgm:t>
    </dgm:pt>
    <dgm:pt modelId="{0DCAEA46-143F-47DE-A1D8-295C7EB3059D}" type="sibTrans" cxnId="{7D089205-B830-42D1-8228-3318426D9F2D}">
      <dgm:prSet/>
      <dgm:spPr/>
      <dgm:t>
        <a:bodyPr/>
        <a:lstStyle/>
        <a:p>
          <a:pPr algn="ctr"/>
          <a:endParaRPr lang="en-US"/>
        </a:p>
      </dgm:t>
    </dgm:pt>
    <dgm:pt modelId="{81C4FC70-91F7-4F1B-8CE2-D8E33C5F0527}">
      <dgm:prSet phldrT="[Text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lv-LV" sz="28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r>
            <a:rPr lang="lv-LV" sz="2800" b="1" dirty="0" smtClean="0">
              <a:solidFill>
                <a:srgbClr val="002060"/>
              </a:solidFill>
            </a:rPr>
            <a:t>Fizikālās izmaiņas: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2000" dirty="0" smtClean="0"/>
            <a:t>   </a:t>
          </a:r>
          <a:r>
            <a:rPr lang="lv-LV" sz="1800" dirty="0" smtClean="0"/>
            <a:t>- ūdens temperatūras;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1800" dirty="0" smtClean="0"/>
            <a:t>   - </a:t>
          </a:r>
          <a:r>
            <a:rPr lang="lv-LV" sz="1800" dirty="0" err="1" smtClean="0"/>
            <a:t>ledstāves</a:t>
          </a:r>
          <a:r>
            <a:rPr lang="lv-LV" sz="1800" dirty="0" smtClean="0"/>
            <a:t> ilguma;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1800" dirty="0" smtClean="0"/>
            <a:t>   - ūdens caurplūduma, u.c.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lv-LV" sz="2000" dirty="0" smtClean="0"/>
        </a:p>
        <a:p>
          <a:pPr algn="ctr">
            <a:lnSpc>
              <a:spcPct val="90000"/>
            </a:lnSpc>
            <a:spcAft>
              <a:spcPct val="35000"/>
            </a:spcAft>
          </a:pPr>
          <a:endParaRPr lang="en-US" sz="2800" dirty="0"/>
        </a:p>
      </dgm:t>
    </dgm:pt>
    <dgm:pt modelId="{13A882D5-0D14-4E56-B4FF-93364F742CB2}" type="parTrans" cxnId="{CDACBCB6-3802-4921-B67D-338F9DE2F6E5}">
      <dgm:prSet/>
      <dgm:spPr/>
      <dgm:t>
        <a:bodyPr/>
        <a:lstStyle/>
        <a:p>
          <a:pPr algn="ctr"/>
          <a:endParaRPr lang="en-US"/>
        </a:p>
      </dgm:t>
    </dgm:pt>
    <dgm:pt modelId="{CB73E547-4217-46E8-BA38-775AFFCF0658}" type="sibTrans" cxnId="{CDACBCB6-3802-4921-B67D-338F9DE2F6E5}">
      <dgm:prSet/>
      <dgm:spPr/>
      <dgm:t>
        <a:bodyPr/>
        <a:lstStyle/>
        <a:p>
          <a:pPr algn="ctr"/>
          <a:endParaRPr lang="en-US"/>
        </a:p>
      </dgm:t>
    </dgm:pt>
    <dgm:pt modelId="{8AF16A74-8A72-4FCE-98B0-C0D6B56D9030}">
      <dgm:prSet phldrT="[Text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lv-LV" sz="2800" b="1" dirty="0" smtClean="0">
              <a:solidFill>
                <a:srgbClr val="002060"/>
              </a:solidFill>
            </a:rPr>
            <a:t>Ķīmiskās izmaiņas: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2000" dirty="0" smtClean="0"/>
            <a:t>  </a:t>
          </a:r>
          <a:r>
            <a:rPr lang="lv-LV" sz="1800" dirty="0" smtClean="0"/>
            <a:t>- samazināts skābekļa daudzums;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1800" dirty="0" smtClean="0"/>
            <a:t>  - barības vielu palielināšanās;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lv-LV" sz="1800" dirty="0" smtClean="0"/>
            <a:t>  - ūdens krāsainības pieaugums</a:t>
          </a:r>
          <a:endParaRPr lang="en-US" sz="1800" dirty="0"/>
        </a:p>
      </dgm:t>
    </dgm:pt>
    <dgm:pt modelId="{5D256E95-1C71-48DF-B41E-984339CC4230}" type="parTrans" cxnId="{D449B452-0109-456A-AE9D-07E2FFADFAB6}">
      <dgm:prSet/>
      <dgm:spPr/>
      <dgm:t>
        <a:bodyPr/>
        <a:lstStyle/>
        <a:p>
          <a:pPr algn="ctr"/>
          <a:endParaRPr lang="en-US"/>
        </a:p>
      </dgm:t>
    </dgm:pt>
    <dgm:pt modelId="{F602C403-743A-40BD-9B28-78623645851E}" type="sibTrans" cxnId="{D449B452-0109-456A-AE9D-07E2FFADFAB6}">
      <dgm:prSet/>
      <dgm:spPr/>
      <dgm:t>
        <a:bodyPr/>
        <a:lstStyle/>
        <a:p>
          <a:pPr algn="ctr"/>
          <a:endParaRPr lang="en-US"/>
        </a:p>
      </dgm:t>
    </dgm:pt>
    <dgm:pt modelId="{DECBF9DB-D30F-4012-9018-4BA3B0265A9E}" type="pres">
      <dgm:prSet presAssocID="{BB225B22-8E02-40D3-AC9B-FA6493D5A24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534CA8-C1FF-4614-87BE-A6BE75049A1D}" type="pres">
      <dgm:prSet presAssocID="{8717F1D2-1F67-41BF-9CC9-A2D80AED99BB}" presName="root1" presStyleCnt="0"/>
      <dgm:spPr/>
    </dgm:pt>
    <dgm:pt modelId="{7AAE1237-80EF-4AB5-8646-0FDC41EC6707}" type="pres">
      <dgm:prSet presAssocID="{8717F1D2-1F67-41BF-9CC9-A2D80AED99BB}" presName="LevelOneTextNode" presStyleLbl="node0" presStyleIdx="0" presStyleCnt="1" custLinFactX="-68773" custLinFactNeighborX="-100000" custLinFactNeighborY="-329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E77557-D516-44F9-A4B1-B46FCB1831E8}" type="pres">
      <dgm:prSet presAssocID="{8717F1D2-1F67-41BF-9CC9-A2D80AED99BB}" presName="level2hierChild" presStyleCnt="0"/>
      <dgm:spPr/>
    </dgm:pt>
    <dgm:pt modelId="{D71E2C93-BEDC-45D4-AD2F-BFE0280D09BD}" type="pres">
      <dgm:prSet presAssocID="{13A882D5-0D14-4E56-B4FF-93364F742CB2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6A07F688-C995-4CC3-B29E-EC1B92932650}" type="pres">
      <dgm:prSet presAssocID="{13A882D5-0D14-4E56-B4FF-93364F742CB2}" presName="connTx" presStyleLbl="parChTrans1D2" presStyleIdx="0" presStyleCnt="2"/>
      <dgm:spPr/>
      <dgm:t>
        <a:bodyPr/>
        <a:lstStyle/>
        <a:p>
          <a:endParaRPr lang="en-US"/>
        </a:p>
      </dgm:t>
    </dgm:pt>
    <dgm:pt modelId="{196797EF-863C-4009-9EAA-5BEEB9E3F160}" type="pres">
      <dgm:prSet presAssocID="{81C4FC70-91F7-4F1B-8CE2-D8E33C5F0527}" presName="root2" presStyleCnt="0"/>
      <dgm:spPr/>
    </dgm:pt>
    <dgm:pt modelId="{7BF84906-53E8-4BFE-8B6C-3007CA4AD4AE}" type="pres">
      <dgm:prSet presAssocID="{81C4FC70-91F7-4F1B-8CE2-D8E33C5F0527}" presName="LevelTwoTextNode" presStyleLbl="node2" presStyleIdx="0" presStyleCnt="2" custScaleX="117044" custScaleY="183753" custLinFactNeighborX="-53107" custLinFactNeighborY="202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8BAF19-B3EC-4DA2-BF3D-90A9BFC38402}" type="pres">
      <dgm:prSet presAssocID="{81C4FC70-91F7-4F1B-8CE2-D8E33C5F0527}" presName="level3hierChild" presStyleCnt="0"/>
      <dgm:spPr/>
    </dgm:pt>
    <dgm:pt modelId="{90CF90F3-A5A4-4B75-B2EF-15B79E99BE48}" type="pres">
      <dgm:prSet presAssocID="{5D256E95-1C71-48DF-B41E-984339CC423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60AC4081-66BC-4A06-999E-C19AE36F1681}" type="pres">
      <dgm:prSet presAssocID="{5D256E95-1C71-48DF-B41E-984339CC423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C34AC6F4-31A8-41B3-8BC4-EC1B71E6FA3F}" type="pres">
      <dgm:prSet presAssocID="{8AF16A74-8A72-4FCE-98B0-C0D6B56D9030}" presName="root2" presStyleCnt="0"/>
      <dgm:spPr/>
    </dgm:pt>
    <dgm:pt modelId="{0380CD6C-80AC-4E51-A57F-387EF78B3F63}" type="pres">
      <dgm:prSet presAssocID="{8AF16A74-8A72-4FCE-98B0-C0D6B56D9030}" presName="LevelTwoTextNode" presStyleLbl="node2" presStyleIdx="1" presStyleCnt="2" custScaleX="113868" custScaleY="212678" custLinFactNeighborX="-52703" custLinFactNeighborY="122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212A8E-8502-4F0E-8C36-3248980E06B2}" type="pres">
      <dgm:prSet presAssocID="{8AF16A74-8A72-4FCE-98B0-C0D6B56D9030}" presName="level3hierChild" presStyleCnt="0"/>
      <dgm:spPr/>
    </dgm:pt>
  </dgm:ptLst>
  <dgm:cxnLst>
    <dgm:cxn modelId="{4011E3A8-E010-496E-AFAC-744B733519B1}" type="presOf" srcId="{13A882D5-0D14-4E56-B4FF-93364F742CB2}" destId="{D71E2C93-BEDC-45D4-AD2F-BFE0280D09BD}" srcOrd="0" destOrd="0" presId="urn:microsoft.com/office/officeart/2008/layout/HorizontalMultiLevelHierarchy"/>
    <dgm:cxn modelId="{8866FAC8-57C5-44F6-A7B1-847225F7BBDE}" type="presOf" srcId="{8AF16A74-8A72-4FCE-98B0-C0D6B56D9030}" destId="{0380CD6C-80AC-4E51-A57F-387EF78B3F63}" srcOrd="0" destOrd="0" presId="urn:microsoft.com/office/officeart/2008/layout/HorizontalMultiLevelHierarchy"/>
    <dgm:cxn modelId="{03143798-0E1F-4A2B-AB6E-C9C0F5C10CE6}" type="presOf" srcId="{5D256E95-1C71-48DF-B41E-984339CC4230}" destId="{60AC4081-66BC-4A06-999E-C19AE36F1681}" srcOrd="1" destOrd="0" presId="urn:microsoft.com/office/officeart/2008/layout/HorizontalMultiLevelHierarchy"/>
    <dgm:cxn modelId="{913C0883-FB56-4BD9-9742-2D8078EC6A2E}" type="presOf" srcId="{13A882D5-0D14-4E56-B4FF-93364F742CB2}" destId="{6A07F688-C995-4CC3-B29E-EC1B92932650}" srcOrd="1" destOrd="0" presId="urn:microsoft.com/office/officeart/2008/layout/HorizontalMultiLevelHierarchy"/>
    <dgm:cxn modelId="{CDACBCB6-3802-4921-B67D-338F9DE2F6E5}" srcId="{8717F1D2-1F67-41BF-9CC9-A2D80AED99BB}" destId="{81C4FC70-91F7-4F1B-8CE2-D8E33C5F0527}" srcOrd="0" destOrd="0" parTransId="{13A882D5-0D14-4E56-B4FF-93364F742CB2}" sibTransId="{CB73E547-4217-46E8-BA38-775AFFCF0658}"/>
    <dgm:cxn modelId="{FCD38500-7A13-4B10-BDC9-C5026B3D11E4}" type="presOf" srcId="{5D256E95-1C71-48DF-B41E-984339CC4230}" destId="{90CF90F3-A5A4-4B75-B2EF-15B79E99BE48}" srcOrd="0" destOrd="0" presId="urn:microsoft.com/office/officeart/2008/layout/HorizontalMultiLevelHierarchy"/>
    <dgm:cxn modelId="{0873BAD9-D0B8-470B-B03F-537D58AC320D}" type="presOf" srcId="{8717F1D2-1F67-41BF-9CC9-A2D80AED99BB}" destId="{7AAE1237-80EF-4AB5-8646-0FDC41EC6707}" srcOrd="0" destOrd="0" presId="urn:microsoft.com/office/officeart/2008/layout/HorizontalMultiLevelHierarchy"/>
    <dgm:cxn modelId="{66DE4BC6-7F02-4C9E-A717-6F0A51C25C2B}" type="presOf" srcId="{81C4FC70-91F7-4F1B-8CE2-D8E33C5F0527}" destId="{7BF84906-53E8-4BFE-8B6C-3007CA4AD4AE}" srcOrd="0" destOrd="0" presId="urn:microsoft.com/office/officeart/2008/layout/HorizontalMultiLevelHierarchy"/>
    <dgm:cxn modelId="{7D089205-B830-42D1-8228-3318426D9F2D}" srcId="{BB225B22-8E02-40D3-AC9B-FA6493D5A24C}" destId="{8717F1D2-1F67-41BF-9CC9-A2D80AED99BB}" srcOrd="0" destOrd="0" parTransId="{5AAA24BE-CCE3-4F02-A67A-864ADDD8DE60}" sibTransId="{0DCAEA46-143F-47DE-A1D8-295C7EB3059D}"/>
    <dgm:cxn modelId="{D449B452-0109-456A-AE9D-07E2FFADFAB6}" srcId="{8717F1D2-1F67-41BF-9CC9-A2D80AED99BB}" destId="{8AF16A74-8A72-4FCE-98B0-C0D6B56D9030}" srcOrd="1" destOrd="0" parTransId="{5D256E95-1C71-48DF-B41E-984339CC4230}" sibTransId="{F602C403-743A-40BD-9B28-78623645851E}"/>
    <dgm:cxn modelId="{F82C5D62-4D1C-44F6-9AB2-A0C04D907B69}" type="presOf" srcId="{BB225B22-8E02-40D3-AC9B-FA6493D5A24C}" destId="{DECBF9DB-D30F-4012-9018-4BA3B0265A9E}" srcOrd="0" destOrd="0" presId="urn:microsoft.com/office/officeart/2008/layout/HorizontalMultiLevelHierarchy"/>
    <dgm:cxn modelId="{15345F40-2C10-47B8-A28C-E960DECB4654}" type="presParOf" srcId="{DECBF9DB-D30F-4012-9018-4BA3B0265A9E}" destId="{8D534CA8-C1FF-4614-87BE-A6BE75049A1D}" srcOrd="0" destOrd="0" presId="urn:microsoft.com/office/officeart/2008/layout/HorizontalMultiLevelHierarchy"/>
    <dgm:cxn modelId="{3FF5AF58-EDFB-4E5D-B85C-C259AA18C121}" type="presParOf" srcId="{8D534CA8-C1FF-4614-87BE-A6BE75049A1D}" destId="{7AAE1237-80EF-4AB5-8646-0FDC41EC6707}" srcOrd="0" destOrd="0" presId="urn:microsoft.com/office/officeart/2008/layout/HorizontalMultiLevelHierarchy"/>
    <dgm:cxn modelId="{4FBE33C9-6F6C-4822-AB88-500FB5FAD081}" type="presParOf" srcId="{8D534CA8-C1FF-4614-87BE-A6BE75049A1D}" destId="{5EE77557-D516-44F9-A4B1-B46FCB1831E8}" srcOrd="1" destOrd="0" presId="urn:microsoft.com/office/officeart/2008/layout/HorizontalMultiLevelHierarchy"/>
    <dgm:cxn modelId="{A57D0283-6D6D-4C70-B7F2-7D6BCD0D5B68}" type="presParOf" srcId="{5EE77557-D516-44F9-A4B1-B46FCB1831E8}" destId="{D71E2C93-BEDC-45D4-AD2F-BFE0280D09BD}" srcOrd="0" destOrd="0" presId="urn:microsoft.com/office/officeart/2008/layout/HorizontalMultiLevelHierarchy"/>
    <dgm:cxn modelId="{803088EB-2F2C-4B51-9384-ECAAD8D23DFE}" type="presParOf" srcId="{D71E2C93-BEDC-45D4-AD2F-BFE0280D09BD}" destId="{6A07F688-C995-4CC3-B29E-EC1B92932650}" srcOrd="0" destOrd="0" presId="urn:microsoft.com/office/officeart/2008/layout/HorizontalMultiLevelHierarchy"/>
    <dgm:cxn modelId="{B5C5044A-9001-458B-90BE-0C1C3A588EE5}" type="presParOf" srcId="{5EE77557-D516-44F9-A4B1-B46FCB1831E8}" destId="{196797EF-863C-4009-9EAA-5BEEB9E3F160}" srcOrd="1" destOrd="0" presId="urn:microsoft.com/office/officeart/2008/layout/HorizontalMultiLevelHierarchy"/>
    <dgm:cxn modelId="{4570BA53-685F-42E6-A666-7A906207924F}" type="presParOf" srcId="{196797EF-863C-4009-9EAA-5BEEB9E3F160}" destId="{7BF84906-53E8-4BFE-8B6C-3007CA4AD4AE}" srcOrd="0" destOrd="0" presId="urn:microsoft.com/office/officeart/2008/layout/HorizontalMultiLevelHierarchy"/>
    <dgm:cxn modelId="{2964F794-6050-4C08-B098-FAD5552B8418}" type="presParOf" srcId="{196797EF-863C-4009-9EAA-5BEEB9E3F160}" destId="{1D8BAF19-B3EC-4DA2-BF3D-90A9BFC38402}" srcOrd="1" destOrd="0" presId="urn:microsoft.com/office/officeart/2008/layout/HorizontalMultiLevelHierarchy"/>
    <dgm:cxn modelId="{DB44886A-847D-4D12-8EE5-BBDE43B28849}" type="presParOf" srcId="{5EE77557-D516-44F9-A4B1-B46FCB1831E8}" destId="{90CF90F3-A5A4-4B75-B2EF-15B79E99BE48}" srcOrd="2" destOrd="0" presId="urn:microsoft.com/office/officeart/2008/layout/HorizontalMultiLevelHierarchy"/>
    <dgm:cxn modelId="{78DD2979-8518-4A3E-8BE6-1E4AECFB73DE}" type="presParOf" srcId="{90CF90F3-A5A4-4B75-B2EF-15B79E99BE48}" destId="{60AC4081-66BC-4A06-999E-C19AE36F1681}" srcOrd="0" destOrd="0" presId="urn:microsoft.com/office/officeart/2008/layout/HorizontalMultiLevelHierarchy"/>
    <dgm:cxn modelId="{A1D95F2D-6863-4ED5-837F-38427EE65836}" type="presParOf" srcId="{5EE77557-D516-44F9-A4B1-B46FCB1831E8}" destId="{C34AC6F4-31A8-41B3-8BC4-EC1B71E6FA3F}" srcOrd="3" destOrd="0" presId="urn:microsoft.com/office/officeart/2008/layout/HorizontalMultiLevelHierarchy"/>
    <dgm:cxn modelId="{2F3AEA57-2ADD-462F-BD56-3B2C586F9B92}" type="presParOf" srcId="{C34AC6F4-31A8-41B3-8BC4-EC1B71E6FA3F}" destId="{0380CD6C-80AC-4E51-A57F-387EF78B3F63}" srcOrd="0" destOrd="0" presId="urn:microsoft.com/office/officeart/2008/layout/HorizontalMultiLevelHierarchy"/>
    <dgm:cxn modelId="{69ADDC3E-E5A6-461E-B4BC-85352E48AB94}" type="presParOf" srcId="{C34AC6F4-31A8-41B3-8BC4-EC1B71E6FA3F}" destId="{B1212A8E-8502-4F0E-8C36-3248980E06B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2C326B-105C-4990-9215-C58D0ECFBF6E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A0D2AA-2C60-45F4-8C50-74329EF02B68}" type="pres">
      <dgm:prSet presAssocID="{D82C326B-105C-4990-9215-C58D0ECFBF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C219ADC2-0313-4BD6-AFF0-84F11A314C2B}" type="presOf" srcId="{D82C326B-105C-4990-9215-C58D0ECFBF6E}" destId="{19A0D2AA-2C60-45F4-8C50-74329EF02B68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CF90F3-A5A4-4B75-B2EF-15B79E99BE48}">
      <dsp:nvSpPr>
        <dsp:cNvPr id="0" name=""/>
        <dsp:cNvSpPr/>
      </dsp:nvSpPr>
      <dsp:spPr>
        <a:xfrm>
          <a:off x="1804152" y="2704044"/>
          <a:ext cx="632008" cy="1203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004" y="0"/>
              </a:lnTo>
              <a:lnTo>
                <a:pt x="316004" y="1203926"/>
              </a:lnTo>
              <a:lnTo>
                <a:pt x="632008" y="1203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86163" y="3272014"/>
        <a:ext cx="67986" cy="67986"/>
      </dsp:txXfrm>
    </dsp:sp>
    <dsp:sp modelId="{D71E2C93-BEDC-45D4-AD2F-BFE0280D09BD}">
      <dsp:nvSpPr>
        <dsp:cNvPr id="0" name=""/>
        <dsp:cNvSpPr/>
      </dsp:nvSpPr>
      <dsp:spPr>
        <a:xfrm>
          <a:off x="1804152" y="1696161"/>
          <a:ext cx="618392" cy="1007882"/>
        </a:xfrm>
        <a:custGeom>
          <a:avLst/>
          <a:gdLst/>
          <a:ahLst/>
          <a:cxnLst/>
          <a:rect l="0" t="0" r="0" b="0"/>
          <a:pathLst>
            <a:path>
              <a:moveTo>
                <a:pt x="0" y="1007882"/>
              </a:moveTo>
              <a:lnTo>
                <a:pt x="309196" y="1007882"/>
              </a:lnTo>
              <a:lnTo>
                <a:pt x="309196" y="0"/>
              </a:lnTo>
              <a:lnTo>
                <a:pt x="6183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083786" y="2170541"/>
        <a:ext cx="59123" cy="59123"/>
      </dsp:txXfrm>
    </dsp:sp>
    <dsp:sp modelId="{7AAE1237-80EF-4AB5-8646-0FDC41EC6707}">
      <dsp:nvSpPr>
        <dsp:cNvPr id="0" name=""/>
        <dsp:cNvSpPr/>
      </dsp:nvSpPr>
      <dsp:spPr>
        <a:xfrm rot="16200000">
          <a:off x="-1413660" y="2190275"/>
          <a:ext cx="5408088" cy="1027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solidFill>
                <a:srgbClr val="1F229B"/>
              </a:solidFill>
            </a:rPr>
            <a:t>Klimata </a:t>
          </a:r>
          <a:r>
            <a:rPr lang="lv-LV" altLang="en-US" sz="2800" b="1" kern="1200" dirty="0" smtClean="0">
              <a:solidFill>
                <a:srgbClr val="1F229B"/>
              </a:solidFill>
            </a:rPr>
            <a:t>maiņas ietekmē iekšējos ūdeņos notiek</a:t>
          </a:r>
          <a:r>
            <a:rPr lang="lv-LV" sz="2800" b="1" kern="1200" dirty="0" smtClean="0">
              <a:solidFill>
                <a:srgbClr val="1F229B"/>
              </a:solidFill>
            </a:rPr>
            <a:t>:</a:t>
          </a:r>
          <a:endParaRPr lang="en-US" sz="2800" b="1" kern="1200" dirty="0">
            <a:solidFill>
              <a:srgbClr val="1F229B"/>
            </a:solidFill>
          </a:endParaRPr>
        </a:p>
      </dsp:txBody>
      <dsp:txXfrm>
        <a:off x="-1413660" y="2190275"/>
        <a:ext cx="5408088" cy="1027536"/>
      </dsp:txXfrm>
    </dsp:sp>
    <dsp:sp modelId="{7BF84906-53E8-4BFE-8B6C-3007CA4AD4AE}">
      <dsp:nvSpPr>
        <dsp:cNvPr id="0" name=""/>
        <dsp:cNvSpPr/>
      </dsp:nvSpPr>
      <dsp:spPr>
        <a:xfrm>
          <a:off x="2422544" y="752096"/>
          <a:ext cx="3944758" cy="18881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solidFill>
                <a:srgbClr val="002060"/>
              </a:solidFill>
            </a:rPr>
            <a:t>Fizikālās izmaiņas: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2000" kern="1200" dirty="0" smtClean="0"/>
            <a:t>   </a:t>
          </a:r>
          <a:r>
            <a:rPr lang="lv-LV" sz="1800" kern="1200" dirty="0" smtClean="0"/>
            <a:t>- ūdens temperatūras;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1800" kern="1200" dirty="0" smtClean="0"/>
            <a:t>   - </a:t>
          </a:r>
          <a:r>
            <a:rPr lang="lv-LV" sz="1800" kern="1200" dirty="0" err="1" smtClean="0"/>
            <a:t>ledstāves</a:t>
          </a:r>
          <a:r>
            <a:rPr lang="lv-LV" sz="1800" kern="1200" dirty="0" smtClean="0"/>
            <a:t> ilguma;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1800" kern="1200" dirty="0" smtClean="0"/>
            <a:t>   - ūdens caurplūduma, u.c.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20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422544" y="752096"/>
        <a:ext cx="3944758" cy="1888129"/>
      </dsp:txXfrm>
    </dsp:sp>
    <dsp:sp modelId="{0380CD6C-80AC-4E51-A57F-387EF78B3F63}">
      <dsp:nvSpPr>
        <dsp:cNvPr id="0" name=""/>
        <dsp:cNvSpPr/>
      </dsp:nvSpPr>
      <dsp:spPr>
        <a:xfrm>
          <a:off x="2436161" y="2815298"/>
          <a:ext cx="3837717" cy="21853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b="1" kern="1200" dirty="0" smtClean="0">
              <a:solidFill>
                <a:srgbClr val="002060"/>
              </a:solidFill>
            </a:rPr>
            <a:t>Ķīmiskās izmaiņas: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2000" kern="1200" dirty="0" smtClean="0"/>
            <a:t>  </a:t>
          </a:r>
          <a:r>
            <a:rPr lang="lv-LV" sz="1800" kern="1200" dirty="0" smtClean="0"/>
            <a:t>- samazināts skābekļa daudzums;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1800" kern="1200" dirty="0" smtClean="0"/>
            <a:t>  - barības vielu palielināšanās;</a:t>
          </a: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lv-LV" sz="1800" kern="1200" dirty="0" smtClean="0"/>
            <a:t>  - ūdens krāsainības pieaugums</a:t>
          </a:r>
          <a:endParaRPr lang="en-US" sz="1800" kern="1200" dirty="0"/>
        </a:p>
      </dsp:txBody>
      <dsp:txXfrm>
        <a:off x="2436161" y="2815298"/>
        <a:ext cx="3837717" cy="21853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282B2A-05B9-DA43-B020-0E17B43099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80F47-F956-A04A-B651-0BD4539C20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D6820-C90F-314A-B635-C792A02598A9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E4E16-EE10-FD4C-BD38-5D3EA4A780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22654-B272-734A-8F53-4FAFEF8572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C2991-C7D9-7247-8934-6D802DBD2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9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DD683-F048-40F2-8F8B-BB5C49C79AC2}" type="datetimeFigureOut">
              <a:rPr lang="en-US" smtClean="0"/>
              <a:t>2/9/2023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0BB03-6D45-4B7D-B28F-151C74B80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1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B03-6D45-4B7D-B28F-151C74B803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9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marR="0" lvl="0" indent="-274320" algn="just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AE33E-3E0B-41C5-8066-1F259D1E69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51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AE33E-3E0B-41C5-8066-1F259D1E69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3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B03-6D45-4B7D-B28F-151C74B803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2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B03-6D45-4B7D-B28F-151C74B803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04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474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B03-6D45-4B7D-B28F-151C74B803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32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0BB03-6D45-4B7D-B28F-151C74B803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1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Rediģēt šablona apakšvirsraksta stilu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18C710-B841-284D-A600-58291455ABCB}"/>
              </a:ext>
            </a:extLst>
          </p:cNvPr>
          <p:cNvSpPr/>
          <p:nvPr userDrawn="1"/>
        </p:nvSpPr>
        <p:spPr>
          <a:xfrm>
            <a:off x="0" y="5755342"/>
            <a:ext cx="12192000" cy="1272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A99B71F-918A-0E40-9971-A475596C83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26" y="538464"/>
            <a:ext cx="3876527" cy="13100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9B900A-6B68-0342-8952-BF3D282C41F1}"/>
              </a:ext>
            </a:extLst>
          </p:cNvPr>
          <p:cNvSpPr/>
          <p:nvPr userDrawn="1"/>
        </p:nvSpPr>
        <p:spPr>
          <a:xfrm>
            <a:off x="0" y="2316162"/>
            <a:ext cx="12192000" cy="4712167"/>
          </a:xfrm>
          <a:prstGeom prst="rect">
            <a:avLst/>
          </a:prstGeom>
          <a:solidFill>
            <a:srgbClr val="1B5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>
          <a:xfrm>
            <a:off x="11645929" y="6256960"/>
            <a:ext cx="605110" cy="33268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2874D3B-0145-4B40-BC41-2631D243DC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5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5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274319" y="1269961"/>
            <a:ext cx="5745481" cy="490700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269961"/>
            <a:ext cx="5814752" cy="490700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9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9011" y="199506"/>
            <a:ext cx="11438313" cy="972590"/>
          </a:xfrm>
        </p:spPr>
        <p:txBody>
          <a:bodyPr/>
          <a:lstStyle/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399012" y="1426629"/>
            <a:ext cx="55985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399012" y="2310938"/>
            <a:ext cx="5598564" cy="3878725"/>
          </a:xfrm>
        </p:spPr>
        <p:txBody>
          <a:bodyPr/>
          <a:lstStyle/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426629"/>
            <a:ext cx="566512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310938"/>
            <a:ext cx="5665124" cy="3878725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4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9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6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31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874D3B-0145-4B40-BC41-2631D243D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9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DE5BB-2414-411D-AD97-2FB765BF1776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810159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0978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315882" y="517138"/>
            <a:ext cx="11712633" cy="79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dirty="0"/>
              <a:t>Rediģēt šablona virsraksta stilu</a:t>
            </a:r>
            <a:endParaRPr lang="en-US" dirty="0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315882" y="1709531"/>
            <a:ext cx="11712633" cy="1928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Rediģēt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pic>
        <p:nvPicPr>
          <p:cNvPr id="7" name="Picture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73" y="6095209"/>
            <a:ext cx="2027763" cy="68525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CC4F950-DFF2-F042-952F-DAC967054040}"/>
              </a:ext>
            </a:extLst>
          </p:cNvPr>
          <p:cNvSpPr/>
          <p:nvPr userDrawn="1"/>
        </p:nvSpPr>
        <p:spPr>
          <a:xfrm>
            <a:off x="0" y="6341165"/>
            <a:ext cx="9312965" cy="1999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8235B9-3821-BA42-BA6A-FE61809AEEA0}"/>
              </a:ext>
            </a:extLst>
          </p:cNvPr>
          <p:cNvSpPr/>
          <p:nvPr userDrawn="1"/>
        </p:nvSpPr>
        <p:spPr>
          <a:xfrm>
            <a:off x="11638544" y="6341164"/>
            <a:ext cx="553456" cy="1999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4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8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image" Target="../media/image20.png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419283" y="2470068"/>
            <a:ext cx="9124835" cy="1335896"/>
          </a:xfrm>
        </p:spPr>
        <p:txBody>
          <a:bodyPr>
            <a:noAutofit/>
          </a:bodyPr>
          <a:lstStyle/>
          <a:p>
            <a:r>
              <a:rPr lang="lv-LV" sz="4400" dirty="0" smtClean="0">
                <a:solidFill>
                  <a:schemeClr val="bg1"/>
                </a:solidFill>
                <a:latin typeface="+mn-lt"/>
              </a:rPr>
              <a:t>Klimata pārmaiņas un to ietekme uz dabas procesiem un pilsētvidi</a:t>
            </a:r>
            <a:endParaRPr lang="lv-LV" sz="4400" dirty="0">
              <a:solidFill>
                <a:schemeClr val="bg1"/>
              </a:solidFill>
              <a:latin typeface="+mn-lt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0" y="4241156"/>
            <a:ext cx="11963400" cy="1322116"/>
          </a:xfrm>
        </p:spPr>
        <p:txBody>
          <a:bodyPr>
            <a:noAutofit/>
          </a:bodyPr>
          <a:lstStyle/>
          <a:p>
            <a:r>
              <a:rPr lang="lv-LV" sz="2800" b="1" dirty="0" smtClean="0">
                <a:solidFill>
                  <a:schemeClr val="bg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Dr.geogr., prof. Agrita Briede</a:t>
            </a:r>
          </a:p>
          <a:p>
            <a:r>
              <a:rPr lang="lv-LV" sz="2800" b="1" dirty="0" smtClean="0">
                <a:solidFill>
                  <a:schemeClr val="bg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LU Ģeogrāfijas un Zemes </a:t>
            </a:r>
            <a:r>
              <a:rPr lang="lv-LV" sz="2800" b="1" dirty="0">
                <a:solidFill>
                  <a:schemeClr val="bg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zinātņu </a:t>
            </a:r>
            <a:r>
              <a:rPr lang="lv-LV" sz="2800" b="1" dirty="0" smtClean="0">
                <a:solidFill>
                  <a:schemeClr val="bg1"/>
                </a:solidFill>
                <a:ea typeface="Cambria" panose="02040503050406030204" pitchFamily="18" charset="0"/>
                <a:cs typeface="Arial" panose="020B0604020202020204" pitchFamily="34" charset="0"/>
              </a:rPr>
              <a:t>fakultāte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701" y="5998464"/>
            <a:ext cx="1182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>
                <a:solidFill>
                  <a:schemeClr val="bg1"/>
                </a:solidFill>
              </a:rPr>
              <a:t>«Klimats, kultūra, dzīves kvalitāte»</a:t>
            </a:r>
          </a:p>
          <a:p>
            <a:pPr algn="ctr"/>
            <a:r>
              <a:rPr lang="lv-LV" sz="2400" dirty="0" smtClean="0">
                <a:solidFill>
                  <a:schemeClr val="bg1"/>
                </a:solidFill>
              </a:rPr>
              <a:t> Seminārs politikas plānotājiem un kultūras mantojuma profesionāļiem, 2023.gada 15.februārī</a:t>
            </a:r>
          </a:p>
          <a:p>
            <a:r>
              <a:rPr lang="lv-LV" sz="2400" dirty="0" smtClean="0">
                <a:solidFill>
                  <a:schemeClr val="bg1"/>
                </a:solidFill>
              </a:rPr>
              <a:t> 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0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4D3B-0145-4B40-BC41-2631D243DCC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7512" y="6423302"/>
            <a:ext cx="879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Avots: </a:t>
            </a:r>
            <a:r>
              <a:rPr lang="en-GB" dirty="0" smtClean="0"/>
              <a:t>IPCC</a:t>
            </a:r>
            <a:r>
              <a:rPr lang="en-GB" dirty="0"/>
              <a:t>, 2021: Summary for </a:t>
            </a:r>
            <a:r>
              <a:rPr lang="en-GB" dirty="0" smtClean="0"/>
              <a:t>Policymakers 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943238" y="380819"/>
            <a:ext cx="10397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dirty="0">
                <a:solidFill>
                  <a:srgbClr val="C00000"/>
                </a:solidFill>
              </a:rPr>
              <a:t>Klimata pārmaiņas ir intensificējušās!</a:t>
            </a:r>
            <a:endParaRPr lang="en-GB" sz="36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38" y="1027150"/>
            <a:ext cx="9632515" cy="495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>
            <a:extLst>
              <a:ext uri="{FF2B5EF4-FFF2-40B4-BE49-F238E27FC236}">
                <a16:creationId xmlns:a16="http://schemas.microsoft.com/office/drawing/2014/main" id="{979CB3F9-2BA1-4C41-572E-BCA6ADDA7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607" y="1256467"/>
            <a:ext cx="7115675" cy="47859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BDA74E-26C9-84DA-DB65-112F65757236}"/>
              </a:ext>
            </a:extLst>
          </p:cNvPr>
          <p:cNvSpPr txBox="1"/>
          <p:nvPr/>
        </p:nvSpPr>
        <p:spPr>
          <a:xfrm>
            <a:off x="651042" y="96307"/>
            <a:ext cx="10783945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lv-LV" sz="2800" b="1" dirty="0">
                <a:solidFill>
                  <a:srgbClr val="C00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Ilgtermiņa vidējās gada temperatūras izmaiņas (</a:t>
            </a:r>
            <a:r>
              <a:rPr lang="lv-LV" sz="2800" b="1" dirty="0" smtClean="0">
                <a:solidFill>
                  <a:srgbClr val="C00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1961.-2020.) un </a:t>
            </a:r>
            <a:r>
              <a:rPr lang="lv-LV" sz="2800" b="1" dirty="0">
                <a:solidFill>
                  <a:srgbClr val="C00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klimatisko normu vidējās vērtības Latvijā </a:t>
            </a:r>
            <a:r>
              <a:rPr lang="lv-LV" sz="2800" dirty="0" smtClean="0">
                <a:solidFill>
                  <a:srgbClr val="C00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(NS=25) </a:t>
            </a:r>
            <a:endParaRPr lang="en-US" sz="2800" dirty="0">
              <a:solidFill>
                <a:srgbClr val="C00000"/>
              </a:solidFill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287" y="5934670"/>
            <a:ext cx="8935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Avots: </a:t>
            </a:r>
            <a:r>
              <a:rPr lang="en-GB" dirty="0" err="1">
                <a:ea typeface="Arial" panose="020B0604020202020204" pitchFamily="34" charset="0"/>
                <a:cs typeface="Times New Roman" panose="02020603050405020304" pitchFamily="18" charset="0"/>
              </a:rPr>
              <a:t>Kalvane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G.,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Arial" panose="020B0604020202020204" pitchFamily="34" charset="0"/>
                <a:cs typeface="Times New Roman" panose="02020603050405020304" pitchFamily="18" charset="0"/>
              </a:rPr>
              <a:t>Kalvans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A.,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Arial" panose="020B0604020202020204" pitchFamily="34" charset="0"/>
                <a:cs typeface="Times New Roman" panose="02020603050405020304" pitchFamily="18" charset="0"/>
              </a:rPr>
              <a:t>Zandersons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 V., </a:t>
            </a:r>
            <a:r>
              <a:rPr lang="en-GB" dirty="0" err="1">
                <a:ea typeface="Arial" panose="020B0604020202020204" pitchFamily="34" charset="0"/>
                <a:cs typeface="Times New Roman" panose="02020603050405020304" pitchFamily="18" charset="0"/>
              </a:rPr>
              <a:t>Gaile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D.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,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ea typeface="Arial" panose="020B0604020202020204" pitchFamily="34" charset="0"/>
                <a:cs typeface="Times New Roman" panose="02020603050405020304" pitchFamily="18" charset="0"/>
              </a:rPr>
              <a:t> Briede </a:t>
            </a:r>
            <a:r>
              <a:rPr lang="lv-LV" dirty="0">
                <a:ea typeface="Arial" panose="020B0604020202020204" pitchFamily="34" charset="0"/>
                <a:cs typeface="Times New Roman" panose="02020603050405020304" pitchFamily="18" charset="0"/>
              </a:rPr>
              <a:t>A</a:t>
            </a:r>
            <a:r>
              <a:rPr lang="lv-LV" dirty="0"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kern="0" dirty="0">
                <a:cs typeface="Times New Roman" panose="02020603050405020304" pitchFamily="18" charset="0"/>
              </a:rPr>
              <a:t>Seasonally contrasting and persistent recent warming trends in Latvia</a:t>
            </a:r>
            <a:r>
              <a:rPr lang="lv-LV" kern="0" dirty="0">
                <a:cs typeface="Arial" panose="020B0604020202020204" pitchFamily="34" charset="0"/>
              </a:rPr>
              <a:t>. </a:t>
            </a:r>
            <a:r>
              <a:rPr lang="en-US" dirty="0"/>
              <a:t>Theoretical and Applied Climatology</a:t>
            </a:r>
            <a:r>
              <a:rPr lang="lv-LV" dirty="0"/>
              <a:t> (</a:t>
            </a:r>
            <a:r>
              <a:rPr lang="lv-LV" dirty="0" err="1"/>
              <a:t>subbmited</a:t>
            </a:r>
            <a:r>
              <a:rPr lang="lv-LV" dirty="0"/>
              <a:t>)</a:t>
            </a:r>
            <a:endParaRPr lang="en-US" dirty="0"/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9292282" y="5055489"/>
            <a:ext cx="2474588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lv-LV" dirty="0" smtClean="0">
                <a:ea typeface="Arial" panose="020B0604020202020204" pitchFamily="34" charset="0"/>
                <a:cs typeface="Times New Roman" panose="02020603050405020304" pitchFamily="18" charset="0"/>
              </a:rPr>
              <a:t>LVĢMC monitoringa dati</a:t>
            </a:r>
            <a:endParaRPr 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64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lh3.googleusercontent.com/c3GZ9H_X52ijCd9AqXO-7o0u2HqDsQDFtXu4Ve-EHnkZ0Zp-XARgsbldkbTeHRrrTK9Qww1OkOahQQScU_08PRoK5kve3GIaNaT0A6-ffOnYJioC1RB0M4MC_XYorQ3t6irHhS8Z">
            <a:extLst>
              <a:ext uri="{FF2B5EF4-FFF2-40B4-BE49-F238E27FC236}">
                <a16:creationId xmlns:a16="http://schemas.microsoft.com/office/drawing/2014/main" id="{F65B3184-42D7-4EDA-8CF7-3FF7C0694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1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Virsraksts 1">
            <a:extLst>
              <a:ext uri="{FF2B5EF4-FFF2-40B4-BE49-F238E27FC236}">
                <a16:creationId xmlns:a16="http://schemas.microsoft.com/office/drawing/2014/main" id="{AF41A27D-8888-4A8F-AD0B-713E6E6AD31F}"/>
              </a:ext>
            </a:extLst>
          </p:cNvPr>
          <p:cNvSpPr txBox="1">
            <a:spLocks/>
          </p:cNvSpPr>
          <p:nvPr/>
        </p:nvSpPr>
        <p:spPr>
          <a:xfrm>
            <a:off x="9671823" y="52971"/>
            <a:ext cx="2413299" cy="420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 fontScale="77500" lnSpcReduction="20000"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 u="none" strike="noStrike" cap="none" spc="0" baseline="0">
                <a:solidFill>
                  <a:srgbClr val="1B50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lv-LV" sz="3600" b="0" dirty="0">
                <a:latin typeface="+mn-lt"/>
              </a:rPr>
              <a:t>Sezonalitāte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0744B-37D5-414B-A965-22F676D4483F}"/>
              </a:ext>
            </a:extLst>
          </p:cNvPr>
          <p:cNvSpPr txBox="1"/>
          <p:nvPr/>
        </p:nvSpPr>
        <p:spPr>
          <a:xfrm>
            <a:off x="1604344" y="5379522"/>
            <a:ext cx="9510961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lv-LV" sz="2400" i="0" u="none" strike="noStrike" cap="none" spc="0" normalizeH="0" baseline="0" dirty="0">
                <a:ln>
                  <a:noFill/>
                </a:ln>
                <a:solidFill>
                  <a:srgbClr val="1F229B"/>
                </a:solidFill>
                <a:effectLst/>
                <a:uFillTx/>
                <a:cs typeface="Arial" panose="020B0604020202020204" pitchFamily="34" charset="0"/>
                <a:sym typeface="Calibri"/>
              </a:rPr>
              <a:t>Mēneša vidējās temperatūras izmaiņas </a:t>
            </a:r>
            <a:r>
              <a:rPr lang="lv-LV" sz="2400" dirty="0">
                <a:solidFill>
                  <a:srgbClr val="1F229B"/>
                </a:solidFill>
                <a:effectLst/>
                <a:ea typeface="Arial" panose="020B0604020202020204" pitchFamily="34" charset="0"/>
              </a:rPr>
              <a:t>klimatiskās normas periodam (1991.-2020.gads) pret references periodu (1961.-1990.) </a:t>
            </a:r>
            <a:endParaRPr kumimoji="0" lang="en-US" sz="2400" i="0" u="none" strike="noStrike" cap="none" spc="0" normalizeH="0" baseline="0" dirty="0">
              <a:ln>
                <a:noFill/>
              </a:ln>
              <a:solidFill>
                <a:srgbClr val="1F229B"/>
              </a:solidFill>
              <a:effectLst/>
              <a:uFillTx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" name="image9.png">
            <a:extLst>
              <a:ext uri="{FF2B5EF4-FFF2-40B4-BE49-F238E27FC236}">
                <a16:creationId xmlns:a16="http://schemas.microsoft.com/office/drawing/2014/main" id="{BD045299-9166-C508-73D9-B4197EDD4831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227210" y="509867"/>
            <a:ext cx="8484334" cy="4869655"/>
          </a:xfrm>
          <a:prstGeom prst="rect">
            <a:avLst/>
          </a:prstGeom>
          <a:ln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9F86AA-EAEE-5BDB-5E2E-236BB3B5D047}"/>
              </a:ext>
            </a:extLst>
          </p:cNvPr>
          <p:cNvSpPr txBox="1"/>
          <p:nvPr/>
        </p:nvSpPr>
        <p:spPr>
          <a:xfrm>
            <a:off x="2227210" y="6334782"/>
            <a:ext cx="722019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kumimoji="0" lang="lv-LV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(Avots: </a:t>
            </a:r>
            <a:r>
              <a:rPr lang="en-US" sz="1400" dirty="0" err="1"/>
              <a:t>Kalvane</a:t>
            </a:r>
            <a:r>
              <a:rPr lang="en-US" sz="1400" dirty="0"/>
              <a:t>, </a:t>
            </a:r>
            <a:r>
              <a:rPr lang="lv-LV" sz="1400" dirty="0"/>
              <a:t>G., </a:t>
            </a:r>
            <a:r>
              <a:rPr lang="en-US" sz="1400" dirty="0" err="1"/>
              <a:t>Kalvans</a:t>
            </a:r>
            <a:r>
              <a:rPr lang="en-US" sz="1400" dirty="0"/>
              <a:t>,</a:t>
            </a:r>
            <a:r>
              <a:rPr lang="lv-LV" sz="1400" dirty="0"/>
              <a:t> A., </a:t>
            </a:r>
            <a:r>
              <a:rPr lang="en-US" sz="1400" dirty="0"/>
              <a:t>Briede</a:t>
            </a:r>
            <a:r>
              <a:rPr lang="lv-LV" sz="1400" dirty="0"/>
              <a:t>, A. (2021). </a:t>
            </a:r>
            <a:r>
              <a:rPr lang="en-US" sz="1400" dirty="0"/>
              <a:t>GAISA TEMPERATŪRAS PĀRMAIŅAS LATVIJĀ (1991–2020)</a:t>
            </a:r>
            <a:r>
              <a:rPr lang="lv-LV" sz="1400" dirty="0"/>
              <a:t>. </a:t>
            </a:r>
            <a:r>
              <a:rPr lang="en-US" sz="1400" dirty="0"/>
              <a:t>FOLIA GEOGRAPHICA XIX</a:t>
            </a:r>
            <a:r>
              <a:rPr lang="lv-LV" sz="1400" dirty="0"/>
              <a:t>. </a:t>
            </a:r>
            <a:r>
              <a:rPr lang="en-US" sz="1400" dirty="0"/>
              <a:t>TIME FOR GEOGRAPHY: COVID-19 AND BEYOND</a:t>
            </a:r>
            <a:r>
              <a:rPr lang="lv-LV" sz="1400" dirty="0"/>
              <a:t>.</a:t>
            </a:r>
            <a:r>
              <a:rPr lang="en-US" sz="1400" dirty="0">
                <a:solidFill>
                  <a:srgbClr val="1B1B1B"/>
                </a:solidFill>
              </a:rPr>
              <a:t> </a:t>
            </a:r>
            <a:r>
              <a:rPr kumimoji="0" lang="lv-LV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)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1306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9" y="91987"/>
            <a:ext cx="5187737" cy="31690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735" y="3120727"/>
            <a:ext cx="5552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/>
              <a:t>Vidējais dienu skaits ar stipriem nokrišņiem  (diennakts nokrišņu daudzums sasniedz vismaz 10 mm) Latvijā </a:t>
            </a:r>
            <a:r>
              <a:rPr lang="lv-LV" sz="2000" dirty="0" smtClean="0"/>
              <a:t>1961</a:t>
            </a:r>
            <a:r>
              <a:rPr lang="lv-LV" sz="2000" dirty="0"/>
              <a:t>. -</a:t>
            </a:r>
            <a:r>
              <a:rPr lang="lv-LV" sz="2000" dirty="0" smtClean="0"/>
              <a:t>2010</a:t>
            </a:r>
            <a:r>
              <a:rPr lang="lv-LV" sz="2000" dirty="0"/>
              <a:t>. </a:t>
            </a:r>
            <a:r>
              <a:rPr lang="lv-LV" sz="2000" dirty="0" smtClean="0"/>
              <a:t>(LVĢMC dati)</a:t>
            </a:r>
            <a:endParaRPr lang="en-GB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165" y="91987"/>
            <a:ext cx="4684445" cy="27675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22165" y="2889843"/>
            <a:ext cx="45669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 smtClean="0"/>
              <a:t>R10mm: Ilggadīgās izmaiņas dienu skaitam ar intensīviem nokrišņiem Eiropā 1951.-2014.g.</a:t>
            </a: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541" y="3935841"/>
            <a:ext cx="3445200" cy="243835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621672" y="4083657"/>
            <a:ext cx="23944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>
              <a:spcBef>
                <a:spcPts val="285"/>
              </a:spcBef>
            </a:pPr>
            <a:r>
              <a:rPr lang="lv-LV" sz="2000" dirty="0"/>
              <a:t>Ļoti stipras pērkona lietusgāzes Siguldā 2014. gada 29. jūlijā.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9717205" y="5407096"/>
            <a:ext cx="2203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rgbClr val="FF0000"/>
                </a:solidFill>
              </a:rPr>
              <a:t>! </a:t>
            </a:r>
            <a:r>
              <a:rPr lang="lv-LV" b="1" dirty="0" smtClean="0">
                <a:solidFill>
                  <a:srgbClr val="1F229B"/>
                </a:solidFill>
              </a:rPr>
              <a:t>6 stundās 123 mm </a:t>
            </a:r>
            <a:r>
              <a:rPr lang="lv-LV" dirty="0" smtClean="0"/>
              <a:t>(LVĢMC dati)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094" y="4202943"/>
            <a:ext cx="3424196" cy="23069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3" y="91987"/>
            <a:ext cx="2308059" cy="530225"/>
          </a:xfrm>
        </p:spPr>
        <p:txBody>
          <a:bodyPr>
            <a:normAutofit fontScale="90000"/>
          </a:bodyPr>
          <a:lstStyle/>
          <a:p>
            <a:r>
              <a:rPr lang="lv-LV" dirty="0" smtClean="0">
                <a:solidFill>
                  <a:srgbClr val="1F229B"/>
                </a:solidFill>
              </a:rPr>
              <a:t>Nokrišņi </a:t>
            </a:r>
            <a:endParaRPr lang="en-GB" dirty="0">
              <a:solidFill>
                <a:srgbClr val="1F229B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2735" y="6488668"/>
            <a:ext cx="37651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v-LV" altLang="lv-LV" dirty="0">
                <a:cs typeface="Arial" panose="020B0604020202020204" pitchFamily="34" charset="0"/>
              </a:rPr>
              <a:t>2008. g. 8. septembris Rīgā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98921" y="6488668"/>
            <a:ext cx="257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/>
              <a:t>http://www.meteo.lv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193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525"/>
            <a:ext cx="11008425" cy="68417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v-LV" sz="3600" dirty="0" smtClean="0"/>
              <a:t>Ilglaicīgo ekstremālo parādību izmaiņas (1950.-2010.)</a:t>
            </a:r>
            <a:endParaRPr lang="lv-LV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178547" y="6121124"/>
            <a:ext cx="6152820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 err="1" smtClean="0"/>
              <a:t>Conclusion</a:t>
            </a:r>
            <a:r>
              <a:rPr lang="lv-LV" dirty="0" smtClean="0"/>
              <a:t>: </a:t>
            </a:r>
            <a:r>
              <a:rPr lang="lv-LV" sz="1200" b="1" dirty="0" smtClean="0">
                <a:solidFill>
                  <a:srgbClr val="C00000"/>
                </a:solidFill>
              </a:rPr>
              <a:t>↑ </a:t>
            </a:r>
            <a:r>
              <a:rPr lang="lv-LV" sz="1200" b="1" dirty="0" err="1" smtClean="0">
                <a:solidFill>
                  <a:srgbClr val="C00000"/>
                </a:solidFill>
              </a:rPr>
              <a:t>heat</a:t>
            </a:r>
            <a:r>
              <a:rPr lang="lv-LV" sz="1200" b="1" dirty="0" smtClean="0">
                <a:solidFill>
                  <a:srgbClr val="C00000"/>
                </a:solidFill>
              </a:rPr>
              <a:t> </a:t>
            </a:r>
            <a:r>
              <a:rPr lang="lv-LV" sz="1200" b="1" dirty="0" err="1" smtClean="0">
                <a:solidFill>
                  <a:srgbClr val="C00000"/>
                </a:solidFill>
              </a:rPr>
              <a:t>events</a:t>
            </a:r>
            <a:r>
              <a:rPr lang="lv-LV" sz="1200" b="1" dirty="0" smtClean="0">
                <a:solidFill>
                  <a:srgbClr val="C00000"/>
                </a:solidFill>
              </a:rPr>
              <a:t>      </a:t>
            </a:r>
            <a:r>
              <a:rPr lang="lv-LV" sz="1200" b="1" dirty="0" smtClean="0">
                <a:solidFill>
                  <a:srgbClr val="002060"/>
                </a:solidFill>
              </a:rPr>
              <a:t>↓ </a:t>
            </a:r>
            <a:r>
              <a:rPr lang="lv-LV" sz="1200" b="1" dirty="0">
                <a:solidFill>
                  <a:srgbClr val="002060"/>
                </a:solidFill>
              </a:rPr>
              <a:t>cold events     </a:t>
            </a:r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↑</a:t>
            </a:r>
            <a:r>
              <a:rPr lang="lv-LV" sz="1200" b="1" dirty="0">
                <a:solidFill>
                  <a:schemeClr val="accent6">
                    <a:lumMod val="50000"/>
                  </a:schemeClr>
                </a:solidFill>
              </a:rPr>
              <a:t> frequency and intensity of </a:t>
            </a:r>
            <a:r>
              <a:rPr lang="lv-LV" sz="1200" b="1" dirty="0" err="1">
                <a:solidFill>
                  <a:schemeClr val="accent6">
                    <a:lumMod val="50000"/>
                  </a:schemeClr>
                </a:solidFill>
              </a:rPr>
              <a:t>heavy</a:t>
            </a:r>
            <a:r>
              <a:rPr lang="lv-LV" sz="12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lv-LV" sz="1200" b="1" dirty="0" smtClean="0">
                <a:solidFill>
                  <a:schemeClr val="accent6">
                    <a:lumMod val="50000"/>
                  </a:schemeClr>
                </a:solidFill>
              </a:rPr>
              <a:t>         </a:t>
            </a:r>
            <a:r>
              <a:rPr lang="lv-LV" sz="1200" b="1" dirty="0" err="1" smtClean="0">
                <a:solidFill>
                  <a:schemeClr val="accent6">
                    <a:lumMod val="50000"/>
                  </a:schemeClr>
                </a:solidFill>
              </a:rPr>
              <a:t>precipitation</a:t>
            </a:r>
            <a:endParaRPr lang="lv-LV" sz="12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080842"/>
              </p:ext>
            </p:extLst>
          </p:nvPr>
        </p:nvGraphicFramePr>
        <p:xfrm>
          <a:off x="760022" y="729696"/>
          <a:ext cx="8654473" cy="5332913"/>
        </p:xfrm>
        <a:graphic>
          <a:graphicData uri="http://schemas.openxmlformats.org/drawingml/2006/table">
            <a:tbl>
              <a:tblPr/>
              <a:tblGrid>
                <a:gridCol w="3606031">
                  <a:extLst>
                    <a:ext uri="{9D8B030D-6E8A-4147-A177-3AD203B41FA5}">
                      <a16:colId xmlns:a16="http://schemas.microsoft.com/office/drawing/2014/main" val="4070702811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2461021917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3064950111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58825494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4140392785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1848416729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554513664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1754763363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3251860208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609263875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1592215721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2630883068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522773548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1629209626"/>
                    </a:ext>
                  </a:extLst>
                </a:gridCol>
                <a:gridCol w="360603">
                  <a:extLst>
                    <a:ext uri="{9D8B030D-6E8A-4147-A177-3AD203B41FA5}">
                      <a16:colId xmlns:a16="http://schemas.microsoft.com/office/drawing/2014/main" val="3413321541"/>
                    </a:ext>
                  </a:extLst>
                </a:gridCol>
              </a:tblGrid>
              <a:tr h="814096">
                <a:tc>
                  <a:txBody>
                    <a:bodyPr/>
                    <a:lstStyle/>
                    <a:p>
                      <a:pPr marL="0" indent="0" algn="ctr" fontAlgn="b">
                        <a:tabLst>
                          <a:tab pos="85725" algn="l"/>
                        </a:tabLst>
                      </a:pPr>
                      <a:r>
                        <a:rPr lang="lv-LV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Indeksa </a:t>
                      </a:r>
                      <a:r>
                        <a:rPr lang="lv-LV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nosaukums</a:t>
                      </a:r>
                      <a:endParaRPr lang="lv-LV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Liepāja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Ventspils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Kolka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Mērsrags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Stende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Dobele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Rīga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Skulte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Skrīveri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Priekuļi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Zosēni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Rūjiena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Alūksne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Daugavpils</a:t>
                      </a:r>
                    </a:p>
                  </a:txBody>
                  <a:tcPr marL="5639" marR="5639" marT="5639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194420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Maximum</a:t>
                      </a:r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TX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17259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Lowest</a:t>
                      </a:r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maximum</a:t>
                      </a:r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TXn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206136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Highest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maximum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TXx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760498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Minimum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472057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Lowest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minimum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TNn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805962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Highest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minimum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temperature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TNx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370992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Growing</a:t>
                      </a:r>
                      <a:r>
                        <a:rPr lang="lv-LV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season length </a:t>
                      </a:r>
                      <a:r>
                        <a:rPr lang="lv-LV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GSL (period of TG&gt;5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°C</a:t>
                      </a:r>
                      <a:r>
                        <a:rPr lang="lv-LV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Summer days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 (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TX&gt;25°C)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422386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Tropical nights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 (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TN&gt;20°C)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427674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Warm spell duration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WSDI (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days TX&gt;90</a:t>
                      </a:r>
                      <a:r>
                        <a:rPr lang="lv-LV" sz="1200" b="0" i="0" u="none" strike="noStrike" baseline="30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perc</a:t>
                      </a:r>
                      <a:r>
                        <a:rPr lang="lv-LV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entile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Frost days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FS (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TN&lt;0°C)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b="0" i="0" u="none" strike="noStrike" dirty="0" smtClean="0">
                          <a:solidFill>
                            <a:srgbClr val="2E2EDF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Ice days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 (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TX&lt;0°C)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Cold spell duration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CSDI (6 days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TN&lt;10</a:t>
                      </a:r>
                      <a:r>
                        <a:rPr lang="lv-LV" sz="1200" b="0" i="0" u="none" strike="noStrike" baseline="30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percentile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2E2EDF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2E2EDF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E2ED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▲</a:t>
                      </a:r>
                      <a:endParaRPr kumimoji="0" lang="lv-LV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E2ED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274447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precipitation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amount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PTOT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8017966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Daily intensity index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SDII (on days with RR≥1mm)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6347150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Consecutive dry days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CDD (days with RR&lt;1mm)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297258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Consecutive wet days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CWD (days with RR≥1mm)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9300519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Heavy precipitation events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R10 (days with RR≥10mm)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608991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Very heavy precipitation events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R20 (days with RR≥20mm)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017337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Very wet days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R95P (days with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RR&gt;95</a:t>
                      </a:r>
                      <a:r>
                        <a:rPr lang="lv-LV" sz="1200" b="0" i="0" u="none" strike="noStrike" baseline="30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perc</a:t>
                      </a:r>
                      <a:r>
                        <a:rPr lang="lv-LV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entile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516005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Extremely wet days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R99P (days with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RR&gt;99</a:t>
                      </a:r>
                      <a:r>
                        <a:rPr lang="lv-LV" sz="1200" b="0" i="0" u="none" strike="noStrike" baseline="300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perc</a:t>
                      </a:r>
                      <a:r>
                        <a:rPr lang="lv-LV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entile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013933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Maximum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1-day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precipitation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RX1DAY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680688"/>
                  </a:ext>
                </a:extLst>
              </a:tr>
              <a:tr h="180407">
                <a:tc>
                  <a:txBody>
                    <a:bodyPr/>
                    <a:lstStyle/>
                    <a:p>
                      <a:pPr algn="l" fontAlgn="b"/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Maximum</a:t>
                      </a:r>
                      <a:r>
                        <a:rPr lang="lv-LV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5-day </a:t>
                      </a:r>
                      <a:r>
                        <a:rPr lang="lv-LV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precipitation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RX5DAY</a:t>
                      </a:r>
                    </a:p>
                  </a:txBody>
                  <a:tcPr marL="5639" marR="5639" marT="5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endParaRPr lang="lv-LV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▲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639" marR="5639" marT="56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64617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0629" y="6121124"/>
            <a:ext cx="2945369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lv-LV" sz="1000" dirty="0">
                <a:solidFill>
                  <a:srgbClr val="FF0000"/>
                </a:solidFill>
                <a:latin typeface="Arial" panose="020B0604020202020204" pitchFamily="34" charset="0"/>
              </a:rPr>
              <a:t>▲ </a:t>
            </a:r>
            <a:r>
              <a:rPr lang="lv-LV" sz="1100" dirty="0"/>
              <a:t>–  statistically significant increasing trend (Mann-Kendall test statistics ≥ 1.96 (p≤0.05))</a:t>
            </a:r>
          </a:p>
          <a:p>
            <a:r>
              <a:rPr lang="lv-LV" sz="1100" dirty="0" smtClean="0">
                <a:solidFill>
                  <a:srgbClr val="2E2EDF"/>
                </a:solidFill>
              </a:rPr>
              <a:t>▲</a:t>
            </a:r>
            <a:r>
              <a:rPr lang="lv-LV" sz="1100" dirty="0" smtClean="0">
                <a:solidFill>
                  <a:schemeClr val="accent5"/>
                </a:solidFill>
              </a:rPr>
              <a:t> </a:t>
            </a:r>
            <a:r>
              <a:rPr lang="lv-LV" sz="1100" dirty="0"/>
              <a:t>–  statistically signficant decreasing trend (Mann-Kendall test statistics  ≤ –1.96 (p≤0.05))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73391" y="2859566"/>
            <a:ext cx="24392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Avots: </a:t>
            </a:r>
            <a:r>
              <a:rPr lang="en-GB" sz="1400" dirty="0" err="1" smtClean="0"/>
              <a:t>Avotniece</a:t>
            </a:r>
            <a:r>
              <a:rPr lang="en-GB" sz="1400" dirty="0"/>
              <a:t>, Z., </a:t>
            </a:r>
            <a:r>
              <a:rPr lang="en-GB" sz="1400" dirty="0" err="1"/>
              <a:t>Rodinov</a:t>
            </a:r>
            <a:r>
              <a:rPr lang="en-GB" sz="1400" dirty="0"/>
              <a:t>, V., </a:t>
            </a:r>
            <a:r>
              <a:rPr lang="en-GB" sz="1400" dirty="0" err="1"/>
              <a:t>Lizuma</a:t>
            </a:r>
            <a:r>
              <a:rPr lang="en-GB" sz="1400" dirty="0"/>
              <a:t>, L., Briede, A., </a:t>
            </a:r>
            <a:r>
              <a:rPr lang="en-GB" sz="1400" dirty="0" err="1"/>
              <a:t>Kļaviņš</a:t>
            </a:r>
            <a:r>
              <a:rPr lang="en-GB" sz="1400" dirty="0"/>
              <a:t>, M. (2010). Trends in the frequency of extreme climate events in Latvia. </a:t>
            </a:r>
            <a:r>
              <a:rPr lang="en-GB" sz="1400" i="1" dirty="0" err="1"/>
              <a:t>Baltica</a:t>
            </a:r>
            <a:r>
              <a:rPr lang="en-GB" sz="1400" dirty="0"/>
              <a:t>, 23 (2), 135–148.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73391" y="4373846"/>
            <a:ext cx="24186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Avots</a:t>
            </a:r>
            <a:r>
              <a:rPr lang="en-GB" sz="1400" dirty="0"/>
              <a:t>: </a:t>
            </a:r>
            <a:r>
              <a:rPr lang="en-GB" sz="1400" dirty="0" err="1"/>
              <a:t>Avotniece</a:t>
            </a:r>
            <a:r>
              <a:rPr lang="en-GB" sz="1400" dirty="0"/>
              <a:t>, Z., </a:t>
            </a:r>
            <a:r>
              <a:rPr lang="en-GB" sz="1400" dirty="0" err="1"/>
              <a:t>Kļaviņš</a:t>
            </a:r>
            <a:r>
              <a:rPr lang="en-GB" sz="1400" dirty="0"/>
              <a:t>, M., </a:t>
            </a:r>
            <a:r>
              <a:rPr lang="en-GB" sz="1400" dirty="0" err="1"/>
              <a:t>Rodinovs</a:t>
            </a:r>
            <a:r>
              <a:rPr lang="en-GB" sz="1400" dirty="0"/>
              <a:t>, V. (2012). Changes of Extreme Climate Events in Latvia</a:t>
            </a:r>
            <a:r>
              <a:rPr lang="en-GB" sz="1400" i="1" dirty="0"/>
              <a:t>. Environmental and Climate Technologies</a:t>
            </a:r>
            <a:r>
              <a:rPr lang="en-GB" sz="1400" dirty="0"/>
              <a:t>. 9(1), 4–11.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73391" y="914400"/>
            <a:ext cx="19934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dirty="0" smtClean="0"/>
              <a:t>Avots: </a:t>
            </a:r>
            <a:r>
              <a:rPr lang="en-GB" sz="1400" dirty="0" err="1" smtClean="0"/>
              <a:t>Avotniece</a:t>
            </a:r>
            <a:r>
              <a:rPr lang="en-GB" sz="1400" dirty="0" smtClean="0"/>
              <a:t> Z</a:t>
            </a:r>
            <a:r>
              <a:rPr lang="lv-LV" sz="1400" dirty="0" err="1" smtClean="0"/>
              <a:t>anita</a:t>
            </a:r>
            <a:r>
              <a:rPr lang="en-GB" sz="1400" dirty="0" smtClean="0"/>
              <a:t> </a:t>
            </a:r>
            <a:r>
              <a:rPr lang="en-GB" sz="1400" dirty="0"/>
              <a:t>(2018) Characteristics and long‑term changes of extreme climate events and hazardous </a:t>
            </a:r>
            <a:r>
              <a:rPr lang="en-GB" sz="1400" dirty="0" err="1"/>
              <a:t>hydrometeorological</a:t>
            </a:r>
            <a:r>
              <a:rPr lang="en-GB" sz="1400" dirty="0"/>
              <a:t> phenomena in Latvia. Doctoral thesis, </a:t>
            </a:r>
            <a:r>
              <a:rPr lang="en-GB" sz="1400" dirty="0" err="1"/>
              <a:t>Rīga</a:t>
            </a:r>
            <a:r>
              <a:rPr lang="en-GB" sz="1400" dirty="0"/>
              <a:t>, LU.</a:t>
            </a:r>
          </a:p>
        </p:txBody>
      </p:sp>
    </p:spTree>
    <p:extLst>
      <p:ext uri="{BB962C8B-B14F-4D97-AF65-F5344CB8AC3E}">
        <p14:creationId xmlns:p14="http://schemas.microsoft.com/office/powerpoint/2010/main" val="208101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rese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3" y="204718"/>
            <a:ext cx="3528741" cy="499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3630304" y="204718"/>
            <a:ext cx="8414312" cy="7200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altLang="en-US" sz="2800" dirty="0" smtClean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Erozijas riska iedalījums piecās klasēs ar izšķirtspēju dabā 50-100 m</a:t>
            </a:r>
            <a:endParaRPr lang="en-GB" altLang="en-US" sz="2800" dirty="0" smtClean="0">
              <a:solidFill>
                <a:srgbClr val="C0000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0303" y="1039061"/>
            <a:ext cx="833198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alt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Tendences</a:t>
            </a:r>
            <a:r>
              <a:rPr lang="lv-LV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Notiek pakļauto krasta iecirkņu garuma palielināšanās un erozijas ātruma pieaugums erozijai;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alt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Iemesli</a:t>
            </a:r>
            <a:r>
              <a:rPr lang="lv-LV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lv-LV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lv-LV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krasta sistēmā </a:t>
            </a:r>
            <a:r>
              <a:rPr lang="lv-LV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arvien pieaugošais sanešu deficīts</a:t>
            </a:r>
            <a:r>
              <a:rPr lang="lv-LV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(galvenokārt antropogēns);</a:t>
            </a:r>
          </a:p>
          <a:p>
            <a:pPr marL="800100" lvl="1" indent="-342900"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lv-LV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dažādas ar </a:t>
            </a:r>
            <a:r>
              <a:rPr lang="lv-LV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klimata mainību saistītas izmaiņas </a:t>
            </a:r>
            <a:r>
              <a:rPr lang="lv-LV" alt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sistēmā </a:t>
            </a:r>
            <a:r>
              <a:rPr lang="lv-LV" alt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(ziemas/rudens vētras, R-rumbu vēji, siltākās ziemas)</a:t>
            </a:r>
            <a:endParaRPr lang="lv-LV" altLang="en-US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lv-LV" altLang="en-US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636" y="5410908"/>
            <a:ext cx="319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altLang="en-US" sz="1600" dirty="0" smtClean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Avots: Lapinskis </a:t>
            </a:r>
            <a:r>
              <a:rPr lang="lv-LV" altLang="en-US" sz="16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J. (2014.) Vadlīnijas jūras krasta erozijas seku mazināšanai. Igaunijas – Latvijas pārrobežu sadarbības programmas 2007.-2013. gadam </a:t>
            </a:r>
            <a:endParaRPr lang="en-GB" altLang="en-US" sz="16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9737" y="6447604"/>
            <a:ext cx="8152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 smtClean="0"/>
              <a:t>Ulmales </a:t>
            </a:r>
            <a:r>
              <a:rPr lang="lv-LV" sz="2000" dirty="0" err="1" smtClean="0"/>
              <a:t>stāvkrasts</a:t>
            </a:r>
            <a:r>
              <a:rPr lang="lv-LV" sz="2000" dirty="0" smtClean="0"/>
              <a:t> 2021.g. un Jūrkalnes </a:t>
            </a:r>
            <a:r>
              <a:rPr lang="lv-LV" sz="2000" dirty="0" err="1" smtClean="0"/>
              <a:t>stāvkrasts</a:t>
            </a:r>
            <a:r>
              <a:rPr lang="lv-LV" sz="2000" dirty="0" smtClean="0"/>
              <a:t> 2020.g.(foto: </a:t>
            </a:r>
            <a:r>
              <a:rPr lang="lv-LV" sz="2000" dirty="0" err="1" smtClean="0"/>
              <a:t>J.Lapinskis</a:t>
            </a:r>
            <a:r>
              <a:rPr lang="lv-LV" sz="2000" dirty="0" smtClean="0"/>
              <a:t>) </a:t>
            </a: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256" y="4061443"/>
            <a:ext cx="3377477" cy="2249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363" y="4049249"/>
            <a:ext cx="4121253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528" y="28655"/>
            <a:ext cx="8921388" cy="612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2"/>
          <p:cNvSpPr/>
          <p:nvPr/>
        </p:nvSpPr>
        <p:spPr>
          <a:xfrm>
            <a:off x="5671930" y="490330"/>
            <a:ext cx="4025874" cy="1630018"/>
          </a:xfrm>
          <a:prstGeom prst="ellipse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2"/>
          <p:cNvSpPr/>
          <p:nvPr/>
        </p:nvSpPr>
        <p:spPr>
          <a:xfrm>
            <a:off x="4554373" y="314879"/>
            <a:ext cx="133362" cy="5975281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2"/>
          <p:cNvSpPr txBox="1"/>
          <p:nvPr/>
        </p:nvSpPr>
        <p:spPr>
          <a:xfrm>
            <a:off x="9697804" y="28655"/>
            <a:ext cx="24942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2800" dirty="0" err="1">
                <a:solidFill>
                  <a:srgbClr val="1B5089"/>
                </a:solidFill>
                <a:cs typeface="Arial" panose="020B0604020202020204" pitchFamily="34" charset="0"/>
              </a:rPr>
              <a:t>Fenoloģiskie</a:t>
            </a:r>
            <a:r>
              <a:rPr lang="lv-LV" sz="2800" dirty="0">
                <a:solidFill>
                  <a:srgbClr val="1B5089"/>
                </a:solidFill>
                <a:cs typeface="Arial" panose="020B0604020202020204" pitchFamily="34" charset="0"/>
              </a:rPr>
              <a:t> trendi - klimata mainības </a:t>
            </a:r>
            <a:r>
              <a:rPr lang="lv-LV" sz="2800" dirty="0" err="1">
                <a:solidFill>
                  <a:srgbClr val="1B5089"/>
                </a:solidFill>
                <a:cs typeface="Arial" panose="020B0604020202020204" pitchFamily="34" charset="0"/>
              </a:rPr>
              <a:t>bioindikatori</a:t>
            </a:r>
            <a:endParaRPr sz="2800" dirty="0">
              <a:solidFill>
                <a:srgbClr val="1B5089"/>
              </a:solidFill>
              <a:cs typeface="Arial" panose="020B0604020202020204" pitchFamily="34" charset="0"/>
            </a:endParaRPr>
          </a:p>
        </p:txBody>
      </p:sp>
      <p:pic>
        <p:nvPicPr>
          <p:cNvPr id="170" name="Google Shape;17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26400" y="4567400"/>
            <a:ext cx="1997100" cy="14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26400" y="2580778"/>
            <a:ext cx="1997100" cy="14978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12528" y="6273225"/>
            <a:ext cx="91558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Avots: </a:t>
            </a:r>
            <a:r>
              <a:rPr lang="lv-LV" sz="16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Kalvane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, G.,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Kalvans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, A. (2021)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Phenological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trends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of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multi-taxonomic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groups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in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Latvia, 1970–2018.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International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Journal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of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lv-LV" sz="16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Biometeorology</a:t>
            </a:r>
            <a:r>
              <a:rPr lang="lv-LV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lv-LV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doi:https</a:t>
            </a:r>
            <a:r>
              <a:rPr lang="lv-LV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://doi.org/10.1007/s00484-020-02068-8, </a:t>
            </a:r>
            <a:r>
              <a:rPr lang="lv-LV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2021</a:t>
            </a:r>
            <a:endParaRPr lang="en-US" sz="16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9513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3"/>
          <a:srcRect l="34853" t="41973" r="20408" b="8377"/>
          <a:stretch/>
        </p:blipFill>
        <p:spPr bwMode="auto">
          <a:xfrm>
            <a:off x="1287379" y="120316"/>
            <a:ext cx="10046368" cy="67376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349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9486" y="6475784"/>
            <a:ext cx="5073494" cy="382216"/>
          </a:xfrm>
        </p:spPr>
        <p:txBody>
          <a:bodyPr/>
          <a:lstStyle/>
          <a:p>
            <a:pPr>
              <a:defRPr/>
            </a:pPr>
            <a:r>
              <a:rPr lang="lv-LV" altLang="lv-LV" dirty="0" smtClean="0"/>
              <a:t>Avots: LU BI Hidrobioloģijas laboratorijas pētījumi </a:t>
            </a:r>
            <a:endParaRPr lang="lv-LV" altLang="lv-LV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19630859"/>
              </p:ext>
            </p:extLst>
          </p:nvPr>
        </p:nvGraphicFramePr>
        <p:xfrm>
          <a:off x="0" y="665075"/>
          <a:ext cx="1066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Notched Right Arrow 1"/>
          <p:cNvSpPr/>
          <p:nvPr/>
        </p:nvSpPr>
        <p:spPr>
          <a:xfrm>
            <a:off x="6379780" y="3064353"/>
            <a:ext cx="956441" cy="62011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" name="Diagram 5"/>
          <p:cNvGraphicFramePr/>
          <p:nvPr/>
        </p:nvGraphicFramePr>
        <p:xfrm>
          <a:off x="2032000" y="719666"/>
          <a:ext cx="978162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7499130" y="1078632"/>
            <a:ext cx="3599794" cy="49608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800" b="1" dirty="0" smtClean="0">
                <a:solidFill>
                  <a:schemeClr val="accent6">
                    <a:lumMod val="50000"/>
                  </a:schemeClr>
                </a:solidFill>
              </a:rPr>
              <a:t>Bioloģiskās izmaiņas</a:t>
            </a:r>
            <a:r>
              <a:rPr lang="lv-LV" sz="28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algn="ctr"/>
            <a:r>
              <a:rPr lang="lv-LV" sz="2400" dirty="0" smtClean="0">
                <a:solidFill>
                  <a:schemeClr val="accent6">
                    <a:lumMod val="50000"/>
                  </a:schemeClr>
                </a:solidFill>
              </a:rPr>
              <a:t>Strukturālās izmaiņas </a:t>
            </a:r>
            <a:r>
              <a:rPr lang="lv-LV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izmaiņas aļģu, </a:t>
            </a:r>
            <a:r>
              <a:rPr lang="lv-LV" altLang="en-US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zooplanktona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zivju sastāvā, </a:t>
            </a:r>
            <a:r>
              <a:rPr lang="lv-LV" altLang="en-US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makrofītu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attīstībā)</a:t>
            </a:r>
          </a:p>
          <a:p>
            <a:pPr algn="ctr"/>
            <a:endParaRPr lang="lv-LV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lv-LV" sz="2400" dirty="0" smtClean="0">
                <a:solidFill>
                  <a:schemeClr val="accent6">
                    <a:lumMod val="50000"/>
                  </a:schemeClr>
                </a:solidFill>
              </a:rPr>
              <a:t>Funkcionālās izmaiņas </a:t>
            </a:r>
            <a:r>
              <a:rPr lang="lv-LV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zemāka produkcijas/</a:t>
            </a:r>
            <a:r>
              <a:rPr lang="lv-LV" altLang="en-US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respirācijas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attiecība; izmaiņas barības ķēdēs; izmaiņas fizioloģiskajos procesos) </a:t>
            </a:r>
          </a:p>
          <a:p>
            <a:pPr algn="ctr"/>
            <a:endParaRPr lang="lv-LV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buFontTx/>
              <a:buNone/>
            </a:pPr>
            <a:r>
              <a:rPr lang="lv-LV" sz="2400" dirty="0" err="1" smtClean="0">
                <a:solidFill>
                  <a:schemeClr val="accent6">
                    <a:lumMod val="50000"/>
                  </a:schemeClr>
                </a:solidFill>
              </a:rPr>
              <a:t>Bioģeogrāfiskās</a:t>
            </a:r>
            <a:r>
              <a:rPr lang="lv-LV" sz="2400" dirty="0" smtClean="0">
                <a:solidFill>
                  <a:schemeClr val="accent6">
                    <a:lumMod val="50000"/>
                  </a:schemeClr>
                </a:solidFill>
              </a:rPr>
              <a:t> izmaiņas </a:t>
            </a:r>
            <a:r>
              <a:rPr lang="lv-LV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lv-LV" altLang="en-US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Sugu izplatības areāla maiņa- no dienvidiem uz ziemeļiem; no zemienēm uz </a:t>
            </a:r>
            <a:r>
              <a:rPr lang="lv-LV" altLang="en-US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augstienēm)</a:t>
            </a:r>
            <a:endParaRPr lang="lv-LV" sz="24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42690" y="3189742"/>
            <a:ext cx="1145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sekas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28215" y="5491204"/>
            <a:ext cx="948322" cy="756137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1511" y="2563727"/>
            <a:ext cx="1004578" cy="50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3687" y="199652"/>
            <a:ext cx="1428842" cy="10684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32000" y="199652"/>
            <a:ext cx="1321138" cy="1086474"/>
          </a:xfrm>
          <a:prstGeom prst="rect">
            <a:avLst/>
          </a:prstGeom>
        </p:spPr>
      </p:pic>
      <p:pic>
        <p:nvPicPr>
          <p:cNvPr id="12" name="Picture 7" descr="P105085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350" y="180278"/>
            <a:ext cx="1569897" cy="11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50482" y="1322689"/>
            <a:ext cx="1241518" cy="9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1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83771" y="0"/>
            <a:ext cx="9704717" cy="784101"/>
          </a:xfrm>
        </p:spPr>
        <p:txBody>
          <a:bodyPr/>
          <a:lstStyle/>
          <a:p>
            <a:pPr algn="ctr" eaLnBrk="1" hangingPunct="1">
              <a:defRPr/>
            </a:pPr>
            <a:r>
              <a:rPr lang="lv-LV" sz="3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Klimata pārmaiņu iespējamās ietekmes Rīgas pilsētā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337" y="659339"/>
            <a:ext cx="9281174" cy="2523848"/>
          </a:xfrm>
        </p:spPr>
        <p:txBody>
          <a:bodyPr>
            <a:noAutofit/>
          </a:bodyPr>
          <a:lstStyle/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Plūdu risks;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Spēcīgo ziemas un rudens vētru postījumu riski;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Gruntsūdeņu līmeņu paaugstināšanās risks;</a:t>
            </a:r>
          </a:p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Hidroelektrostacijas dambju drošības risks;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Iespējamo karstuma viļņu risks;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Ietekmētie ekonomikas sektori- transports, rekreācijas bizness</a:t>
            </a:r>
            <a:r>
              <a:rPr lang="lv-LV" altLang="lv-LV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lv-LV" altLang="lv-LV" sz="2400" i="1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85000"/>
              </a:lnSpc>
              <a:buClr>
                <a:srgbClr val="C00000"/>
              </a:buClr>
              <a:buSzPct val="101000"/>
              <a:buFont typeface="Wingdings" panose="05000000000000000000" pitchFamily="2" charset="2"/>
              <a:buChar char="ü"/>
            </a:pPr>
            <a:r>
              <a:rPr lang="lv-LV" altLang="lv-LV" sz="2200" dirty="0">
                <a:latin typeface="Calibri" panose="020F0502020204030204" pitchFamily="34" charset="0"/>
                <a:cs typeface="Calibri" panose="020F0502020204030204" pitchFamily="34" charset="0"/>
              </a:rPr>
              <a:t>Ietekmētā infrastruktūra – krastu aizsardzības struktūras, ūdens apgādes un kanalizācijas sistēmas, ceļi un tilti.</a:t>
            </a:r>
            <a:endParaRPr lang="en-US" altLang="lv-LV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21" y="3862466"/>
            <a:ext cx="3124200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wind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694" y="3834685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057400" y="6489978"/>
            <a:ext cx="60574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lv-LV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2005.g.janvāra vētras ietekmes</a:t>
            </a:r>
            <a:r>
              <a:rPr lang="en-GB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lv-LV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</a:t>
            </a:r>
            <a:r>
              <a:rPr lang="en-GB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</a:t>
            </a:r>
            <a:r>
              <a:rPr lang="lv-LV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</a:t>
            </a:r>
            <a:r>
              <a:rPr lang="lv-LV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ū</a:t>
            </a:r>
            <a:r>
              <a:rPr lang="en-GB" altLang="lv-LV" sz="1800" dirty="0" err="1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</a:t>
            </a:r>
            <a:r>
              <a:rPr lang="lv-LV" altLang="lv-LV" sz="1800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un M.</a:t>
            </a:r>
            <a:r>
              <a:rPr lang="en-GB" altLang="lv-LV" sz="1800" dirty="0" err="1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Dambergs</a:t>
            </a:r>
            <a:r>
              <a:rPr lang="lv-LV" altLang="lv-LV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511" y="889569"/>
            <a:ext cx="2629970" cy="1755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85268" y="2743200"/>
            <a:ext cx="220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Lietus plūdi. Foto: </a:t>
            </a:r>
            <a:r>
              <a:rPr lang="lv-LV" dirty="0" err="1">
                <a:solidFill>
                  <a:srgbClr val="1D457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D.Bušmanis</a:t>
            </a:r>
            <a:endParaRPr lang="en-GB" dirty="0">
              <a:solidFill>
                <a:srgbClr val="1D457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421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3"/>
          <a:srcRect l="16058" t="19406" r="58259" b="11815"/>
          <a:stretch/>
        </p:blipFill>
        <p:spPr bwMode="auto">
          <a:xfrm>
            <a:off x="7884095" y="181476"/>
            <a:ext cx="4307905" cy="60254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06BF3F1-C0B2-4A95-B15E-5A012F2CCD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6707" y="5162750"/>
            <a:ext cx="6065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Land surface temperature derived from LandSat8 TIRS sensor, June 5, 2019 12:24 EEST, during a heatwave.</a:t>
            </a:r>
          </a:p>
          <a:p>
            <a:r>
              <a:rPr lang="en-US" sz="1000" dirty="0"/>
              <a:t>Data obtained from http://earthexplorer.usgs.gov/, the nominal resolution of Landsat8 TIRS sensor is 30m, however actual resolution is closer to 100.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012" y="6329792"/>
            <a:ext cx="11313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/>
              <a:t>Kalvāne, G., Kalvāns., A. (2020). Klimatiskie ekstrēmi, to ietekmes. Zināšanu </a:t>
            </a:r>
            <a:r>
              <a:rPr lang="lv-LV" sz="1600" dirty="0" err="1"/>
              <a:t>agora</a:t>
            </a:r>
            <a:r>
              <a:rPr lang="lv-LV" sz="1600" dirty="0"/>
              <a:t>. </a:t>
            </a:r>
            <a:endParaRPr lang="lv-LV" sz="1600" dirty="0" smtClean="0"/>
          </a:p>
          <a:p>
            <a:r>
              <a:rPr lang="lv-LV" sz="1600" dirty="0" smtClean="0"/>
              <a:t>https</a:t>
            </a:r>
            <a:r>
              <a:rPr lang="lv-LV" sz="1600" dirty="0"/>
              <a:t>://www.lu.lv/par-mums/lu-mediji/zinas/zina/t/61818/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33" y="53934"/>
            <a:ext cx="7047587" cy="49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4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6E7B-050D-0A4C-8CE8-2A62913F6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82" y="914399"/>
            <a:ext cx="5253317" cy="2805954"/>
          </a:xfrm>
        </p:spPr>
        <p:txBody>
          <a:bodyPr/>
          <a:lstStyle/>
          <a:p>
            <a:pPr algn="ctr"/>
            <a:r>
              <a:rPr lang="lv-LV" dirty="0">
                <a:solidFill>
                  <a:srgbClr val="1B5089"/>
                </a:solidFill>
                <a:latin typeface="+mn-lt"/>
                <a:cs typeface="Arial" panose="020B0604020202020204" pitchFamily="34" charset="0"/>
              </a:rPr>
              <a:t>Paldies par uzmanību</a:t>
            </a:r>
            <a:r>
              <a:rPr lang="lv-LV" dirty="0" smtClean="0">
                <a:solidFill>
                  <a:srgbClr val="1B5089"/>
                </a:solidFill>
                <a:latin typeface="+mn-lt"/>
                <a:cs typeface="Arial" panose="020B0604020202020204" pitchFamily="34" charset="0"/>
              </a:rPr>
              <a:t>!</a:t>
            </a:r>
            <a:br>
              <a:rPr lang="lv-LV" dirty="0" smtClean="0">
                <a:solidFill>
                  <a:srgbClr val="1B5089"/>
                </a:solidFill>
                <a:latin typeface="+mn-lt"/>
                <a:cs typeface="Arial" panose="020B0604020202020204" pitchFamily="34" charset="0"/>
              </a:rPr>
            </a:br>
            <a:r>
              <a:rPr lang="en-US" dirty="0">
                <a:solidFill>
                  <a:srgbClr val="1B5089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1B5089"/>
                </a:solidFill>
                <a:latin typeface="+mn-lt"/>
                <a:cs typeface="Arial" panose="020B0604020202020204" pitchFamily="34" charset="0"/>
              </a:rPr>
            </a:br>
            <a:endParaRPr lang="en-US" dirty="0">
              <a:latin typeface="+mn-lt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4E1D927-5B7B-BE46-ACE5-CA830F4ED1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1" r="15681"/>
          <a:stretch>
            <a:fillRect/>
          </a:stretch>
        </p:blipFill>
        <p:spPr>
          <a:xfrm>
            <a:off x="6059488" y="457200"/>
            <a:ext cx="5567362" cy="5403850"/>
          </a:xfrm>
        </p:spPr>
      </p:pic>
    </p:spTree>
    <p:extLst>
      <p:ext uri="{BB962C8B-B14F-4D97-AF65-F5344CB8AC3E}">
        <p14:creationId xmlns:p14="http://schemas.microsoft.com/office/powerpoint/2010/main" val="6978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1122</Words>
  <Application>Microsoft Office PowerPoint</Application>
  <PresentationFormat>Widescreen</PresentationFormat>
  <Paragraphs>425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Tahoma</vt:lpstr>
      <vt:lpstr>Times New Roman</vt:lpstr>
      <vt:lpstr>Wingdings</vt:lpstr>
      <vt:lpstr>Office dizains</vt:lpstr>
      <vt:lpstr>Klimata pārmaiņas un to ietekme uz dabas procesiem un pilsētvidi</vt:lpstr>
      <vt:lpstr>PowerPoint Presentation</vt:lpstr>
      <vt:lpstr>PowerPoint Presentation</vt:lpstr>
      <vt:lpstr>PowerPoint Presentation</vt:lpstr>
      <vt:lpstr>Nokrišņi </vt:lpstr>
      <vt:lpstr>Ilglaicīgo ekstremālo parādību izmaiņas (1950.-2010.)</vt:lpstr>
      <vt:lpstr>PowerPoint Presentation</vt:lpstr>
      <vt:lpstr>PowerPoint Presentation</vt:lpstr>
      <vt:lpstr>PowerPoint Presentation</vt:lpstr>
      <vt:lpstr>PowerPoint Presentation</vt:lpstr>
      <vt:lpstr>Klimata pārmaiņu iespējamās ietekmes Rīgas pilsētā</vt:lpstr>
      <vt:lpstr>Land surface temperature derived from LandSat8 TIRS sensor, June 5, 2019 12:24 EEST, during a heatwave. Data obtained from http://earthexplorer.usgs.gov/, the nominal resolution of Landsat8 TIRS sensor is 30m, however actual resolution is closer to 100.</vt:lpstr>
      <vt:lpstr>Paldies par uzmanību!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subject/>
  <dc:creator>KID</dc:creator>
  <cp:keywords/>
  <dc:description/>
  <cp:lastModifiedBy>Agrita Briede</cp:lastModifiedBy>
  <cp:revision>181</cp:revision>
  <cp:lastPrinted>2022-02-03T07:32:02Z</cp:lastPrinted>
  <dcterms:created xsi:type="dcterms:W3CDTF">2020-06-09T12:17:55Z</dcterms:created>
  <dcterms:modified xsi:type="dcterms:W3CDTF">2023-02-09T20:39:12Z</dcterms:modified>
  <cp:category/>
</cp:coreProperties>
</file>