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x="9144000" cy="5149850"/>
  <p:notesSz cx="9144000" cy="51498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32574" y="479243"/>
            <a:ext cx="7878851" cy="523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15998" y="250757"/>
            <a:ext cx="429475" cy="47014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2343" y="92960"/>
            <a:ext cx="6990715" cy="5924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1698" y="949042"/>
            <a:ext cx="5894705" cy="1882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jpg"/><Relationship Id="rId4" Type="http://schemas.openxmlformats.org/officeDocument/2006/relationships/image" Target="../media/image10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20.png"/><Relationship Id="rId6" Type="http://schemas.openxmlformats.org/officeDocument/2006/relationships/image" Target="../media/image21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Relationship Id="rId3" Type="http://schemas.openxmlformats.org/officeDocument/2006/relationships/image" Target="../media/image25.jpg"/><Relationship Id="rId4" Type="http://schemas.openxmlformats.org/officeDocument/2006/relationships/image" Target="../media/image26.png"/><Relationship Id="rId5" Type="http://schemas.openxmlformats.org/officeDocument/2006/relationships/image" Target="../media/image27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Relationship Id="rId4" Type="http://schemas.openxmlformats.org/officeDocument/2006/relationships/image" Target="../media/image38.jpg"/><Relationship Id="rId5" Type="http://schemas.openxmlformats.org/officeDocument/2006/relationships/image" Target="../media/image39.jpg"/><Relationship Id="rId6" Type="http://schemas.openxmlformats.org/officeDocument/2006/relationships/image" Target="../media/image40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jpg"/><Relationship Id="rId3" Type="http://schemas.openxmlformats.org/officeDocument/2006/relationships/image" Target="../media/image42.jpg"/><Relationship Id="rId4" Type="http://schemas.openxmlformats.org/officeDocument/2006/relationships/image" Target="../media/image43.jpg"/><Relationship Id="rId5" Type="http://schemas.openxmlformats.org/officeDocument/2006/relationships/image" Target="../media/image44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Relationship Id="rId3" Type="http://schemas.openxmlformats.org/officeDocument/2006/relationships/image" Target="../media/image46.jpg"/><Relationship Id="rId4" Type="http://schemas.openxmlformats.org/officeDocument/2006/relationships/image" Target="../media/image47.jpg"/><Relationship Id="rId5" Type="http://schemas.openxmlformats.org/officeDocument/2006/relationships/image" Target="../media/image48.jpg"/><Relationship Id="rId6" Type="http://schemas.openxmlformats.org/officeDocument/2006/relationships/image" Target="../media/image49.jpg"/><Relationship Id="rId7" Type="http://schemas.openxmlformats.org/officeDocument/2006/relationships/hyperlink" Target="https://www.youtube.com/watch?v=puRQSoO2eOw&amp;t=9s" TargetMode="External"/><Relationship Id="rId8" Type="http://schemas.openxmlformats.org/officeDocument/2006/relationships/hyperlink" Target="http://www.youtube.com/watch" TargetMode="External"/><Relationship Id="rId9" Type="http://schemas.openxmlformats.org/officeDocument/2006/relationships/image" Target="../media/image50.jpg"/><Relationship Id="rId10" Type="http://schemas.openxmlformats.org/officeDocument/2006/relationships/image" Target="../media/image51.jpg"/><Relationship Id="rId11" Type="http://schemas.openxmlformats.org/officeDocument/2006/relationships/image" Target="../media/image52.png"/><Relationship Id="rId12" Type="http://schemas.openxmlformats.org/officeDocument/2006/relationships/image" Target="../media/image53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jpg"/><Relationship Id="rId3" Type="http://schemas.openxmlformats.org/officeDocument/2006/relationships/image" Target="../media/image55.jpg"/><Relationship Id="rId4" Type="http://schemas.openxmlformats.org/officeDocument/2006/relationships/image" Target="../media/image56.jpg"/><Relationship Id="rId5" Type="http://schemas.openxmlformats.org/officeDocument/2006/relationships/image" Target="../media/image57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9.jpg"/><Relationship Id="rId3" Type="http://schemas.openxmlformats.org/officeDocument/2006/relationships/image" Target="../media/image60.jpg"/><Relationship Id="rId4" Type="http://schemas.openxmlformats.org/officeDocument/2006/relationships/image" Target="../media/image61.jpg"/><Relationship Id="rId5" Type="http://schemas.openxmlformats.org/officeDocument/2006/relationships/image" Target="../media/image62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3.jpg"/><Relationship Id="rId3" Type="http://schemas.openxmlformats.org/officeDocument/2006/relationships/image" Target="../media/image64.jpg"/><Relationship Id="rId4" Type="http://schemas.openxmlformats.org/officeDocument/2006/relationships/image" Target="../media/image65.jpg"/><Relationship Id="rId5" Type="http://schemas.openxmlformats.org/officeDocument/2006/relationships/image" Target="../media/image66.png"/><Relationship Id="rId6" Type="http://schemas.openxmlformats.org/officeDocument/2006/relationships/image" Target="../media/image67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8.jpg"/><Relationship Id="rId3" Type="http://schemas.openxmlformats.org/officeDocument/2006/relationships/image" Target="../media/image69.jpg"/><Relationship Id="rId4" Type="http://schemas.openxmlformats.org/officeDocument/2006/relationships/image" Target="../media/image70.jpg"/><Relationship Id="rId5" Type="http://schemas.openxmlformats.org/officeDocument/2006/relationships/image" Target="../media/image71.jpg"/><Relationship Id="rId6" Type="http://schemas.openxmlformats.org/officeDocument/2006/relationships/image" Target="../media/image72.jpg"/><Relationship Id="rId7" Type="http://schemas.openxmlformats.org/officeDocument/2006/relationships/image" Target="../media/image73.jpg"/><Relationship Id="rId8" Type="http://schemas.openxmlformats.org/officeDocument/2006/relationships/image" Target="../media/image74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5.jpg"/><Relationship Id="rId3" Type="http://schemas.openxmlformats.org/officeDocument/2006/relationships/image" Target="../media/image76.jpg"/><Relationship Id="rId4" Type="http://schemas.openxmlformats.org/officeDocument/2006/relationships/image" Target="../media/image77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8.jpg"/><Relationship Id="rId3" Type="http://schemas.openxmlformats.org/officeDocument/2006/relationships/image" Target="../media/image79.jpg"/><Relationship Id="rId4" Type="http://schemas.openxmlformats.org/officeDocument/2006/relationships/image" Target="../media/image80.jpg"/><Relationship Id="rId5" Type="http://schemas.openxmlformats.org/officeDocument/2006/relationships/image" Target="../media/image81.jpg"/><Relationship Id="rId6" Type="http://schemas.openxmlformats.org/officeDocument/2006/relationships/image" Target="../media/image82.jpg"/><Relationship Id="rId7" Type="http://schemas.openxmlformats.org/officeDocument/2006/relationships/image" Target="../media/image83.jpg"/><Relationship Id="rId8" Type="http://schemas.openxmlformats.org/officeDocument/2006/relationships/image" Target="../media/image84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5.jpg"/><Relationship Id="rId3" Type="http://schemas.openxmlformats.org/officeDocument/2006/relationships/image" Target="../media/image86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Relationship Id="rId3" Type="http://schemas.openxmlformats.org/officeDocument/2006/relationships/image" Target="../media/image88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9.png"/><Relationship Id="rId3" Type="http://schemas.openxmlformats.org/officeDocument/2006/relationships/image" Target="../media/image90.jpg"/><Relationship Id="rId4" Type="http://schemas.openxmlformats.org/officeDocument/2006/relationships/image" Target="../media/image2.jpg"/><Relationship Id="rId5" Type="http://schemas.openxmlformats.org/officeDocument/2006/relationships/image" Target="../media/image3.png"/><Relationship Id="rId6" Type="http://schemas.openxmlformats.org/officeDocument/2006/relationships/image" Target="../media/image4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634"/>
            <a:ext cx="9143365" cy="2755900"/>
          </a:xfrm>
          <a:custGeom>
            <a:avLst/>
            <a:gdLst/>
            <a:ahLst/>
            <a:cxnLst/>
            <a:rect l="l" t="t" r="r" b="b"/>
            <a:pathLst>
              <a:path w="9143365" h="2755900">
                <a:moveTo>
                  <a:pt x="9143276" y="0"/>
                </a:moveTo>
                <a:lnTo>
                  <a:pt x="0" y="0"/>
                </a:lnTo>
                <a:lnTo>
                  <a:pt x="0" y="2755785"/>
                </a:lnTo>
                <a:lnTo>
                  <a:pt x="9143276" y="2755785"/>
                </a:lnTo>
                <a:lnTo>
                  <a:pt x="9143276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6023" y="617483"/>
            <a:ext cx="18586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5">
                <a:solidFill>
                  <a:srgbClr val="FFFFFF"/>
                </a:solidFill>
                <a:latin typeface="Calibri"/>
                <a:cs typeface="Calibri"/>
              </a:rPr>
              <a:t>Dr.arch.</a:t>
            </a:r>
            <a:r>
              <a:rPr dirty="0" sz="15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Jana</a:t>
            </a:r>
            <a:r>
              <a:rPr dirty="0" sz="15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Calibri"/>
                <a:cs typeface="Calibri"/>
              </a:rPr>
              <a:t>Jākobsone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0599" y="940799"/>
            <a:ext cx="8856980" cy="1955800"/>
            <a:chOff x="120599" y="940799"/>
            <a:chExt cx="8856980" cy="1955800"/>
          </a:xfrm>
        </p:grpSpPr>
        <p:sp>
          <p:nvSpPr>
            <p:cNvPr id="5" name="object 5"/>
            <p:cNvSpPr/>
            <p:nvPr/>
          </p:nvSpPr>
          <p:spPr>
            <a:xfrm>
              <a:off x="395274" y="953817"/>
              <a:ext cx="2160905" cy="635"/>
            </a:xfrm>
            <a:custGeom>
              <a:avLst/>
              <a:gdLst/>
              <a:ahLst/>
              <a:cxnLst/>
              <a:rect l="l" t="t" r="r" b="b"/>
              <a:pathLst>
                <a:path w="2160905" h="634">
                  <a:moveTo>
                    <a:pt x="0" y="0"/>
                  </a:moveTo>
                  <a:lnTo>
                    <a:pt x="2160358" y="368"/>
                  </a:lnTo>
                </a:path>
              </a:pathLst>
            </a:custGeom>
            <a:ln w="25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20599" y="1408858"/>
              <a:ext cx="8856980" cy="1487805"/>
            </a:xfrm>
            <a:custGeom>
              <a:avLst/>
              <a:gdLst/>
              <a:ahLst/>
              <a:cxnLst/>
              <a:rect l="l" t="t" r="r" b="b"/>
              <a:pathLst>
                <a:path w="8856980" h="1487805">
                  <a:moveTo>
                    <a:pt x="8856726" y="0"/>
                  </a:moveTo>
                  <a:lnTo>
                    <a:pt x="0" y="0"/>
                  </a:lnTo>
                  <a:lnTo>
                    <a:pt x="0" y="1487525"/>
                  </a:lnTo>
                  <a:lnTo>
                    <a:pt x="4428363" y="1487525"/>
                  </a:lnTo>
                  <a:lnTo>
                    <a:pt x="8856726" y="1487525"/>
                  </a:lnTo>
                  <a:lnTo>
                    <a:pt x="88567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268097" y="1721240"/>
            <a:ext cx="8621395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8305" marR="5080" indent="-396240">
              <a:lnSpc>
                <a:spcPct val="100000"/>
              </a:lnSpc>
              <a:spcBef>
                <a:spcPts val="100"/>
              </a:spcBef>
            </a:pPr>
            <a:r>
              <a:rPr dirty="0" sz="2750" spc="210" b="1">
                <a:latin typeface="Trebuchet MS"/>
                <a:cs typeface="Trebuchet MS"/>
              </a:rPr>
              <a:t>Vietējo</a:t>
            </a:r>
            <a:r>
              <a:rPr dirty="0" sz="2750" spc="114" b="1">
                <a:latin typeface="Trebuchet MS"/>
                <a:cs typeface="Trebuchet MS"/>
              </a:rPr>
              <a:t> </a:t>
            </a:r>
            <a:r>
              <a:rPr dirty="0" sz="2750" spc="280" b="1">
                <a:latin typeface="Trebuchet MS"/>
                <a:cs typeface="Trebuchet MS"/>
              </a:rPr>
              <a:t>kopienu</a:t>
            </a:r>
            <a:r>
              <a:rPr dirty="0" sz="2750" spc="120" b="1">
                <a:latin typeface="Trebuchet MS"/>
                <a:cs typeface="Trebuchet MS"/>
              </a:rPr>
              <a:t> </a:t>
            </a:r>
            <a:r>
              <a:rPr dirty="0" sz="2750" spc="285" b="1">
                <a:latin typeface="Trebuchet MS"/>
                <a:cs typeface="Trebuchet MS"/>
              </a:rPr>
              <a:t>iesaiste</a:t>
            </a:r>
            <a:r>
              <a:rPr dirty="0" sz="2750" spc="120" b="1">
                <a:latin typeface="Trebuchet MS"/>
                <a:cs typeface="Trebuchet MS"/>
              </a:rPr>
              <a:t> </a:t>
            </a:r>
            <a:r>
              <a:rPr dirty="0" sz="2750" spc="295" b="1">
                <a:latin typeface="Trebuchet MS"/>
                <a:cs typeface="Trebuchet MS"/>
              </a:rPr>
              <a:t>telpiskās</a:t>
            </a:r>
            <a:r>
              <a:rPr dirty="0" sz="2750" spc="120" b="1">
                <a:latin typeface="Trebuchet MS"/>
                <a:cs typeface="Trebuchet MS"/>
              </a:rPr>
              <a:t> </a:t>
            </a:r>
            <a:r>
              <a:rPr dirty="0" sz="2750" spc="290" b="1">
                <a:latin typeface="Trebuchet MS"/>
                <a:cs typeface="Trebuchet MS"/>
              </a:rPr>
              <a:t>attīstības </a:t>
            </a:r>
            <a:r>
              <a:rPr dirty="0" sz="2750" spc="-815" b="1">
                <a:latin typeface="Trebuchet MS"/>
                <a:cs typeface="Trebuchet MS"/>
              </a:rPr>
              <a:t> </a:t>
            </a:r>
            <a:r>
              <a:rPr dirty="0" sz="2750" spc="340" b="1">
                <a:latin typeface="Trebuchet MS"/>
                <a:cs typeface="Trebuchet MS"/>
              </a:rPr>
              <a:t>plānošanā</a:t>
            </a:r>
            <a:r>
              <a:rPr dirty="0" sz="2750" spc="120" b="1">
                <a:latin typeface="Trebuchet MS"/>
                <a:cs typeface="Trebuchet MS"/>
              </a:rPr>
              <a:t> </a:t>
            </a:r>
            <a:r>
              <a:rPr dirty="0" sz="2750" spc="290" b="1">
                <a:latin typeface="Trebuchet MS"/>
                <a:cs typeface="Trebuchet MS"/>
              </a:rPr>
              <a:t>klimata</a:t>
            </a:r>
            <a:r>
              <a:rPr dirty="0" sz="2750" spc="125" b="1">
                <a:latin typeface="Trebuchet MS"/>
                <a:cs typeface="Trebuchet MS"/>
              </a:rPr>
              <a:t> </a:t>
            </a:r>
            <a:r>
              <a:rPr dirty="0" sz="2750" spc="320" b="1">
                <a:latin typeface="Trebuchet MS"/>
                <a:cs typeface="Trebuchet MS"/>
              </a:rPr>
              <a:t>pārmaiņu</a:t>
            </a:r>
            <a:r>
              <a:rPr dirty="0" sz="2750" spc="120" b="1">
                <a:latin typeface="Trebuchet MS"/>
                <a:cs typeface="Trebuchet MS"/>
              </a:rPr>
              <a:t> </a:t>
            </a:r>
            <a:r>
              <a:rPr dirty="0" sz="2750" spc="305" b="1">
                <a:latin typeface="Trebuchet MS"/>
                <a:cs typeface="Trebuchet MS"/>
              </a:rPr>
              <a:t>kontekstā</a:t>
            </a:r>
            <a:endParaRPr sz="27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914265">
              <a:lnSpc>
                <a:spcPts val="2140"/>
              </a:lnSpc>
              <a:spcBef>
                <a:spcPts val="100"/>
              </a:spcBef>
            </a:pPr>
            <a:r>
              <a:rPr dirty="0" spc="-10"/>
              <a:t>Klimats,</a:t>
            </a:r>
            <a:r>
              <a:rPr dirty="0" spc="-5"/>
              <a:t> </a:t>
            </a:r>
            <a:r>
              <a:rPr dirty="0" spc="-15"/>
              <a:t>kultūra,</a:t>
            </a:r>
            <a:r>
              <a:rPr dirty="0" spc="-5"/>
              <a:t> </a:t>
            </a:r>
            <a:r>
              <a:rPr dirty="0" spc="-10"/>
              <a:t>dzīves</a:t>
            </a:r>
            <a:r>
              <a:rPr dirty="0" spc="5"/>
              <a:t> </a:t>
            </a:r>
            <a:r>
              <a:rPr dirty="0" spc="-15"/>
              <a:t>kvalitāte</a:t>
            </a:r>
          </a:p>
          <a:p>
            <a:pPr marL="5327015">
              <a:lnSpc>
                <a:spcPts val="1780"/>
              </a:lnSpc>
            </a:pPr>
            <a:r>
              <a:rPr dirty="0" sz="1500" spc="-10"/>
              <a:t>2023.</a:t>
            </a:r>
            <a:r>
              <a:rPr dirty="0" sz="1500" spc="-15"/>
              <a:t> </a:t>
            </a:r>
            <a:r>
              <a:rPr dirty="0" sz="1500" spc="-10"/>
              <a:t>gada 15.</a:t>
            </a:r>
            <a:r>
              <a:rPr dirty="0" sz="1500" spc="-5"/>
              <a:t> februāris,</a:t>
            </a:r>
            <a:r>
              <a:rPr dirty="0" sz="1500" spc="-15"/>
              <a:t> </a:t>
            </a:r>
            <a:r>
              <a:rPr dirty="0" sz="1500" spc="-10"/>
              <a:t>Rīga</a:t>
            </a:r>
            <a:endParaRPr sz="1500"/>
          </a:p>
        </p:txBody>
      </p:sp>
      <p:grpSp>
        <p:nvGrpSpPr>
          <p:cNvPr id="9" name="object 9"/>
          <p:cNvGrpSpPr/>
          <p:nvPr/>
        </p:nvGrpSpPr>
        <p:grpSpPr>
          <a:xfrm>
            <a:off x="0" y="554592"/>
            <a:ext cx="9144000" cy="4590415"/>
            <a:chOff x="0" y="554592"/>
            <a:chExt cx="9144000" cy="459041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27044" y="561425"/>
              <a:ext cx="852843" cy="39923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70124" y="554592"/>
              <a:ext cx="412915" cy="45863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42599" y="554592"/>
              <a:ext cx="412915" cy="4129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757052"/>
              <a:ext cx="1816925" cy="238789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69002" y="2748416"/>
              <a:ext cx="4274629" cy="239652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17281" y="2736541"/>
              <a:ext cx="3258362" cy="240840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622"/>
            <a:ext cx="9144000" cy="2061210"/>
            <a:chOff x="0" y="1622"/>
            <a:chExt cx="9144000" cy="20612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67478" y="1634"/>
              <a:ext cx="2736354" cy="206027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66115" y="1622"/>
              <a:ext cx="2477884" cy="206063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34"/>
              <a:ext cx="4909324" cy="206062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30377" y="2450245"/>
            <a:ext cx="1060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8137" y="2462844"/>
            <a:ext cx="8072120" cy="894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latin typeface="Calibri"/>
                <a:cs typeface="Calibri"/>
              </a:rPr>
              <a:t>Vēsturiskās</a:t>
            </a:r>
            <a:r>
              <a:rPr dirty="0" sz="1800" spc="4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dzīvās</a:t>
            </a:r>
            <a:r>
              <a:rPr dirty="0" sz="1800" spc="45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vides</a:t>
            </a:r>
            <a:r>
              <a:rPr dirty="0" sz="1800" spc="45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pārvaldība</a:t>
            </a:r>
            <a:r>
              <a:rPr dirty="0" sz="1800" spc="44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ir</a:t>
            </a:r>
            <a:r>
              <a:rPr dirty="0" sz="1800" spc="44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līdzdalīga</a:t>
            </a:r>
            <a:r>
              <a:rPr dirty="0" sz="1800" spc="4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atbildība</a:t>
            </a:r>
            <a:r>
              <a:rPr dirty="0" sz="1800" spc="44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</a:t>
            </a:r>
            <a:r>
              <a:rPr dirty="0" sz="1800" spc="459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tiešā</a:t>
            </a:r>
            <a:r>
              <a:rPr dirty="0" sz="1800" spc="44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mērā</a:t>
            </a:r>
            <a:r>
              <a:rPr dirty="0" sz="1800" spc="45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saistita</a:t>
            </a:r>
            <a:r>
              <a:rPr dirty="0" sz="1800" spc="45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ar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 b="1">
                <a:latin typeface="Calibri"/>
                <a:cs typeface="Calibri"/>
              </a:rPr>
              <a:t>vietējo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kopienu</a:t>
            </a:r>
            <a:r>
              <a:rPr dirty="0" sz="1800" spc="5" b="1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–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cilvēkiem, </a:t>
            </a:r>
            <a:r>
              <a:rPr dirty="0" sz="1800" spc="-15">
                <a:latin typeface="Calibri"/>
                <a:cs typeface="Calibri"/>
              </a:rPr>
              <a:t>kas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lieto</a:t>
            </a:r>
            <a:r>
              <a:rPr dirty="0" sz="1800">
                <a:latin typeface="Calibri"/>
                <a:cs typeface="Calibri"/>
              </a:rPr>
              <a:t> šo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vidi;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dirty="0" sz="1800" spc="-10">
                <a:latin typeface="Calibri"/>
                <a:cs typeface="Calibri"/>
              </a:rPr>
              <a:t>Izzināt,</a:t>
            </a:r>
            <a:r>
              <a:rPr dirty="0" sz="1800" spc="35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gūt</a:t>
            </a:r>
            <a:r>
              <a:rPr dirty="0" sz="1800" spc="36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mācību</a:t>
            </a:r>
            <a:r>
              <a:rPr dirty="0" sz="1800" spc="3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</a:t>
            </a:r>
            <a:r>
              <a:rPr dirty="0" sz="1800" spc="36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turpināt</a:t>
            </a:r>
            <a:r>
              <a:rPr dirty="0" sz="1800" spc="36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vēsturiskās</a:t>
            </a:r>
            <a:r>
              <a:rPr dirty="0" sz="1800" spc="36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pilsētas</a:t>
            </a:r>
            <a:r>
              <a:rPr dirty="0" sz="1800" spc="36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telpisko</a:t>
            </a:r>
            <a:r>
              <a:rPr dirty="0" sz="1800" spc="34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plānošanu,</a:t>
            </a:r>
            <a:r>
              <a:rPr dirty="0" sz="1800" spc="35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būvniecības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0377" y="3044605"/>
            <a:ext cx="1060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8137" y="3331523"/>
            <a:ext cx="8081009" cy="1808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3460" algn="l"/>
                <a:tab pos="1421765" algn="l"/>
                <a:tab pos="1902460" algn="l"/>
                <a:tab pos="2258695" algn="l"/>
                <a:tab pos="2621280" algn="l"/>
                <a:tab pos="3513454" algn="l"/>
                <a:tab pos="3794760" algn="l"/>
                <a:tab pos="4439285" algn="l"/>
                <a:tab pos="4815840" algn="l"/>
                <a:tab pos="5589905" algn="l"/>
                <a:tab pos="6072505" algn="l"/>
                <a:tab pos="7134225" algn="l"/>
              </a:tabLst>
            </a:pPr>
            <a:r>
              <a:rPr dirty="0" sz="1800" spc="-5">
                <a:latin typeface="Calibri"/>
                <a:cs typeface="Calibri"/>
              </a:rPr>
              <a:t>t</a:t>
            </a:r>
            <a:r>
              <a:rPr dirty="0" sz="1800" spc="-50">
                <a:latin typeface="Calibri"/>
                <a:cs typeface="Calibri"/>
              </a:rPr>
              <a:t>r</a:t>
            </a:r>
            <a:r>
              <a:rPr dirty="0" sz="1800" spc="5">
                <a:latin typeface="Calibri"/>
                <a:cs typeface="Calibri"/>
              </a:rPr>
              <a:t>a</a:t>
            </a:r>
            <a:r>
              <a:rPr dirty="0" sz="1800" spc="-10">
                <a:latin typeface="Calibri"/>
                <a:cs typeface="Calibri"/>
              </a:rPr>
              <a:t>d</a:t>
            </a:r>
            <a:r>
              <a:rPr dirty="0" sz="1800" spc="-5">
                <a:latin typeface="Calibri"/>
                <a:cs typeface="Calibri"/>
              </a:rPr>
              <a:t>īcija</a:t>
            </a:r>
            <a:r>
              <a:rPr dirty="0" sz="1800">
                <a:latin typeface="Calibri"/>
                <a:cs typeface="Calibri"/>
              </a:rPr>
              <a:t>s	un	</a:t>
            </a:r>
            <a:r>
              <a:rPr dirty="0" sz="1800" spc="-5">
                <a:latin typeface="Calibri"/>
                <a:cs typeface="Calibri"/>
              </a:rPr>
              <a:t>l</a:t>
            </a:r>
            <a:r>
              <a:rPr dirty="0" sz="1800" spc="-15">
                <a:latin typeface="Calibri"/>
                <a:cs typeface="Calibri"/>
              </a:rPr>
              <a:t>ī</a:t>
            </a:r>
            <a:r>
              <a:rPr dirty="0" sz="1800">
                <a:latin typeface="Calibri"/>
                <a:cs typeface="Calibri"/>
              </a:rPr>
              <a:t>dz	</a:t>
            </a:r>
            <a:r>
              <a:rPr dirty="0" sz="1800" spc="-5">
                <a:latin typeface="Calibri"/>
                <a:cs typeface="Calibri"/>
              </a:rPr>
              <a:t>a</a:t>
            </a:r>
            <a:r>
              <a:rPr dirty="0" sz="1800">
                <a:latin typeface="Calibri"/>
                <a:cs typeface="Calibri"/>
              </a:rPr>
              <a:t>r	</a:t>
            </a:r>
            <a:r>
              <a:rPr dirty="0" sz="1800" spc="-15">
                <a:latin typeface="Calibri"/>
                <a:cs typeface="Calibri"/>
              </a:rPr>
              <a:t>t</a:t>
            </a:r>
            <a:r>
              <a:rPr dirty="0" sz="1800">
                <a:latin typeface="Calibri"/>
                <a:cs typeface="Calibri"/>
              </a:rPr>
              <a:t>o	</a:t>
            </a:r>
            <a:r>
              <a:rPr dirty="0" sz="1800" spc="-10">
                <a:latin typeface="Calibri"/>
                <a:cs typeface="Calibri"/>
              </a:rPr>
              <a:t>k</a:t>
            </a:r>
            <a:r>
              <a:rPr dirty="0" sz="1800" spc="-15">
                <a:latin typeface="Calibri"/>
                <a:cs typeface="Calibri"/>
              </a:rPr>
              <a:t>v</a:t>
            </a:r>
            <a:r>
              <a:rPr dirty="0" sz="1800" spc="-5">
                <a:latin typeface="Calibri"/>
                <a:cs typeface="Calibri"/>
              </a:rPr>
              <a:t>al</a:t>
            </a:r>
            <a:r>
              <a:rPr dirty="0" sz="1800" spc="-15">
                <a:latin typeface="Calibri"/>
                <a:cs typeface="Calibri"/>
              </a:rPr>
              <a:t>i</a:t>
            </a:r>
            <a:r>
              <a:rPr dirty="0" sz="1800" spc="-25">
                <a:latin typeface="Calibri"/>
                <a:cs typeface="Calibri"/>
              </a:rPr>
              <a:t>tā</a:t>
            </a:r>
            <a:r>
              <a:rPr dirty="0" sz="1800" spc="-10">
                <a:latin typeface="Calibri"/>
                <a:cs typeface="Calibri"/>
              </a:rPr>
              <a:t>ti</a:t>
            </a:r>
            <a:r>
              <a:rPr dirty="0" sz="1800">
                <a:latin typeface="Calibri"/>
                <a:cs typeface="Calibri"/>
              </a:rPr>
              <a:t>	–	</a:t>
            </a:r>
            <a:r>
              <a:rPr dirty="0" sz="1800" spc="-25">
                <a:latin typeface="Calibri"/>
                <a:cs typeface="Calibri"/>
              </a:rPr>
              <a:t>v</a:t>
            </a:r>
            <a:r>
              <a:rPr dirty="0" sz="1800">
                <a:latin typeface="Calibri"/>
                <a:cs typeface="Calibri"/>
              </a:rPr>
              <a:t>e</a:t>
            </a:r>
            <a:r>
              <a:rPr dirty="0" sz="1800" spc="-5">
                <a:latin typeface="Calibri"/>
                <a:cs typeface="Calibri"/>
              </a:rPr>
              <a:t>i</a:t>
            </a:r>
            <a:r>
              <a:rPr dirty="0" sz="1800">
                <a:latin typeface="Calibri"/>
                <a:cs typeface="Calibri"/>
              </a:rPr>
              <a:t>ds	</a:t>
            </a:r>
            <a:r>
              <a:rPr dirty="0" sz="1800" spc="-30">
                <a:latin typeface="Calibri"/>
                <a:cs typeface="Calibri"/>
              </a:rPr>
              <a:t>k</a:t>
            </a:r>
            <a:r>
              <a:rPr dirty="0" sz="1800">
                <a:latin typeface="Calibri"/>
                <a:cs typeface="Calibri"/>
              </a:rPr>
              <a:t>ā	d</a:t>
            </a:r>
            <a:r>
              <a:rPr dirty="0" sz="1800" spc="-5">
                <a:latin typeface="Calibri"/>
                <a:cs typeface="Calibri"/>
              </a:rPr>
              <a:t>o</a:t>
            </a:r>
            <a:r>
              <a:rPr dirty="0" sz="1800">
                <a:latin typeface="Calibri"/>
                <a:cs typeface="Calibri"/>
              </a:rPr>
              <a:t>m</a:t>
            </a:r>
            <a:r>
              <a:rPr dirty="0" sz="1800" spc="-25">
                <a:latin typeface="Calibri"/>
                <a:cs typeface="Calibri"/>
              </a:rPr>
              <a:t>ā</a:t>
            </a:r>
            <a:r>
              <a:rPr dirty="0" sz="1800">
                <a:latin typeface="Calibri"/>
                <a:cs typeface="Calibri"/>
              </a:rPr>
              <a:t>t	</a:t>
            </a:r>
            <a:r>
              <a:rPr dirty="0" sz="1800" spc="-10">
                <a:latin typeface="Calibri"/>
                <a:cs typeface="Calibri"/>
              </a:rPr>
              <a:t>p</a:t>
            </a:r>
            <a:r>
              <a:rPr dirty="0" sz="1800" spc="5">
                <a:latin typeface="Calibri"/>
                <a:cs typeface="Calibri"/>
              </a:rPr>
              <a:t>a</a:t>
            </a:r>
            <a:r>
              <a:rPr dirty="0" sz="1800">
                <a:latin typeface="Calibri"/>
                <a:cs typeface="Calibri"/>
              </a:rPr>
              <a:t>r	</a:t>
            </a:r>
            <a:r>
              <a:rPr dirty="0" sz="1800" spc="-5" b="1">
                <a:latin typeface="Calibri"/>
                <a:cs typeface="Calibri"/>
              </a:rPr>
              <a:t>k</a:t>
            </a:r>
            <a:r>
              <a:rPr dirty="0" sz="1800" spc="5" b="1">
                <a:latin typeface="Calibri"/>
                <a:cs typeface="Calibri"/>
              </a:rPr>
              <a:t>l</a:t>
            </a:r>
            <a:r>
              <a:rPr dirty="0" sz="1800" spc="-5" b="1">
                <a:latin typeface="Calibri"/>
                <a:cs typeface="Calibri"/>
              </a:rPr>
              <a:t>i</a:t>
            </a:r>
            <a:r>
              <a:rPr dirty="0" sz="1800" b="1">
                <a:latin typeface="Calibri"/>
                <a:cs typeface="Calibri"/>
              </a:rPr>
              <a:t>m</a:t>
            </a:r>
            <a:r>
              <a:rPr dirty="0" sz="1800" spc="-20" b="1">
                <a:latin typeface="Calibri"/>
                <a:cs typeface="Calibri"/>
              </a:rPr>
              <a:t>a</a:t>
            </a:r>
            <a:r>
              <a:rPr dirty="0" sz="1800" spc="-15" b="1">
                <a:latin typeface="Calibri"/>
                <a:cs typeface="Calibri"/>
              </a:rPr>
              <a:t>t</a:t>
            </a:r>
            <a:r>
              <a:rPr dirty="0" sz="1800" spc="-5" b="1">
                <a:latin typeface="Calibri"/>
                <a:cs typeface="Calibri"/>
              </a:rPr>
              <a:t>a</a:t>
            </a:r>
            <a:r>
              <a:rPr dirty="0" sz="1800" b="1">
                <a:latin typeface="Calibri"/>
                <a:cs typeface="Calibri"/>
              </a:rPr>
              <a:t>m	</a:t>
            </a:r>
            <a:r>
              <a:rPr dirty="0" sz="1800" spc="-10" b="1">
                <a:latin typeface="Calibri"/>
                <a:cs typeface="Calibri"/>
              </a:rPr>
              <a:t>d</a:t>
            </a:r>
            <a:r>
              <a:rPr dirty="0" sz="1800" spc="-45" b="1">
                <a:latin typeface="Calibri"/>
                <a:cs typeface="Calibri"/>
              </a:rPr>
              <a:t>r</a:t>
            </a:r>
            <a:r>
              <a:rPr dirty="0" sz="1800" spc="-5" b="1">
                <a:latin typeface="Calibri"/>
                <a:cs typeface="Calibri"/>
              </a:rPr>
              <a:t>a</a:t>
            </a:r>
            <a:r>
              <a:rPr dirty="0" sz="1800" spc="-10" b="1">
                <a:latin typeface="Calibri"/>
                <a:cs typeface="Calibri"/>
              </a:rPr>
              <a:t>ud</a:t>
            </a:r>
            <a:r>
              <a:rPr dirty="0" sz="1800" b="1">
                <a:latin typeface="Calibri"/>
                <a:cs typeface="Calibri"/>
              </a:rPr>
              <a:t>z</a:t>
            </a:r>
            <a:r>
              <a:rPr dirty="0" sz="1800" spc="5" b="1">
                <a:latin typeface="Calibri"/>
                <a:cs typeface="Calibri"/>
              </a:rPr>
              <a:t>ī</a:t>
            </a:r>
            <a:r>
              <a:rPr dirty="0" sz="1800" spc="-5" b="1">
                <a:latin typeface="Calibri"/>
                <a:cs typeface="Calibri"/>
              </a:rPr>
              <a:t>g</a:t>
            </a:r>
            <a:r>
              <a:rPr dirty="0" sz="1800" b="1">
                <a:latin typeface="Calibri"/>
                <a:cs typeface="Calibri"/>
              </a:rPr>
              <a:t>u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saimniekošanu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vēsturiskā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vidē;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1800" spc="-5" b="1">
                <a:latin typeface="Calibri"/>
                <a:cs typeface="Calibri"/>
              </a:rPr>
              <a:t>Dzīves</a:t>
            </a:r>
            <a:r>
              <a:rPr dirty="0" sz="1800" spc="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kvalitāte</a:t>
            </a:r>
            <a:r>
              <a:rPr dirty="0" sz="1800" spc="1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caur</a:t>
            </a:r>
            <a:r>
              <a:rPr dirty="0" sz="1800" spc="-5" b="1">
                <a:latin typeface="Calibri"/>
                <a:cs typeface="Calibri"/>
              </a:rPr>
              <a:t> kultūrvides</a:t>
            </a:r>
            <a:r>
              <a:rPr dirty="0" sz="1800" spc="1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saglabāšanu</a:t>
            </a:r>
            <a:r>
              <a:rPr dirty="0" sz="1800" spc="-5">
                <a:latin typeface="Calibri"/>
                <a:cs typeface="Calibri"/>
              </a:rPr>
              <a:t>,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uzturēšanu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turpināšanu;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1800" spc="-15" b="1">
                <a:latin typeface="Calibri"/>
                <a:cs typeface="Calibri"/>
              </a:rPr>
              <a:t>Atbildība</a:t>
            </a:r>
            <a:r>
              <a:rPr dirty="0" sz="1800" spc="5" b="1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– </a:t>
            </a:r>
            <a:r>
              <a:rPr dirty="0" sz="1800" spc="-15">
                <a:latin typeface="Calibri"/>
                <a:cs typeface="Calibri"/>
              </a:rPr>
              <a:t>kopiena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pati</a:t>
            </a:r>
            <a:r>
              <a:rPr dirty="0" sz="1800" spc="-5">
                <a:latin typeface="Calibri"/>
                <a:cs typeface="Calibri"/>
              </a:rPr>
              <a:t> uztur </a:t>
            </a:r>
            <a:r>
              <a:rPr dirty="0" sz="1800" spc="-10">
                <a:latin typeface="Calibri"/>
                <a:cs typeface="Calibri"/>
              </a:rPr>
              <a:t>savu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kultūrvidi </a:t>
            </a:r>
            <a:r>
              <a:rPr dirty="0" sz="1800">
                <a:latin typeface="Calibri"/>
                <a:cs typeface="Calibri"/>
              </a:rPr>
              <a:t>–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garīgā</a:t>
            </a:r>
            <a:r>
              <a:rPr dirty="0" sz="1800" spc="-5">
                <a:latin typeface="Calibri"/>
                <a:cs typeface="Calibri"/>
              </a:rPr>
              <a:t> dimensija;</a:t>
            </a:r>
            <a:endParaRPr sz="1800">
              <a:latin typeface="Calibri"/>
              <a:cs typeface="Calibri"/>
            </a:endParaRPr>
          </a:p>
          <a:p>
            <a:pPr marL="12700" marR="9525">
              <a:lnSpc>
                <a:spcPct val="100000"/>
              </a:lnSpc>
              <a:spcBef>
                <a:spcPts val="360"/>
              </a:spcBef>
            </a:pPr>
            <a:r>
              <a:rPr dirty="0" sz="1800" spc="-10">
                <a:latin typeface="Calibri"/>
                <a:cs typeface="Calibri"/>
              </a:rPr>
              <a:t>Pirmkārt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novērtē</a:t>
            </a:r>
            <a:r>
              <a:rPr dirty="0" sz="1800" spc="21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un</a:t>
            </a:r>
            <a:r>
              <a:rPr dirty="0" sz="1800" spc="19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tālāk</a:t>
            </a:r>
            <a:r>
              <a:rPr dirty="0" sz="1800" spc="20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kopj</a:t>
            </a:r>
            <a:r>
              <a:rPr dirty="0" sz="1800" spc="215" b="1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sev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un</a:t>
            </a:r>
            <a:r>
              <a:rPr dirty="0" sz="1800" spc="1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viesiem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piemēroto</a:t>
            </a:r>
            <a:r>
              <a:rPr dirty="0" sz="1800" spc="204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kultūrvidi</a:t>
            </a:r>
            <a:r>
              <a:rPr dirty="0" sz="1800" spc="2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dzīves</a:t>
            </a:r>
            <a:r>
              <a:rPr dirty="0" sz="1800" spc="2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kvalitātes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nodrošināšanai;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0377" y="3867565"/>
            <a:ext cx="106045" cy="985519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80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180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dirty="0" sz="180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355" y="309787"/>
            <a:ext cx="3707765" cy="791845"/>
          </a:xfrm>
          <a:custGeom>
            <a:avLst/>
            <a:gdLst/>
            <a:ahLst/>
            <a:cxnLst/>
            <a:rect l="l" t="t" r="r" b="b"/>
            <a:pathLst>
              <a:path w="3707765" h="791844">
                <a:moveTo>
                  <a:pt x="3707638" y="0"/>
                </a:moveTo>
                <a:lnTo>
                  <a:pt x="0" y="0"/>
                </a:lnTo>
                <a:lnTo>
                  <a:pt x="0" y="791629"/>
                </a:lnTo>
                <a:lnTo>
                  <a:pt x="1853996" y="791629"/>
                </a:lnTo>
                <a:lnTo>
                  <a:pt x="3707638" y="791629"/>
                </a:lnTo>
                <a:lnTo>
                  <a:pt x="3707638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7022" y="479243"/>
            <a:ext cx="299402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305">
                <a:solidFill>
                  <a:srgbClr val="FFFFFF"/>
                </a:solidFill>
                <a:latin typeface="Trebuchet MS"/>
                <a:cs typeface="Trebuchet MS"/>
              </a:rPr>
              <a:t>Mūsu</a:t>
            </a:r>
            <a:r>
              <a:rPr dirty="0" sz="28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114">
                <a:solidFill>
                  <a:srgbClr val="FFFFFF"/>
                </a:solidFill>
                <a:latin typeface="Trebuchet MS"/>
                <a:cs typeface="Trebuchet MS"/>
              </a:rPr>
              <a:t>kultūrvieta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5094" y="1485000"/>
            <a:ext cx="3008630" cy="1933575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420"/>
              </a:spcBef>
            </a:pPr>
            <a:r>
              <a:rPr dirty="0" sz="1600" spc="195" b="1">
                <a:latin typeface="Trebuchet MS"/>
                <a:cs typeface="Trebuchet MS"/>
              </a:rPr>
              <a:t>Kuldīgas</a:t>
            </a:r>
            <a:r>
              <a:rPr dirty="0" sz="1600" spc="25" b="1">
                <a:latin typeface="Trebuchet MS"/>
                <a:cs typeface="Trebuchet MS"/>
              </a:rPr>
              <a:t> </a:t>
            </a:r>
            <a:r>
              <a:rPr dirty="0" sz="1600" spc="210" b="1">
                <a:latin typeface="Trebuchet MS"/>
                <a:cs typeface="Trebuchet MS"/>
              </a:rPr>
              <a:t>novads</a:t>
            </a:r>
            <a:endParaRPr sz="1600">
              <a:latin typeface="Trebuchet MS"/>
              <a:cs typeface="Trebuchet MS"/>
            </a:endParaRPr>
          </a:p>
          <a:p>
            <a:pPr algn="just" marL="12700" marR="5080">
              <a:lnSpc>
                <a:spcPct val="99700"/>
              </a:lnSpc>
              <a:spcBef>
                <a:spcPts val="325"/>
              </a:spcBef>
            </a:pPr>
            <a:r>
              <a:rPr dirty="0" sz="1600" spc="95">
                <a:latin typeface="Trebuchet MS"/>
                <a:cs typeface="Trebuchet MS"/>
              </a:rPr>
              <a:t>Kuldīgas</a:t>
            </a:r>
            <a:r>
              <a:rPr dirty="0" sz="1600" spc="100">
                <a:latin typeface="Trebuchet MS"/>
                <a:cs typeface="Trebuchet MS"/>
              </a:rPr>
              <a:t> </a:t>
            </a:r>
            <a:r>
              <a:rPr dirty="0" sz="1600" spc="130">
                <a:latin typeface="Trebuchet MS"/>
                <a:cs typeface="Trebuchet MS"/>
              </a:rPr>
              <a:t>un</a:t>
            </a:r>
            <a:r>
              <a:rPr dirty="0" sz="1600" spc="745">
                <a:latin typeface="Trebuchet MS"/>
                <a:cs typeface="Trebuchet MS"/>
              </a:rPr>
              <a:t> </a:t>
            </a:r>
            <a:r>
              <a:rPr dirty="0" sz="1600" spc="135">
                <a:latin typeface="Trebuchet MS"/>
                <a:cs typeface="Trebuchet MS"/>
              </a:rPr>
              <a:t>Skrundas </a:t>
            </a:r>
            <a:r>
              <a:rPr dirty="0" sz="1600" spc="-470">
                <a:latin typeface="Trebuchet MS"/>
                <a:cs typeface="Trebuchet MS"/>
              </a:rPr>
              <a:t> </a:t>
            </a:r>
            <a:r>
              <a:rPr dirty="0" sz="1600" spc="80">
                <a:latin typeface="Trebuchet MS"/>
                <a:cs typeface="Trebuchet MS"/>
              </a:rPr>
              <a:t>pilsētas </a:t>
            </a:r>
            <a:r>
              <a:rPr dirty="0" sz="1600" spc="135">
                <a:latin typeface="Trebuchet MS"/>
                <a:cs typeface="Trebuchet MS"/>
              </a:rPr>
              <a:t>un </a:t>
            </a:r>
            <a:r>
              <a:rPr dirty="0" sz="1600" spc="175">
                <a:latin typeface="Trebuchet MS"/>
                <a:cs typeface="Trebuchet MS"/>
              </a:rPr>
              <a:t>18 </a:t>
            </a:r>
            <a:r>
              <a:rPr dirty="0" sz="1600" spc="100">
                <a:latin typeface="Trebuchet MS"/>
                <a:cs typeface="Trebuchet MS"/>
              </a:rPr>
              <a:t>pagasti </a:t>
            </a:r>
            <a:r>
              <a:rPr dirty="0" sz="1600" spc="95">
                <a:latin typeface="Trebuchet MS"/>
                <a:cs typeface="Trebuchet MS"/>
              </a:rPr>
              <a:t>(kopš </a:t>
            </a:r>
            <a:r>
              <a:rPr dirty="0" sz="1600" spc="100">
                <a:latin typeface="Trebuchet MS"/>
                <a:cs typeface="Trebuchet MS"/>
              </a:rPr>
              <a:t> </a:t>
            </a:r>
            <a:r>
              <a:rPr dirty="0" sz="1600" spc="35">
                <a:latin typeface="Trebuchet MS"/>
                <a:cs typeface="Trebuchet MS"/>
              </a:rPr>
              <a:t>ATR,</a:t>
            </a:r>
            <a:r>
              <a:rPr dirty="0" sz="1600" spc="10">
                <a:latin typeface="Trebuchet MS"/>
                <a:cs typeface="Trebuchet MS"/>
              </a:rPr>
              <a:t> </a:t>
            </a:r>
            <a:r>
              <a:rPr dirty="0" sz="1600" spc="145">
                <a:latin typeface="Trebuchet MS"/>
                <a:cs typeface="Trebuchet MS"/>
              </a:rPr>
              <a:t>2021)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50">
              <a:latin typeface="Trebuchet MS"/>
              <a:cs typeface="Trebuchet MS"/>
            </a:endParaRPr>
          </a:p>
          <a:p>
            <a:pPr algn="just" marL="12700">
              <a:lnSpc>
                <a:spcPct val="100000"/>
              </a:lnSpc>
            </a:pPr>
            <a:r>
              <a:rPr dirty="0" sz="1600" spc="60">
                <a:latin typeface="Trebuchet MS"/>
                <a:cs typeface="Trebuchet MS"/>
              </a:rPr>
              <a:t>Iedzīvotāju</a:t>
            </a:r>
            <a:r>
              <a:rPr dirty="0" sz="1600" spc="-20">
                <a:latin typeface="Trebuchet MS"/>
                <a:cs typeface="Trebuchet MS"/>
              </a:rPr>
              <a:t> </a:t>
            </a:r>
            <a:r>
              <a:rPr dirty="0" sz="1600" spc="90">
                <a:latin typeface="Trebuchet MS"/>
                <a:cs typeface="Trebuchet MS"/>
              </a:rPr>
              <a:t>skaits</a:t>
            </a:r>
            <a:endParaRPr sz="1600">
              <a:latin typeface="Trebuchet MS"/>
              <a:cs typeface="Trebuchet MS"/>
            </a:endParaRPr>
          </a:p>
          <a:p>
            <a:pPr algn="just" marL="12700">
              <a:lnSpc>
                <a:spcPct val="100000"/>
              </a:lnSpc>
              <a:spcBef>
                <a:spcPts val="325"/>
              </a:spcBef>
            </a:pPr>
            <a:r>
              <a:rPr dirty="0" sz="1600" spc="175">
                <a:latin typeface="Trebuchet MS"/>
                <a:cs typeface="Trebuchet MS"/>
              </a:rPr>
              <a:t>28</a:t>
            </a:r>
            <a:r>
              <a:rPr dirty="0" sz="1600">
                <a:latin typeface="Trebuchet MS"/>
                <a:cs typeface="Trebuchet MS"/>
              </a:rPr>
              <a:t> </a:t>
            </a:r>
            <a:r>
              <a:rPr dirty="0" sz="1600" spc="175">
                <a:latin typeface="Trebuchet MS"/>
                <a:cs typeface="Trebuchet MS"/>
              </a:rPr>
              <a:t>960</a:t>
            </a:r>
            <a:r>
              <a:rPr dirty="0" sz="1600" spc="10">
                <a:latin typeface="Trebuchet MS"/>
                <a:cs typeface="Trebuchet MS"/>
              </a:rPr>
              <a:t> </a:t>
            </a:r>
            <a:r>
              <a:rPr dirty="0" sz="1600" spc="95">
                <a:latin typeface="Trebuchet MS"/>
                <a:cs typeface="Trebuchet MS"/>
              </a:rPr>
              <a:t>(01.01.2022.)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5094" y="3380042"/>
            <a:ext cx="96520" cy="594360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1600" spc="-5"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dirty="0" sz="1600" spc="-5"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7816" y="3394076"/>
            <a:ext cx="1711960" cy="591820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dirty="0" sz="1600" spc="80">
                <a:latin typeface="Trebuchet MS"/>
                <a:cs typeface="Trebuchet MS"/>
              </a:rPr>
              <a:t>Kuldīga</a:t>
            </a:r>
            <a:r>
              <a:rPr dirty="0" sz="1600">
                <a:latin typeface="Trebuchet MS"/>
                <a:cs typeface="Trebuchet MS"/>
              </a:rPr>
              <a:t> </a:t>
            </a:r>
            <a:r>
              <a:rPr dirty="0" sz="1600" spc="210">
                <a:latin typeface="Trebuchet MS"/>
                <a:cs typeface="Trebuchet MS"/>
              </a:rPr>
              <a:t>–</a:t>
            </a:r>
            <a:r>
              <a:rPr dirty="0" sz="1600" spc="10">
                <a:latin typeface="Trebuchet MS"/>
                <a:cs typeface="Trebuchet MS"/>
              </a:rPr>
              <a:t> </a:t>
            </a:r>
            <a:r>
              <a:rPr dirty="0" sz="1600" spc="175">
                <a:latin typeface="Trebuchet MS"/>
                <a:cs typeface="Trebuchet MS"/>
              </a:rPr>
              <a:t>10</a:t>
            </a:r>
            <a:r>
              <a:rPr dirty="0" sz="1600" spc="15">
                <a:latin typeface="Trebuchet MS"/>
                <a:cs typeface="Trebuchet MS"/>
              </a:rPr>
              <a:t> </a:t>
            </a:r>
            <a:r>
              <a:rPr dirty="0" sz="1600" spc="175">
                <a:latin typeface="Trebuchet MS"/>
                <a:cs typeface="Trebuchet MS"/>
              </a:rPr>
              <a:t>580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600" spc="125">
                <a:latin typeface="Trebuchet MS"/>
                <a:cs typeface="Trebuchet MS"/>
              </a:rPr>
              <a:t>Skrunda</a:t>
            </a:r>
            <a:r>
              <a:rPr dirty="0" sz="1600">
                <a:latin typeface="Trebuchet MS"/>
                <a:cs typeface="Trebuchet MS"/>
              </a:rPr>
              <a:t> </a:t>
            </a:r>
            <a:r>
              <a:rPr dirty="0" sz="1600" spc="210">
                <a:latin typeface="Trebuchet MS"/>
                <a:cs typeface="Trebuchet MS"/>
              </a:rPr>
              <a:t>–</a:t>
            </a:r>
            <a:r>
              <a:rPr dirty="0" sz="1600" spc="-5">
                <a:latin typeface="Trebuchet MS"/>
                <a:cs typeface="Trebuchet MS"/>
              </a:rPr>
              <a:t> </a:t>
            </a:r>
            <a:r>
              <a:rPr dirty="0" sz="1600" spc="180">
                <a:latin typeface="Trebuchet MS"/>
                <a:cs typeface="Trebuchet MS"/>
              </a:rPr>
              <a:t>2000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5094" y="4285522"/>
            <a:ext cx="29756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15">
                <a:latin typeface="Trebuchet MS"/>
                <a:cs typeface="Trebuchet MS"/>
              </a:rPr>
              <a:t>Teritorijas</a:t>
            </a:r>
            <a:r>
              <a:rPr dirty="0" sz="1600">
                <a:latin typeface="Trebuchet MS"/>
                <a:cs typeface="Trebuchet MS"/>
              </a:rPr>
              <a:t> </a:t>
            </a:r>
            <a:r>
              <a:rPr dirty="0" sz="1600" spc="60">
                <a:latin typeface="Trebuchet MS"/>
                <a:cs typeface="Trebuchet MS"/>
              </a:rPr>
              <a:t>platība</a:t>
            </a:r>
            <a:r>
              <a:rPr dirty="0" sz="1600" spc="15">
                <a:latin typeface="Trebuchet MS"/>
                <a:cs typeface="Trebuchet MS"/>
              </a:rPr>
              <a:t> </a:t>
            </a:r>
            <a:r>
              <a:rPr dirty="0" sz="1600" spc="210">
                <a:latin typeface="Trebuchet MS"/>
                <a:cs typeface="Trebuchet MS"/>
              </a:rPr>
              <a:t>–</a:t>
            </a:r>
            <a:r>
              <a:rPr dirty="0" sz="1600" spc="10">
                <a:latin typeface="Trebuchet MS"/>
                <a:cs typeface="Trebuchet MS"/>
              </a:rPr>
              <a:t> </a:t>
            </a:r>
            <a:r>
              <a:rPr dirty="0" sz="1600" spc="175">
                <a:latin typeface="Trebuchet MS"/>
                <a:cs typeface="Trebuchet MS"/>
              </a:rPr>
              <a:t>2505</a:t>
            </a:r>
            <a:r>
              <a:rPr dirty="0" sz="1600" spc="10">
                <a:latin typeface="Trebuchet MS"/>
                <a:cs typeface="Trebuchet MS"/>
              </a:rPr>
              <a:t> </a:t>
            </a:r>
            <a:r>
              <a:rPr dirty="0" sz="1600" spc="85">
                <a:latin typeface="Trebuchet MS"/>
                <a:cs typeface="Trebuchet MS"/>
              </a:rPr>
              <a:t>km²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971163" y="1065780"/>
            <a:ext cx="4921250" cy="3939540"/>
            <a:chOff x="3971163" y="1065780"/>
            <a:chExt cx="4921250" cy="3939540"/>
          </a:xfrm>
        </p:grpSpPr>
        <p:sp>
          <p:nvSpPr>
            <p:cNvPr id="9" name="object 9"/>
            <p:cNvSpPr/>
            <p:nvPr/>
          </p:nvSpPr>
          <p:spPr>
            <a:xfrm>
              <a:off x="8507158" y="4825259"/>
              <a:ext cx="257175" cy="635"/>
            </a:xfrm>
            <a:custGeom>
              <a:avLst/>
              <a:gdLst/>
              <a:ahLst/>
              <a:cxnLst/>
              <a:rect l="l" t="t" r="r" b="b"/>
              <a:pathLst>
                <a:path w="257175" h="635">
                  <a:moveTo>
                    <a:pt x="-15839" y="184"/>
                  </a:moveTo>
                  <a:lnTo>
                    <a:pt x="272519" y="184"/>
                  </a:lnTo>
                </a:path>
              </a:pathLst>
            </a:custGeom>
            <a:ln w="320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56281" y="4770548"/>
              <a:ext cx="110883" cy="11087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1163" y="1065780"/>
              <a:ext cx="4920843" cy="39394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9701"/>
            <a:ext cx="8244205" cy="4993640"/>
            <a:chOff x="0" y="29701"/>
            <a:chExt cx="8244205" cy="49936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82" y="902699"/>
              <a:ext cx="3358055" cy="41201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29701"/>
              <a:ext cx="8244205" cy="1103630"/>
            </a:xfrm>
            <a:custGeom>
              <a:avLst/>
              <a:gdLst/>
              <a:ahLst/>
              <a:cxnLst/>
              <a:rect l="l" t="t" r="r" b="b"/>
              <a:pathLst>
                <a:path w="8244204" h="1103630">
                  <a:moveTo>
                    <a:pt x="8244001" y="0"/>
                  </a:moveTo>
                  <a:lnTo>
                    <a:pt x="0" y="0"/>
                  </a:lnTo>
                  <a:lnTo>
                    <a:pt x="0" y="1103045"/>
                  </a:lnTo>
                  <a:lnTo>
                    <a:pt x="8244001" y="1103045"/>
                  </a:lnTo>
                  <a:lnTo>
                    <a:pt x="8244001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30937" y="264689"/>
            <a:ext cx="7954645" cy="688975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dirty="0" sz="2150" spc="245">
                <a:solidFill>
                  <a:srgbClr val="FFFFFF"/>
                </a:solidFill>
                <a:latin typeface="Trebuchet MS"/>
                <a:cs typeface="Trebuchet MS"/>
              </a:rPr>
              <a:t>Dabas</a:t>
            </a:r>
            <a:r>
              <a:rPr dirty="0" sz="2150" spc="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200">
                <a:solidFill>
                  <a:srgbClr val="FFFFFF"/>
                </a:solidFill>
                <a:latin typeface="Trebuchet MS"/>
                <a:cs typeface="Trebuchet MS"/>
              </a:rPr>
              <a:t>un</a:t>
            </a:r>
            <a:r>
              <a:rPr dirty="0" sz="2150" spc="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25">
                <a:solidFill>
                  <a:srgbClr val="FFFFFF"/>
                </a:solidFill>
                <a:latin typeface="Trebuchet MS"/>
                <a:cs typeface="Trebuchet MS"/>
              </a:rPr>
              <a:t>kultūras</a:t>
            </a:r>
            <a:r>
              <a:rPr dirty="0" sz="2150" spc="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70">
                <a:solidFill>
                  <a:srgbClr val="FFFFFF"/>
                </a:solidFill>
                <a:latin typeface="Trebuchet MS"/>
                <a:cs typeface="Trebuchet MS"/>
              </a:rPr>
              <a:t>mantojums</a:t>
            </a:r>
            <a:r>
              <a:rPr dirty="0" sz="2150" spc="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30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dirty="0" sz="2150" spc="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235" b="1">
                <a:solidFill>
                  <a:srgbClr val="FFFFFF"/>
                </a:solidFill>
                <a:latin typeface="Trebuchet MS"/>
                <a:cs typeface="Trebuchet MS"/>
              </a:rPr>
              <a:t>potenciāls</a:t>
            </a:r>
            <a:r>
              <a:rPr dirty="0" sz="2150" spc="10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225" b="1">
                <a:solidFill>
                  <a:srgbClr val="FFFFFF"/>
                </a:solidFill>
                <a:latin typeface="Trebuchet MS"/>
                <a:cs typeface="Trebuchet MS"/>
              </a:rPr>
              <a:t>ilgtspējīgai</a:t>
            </a:r>
            <a:endParaRPr sz="2150">
              <a:latin typeface="Trebuchet MS"/>
              <a:cs typeface="Trebuchet MS"/>
            </a:endParaRPr>
          </a:p>
          <a:p>
            <a:pPr algn="ctr" marL="3810">
              <a:lnSpc>
                <a:spcPct val="100000"/>
              </a:lnSpc>
              <a:spcBef>
                <a:spcPts val="25"/>
              </a:spcBef>
            </a:pPr>
            <a:r>
              <a:rPr dirty="0" sz="2150" spc="200">
                <a:solidFill>
                  <a:srgbClr val="FFFFFF"/>
                </a:solidFill>
                <a:latin typeface="Trebuchet MS"/>
                <a:cs typeface="Trebuchet MS"/>
              </a:rPr>
              <a:t>novada</a:t>
            </a:r>
            <a:r>
              <a:rPr dirty="0" sz="2150" spc="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80">
                <a:solidFill>
                  <a:srgbClr val="FFFFFF"/>
                </a:solidFill>
                <a:latin typeface="Trebuchet MS"/>
                <a:cs typeface="Trebuchet MS"/>
              </a:rPr>
              <a:t>attīstībai</a:t>
            </a:r>
            <a:r>
              <a:rPr dirty="0" sz="2150" spc="6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200">
                <a:solidFill>
                  <a:srgbClr val="FFFFFF"/>
                </a:solidFill>
                <a:latin typeface="Trebuchet MS"/>
                <a:cs typeface="Trebuchet MS"/>
              </a:rPr>
              <a:t>un</a:t>
            </a:r>
            <a:r>
              <a:rPr dirty="0" sz="2150" spc="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150">
                <a:solidFill>
                  <a:srgbClr val="FFFFFF"/>
                </a:solidFill>
                <a:latin typeface="Trebuchet MS"/>
                <a:cs typeface="Trebuchet MS"/>
              </a:rPr>
              <a:t>Kuldīgas</a:t>
            </a:r>
            <a:r>
              <a:rPr dirty="0" sz="2150" spc="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150" spc="210" b="1">
                <a:solidFill>
                  <a:srgbClr val="FFFFFF"/>
                </a:solidFill>
                <a:latin typeface="Trebuchet MS"/>
                <a:cs typeface="Trebuchet MS"/>
              </a:rPr>
              <a:t>virzītājspēks</a:t>
            </a:r>
            <a:endParaRPr sz="215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25304" y="1119252"/>
            <a:ext cx="5289550" cy="1958339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marL="297815" indent="-285750">
              <a:lnSpc>
                <a:spcPct val="100000"/>
              </a:lnSpc>
              <a:spcBef>
                <a:spcPts val="400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dirty="0" sz="1600" spc="95">
                <a:latin typeface="Trebuchet MS"/>
                <a:cs typeface="Trebuchet MS"/>
              </a:rPr>
              <a:t>Natura</a:t>
            </a:r>
            <a:r>
              <a:rPr dirty="0" sz="1600" spc="5">
                <a:latin typeface="Trebuchet MS"/>
                <a:cs typeface="Trebuchet MS"/>
              </a:rPr>
              <a:t> </a:t>
            </a:r>
            <a:r>
              <a:rPr dirty="0" sz="1600" spc="175">
                <a:latin typeface="Trebuchet MS"/>
                <a:cs typeface="Trebuchet MS"/>
              </a:rPr>
              <a:t>2000</a:t>
            </a:r>
            <a:r>
              <a:rPr dirty="0" sz="1600" spc="10">
                <a:latin typeface="Trebuchet MS"/>
                <a:cs typeface="Trebuchet MS"/>
              </a:rPr>
              <a:t> </a:t>
            </a:r>
            <a:r>
              <a:rPr dirty="0" sz="1600" spc="35">
                <a:latin typeface="Trebuchet MS"/>
                <a:cs typeface="Trebuchet MS"/>
              </a:rPr>
              <a:t>teritorijas</a:t>
            </a:r>
            <a:endParaRPr sz="1600">
              <a:latin typeface="Trebuchet MS"/>
              <a:cs typeface="Trebuchet MS"/>
            </a:endParaRPr>
          </a:p>
          <a:p>
            <a:pPr marL="297815" indent="-28575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dirty="0" sz="1600" spc="105">
                <a:latin typeface="Trebuchet MS"/>
                <a:cs typeface="Trebuchet MS"/>
              </a:rPr>
              <a:t>Vēsturiskās</a:t>
            </a:r>
            <a:r>
              <a:rPr dirty="0" sz="1600" spc="-30">
                <a:latin typeface="Trebuchet MS"/>
                <a:cs typeface="Trebuchet MS"/>
              </a:rPr>
              <a:t> </a:t>
            </a:r>
            <a:r>
              <a:rPr dirty="0" sz="1600" spc="90">
                <a:latin typeface="Trebuchet MS"/>
                <a:cs typeface="Trebuchet MS"/>
              </a:rPr>
              <a:t>pilsētainavas</a:t>
            </a:r>
            <a:endParaRPr sz="1600">
              <a:latin typeface="Trebuchet MS"/>
              <a:cs typeface="Trebuchet MS"/>
            </a:endParaRPr>
          </a:p>
          <a:p>
            <a:pPr marL="297815" marR="5080" indent="-285750">
              <a:lnSpc>
                <a:spcPct val="100000"/>
              </a:lnSpc>
              <a:spcBef>
                <a:spcPts val="295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dirty="0" sz="1600" spc="75">
                <a:latin typeface="Trebuchet MS"/>
                <a:cs typeface="Trebuchet MS"/>
              </a:rPr>
              <a:t>Kultūras</a:t>
            </a:r>
            <a:r>
              <a:rPr dirty="0" sz="1600" spc="10">
                <a:latin typeface="Trebuchet MS"/>
                <a:cs typeface="Trebuchet MS"/>
              </a:rPr>
              <a:t> </a:t>
            </a:r>
            <a:r>
              <a:rPr dirty="0" sz="1600" spc="60">
                <a:latin typeface="Trebuchet MS"/>
                <a:cs typeface="Trebuchet MS"/>
              </a:rPr>
              <a:t>pieminekIi:</a:t>
            </a:r>
            <a:r>
              <a:rPr dirty="0" sz="1600" spc="30">
                <a:latin typeface="Trebuchet MS"/>
                <a:cs typeface="Trebuchet MS"/>
              </a:rPr>
              <a:t> </a:t>
            </a:r>
            <a:r>
              <a:rPr dirty="0" sz="1600" spc="80">
                <a:latin typeface="Trebuchet MS"/>
                <a:cs typeface="Trebuchet MS"/>
              </a:rPr>
              <a:t>pilsētplānošana,</a:t>
            </a:r>
            <a:r>
              <a:rPr dirty="0" sz="1600" spc="15">
                <a:latin typeface="Trebuchet MS"/>
                <a:cs typeface="Trebuchet MS"/>
              </a:rPr>
              <a:t> </a:t>
            </a:r>
            <a:r>
              <a:rPr dirty="0" sz="1600" spc="55">
                <a:latin typeface="Trebuchet MS"/>
                <a:cs typeface="Trebuchet MS"/>
              </a:rPr>
              <a:t>arhitektūra, </a:t>
            </a:r>
            <a:r>
              <a:rPr dirty="0" sz="1600" spc="-465">
                <a:latin typeface="Trebuchet MS"/>
                <a:cs typeface="Trebuchet MS"/>
              </a:rPr>
              <a:t> </a:t>
            </a:r>
            <a:r>
              <a:rPr dirty="0" sz="1600" spc="95">
                <a:latin typeface="Trebuchet MS"/>
                <a:cs typeface="Trebuchet MS"/>
              </a:rPr>
              <a:t>māksla,</a:t>
            </a:r>
            <a:r>
              <a:rPr dirty="0" sz="1600" spc="10">
                <a:latin typeface="Trebuchet MS"/>
                <a:cs typeface="Trebuchet MS"/>
              </a:rPr>
              <a:t> </a:t>
            </a:r>
            <a:r>
              <a:rPr dirty="0" sz="1600" spc="95">
                <a:latin typeface="Trebuchet MS"/>
                <a:cs typeface="Trebuchet MS"/>
              </a:rPr>
              <a:t>vēsture</a:t>
            </a:r>
            <a:endParaRPr sz="1600">
              <a:latin typeface="Trebuchet MS"/>
              <a:cs typeface="Trebuchet MS"/>
            </a:endParaRPr>
          </a:p>
          <a:p>
            <a:pPr marL="297815" indent="-285750">
              <a:lnSpc>
                <a:spcPct val="100000"/>
              </a:lnSpc>
              <a:spcBef>
                <a:spcPts val="290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dirty="0" sz="1600" spc="135">
                <a:latin typeface="Trebuchet MS"/>
                <a:cs typeface="Trebuchet MS"/>
              </a:rPr>
              <a:t>Mežu</a:t>
            </a:r>
            <a:r>
              <a:rPr dirty="0" sz="1600" spc="10">
                <a:latin typeface="Trebuchet MS"/>
                <a:cs typeface="Trebuchet MS"/>
              </a:rPr>
              <a:t> </a:t>
            </a:r>
            <a:r>
              <a:rPr dirty="0" sz="1600" spc="130">
                <a:latin typeface="Trebuchet MS"/>
                <a:cs typeface="Trebuchet MS"/>
              </a:rPr>
              <a:t>un</a:t>
            </a:r>
            <a:r>
              <a:rPr dirty="0" sz="1600" spc="10">
                <a:latin typeface="Trebuchet MS"/>
                <a:cs typeface="Trebuchet MS"/>
              </a:rPr>
              <a:t> </a:t>
            </a:r>
            <a:r>
              <a:rPr dirty="0" sz="1600" spc="85">
                <a:latin typeface="Trebuchet MS"/>
                <a:cs typeface="Trebuchet MS"/>
              </a:rPr>
              <a:t>lauku</a:t>
            </a:r>
            <a:r>
              <a:rPr dirty="0" sz="1600">
                <a:latin typeface="Trebuchet MS"/>
                <a:cs typeface="Trebuchet MS"/>
              </a:rPr>
              <a:t> </a:t>
            </a:r>
            <a:r>
              <a:rPr dirty="0" sz="1600" spc="120">
                <a:latin typeface="Trebuchet MS"/>
                <a:cs typeface="Trebuchet MS"/>
              </a:rPr>
              <a:t>ainavas</a:t>
            </a:r>
            <a:endParaRPr sz="1600">
              <a:latin typeface="Trebuchet MS"/>
              <a:cs typeface="Trebuchet MS"/>
            </a:endParaRPr>
          </a:p>
          <a:p>
            <a:pPr marL="297815" indent="-285750">
              <a:lnSpc>
                <a:spcPct val="100000"/>
              </a:lnSpc>
              <a:spcBef>
                <a:spcPts val="300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dirty="0" sz="1600" spc="85">
                <a:latin typeface="Trebuchet MS"/>
                <a:cs typeface="Trebuchet MS"/>
              </a:rPr>
              <a:t>Upes,</a:t>
            </a:r>
            <a:r>
              <a:rPr dirty="0" sz="1600" spc="-10">
                <a:latin typeface="Trebuchet MS"/>
                <a:cs typeface="Trebuchet MS"/>
              </a:rPr>
              <a:t> </a:t>
            </a:r>
            <a:r>
              <a:rPr dirty="0" sz="1600" spc="35">
                <a:latin typeface="Trebuchet MS"/>
                <a:cs typeface="Trebuchet MS"/>
              </a:rPr>
              <a:t>ezeri,</a:t>
            </a:r>
            <a:r>
              <a:rPr dirty="0" sz="1600" spc="-10">
                <a:latin typeface="Trebuchet MS"/>
                <a:cs typeface="Trebuchet MS"/>
              </a:rPr>
              <a:t> </a:t>
            </a:r>
            <a:r>
              <a:rPr dirty="0" sz="1600" spc="50">
                <a:latin typeface="Trebuchet MS"/>
                <a:cs typeface="Trebuchet MS"/>
              </a:rPr>
              <a:t>dīķi</a:t>
            </a:r>
            <a:endParaRPr sz="1600">
              <a:latin typeface="Trebuchet MS"/>
              <a:cs typeface="Trebuchet MS"/>
            </a:endParaRPr>
          </a:p>
          <a:p>
            <a:pPr marL="297815" indent="-285750">
              <a:lnSpc>
                <a:spcPct val="100000"/>
              </a:lnSpc>
              <a:spcBef>
                <a:spcPts val="295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dirty="0" sz="1600" spc="85">
                <a:latin typeface="Trebuchet MS"/>
                <a:cs typeface="Trebuchet MS"/>
              </a:rPr>
              <a:t>Nemateriālais</a:t>
            </a:r>
            <a:r>
              <a:rPr dirty="0" sz="1600" spc="15">
                <a:latin typeface="Trebuchet MS"/>
                <a:cs typeface="Trebuchet MS"/>
              </a:rPr>
              <a:t> </a:t>
            </a:r>
            <a:r>
              <a:rPr dirty="0" sz="1600" spc="80">
                <a:latin typeface="Trebuchet MS"/>
                <a:cs typeface="Trebuchet MS"/>
              </a:rPr>
              <a:t>kultūras</a:t>
            </a:r>
            <a:r>
              <a:rPr dirty="0" sz="1600" spc="5">
                <a:latin typeface="Trebuchet MS"/>
                <a:cs typeface="Trebuchet MS"/>
              </a:rPr>
              <a:t> </a:t>
            </a:r>
            <a:r>
              <a:rPr dirty="0" sz="1600" spc="105">
                <a:latin typeface="Trebuchet MS"/>
                <a:cs typeface="Trebuchet MS"/>
              </a:rPr>
              <a:t>mantojums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86125" y="3166017"/>
            <a:ext cx="1506601" cy="197892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97679" y="2573092"/>
            <a:ext cx="4845951" cy="25718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7702"/>
            <a:ext cx="8316595" cy="995044"/>
          </a:xfrm>
          <a:custGeom>
            <a:avLst/>
            <a:gdLst/>
            <a:ahLst/>
            <a:cxnLst/>
            <a:rect l="l" t="t" r="r" b="b"/>
            <a:pathLst>
              <a:path w="8316595" h="995044">
                <a:moveTo>
                  <a:pt x="8315998" y="0"/>
                </a:moveTo>
                <a:lnTo>
                  <a:pt x="0" y="0"/>
                </a:lnTo>
                <a:lnTo>
                  <a:pt x="0" y="994676"/>
                </a:lnTo>
                <a:lnTo>
                  <a:pt x="8315998" y="994676"/>
                </a:lnTo>
                <a:lnTo>
                  <a:pt x="8315998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5666" y="363318"/>
            <a:ext cx="7764780" cy="530225"/>
          </a:xfrm>
          <a:prstGeom prst="rect"/>
        </p:spPr>
        <p:txBody>
          <a:bodyPr wrap="square" lIns="0" tIns="15240" rIns="0" bIns="0" rtlCol="0" vert="horz">
            <a:spAutoFit/>
          </a:bodyPr>
          <a:lstStyle/>
          <a:p>
            <a:pPr algn="ctr">
              <a:lnSpc>
                <a:spcPts val="2395"/>
              </a:lnSpc>
              <a:spcBef>
                <a:spcPts val="120"/>
              </a:spcBef>
            </a:pPr>
            <a:r>
              <a:rPr dirty="0" sz="2000" spc="75">
                <a:solidFill>
                  <a:srgbClr val="FFFFFF"/>
                </a:solidFill>
                <a:latin typeface="Trebuchet MS"/>
                <a:cs typeface="Trebuchet MS"/>
              </a:rPr>
              <a:t>Par</a:t>
            </a:r>
            <a:r>
              <a:rPr dirty="0" sz="20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95">
                <a:solidFill>
                  <a:srgbClr val="FFFFFF"/>
                </a:solidFill>
                <a:latin typeface="Trebuchet MS"/>
                <a:cs typeface="Trebuchet MS"/>
              </a:rPr>
              <a:t>šo</a:t>
            </a:r>
            <a:r>
              <a:rPr dirty="0" sz="20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85">
                <a:solidFill>
                  <a:srgbClr val="FFFFFF"/>
                </a:solidFill>
                <a:latin typeface="Trebuchet MS"/>
                <a:cs typeface="Trebuchet MS"/>
              </a:rPr>
              <a:t>kultūrvietu</a:t>
            </a:r>
            <a:r>
              <a:rPr dirty="0" sz="20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25">
                <a:solidFill>
                  <a:srgbClr val="FFFFFF"/>
                </a:solidFill>
                <a:latin typeface="Trebuchet MS"/>
                <a:cs typeface="Trebuchet MS"/>
              </a:rPr>
              <a:t>domāts,</a:t>
            </a:r>
            <a:r>
              <a:rPr dirty="0" sz="20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50">
                <a:solidFill>
                  <a:srgbClr val="FFFFFF"/>
                </a:solidFill>
                <a:latin typeface="Trebuchet MS"/>
                <a:cs typeface="Trebuchet MS"/>
              </a:rPr>
              <a:t>pētīts,</a:t>
            </a:r>
            <a:r>
              <a:rPr dirty="0" sz="20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20">
                <a:solidFill>
                  <a:srgbClr val="FFFFFF"/>
                </a:solidFill>
                <a:latin typeface="Trebuchet MS"/>
                <a:cs typeface="Trebuchet MS"/>
              </a:rPr>
              <a:t>rūpēts</a:t>
            </a:r>
            <a:r>
              <a:rPr dirty="0" sz="20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55">
                <a:solidFill>
                  <a:srgbClr val="FFFFFF"/>
                </a:solidFill>
                <a:latin typeface="Trebuchet MS"/>
                <a:cs typeface="Trebuchet MS"/>
              </a:rPr>
              <a:t>jau</a:t>
            </a:r>
            <a:r>
              <a:rPr dirty="0" sz="20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90">
                <a:solidFill>
                  <a:srgbClr val="FFFFFF"/>
                </a:solidFill>
                <a:latin typeface="Trebuchet MS"/>
                <a:cs typeface="Trebuchet MS"/>
              </a:rPr>
              <a:t>gadu</a:t>
            </a:r>
            <a:r>
              <a:rPr dirty="0" sz="20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35">
                <a:solidFill>
                  <a:srgbClr val="FFFFFF"/>
                </a:solidFill>
                <a:latin typeface="Trebuchet MS"/>
                <a:cs typeface="Trebuchet MS"/>
              </a:rPr>
              <a:t>desmitiem</a:t>
            </a:r>
            <a:endParaRPr sz="2000">
              <a:latin typeface="Trebuchet MS"/>
              <a:cs typeface="Trebuchet MS"/>
            </a:endParaRPr>
          </a:p>
          <a:p>
            <a:pPr algn="ctr" marR="48260">
              <a:lnSpc>
                <a:spcPts val="1555"/>
              </a:lnSpc>
            </a:pPr>
            <a:r>
              <a:rPr dirty="0" sz="1300" spc="60">
                <a:solidFill>
                  <a:srgbClr val="FFFFFF"/>
                </a:solidFill>
                <a:latin typeface="Trebuchet MS"/>
                <a:cs typeface="Trebuchet MS"/>
              </a:rPr>
              <a:t>Ilgtspējīgas</a:t>
            </a:r>
            <a:r>
              <a:rPr dirty="0" sz="13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00" spc="85">
                <a:solidFill>
                  <a:srgbClr val="FFFFFF"/>
                </a:solidFill>
                <a:latin typeface="Trebuchet MS"/>
                <a:cs typeface="Trebuchet MS"/>
              </a:rPr>
              <a:t>vēsturiskās</a:t>
            </a:r>
            <a:r>
              <a:rPr dirty="0" sz="13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00" spc="65">
                <a:solidFill>
                  <a:srgbClr val="FFFFFF"/>
                </a:solidFill>
                <a:latin typeface="Trebuchet MS"/>
                <a:cs typeface="Trebuchet MS"/>
              </a:rPr>
              <a:t>pilsētas</a:t>
            </a:r>
            <a:r>
              <a:rPr dirty="0" sz="13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300" spc="105">
                <a:solidFill>
                  <a:srgbClr val="FFFFFF"/>
                </a:solidFill>
                <a:latin typeface="Trebuchet MS"/>
                <a:cs typeface="Trebuchet MS"/>
              </a:rPr>
              <a:t>(2011)</a:t>
            </a:r>
            <a:endParaRPr sz="13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79" y="1420732"/>
            <a:ext cx="8608060" cy="2880360"/>
            <a:chOff x="1079" y="1420732"/>
            <a:chExt cx="8608060" cy="2880360"/>
          </a:xfrm>
        </p:grpSpPr>
        <p:sp>
          <p:nvSpPr>
            <p:cNvPr id="5" name="object 5"/>
            <p:cNvSpPr/>
            <p:nvPr/>
          </p:nvSpPr>
          <p:spPr>
            <a:xfrm>
              <a:off x="3831120" y="3509463"/>
              <a:ext cx="4777740" cy="635"/>
            </a:xfrm>
            <a:custGeom>
              <a:avLst/>
              <a:gdLst/>
              <a:ahLst/>
              <a:cxnLst/>
              <a:rect l="l" t="t" r="r" b="b"/>
              <a:pathLst>
                <a:path w="4777740" h="635">
                  <a:moveTo>
                    <a:pt x="0" y="0"/>
                  </a:moveTo>
                  <a:lnTo>
                    <a:pt x="4777562" y="355"/>
                  </a:lnTo>
                </a:path>
              </a:pathLst>
            </a:custGeom>
            <a:ln w="3175">
              <a:solidFill>
                <a:srgbClr val="D8D8D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9" y="1420732"/>
              <a:ext cx="4735804" cy="288000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790414" y="1810165"/>
            <a:ext cx="1187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90414" y="2783252"/>
            <a:ext cx="1187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90414" y="3270691"/>
            <a:ext cx="1187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90414" y="1335325"/>
            <a:ext cx="4069715" cy="2216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8450" marR="497840" indent="-286385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298450" algn="l"/>
                <a:tab pos="299085" algn="l"/>
              </a:tabLst>
            </a:pPr>
            <a:r>
              <a:rPr dirty="0" sz="1600" spc="80">
                <a:latin typeface="Trebuchet MS"/>
                <a:cs typeface="Trebuchet MS"/>
              </a:rPr>
              <a:t>Pilsētbūvnieciskais</a:t>
            </a:r>
            <a:r>
              <a:rPr dirty="0" sz="1600" spc="-35">
                <a:latin typeface="Trebuchet MS"/>
                <a:cs typeface="Trebuchet MS"/>
              </a:rPr>
              <a:t> </a:t>
            </a:r>
            <a:r>
              <a:rPr dirty="0" sz="1600" spc="110">
                <a:latin typeface="Trebuchet MS"/>
                <a:cs typeface="Trebuchet MS"/>
              </a:rPr>
              <a:t>mantojums</a:t>
            </a:r>
            <a:r>
              <a:rPr dirty="0" sz="1600" spc="-35">
                <a:latin typeface="Trebuchet MS"/>
                <a:cs typeface="Trebuchet MS"/>
              </a:rPr>
              <a:t> </a:t>
            </a:r>
            <a:r>
              <a:rPr dirty="0" sz="1600" spc="210">
                <a:latin typeface="Trebuchet MS"/>
                <a:cs typeface="Trebuchet MS"/>
              </a:rPr>
              <a:t>– </a:t>
            </a:r>
            <a:r>
              <a:rPr dirty="0" sz="1600" spc="-465">
                <a:latin typeface="Trebuchet MS"/>
                <a:cs typeface="Trebuchet MS"/>
              </a:rPr>
              <a:t> </a:t>
            </a:r>
            <a:r>
              <a:rPr dirty="0" sz="1600" spc="105">
                <a:latin typeface="Trebuchet MS"/>
                <a:cs typeface="Trebuchet MS"/>
              </a:rPr>
              <a:t>draudzīgs</a:t>
            </a:r>
            <a:r>
              <a:rPr dirty="0" sz="1600" spc="5">
                <a:latin typeface="Trebuchet MS"/>
                <a:cs typeface="Trebuchet MS"/>
              </a:rPr>
              <a:t> </a:t>
            </a:r>
            <a:r>
              <a:rPr dirty="0" sz="1600" spc="80">
                <a:latin typeface="Trebuchet MS"/>
                <a:cs typeface="Trebuchet MS"/>
              </a:rPr>
              <a:t>klimatam;</a:t>
            </a:r>
            <a:endParaRPr sz="1600">
              <a:latin typeface="Trebuchet MS"/>
              <a:cs typeface="Trebuchet MS"/>
            </a:endParaRPr>
          </a:p>
          <a:p>
            <a:pPr marL="298450">
              <a:lnSpc>
                <a:spcPts val="1910"/>
              </a:lnSpc>
            </a:pPr>
            <a:r>
              <a:rPr dirty="0" sz="1600" spc="55">
                <a:latin typeface="Trebuchet MS"/>
                <a:cs typeface="Trebuchet MS"/>
              </a:rPr>
              <a:t>Liela</a:t>
            </a:r>
            <a:r>
              <a:rPr dirty="0" sz="1600" spc="15">
                <a:latin typeface="Trebuchet MS"/>
                <a:cs typeface="Trebuchet MS"/>
              </a:rPr>
              <a:t> </a:t>
            </a:r>
            <a:r>
              <a:rPr dirty="0" sz="1600" spc="114">
                <a:latin typeface="Trebuchet MS"/>
                <a:cs typeface="Trebuchet MS"/>
              </a:rPr>
              <a:t>uzmanība</a:t>
            </a:r>
            <a:r>
              <a:rPr dirty="0" sz="1600" spc="15">
                <a:latin typeface="Trebuchet MS"/>
                <a:cs typeface="Trebuchet MS"/>
              </a:rPr>
              <a:t> </a:t>
            </a:r>
            <a:r>
              <a:rPr dirty="0" sz="1600" spc="45">
                <a:latin typeface="Trebuchet MS"/>
                <a:cs typeface="Trebuchet MS"/>
              </a:rPr>
              <a:t>tiek</a:t>
            </a:r>
            <a:r>
              <a:rPr dirty="0" sz="1600" spc="5">
                <a:latin typeface="Trebuchet MS"/>
                <a:cs typeface="Trebuchet MS"/>
              </a:rPr>
              <a:t> </a:t>
            </a:r>
            <a:r>
              <a:rPr dirty="0" sz="1600" spc="85">
                <a:latin typeface="Trebuchet MS"/>
                <a:cs typeface="Trebuchet MS"/>
              </a:rPr>
              <a:t>pievērsta</a:t>
            </a:r>
            <a:endParaRPr sz="1600">
              <a:latin typeface="Trebuchet MS"/>
              <a:cs typeface="Trebuchet MS"/>
            </a:endParaRPr>
          </a:p>
          <a:p>
            <a:pPr marL="298450" marR="135255">
              <a:lnSpc>
                <a:spcPct val="100000"/>
              </a:lnSpc>
            </a:pPr>
            <a:r>
              <a:rPr dirty="0" sz="1600" spc="110">
                <a:latin typeface="Trebuchet MS"/>
                <a:cs typeface="Trebuchet MS"/>
              </a:rPr>
              <a:t>atsevišķu </a:t>
            </a:r>
            <a:r>
              <a:rPr dirty="0" sz="1600" spc="100">
                <a:latin typeface="Trebuchet MS"/>
                <a:cs typeface="Trebuchet MS"/>
              </a:rPr>
              <a:t>ēku </a:t>
            </a:r>
            <a:r>
              <a:rPr dirty="0" sz="1600" spc="75">
                <a:latin typeface="Trebuchet MS"/>
                <a:cs typeface="Trebuchet MS"/>
              </a:rPr>
              <a:t>energoefektivitātes </a:t>
            </a:r>
            <a:r>
              <a:rPr dirty="0" sz="1600" spc="80">
                <a:latin typeface="Trebuchet MS"/>
                <a:cs typeface="Trebuchet MS"/>
              </a:rPr>
              <a:t> </a:t>
            </a:r>
            <a:r>
              <a:rPr dirty="0" sz="1600" spc="55">
                <a:latin typeface="Trebuchet MS"/>
                <a:cs typeface="Trebuchet MS"/>
              </a:rPr>
              <a:t>jautājumiem.</a:t>
            </a:r>
            <a:r>
              <a:rPr dirty="0" sz="1600" spc="10">
                <a:latin typeface="Trebuchet MS"/>
                <a:cs typeface="Trebuchet MS"/>
              </a:rPr>
              <a:t> </a:t>
            </a:r>
            <a:r>
              <a:rPr dirty="0" sz="1600" spc="150">
                <a:latin typeface="Trebuchet MS"/>
                <a:cs typeface="Trebuchet MS"/>
              </a:rPr>
              <a:t>Maz</a:t>
            </a:r>
            <a:r>
              <a:rPr dirty="0" sz="1600" spc="5">
                <a:latin typeface="Trebuchet MS"/>
                <a:cs typeface="Trebuchet MS"/>
              </a:rPr>
              <a:t> </a:t>
            </a:r>
            <a:r>
              <a:rPr dirty="0" sz="1600" spc="45">
                <a:latin typeface="Trebuchet MS"/>
                <a:cs typeface="Trebuchet MS"/>
              </a:rPr>
              <a:t>tiek</a:t>
            </a:r>
            <a:r>
              <a:rPr dirty="0" sz="1600" spc="10">
                <a:latin typeface="Trebuchet MS"/>
                <a:cs typeface="Trebuchet MS"/>
              </a:rPr>
              <a:t> </a:t>
            </a:r>
            <a:r>
              <a:rPr dirty="0" sz="1600" spc="80">
                <a:latin typeface="Trebuchet MS"/>
                <a:cs typeface="Trebuchet MS"/>
              </a:rPr>
              <a:t>diskutēts</a:t>
            </a:r>
            <a:r>
              <a:rPr dirty="0" sz="1600" spc="5">
                <a:latin typeface="Trebuchet MS"/>
                <a:cs typeface="Trebuchet MS"/>
              </a:rPr>
              <a:t> </a:t>
            </a:r>
            <a:r>
              <a:rPr dirty="0" sz="1600" spc="90">
                <a:latin typeface="Trebuchet MS"/>
                <a:cs typeface="Trebuchet MS"/>
              </a:rPr>
              <a:t>par </a:t>
            </a:r>
            <a:r>
              <a:rPr dirty="0" sz="1600" spc="-465">
                <a:latin typeface="Trebuchet MS"/>
                <a:cs typeface="Trebuchet MS"/>
              </a:rPr>
              <a:t> </a:t>
            </a:r>
            <a:r>
              <a:rPr dirty="0" sz="1600" spc="65">
                <a:latin typeface="Trebuchet MS"/>
                <a:cs typeface="Trebuchet MS"/>
              </a:rPr>
              <a:t>pilsētu</a:t>
            </a:r>
            <a:r>
              <a:rPr dirty="0" sz="1600" spc="15">
                <a:latin typeface="Trebuchet MS"/>
                <a:cs typeface="Trebuchet MS"/>
              </a:rPr>
              <a:t> </a:t>
            </a:r>
            <a:r>
              <a:rPr dirty="0" sz="1600" spc="45">
                <a:latin typeface="Trebuchet MS"/>
                <a:cs typeface="Trebuchet MS"/>
              </a:rPr>
              <a:t>līmeni;</a:t>
            </a:r>
            <a:endParaRPr sz="1600">
              <a:latin typeface="Trebuchet MS"/>
              <a:cs typeface="Trebuchet MS"/>
            </a:endParaRPr>
          </a:p>
          <a:p>
            <a:pPr marL="298450" marR="5080">
              <a:lnSpc>
                <a:spcPts val="1920"/>
              </a:lnSpc>
              <a:spcBef>
                <a:spcPts val="45"/>
              </a:spcBef>
            </a:pPr>
            <a:r>
              <a:rPr dirty="0" sz="1600" spc="95">
                <a:latin typeface="Trebuchet MS"/>
                <a:cs typeface="Trebuchet MS"/>
              </a:rPr>
              <a:t>Visaptverošiem</a:t>
            </a:r>
            <a:r>
              <a:rPr dirty="0" sz="1600" spc="15">
                <a:latin typeface="Trebuchet MS"/>
                <a:cs typeface="Trebuchet MS"/>
              </a:rPr>
              <a:t> </a:t>
            </a:r>
            <a:r>
              <a:rPr dirty="0" sz="1600" spc="80">
                <a:latin typeface="Trebuchet MS"/>
                <a:cs typeface="Trebuchet MS"/>
              </a:rPr>
              <a:t>skatījumiem</a:t>
            </a:r>
            <a:r>
              <a:rPr dirty="0" sz="1600" spc="30">
                <a:latin typeface="Trebuchet MS"/>
                <a:cs typeface="Trebuchet MS"/>
              </a:rPr>
              <a:t> </a:t>
            </a:r>
            <a:r>
              <a:rPr dirty="0" sz="1600" spc="100">
                <a:latin typeface="Trebuchet MS"/>
                <a:cs typeface="Trebuchet MS"/>
              </a:rPr>
              <a:t>uz</a:t>
            </a:r>
            <a:r>
              <a:rPr dirty="0" sz="1600" spc="20">
                <a:latin typeface="Trebuchet MS"/>
                <a:cs typeface="Trebuchet MS"/>
              </a:rPr>
              <a:t> </a:t>
            </a:r>
            <a:r>
              <a:rPr dirty="0" sz="1600" spc="105">
                <a:latin typeface="Trebuchet MS"/>
                <a:cs typeface="Trebuchet MS"/>
              </a:rPr>
              <a:t>vides </a:t>
            </a:r>
            <a:r>
              <a:rPr dirty="0" sz="1600" spc="-465">
                <a:latin typeface="Trebuchet MS"/>
                <a:cs typeface="Trebuchet MS"/>
              </a:rPr>
              <a:t> </a:t>
            </a:r>
            <a:r>
              <a:rPr dirty="0" sz="1600" spc="55">
                <a:latin typeface="Trebuchet MS"/>
                <a:cs typeface="Trebuchet MS"/>
              </a:rPr>
              <a:t>jautājumiem;</a:t>
            </a:r>
            <a:endParaRPr sz="1600">
              <a:latin typeface="Trebuchet MS"/>
              <a:cs typeface="Trebuchet MS"/>
            </a:endParaRPr>
          </a:p>
          <a:p>
            <a:pPr marL="298450">
              <a:lnSpc>
                <a:spcPts val="1855"/>
              </a:lnSpc>
            </a:pPr>
            <a:r>
              <a:rPr dirty="0" sz="1600" spc="75">
                <a:latin typeface="Trebuchet MS"/>
                <a:cs typeface="Trebuchet MS"/>
              </a:rPr>
              <a:t>Kultūras</a:t>
            </a:r>
            <a:r>
              <a:rPr dirty="0" sz="1600" spc="15">
                <a:latin typeface="Trebuchet MS"/>
                <a:cs typeface="Trebuchet MS"/>
              </a:rPr>
              <a:t> </a:t>
            </a:r>
            <a:r>
              <a:rPr dirty="0" sz="1600" spc="100">
                <a:latin typeface="Trebuchet MS"/>
                <a:cs typeface="Trebuchet MS"/>
              </a:rPr>
              <a:t>mantojumu</a:t>
            </a:r>
            <a:r>
              <a:rPr dirty="0" sz="1600" spc="25">
                <a:latin typeface="Trebuchet MS"/>
                <a:cs typeface="Trebuchet MS"/>
              </a:rPr>
              <a:t> </a:t>
            </a:r>
            <a:r>
              <a:rPr dirty="0" sz="1600" spc="55">
                <a:latin typeface="Trebuchet MS"/>
                <a:cs typeface="Trebuchet MS"/>
              </a:rPr>
              <a:t>stiprināt</a:t>
            </a:r>
            <a:r>
              <a:rPr dirty="0" sz="1600" spc="20">
                <a:latin typeface="Trebuchet MS"/>
                <a:cs typeface="Trebuchet MS"/>
              </a:rPr>
              <a:t> </a:t>
            </a:r>
            <a:r>
              <a:rPr dirty="0" sz="1600" spc="125">
                <a:latin typeface="Trebuchet MS"/>
                <a:cs typeface="Trebuchet MS"/>
              </a:rPr>
              <a:t>kā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90414" y="3757050"/>
            <a:ext cx="1187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76266" y="3524843"/>
            <a:ext cx="3778250" cy="1485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85">
                <a:latin typeface="Trebuchet MS"/>
                <a:cs typeface="Trebuchet MS"/>
              </a:rPr>
              <a:t>aktīvu</a:t>
            </a:r>
            <a:r>
              <a:rPr dirty="0" sz="1600">
                <a:latin typeface="Trebuchet MS"/>
                <a:cs typeface="Trebuchet MS"/>
              </a:rPr>
              <a:t> </a:t>
            </a:r>
            <a:r>
              <a:rPr dirty="0" sz="1600" spc="105">
                <a:latin typeface="Trebuchet MS"/>
                <a:cs typeface="Trebuchet MS"/>
              </a:rPr>
              <a:t>vides</a:t>
            </a:r>
            <a:r>
              <a:rPr dirty="0" sz="1600" spc="-5">
                <a:latin typeface="Trebuchet MS"/>
                <a:cs typeface="Trebuchet MS"/>
              </a:rPr>
              <a:t> </a:t>
            </a:r>
            <a:r>
              <a:rPr dirty="0" sz="1600" spc="85">
                <a:latin typeface="Trebuchet MS"/>
                <a:cs typeface="Trebuchet MS"/>
              </a:rPr>
              <a:t>resursu;</a:t>
            </a:r>
            <a:endParaRPr sz="16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</a:pPr>
            <a:r>
              <a:rPr dirty="0" sz="1600" spc="70">
                <a:latin typeface="Trebuchet MS"/>
                <a:cs typeface="Trebuchet MS"/>
              </a:rPr>
              <a:t>Pašlaik</a:t>
            </a:r>
            <a:r>
              <a:rPr dirty="0" sz="1600" spc="5">
                <a:latin typeface="Trebuchet MS"/>
                <a:cs typeface="Trebuchet MS"/>
              </a:rPr>
              <a:t> </a:t>
            </a:r>
            <a:r>
              <a:rPr dirty="0" sz="1600" spc="80">
                <a:latin typeface="Trebuchet MS"/>
                <a:cs typeface="Trebuchet MS"/>
              </a:rPr>
              <a:t>diskusijās</a:t>
            </a:r>
            <a:r>
              <a:rPr dirty="0" sz="1600" spc="10">
                <a:latin typeface="Trebuchet MS"/>
                <a:cs typeface="Trebuchet MS"/>
              </a:rPr>
              <a:t> </a:t>
            </a:r>
            <a:r>
              <a:rPr dirty="0" sz="1600" spc="114">
                <a:latin typeface="Trebuchet MS"/>
                <a:cs typeface="Trebuchet MS"/>
              </a:rPr>
              <a:t>pārsvarā</a:t>
            </a:r>
            <a:r>
              <a:rPr dirty="0" sz="1600" spc="15">
                <a:latin typeface="Trebuchet MS"/>
                <a:cs typeface="Trebuchet MS"/>
              </a:rPr>
              <a:t> </a:t>
            </a:r>
            <a:r>
              <a:rPr dirty="0" sz="1600" spc="114">
                <a:latin typeface="Trebuchet MS"/>
                <a:cs typeface="Trebuchet MS"/>
              </a:rPr>
              <a:t>uzmanība </a:t>
            </a:r>
            <a:r>
              <a:rPr dirty="0" sz="1600" spc="-470">
                <a:latin typeface="Trebuchet MS"/>
                <a:cs typeface="Trebuchet MS"/>
              </a:rPr>
              <a:t> </a:t>
            </a:r>
            <a:r>
              <a:rPr dirty="0" sz="1600" spc="45">
                <a:latin typeface="Trebuchet MS"/>
                <a:cs typeface="Trebuchet MS"/>
              </a:rPr>
              <a:t>tiek </a:t>
            </a:r>
            <a:r>
              <a:rPr dirty="0" sz="1600" spc="85">
                <a:latin typeface="Trebuchet MS"/>
                <a:cs typeface="Trebuchet MS"/>
              </a:rPr>
              <a:t>pievērsta </a:t>
            </a:r>
            <a:r>
              <a:rPr dirty="0" sz="1600" spc="80">
                <a:latin typeface="Trebuchet MS"/>
                <a:cs typeface="Trebuchet MS"/>
              </a:rPr>
              <a:t>enerģijas </a:t>
            </a:r>
            <a:r>
              <a:rPr dirty="0" sz="1600" spc="90">
                <a:latin typeface="Trebuchet MS"/>
                <a:cs typeface="Trebuchet MS"/>
              </a:rPr>
              <a:t>patēriņam </a:t>
            </a:r>
            <a:r>
              <a:rPr dirty="0" sz="1600" spc="95">
                <a:latin typeface="Trebuchet MS"/>
                <a:cs typeface="Trebuchet MS"/>
              </a:rPr>
              <a:t> </a:t>
            </a:r>
            <a:r>
              <a:rPr dirty="0" sz="1600" spc="125">
                <a:latin typeface="Trebuchet MS"/>
                <a:cs typeface="Trebuchet MS"/>
              </a:rPr>
              <a:t>ēkas</a:t>
            </a:r>
            <a:r>
              <a:rPr dirty="0" sz="1600" spc="5">
                <a:latin typeface="Trebuchet MS"/>
                <a:cs typeface="Trebuchet MS"/>
              </a:rPr>
              <a:t> </a:t>
            </a:r>
            <a:r>
              <a:rPr dirty="0" sz="1600" spc="75">
                <a:latin typeface="Trebuchet MS"/>
                <a:cs typeface="Trebuchet MS"/>
              </a:rPr>
              <a:t>ekspluatācijas</a:t>
            </a:r>
            <a:r>
              <a:rPr dirty="0" sz="1600" spc="10">
                <a:latin typeface="Trebuchet MS"/>
                <a:cs typeface="Trebuchet MS"/>
              </a:rPr>
              <a:t> </a:t>
            </a:r>
            <a:r>
              <a:rPr dirty="0" sz="1600" spc="70">
                <a:latin typeface="Trebuchet MS"/>
                <a:cs typeface="Trebuchet MS"/>
              </a:rPr>
              <a:t>fāzē</a:t>
            </a:r>
            <a:endParaRPr sz="1600">
              <a:latin typeface="Trebuchet MS"/>
              <a:cs typeface="Trebuchet MS"/>
            </a:endParaRPr>
          </a:p>
          <a:p>
            <a:pPr marL="12700" marR="116205">
              <a:lnSpc>
                <a:spcPts val="1910"/>
              </a:lnSpc>
              <a:spcBef>
                <a:spcPts val="65"/>
              </a:spcBef>
            </a:pPr>
            <a:r>
              <a:rPr dirty="0" sz="1600" spc="145">
                <a:latin typeface="Trebuchet MS"/>
                <a:cs typeface="Trebuchet MS"/>
              </a:rPr>
              <a:t>Esošo</a:t>
            </a:r>
            <a:r>
              <a:rPr dirty="0" sz="1600" spc="-5">
                <a:latin typeface="Trebuchet MS"/>
                <a:cs typeface="Trebuchet MS"/>
              </a:rPr>
              <a:t> </a:t>
            </a:r>
            <a:r>
              <a:rPr dirty="0" sz="1600" spc="100">
                <a:latin typeface="Trebuchet MS"/>
                <a:cs typeface="Trebuchet MS"/>
              </a:rPr>
              <a:t>ēku</a:t>
            </a:r>
            <a:r>
              <a:rPr dirty="0" sz="1600">
                <a:latin typeface="Trebuchet MS"/>
                <a:cs typeface="Trebuchet MS"/>
              </a:rPr>
              <a:t> </a:t>
            </a:r>
            <a:r>
              <a:rPr dirty="0" sz="1600" spc="80">
                <a:latin typeface="Trebuchet MS"/>
                <a:cs typeface="Trebuchet MS"/>
              </a:rPr>
              <a:t>materiālu</a:t>
            </a:r>
            <a:r>
              <a:rPr dirty="0" sz="1600">
                <a:latin typeface="Trebuchet MS"/>
                <a:cs typeface="Trebuchet MS"/>
              </a:rPr>
              <a:t> </a:t>
            </a:r>
            <a:r>
              <a:rPr dirty="0" sz="1600" spc="135">
                <a:latin typeface="Trebuchet MS"/>
                <a:cs typeface="Trebuchet MS"/>
              </a:rPr>
              <a:t>un</a:t>
            </a:r>
            <a:r>
              <a:rPr dirty="0" sz="1600">
                <a:latin typeface="Trebuchet MS"/>
                <a:cs typeface="Trebuchet MS"/>
              </a:rPr>
              <a:t> </a:t>
            </a:r>
            <a:r>
              <a:rPr dirty="0" sz="1600" spc="70">
                <a:latin typeface="Trebuchet MS"/>
                <a:cs typeface="Trebuchet MS"/>
              </a:rPr>
              <a:t>celtniecības </a:t>
            </a:r>
            <a:r>
              <a:rPr dirty="0" sz="1600" spc="-465">
                <a:latin typeface="Trebuchet MS"/>
                <a:cs typeface="Trebuchet MS"/>
              </a:rPr>
              <a:t> </a:t>
            </a:r>
            <a:r>
              <a:rPr dirty="0" sz="1600" spc="85">
                <a:latin typeface="Trebuchet MS"/>
                <a:cs typeface="Trebuchet MS"/>
              </a:rPr>
              <a:t>forma</a:t>
            </a:r>
            <a:r>
              <a:rPr dirty="0" sz="1600" spc="20">
                <a:latin typeface="Trebuchet MS"/>
                <a:cs typeface="Trebuchet MS"/>
              </a:rPr>
              <a:t> </a:t>
            </a:r>
            <a:r>
              <a:rPr dirty="0" sz="1600" spc="15">
                <a:latin typeface="Trebuchet MS"/>
                <a:cs typeface="Trebuchet MS"/>
              </a:rPr>
              <a:t>reti</a:t>
            </a:r>
            <a:r>
              <a:rPr dirty="0" sz="1600" spc="20">
                <a:latin typeface="Trebuchet MS"/>
                <a:cs typeface="Trebuchet MS"/>
              </a:rPr>
              <a:t> </a:t>
            </a:r>
            <a:r>
              <a:rPr dirty="0" sz="1600" spc="45">
                <a:latin typeface="Trebuchet MS"/>
                <a:cs typeface="Trebuchet MS"/>
              </a:rPr>
              <a:t>tiek</a:t>
            </a:r>
            <a:r>
              <a:rPr dirty="0" sz="1600" spc="15">
                <a:latin typeface="Trebuchet MS"/>
                <a:cs typeface="Trebuchet MS"/>
              </a:rPr>
              <a:t> </a:t>
            </a:r>
            <a:r>
              <a:rPr dirty="0" sz="1600" spc="65">
                <a:latin typeface="Trebuchet MS"/>
                <a:cs typeface="Trebuchet MS"/>
              </a:rPr>
              <a:t>ievērtēta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90414" y="4487490"/>
            <a:ext cx="1187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6216"/>
            <a:ext cx="7513955" cy="899794"/>
          </a:xfrm>
          <a:custGeom>
            <a:avLst/>
            <a:gdLst/>
            <a:ahLst/>
            <a:cxnLst/>
            <a:rect l="l" t="t" r="r" b="b"/>
            <a:pathLst>
              <a:path w="7513955" h="899794">
                <a:moveTo>
                  <a:pt x="7513916" y="0"/>
                </a:moveTo>
                <a:lnTo>
                  <a:pt x="0" y="0"/>
                </a:lnTo>
                <a:lnTo>
                  <a:pt x="0" y="899642"/>
                </a:lnTo>
                <a:lnTo>
                  <a:pt x="7513916" y="899642"/>
                </a:lnTo>
                <a:lnTo>
                  <a:pt x="7513916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1977" y="264321"/>
            <a:ext cx="5210810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800" spc="170">
                <a:solidFill>
                  <a:srgbClr val="FFFFFF"/>
                </a:solidFill>
                <a:latin typeface="Trebuchet MS"/>
                <a:cs typeface="Trebuchet MS"/>
              </a:rPr>
              <a:t>Rīcības</a:t>
            </a:r>
            <a:r>
              <a:rPr dirty="0" sz="28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120">
                <a:solidFill>
                  <a:srgbClr val="FFFFFF"/>
                </a:solidFill>
                <a:latin typeface="Trebuchet MS"/>
                <a:cs typeface="Trebuchet MS"/>
              </a:rPr>
              <a:t>kultūrtelpas</a:t>
            </a:r>
            <a:r>
              <a:rPr dirty="0" sz="28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190">
                <a:solidFill>
                  <a:srgbClr val="FFFFFF"/>
                </a:solidFill>
                <a:latin typeface="Trebuchet MS"/>
                <a:cs typeface="Trebuchet MS"/>
              </a:rPr>
              <a:t>kopšanai</a:t>
            </a:r>
            <a:endParaRPr sz="2800">
              <a:latin typeface="Trebuchet MS"/>
              <a:cs typeface="Trebuchet MS"/>
            </a:endParaRPr>
          </a:p>
          <a:p>
            <a:pPr algn="ctr" marL="2540">
              <a:lnSpc>
                <a:spcPct val="100000"/>
              </a:lnSpc>
            </a:pPr>
            <a:r>
              <a:rPr dirty="0" sz="1600" spc="80">
                <a:solidFill>
                  <a:srgbClr val="FFFFFF"/>
                </a:solidFill>
                <a:latin typeface="Trebuchet MS"/>
                <a:cs typeface="Trebuchet MS"/>
              </a:rPr>
              <a:t>izzināšana,</a:t>
            </a:r>
            <a:r>
              <a:rPr dirty="0" sz="16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600" spc="95">
                <a:solidFill>
                  <a:srgbClr val="FFFFFF"/>
                </a:solidFill>
                <a:latin typeface="Trebuchet MS"/>
                <a:cs typeface="Trebuchet MS"/>
              </a:rPr>
              <a:t>pētīšana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154498"/>
            <a:ext cx="2985122" cy="199007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92338"/>
            <a:ext cx="9144000" cy="5052695"/>
            <a:chOff x="0" y="92338"/>
            <a:chExt cx="9144000" cy="505269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008541"/>
              <a:ext cx="2943364" cy="195624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831120" y="3509463"/>
              <a:ext cx="4777740" cy="635"/>
            </a:xfrm>
            <a:custGeom>
              <a:avLst/>
              <a:gdLst/>
              <a:ahLst/>
              <a:cxnLst/>
              <a:rect l="l" t="t" r="r" b="b"/>
              <a:pathLst>
                <a:path w="4777740" h="635">
                  <a:moveTo>
                    <a:pt x="0" y="0"/>
                  </a:moveTo>
                  <a:lnTo>
                    <a:pt x="4777562" y="355"/>
                  </a:lnTo>
                </a:path>
              </a:pathLst>
            </a:custGeom>
            <a:ln w="3175">
              <a:solidFill>
                <a:srgbClr val="D8D8D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14357" y="1008541"/>
              <a:ext cx="3220923" cy="40885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77355" y="92338"/>
              <a:ext cx="2235962" cy="290339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42037" y="2947856"/>
              <a:ext cx="2901594" cy="219708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7702"/>
            <a:ext cx="8244205" cy="791845"/>
          </a:xfrm>
          <a:custGeom>
            <a:avLst/>
            <a:gdLst/>
            <a:ahLst/>
            <a:cxnLst/>
            <a:rect l="l" t="t" r="r" b="b"/>
            <a:pathLst>
              <a:path w="8244205" h="791844">
                <a:moveTo>
                  <a:pt x="8244001" y="0"/>
                </a:moveTo>
                <a:lnTo>
                  <a:pt x="0" y="0"/>
                </a:lnTo>
                <a:lnTo>
                  <a:pt x="0" y="791641"/>
                </a:lnTo>
                <a:lnTo>
                  <a:pt x="8244001" y="791641"/>
                </a:lnTo>
                <a:lnTo>
                  <a:pt x="8244001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32494" y="233003"/>
            <a:ext cx="3255645" cy="72009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2650" spc="160">
                <a:solidFill>
                  <a:srgbClr val="FFFFFF"/>
                </a:solidFill>
                <a:latin typeface="Trebuchet MS"/>
                <a:cs typeface="Trebuchet MS"/>
              </a:rPr>
              <a:t>Kuldīgas</a:t>
            </a:r>
            <a:r>
              <a:rPr dirty="0" sz="265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650" spc="140">
                <a:solidFill>
                  <a:srgbClr val="FFFFFF"/>
                </a:solidFill>
                <a:latin typeface="Trebuchet MS"/>
                <a:cs typeface="Trebuchet MS"/>
              </a:rPr>
              <a:t>vecpilsēta</a:t>
            </a:r>
            <a:endParaRPr sz="2650">
              <a:latin typeface="Trebuchet MS"/>
              <a:cs typeface="Trebuchet MS"/>
            </a:endParaRPr>
          </a:p>
          <a:p>
            <a:pPr algn="ctr" marL="635">
              <a:lnSpc>
                <a:spcPct val="100000"/>
              </a:lnSpc>
            </a:pPr>
            <a:r>
              <a:rPr dirty="0" sz="1900" spc="125">
                <a:solidFill>
                  <a:srgbClr val="FFFFFF"/>
                </a:solidFill>
                <a:latin typeface="Trebuchet MS"/>
                <a:cs typeface="Trebuchet MS"/>
              </a:rPr>
              <a:t>definēšana</a:t>
            </a:r>
            <a:endParaRPr sz="19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1145701"/>
            <a:ext cx="8608695" cy="3486785"/>
            <a:chOff x="0" y="1145701"/>
            <a:chExt cx="8608695" cy="3486785"/>
          </a:xfrm>
        </p:grpSpPr>
        <p:sp>
          <p:nvSpPr>
            <p:cNvPr id="5" name="object 5"/>
            <p:cNvSpPr/>
            <p:nvPr/>
          </p:nvSpPr>
          <p:spPr>
            <a:xfrm>
              <a:off x="3831120" y="3509463"/>
              <a:ext cx="4777740" cy="635"/>
            </a:xfrm>
            <a:custGeom>
              <a:avLst/>
              <a:gdLst/>
              <a:ahLst/>
              <a:cxnLst/>
              <a:rect l="l" t="t" r="r" b="b"/>
              <a:pathLst>
                <a:path w="4777740" h="635">
                  <a:moveTo>
                    <a:pt x="0" y="0"/>
                  </a:moveTo>
                  <a:lnTo>
                    <a:pt x="4777562" y="355"/>
                  </a:lnTo>
                </a:path>
              </a:pathLst>
            </a:custGeom>
            <a:ln w="3175">
              <a:solidFill>
                <a:srgbClr val="D8D8D8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145701"/>
              <a:ext cx="5236921" cy="348659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440578" y="1226244"/>
            <a:ext cx="118745" cy="99821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914"/>
              </a:lnSpc>
              <a:spcBef>
                <a:spcPts val="95"/>
              </a:spcBef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  <a:p>
            <a:pPr marL="12700">
              <a:lnSpc>
                <a:spcPts val="1914"/>
              </a:lnSpc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  <a:p>
            <a:pPr marL="12700">
              <a:lnSpc>
                <a:spcPts val="1914"/>
              </a:lnSpc>
              <a:spcBef>
                <a:spcPts val="5"/>
              </a:spcBef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  <a:p>
            <a:pPr marL="12700">
              <a:lnSpc>
                <a:spcPts val="1914"/>
              </a:lnSpc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40578" y="2929048"/>
            <a:ext cx="1187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40578" y="3415407"/>
            <a:ext cx="1187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26417" y="1237408"/>
            <a:ext cx="3139440" cy="24587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914"/>
              </a:lnSpc>
              <a:spcBef>
                <a:spcPts val="95"/>
              </a:spcBef>
            </a:pPr>
            <a:r>
              <a:rPr dirty="0" sz="1600" spc="70">
                <a:latin typeface="Trebuchet MS"/>
                <a:cs typeface="Trebuchet MS"/>
              </a:rPr>
              <a:t>Pilsētplānojums</a:t>
            </a:r>
            <a:endParaRPr sz="1600">
              <a:latin typeface="Trebuchet MS"/>
              <a:cs typeface="Trebuchet MS"/>
            </a:endParaRPr>
          </a:p>
          <a:p>
            <a:pPr marL="12700" marR="5080">
              <a:lnSpc>
                <a:spcPts val="1920"/>
              </a:lnSpc>
              <a:spcBef>
                <a:spcPts val="60"/>
              </a:spcBef>
            </a:pPr>
            <a:r>
              <a:rPr dirty="0" sz="1600" spc="100">
                <a:latin typeface="Trebuchet MS"/>
                <a:cs typeface="Trebuchet MS"/>
              </a:rPr>
              <a:t>Vēsturiskā</a:t>
            </a:r>
            <a:r>
              <a:rPr dirty="0" sz="1600" spc="-5">
                <a:latin typeface="Trebuchet MS"/>
                <a:cs typeface="Trebuchet MS"/>
              </a:rPr>
              <a:t> </a:t>
            </a:r>
            <a:r>
              <a:rPr dirty="0" sz="1600" spc="125">
                <a:latin typeface="Trebuchet MS"/>
                <a:cs typeface="Trebuchet MS"/>
              </a:rPr>
              <a:t>apbūve</a:t>
            </a:r>
            <a:r>
              <a:rPr dirty="0" sz="1600" spc="10">
                <a:latin typeface="Trebuchet MS"/>
                <a:cs typeface="Trebuchet MS"/>
              </a:rPr>
              <a:t> </a:t>
            </a:r>
            <a:r>
              <a:rPr dirty="0" sz="1600" spc="125">
                <a:latin typeface="Trebuchet MS"/>
                <a:cs typeface="Trebuchet MS"/>
              </a:rPr>
              <a:t>ap</a:t>
            </a:r>
            <a:r>
              <a:rPr dirty="0" sz="1600" spc="-5">
                <a:latin typeface="Trebuchet MS"/>
                <a:cs typeface="Trebuchet MS"/>
              </a:rPr>
              <a:t> </a:t>
            </a:r>
            <a:r>
              <a:rPr dirty="0" sz="1600" spc="90">
                <a:latin typeface="Trebuchet MS"/>
                <a:cs typeface="Trebuchet MS"/>
              </a:rPr>
              <a:t>Alekšupi </a:t>
            </a:r>
            <a:r>
              <a:rPr dirty="0" sz="1600" spc="-465">
                <a:latin typeface="Trebuchet MS"/>
                <a:cs typeface="Trebuchet MS"/>
              </a:rPr>
              <a:t> </a:t>
            </a:r>
            <a:r>
              <a:rPr dirty="0" sz="1600" spc="95">
                <a:latin typeface="Trebuchet MS"/>
                <a:cs typeface="Trebuchet MS"/>
              </a:rPr>
              <a:t>Ventas</a:t>
            </a:r>
            <a:r>
              <a:rPr dirty="0" sz="1600" spc="5">
                <a:latin typeface="Trebuchet MS"/>
                <a:cs typeface="Trebuchet MS"/>
              </a:rPr>
              <a:t> </a:t>
            </a:r>
            <a:r>
              <a:rPr dirty="0" sz="1600" spc="65">
                <a:latin typeface="Trebuchet MS"/>
                <a:cs typeface="Trebuchet MS"/>
              </a:rPr>
              <a:t>senleja</a:t>
            </a:r>
            <a:endParaRPr sz="1600">
              <a:latin typeface="Trebuchet MS"/>
              <a:cs typeface="Trebuchet MS"/>
            </a:endParaRPr>
          </a:p>
          <a:p>
            <a:pPr marL="12700" marR="605155">
              <a:lnSpc>
                <a:spcPts val="1910"/>
              </a:lnSpc>
              <a:spcBef>
                <a:spcPts val="10"/>
              </a:spcBef>
            </a:pPr>
            <a:r>
              <a:rPr dirty="0" sz="1600" spc="95">
                <a:latin typeface="Trebuchet MS"/>
                <a:cs typeface="Trebuchet MS"/>
              </a:rPr>
              <a:t>Ventas</a:t>
            </a:r>
            <a:r>
              <a:rPr dirty="0" sz="1600" spc="-10">
                <a:latin typeface="Trebuchet MS"/>
                <a:cs typeface="Trebuchet MS"/>
              </a:rPr>
              <a:t> </a:t>
            </a:r>
            <a:r>
              <a:rPr dirty="0" sz="1600" spc="125">
                <a:latin typeface="Trebuchet MS"/>
                <a:cs typeface="Trebuchet MS"/>
              </a:rPr>
              <a:t>rumba</a:t>
            </a:r>
            <a:r>
              <a:rPr dirty="0" sz="1600" spc="10">
                <a:latin typeface="Trebuchet MS"/>
                <a:cs typeface="Trebuchet MS"/>
              </a:rPr>
              <a:t> </a:t>
            </a:r>
            <a:r>
              <a:rPr dirty="0" sz="1600" spc="-15">
                <a:latin typeface="Trebuchet MS"/>
                <a:cs typeface="Trebuchet MS"/>
              </a:rPr>
              <a:t>-</a:t>
            </a:r>
            <a:r>
              <a:rPr dirty="0" sz="1600" spc="-5">
                <a:latin typeface="Trebuchet MS"/>
                <a:cs typeface="Trebuchet MS"/>
              </a:rPr>
              <a:t> </a:t>
            </a:r>
            <a:r>
              <a:rPr dirty="0" sz="1600" spc="110">
                <a:latin typeface="Trebuchet MS"/>
                <a:cs typeface="Trebuchet MS"/>
              </a:rPr>
              <a:t>nozīmīgs </a:t>
            </a:r>
            <a:r>
              <a:rPr dirty="0" sz="1600" spc="-465">
                <a:latin typeface="Trebuchet MS"/>
                <a:cs typeface="Trebuchet MS"/>
              </a:rPr>
              <a:t> </a:t>
            </a:r>
            <a:r>
              <a:rPr dirty="0" sz="1600" spc="110">
                <a:latin typeface="Trebuchet MS"/>
                <a:cs typeface="Trebuchet MS"/>
              </a:rPr>
              <a:t>ģeogrāfisks</a:t>
            </a:r>
            <a:r>
              <a:rPr dirty="0" sz="1600" spc="5">
                <a:latin typeface="Trebuchet MS"/>
                <a:cs typeface="Trebuchet MS"/>
              </a:rPr>
              <a:t> </a:t>
            </a:r>
            <a:r>
              <a:rPr dirty="0" sz="1600" spc="135">
                <a:latin typeface="Trebuchet MS"/>
                <a:cs typeface="Trebuchet MS"/>
              </a:rPr>
              <a:t>un</a:t>
            </a:r>
            <a:endParaRPr sz="1600">
              <a:latin typeface="Trebuchet MS"/>
              <a:cs typeface="Trebuchet MS"/>
            </a:endParaRPr>
          </a:p>
          <a:p>
            <a:pPr marL="12700" marR="653415">
              <a:lnSpc>
                <a:spcPts val="1910"/>
              </a:lnSpc>
              <a:spcBef>
                <a:spcPts val="10"/>
              </a:spcBef>
            </a:pPr>
            <a:r>
              <a:rPr dirty="0" sz="1600" spc="105">
                <a:latin typeface="Trebuchet MS"/>
                <a:cs typeface="Trebuchet MS"/>
              </a:rPr>
              <a:t>ģeomorfoloģisks</a:t>
            </a:r>
            <a:r>
              <a:rPr dirty="0" sz="1600" spc="-30">
                <a:latin typeface="Trebuchet MS"/>
                <a:cs typeface="Trebuchet MS"/>
              </a:rPr>
              <a:t> </a:t>
            </a:r>
            <a:r>
              <a:rPr dirty="0" sz="1600" spc="65">
                <a:latin typeface="Trebuchet MS"/>
                <a:cs typeface="Trebuchet MS"/>
              </a:rPr>
              <a:t>objekts </a:t>
            </a:r>
            <a:r>
              <a:rPr dirty="0" sz="1600" spc="-470">
                <a:latin typeface="Trebuchet MS"/>
                <a:cs typeface="Trebuchet MS"/>
              </a:rPr>
              <a:t> </a:t>
            </a:r>
            <a:r>
              <a:rPr dirty="0" sz="1600" spc="95">
                <a:latin typeface="Trebuchet MS"/>
                <a:cs typeface="Trebuchet MS"/>
              </a:rPr>
              <a:t>Ventas</a:t>
            </a:r>
            <a:r>
              <a:rPr dirty="0" sz="1600" spc="5">
                <a:latin typeface="Trebuchet MS"/>
                <a:cs typeface="Trebuchet MS"/>
              </a:rPr>
              <a:t> </a:t>
            </a:r>
            <a:r>
              <a:rPr dirty="0" sz="1600" spc="45">
                <a:latin typeface="Trebuchet MS"/>
                <a:cs typeface="Trebuchet MS"/>
              </a:rPr>
              <a:t>senlejā.</a:t>
            </a:r>
            <a:endParaRPr sz="1600">
              <a:latin typeface="Trebuchet MS"/>
              <a:cs typeface="Trebuchet MS"/>
            </a:endParaRPr>
          </a:p>
          <a:p>
            <a:pPr marL="12700" marR="144145">
              <a:lnSpc>
                <a:spcPts val="1920"/>
              </a:lnSpc>
            </a:pPr>
            <a:r>
              <a:rPr dirty="0" sz="1600" spc="130">
                <a:latin typeface="Trebuchet MS"/>
                <a:cs typeface="Trebuchet MS"/>
              </a:rPr>
              <a:t>Senais</a:t>
            </a:r>
            <a:r>
              <a:rPr dirty="0" sz="1600" spc="-5">
                <a:latin typeface="Trebuchet MS"/>
                <a:cs typeface="Trebuchet MS"/>
              </a:rPr>
              <a:t> </a:t>
            </a:r>
            <a:r>
              <a:rPr dirty="0" sz="1600" spc="90">
                <a:latin typeface="Trebuchet MS"/>
                <a:cs typeface="Trebuchet MS"/>
              </a:rPr>
              <a:t>ķieģeIu</a:t>
            </a:r>
            <a:r>
              <a:rPr dirty="0" sz="1600" spc="-5">
                <a:latin typeface="Trebuchet MS"/>
                <a:cs typeface="Trebuchet MS"/>
              </a:rPr>
              <a:t> </a:t>
            </a:r>
            <a:r>
              <a:rPr dirty="0" sz="1600" spc="65">
                <a:latin typeface="Trebuchet MS"/>
                <a:cs typeface="Trebuchet MS"/>
              </a:rPr>
              <a:t>velvju</a:t>
            </a:r>
            <a:r>
              <a:rPr dirty="0" sz="1600" spc="-5">
                <a:latin typeface="Trebuchet MS"/>
                <a:cs typeface="Trebuchet MS"/>
              </a:rPr>
              <a:t> </a:t>
            </a:r>
            <a:r>
              <a:rPr dirty="0" sz="1600" spc="20">
                <a:latin typeface="Trebuchet MS"/>
                <a:cs typeface="Trebuchet MS"/>
              </a:rPr>
              <a:t>tilts</a:t>
            </a:r>
            <a:r>
              <a:rPr dirty="0" sz="1600">
                <a:latin typeface="Trebuchet MS"/>
                <a:cs typeface="Trebuchet MS"/>
              </a:rPr>
              <a:t> </a:t>
            </a:r>
            <a:r>
              <a:rPr dirty="0" sz="1600" spc="90">
                <a:latin typeface="Trebuchet MS"/>
                <a:cs typeface="Trebuchet MS"/>
              </a:rPr>
              <a:t>pār </a:t>
            </a:r>
            <a:r>
              <a:rPr dirty="0" sz="1600" spc="-470">
                <a:latin typeface="Trebuchet MS"/>
                <a:cs typeface="Trebuchet MS"/>
              </a:rPr>
              <a:t> </a:t>
            </a:r>
            <a:r>
              <a:rPr dirty="0" sz="1600" spc="75">
                <a:latin typeface="Trebuchet MS"/>
                <a:cs typeface="Trebuchet MS"/>
              </a:rPr>
              <a:t>Ventu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ts val="1845"/>
              </a:lnSpc>
            </a:pPr>
            <a:r>
              <a:rPr dirty="0" sz="1600" spc="125">
                <a:latin typeface="Trebuchet MS"/>
                <a:cs typeface="Trebuchet MS"/>
              </a:rPr>
              <a:t>Sarkano</a:t>
            </a:r>
            <a:r>
              <a:rPr dirty="0" sz="1600" spc="-20">
                <a:latin typeface="Trebuchet MS"/>
                <a:cs typeface="Trebuchet MS"/>
              </a:rPr>
              <a:t> </a:t>
            </a:r>
            <a:r>
              <a:rPr dirty="0" sz="1600" spc="90">
                <a:latin typeface="Trebuchet MS"/>
                <a:cs typeface="Trebuchet MS"/>
              </a:rPr>
              <a:t>kārniņu</a:t>
            </a:r>
            <a:r>
              <a:rPr dirty="0" sz="1600" spc="-10">
                <a:latin typeface="Trebuchet MS"/>
                <a:cs typeface="Trebuchet MS"/>
              </a:rPr>
              <a:t> </a:t>
            </a:r>
            <a:r>
              <a:rPr dirty="0" sz="1600" spc="35">
                <a:latin typeface="Trebuchet MS"/>
                <a:cs typeface="Trebuchet MS"/>
              </a:rPr>
              <a:t>jumti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40578" y="3670651"/>
            <a:ext cx="3307715" cy="9994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8450" indent="-286385">
              <a:lnSpc>
                <a:spcPts val="1914"/>
              </a:lnSpc>
              <a:spcBef>
                <a:spcPts val="95"/>
              </a:spcBef>
              <a:buFont typeface="Wingdings"/>
              <a:buChar char=""/>
              <a:tabLst>
                <a:tab pos="298450" algn="l"/>
                <a:tab pos="299085" algn="l"/>
              </a:tabLst>
            </a:pPr>
            <a:r>
              <a:rPr dirty="0" sz="1600" spc="105">
                <a:latin typeface="Trebuchet MS"/>
                <a:cs typeface="Trebuchet MS"/>
              </a:rPr>
              <a:t>Būvgaldniecības</a:t>
            </a:r>
            <a:r>
              <a:rPr dirty="0" sz="1600" spc="-10">
                <a:latin typeface="Trebuchet MS"/>
                <a:cs typeface="Trebuchet MS"/>
              </a:rPr>
              <a:t> </a:t>
            </a:r>
            <a:r>
              <a:rPr dirty="0" sz="1600" spc="75">
                <a:latin typeface="Trebuchet MS"/>
                <a:cs typeface="Trebuchet MS"/>
              </a:rPr>
              <a:t>elementi</a:t>
            </a:r>
            <a:endParaRPr sz="1600">
              <a:latin typeface="Trebuchet MS"/>
              <a:cs typeface="Trebuchet MS"/>
            </a:endParaRPr>
          </a:p>
          <a:p>
            <a:pPr marL="298450" indent="-286385">
              <a:lnSpc>
                <a:spcPts val="1914"/>
              </a:lnSpc>
              <a:buFont typeface="Wingdings"/>
              <a:buChar char=""/>
              <a:tabLst>
                <a:tab pos="298450" algn="l"/>
                <a:tab pos="299085" algn="l"/>
              </a:tabLst>
            </a:pPr>
            <a:r>
              <a:rPr dirty="0" sz="1600" spc="55">
                <a:latin typeface="Trebuchet MS"/>
                <a:cs typeface="Trebuchet MS"/>
              </a:rPr>
              <a:t>Ielu</a:t>
            </a:r>
            <a:r>
              <a:rPr dirty="0" sz="1600" spc="-25">
                <a:latin typeface="Trebuchet MS"/>
                <a:cs typeface="Trebuchet MS"/>
              </a:rPr>
              <a:t> </a:t>
            </a:r>
            <a:r>
              <a:rPr dirty="0" sz="1600" spc="135">
                <a:latin typeface="Trebuchet MS"/>
                <a:cs typeface="Trebuchet MS"/>
              </a:rPr>
              <a:t>segumi</a:t>
            </a:r>
            <a:endParaRPr sz="1600">
              <a:latin typeface="Trebuchet MS"/>
              <a:cs typeface="Trebuchet MS"/>
            </a:endParaRPr>
          </a:p>
          <a:p>
            <a:pPr marL="298450" marR="5080" indent="-28638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98450" algn="l"/>
                <a:tab pos="299085" algn="l"/>
              </a:tabLst>
            </a:pPr>
            <a:r>
              <a:rPr dirty="0" sz="1600" spc="70">
                <a:latin typeface="Trebuchet MS"/>
                <a:cs typeface="Trebuchet MS"/>
              </a:rPr>
              <a:t>Kultūrslānis</a:t>
            </a:r>
            <a:r>
              <a:rPr dirty="0" sz="1600" spc="5">
                <a:latin typeface="Trebuchet MS"/>
                <a:cs typeface="Trebuchet MS"/>
              </a:rPr>
              <a:t> </a:t>
            </a:r>
            <a:r>
              <a:rPr dirty="0" sz="1600" spc="80">
                <a:latin typeface="Trebuchet MS"/>
                <a:cs typeface="Trebuchet MS"/>
              </a:rPr>
              <a:t>ar</a:t>
            </a:r>
            <a:r>
              <a:rPr dirty="0" sz="1600" spc="25">
                <a:latin typeface="Trebuchet MS"/>
                <a:cs typeface="Trebuchet MS"/>
              </a:rPr>
              <a:t> </a:t>
            </a:r>
            <a:r>
              <a:rPr dirty="0" sz="1600" spc="105">
                <a:latin typeface="Trebuchet MS"/>
                <a:cs typeface="Trebuchet MS"/>
              </a:rPr>
              <a:t>arheoloģiskām </a:t>
            </a:r>
            <a:r>
              <a:rPr dirty="0" sz="1600" spc="-470">
                <a:latin typeface="Trebuchet MS"/>
                <a:cs typeface="Trebuchet MS"/>
              </a:rPr>
              <a:t> </a:t>
            </a:r>
            <a:r>
              <a:rPr dirty="0" sz="1600" spc="75">
                <a:latin typeface="Trebuchet MS"/>
                <a:cs typeface="Trebuchet MS"/>
              </a:rPr>
              <a:t>liecībām</a:t>
            </a:r>
            <a:endParaRPr sz="1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6442" y="1634"/>
            <a:ext cx="7251115" cy="508597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55" y="25739"/>
            <a:ext cx="9144000" cy="5119370"/>
            <a:chOff x="-355" y="25739"/>
            <a:chExt cx="9144000" cy="51193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902699"/>
              <a:ext cx="6319799" cy="42422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21" y="939428"/>
              <a:ext cx="6258242" cy="418031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55715" y="902699"/>
              <a:ext cx="2887916" cy="42422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10795" y="939428"/>
              <a:ext cx="2792158" cy="418031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-355" y="25739"/>
              <a:ext cx="7524115" cy="899794"/>
            </a:xfrm>
            <a:custGeom>
              <a:avLst/>
              <a:gdLst/>
              <a:ahLst/>
              <a:cxnLst/>
              <a:rect l="l" t="t" r="r" b="b"/>
              <a:pathLst>
                <a:path w="7524115" h="899794">
                  <a:moveTo>
                    <a:pt x="7523632" y="0"/>
                  </a:moveTo>
                  <a:lnTo>
                    <a:pt x="0" y="0"/>
                  </a:lnTo>
                  <a:lnTo>
                    <a:pt x="0" y="899642"/>
                  </a:lnTo>
                  <a:lnTo>
                    <a:pt x="3761994" y="899642"/>
                  </a:lnTo>
                  <a:lnTo>
                    <a:pt x="7523632" y="899642"/>
                  </a:lnTo>
                  <a:lnTo>
                    <a:pt x="7523632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0814" y="157755"/>
            <a:ext cx="647954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94995" marR="5080" indent="-582930">
              <a:lnSpc>
                <a:spcPct val="100000"/>
              </a:lnSpc>
              <a:spcBef>
                <a:spcPts val="100"/>
              </a:spcBef>
            </a:pPr>
            <a:r>
              <a:rPr dirty="0" sz="2000" spc="150">
                <a:solidFill>
                  <a:srgbClr val="FFFFFF"/>
                </a:solidFill>
                <a:latin typeface="Trebuchet MS"/>
                <a:cs typeface="Trebuchet MS"/>
              </a:rPr>
              <a:t>Dzīva</a:t>
            </a:r>
            <a:r>
              <a:rPr dirty="0" sz="20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10">
                <a:solidFill>
                  <a:srgbClr val="FFFFFF"/>
                </a:solidFill>
                <a:latin typeface="Trebuchet MS"/>
                <a:cs typeface="Trebuchet MS"/>
              </a:rPr>
              <a:t>kultūrvēsturiskā</a:t>
            </a:r>
            <a:r>
              <a:rPr dirty="0" sz="20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14">
                <a:solidFill>
                  <a:srgbClr val="FFFFFF"/>
                </a:solidFill>
                <a:latin typeface="Trebuchet MS"/>
                <a:cs typeface="Trebuchet MS"/>
              </a:rPr>
              <a:t>vide</a:t>
            </a:r>
            <a:r>
              <a:rPr dirty="0" sz="20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10">
                <a:solidFill>
                  <a:srgbClr val="FFFFFF"/>
                </a:solidFill>
                <a:latin typeface="Trebuchet MS"/>
                <a:cs typeface="Trebuchet MS"/>
              </a:rPr>
              <a:t>ar</a:t>
            </a:r>
            <a:r>
              <a:rPr dirty="0" sz="20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25">
                <a:solidFill>
                  <a:srgbClr val="FFFFFF"/>
                </a:solidFill>
                <a:latin typeface="Trebuchet MS"/>
                <a:cs typeface="Trebuchet MS"/>
              </a:rPr>
              <a:t>tās</a:t>
            </a:r>
            <a:r>
              <a:rPr dirty="0" sz="20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80">
                <a:solidFill>
                  <a:srgbClr val="FFFFFF"/>
                </a:solidFill>
                <a:latin typeface="Trebuchet MS"/>
                <a:cs typeface="Trebuchet MS"/>
              </a:rPr>
              <a:t>esošo</a:t>
            </a:r>
            <a:r>
              <a:rPr dirty="0" sz="20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10">
                <a:solidFill>
                  <a:srgbClr val="FFFFFF"/>
                </a:solidFill>
                <a:latin typeface="Trebuchet MS"/>
                <a:cs typeface="Trebuchet MS"/>
              </a:rPr>
              <a:t>substanci, </a:t>
            </a:r>
            <a:r>
              <a:rPr dirty="0" sz="2000" spc="-5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20">
                <a:solidFill>
                  <a:srgbClr val="FFFFFF"/>
                </a:solidFill>
                <a:latin typeface="Trebuchet MS"/>
                <a:cs typeface="Trebuchet MS"/>
              </a:rPr>
              <a:t>vērtībām</a:t>
            </a:r>
            <a:r>
              <a:rPr dirty="0" sz="20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75">
                <a:solidFill>
                  <a:srgbClr val="FFFFFF"/>
                </a:solidFill>
                <a:latin typeface="Trebuchet MS"/>
                <a:cs typeface="Trebuchet MS"/>
              </a:rPr>
              <a:t>un</a:t>
            </a:r>
            <a:r>
              <a:rPr dirty="0" sz="20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05">
                <a:solidFill>
                  <a:srgbClr val="FFFFFF"/>
                </a:solidFill>
                <a:latin typeface="Trebuchet MS"/>
                <a:cs typeface="Trebuchet MS"/>
              </a:rPr>
              <a:t>pievienoto</a:t>
            </a:r>
            <a:r>
              <a:rPr dirty="0" sz="20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65">
                <a:solidFill>
                  <a:srgbClr val="FFFFFF"/>
                </a:solidFill>
                <a:latin typeface="Trebuchet MS"/>
                <a:cs typeface="Trebuchet MS"/>
              </a:rPr>
              <a:t>mūsdienu</a:t>
            </a:r>
            <a:r>
              <a:rPr dirty="0" sz="20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95">
                <a:solidFill>
                  <a:srgbClr val="FFFFFF"/>
                </a:solidFill>
                <a:latin typeface="Trebuchet MS"/>
                <a:cs typeface="Trebuchet MS"/>
              </a:rPr>
              <a:t>vērtību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634"/>
            <a:ext cx="9144000" cy="5143500"/>
            <a:chOff x="0" y="1634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33962" y="2429100"/>
              <a:ext cx="4009669" cy="27158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73594" y="1634"/>
              <a:ext cx="1670037" cy="255598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880728"/>
              <a:ext cx="5806084" cy="42642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917469"/>
              <a:ext cx="5750636" cy="419507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3781"/>
              <a:ext cx="7499984" cy="899794"/>
            </a:xfrm>
            <a:custGeom>
              <a:avLst/>
              <a:gdLst/>
              <a:ahLst/>
              <a:cxnLst/>
              <a:rect l="l" t="t" r="r" b="b"/>
              <a:pathLst>
                <a:path w="7499984" h="899794">
                  <a:moveTo>
                    <a:pt x="7499515" y="0"/>
                  </a:moveTo>
                  <a:lnTo>
                    <a:pt x="0" y="0"/>
                  </a:lnTo>
                  <a:lnTo>
                    <a:pt x="0" y="899642"/>
                  </a:lnTo>
                  <a:lnTo>
                    <a:pt x="7499515" y="899642"/>
                  </a:lnTo>
                  <a:lnTo>
                    <a:pt x="7499515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82219" y="75333"/>
            <a:ext cx="6711315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42060" marR="5080" indent="-1229995">
              <a:lnSpc>
                <a:spcPct val="100000"/>
              </a:lnSpc>
              <a:spcBef>
                <a:spcPts val="100"/>
              </a:spcBef>
            </a:pPr>
            <a:r>
              <a:rPr dirty="0" sz="2400" spc="180">
                <a:solidFill>
                  <a:srgbClr val="FFFFFF"/>
                </a:solidFill>
                <a:latin typeface="Trebuchet MS"/>
                <a:cs typeface="Trebuchet MS"/>
              </a:rPr>
              <a:t>Draudzīga</a:t>
            </a:r>
            <a:r>
              <a:rPr dirty="0" sz="2400" spc="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55">
                <a:solidFill>
                  <a:srgbClr val="FFFFFF"/>
                </a:solidFill>
                <a:latin typeface="Trebuchet MS"/>
                <a:cs typeface="Trebuchet MS"/>
              </a:rPr>
              <a:t>dzīves</a:t>
            </a:r>
            <a:r>
              <a:rPr dirty="0" sz="2400" spc="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40">
                <a:solidFill>
                  <a:srgbClr val="FFFFFF"/>
                </a:solidFill>
                <a:latin typeface="Trebuchet MS"/>
                <a:cs typeface="Trebuchet MS"/>
              </a:rPr>
              <a:t>vide</a:t>
            </a:r>
            <a:r>
              <a:rPr dirty="0" sz="2400" spc="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dirty="0" sz="2400" spc="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40">
                <a:solidFill>
                  <a:srgbClr val="FFFFFF"/>
                </a:solidFill>
                <a:latin typeface="Trebuchet MS"/>
                <a:cs typeface="Trebuchet MS"/>
              </a:rPr>
              <a:t>dabiski</a:t>
            </a:r>
            <a:r>
              <a:rPr dirty="0" sz="2400" spc="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95">
                <a:solidFill>
                  <a:srgbClr val="FFFFFF"/>
                </a:solidFill>
                <a:latin typeface="Trebuchet MS"/>
                <a:cs typeface="Trebuchet MS"/>
              </a:rPr>
              <a:t>materiāli</a:t>
            </a:r>
            <a:r>
              <a:rPr dirty="0" sz="2400" spc="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200">
                <a:solidFill>
                  <a:srgbClr val="FFFFFF"/>
                </a:solidFill>
                <a:latin typeface="Trebuchet MS"/>
                <a:cs typeface="Trebuchet MS"/>
              </a:rPr>
              <a:t>un </a:t>
            </a:r>
            <a:r>
              <a:rPr dirty="0" sz="2400" spc="-70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30">
                <a:solidFill>
                  <a:srgbClr val="FFFFFF"/>
                </a:solidFill>
                <a:latin typeface="Trebuchet MS"/>
                <a:cs typeface="Trebuchet MS"/>
              </a:rPr>
              <a:t>vienlaikus</a:t>
            </a:r>
            <a:r>
              <a:rPr dirty="0" sz="240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55">
                <a:solidFill>
                  <a:srgbClr val="FFFFFF"/>
                </a:solidFill>
                <a:latin typeface="Trebuchet MS"/>
                <a:cs typeface="Trebuchet MS"/>
              </a:rPr>
              <a:t>tradīciju</a:t>
            </a:r>
            <a:r>
              <a:rPr dirty="0" sz="2400" spc="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90">
                <a:solidFill>
                  <a:srgbClr val="FFFFFF"/>
                </a:solidFill>
                <a:latin typeface="Trebuchet MS"/>
                <a:cs typeface="Trebuchet MS"/>
              </a:rPr>
              <a:t>kopšana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740" y="1060492"/>
            <a:ext cx="8038465" cy="3594735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350" spc="-15">
                <a:latin typeface="Calibri"/>
                <a:cs typeface="Calibri"/>
              </a:rPr>
              <a:t>Normativi</a:t>
            </a:r>
            <a:endParaRPr sz="1350">
              <a:latin typeface="Calibri"/>
              <a:cs typeface="Calibri"/>
            </a:endParaRPr>
          </a:p>
          <a:p>
            <a:pPr marL="12700" marR="1852295">
              <a:lnSpc>
                <a:spcPct val="115300"/>
              </a:lnSpc>
              <a:spcBef>
                <a:spcPts val="5"/>
              </a:spcBef>
            </a:pPr>
            <a:r>
              <a:rPr dirty="0" sz="1350" spc="-15">
                <a:latin typeface="Calibri"/>
                <a:cs typeface="Calibri"/>
              </a:rPr>
              <a:t>Vides</a:t>
            </a:r>
            <a:r>
              <a:rPr dirty="0" sz="1350" spc="-5">
                <a:latin typeface="Calibri"/>
                <a:cs typeface="Calibri"/>
              </a:rPr>
              <a:t> </a:t>
            </a:r>
            <a:r>
              <a:rPr dirty="0" sz="1350" spc="-20">
                <a:latin typeface="Calibri"/>
                <a:cs typeface="Calibri"/>
              </a:rPr>
              <a:t>kvalitātes</a:t>
            </a:r>
            <a:r>
              <a:rPr dirty="0" sz="1350" spc="-15">
                <a:latin typeface="Calibri"/>
                <a:cs typeface="Calibri"/>
              </a:rPr>
              <a:t> veidošana</a:t>
            </a:r>
            <a:r>
              <a:rPr dirty="0" sz="1350">
                <a:latin typeface="Calibri"/>
                <a:cs typeface="Calibri"/>
              </a:rPr>
              <a:t> </a:t>
            </a:r>
            <a:r>
              <a:rPr dirty="0" sz="1350" spc="-5">
                <a:latin typeface="Calibri"/>
                <a:cs typeface="Calibri"/>
              </a:rPr>
              <a:t>–</a:t>
            </a:r>
            <a:r>
              <a:rPr dirty="0" sz="1350" spc="-10">
                <a:latin typeface="Calibri"/>
                <a:cs typeface="Calibri"/>
              </a:rPr>
              <a:t> </a:t>
            </a:r>
            <a:r>
              <a:rPr dirty="0" sz="1350" spc="-15">
                <a:latin typeface="Calibri"/>
                <a:cs typeface="Calibri"/>
              </a:rPr>
              <a:t>vēsturiskās</a:t>
            </a:r>
            <a:r>
              <a:rPr dirty="0" sz="1350">
                <a:latin typeface="Calibri"/>
                <a:cs typeface="Calibri"/>
              </a:rPr>
              <a:t> </a:t>
            </a:r>
            <a:r>
              <a:rPr dirty="0" sz="1350" spc="-20">
                <a:latin typeface="Calibri"/>
                <a:cs typeface="Calibri"/>
              </a:rPr>
              <a:t>ēkas</a:t>
            </a:r>
            <a:r>
              <a:rPr dirty="0" sz="1350" spc="-10">
                <a:latin typeface="Calibri"/>
                <a:cs typeface="Calibri"/>
              </a:rPr>
              <a:t> </a:t>
            </a:r>
            <a:r>
              <a:rPr dirty="0" sz="1350" spc="-15">
                <a:latin typeface="Calibri"/>
                <a:cs typeface="Calibri"/>
              </a:rPr>
              <a:t>un</a:t>
            </a:r>
            <a:r>
              <a:rPr dirty="0" sz="1350">
                <a:latin typeface="Calibri"/>
                <a:cs typeface="Calibri"/>
              </a:rPr>
              <a:t> </a:t>
            </a:r>
            <a:r>
              <a:rPr dirty="0" sz="1350" spc="-15">
                <a:latin typeface="Calibri"/>
                <a:cs typeface="Calibri"/>
              </a:rPr>
              <a:t>vides</a:t>
            </a:r>
            <a:r>
              <a:rPr dirty="0" sz="1350" spc="-5">
                <a:latin typeface="Calibri"/>
                <a:cs typeface="Calibri"/>
              </a:rPr>
              <a:t> </a:t>
            </a:r>
            <a:r>
              <a:rPr dirty="0" sz="1350" spc="-20">
                <a:latin typeface="Calibri"/>
                <a:cs typeface="Calibri"/>
              </a:rPr>
              <a:t>kopums</a:t>
            </a:r>
            <a:r>
              <a:rPr dirty="0" sz="1350">
                <a:latin typeface="Calibri"/>
                <a:cs typeface="Calibri"/>
              </a:rPr>
              <a:t> </a:t>
            </a:r>
            <a:r>
              <a:rPr dirty="0" sz="1350" spc="-10">
                <a:latin typeface="Calibri"/>
                <a:cs typeface="Calibri"/>
              </a:rPr>
              <a:t>ir</a:t>
            </a:r>
            <a:r>
              <a:rPr dirty="0" sz="1350">
                <a:latin typeface="Calibri"/>
                <a:cs typeface="Calibri"/>
              </a:rPr>
              <a:t> </a:t>
            </a:r>
            <a:r>
              <a:rPr dirty="0" sz="1350" spc="-20">
                <a:latin typeface="Calibri"/>
                <a:cs typeface="Calibri"/>
              </a:rPr>
              <a:t>efektivs</a:t>
            </a:r>
            <a:r>
              <a:rPr dirty="0" sz="1350" spc="-15">
                <a:latin typeface="Calibri"/>
                <a:cs typeface="Calibri"/>
              </a:rPr>
              <a:t> klimata</a:t>
            </a:r>
            <a:r>
              <a:rPr dirty="0" sz="1350">
                <a:latin typeface="Calibri"/>
                <a:cs typeface="Calibri"/>
              </a:rPr>
              <a:t> </a:t>
            </a:r>
            <a:r>
              <a:rPr dirty="0" sz="1350" spc="-25">
                <a:latin typeface="Calibri"/>
                <a:cs typeface="Calibri"/>
              </a:rPr>
              <a:t>kontekstā </a:t>
            </a:r>
            <a:r>
              <a:rPr dirty="0" sz="1350" spc="-290">
                <a:latin typeface="Calibri"/>
                <a:cs typeface="Calibri"/>
              </a:rPr>
              <a:t> </a:t>
            </a:r>
            <a:r>
              <a:rPr dirty="0" sz="1350" spc="-20">
                <a:latin typeface="Calibri"/>
                <a:cs typeface="Calibri"/>
              </a:rPr>
              <a:t>Preventivais</a:t>
            </a:r>
            <a:r>
              <a:rPr dirty="0" sz="1350" spc="-10">
                <a:latin typeface="Calibri"/>
                <a:cs typeface="Calibri"/>
              </a:rPr>
              <a:t> darbs</a:t>
            </a:r>
            <a:r>
              <a:rPr dirty="0" sz="1350" spc="280">
                <a:latin typeface="Calibri"/>
                <a:cs typeface="Calibri"/>
              </a:rPr>
              <a:t> </a:t>
            </a:r>
            <a:r>
              <a:rPr dirty="0" sz="1350" spc="-5">
                <a:latin typeface="Calibri"/>
                <a:cs typeface="Calibri"/>
              </a:rPr>
              <a:t>-</a:t>
            </a:r>
            <a:r>
              <a:rPr dirty="0" sz="1350" spc="-10">
                <a:latin typeface="Calibri"/>
                <a:cs typeface="Calibri"/>
              </a:rPr>
              <a:t> </a:t>
            </a:r>
            <a:r>
              <a:rPr dirty="0" sz="1350" spc="-15">
                <a:latin typeface="Calibri"/>
                <a:cs typeface="Calibri"/>
              </a:rPr>
              <a:t>mantojuma</a:t>
            </a:r>
            <a:r>
              <a:rPr dirty="0" sz="1350" spc="-20">
                <a:latin typeface="Calibri"/>
                <a:cs typeface="Calibri"/>
              </a:rPr>
              <a:t> kopienu </a:t>
            </a:r>
            <a:r>
              <a:rPr dirty="0" sz="1350" spc="-15">
                <a:latin typeface="Calibri"/>
                <a:cs typeface="Calibri"/>
              </a:rPr>
              <a:t>iesaistišana</a:t>
            </a:r>
            <a:endParaRPr sz="1350">
              <a:latin typeface="Calibri"/>
              <a:cs typeface="Calibri"/>
            </a:endParaRPr>
          </a:p>
          <a:p>
            <a:pPr marL="12700" marR="5904230">
              <a:lnSpc>
                <a:spcPct val="115500"/>
              </a:lnSpc>
            </a:pPr>
            <a:r>
              <a:rPr dirty="0" sz="1350" spc="-15">
                <a:latin typeface="Calibri"/>
                <a:cs typeface="Calibri"/>
              </a:rPr>
              <a:t>Dalība </a:t>
            </a:r>
            <a:r>
              <a:rPr dirty="0" sz="1350" spc="-20">
                <a:latin typeface="Calibri"/>
                <a:cs typeface="Calibri"/>
              </a:rPr>
              <a:t>starptautiskos</a:t>
            </a:r>
            <a:r>
              <a:rPr dirty="0" sz="1350" spc="-15">
                <a:latin typeface="Calibri"/>
                <a:cs typeface="Calibri"/>
              </a:rPr>
              <a:t> projektos </a:t>
            </a:r>
            <a:r>
              <a:rPr dirty="0" sz="1350" spc="-290">
                <a:latin typeface="Calibri"/>
                <a:cs typeface="Calibri"/>
              </a:rPr>
              <a:t> </a:t>
            </a:r>
            <a:r>
              <a:rPr dirty="0" sz="1350" spc="-20">
                <a:latin typeface="Calibri"/>
                <a:cs typeface="Calibri"/>
              </a:rPr>
              <a:t>Atbalsts</a:t>
            </a:r>
            <a:r>
              <a:rPr dirty="0" sz="1350" spc="-15">
                <a:latin typeface="Calibri"/>
                <a:cs typeface="Calibri"/>
              </a:rPr>
              <a:t> iedzīvotājiem</a:t>
            </a:r>
            <a:endParaRPr sz="1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dirty="0" sz="1350" spc="-20">
                <a:latin typeface="Calibri"/>
                <a:cs typeface="Calibri"/>
              </a:rPr>
              <a:t>Ēku</a:t>
            </a:r>
            <a:r>
              <a:rPr dirty="0" sz="1350" spc="-5">
                <a:latin typeface="Calibri"/>
                <a:cs typeface="Calibri"/>
              </a:rPr>
              <a:t> </a:t>
            </a:r>
            <a:r>
              <a:rPr dirty="0" sz="1350" spc="-15">
                <a:latin typeface="Calibri"/>
                <a:cs typeface="Calibri"/>
              </a:rPr>
              <a:t>atjaunošanas</a:t>
            </a:r>
            <a:r>
              <a:rPr dirty="0" sz="1350">
                <a:latin typeface="Calibri"/>
                <a:cs typeface="Calibri"/>
              </a:rPr>
              <a:t> </a:t>
            </a:r>
            <a:r>
              <a:rPr dirty="0" sz="1350" spc="-15">
                <a:latin typeface="Calibri"/>
                <a:cs typeface="Calibri"/>
              </a:rPr>
              <a:t>piemēri</a:t>
            </a:r>
            <a:r>
              <a:rPr dirty="0" sz="1350" spc="-5">
                <a:latin typeface="Calibri"/>
                <a:cs typeface="Calibri"/>
              </a:rPr>
              <a:t> </a:t>
            </a:r>
            <a:r>
              <a:rPr dirty="0" sz="1350" spc="-10">
                <a:latin typeface="Calibri"/>
                <a:cs typeface="Calibri"/>
              </a:rPr>
              <a:t>un</a:t>
            </a:r>
            <a:r>
              <a:rPr dirty="0" sz="1350" spc="-15">
                <a:latin typeface="Calibri"/>
                <a:cs typeface="Calibri"/>
              </a:rPr>
              <a:t> to</a:t>
            </a:r>
            <a:r>
              <a:rPr dirty="0" sz="1350" spc="5">
                <a:latin typeface="Calibri"/>
                <a:cs typeface="Calibri"/>
              </a:rPr>
              <a:t> </a:t>
            </a:r>
            <a:r>
              <a:rPr dirty="0" sz="1350" spc="-20">
                <a:latin typeface="Calibri"/>
                <a:cs typeface="Calibri"/>
              </a:rPr>
              <a:t>analīze,</a:t>
            </a:r>
            <a:r>
              <a:rPr dirty="0" sz="1350" spc="5">
                <a:latin typeface="Calibri"/>
                <a:cs typeface="Calibri"/>
              </a:rPr>
              <a:t> </a:t>
            </a:r>
            <a:r>
              <a:rPr dirty="0" sz="1350" spc="-15">
                <a:latin typeface="Calibri"/>
                <a:cs typeface="Calibri"/>
              </a:rPr>
              <a:t>vērtēšana,</a:t>
            </a:r>
            <a:r>
              <a:rPr dirty="0" sz="1350">
                <a:latin typeface="Calibri"/>
                <a:cs typeface="Calibri"/>
              </a:rPr>
              <a:t> </a:t>
            </a:r>
            <a:r>
              <a:rPr dirty="0" sz="1350" spc="-15">
                <a:latin typeface="Calibri"/>
                <a:cs typeface="Calibri"/>
              </a:rPr>
              <a:t>secinājumi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 algn="just" marL="12700" marR="5080">
              <a:lnSpc>
                <a:spcPct val="99700"/>
              </a:lnSpc>
              <a:spcBef>
                <a:spcPts val="5"/>
              </a:spcBef>
            </a:pPr>
            <a:r>
              <a:rPr dirty="0" sz="1600" spc="-10" b="1">
                <a:latin typeface="Calibri"/>
                <a:cs typeface="Calibri"/>
              </a:rPr>
              <a:t>Mūsu</a:t>
            </a:r>
            <a:r>
              <a:rPr dirty="0" sz="1600" spc="170" b="1">
                <a:latin typeface="Calibri"/>
                <a:cs typeface="Calibri"/>
              </a:rPr>
              <a:t> </a:t>
            </a:r>
            <a:r>
              <a:rPr dirty="0" sz="1600" spc="-15" b="1">
                <a:latin typeface="Calibri"/>
                <a:cs typeface="Calibri"/>
              </a:rPr>
              <a:t>uzdevums</a:t>
            </a:r>
            <a:r>
              <a:rPr dirty="0" sz="1600" spc="180" b="1">
                <a:latin typeface="Calibri"/>
                <a:cs typeface="Calibri"/>
              </a:rPr>
              <a:t> </a:t>
            </a:r>
            <a:r>
              <a:rPr dirty="0" sz="1600" spc="-5" b="1">
                <a:latin typeface="Calibri"/>
                <a:cs typeface="Calibri"/>
              </a:rPr>
              <a:t>–</a:t>
            </a:r>
            <a:r>
              <a:rPr dirty="0" sz="1600" spc="180" b="1">
                <a:latin typeface="Calibri"/>
                <a:cs typeface="Calibri"/>
              </a:rPr>
              <a:t> </a:t>
            </a:r>
            <a:r>
              <a:rPr dirty="0" sz="1600" spc="-5" b="1">
                <a:latin typeface="Calibri"/>
                <a:cs typeface="Calibri"/>
              </a:rPr>
              <a:t>nepieļaut</a:t>
            </a:r>
            <a:r>
              <a:rPr dirty="0" sz="1600" spc="17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teritoriju</a:t>
            </a:r>
            <a:r>
              <a:rPr dirty="0" sz="1600" spc="17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un</a:t>
            </a:r>
            <a:r>
              <a:rPr dirty="0" sz="1600" spc="18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uztveres</a:t>
            </a:r>
            <a:r>
              <a:rPr dirty="0" sz="1600" spc="18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degradāciju</a:t>
            </a:r>
            <a:r>
              <a:rPr dirty="0" sz="1600" spc="175" b="1">
                <a:latin typeface="Calibri"/>
                <a:cs typeface="Calibri"/>
              </a:rPr>
              <a:t> </a:t>
            </a:r>
            <a:r>
              <a:rPr dirty="0" sz="1600" spc="-15" b="1">
                <a:latin typeface="Calibri"/>
                <a:cs typeface="Calibri"/>
              </a:rPr>
              <a:t>kultūras</a:t>
            </a:r>
            <a:r>
              <a:rPr dirty="0" sz="1600" spc="170" b="1">
                <a:latin typeface="Calibri"/>
                <a:cs typeface="Calibri"/>
              </a:rPr>
              <a:t> </a:t>
            </a:r>
            <a:r>
              <a:rPr dirty="0" sz="1600" spc="-5" b="1">
                <a:latin typeface="Calibri"/>
                <a:cs typeface="Calibri"/>
              </a:rPr>
              <a:t>un</a:t>
            </a:r>
            <a:r>
              <a:rPr dirty="0" sz="1600" spc="17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klimata</a:t>
            </a:r>
            <a:r>
              <a:rPr dirty="0" sz="1600" spc="185" b="1">
                <a:latin typeface="Calibri"/>
                <a:cs typeface="Calibri"/>
              </a:rPr>
              <a:t> </a:t>
            </a:r>
            <a:r>
              <a:rPr dirty="0" sz="1600" spc="-20" b="1">
                <a:latin typeface="Calibri"/>
                <a:cs typeface="Calibri"/>
              </a:rPr>
              <a:t>kontekstā, </a:t>
            </a:r>
            <a:r>
              <a:rPr dirty="0" sz="1600" spc="-350" b="1">
                <a:latin typeface="Calibri"/>
                <a:cs typeface="Calibri"/>
              </a:rPr>
              <a:t> </a:t>
            </a:r>
            <a:r>
              <a:rPr dirty="0" sz="1600" spc="-15" b="1">
                <a:latin typeface="Calibri"/>
                <a:cs typeface="Calibri"/>
              </a:rPr>
              <a:t>bet pretēji </a:t>
            </a:r>
            <a:r>
              <a:rPr dirty="0" sz="1600" spc="-5" b="1">
                <a:latin typeface="Calibri"/>
                <a:cs typeface="Calibri"/>
              </a:rPr>
              <a:t>– </a:t>
            </a:r>
            <a:r>
              <a:rPr dirty="0" sz="1600" spc="-10" b="1">
                <a:latin typeface="Calibri"/>
                <a:cs typeface="Calibri"/>
              </a:rPr>
              <a:t>ekoloģija </a:t>
            </a:r>
            <a:r>
              <a:rPr dirty="0" sz="1600" spc="-5" b="1">
                <a:latin typeface="Calibri"/>
                <a:cs typeface="Calibri"/>
              </a:rPr>
              <a:t>–</a:t>
            </a:r>
            <a:r>
              <a:rPr dirty="0" sz="160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(ecologus </a:t>
            </a:r>
            <a:r>
              <a:rPr dirty="0" sz="1600" spc="-5" b="1">
                <a:latin typeface="Calibri"/>
                <a:cs typeface="Calibri"/>
              </a:rPr>
              <a:t>- </a:t>
            </a:r>
            <a:r>
              <a:rPr dirty="0" sz="1600" spc="-10" b="1">
                <a:latin typeface="Calibri"/>
                <a:cs typeface="Calibri"/>
              </a:rPr>
              <a:t>no grieķu valodas) </a:t>
            </a:r>
            <a:r>
              <a:rPr dirty="0" sz="1600" spc="-15" b="1">
                <a:latin typeface="Calibri"/>
                <a:cs typeface="Calibri"/>
              </a:rPr>
              <a:t>savas </a:t>
            </a:r>
            <a:r>
              <a:rPr dirty="0" sz="1600" spc="-10" b="1">
                <a:latin typeface="Calibri"/>
                <a:cs typeface="Calibri"/>
              </a:rPr>
              <a:t>mājas (pilsētas) </a:t>
            </a:r>
            <a:r>
              <a:rPr dirty="0" sz="1600" spc="-5" b="1">
                <a:latin typeface="Calibri"/>
                <a:cs typeface="Calibri"/>
              </a:rPr>
              <a:t>zināšana, lai </a:t>
            </a:r>
            <a:r>
              <a:rPr dirty="0" sz="1600" b="1">
                <a:latin typeface="Calibri"/>
                <a:cs typeface="Calibri"/>
              </a:rPr>
              <a:t> </a:t>
            </a:r>
            <a:r>
              <a:rPr dirty="0" sz="1600" spc="-15" b="1">
                <a:latin typeface="Calibri"/>
                <a:cs typeface="Calibri"/>
              </a:rPr>
              <a:t>sakoptu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5" b="1">
                <a:latin typeface="Calibri"/>
                <a:cs typeface="Calibri"/>
              </a:rPr>
              <a:t>to </a:t>
            </a:r>
            <a:r>
              <a:rPr dirty="0" sz="1600" spc="-10" b="1">
                <a:latin typeface="Calibri"/>
                <a:cs typeface="Calibri"/>
              </a:rPr>
              <a:t>un</a:t>
            </a:r>
            <a:r>
              <a:rPr dirty="0" sz="1600" spc="-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uzturētu</a:t>
            </a:r>
            <a:endParaRPr sz="1600">
              <a:latin typeface="Calibri"/>
              <a:cs typeface="Calibri"/>
            </a:endParaRPr>
          </a:p>
          <a:p>
            <a:pPr marL="12700" marR="1901825">
              <a:lnSpc>
                <a:spcPct val="232799"/>
              </a:lnSpc>
            </a:pPr>
            <a:r>
              <a:rPr dirty="0" sz="1600" spc="-10" b="1">
                <a:latin typeface="Calibri"/>
                <a:cs typeface="Calibri"/>
              </a:rPr>
              <a:t>Kultūrtelpai</a:t>
            </a:r>
            <a:r>
              <a:rPr dirty="0" sz="1600" spc="-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tendence</a:t>
            </a:r>
            <a:r>
              <a:rPr dirty="0" sz="1600" spc="-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vairoties</a:t>
            </a:r>
            <a:r>
              <a:rPr dirty="0" sz="1600" spc="-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dažādās</a:t>
            </a:r>
            <a:r>
              <a:rPr dirty="0" sz="1600" spc="-5" b="1">
                <a:latin typeface="Calibri"/>
                <a:cs typeface="Calibri"/>
              </a:rPr>
              <a:t> ziņās</a:t>
            </a:r>
            <a:r>
              <a:rPr dirty="0" sz="1600" spc="-10" b="1">
                <a:latin typeface="Calibri"/>
                <a:cs typeface="Calibri"/>
              </a:rPr>
              <a:t> </a:t>
            </a:r>
            <a:r>
              <a:rPr dirty="0" sz="1600" spc="-5" b="1">
                <a:latin typeface="Calibri"/>
                <a:cs typeface="Calibri"/>
              </a:rPr>
              <a:t>–</a:t>
            </a:r>
            <a:r>
              <a:rPr dirty="0" sz="1600" b="1">
                <a:latin typeface="Calibri"/>
                <a:cs typeface="Calibri"/>
              </a:rPr>
              <a:t> </a:t>
            </a:r>
            <a:r>
              <a:rPr dirty="0" sz="1600" spc="-15" b="1">
                <a:latin typeface="Calibri"/>
                <a:cs typeface="Calibri"/>
              </a:rPr>
              <a:t>ekonomiskā,</a:t>
            </a:r>
            <a:r>
              <a:rPr dirty="0" sz="1600" b="1">
                <a:latin typeface="Calibri"/>
                <a:cs typeface="Calibri"/>
              </a:rPr>
              <a:t> </a:t>
            </a:r>
            <a:r>
              <a:rPr dirty="0" sz="1600" spc="-5" b="1">
                <a:latin typeface="Calibri"/>
                <a:cs typeface="Calibri"/>
              </a:rPr>
              <a:t>izjūtu</a:t>
            </a:r>
            <a:r>
              <a:rPr dirty="0" sz="1600" spc="-10" b="1">
                <a:latin typeface="Calibri"/>
                <a:cs typeface="Calibri"/>
              </a:rPr>
              <a:t> </a:t>
            </a:r>
            <a:r>
              <a:rPr dirty="0" sz="1600" spc="-5" b="1">
                <a:latin typeface="Calibri"/>
                <a:cs typeface="Calibri"/>
              </a:rPr>
              <a:t>līmenī </a:t>
            </a:r>
            <a:r>
              <a:rPr dirty="0" sz="1600" spc="-35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Ir</a:t>
            </a:r>
            <a:r>
              <a:rPr dirty="0" sz="1600" spc="-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mantojums,</a:t>
            </a:r>
            <a:r>
              <a:rPr dirty="0" sz="1600" spc="-5" b="1">
                <a:latin typeface="Calibri"/>
                <a:cs typeface="Calibri"/>
              </a:rPr>
              <a:t> </a:t>
            </a:r>
            <a:r>
              <a:rPr dirty="0" sz="1600" spc="-15" b="1">
                <a:latin typeface="Calibri"/>
                <a:cs typeface="Calibri"/>
              </a:rPr>
              <a:t>tā</a:t>
            </a:r>
            <a:r>
              <a:rPr dirty="0" sz="1600" spc="-5" b="1">
                <a:latin typeface="Calibri"/>
                <a:cs typeface="Calibri"/>
              </a:rPr>
              <a:t> apzināšana,</a:t>
            </a:r>
            <a:r>
              <a:rPr dirty="0" sz="1600" spc="-15" b="1">
                <a:latin typeface="Calibri"/>
                <a:cs typeface="Calibri"/>
              </a:rPr>
              <a:t> izpratne</a:t>
            </a:r>
            <a:r>
              <a:rPr dirty="0" sz="1600" spc="-10" b="1">
                <a:latin typeface="Calibri"/>
                <a:cs typeface="Calibri"/>
              </a:rPr>
              <a:t> un</a:t>
            </a:r>
            <a:r>
              <a:rPr dirty="0" sz="1600" spc="-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tendence vairot </a:t>
            </a:r>
            <a:r>
              <a:rPr dirty="0" sz="1600" spc="-15" b="1">
                <a:latin typeface="Calibri"/>
                <a:cs typeface="Calibri"/>
              </a:rPr>
              <a:t>tā</a:t>
            </a:r>
            <a:r>
              <a:rPr dirty="0" sz="1600" spc="-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spēku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355" y="25739"/>
            <a:ext cx="7524115" cy="899794"/>
          </a:xfrm>
          <a:custGeom>
            <a:avLst/>
            <a:gdLst/>
            <a:ahLst/>
            <a:cxnLst/>
            <a:rect l="l" t="t" r="r" b="b"/>
            <a:pathLst>
              <a:path w="7524115" h="899794">
                <a:moveTo>
                  <a:pt x="7523632" y="0"/>
                </a:moveTo>
                <a:lnTo>
                  <a:pt x="0" y="0"/>
                </a:lnTo>
                <a:lnTo>
                  <a:pt x="0" y="899642"/>
                </a:lnTo>
                <a:lnTo>
                  <a:pt x="3761994" y="899642"/>
                </a:lnTo>
                <a:lnTo>
                  <a:pt x="7523632" y="899642"/>
                </a:lnTo>
                <a:lnTo>
                  <a:pt x="7523632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21334" y="157755"/>
            <a:ext cx="6080125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906780" marR="5080" indent="-894715">
              <a:lnSpc>
                <a:spcPct val="100000"/>
              </a:lnSpc>
              <a:spcBef>
                <a:spcPts val="100"/>
              </a:spcBef>
            </a:pPr>
            <a:r>
              <a:rPr dirty="0" sz="2000" spc="100">
                <a:solidFill>
                  <a:srgbClr val="FFFFFF"/>
                </a:solidFill>
                <a:latin typeface="Trebuchet MS"/>
                <a:cs typeface="Trebuchet MS"/>
              </a:rPr>
              <a:t>Klimata</a:t>
            </a:r>
            <a:r>
              <a:rPr dirty="0" sz="20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25">
                <a:solidFill>
                  <a:srgbClr val="FFFFFF"/>
                </a:solidFill>
                <a:latin typeface="Trebuchet MS"/>
                <a:cs typeface="Trebuchet MS"/>
              </a:rPr>
              <a:t>pārmaiņas.</a:t>
            </a:r>
            <a:r>
              <a:rPr dirty="0" sz="20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00">
                <a:solidFill>
                  <a:srgbClr val="FFFFFF"/>
                </a:solidFill>
                <a:latin typeface="Trebuchet MS"/>
                <a:cs typeface="Trebuchet MS"/>
              </a:rPr>
              <a:t>Klimata</a:t>
            </a:r>
            <a:r>
              <a:rPr dirty="0" sz="20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45">
                <a:solidFill>
                  <a:srgbClr val="FFFFFF"/>
                </a:solidFill>
                <a:latin typeface="Trebuchet MS"/>
                <a:cs typeface="Trebuchet MS"/>
              </a:rPr>
              <a:t>neitralitāte.</a:t>
            </a:r>
            <a:r>
              <a:rPr dirty="0" sz="200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00">
                <a:solidFill>
                  <a:srgbClr val="FFFFFF"/>
                </a:solidFill>
                <a:latin typeface="Trebuchet MS"/>
                <a:cs typeface="Trebuchet MS"/>
              </a:rPr>
              <a:t>Aprites </a:t>
            </a:r>
            <a:r>
              <a:rPr dirty="0" sz="2000" spc="-5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14">
                <a:solidFill>
                  <a:srgbClr val="FFFFFF"/>
                </a:solidFill>
                <a:latin typeface="Trebuchet MS"/>
                <a:cs typeface="Trebuchet MS"/>
              </a:rPr>
              <a:t>ekonomika.</a:t>
            </a:r>
            <a:r>
              <a:rPr dirty="0" sz="20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35">
                <a:solidFill>
                  <a:srgbClr val="FFFFFF"/>
                </a:solidFill>
                <a:latin typeface="Trebuchet MS"/>
                <a:cs typeface="Trebuchet MS"/>
              </a:rPr>
              <a:t>Mantojuma</a:t>
            </a:r>
            <a:r>
              <a:rPr dirty="0" sz="20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05">
                <a:solidFill>
                  <a:srgbClr val="FFFFFF"/>
                </a:solidFill>
                <a:latin typeface="Trebuchet MS"/>
                <a:cs typeface="Trebuchet MS"/>
              </a:rPr>
              <a:t>kopienas.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355" y="29346"/>
            <a:ext cx="7524115" cy="899794"/>
          </a:xfrm>
          <a:custGeom>
            <a:avLst/>
            <a:gdLst/>
            <a:ahLst/>
            <a:cxnLst/>
            <a:rect l="l" t="t" r="r" b="b"/>
            <a:pathLst>
              <a:path w="7524115" h="899794">
                <a:moveTo>
                  <a:pt x="7523632" y="0"/>
                </a:moveTo>
                <a:lnTo>
                  <a:pt x="0" y="0"/>
                </a:lnTo>
                <a:lnTo>
                  <a:pt x="0" y="899629"/>
                </a:lnTo>
                <a:lnTo>
                  <a:pt x="3761994" y="899629"/>
                </a:lnTo>
                <a:lnTo>
                  <a:pt x="7523632" y="899629"/>
                </a:lnTo>
                <a:lnTo>
                  <a:pt x="7523632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35901" y="340648"/>
            <a:ext cx="514223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45">
                <a:solidFill>
                  <a:srgbClr val="FFFFFF"/>
                </a:solidFill>
                <a:latin typeface="Trebuchet MS"/>
                <a:cs typeface="Trebuchet MS"/>
              </a:rPr>
              <a:t>Rīcības</a:t>
            </a:r>
            <a:r>
              <a:rPr dirty="0" sz="24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55">
                <a:solidFill>
                  <a:srgbClr val="FFFFFF"/>
                </a:solidFill>
                <a:latin typeface="Trebuchet MS"/>
                <a:cs typeface="Trebuchet MS"/>
              </a:rPr>
              <a:t>plānu</a:t>
            </a:r>
            <a:r>
              <a:rPr dirty="0" sz="240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204">
                <a:solidFill>
                  <a:srgbClr val="FFFFFF"/>
                </a:solidFill>
                <a:latin typeface="Trebuchet MS"/>
                <a:cs typeface="Trebuchet MS"/>
              </a:rPr>
              <a:t>un</a:t>
            </a:r>
            <a:r>
              <a:rPr dirty="0" sz="2400" spc="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65">
                <a:solidFill>
                  <a:srgbClr val="FFFFFF"/>
                </a:solidFill>
                <a:latin typeface="Trebuchet MS"/>
                <a:cs typeface="Trebuchet MS"/>
              </a:rPr>
              <a:t>ideju</a:t>
            </a:r>
            <a:r>
              <a:rPr dirty="0" sz="240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165">
                <a:solidFill>
                  <a:srgbClr val="FFFFFF"/>
                </a:solidFill>
                <a:latin typeface="Trebuchet MS"/>
                <a:cs typeface="Trebuchet MS"/>
              </a:rPr>
              <a:t>īstenošana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6268" y="1348749"/>
            <a:ext cx="5552998" cy="321947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476334" y="1008795"/>
            <a:ext cx="3077210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20">
                <a:latin typeface="Calibri"/>
                <a:cs typeface="Calibri"/>
              </a:rPr>
              <a:t>Svētais</a:t>
            </a:r>
            <a:r>
              <a:rPr dirty="0" sz="2100" spc="-15">
                <a:latin typeface="Calibri"/>
                <a:cs typeface="Calibri"/>
              </a:rPr>
              <a:t> </a:t>
            </a:r>
            <a:r>
              <a:rPr dirty="0" sz="2100" spc="-10">
                <a:latin typeface="Calibri"/>
                <a:cs typeface="Calibri"/>
              </a:rPr>
              <a:t>kauss </a:t>
            </a:r>
            <a:r>
              <a:rPr dirty="0" sz="2100" spc="-15">
                <a:latin typeface="Calibri"/>
                <a:cs typeface="Calibri"/>
              </a:rPr>
              <a:t>vai</a:t>
            </a:r>
            <a:r>
              <a:rPr dirty="0" sz="2100" spc="-10">
                <a:latin typeface="Calibri"/>
                <a:cs typeface="Calibri"/>
              </a:rPr>
              <a:t> mantojums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3978" y="4655956"/>
            <a:ext cx="3949700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10">
                <a:latin typeface="Calibri"/>
                <a:cs typeface="Calibri"/>
              </a:rPr>
              <a:t>Saliedēt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sabiedrību</a:t>
            </a:r>
            <a:r>
              <a:rPr dirty="0" sz="2100">
                <a:latin typeface="Calibri"/>
                <a:cs typeface="Calibri"/>
              </a:rPr>
              <a:t> </a:t>
            </a:r>
            <a:r>
              <a:rPr dirty="0" sz="2100" spc="-5">
                <a:latin typeface="Calibri"/>
                <a:cs typeface="Calibri"/>
              </a:rPr>
              <a:t>caur</a:t>
            </a:r>
            <a:r>
              <a:rPr dirty="0" sz="2100" spc="5">
                <a:latin typeface="Calibri"/>
                <a:cs typeface="Calibri"/>
              </a:rPr>
              <a:t> </a:t>
            </a:r>
            <a:r>
              <a:rPr dirty="0" sz="2100" spc="-10">
                <a:latin typeface="Calibri"/>
                <a:cs typeface="Calibri"/>
              </a:rPr>
              <a:t>mantojumu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0304" y="3744451"/>
            <a:ext cx="6581775" cy="11671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500" spc="-5">
                <a:latin typeface="Calibri"/>
                <a:cs typeface="Calibri"/>
              </a:rPr>
              <a:t>Iepriekšējais</a:t>
            </a:r>
            <a:r>
              <a:rPr dirty="0" sz="1500" spc="28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uzstādījums-&gt;</a:t>
            </a:r>
            <a:r>
              <a:rPr dirty="0" sz="1500" spc="27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aizsargāt</a:t>
            </a:r>
            <a:r>
              <a:rPr dirty="0" sz="1500" spc="28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mantojumi,</a:t>
            </a:r>
            <a:r>
              <a:rPr dirty="0" sz="1500" spc="27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to</a:t>
            </a:r>
            <a:r>
              <a:rPr dirty="0" sz="1500" spc="28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izolējot</a:t>
            </a:r>
            <a:r>
              <a:rPr dirty="0" sz="1500" spc="27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no</a:t>
            </a:r>
            <a:r>
              <a:rPr dirty="0" sz="1500" spc="275">
                <a:latin typeface="Calibri"/>
                <a:cs typeface="Calibri"/>
              </a:rPr>
              <a:t> </a:t>
            </a:r>
            <a:r>
              <a:rPr dirty="0" sz="1500">
                <a:latin typeface="Calibri"/>
                <a:cs typeface="Calibri"/>
              </a:rPr>
              <a:t>cilvēkiem;</a:t>
            </a:r>
            <a:r>
              <a:rPr dirty="0" sz="1500" spc="27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kultūras </a:t>
            </a:r>
            <a:r>
              <a:rPr dirty="0" sz="1500" spc="-32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mantojuma </a:t>
            </a:r>
            <a:r>
              <a:rPr dirty="0" sz="1500" spc="-10">
                <a:latin typeface="Calibri"/>
                <a:cs typeface="Calibri"/>
              </a:rPr>
              <a:t>vērtiba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tiek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noteikta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15">
                <a:latin typeface="Calibri"/>
                <a:cs typeface="Calibri"/>
              </a:rPr>
              <a:t>tā</a:t>
            </a:r>
            <a:r>
              <a:rPr dirty="0" sz="1500" spc="-5">
                <a:latin typeface="Calibri"/>
                <a:cs typeface="Calibri"/>
              </a:rPr>
              <a:t> saglabātibā</a:t>
            </a:r>
            <a:r>
              <a:rPr dirty="0" sz="1500">
                <a:latin typeface="Calibri"/>
                <a:cs typeface="Calibri"/>
              </a:rPr>
              <a:t> un </a:t>
            </a:r>
            <a:r>
              <a:rPr dirty="0" sz="1500" spc="-10">
                <a:latin typeface="Calibri"/>
                <a:cs typeface="Calibri"/>
              </a:rPr>
              <a:t>autentiskuma</a:t>
            </a:r>
            <a:r>
              <a:rPr dirty="0" sz="1500" spc="-5">
                <a:latin typeface="Calibri"/>
                <a:cs typeface="Calibri"/>
              </a:rPr>
              <a:t> līmenī</a:t>
            </a:r>
            <a:endParaRPr sz="1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Calibri"/>
              <a:cs typeface="Calibri"/>
            </a:endParaRPr>
          </a:p>
          <a:p>
            <a:pPr marL="12700" marR="12700">
              <a:lnSpc>
                <a:spcPct val="100000"/>
              </a:lnSpc>
            </a:pPr>
            <a:r>
              <a:rPr dirty="0" sz="1500" spc="-5">
                <a:latin typeface="Calibri"/>
                <a:cs typeface="Calibri"/>
              </a:rPr>
              <a:t>Esošais </a:t>
            </a:r>
            <a:r>
              <a:rPr dirty="0" sz="1500" spc="-10">
                <a:latin typeface="Calibri"/>
                <a:cs typeface="Calibri"/>
              </a:rPr>
              <a:t>uzstādījums</a:t>
            </a:r>
            <a:r>
              <a:rPr dirty="0" sz="1500" spc="-5">
                <a:latin typeface="Calibri"/>
                <a:cs typeface="Calibri"/>
              </a:rPr>
              <a:t> -&gt;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nepieciešamība </a:t>
            </a:r>
            <a:r>
              <a:rPr dirty="0" sz="1500">
                <a:latin typeface="Calibri"/>
                <a:cs typeface="Calibri"/>
              </a:rPr>
              <a:t>pilnībā </a:t>
            </a:r>
            <a:r>
              <a:rPr dirty="0" sz="1500" spc="-10">
                <a:latin typeface="Calibri"/>
                <a:cs typeface="Calibri"/>
              </a:rPr>
              <a:t>integrēt</a:t>
            </a:r>
            <a:r>
              <a:rPr dirty="0" sz="1500" spc="-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kultūrvēsturisko</a:t>
            </a:r>
            <a:r>
              <a:rPr dirty="0" sz="1500" spc="-5">
                <a:latin typeface="Calibri"/>
                <a:cs typeface="Calibri"/>
              </a:rPr>
              <a:t> mantojumu </a:t>
            </a:r>
            <a:r>
              <a:rPr dirty="0" sz="1500" spc="-32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vietējā</a:t>
            </a:r>
            <a:r>
              <a:rPr dirty="0" sz="1500">
                <a:latin typeface="Calibri"/>
                <a:cs typeface="Calibri"/>
              </a:rPr>
              <a:t> sabiedrībā, </a:t>
            </a:r>
            <a:r>
              <a:rPr dirty="0" sz="1500" spc="-5">
                <a:latin typeface="Calibri"/>
                <a:cs typeface="Calibri"/>
              </a:rPr>
              <a:t>mantojuma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vērtiba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pieaug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to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lietojot</a:t>
            </a:r>
            <a:r>
              <a:rPr dirty="0" sz="1500">
                <a:latin typeface="Calibri"/>
                <a:cs typeface="Calibri"/>
              </a:rPr>
              <a:t> un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iekļaujot</a:t>
            </a:r>
            <a:r>
              <a:rPr dirty="0" sz="1500">
                <a:latin typeface="Calibri"/>
                <a:cs typeface="Calibri"/>
              </a:rPr>
              <a:t> </a:t>
            </a:r>
            <a:r>
              <a:rPr dirty="0" sz="1500" spc="-10">
                <a:latin typeface="Calibri"/>
                <a:cs typeface="Calibri"/>
              </a:rPr>
              <a:t>ikdienas</a:t>
            </a:r>
            <a:r>
              <a:rPr dirty="0" sz="1500" spc="5">
                <a:latin typeface="Calibri"/>
                <a:cs typeface="Calibri"/>
              </a:rPr>
              <a:t> </a:t>
            </a:r>
            <a:r>
              <a:rPr dirty="0" sz="1500" spc="-5">
                <a:latin typeface="Calibri"/>
                <a:cs typeface="Calibri"/>
              </a:rPr>
              <a:t>sadzīvē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11185" y="122119"/>
            <a:ext cx="258254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394335">
              <a:lnSpc>
                <a:spcPct val="100000"/>
              </a:lnSpc>
              <a:spcBef>
                <a:spcPts val="100"/>
              </a:spcBef>
            </a:pPr>
            <a:r>
              <a:rPr dirty="0" sz="1800" spc="-10"/>
              <a:t>Aizsardzība izolējot </a:t>
            </a:r>
            <a:r>
              <a:rPr dirty="0" sz="1800" spc="-5"/>
              <a:t> </a:t>
            </a:r>
            <a:r>
              <a:rPr dirty="0" sz="1800" spc="-15"/>
              <a:t>Restaurācija</a:t>
            </a:r>
            <a:r>
              <a:rPr dirty="0" sz="1800" spc="-40"/>
              <a:t> </a:t>
            </a:r>
            <a:r>
              <a:rPr dirty="0" sz="1800" spc="-15"/>
              <a:t>restauratoriem</a:t>
            </a:r>
            <a:endParaRPr sz="1800"/>
          </a:p>
        </p:txBody>
      </p:sp>
      <p:sp>
        <p:nvSpPr>
          <p:cNvPr id="4" name="object 4"/>
          <p:cNvSpPr txBox="1"/>
          <p:nvPr/>
        </p:nvSpPr>
        <p:spPr>
          <a:xfrm>
            <a:off x="4780343" y="112035"/>
            <a:ext cx="28879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4704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Saglabāšana </a:t>
            </a:r>
            <a:r>
              <a:rPr dirty="0" sz="1800" spc="-10">
                <a:latin typeface="Calibri"/>
                <a:cs typeface="Calibri"/>
              </a:rPr>
              <a:t>iesaistot 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Kopšana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speciālistu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uzraudzībā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4551" y="723070"/>
            <a:ext cx="2653550" cy="297863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93602" y="1108630"/>
            <a:ext cx="3314522" cy="212831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62225" y="462683"/>
            <a:ext cx="4690110" cy="346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00" spc="-5" b="1">
                <a:latin typeface="Calibri"/>
                <a:cs typeface="Calibri"/>
              </a:rPr>
              <a:t>REGULĀRĀS</a:t>
            </a:r>
            <a:r>
              <a:rPr dirty="0" sz="2100" spc="-10" b="1">
                <a:latin typeface="Calibri"/>
                <a:cs typeface="Calibri"/>
              </a:rPr>
              <a:t> </a:t>
            </a:r>
            <a:r>
              <a:rPr dirty="0" sz="2100" spc="-15" b="1">
                <a:latin typeface="Calibri"/>
                <a:cs typeface="Calibri"/>
              </a:rPr>
              <a:t>LOGU </a:t>
            </a:r>
            <a:r>
              <a:rPr dirty="0" sz="2100" spc="-10" b="1">
                <a:latin typeface="Calibri"/>
                <a:cs typeface="Calibri"/>
              </a:rPr>
              <a:t>UZTURĒŠANAS</a:t>
            </a:r>
            <a:r>
              <a:rPr dirty="0" sz="2100" spc="-5" b="1">
                <a:latin typeface="Calibri"/>
                <a:cs typeface="Calibri"/>
              </a:rPr>
              <a:t> </a:t>
            </a:r>
            <a:r>
              <a:rPr dirty="0" sz="2100" spc="-20" b="1">
                <a:latin typeface="Calibri"/>
                <a:cs typeface="Calibri"/>
              </a:rPr>
              <a:t>AKCIJAS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85163" y="1566439"/>
            <a:ext cx="83820" cy="3124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850" spc="10">
                <a:latin typeface="Arial MT"/>
                <a:cs typeface="Arial MT"/>
              </a:rPr>
              <a:t>•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62340" y="1579038"/>
            <a:ext cx="5189855" cy="3124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850">
                <a:latin typeface="Calibri"/>
                <a:cs typeface="Calibri"/>
              </a:rPr>
              <a:t>Ēku</a:t>
            </a:r>
            <a:r>
              <a:rPr dirty="0" sz="1850" spc="-5">
                <a:latin typeface="Calibri"/>
                <a:cs typeface="Calibri"/>
              </a:rPr>
              <a:t> </a:t>
            </a:r>
            <a:r>
              <a:rPr dirty="0" sz="1850">
                <a:latin typeface="Calibri"/>
                <a:cs typeface="Calibri"/>
              </a:rPr>
              <a:t>iedzīvotāji</a:t>
            </a:r>
            <a:r>
              <a:rPr dirty="0" sz="1850" spc="-5">
                <a:latin typeface="Calibri"/>
                <a:cs typeface="Calibri"/>
              </a:rPr>
              <a:t> </a:t>
            </a:r>
            <a:r>
              <a:rPr dirty="0" sz="1850" spc="10">
                <a:latin typeface="Calibri"/>
                <a:cs typeface="Calibri"/>
              </a:rPr>
              <a:t>ar</a:t>
            </a:r>
            <a:r>
              <a:rPr dirty="0" sz="1850" spc="-5">
                <a:latin typeface="Calibri"/>
                <a:cs typeface="Calibri"/>
              </a:rPr>
              <a:t> </a:t>
            </a:r>
            <a:r>
              <a:rPr dirty="0" sz="1850" spc="5">
                <a:latin typeface="Calibri"/>
                <a:cs typeface="Calibri"/>
              </a:rPr>
              <a:t>viņu</a:t>
            </a:r>
            <a:r>
              <a:rPr dirty="0" sz="1850">
                <a:latin typeface="Calibri"/>
                <a:cs typeface="Calibri"/>
              </a:rPr>
              <a:t> </a:t>
            </a:r>
            <a:r>
              <a:rPr dirty="0" sz="1850" spc="-5">
                <a:latin typeface="Calibri"/>
                <a:cs typeface="Calibri"/>
              </a:rPr>
              <a:t>attieksmi, </a:t>
            </a:r>
            <a:r>
              <a:rPr dirty="0" sz="1850">
                <a:latin typeface="Calibri"/>
                <a:cs typeface="Calibri"/>
              </a:rPr>
              <a:t>laiku </a:t>
            </a:r>
            <a:r>
              <a:rPr dirty="0" sz="1850" spc="10">
                <a:latin typeface="Calibri"/>
                <a:cs typeface="Calibri"/>
              </a:rPr>
              <a:t>un</a:t>
            </a:r>
            <a:r>
              <a:rPr dirty="0" sz="1850" spc="-15">
                <a:latin typeface="Calibri"/>
                <a:cs typeface="Calibri"/>
              </a:rPr>
              <a:t> </a:t>
            </a:r>
            <a:r>
              <a:rPr dirty="0" sz="1850" spc="-5">
                <a:latin typeface="Calibri"/>
                <a:cs typeface="Calibri"/>
              </a:rPr>
              <a:t>fizisko</a:t>
            </a:r>
            <a:r>
              <a:rPr dirty="0" sz="1850" spc="-15">
                <a:latin typeface="Calibri"/>
                <a:cs typeface="Calibri"/>
              </a:rPr>
              <a:t> </a:t>
            </a:r>
            <a:r>
              <a:rPr dirty="0" sz="1850" spc="10">
                <a:latin typeface="Calibri"/>
                <a:cs typeface="Calibri"/>
              </a:rPr>
              <a:t>darbu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34325" y="1931844"/>
            <a:ext cx="491490" cy="582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3650">
                <a:solidFill>
                  <a:srgbClr val="790000"/>
                </a:solidFill>
                <a:latin typeface="Arial MT"/>
                <a:cs typeface="Arial MT"/>
              </a:rPr>
              <a:t>•</a:t>
            </a:r>
            <a:r>
              <a:rPr dirty="0" sz="3650" spc="-245">
                <a:solidFill>
                  <a:srgbClr val="790000"/>
                </a:solidFill>
                <a:latin typeface="Arial MT"/>
                <a:cs typeface="Arial MT"/>
              </a:rPr>
              <a:t> </a:t>
            </a:r>
            <a:r>
              <a:rPr dirty="0" baseline="-3044" sz="5475">
                <a:solidFill>
                  <a:srgbClr val="790000"/>
                </a:solidFill>
                <a:latin typeface="Calibri"/>
                <a:cs typeface="Calibri"/>
              </a:rPr>
              <a:t>+</a:t>
            </a:r>
            <a:endParaRPr baseline="-3044" sz="5475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14677" y="2548162"/>
            <a:ext cx="83820" cy="3124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1850" spc="10">
                <a:latin typeface="Arial MT"/>
                <a:cs typeface="Arial MT"/>
              </a:rPr>
              <a:t>•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01938" y="2560760"/>
            <a:ext cx="5112385" cy="5981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62585" marR="5080" indent="-350520">
              <a:lnSpc>
                <a:spcPct val="101400"/>
              </a:lnSpc>
              <a:spcBef>
                <a:spcPts val="95"/>
              </a:spcBef>
            </a:pPr>
            <a:r>
              <a:rPr dirty="0" sz="1850" spc="5">
                <a:latin typeface="Calibri"/>
                <a:cs typeface="Calibri"/>
              </a:rPr>
              <a:t>pašvaldības </a:t>
            </a:r>
            <a:r>
              <a:rPr dirty="0" sz="1850">
                <a:latin typeface="Calibri"/>
                <a:cs typeface="Calibri"/>
              </a:rPr>
              <a:t>atbalsts </a:t>
            </a:r>
            <a:r>
              <a:rPr dirty="0" sz="1850" spc="10">
                <a:latin typeface="Calibri"/>
                <a:cs typeface="Calibri"/>
              </a:rPr>
              <a:t>– </a:t>
            </a:r>
            <a:r>
              <a:rPr dirty="0" sz="1850" spc="5">
                <a:latin typeface="Calibri"/>
                <a:cs typeface="Calibri"/>
              </a:rPr>
              <a:t>finansiāls, </a:t>
            </a:r>
            <a:r>
              <a:rPr dirty="0" sz="1850">
                <a:latin typeface="Calibri"/>
                <a:cs typeface="Calibri"/>
              </a:rPr>
              <a:t>dokumentāls, </a:t>
            </a:r>
            <a:r>
              <a:rPr dirty="0" sz="1850" spc="5">
                <a:latin typeface="Calibri"/>
                <a:cs typeface="Calibri"/>
              </a:rPr>
              <a:t>darbu </a:t>
            </a:r>
            <a:r>
              <a:rPr dirty="0" sz="1850" spc="-405">
                <a:latin typeface="Calibri"/>
                <a:cs typeface="Calibri"/>
              </a:rPr>
              <a:t> </a:t>
            </a:r>
            <a:r>
              <a:rPr dirty="0" sz="1850">
                <a:latin typeface="Calibri"/>
                <a:cs typeface="Calibri"/>
              </a:rPr>
              <a:t>ierādīšana </a:t>
            </a:r>
            <a:r>
              <a:rPr dirty="0" sz="1850" spc="15">
                <a:latin typeface="Calibri"/>
                <a:cs typeface="Calibri"/>
              </a:rPr>
              <a:t>un</a:t>
            </a:r>
            <a:r>
              <a:rPr dirty="0" sz="1850" spc="-10">
                <a:latin typeface="Calibri"/>
                <a:cs typeface="Calibri"/>
              </a:rPr>
              <a:t> </a:t>
            </a:r>
            <a:r>
              <a:rPr dirty="0" sz="1850">
                <a:latin typeface="Calibri"/>
                <a:cs typeface="Calibri"/>
              </a:rPr>
              <a:t>veikšana</a:t>
            </a:r>
            <a:r>
              <a:rPr dirty="0" sz="1850" spc="5">
                <a:latin typeface="Calibri"/>
                <a:cs typeface="Calibri"/>
              </a:rPr>
              <a:t> </a:t>
            </a:r>
            <a:r>
              <a:rPr dirty="0" sz="1850">
                <a:latin typeface="Calibri"/>
                <a:cs typeface="Calibri"/>
              </a:rPr>
              <a:t>speciālista </a:t>
            </a:r>
            <a:r>
              <a:rPr dirty="0" sz="1850" spc="5">
                <a:latin typeface="Calibri"/>
                <a:cs typeface="Calibri"/>
              </a:rPr>
              <a:t>uzraudzībā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96225" y="3146129"/>
            <a:ext cx="641985" cy="589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68935" algn="l"/>
              </a:tabLst>
            </a:pPr>
            <a:r>
              <a:rPr dirty="0" sz="2400" spc="10">
                <a:latin typeface="Arial MT"/>
                <a:cs typeface="Arial MT"/>
              </a:rPr>
              <a:t>•	</a:t>
            </a:r>
            <a:r>
              <a:rPr dirty="0" baseline="-9759" sz="5550">
                <a:solidFill>
                  <a:srgbClr val="790000"/>
                </a:solidFill>
                <a:latin typeface="Calibri"/>
                <a:cs typeface="Calibri"/>
              </a:rPr>
              <a:t>=</a:t>
            </a:r>
            <a:endParaRPr baseline="-9759" sz="55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85417" y="3826887"/>
            <a:ext cx="111760" cy="32131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900" spc="10">
                <a:latin typeface="Arial MT"/>
                <a:cs typeface="Arial MT"/>
              </a:rPr>
              <a:t>•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78901" y="3839841"/>
            <a:ext cx="5152390" cy="61722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556260" marR="5080" indent="-544195">
              <a:lnSpc>
                <a:spcPct val="102200"/>
              </a:lnSpc>
              <a:spcBef>
                <a:spcPts val="85"/>
              </a:spcBef>
            </a:pPr>
            <a:r>
              <a:rPr dirty="0" sz="1900" spc="-5">
                <a:latin typeface="Calibri"/>
                <a:cs typeface="Calibri"/>
              </a:rPr>
              <a:t>Vēsturisko </a:t>
            </a:r>
            <a:r>
              <a:rPr dirty="0" sz="1900" spc="5">
                <a:latin typeface="Calibri"/>
                <a:cs typeface="Calibri"/>
              </a:rPr>
              <a:t>vērtibu </a:t>
            </a:r>
            <a:r>
              <a:rPr dirty="0" sz="1900" spc="15">
                <a:latin typeface="Calibri"/>
                <a:cs typeface="Calibri"/>
              </a:rPr>
              <a:t>saglabāšana </a:t>
            </a:r>
            <a:r>
              <a:rPr dirty="0" sz="1900" spc="10">
                <a:latin typeface="Calibri"/>
                <a:cs typeface="Calibri"/>
              </a:rPr>
              <a:t>iesaistot </a:t>
            </a:r>
            <a:r>
              <a:rPr dirty="0" sz="1900" spc="15">
                <a:latin typeface="Calibri"/>
                <a:cs typeface="Calibri"/>
              </a:rPr>
              <a:t>un </a:t>
            </a:r>
            <a:r>
              <a:rPr dirty="0" sz="1900" spc="5">
                <a:latin typeface="Calibri"/>
                <a:cs typeface="Calibri"/>
              </a:rPr>
              <a:t>uzturot, </a:t>
            </a:r>
            <a:r>
              <a:rPr dirty="0" sz="1900" spc="-415">
                <a:latin typeface="Calibri"/>
                <a:cs typeface="Calibri"/>
              </a:rPr>
              <a:t> </a:t>
            </a:r>
            <a:r>
              <a:rPr dirty="0" sz="1900" spc="10">
                <a:latin typeface="Calibri"/>
                <a:cs typeface="Calibri"/>
              </a:rPr>
              <a:t>saglabājot</a:t>
            </a:r>
            <a:r>
              <a:rPr dirty="0" sz="1900" spc="-5">
                <a:latin typeface="Calibri"/>
                <a:cs typeface="Calibri"/>
              </a:rPr>
              <a:t> </a:t>
            </a:r>
            <a:r>
              <a:rPr dirty="0" sz="1900" spc="10">
                <a:latin typeface="Calibri"/>
                <a:cs typeface="Calibri"/>
              </a:rPr>
              <a:t>prasmes </a:t>
            </a:r>
            <a:r>
              <a:rPr dirty="0" sz="1900" spc="15">
                <a:latin typeface="Calibri"/>
                <a:cs typeface="Calibri"/>
              </a:rPr>
              <a:t>un</a:t>
            </a:r>
            <a:r>
              <a:rPr dirty="0" sz="1900" spc="5">
                <a:latin typeface="Calibri"/>
                <a:cs typeface="Calibri"/>
              </a:rPr>
              <a:t> </a:t>
            </a:r>
            <a:r>
              <a:rPr dirty="0" sz="1900" spc="15">
                <a:latin typeface="Calibri"/>
                <a:cs typeface="Calibri"/>
              </a:rPr>
              <a:t>nododot</a:t>
            </a:r>
            <a:r>
              <a:rPr dirty="0" sz="1900">
                <a:latin typeface="Calibri"/>
                <a:cs typeface="Calibri"/>
              </a:rPr>
              <a:t> </a:t>
            </a:r>
            <a:r>
              <a:rPr dirty="0" sz="1900" spc="5">
                <a:latin typeface="Calibri"/>
                <a:cs typeface="Calibri"/>
              </a:rPr>
              <a:t>tās </a:t>
            </a:r>
            <a:r>
              <a:rPr dirty="0" sz="1900" spc="10">
                <a:latin typeface="Calibri"/>
                <a:cs typeface="Calibri"/>
              </a:rPr>
              <a:t>tālāk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43105" y="2398048"/>
            <a:ext cx="3441065" cy="7029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5560" marR="5080" indent="-23495">
              <a:lnSpc>
                <a:spcPct val="103499"/>
              </a:lnSpc>
              <a:spcBef>
                <a:spcPts val="90"/>
              </a:spcBef>
              <a:buSzPct val="80000"/>
              <a:buFont typeface="Arial MT"/>
              <a:buChar char="•"/>
              <a:tabLst>
                <a:tab pos="36195" algn="l"/>
              </a:tabLst>
            </a:pPr>
            <a:r>
              <a:rPr dirty="0" sz="500">
                <a:latin typeface="Calibri"/>
                <a:cs typeface="Calibri"/>
              </a:rPr>
              <a:t>K</a:t>
            </a:r>
            <a:r>
              <a:rPr dirty="0" sz="500">
                <a:latin typeface="Calibri"/>
                <a:cs typeface="Calibri"/>
              </a:rPr>
              <a:t>atru</a:t>
            </a:r>
            <a:r>
              <a:rPr dirty="0" sz="500" spc="20">
                <a:latin typeface="Calibri"/>
                <a:cs typeface="Calibri"/>
              </a:rPr>
              <a:t> </a:t>
            </a:r>
            <a:r>
              <a:rPr dirty="0" sz="500" spc="5">
                <a:latin typeface="Calibri"/>
                <a:cs typeface="Calibri"/>
              </a:rPr>
              <a:t>gadu</a:t>
            </a:r>
            <a:r>
              <a:rPr dirty="0" sz="500" spc="35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tiek</a:t>
            </a:r>
            <a:r>
              <a:rPr dirty="0" sz="500" spc="35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atjaunoti</a:t>
            </a:r>
            <a:r>
              <a:rPr dirty="0" sz="500" spc="30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arvien</a:t>
            </a:r>
            <a:r>
              <a:rPr dirty="0" sz="500" spc="30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vairāk</a:t>
            </a:r>
            <a:r>
              <a:rPr dirty="0" sz="500" spc="30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vēsturiskie</a:t>
            </a:r>
            <a:r>
              <a:rPr dirty="0" sz="500" spc="25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logi,</a:t>
            </a:r>
            <a:r>
              <a:rPr dirty="0" sz="500" spc="35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iedzīvotāji</a:t>
            </a:r>
            <a:r>
              <a:rPr dirty="0" sz="500" spc="20">
                <a:latin typeface="Calibri"/>
                <a:cs typeface="Calibri"/>
              </a:rPr>
              <a:t> </a:t>
            </a:r>
            <a:r>
              <a:rPr dirty="0" sz="500" spc="5">
                <a:latin typeface="Calibri"/>
                <a:cs typeface="Calibri"/>
              </a:rPr>
              <a:t>iemācās</a:t>
            </a:r>
            <a:r>
              <a:rPr dirty="0" sz="500" spc="35">
                <a:latin typeface="Calibri"/>
                <a:cs typeface="Calibri"/>
              </a:rPr>
              <a:t> </a:t>
            </a:r>
            <a:r>
              <a:rPr dirty="0" sz="500" spc="5">
                <a:latin typeface="Calibri"/>
                <a:cs typeface="Calibri"/>
              </a:rPr>
              <a:t>par</a:t>
            </a:r>
            <a:r>
              <a:rPr dirty="0" sz="500" spc="50">
                <a:latin typeface="Calibri"/>
                <a:cs typeface="Calibri"/>
              </a:rPr>
              <a:t> </a:t>
            </a:r>
            <a:r>
              <a:rPr dirty="0" sz="500" b="1">
                <a:latin typeface="Calibri"/>
                <a:cs typeface="Calibri"/>
              </a:rPr>
              <a:t>ēku</a:t>
            </a:r>
            <a:r>
              <a:rPr dirty="0" sz="500" spc="25" b="1">
                <a:latin typeface="Calibri"/>
                <a:cs typeface="Calibri"/>
              </a:rPr>
              <a:t> </a:t>
            </a:r>
            <a:r>
              <a:rPr dirty="0" sz="500" b="1">
                <a:latin typeface="Calibri"/>
                <a:cs typeface="Calibri"/>
              </a:rPr>
              <a:t>regulāru</a:t>
            </a:r>
            <a:r>
              <a:rPr dirty="0" sz="500" spc="30" b="1">
                <a:latin typeface="Calibri"/>
                <a:cs typeface="Calibri"/>
              </a:rPr>
              <a:t> </a:t>
            </a:r>
            <a:r>
              <a:rPr dirty="0" sz="500" spc="5" b="1">
                <a:latin typeface="Calibri"/>
                <a:cs typeface="Calibri"/>
              </a:rPr>
              <a:t>uzturēšanu</a:t>
            </a:r>
            <a:r>
              <a:rPr dirty="0" sz="500" spc="5">
                <a:latin typeface="Calibri"/>
                <a:cs typeface="Calibri"/>
              </a:rPr>
              <a:t>,</a:t>
            </a:r>
            <a:r>
              <a:rPr dirty="0" sz="500" spc="20">
                <a:latin typeface="Calibri"/>
                <a:cs typeface="Calibri"/>
              </a:rPr>
              <a:t> </a:t>
            </a:r>
            <a:r>
              <a:rPr dirty="0" sz="500" spc="5">
                <a:latin typeface="Calibri"/>
                <a:cs typeface="Calibri"/>
              </a:rPr>
              <a:t>pieņemot</a:t>
            </a:r>
            <a:r>
              <a:rPr dirty="0" sz="500" spc="25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to</a:t>
            </a:r>
            <a:r>
              <a:rPr dirty="0" sz="500" spc="30">
                <a:latin typeface="Calibri"/>
                <a:cs typeface="Calibri"/>
              </a:rPr>
              <a:t> </a:t>
            </a:r>
            <a:r>
              <a:rPr dirty="0" sz="500" spc="5">
                <a:latin typeface="Calibri"/>
                <a:cs typeface="Calibri"/>
              </a:rPr>
              <a:t>par</a:t>
            </a:r>
            <a:r>
              <a:rPr dirty="0" sz="500" spc="25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savas </a:t>
            </a:r>
            <a:r>
              <a:rPr dirty="0" sz="500" spc="5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dzīves</a:t>
            </a:r>
            <a:r>
              <a:rPr dirty="0" sz="500" spc="10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- vēsturiskā</a:t>
            </a:r>
            <a:r>
              <a:rPr dirty="0" sz="500" spc="10">
                <a:latin typeface="Calibri"/>
                <a:cs typeface="Calibri"/>
              </a:rPr>
              <a:t> </a:t>
            </a:r>
            <a:r>
              <a:rPr dirty="0" sz="500" spc="5">
                <a:latin typeface="Calibri"/>
                <a:cs typeface="Calibri"/>
              </a:rPr>
              <a:t>vidē</a:t>
            </a:r>
            <a:r>
              <a:rPr dirty="0" sz="500">
                <a:latin typeface="Calibri"/>
                <a:cs typeface="Calibri"/>
              </a:rPr>
              <a:t> </a:t>
            </a:r>
            <a:r>
              <a:rPr dirty="0" sz="500" spc="5">
                <a:latin typeface="Calibri"/>
                <a:cs typeface="Calibri"/>
              </a:rPr>
              <a:t>–</a:t>
            </a:r>
            <a:r>
              <a:rPr dirty="0" sz="500">
                <a:latin typeface="Calibri"/>
                <a:cs typeface="Calibri"/>
              </a:rPr>
              <a:t> </a:t>
            </a:r>
            <a:r>
              <a:rPr dirty="0" sz="500" spc="5">
                <a:latin typeface="Calibri"/>
                <a:cs typeface="Calibri"/>
              </a:rPr>
              <a:t>daļu.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 MT"/>
              <a:buChar char="•"/>
            </a:pPr>
            <a:endParaRPr sz="650">
              <a:latin typeface="Calibri"/>
              <a:cs typeface="Calibri"/>
            </a:endParaRPr>
          </a:p>
          <a:p>
            <a:pPr marL="35560" marR="5715" indent="-23495">
              <a:lnSpc>
                <a:spcPct val="103499"/>
              </a:lnSpc>
              <a:buSzPct val="80000"/>
              <a:buFont typeface="Arial MT"/>
              <a:buChar char="•"/>
              <a:tabLst>
                <a:tab pos="36195" algn="l"/>
              </a:tabLst>
            </a:pPr>
            <a:r>
              <a:rPr dirty="0" sz="500">
                <a:latin typeface="Calibri"/>
                <a:cs typeface="Calibri"/>
              </a:rPr>
              <a:t>Logu</a:t>
            </a:r>
            <a:r>
              <a:rPr dirty="0" sz="500" spc="95">
                <a:latin typeface="Calibri"/>
                <a:cs typeface="Calibri"/>
              </a:rPr>
              <a:t> </a:t>
            </a:r>
            <a:r>
              <a:rPr dirty="0" sz="500" spc="5">
                <a:latin typeface="Calibri"/>
                <a:cs typeface="Calibri"/>
              </a:rPr>
              <a:t>atjaunošanas</a:t>
            </a:r>
            <a:r>
              <a:rPr dirty="0" sz="500" spc="80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aktivitāte</a:t>
            </a:r>
            <a:r>
              <a:rPr dirty="0" sz="500" spc="75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ir</a:t>
            </a:r>
            <a:r>
              <a:rPr dirty="0" sz="500" spc="95">
                <a:latin typeface="Calibri"/>
                <a:cs typeface="Calibri"/>
              </a:rPr>
              <a:t> </a:t>
            </a:r>
            <a:r>
              <a:rPr dirty="0" sz="500" spc="5" b="1">
                <a:latin typeface="Calibri"/>
                <a:cs typeface="Calibri"/>
              </a:rPr>
              <a:t>iespēja</a:t>
            </a:r>
            <a:r>
              <a:rPr dirty="0" sz="500" spc="80" b="1">
                <a:latin typeface="Calibri"/>
                <a:cs typeface="Calibri"/>
              </a:rPr>
              <a:t> </a:t>
            </a:r>
            <a:r>
              <a:rPr dirty="0" sz="500" b="1">
                <a:latin typeface="Calibri"/>
                <a:cs typeface="Calibri"/>
              </a:rPr>
              <a:t>komunicēt</a:t>
            </a:r>
            <a:r>
              <a:rPr dirty="0" sz="500" spc="90" b="1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mantojuma</a:t>
            </a:r>
            <a:r>
              <a:rPr dirty="0" sz="500" spc="75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speciālistiem</a:t>
            </a:r>
            <a:r>
              <a:rPr dirty="0" sz="500" spc="70">
                <a:latin typeface="Calibri"/>
                <a:cs typeface="Calibri"/>
              </a:rPr>
              <a:t> </a:t>
            </a:r>
            <a:r>
              <a:rPr dirty="0" sz="500" spc="5">
                <a:latin typeface="Calibri"/>
                <a:cs typeface="Calibri"/>
              </a:rPr>
              <a:t>un</a:t>
            </a:r>
            <a:r>
              <a:rPr dirty="0" sz="500" spc="80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iedzīvotājiem,</a:t>
            </a:r>
            <a:r>
              <a:rPr dirty="0" sz="500" spc="85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tāpat</a:t>
            </a:r>
            <a:r>
              <a:rPr dirty="0" sz="500" spc="75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vecpilsētas</a:t>
            </a:r>
            <a:r>
              <a:rPr dirty="0" sz="500" spc="80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iedzīvotājiem </a:t>
            </a:r>
            <a:r>
              <a:rPr dirty="0" sz="500" spc="5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savā</a:t>
            </a:r>
            <a:r>
              <a:rPr dirty="0" sz="500" spc="5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starpā.</a:t>
            </a:r>
            <a:endParaRPr sz="5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•"/>
            </a:pPr>
            <a:endParaRPr sz="650">
              <a:latin typeface="Calibri"/>
              <a:cs typeface="Calibri"/>
            </a:endParaRPr>
          </a:p>
          <a:p>
            <a:pPr marL="35560" marR="8255" indent="-23495">
              <a:lnSpc>
                <a:spcPct val="103000"/>
              </a:lnSpc>
              <a:buSzPct val="80000"/>
              <a:buFont typeface="Arial MT"/>
              <a:buChar char="•"/>
              <a:tabLst>
                <a:tab pos="36195" algn="l"/>
              </a:tabLst>
            </a:pPr>
            <a:r>
              <a:rPr dirty="0" sz="500" spc="-15">
                <a:latin typeface="Calibri"/>
                <a:cs typeface="Calibri"/>
              </a:rPr>
              <a:t>Tā</a:t>
            </a:r>
            <a:r>
              <a:rPr dirty="0" sz="500" spc="30">
                <a:latin typeface="Calibri"/>
                <a:cs typeface="Calibri"/>
              </a:rPr>
              <a:t> </a:t>
            </a:r>
            <a:r>
              <a:rPr dirty="0" sz="500" spc="5">
                <a:latin typeface="Calibri"/>
                <a:cs typeface="Calibri"/>
              </a:rPr>
              <a:t>ir</a:t>
            </a:r>
            <a:r>
              <a:rPr dirty="0" sz="500" spc="25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iespēja</a:t>
            </a:r>
            <a:r>
              <a:rPr dirty="0" sz="500" spc="45">
                <a:latin typeface="Calibri"/>
                <a:cs typeface="Calibri"/>
              </a:rPr>
              <a:t> </a:t>
            </a:r>
            <a:r>
              <a:rPr dirty="0" sz="500" spc="5" b="1">
                <a:latin typeface="Calibri"/>
                <a:cs typeface="Calibri"/>
              </a:rPr>
              <a:t>jaunienācējiem</a:t>
            </a:r>
            <a:r>
              <a:rPr dirty="0" sz="500" spc="30" b="1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izprast</a:t>
            </a:r>
            <a:r>
              <a:rPr dirty="0" sz="500" spc="25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vides</a:t>
            </a:r>
            <a:r>
              <a:rPr dirty="0" sz="500" spc="35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vērtibas</a:t>
            </a:r>
            <a:r>
              <a:rPr dirty="0" sz="500" spc="35">
                <a:latin typeface="Calibri"/>
                <a:cs typeface="Calibri"/>
              </a:rPr>
              <a:t> </a:t>
            </a:r>
            <a:r>
              <a:rPr dirty="0" sz="500" spc="5">
                <a:latin typeface="Calibri"/>
                <a:cs typeface="Calibri"/>
              </a:rPr>
              <a:t>un</a:t>
            </a:r>
            <a:r>
              <a:rPr dirty="0" sz="500" spc="35">
                <a:latin typeface="Calibri"/>
                <a:cs typeface="Calibri"/>
              </a:rPr>
              <a:t> </a:t>
            </a:r>
            <a:r>
              <a:rPr dirty="0" sz="500" spc="5">
                <a:latin typeface="Calibri"/>
                <a:cs typeface="Calibri"/>
              </a:rPr>
              <a:t>nosacījumus</a:t>
            </a:r>
            <a:r>
              <a:rPr dirty="0" sz="500" spc="35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dzīvei</a:t>
            </a:r>
            <a:r>
              <a:rPr dirty="0" sz="500" spc="25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vēsturiskā</a:t>
            </a:r>
            <a:r>
              <a:rPr dirty="0" sz="500" spc="30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vidē,</a:t>
            </a:r>
            <a:r>
              <a:rPr dirty="0" sz="500" spc="25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veicinot</a:t>
            </a:r>
            <a:r>
              <a:rPr dirty="0" sz="500" spc="25">
                <a:latin typeface="Calibri"/>
                <a:cs typeface="Calibri"/>
              </a:rPr>
              <a:t> </a:t>
            </a:r>
            <a:r>
              <a:rPr dirty="0" sz="500" spc="5">
                <a:latin typeface="Calibri"/>
                <a:cs typeface="Calibri"/>
              </a:rPr>
              <a:t>piederības</a:t>
            </a:r>
            <a:r>
              <a:rPr dirty="0" sz="500" spc="40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izjūtas</a:t>
            </a:r>
            <a:r>
              <a:rPr dirty="0" sz="500" spc="25">
                <a:latin typeface="Calibri"/>
                <a:cs typeface="Calibri"/>
              </a:rPr>
              <a:t> </a:t>
            </a:r>
            <a:r>
              <a:rPr dirty="0" sz="500" spc="5">
                <a:latin typeface="Calibri"/>
                <a:cs typeface="Calibri"/>
              </a:rPr>
              <a:t>veidošanos </a:t>
            </a:r>
            <a:r>
              <a:rPr dirty="0" sz="500" spc="10">
                <a:latin typeface="Calibri"/>
                <a:cs typeface="Calibri"/>
              </a:rPr>
              <a:t> </a:t>
            </a:r>
            <a:r>
              <a:rPr dirty="0" sz="500">
                <a:latin typeface="Calibri"/>
                <a:cs typeface="Calibri"/>
              </a:rPr>
              <a:t>tai.</a:t>
            </a:r>
            <a:endParaRPr sz="5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6468"/>
            <a:ext cx="5215318" cy="491291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565" y="1634"/>
            <a:ext cx="3178086" cy="514330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0006" y="7019"/>
            <a:ext cx="3203625" cy="513792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243605" y="1634"/>
            <a:ext cx="2576830" cy="5143500"/>
            <a:chOff x="3243605" y="1634"/>
            <a:chExt cx="2576830" cy="51435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43605" y="2584979"/>
              <a:ext cx="1578241" cy="25595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50030" y="1997477"/>
              <a:ext cx="2170074" cy="15353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13161" y="1634"/>
              <a:ext cx="1506956" cy="226042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925" y="656459"/>
            <a:ext cx="4463999" cy="278856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27444" y="3509107"/>
            <a:ext cx="4460240" cy="1557020"/>
            <a:chOff x="127444" y="3509107"/>
            <a:chExt cx="4460240" cy="15570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444" y="3509107"/>
              <a:ext cx="2076119" cy="15566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3597" y="3509107"/>
              <a:ext cx="2423515" cy="155663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0" y="1634"/>
            <a:ext cx="6311900" cy="627380"/>
          </a:xfrm>
          <a:custGeom>
            <a:avLst/>
            <a:gdLst/>
            <a:ahLst/>
            <a:cxnLst/>
            <a:rect l="l" t="t" r="r" b="b"/>
            <a:pathLst>
              <a:path w="6311900" h="627380">
                <a:moveTo>
                  <a:pt x="6311519" y="0"/>
                </a:moveTo>
                <a:lnTo>
                  <a:pt x="0" y="0"/>
                </a:lnTo>
                <a:lnTo>
                  <a:pt x="0" y="627113"/>
                </a:lnTo>
                <a:lnTo>
                  <a:pt x="6311519" y="627113"/>
                </a:lnTo>
                <a:lnTo>
                  <a:pt x="6311519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99" y="89010"/>
            <a:ext cx="470154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120">
                <a:solidFill>
                  <a:srgbClr val="FFFFFF"/>
                </a:solidFill>
                <a:latin typeface="Trebuchet MS"/>
                <a:cs typeface="Trebuchet MS"/>
              </a:rPr>
              <a:t>edzīvotāju</a:t>
            </a:r>
            <a:r>
              <a:rPr dirty="0" sz="28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145">
                <a:solidFill>
                  <a:srgbClr val="FFFFFF"/>
                </a:solidFill>
                <a:latin typeface="Trebuchet MS"/>
                <a:cs typeface="Trebuchet MS"/>
              </a:rPr>
              <a:t>iesaiste</a:t>
            </a:r>
            <a:r>
              <a:rPr dirty="0" sz="28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210">
                <a:solidFill>
                  <a:srgbClr val="FFFFFF"/>
                </a:solidFill>
                <a:latin typeface="Trebuchet MS"/>
                <a:cs typeface="Trebuchet MS"/>
              </a:rPr>
              <a:t>2010.</a:t>
            </a:r>
            <a:r>
              <a:rPr dirty="0" sz="28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endParaRPr sz="280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43716" y="1634"/>
            <a:ext cx="4400283" cy="506446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8762" y="678074"/>
            <a:ext cx="2371090" cy="2099310"/>
            <a:chOff x="158762" y="678074"/>
            <a:chExt cx="2371090" cy="20993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001" y="1694697"/>
              <a:ext cx="2333523" cy="108252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8762" y="678074"/>
              <a:ext cx="2370963" cy="1003312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6592316" y="1634"/>
            <a:ext cx="2551430" cy="5143500"/>
            <a:chOff x="6592316" y="1634"/>
            <a:chExt cx="2551430" cy="514350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92316" y="3254219"/>
              <a:ext cx="2551315" cy="189072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22199" y="1634"/>
              <a:ext cx="2521432" cy="16797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92316" y="1577336"/>
              <a:ext cx="2551315" cy="169992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03301" y="797835"/>
            <a:ext cx="5885180" cy="2654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57145" marR="849630">
              <a:lnSpc>
                <a:spcPct val="100000"/>
              </a:lnSpc>
              <a:spcBef>
                <a:spcPts val="100"/>
              </a:spcBef>
            </a:pPr>
            <a:r>
              <a:rPr dirty="0" sz="1350" spc="-5" b="1">
                <a:latin typeface="Calibri"/>
                <a:cs typeface="Calibri"/>
              </a:rPr>
              <a:t>Video </a:t>
            </a:r>
            <a:r>
              <a:rPr dirty="0" sz="1350" spc="-10" b="1">
                <a:latin typeface="Calibri"/>
                <a:cs typeface="Calibri"/>
              </a:rPr>
              <a:t>lekciju kurss: </a:t>
            </a:r>
            <a:r>
              <a:rPr dirty="0" sz="1350" spc="-20" b="1">
                <a:latin typeface="Calibri"/>
                <a:cs typeface="Calibri"/>
              </a:rPr>
              <a:t>Vēsturisko </a:t>
            </a:r>
            <a:r>
              <a:rPr dirty="0" sz="1350" spc="-5" b="1">
                <a:latin typeface="Calibri"/>
                <a:cs typeface="Calibri"/>
              </a:rPr>
              <a:t>logu </a:t>
            </a:r>
            <a:r>
              <a:rPr dirty="0" sz="1350" spc="-295" b="1">
                <a:latin typeface="Calibri"/>
                <a:cs typeface="Calibri"/>
              </a:rPr>
              <a:t> </a:t>
            </a:r>
            <a:r>
              <a:rPr dirty="0" sz="1350" spc="-10" b="1">
                <a:latin typeface="Calibri"/>
                <a:cs typeface="Calibri"/>
              </a:rPr>
              <a:t>atjaunošanas</a:t>
            </a:r>
            <a:r>
              <a:rPr dirty="0" sz="1350" spc="-15" b="1">
                <a:latin typeface="Calibri"/>
                <a:cs typeface="Calibri"/>
              </a:rPr>
              <a:t> </a:t>
            </a:r>
            <a:r>
              <a:rPr dirty="0" sz="1350" spc="-10" b="1">
                <a:latin typeface="Calibri"/>
                <a:cs typeface="Calibri"/>
              </a:rPr>
              <a:t>process:</a:t>
            </a:r>
            <a:endParaRPr sz="1350">
              <a:latin typeface="Calibri"/>
              <a:cs typeface="Calibri"/>
            </a:endParaRPr>
          </a:p>
          <a:p>
            <a:pPr marL="2557145" marR="5080">
              <a:lnSpc>
                <a:spcPts val="1350"/>
              </a:lnSpc>
              <a:spcBef>
                <a:spcPts val="530"/>
              </a:spcBef>
            </a:pPr>
            <a:r>
              <a:rPr dirty="0" u="sng" sz="1350" spc="-15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7"/>
              </a:rPr>
              <a:t>https://www.youtube.com/watch?v=puRQSoO2 </a:t>
            </a:r>
            <a:r>
              <a:rPr dirty="0" sz="1350" spc="-295">
                <a:latin typeface="Calibri"/>
                <a:cs typeface="Calibri"/>
              </a:rPr>
              <a:t> </a:t>
            </a:r>
            <a:r>
              <a:rPr dirty="0" u="sng" sz="1350" spc="-5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7"/>
              </a:rPr>
              <a:t>eOw&amp;t=9s</a:t>
            </a:r>
            <a:endParaRPr sz="1350">
              <a:latin typeface="Calibri"/>
              <a:cs typeface="Calibri"/>
            </a:endParaRPr>
          </a:p>
          <a:p>
            <a:pPr marL="2557145" marR="293370">
              <a:lnSpc>
                <a:spcPct val="100000"/>
              </a:lnSpc>
              <a:spcBef>
                <a:spcPts val="270"/>
              </a:spcBef>
            </a:pPr>
            <a:r>
              <a:rPr dirty="0" sz="1350" spc="-5" b="1">
                <a:latin typeface="Calibri"/>
                <a:cs typeface="Calibri"/>
              </a:rPr>
              <a:t>Video </a:t>
            </a:r>
            <a:r>
              <a:rPr dirty="0" sz="1350" spc="-10" b="1">
                <a:latin typeface="Calibri"/>
                <a:cs typeface="Calibri"/>
              </a:rPr>
              <a:t>lekciju kurss: </a:t>
            </a:r>
            <a:r>
              <a:rPr dirty="0" sz="1350" spc="-5" b="1">
                <a:latin typeface="Calibri"/>
                <a:cs typeface="Calibri"/>
              </a:rPr>
              <a:t>Siltumu zudumu </a:t>
            </a:r>
            <a:r>
              <a:rPr dirty="0" sz="1350" b="1">
                <a:latin typeface="Calibri"/>
                <a:cs typeface="Calibri"/>
              </a:rPr>
              <a:t> </a:t>
            </a:r>
            <a:r>
              <a:rPr dirty="0" sz="1350" spc="-10" b="1">
                <a:latin typeface="Calibri"/>
                <a:cs typeface="Calibri"/>
              </a:rPr>
              <a:t>novēršanas</a:t>
            </a:r>
            <a:r>
              <a:rPr dirty="0" sz="1350" spc="-20" b="1">
                <a:latin typeface="Calibri"/>
                <a:cs typeface="Calibri"/>
              </a:rPr>
              <a:t> </a:t>
            </a:r>
            <a:r>
              <a:rPr dirty="0" sz="1350" spc="-5" b="1">
                <a:latin typeface="Calibri"/>
                <a:cs typeface="Calibri"/>
              </a:rPr>
              <a:t>iespējas</a:t>
            </a:r>
            <a:r>
              <a:rPr dirty="0" sz="1350" spc="-15" b="1">
                <a:latin typeface="Calibri"/>
                <a:cs typeface="Calibri"/>
              </a:rPr>
              <a:t> vēsturisko</a:t>
            </a:r>
            <a:r>
              <a:rPr dirty="0" sz="1350" spc="-20" b="1">
                <a:latin typeface="Calibri"/>
                <a:cs typeface="Calibri"/>
              </a:rPr>
              <a:t> </a:t>
            </a:r>
            <a:r>
              <a:rPr dirty="0" sz="1350" spc="-15" b="1">
                <a:latin typeface="Calibri"/>
                <a:cs typeface="Calibri"/>
              </a:rPr>
              <a:t>ēku</a:t>
            </a:r>
            <a:r>
              <a:rPr dirty="0" sz="1350" spc="-20" b="1">
                <a:latin typeface="Calibri"/>
                <a:cs typeface="Calibri"/>
              </a:rPr>
              <a:t> </a:t>
            </a:r>
            <a:r>
              <a:rPr dirty="0" sz="1350" spc="-5" b="1">
                <a:latin typeface="Calibri"/>
                <a:cs typeface="Calibri"/>
              </a:rPr>
              <a:t>logiem:</a:t>
            </a:r>
            <a:endParaRPr sz="1350">
              <a:latin typeface="Calibri"/>
              <a:cs typeface="Calibri"/>
            </a:endParaRPr>
          </a:p>
          <a:p>
            <a:pPr marL="2557145" marR="919480">
              <a:lnSpc>
                <a:spcPct val="100000"/>
              </a:lnSpc>
              <a:spcBef>
                <a:spcPts val="270"/>
              </a:spcBef>
            </a:pPr>
            <a:r>
              <a:rPr dirty="0" sz="1350" spc="-20">
                <a:latin typeface="Calibri"/>
                <a:cs typeface="Calibri"/>
              </a:rPr>
              <a:t>h</a:t>
            </a:r>
            <a:r>
              <a:rPr dirty="0" sz="1350" spc="-25">
                <a:latin typeface="Calibri"/>
                <a:cs typeface="Calibri"/>
              </a:rPr>
              <a:t>t</a:t>
            </a:r>
            <a:r>
              <a:rPr dirty="0" sz="1350" spc="-35">
                <a:latin typeface="Calibri"/>
                <a:cs typeface="Calibri"/>
              </a:rPr>
              <a:t>t</a:t>
            </a:r>
            <a:r>
              <a:rPr dirty="0" sz="1350" spc="-10">
                <a:latin typeface="Calibri"/>
                <a:cs typeface="Calibri"/>
              </a:rPr>
              <a:t>p</a:t>
            </a:r>
            <a:r>
              <a:rPr dirty="0" sz="1350">
                <a:latin typeface="Calibri"/>
                <a:cs typeface="Calibri"/>
              </a:rPr>
              <a:t>s</a:t>
            </a:r>
            <a:r>
              <a:rPr dirty="0" sz="1350" spc="-5">
                <a:latin typeface="Calibri"/>
                <a:cs typeface="Calibri"/>
              </a:rPr>
              <a:t>:</a:t>
            </a:r>
            <a:r>
              <a:rPr dirty="0" sz="1350" spc="-15">
                <a:latin typeface="Calibri"/>
                <a:cs typeface="Calibri"/>
              </a:rPr>
              <a:t>/</a:t>
            </a:r>
            <a:r>
              <a:rPr dirty="0" sz="1350" spc="-5">
                <a:latin typeface="Calibri"/>
                <a:cs typeface="Calibri"/>
              </a:rPr>
              <a:t>/</a:t>
            </a:r>
            <a:r>
              <a:rPr dirty="0" sz="1350">
                <a:latin typeface="Calibri"/>
                <a:cs typeface="Calibri"/>
                <a:hlinkClick r:id="rId8"/>
              </a:rPr>
              <a:t>ww</a:t>
            </a:r>
            <a:r>
              <a:rPr dirty="0" sz="1350" spc="-85">
                <a:latin typeface="Calibri"/>
                <a:cs typeface="Calibri"/>
                <a:hlinkClick r:id="rId8"/>
              </a:rPr>
              <a:t>w</a:t>
            </a:r>
            <a:r>
              <a:rPr dirty="0" sz="1350" spc="-55">
                <a:latin typeface="Calibri"/>
                <a:cs typeface="Calibri"/>
                <a:hlinkClick r:id="rId8"/>
              </a:rPr>
              <a:t>.</a:t>
            </a:r>
            <a:r>
              <a:rPr dirty="0" sz="1350" spc="-25">
                <a:latin typeface="Calibri"/>
                <a:cs typeface="Calibri"/>
                <a:hlinkClick r:id="rId8"/>
              </a:rPr>
              <a:t>y</a:t>
            </a:r>
            <a:r>
              <a:rPr dirty="0" sz="1350" spc="-5">
                <a:latin typeface="Calibri"/>
                <a:cs typeface="Calibri"/>
                <a:hlinkClick r:id="rId8"/>
              </a:rPr>
              <a:t>o</a:t>
            </a:r>
            <a:r>
              <a:rPr dirty="0" sz="1350" spc="-10">
                <a:latin typeface="Calibri"/>
                <a:cs typeface="Calibri"/>
                <a:hlinkClick r:id="rId8"/>
              </a:rPr>
              <a:t>u</a:t>
            </a:r>
            <a:r>
              <a:rPr dirty="0" sz="1350" spc="5">
                <a:latin typeface="Calibri"/>
                <a:cs typeface="Calibri"/>
                <a:hlinkClick r:id="rId8"/>
              </a:rPr>
              <a:t>t</a:t>
            </a:r>
            <a:r>
              <a:rPr dirty="0" sz="1350" spc="-5">
                <a:latin typeface="Calibri"/>
                <a:cs typeface="Calibri"/>
                <a:hlinkClick r:id="rId8"/>
              </a:rPr>
              <a:t>u</a:t>
            </a:r>
            <a:r>
              <a:rPr dirty="0" sz="1350" spc="-10">
                <a:latin typeface="Calibri"/>
                <a:cs typeface="Calibri"/>
                <a:hlinkClick r:id="rId8"/>
              </a:rPr>
              <a:t>b</a:t>
            </a:r>
            <a:r>
              <a:rPr dirty="0" sz="1350" spc="5">
                <a:latin typeface="Calibri"/>
                <a:cs typeface="Calibri"/>
                <a:hlinkClick r:id="rId8"/>
              </a:rPr>
              <a:t>e</a:t>
            </a:r>
            <a:r>
              <a:rPr dirty="0" sz="1350" spc="-15">
                <a:latin typeface="Calibri"/>
                <a:cs typeface="Calibri"/>
                <a:hlinkClick r:id="rId8"/>
              </a:rPr>
              <a:t>.</a:t>
            </a:r>
            <a:r>
              <a:rPr dirty="0" sz="1350" spc="-25">
                <a:latin typeface="Calibri"/>
                <a:cs typeface="Calibri"/>
                <a:hlinkClick r:id="rId8"/>
              </a:rPr>
              <a:t>c</a:t>
            </a:r>
            <a:r>
              <a:rPr dirty="0" sz="1350" spc="-5">
                <a:latin typeface="Calibri"/>
                <a:cs typeface="Calibri"/>
                <a:hlinkClick r:id="rId8"/>
              </a:rPr>
              <a:t>o</a:t>
            </a:r>
            <a:r>
              <a:rPr dirty="0" sz="1350" spc="-10">
                <a:latin typeface="Calibri"/>
                <a:cs typeface="Calibri"/>
                <a:hlinkClick r:id="rId8"/>
              </a:rPr>
              <a:t>m</a:t>
            </a:r>
            <a:r>
              <a:rPr dirty="0" sz="1350" spc="-5">
                <a:latin typeface="Calibri"/>
                <a:cs typeface="Calibri"/>
                <a:hlinkClick r:id="rId8"/>
              </a:rPr>
              <a:t>/</a:t>
            </a:r>
            <a:r>
              <a:rPr dirty="0" sz="1350" spc="-30">
                <a:latin typeface="Calibri"/>
                <a:cs typeface="Calibri"/>
                <a:hlinkClick r:id="rId8"/>
              </a:rPr>
              <a:t>w</a:t>
            </a:r>
            <a:r>
              <a:rPr dirty="0" sz="1350" spc="-10">
                <a:latin typeface="Calibri"/>
                <a:cs typeface="Calibri"/>
                <a:hlinkClick r:id="rId8"/>
              </a:rPr>
              <a:t>a</a:t>
            </a:r>
            <a:r>
              <a:rPr dirty="0" sz="1350" spc="-25">
                <a:latin typeface="Calibri"/>
                <a:cs typeface="Calibri"/>
                <a:hlinkClick r:id="rId8"/>
              </a:rPr>
              <a:t>t</a:t>
            </a:r>
            <a:r>
              <a:rPr dirty="0" sz="1350" spc="-5">
                <a:latin typeface="Calibri"/>
                <a:cs typeface="Calibri"/>
                <a:hlinkClick r:id="rId8"/>
              </a:rPr>
              <a:t>ch? </a:t>
            </a:r>
            <a:r>
              <a:rPr dirty="0" sz="1350" spc="-5">
                <a:latin typeface="Calibri"/>
                <a:cs typeface="Calibri"/>
              </a:rPr>
              <a:t> </a:t>
            </a:r>
            <a:r>
              <a:rPr dirty="0" sz="1350" spc="-5">
                <a:latin typeface="Calibri"/>
                <a:cs typeface="Calibri"/>
              </a:rPr>
              <a:t>v=gp256fmUN8Y&amp;t=1s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00">
              <a:latin typeface="Calibri"/>
              <a:cs typeface="Calibri"/>
            </a:endParaRPr>
          </a:p>
          <a:p>
            <a:pPr marL="12700" marR="1924685">
              <a:lnSpc>
                <a:spcPct val="100000"/>
              </a:lnSpc>
            </a:pPr>
            <a:r>
              <a:rPr dirty="0" sz="1350" spc="-10">
                <a:latin typeface="Calibri"/>
                <a:cs typeface="Calibri"/>
              </a:rPr>
              <a:t>Izglītojošas aktivitātes </a:t>
            </a:r>
            <a:r>
              <a:rPr dirty="0" sz="1350">
                <a:latin typeface="Calibri"/>
                <a:cs typeface="Calibri"/>
              </a:rPr>
              <a:t>– </a:t>
            </a:r>
            <a:r>
              <a:rPr dirty="0" sz="1350" spc="-10">
                <a:latin typeface="Calibri"/>
                <a:cs typeface="Calibri"/>
              </a:rPr>
              <a:t>pilsētas vērtibu </a:t>
            </a:r>
            <a:r>
              <a:rPr dirty="0" sz="1350" spc="-5">
                <a:latin typeface="Calibri"/>
                <a:cs typeface="Calibri"/>
              </a:rPr>
              <a:t>izzināšanas spēle </a:t>
            </a:r>
            <a:r>
              <a:rPr dirty="0" sz="1350" spc="-295">
                <a:latin typeface="Calibri"/>
                <a:cs typeface="Calibri"/>
              </a:rPr>
              <a:t> </a:t>
            </a:r>
            <a:r>
              <a:rPr dirty="0" sz="1350" spc="-10">
                <a:latin typeface="Calibri"/>
                <a:cs typeface="Calibri"/>
              </a:rPr>
              <a:t>Regulāri</a:t>
            </a:r>
            <a:r>
              <a:rPr dirty="0" sz="1350" spc="-15">
                <a:latin typeface="Calibri"/>
                <a:cs typeface="Calibri"/>
              </a:rPr>
              <a:t> </a:t>
            </a:r>
            <a:r>
              <a:rPr dirty="0" sz="1350" spc="-10">
                <a:latin typeface="Calibri"/>
                <a:cs typeface="Calibri"/>
              </a:rPr>
              <a:t>pasākumi </a:t>
            </a:r>
            <a:r>
              <a:rPr dirty="0" sz="1350" spc="-5">
                <a:latin typeface="Calibri"/>
                <a:cs typeface="Calibri"/>
              </a:rPr>
              <a:t>ģimenēm</a:t>
            </a:r>
            <a:r>
              <a:rPr dirty="0" sz="1350" spc="-25">
                <a:latin typeface="Calibri"/>
                <a:cs typeface="Calibri"/>
              </a:rPr>
              <a:t> </a:t>
            </a:r>
            <a:r>
              <a:rPr dirty="0" sz="1350">
                <a:latin typeface="Calibri"/>
                <a:cs typeface="Calibri"/>
              </a:rPr>
              <a:t>ar</a:t>
            </a:r>
            <a:r>
              <a:rPr dirty="0" sz="1350" spc="-10">
                <a:latin typeface="Calibri"/>
                <a:cs typeface="Calibri"/>
              </a:rPr>
              <a:t> </a:t>
            </a:r>
            <a:r>
              <a:rPr dirty="0" sz="1350" spc="-5">
                <a:latin typeface="Calibri"/>
                <a:cs typeface="Calibri"/>
              </a:rPr>
              <a:t>bērniem</a:t>
            </a:r>
            <a:endParaRPr sz="13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350" spc="-10">
                <a:latin typeface="Calibri"/>
                <a:cs typeface="Calibri"/>
              </a:rPr>
              <a:t>Izglītojoši</a:t>
            </a:r>
            <a:r>
              <a:rPr dirty="0" sz="1350" spc="-20">
                <a:latin typeface="Calibri"/>
                <a:cs typeface="Calibri"/>
              </a:rPr>
              <a:t> </a:t>
            </a:r>
            <a:r>
              <a:rPr dirty="0" sz="1350" spc="-10">
                <a:latin typeface="Calibri"/>
                <a:cs typeface="Calibri"/>
              </a:rPr>
              <a:t>pasākumi</a:t>
            </a:r>
            <a:r>
              <a:rPr dirty="0" sz="1350" spc="-20">
                <a:latin typeface="Calibri"/>
                <a:cs typeface="Calibri"/>
              </a:rPr>
              <a:t> </a:t>
            </a:r>
            <a:r>
              <a:rPr dirty="0" sz="1350" spc="-5">
                <a:latin typeface="Calibri"/>
                <a:cs typeface="Calibri"/>
              </a:rPr>
              <a:t>senioriem</a:t>
            </a:r>
            <a:endParaRPr sz="135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89001" y="3530342"/>
            <a:ext cx="1187284" cy="158471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45564" y="3523497"/>
            <a:ext cx="2103120" cy="1598764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0" y="1634"/>
            <a:ext cx="6311900" cy="627380"/>
          </a:xfrm>
          <a:custGeom>
            <a:avLst/>
            <a:gdLst/>
            <a:ahLst/>
            <a:cxnLst/>
            <a:rect l="l" t="t" r="r" b="b"/>
            <a:pathLst>
              <a:path w="6311900" h="627380">
                <a:moveTo>
                  <a:pt x="6311519" y="0"/>
                </a:moveTo>
                <a:lnTo>
                  <a:pt x="0" y="0"/>
                </a:lnTo>
                <a:lnTo>
                  <a:pt x="0" y="627113"/>
                </a:lnTo>
                <a:lnTo>
                  <a:pt x="6311519" y="627113"/>
                </a:lnTo>
                <a:lnTo>
                  <a:pt x="6311519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11378" y="57324"/>
            <a:ext cx="484568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204">
                <a:solidFill>
                  <a:srgbClr val="FFFFFF"/>
                </a:solidFill>
                <a:latin typeface="Trebuchet MS"/>
                <a:cs typeface="Trebuchet MS"/>
              </a:rPr>
              <a:t>Dažādi</a:t>
            </a:r>
            <a:r>
              <a:rPr dirty="0" sz="28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155">
                <a:solidFill>
                  <a:srgbClr val="FFFFFF"/>
                </a:solidFill>
                <a:latin typeface="Trebuchet MS"/>
                <a:cs typeface="Trebuchet MS"/>
              </a:rPr>
              <a:t>komunikācijas</a:t>
            </a:r>
            <a:r>
              <a:rPr dirty="0" sz="28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125">
                <a:solidFill>
                  <a:srgbClr val="FFFFFF"/>
                </a:solidFill>
                <a:latin typeface="Trebuchet MS"/>
                <a:cs typeface="Trebuchet MS"/>
              </a:rPr>
              <a:t>veidi</a:t>
            </a:r>
            <a:endParaRPr sz="28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913200" y="3493614"/>
            <a:ext cx="2465705" cy="1651635"/>
            <a:chOff x="3913200" y="3493614"/>
            <a:chExt cx="2465705" cy="1651635"/>
          </a:xfrm>
        </p:grpSpPr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13200" y="3493614"/>
              <a:ext cx="2465641" cy="165133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68280" y="3530342"/>
              <a:ext cx="2355126" cy="15857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719" y="152104"/>
            <a:ext cx="8952230" cy="4993005"/>
            <a:chOff x="18719" y="152104"/>
            <a:chExt cx="8952230" cy="49930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719" y="955265"/>
              <a:ext cx="3056750" cy="41896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99638" y="955265"/>
              <a:ext cx="3130550" cy="41896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12192" y="804427"/>
              <a:ext cx="2005914" cy="41896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24356" y="805151"/>
              <a:ext cx="1446479" cy="433979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6443" y="152104"/>
              <a:ext cx="6768465" cy="676910"/>
            </a:xfrm>
            <a:custGeom>
              <a:avLst/>
              <a:gdLst/>
              <a:ahLst/>
              <a:cxnLst/>
              <a:rect l="l" t="t" r="r" b="b"/>
              <a:pathLst>
                <a:path w="6768465" h="676910">
                  <a:moveTo>
                    <a:pt x="6768350" y="0"/>
                  </a:moveTo>
                  <a:lnTo>
                    <a:pt x="0" y="0"/>
                  </a:lnTo>
                  <a:lnTo>
                    <a:pt x="0" y="676440"/>
                  </a:lnTo>
                  <a:lnTo>
                    <a:pt x="3384359" y="676440"/>
                  </a:lnTo>
                  <a:lnTo>
                    <a:pt x="6768350" y="676440"/>
                  </a:lnTo>
                  <a:lnTo>
                    <a:pt x="67683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5895" y="149119"/>
            <a:ext cx="5826125" cy="641985"/>
          </a:xfrm>
          <a:prstGeom prst="rect"/>
        </p:spPr>
        <p:txBody>
          <a:bodyPr wrap="square" lIns="0" tIns="48895" rIns="0" bIns="0" rtlCol="0" vert="horz">
            <a:spAutoFit/>
          </a:bodyPr>
          <a:lstStyle/>
          <a:p>
            <a:pPr marL="12700" marR="5080">
              <a:lnSpc>
                <a:spcPts val="2300"/>
              </a:lnSpc>
              <a:spcBef>
                <a:spcPts val="385"/>
              </a:spcBef>
            </a:pPr>
            <a:r>
              <a:rPr dirty="0" sz="2100" spc="5"/>
              <a:t>KULDĪGAS</a:t>
            </a:r>
            <a:r>
              <a:rPr dirty="0" sz="2100" spc="20"/>
              <a:t> </a:t>
            </a:r>
            <a:r>
              <a:rPr dirty="0" sz="2100" spc="-10"/>
              <a:t>PILSĒTAS</a:t>
            </a:r>
            <a:r>
              <a:rPr dirty="0" sz="2100" spc="15"/>
              <a:t> </a:t>
            </a:r>
            <a:r>
              <a:rPr dirty="0" sz="2100" spc="10"/>
              <a:t>PLĀNOŠANAS</a:t>
            </a:r>
            <a:r>
              <a:rPr dirty="0" sz="2100" spc="20"/>
              <a:t> </a:t>
            </a:r>
            <a:r>
              <a:rPr dirty="0" sz="2100" spc="5"/>
              <a:t>DOKUMENTOS</a:t>
            </a:r>
            <a:r>
              <a:rPr dirty="0" sz="2100" spc="10"/>
              <a:t> </a:t>
            </a:r>
            <a:r>
              <a:rPr dirty="0" sz="2100" spc="15"/>
              <a:t>UN </a:t>
            </a:r>
            <a:r>
              <a:rPr dirty="0" sz="2100" spc="-459"/>
              <a:t> </a:t>
            </a:r>
            <a:r>
              <a:rPr dirty="0" sz="2100" spc="5"/>
              <a:t>VIETĒJĀS </a:t>
            </a:r>
            <a:r>
              <a:rPr dirty="0" sz="2100" spc="-10"/>
              <a:t>STRATĒĢIJĀS</a:t>
            </a:r>
            <a:endParaRPr sz="2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2100" y="987205"/>
            <a:ext cx="72072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5" b="1">
                <a:latin typeface="Calibri"/>
                <a:cs typeface="Calibri"/>
              </a:rPr>
              <a:t>L</a:t>
            </a:r>
            <a:r>
              <a:rPr dirty="0" sz="1900" b="1">
                <a:latin typeface="Calibri"/>
                <a:cs typeface="Calibri"/>
              </a:rPr>
              <a:t>i</a:t>
            </a:r>
            <a:r>
              <a:rPr dirty="0" sz="1900" spc="-25" b="1">
                <a:latin typeface="Calibri"/>
                <a:cs typeface="Calibri"/>
              </a:rPr>
              <a:t>k</a:t>
            </a:r>
            <a:r>
              <a:rPr dirty="0" sz="1900" spc="-5" b="1">
                <a:latin typeface="Calibri"/>
                <a:cs typeface="Calibri"/>
              </a:rPr>
              <a:t>um</a:t>
            </a:r>
            <a:r>
              <a:rPr dirty="0" sz="1900" b="1">
                <a:latin typeface="Calibri"/>
                <a:cs typeface="Calibri"/>
              </a:rPr>
              <a:t>s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34740" y="987205"/>
            <a:ext cx="7830820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42620" algn="l"/>
                <a:tab pos="1649730" algn="l"/>
                <a:tab pos="2968625" algn="l"/>
                <a:tab pos="4391660" algn="l"/>
                <a:tab pos="5331460" algn="l"/>
                <a:tab pos="5749925" algn="l"/>
                <a:tab pos="6731634" algn="l"/>
              </a:tabLst>
            </a:pPr>
            <a:r>
              <a:rPr dirty="0" sz="1900" spc="-15" b="1">
                <a:latin typeface="Calibri"/>
                <a:cs typeface="Calibri"/>
              </a:rPr>
              <a:t>„Par	</a:t>
            </a:r>
            <a:r>
              <a:rPr dirty="0" sz="1900" spc="-10" b="1">
                <a:latin typeface="Calibri"/>
                <a:cs typeface="Calibri"/>
              </a:rPr>
              <a:t>kultūras	</a:t>
            </a:r>
            <a:r>
              <a:rPr dirty="0" sz="1900" spc="-5" b="1">
                <a:latin typeface="Calibri"/>
                <a:cs typeface="Calibri"/>
              </a:rPr>
              <a:t>pieminekļu	</a:t>
            </a:r>
            <a:r>
              <a:rPr dirty="0" sz="1900" spc="-10" b="1">
                <a:latin typeface="Calibri"/>
                <a:cs typeface="Calibri"/>
              </a:rPr>
              <a:t>aizsardzību”	</a:t>
            </a:r>
            <a:r>
              <a:rPr dirty="0" sz="1900" spc="-10">
                <a:latin typeface="Calibri"/>
                <a:cs typeface="Calibri"/>
              </a:rPr>
              <a:t>nosaka,	</a:t>
            </a:r>
            <a:r>
              <a:rPr dirty="0" sz="1900" spc="-20">
                <a:latin typeface="Calibri"/>
                <a:cs typeface="Calibri"/>
              </a:rPr>
              <a:t>ka	</a:t>
            </a:r>
            <a:r>
              <a:rPr dirty="0" sz="1900" spc="-15">
                <a:latin typeface="Calibri"/>
                <a:cs typeface="Calibri"/>
              </a:rPr>
              <a:t>kultūras	</a:t>
            </a:r>
            <a:r>
              <a:rPr dirty="0" sz="1900" spc="-10">
                <a:latin typeface="Calibri"/>
                <a:cs typeface="Calibri"/>
              </a:rPr>
              <a:t>pieminekļu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2100" y="1275559"/>
            <a:ext cx="8917940" cy="2481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8255">
              <a:lnSpc>
                <a:spcPct val="100000"/>
              </a:lnSpc>
              <a:spcBef>
                <a:spcPts val="100"/>
              </a:spcBef>
            </a:pPr>
            <a:r>
              <a:rPr dirty="0" sz="1900" spc="-5">
                <a:latin typeface="Calibri"/>
                <a:cs typeface="Calibri"/>
              </a:rPr>
              <a:t>pārveidošana</a:t>
            </a:r>
            <a:r>
              <a:rPr dirty="0" sz="1900" spc="95">
                <a:latin typeface="Calibri"/>
                <a:cs typeface="Calibri"/>
              </a:rPr>
              <a:t> </a:t>
            </a:r>
            <a:r>
              <a:rPr dirty="0" sz="1900" spc="-15">
                <a:latin typeface="Calibri"/>
                <a:cs typeface="Calibri"/>
              </a:rPr>
              <a:t>vai</a:t>
            </a:r>
            <a:r>
              <a:rPr dirty="0" sz="1900" spc="85">
                <a:latin typeface="Calibri"/>
                <a:cs typeface="Calibri"/>
              </a:rPr>
              <a:t> </a:t>
            </a:r>
            <a:r>
              <a:rPr dirty="0" sz="1900" spc="-15">
                <a:latin typeface="Calibri"/>
                <a:cs typeface="Calibri"/>
              </a:rPr>
              <a:t>tā</a:t>
            </a:r>
            <a:r>
              <a:rPr dirty="0" sz="1900" spc="100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oriģinālo</a:t>
            </a:r>
            <a:r>
              <a:rPr dirty="0" sz="1900" spc="90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detaļu</a:t>
            </a:r>
            <a:r>
              <a:rPr dirty="0" sz="1900" spc="90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aizstāšana</a:t>
            </a:r>
            <a:r>
              <a:rPr dirty="0" sz="1900" spc="90">
                <a:latin typeface="Calibri"/>
                <a:cs typeface="Calibri"/>
              </a:rPr>
              <a:t> </a:t>
            </a:r>
            <a:r>
              <a:rPr dirty="0" sz="1900">
                <a:latin typeface="Calibri"/>
                <a:cs typeface="Calibri"/>
              </a:rPr>
              <a:t>ar</a:t>
            </a:r>
            <a:r>
              <a:rPr dirty="0" sz="1900" spc="9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jaunām</a:t>
            </a:r>
            <a:r>
              <a:rPr dirty="0" sz="1900" spc="95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daļām</a:t>
            </a:r>
            <a:r>
              <a:rPr dirty="0" sz="1900" spc="85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pieļaujama</a:t>
            </a:r>
            <a:r>
              <a:rPr dirty="0" sz="1900" spc="90">
                <a:latin typeface="Calibri"/>
                <a:cs typeface="Calibri"/>
              </a:rPr>
              <a:t> </a:t>
            </a:r>
            <a:r>
              <a:rPr dirty="0" sz="1900" spc="-15">
                <a:latin typeface="Calibri"/>
                <a:cs typeface="Calibri"/>
              </a:rPr>
              <a:t>tikai</a:t>
            </a:r>
            <a:r>
              <a:rPr dirty="0" sz="1900" spc="85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tad,</a:t>
            </a:r>
            <a:r>
              <a:rPr dirty="0" sz="1900" spc="85">
                <a:latin typeface="Calibri"/>
                <a:cs typeface="Calibri"/>
              </a:rPr>
              <a:t> </a:t>
            </a:r>
            <a:r>
              <a:rPr dirty="0" sz="1900">
                <a:latin typeface="Calibri"/>
                <a:cs typeface="Calibri"/>
              </a:rPr>
              <a:t>ja</a:t>
            </a:r>
            <a:r>
              <a:rPr dirty="0" sz="1900" spc="85">
                <a:latin typeface="Calibri"/>
                <a:cs typeface="Calibri"/>
              </a:rPr>
              <a:t> </a:t>
            </a:r>
            <a:r>
              <a:rPr dirty="0" sz="1900" spc="-15">
                <a:latin typeface="Calibri"/>
                <a:cs typeface="Calibri"/>
              </a:rPr>
              <a:t>tā </a:t>
            </a:r>
            <a:r>
              <a:rPr dirty="0" sz="1900" spc="-415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ir</a:t>
            </a:r>
            <a:r>
              <a:rPr dirty="0" sz="1900">
                <a:latin typeface="Calibri"/>
                <a:cs typeface="Calibri"/>
              </a:rPr>
              <a:t> </a:t>
            </a:r>
            <a:r>
              <a:rPr dirty="0" sz="1900" spc="-15">
                <a:latin typeface="Calibri"/>
                <a:cs typeface="Calibri"/>
              </a:rPr>
              <a:t>vienīgā</a:t>
            </a:r>
            <a:r>
              <a:rPr dirty="0" sz="1900" spc="-1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iespēja,</a:t>
            </a:r>
            <a:r>
              <a:rPr dirty="0" sz="1900">
                <a:latin typeface="Calibri"/>
                <a:cs typeface="Calibri"/>
              </a:rPr>
              <a:t> </a:t>
            </a:r>
            <a:r>
              <a:rPr dirty="0" sz="1900" spc="-25">
                <a:latin typeface="Calibri"/>
                <a:cs typeface="Calibri"/>
              </a:rPr>
              <a:t>kā</a:t>
            </a:r>
            <a:r>
              <a:rPr dirty="0" sz="1900" spc="-20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saglabāt</a:t>
            </a:r>
            <a:r>
              <a:rPr dirty="0" sz="1900" spc="-5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pieminekli,</a:t>
            </a:r>
            <a:r>
              <a:rPr dirty="0" sz="1900" spc="-5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vai</a:t>
            </a:r>
            <a:r>
              <a:rPr dirty="0" sz="1900" spc="-5">
                <a:latin typeface="Calibri"/>
                <a:cs typeface="Calibri"/>
              </a:rPr>
              <a:t> arī</a:t>
            </a:r>
            <a:r>
              <a:rPr dirty="0" sz="1900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tad,</a:t>
            </a:r>
            <a:r>
              <a:rPr dirty="0" sz="1900" spc="-5">
                <a:latin typeface="Calibri"/>
                <a:cs typeface="Calibri"/>
              </a:rPr>
              <a:t> ja</a:t>
            </a:r>
            <a:r>
              <a:rPr dirty="0" sz="1900" spc="42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pārveidojuma</a:t>
            </a:r>
            <a:r>
              <a:rPr dirty="0" sz="1900" spc="420">
                <a:latin typeface="Calibri"/>
                <a:cs typeface="Calibri"/>
              </a:rPr>
              <a:t> </a:t>
            </a:r>
            <a:r>
              <a:rPr dirty="0" sz="1900" spc="-20">
                <a:latin typeface="Calibri"/>
                <a:cs typeface="Calibri"/>
              </a:rPr>
              <a:t>rezultātā </a:t>
            </a:r>
            <a:r>
              <a:rPr dirty="0" sz="1900" spc="-15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nepazeminās</a:t>
            </a:r>
            <a:r>
              <a:rPr dirty="0" sz="1900" spc="-5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pieminekļa</a:t>
            </a:r>
            <a:r>
              <a:rPr dirty="0" sz="1900" spc="5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kultūrvēsturiskā</a:t>
            </a:r>
            <a:r>
              <a:rPr dirty="0" sz="1900" spc="5">
                <a:latin typeface="Calibri"/>
                <a:cs typeface="Calibri"/>
              </a:rPr>
              <a:t> </a:t>
            </a:r>
            <a:r>
              <a:rPr dirty="0" sz="1900" spc="-25">
                <a:latin typeface="Calibri"/>
                <a:cs typeface="Calibri"/>
              </a:rPr>
              <a:t>vērtiba.”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50">
              <a:latin typeface="Calibri"/>
              <a:cs typeface="Calibri"/>
            </a:endParaRPr>
          </a:p>
          <a:p>
            <a:pPr algn="just" marL="12700" marR="8890">
              <a:lnSpc>
                <a:spcPct val="100000"/>
              </a:lnSpc>
            </a:pPr>
            <a:r>
              <a:rPr dirty="0" sz="1900" spc="-5">
                <a:latin typeface="Calibri"/>
                <a:cs typeface="Calibri"/>
              </a:rPr>
              <a:t>MK </a:t>
            </a:r>
            <a:r>
              <a:rPr dirty="0" sz="1900" spc="-70">
                <a:latin typeface="Calibri"/>
                <a:cs typeface="Calibri"/>
              </a:rPr>
              <a:t>Nr.</a:t>
            </a:r>
            <a:r>
              <a:rPr dirty="0" sz="1900" spc="-65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720 </a:t>
            </a:r>
            <a:r>
              <a:rPr dirty="0" sz="1900">
                <a:latin typeface="Calibri"/>
                <a:cs typeface="Calibri"/>
              </a:rPr>
              <a:t>„ </a:t>
            </a:r>
            <a:r>
              <a:rPr dirty="0" sz="1900" spc="-15">
                <a:latin typeface="Calibri"/>
                <a:cs typeface="Calibri"/>
              </a:rPr>
              <a:t>Kultūras </a:t>
            </a:r>
            <a:r>
              <a:rPr dirty="0" sz="1900" spc="-10">
                <a:latin typeface="Calibri"/>
                <a:cs typeface="Calibri"/>
              </a:rPr>
              <a:t>pieminekļu uzskaites, aizsardzības, izmantošanas </a:t>
            </a:r>
            <a:r>
              <a:rPr dirty="0" sz="1900" spc="-5">
                <a:latin typeface="Calibri"/>
                <a:cs typeface="Calibri"/>
              </a:rPr>
              <a:t>un </a:t>
            </a:r>
            <a:r>
              <a:rPr dirty="0" sz="1900" spc="-15">
                <a:latin typeface="Calibri"/>
                <a:cs typeface="Calibri"/>
              </a:rPr>
              <a:t>restaurācijas </a:t>
            </a:r>
            <a:r>
              <a:rPr dirty="0" sz="1900" spc="-10">
                <a:latin typeface="Calibri"/>
                <a:cs typeface="Calibri"/>
              </a:rPr>
              <a:t> </a:t>
            </a:r>
            <a:r>
              <a:rPr dirty="0" sz="1900" spc="-25">
                <a:latin typeface="Calibri"/>
                <a:cs typeface="Calibri"/>
              </a:rPr>
              <a:t>noteikumi”,</a:t>
            </a:r>
            <a:r>
              <a:rPr dirty="0" sz="1900" spc="-15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nosaka:</a:t>
            </a:r>
            <a:endParaRPr sz="1900">
              <a:latin typeface="Calibri"/>
              <a:cs typeface="Calibri"/>
            </a:endParaRPr>
          </a:p>
          <a:p>
            <a:pPr marL="355600" marR="5080" indent="-343535">
              <a:lnSpc>
                <a:spcPct val="100000"/>
              </a:lnSpc>
              <a:spcBef>
                <a:spcPts val="360"/>
              </a:spcBef>
              <a:buFont typeface="Arial MT"/>
              <a:buChar char="•"/>
              <a:tabLst>
                <a:tab pos="355600" algn="l"/>
                <a:tab pos="356235" algn="l"/>
                <a:tab pos="1024890" algn="l"/>
                <a:tab pos="1457325" algn="l"/>
                <a:tab pos="2724785" algn="l"/>
                <a:tab pos="4721225" algn="l"/>
                <a:tab pos="5721985" algn="l"/>
                <a:tab pos="6666230" algn="l"/>
                <a:tab pos="7533640" algn="l"/>
                <a:tab pos="8445500" algn="l"/>
              </a:tabLst>
            </a:pPr>
            <a:r>
              <a:rPr dirty="0" sz="1900" spc="-5">
                <a:latin typeface="Calibri"/>
                <a:cs typeface="Calibri"/>
              </a:rPr>
              <a:t>42.</a:t>
            </a:r>
            <a:r>
              <a:rPr dirty="0" sz="1900" spc="95">
                <a:latin typeface="Calibri"/>
                <a:cs typeface="Calibri"/>
              </a:rPr>
              <a:t> </a:t>
            </a:r>
            <a:r>
              <a:rPr dirty="0" sz="1900" spc="-25">
                <a:latin typeface="Calibri"/>
                <a:cs typeface="Calibri"/>
              </a:rPr>
              <a:t>Veicot</a:t>
            </a:r>
            <a:r>
              <a:rPr dirty="0" sz="1900" spc="95">
                <a:latin typeface="Calibri"/>
                <a:cs typeface="Calibri"/>
              </a:rPr>
              <a:t> </a:t>
            </a:r>
            <a:r>
              <a:rPr dirty="0" sz="1900" spc="-15">
                <a:latin typeface="Calibri"/>
                <a:cs typeface="Calibri"/>
              </a:rPr>
              <a:t>kultūras</a:t>
            </a:r>
            <a:r>
              <a:rPr dirty="0" sz="1900" spc="105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pieminekļu</a:t>
            </a:r>
            <a:r>
              <a:rPr dirty="0" sz="1900" spc="100">
                <a:latin typeface="Calibri"/>
                <a:cs typeface="Calibri"/>
              </a:rPr>
              <a:t> </a:t>
            </a:r>
            <a:r>
              <a:rPr dirty="0" sz="1900" spc="-15">
                <a:latin typeface="Calibri"/>
                <a:cs typeface="Calibri"/>
              </a:rPr>
              <a:t>restaurāciju,</a:t>
            </a:r>
            <a:r>
              <a:rPr dirty="0" sz="1900" spc="95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konservāciju</a:t>
            </a:r>
            <a:r>
              <a:rPr dirty="0" sz="1900" spc="10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un</a:t>
            </a:r>
            <a:r>
              <a:rPr dirty="0" sz="1900" spc="90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remontu</a:t>
            </a:r>
            <a:r>
              <a:rPr dirty="0" sz="1900" spc="95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(labošanu),</a:t>
            </a:r>
            <a:r>
              <a:rPr dirty="0" sz="1900" spc="95">
                <a:latin typeface="Calibri"/>
                <a:cs typeface="Calibri"/>
              </a:rPr>
              <a:t> </a:t>
            </a:r>
            <a:r>
              <a:rPr dirty="0" sz="1900" spc="-20">
                <a:latin typeface="Calibri"/>
                <a:cs typeface="Calibri"/>
              </a:rPr>
              <a:t>kā</a:t>
            </a:r>
            <a:r>
              <a:rPr dirty="0" sz="1900" spc="10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arī </a:t>
            </a:r>
            <a:r>
              <a:rPr dirty="0" sz="1900" spc="-415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c</a:t>
            </a:r>
            <a:r>
              <a:rPr dirty="0" sz="1900" spc="-10">
                <a:latin typeface="Calibri"/>
                <a:cs typeface="Calibri"/>
              </a:rPr>
              <a:t>i</a:t>
            </a:r>
            <a:r>
              <a:rPr dirty="0" sz="1900">
                <a:latin typeface="Calibri"/>
                <a:cs typeface="Calibri"/>
              </a:rPr>
              <a:t>t</a:t>
            </a:r>
            <a:r>
              <a:rPr dirty="0" sz="1900" spc="-5">
                <a:latin typeface="Calibri"/>
                <a:cs typeface="Calibri"/>
              </a:rPr>
              <a:t>u</a:t>
            </a:r>
            <a:r>
              <a:rPr dirty="0" sz="1900">
                <a:latin typeface="Calibri"/>
                <a:cs typeface="Calibri"/>
              </a:rPr>
              <a:t>s	</a:t>
            </a:r>
            <a:r>
              <a:rPr dirty="0" sz="1900" spc="-5">
                <a:latin typeface="Calibri"/>
                <a:cs typeface="Calibri"/>
              </a:rPr>
              <a:t>š</a:t>
            </a:r>
            <a:r>
              <a:rPr dirty="0" sz="1900">
                <a:latin typeface="Calibri"/>
                <a:cs typeface="Calibri"/>
              </a:rPr>
              <a:t>o	</a:t>
            </a:r>
            <a:r>
              <a:rPr dirty="0" sz="1900" spc="-10">
                <a:latin typeface="Calibri"/>
                <a:cs typeface="Calibri"/>
              </a:rPr>
              <a:t>n</a:t>
            </a:r>
            <a:r>
              <a:rPr dirty="0" sz="1900" spc="-5">
                <a:latin typeface="Calibri"/>
                <a:cs typeface="Calibri"/>
              </a:rPr>
              <a:t>o</a:t>
            </a:r>
            <a:r>
              <a:rPr dirty="0" sz="1900" spc="-30">
                <a:latin typeface="Calibri"/>
                <a:cs typeface="Calibri"/>
              </a:rPr>
              <a:t>t</a:t>
            </a:r>
            <a:r>
              <a:rPr dirty="0" sz="1900">
                <a:latin typeface="Calibri"/>
                <a:cs typeface="Calibri"/>
              </a:rPr>
              <a:t>e</a:t>
            </a:r>
            <a:r>
              <a:rPr dirty="0" sz="1900" spc="-10">
                <a:latin typeface="Calibri"/>
                <a:cs typeface="Calibri"/>
              </a:rPr>
              <a:t>i</a:t>
            </a:r>
            <a:r>
              <a:rPr dirty="0" sz="1900" spc="-25">
                <a:latin typeface="Calibri"/>
                <a:cs typeface="Calibri"/>
              </a:rPr>
              <a:t>k</a:t>
            </a:r>
            <a:r>
              <a:rPr dirty="0" sz="1900" spc="-5">
                <a:latin typeface="Calibri"/>
                <a:cs typeface="Calibri"/>
              </a:rPr>
              <a:t>u</a:t>
            </a:r>
            <a:r>
              <a:rPr dirty="0" sz="1900" spc="-10">
                <a:latin typeface="Calibri"/>
                <a:cs typeface="Calibri"/>
              </a:rPr>
              <a:t>m</a:t>
            </a:r>
            <a:r>
              <a:rPr dirty="0" sz="1900">
                <a:latin typeface="Calibri"/>
                <a:cs typeface="Calibri"/>
              </a:rPr>
              <a:t>u	</a:t>
            </a:r>
            <a:r>
              <a:rPr dirty="0" sz="1900" spc="-5">
                <a:latin typeface="Calibri"/>
                <a:cs typeface="Calibri"/>
              </a:rPr>
              <a:t>35.1</a:t>
            </a:r>
            <a:r>
              <a:rPr dirty="0" sz="1900">
                <a:latin typeface="Calibri"/>
                <a:cs typeface="Calibri"/>
              </a:rPr>
              <a:t>.</a:t>
            </a:r>
            <a:r>
              <a:rPr dirty="0" sz="1900" spc="25">
                <a:latin typeface="Calibri"/>
                <a:cs typeface="Calibri"/>
              </a:rPr>
              <a:t> </a:t>
            </a:r>
            <a:r>
              <a:rPr dirty="0" sz="1900" spc="5">
                <a:latin typeface="Calibri"/>
                <a:cs typeface="Calibri"/>
              </a:rPr>
              <a:t>a</a:t>
            </a:r>
            <a:r>
              <a:rPr dirty="0" sz="1900" spc="-10">
                <a:latin typeface="Calibri"/>
                <a:cs typeface="Calibri"/>
              </a:rPr>
              <a:t>p</a:t>
            </a:r>
            <a:r>
              <a:rPr dirty="0" sz="1900">
                <a:latin typeface="Calibri"/>
                <a:cs typeface="Calibri"/>
              </a:rPr>
              <a:t>a</a:t>
            </a:r>
            <a:r>
              <a:rPr dirty="0" sz="1900" spc="-25">
                <a:latin typeface="Calibri"/>
                <a:cs typeface="Calibri"/>
              </a:rPr>
              <a:t>k</a:t>
            </a:r>
            <a:r>
              <a:rPr dirty="0" sz="1900" spc="5">
                <a:latin typeface="Calibri"/>
                <a:cs typeface="Calibri"/>
              </a:rPr>
              <a:t>š</a:t>
            </a:r>
            <a:r>
              <a:rPr dirty="0" sz="1900" spc="-10">
                <a:latin typeface="Calibri"/>
                <a:cs typeface="Calibri"/>
              </a:rPr>
              <a:t>p</a:t>
            </a:r>
            <a:r>
              <a:rPr dirty="0" sz="1900" spc="-5">
                <a:latin typeface="Calibri"/>
                <a:cs typeface="Calibri"/>
              </a:rPr>
              <a:t>un</a:t>
            </a:r>
            <a:r>
              <a:rPr dirty="0" sz="1900" spc="-15">
                <a:latin typeface="Calibri"/>
                <a:cs typeface="Calibri"/>
              </a:rPr>
              <a:t>k</a:t>
            </a:r>
            <a:r>
              <a:rPr dirty="0" sz="1900" spc="-30">
                <a:latin typeface="Calibri"/>
                <a:cs typeface="Calibri"/>
              </a:rPr>
              <a:t>t</a:t>
            </a:r>
            <a:r>
              <a:rPr dirty="0" sz="1900">
                <a:latin typeface="Calibri"/>
                <a:cs typeface="Calibri"/>
              </a:rPr>
              <a:t>ā	</a:t>
            </a:r>
            <a:r>
              <a:rPr dirty="0" sz="1900" spc="-10">
                <a:latin typeface="Calibri"/>
                <a:cs typeface="Calibri"/>
              </a:rPr>
              <a:t>mi</a:t>
            </a:r>
            <a:r>
              <a:rPr dirty="0" sz="1900" spc="-5">
                <a:latin typeface="Calibri"/>
                <a:cs typeface="Calibri"/>
              </a:rPr>
              <a:t>nē</a:t>
            </a:r>
            <a:r>
              <a:rPr dirty="0" sz="1900" spc="-30">
                <a:latin typeface="Calibri"/>
                <a:cs typeface="Calibri"/>
              </a:rPr>
              <a:t>t</a:t>
            </a:r>
            <a:r>
              <a:rPr dirty="0" sz="1900" spc="-15">
                <a:latin typeface="Calibri"/>
                <a:cs typeface="Calibri"/>
              </a:rPr>
              <a:t>o</a:t>
            </a:r>
            <a:r>
              <a:rPr dirty="0" sz="1900">
                <a:latin typeface="Calibri"/>
                <a:cs typeface="Calibri"/>
              </a:rPr>
              <a:t>s	</a:t>
            </a:r>
            <a:r>
              <a:rPr dirty="0" sz="1900" spc="-5">
                <a:latin typeface="Calibri"/>
                <a:cs typeface="Calibri"/>
              </a:rPr>
              <a:t>darbus</a:t>
            </a:r>
            <a:r>
              <a:rPr dirty="0" sz="1900">
                <a:latin typeface="Calibri"/>
                <a:cs typeface="Calibri"/>
              </a:rPr>
              <a:t>,	</a:t>
            </a:r>
            <a:r>
              <a:rPr dirty="0" sz="1900" spc="-10">
                <a:latin typeface="Calibri"/>
                <a:cs typeface="Calibri"/>
              </a:rPr>
              <a:t>i</a:t>
            </a:r>
            <a:r>
              <a:rPr dirty="0" sz="1900" spc="-25">
                <a:latin typeface="Calibri"/>
                <a:cs typeface="Calibri"/>
              </a:rPr>
              <a:t>z</a:t>
            </a:r>
            <a:r>
              <a:rPr dirty="0" sz="1900" spc="-20">
                <a:latin typeface="Calibri"/>
                <a:cs typeface="Calibri"/>
              </a:rPr>
              <a:t>v</a:t>
            </a:r>
            <a:r>
              <a:rPr dirty="0" sz="1900">
                <a:latin typeface="Calibri"/>
                <a:cs typeface="Calibri"/>
              </a:rPr>
              <a:t>ē</a:t>
            </a:r>
            <a:r>
              <a:rPr dirty="0" sz="1900" spc="-5">
                <a:latin typeface="Calibri"/>
                <a:cs typeface="Calibri"/>
              </a:rPr>
              <a:t>r</a:t>
            </a:r>
            <a:r>
              <a:rPr dirty="0" sz="1900" spc="-30">
                <a:latin typeface="Calibri"/>
                <a:cs typeface="Calibri"/>
              </a:rPr>
              <a:t>t</a:t>
            </a:r>
            <a:r>
              <a:rPr dirty="0" sz="1900">
                <a:latin typeface="Calibri"/>
                <a:cs typeface="Calibri"/>
              </a:rPr>
              <a:t>ē	</a:t>
            </a:r>
            <a:r>
              <a:rPr dirty="0" sz="1900" spc="-10">
                <a:latin typeface="Calibri"/>
                <a:cs typeface="Calibri"/>
              </a:rPr>
              <a:t>d</a:t>
            </a:r>
            <a:r>
              <a:rPr dirty="0" sz="1900">
                <a:latin typeface="Calibri"/>
                <a:cs typeface="Calibri"/>
              </a:rPr>
              <a:t>a</a:t>
            </a:r>
            <a:r>
              <a:rPr dirty="0" sz="1900" spc="-35">
                <a:latin typeface="Calibri"/>
                <a:cs typeface="Calibri"/>
              </a:rPr>
              <a:t>ž</a:t>
            </a:r>
            <a:r>
              <a:rPr dirty="0" sz="1900" spc="5">
                <a:latin typeface="Calibri"/>
                <a:cs typeface="Calibri"/>
              </a:rPr>
              <a:t>ā</a:t>
            </a:r>
            <a:r>
              <a:rPr dirty="0" sz="1900" spc="-10">
                <a:latin typeface="Calibri"/>
                <a:cs typeface="Calibri"/>
              </a:rPr>
              <a:t>d</a:t>
            </a:r>
            <a:r>
              <a:rPr dirty="0" sz="1900">
                <a:latin typeface="Calibri"/>
                <a:cs typeface="Calibri"/>
              </a:rPr>
              <a:t>u	</a:t>
            </a:r>
            <a:r>
              <a:rPr dirty="0" sz="1900" spc="-10">
                <a:latin typeface="Calibri"/>
                <a:cs typeface="Calibri"/>
              </a:rPr>
              <a:t>l</a:t>
            </a:r>
            <a:r>
              <a:rPr dirty="0" sz="1900" spc="5">
                <a:latin typeface="Calibri"/>
                <a:cs typeface="Calibri"/>
              </a:rPr>
              <a:t>a</a:t>
            </a:r>
            <a:r>
              <a:rPr dirty="0" sz="1900" spc="-10">
                <a:latin typeface="Calibri"/>
                <a:cs typeface="Calibri"/>
              </a:rPr>
              <a:t>i</a:t>
            </a:r>
            <a:r>
              <a:rPr dirty="0" sz="1900" spc="-25">
                <a:latin typeface="Calibri"/>
                <a:cs typeface="Calibri"/>
              </a:rPr>
              <a:t>k</a:t>
            </a:r>
            <a:r>
              <a:rPr dirty="0" sz="1900">
                <a:latin typeface="Calibri"/>
                <a:cs typeface="Calibri"/>
              </a:rPr>
              <a:t>u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5178" y="3683243"/>
            <a:ext cx="8570595" cy="699135"/>
          </a:xfrm>
          <a:prstGeom prst="rect">
            <a:avLst/>
          </a:prstGeom>
        </p:spPr>
        <p:txBody>
          <a:bodyPr wrap="square" lIns="0" tIns="596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dirty="0" sz="1900" spc="-10">
                <a:latin typeface="Calibri"/>
                <a:cs typeface="Calibri"/>
              </a:rPr>
              <a:t>uzslāņojumus</a:t>
            </a:r>
            <a:r>
              <a:rPr dirty="0" sz="1900" spc="-15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un saglabā: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1900" spc="-5">
                <a:latin typeface="Calibri"/>
                <a:cs typeface="Calibri"/>
              </a:rPr>
              <a:t>42.1.</a:t>
            </a:r>
            <a:r>
              <a:rPr dirty="0" sz="1900" spc="395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būvēm</a:t>
            </a:r>
            <a:r>
              <a:rPr dirty="0" sz="1900" spc="400">
                <a:latin typeface="Calibri"/>
                <a:cs typeface="Calibri"/>
              </a:rPr>
              <a:t> </a:t>
            </a:r>
            <a:r>
              <a:rPr dirty="0" sz="1900">
                <a:latin typeface="Calibri"/>
                <a:cs typeface="Calibri"/>
              </a:rPr>
              <a:t>–</a:t>
            </a:r>
            <a:r>
              <a:rPr dirty="0" sz="1900" spc="400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oriģinālo</a:t>
            </a:r>
            <a:r>
              <a:rPr dirty="0" sz="1900" spc="395">
                <a:latin typeface="Calibri"/>
                <a:cs typeface="Calibri"/>
              </a:rPr>
              <a:t> </a:t>
            </a:r>
            <a:r>
              <a:rPr dirty="0" sz="1900" spc="-15">
                <a:latin typeface="Calibri"/>
                <a:cs typeface="Calibri"/>
              </a:rPr>
              <a:t>konstruktivo</a:t>
            </a:r>
            <a:r>
              <a:rPr dirty="0" sz="1900" spc="395">
                <a:latin typeface="Calibri"/>
                <a:cs typeface="Calibri"/>
              </a:rPr>
              <a:t> </a:t>
            </a:r>
            <a:r>
              <a:rPr dirty="0" sz="1900" spc="-15">
                <a:latin typeface="Calibri"/>
                <a:cs typeface="Calibri"/>
              </a:rPr>
              <a:t>sistēmu</a:t>
            </a:r>
            <a:r>
              <a:rPr dirty="0" sz="1900" spc="395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un</a:t>
            </a:r>
            <a:r>
              <a:rPr dirty="0" sz="1900" spc="400">
                <a:latin typeface="Calibri"/>
                <a:cs typeface="Calibri"/>
              </a:rPr>
              <a:t> </a:t>
            </a:r>
            <a:r>
              <a:rPr dirty="0" sz="1900" spc="-15">
                <a:latin typeface="Calibri"/>
                <a:cs typeface="Calibri"/>
              </a:rPr>
              <a:t>konstrukcijas,</a:t>
            </a:r>
            <a:r>
              <a:rPr dirty="0" sz="1900" spc="40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plānojumu,</a:t>
            </a:r>
            <a:r>
              <a:rPr dirty="0" sz="1900" spc="39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apjomu,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2100" y="4054407"/>
            <a:ext cx="10985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>
                <a:latin typeface="Arial MT"/>
                <a:cs typeface="Arial MT"/>
              </a:rPr>
              <a:t>•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5178" y="4356439"/>
            <a:ext cx="8571865" cy="603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71905" algn="l"/>
                <a:tab pos="2121535" algn="l"/>
                <a:tab pos="3066415" algn="l"/>
                <a:tab pos="4069715" algn="l"/>
                <a:tab pos="5329555" algn="l"/>
                <a:tab pos="6260465" algn="l"/>
                <a:tab pos="7484745" algn="l"/>
              </a:tabLst>
            </a:pPr>
            <a:r>
              <a:rPr dirty="0" sz="1900" spc="-10">
                <a:latin typeface="Calibri"/>
                <a:cs typeface="Calibri"/>
              </a:rPr>
              <a:t>m</a:t>
            </a:r>
            <a:r>
              <a:rPr dirty="0" sz="1900" spc="-25">
                <a:latin typeface="Calibri"/>
                <a:cs typeface="Calibri"/>
              </a:rPr>
              <a:t>a</a:t>
            </a:r>
            <a:r>
              <a:rPr dirty="0" sz="1900" spc="-30">
                <a:latin typeface="Calibri"/>
                <a:cs typeface="Calibri"/>
              </a:rPr>
              <a:t>t</a:t>
            </a:r>
            <a:r>
              <a:rPr dirty="0" sz="1900">
                <a:latin typeface="Calibri"/>
                <a:cs typeface="Calibri"/>
              </a:rPr>
              <a:t>e</a:t>
            </a:r>
            <a:r>
              <a:rPr dirty="0" sz="1900" spc="-5">
                <a:latin typeface="Calibri"/>
                <a:cs typeface="Calibri"/>
              </a:rPr>
              <a:t>r</a:t>
            </a:r>
            <a:r>
              <a:rPr dirty="0" sz="1900" spc="-10">
                <a:latin typeface="Calibri"/>
                <a:cs typeface="Calibri"/>
              </a:rPr>
              <a:t>i</a:t>
            </a:r>
            <a:r>
              <a:rPr dirty="0" sz="1900">
                <a:latin typeface="Calibri"/>
                <a:cs typeface="Calibri"/>
              </a:rPr>
              <a:t>ā</a:t>
            </a:r>
            <a:r>
              <a:rPr dirty="0" sz="1900" spc="-10">
                <a:latin typeface="Calibri"/>
                <a:cs typeface="Calibri"/>
              </a:rPr>
              <a:t>l</a:t>
            </a:r>
            <a:r>
              <a:rPr dirty="0" sz="1900" spc="-5">
                <a:latin typeface="Calibri"/>
                <a:cs typeface="Calibri"/>
              </a:rPr>
              <a:t>us</a:t>
            </a:r>
            <a:r>
              <a:rPr dirty="0" sz="1900">
                <a:latin typeface="Calibri"/>
                <a:cs typeface="Calibri"/>
              </a:rPr>
              <a:t>,	a</a:t>
            </a:r>
            <a:r>
              <a:rPr dirty="0" sz="1900" spc="-10">
                <a:latin typeface="Calibri"/>
                <a:cs typeface="Calibri"/>
              </a:rPr>
              <a:t>p</a:t>
            </a:r>
            <a:r>
              <a:rPr dirty="0" sz="1900" spc="-5">
                <a:latin typeface="Calibri"/>
                <a:cs typeface="Calibri"/>
              </a:rPr>
              <a:t>dar</a:t>
            </a:r>
            <a:r>
              <a:rPr dirty="0" sz="1900" spc="-10">
                <a:latin typeface="Calibri"/>
                <a:cs typeface="Calibri"/>
              </a:rPr>
              <a:t>i</a:t>
            </a:r>
            <a:r>
              <a:rPr dirty="0" sz="1900">
                <a:latin typeface="Calibri"/>
                <a:cs typeface="Calibri"/>
              </a:rPr>
              <a:t>,	</a:t>
            </a:r>
            <a:r>
              <a:rPr dirty="0" sz="1900" spc="-20">
                <a:latin typeface="Calibri"/>
                <a:cs typeface="Calibri"/>
              </a:rPr>
              <a:t>v</a:t>
            </a:r>
            <a:r>
              <a:rPr dirty="0" sz="1900" spc="-5">
                <a:latin typeface="Calibri"/>
                <a:cs typeface="Calibri"/>
              </a:rPr>
              <a:t>ēr</a:t>
            </a:r>
            <a:r>
              <a:rPr dirty="0" sz="1900" spc="-10">
                <a:latin typeface="Calibri"/>
                <a:cs typeface="Calibri"/>
              </a:rPr>
              <a:t>tig</a:t>
            </a:r>
            <a:r>
              <a:rPr dirty="0" sz="1900" spc="-10">
                <a:latin typeface="Calibri"/>
                <a:cs typeface="Calibri"/>
              </a:rPr>
              <a:t>u</a:t>
            </a:r>
            <a:r>
              <a:rPr dirty="0" sz="1900">
                <a:latin typeface="Calibri"/>
                <a:cs typeface="Calibri"/>
              </a:rPr>
              <a:t>s	i</a:t>
            </a:r>
            <a:r>
              <a:rPr dirty="0" sz="1900" spc="-20">
                <a:latin typeface="Calibri"/>
                <a:cs typeface="Calibri"/>
              </a:rPr>
              <a:t>n</a:t>
            </a:r>
            <a:r>
              <a:rPr dirty="0" sz="1900" spc="-30">
                <a:latin typeface="Calibri"/>
                <a:cs typeface="Calibri"/>
              </a:rPr>
              <a:t>t</a:t>
            </a:r>
            <a:r>
              <a:rPr dirty="0" sz="1900">
                <a:latin typeface="Calibri"/>
                <a:cs typeface="Calibri"/>
              </a:rPr>
              <a:t>e</a:t>
            </a:r>
            <a:r>
              <a:rPr dirty="0" sz="1900" spc="-5">
                <a:latin typeface="Calibri"/>
                <a:cs typeface="Calibri"/>
              </a:rPr>
              <a:t>r</a:t>
            </a:r>
            <a:r>
              <a:rPr dirty="0" sz="1900">
                <a:latin typeface="Calibri"/>
                <a:cs typeface="Calibri"/>
              </a:rPr>
              <a:t>j</a:t>
            </a:r>
            <a:r>
              <a:rPr dirty="0" sz="1900" spc="-5">
                <a:latin typeface="Calibri"/>
                <a:cs typeface="Calibri"/>
              </a:rPr>
              <a:t>e</a:t>
            </a:r>
            <a:r>
              <a:rPr dirty="0" sz="1900" spc="-35">
                <a:latin typeface="Calibri"/>
                <a:cs typeface="Calibri"/>
              </a:rPr>
              <a:t>r</a:t>
            </a:r>
            <a:r>
              <a:rPr dirty="0" sz="1900">
                <a:latin typeface="Calibri"/>
                <a:cs typeface="Calibri"/>
              </a:rPr>
              <a:t>a	</a:t>
            </a:r>
            <a:r>
              <a:rPr dirty="0" sz="1900" spc="-5">
                <a:latin typeface="Calibri"/>
                <a:cs typeface="Calibri"/>
              </a:rPr>
              <a:t>e</a:t>
            </a:r>
            <a:r>
              <a:rPr dirty="0" sz="1900" spc="-10">
                <a:latin typeface="Calibri"/>
                <a:cs typeface="Calibri"/>
              </a:rPr>
              <a:t>l</a:t>
            </a:r>
            <a:r>
              <a:rPr dirty="0" sz="1900">
                <a:latin typeface="Calibri"/>
                <a:cs typeface="Calibri"/>
              </a:rPr>
              <a:t>e</a:t>
            </a:r>
            <a:r>
              <a:rPr dirty="0" sz="1900" spc="-10">
                <a:latin typeface="Calibri"/>
                <a:cs typeface="Calibri"/>
              </a:rPr>
              <a:t>m</a:t>
            </a:r>
            <a:r>
              <a:rPr dirty="0" sz="1900">
                <a:latin typeface="Calibri"/>
                <a:cs typeface="Calibri"/>
              </a:rPr>
              <a:t>e</a:t>
            </a:r>
            <a:r>
              <a:rPr dirty="0" sz="1900" spc="-10">
                <a:latin typeface="Calibri"/>
                <a:cs typeface="Calibri"/>
              </a:rPr>
              <a:t>nt</a:t>
            </a:r>
            <a:r>
              <a:rPr dirty="0" sz="1900" spc="-5">
                <a:latin typeface="Calibri"/>
                <a:cs typeface="Calibri"/>
              </a:rPr>
              <a:t>us</a:t>
            </a:r>
            <a:r>
              <a:rPr dirty="0" sz="1900">
                <a:latin typeface="Calibri"/>
                <a:cs typeface="Calibri"/>
              </a:rPr>
              <a:t>,	</a:t>
            </a:r>
            <a:r>
              <a:rPr dirty="0" sz="1900" spc="-5">
                <a:latin typeface="Calibri"/>
                <a:cs typeface="Calibri"/>
              </a:rPr>
              <a:t>de</a:t>
            </a:r>
            <a:r>
              <a:rPr dirty="0" sz="1900" spc="-30">
                <a:latin typeface="Calibri"/>
                <a:cs typeface="Calibri"/>
              </a:rPr>
              <a:t>t</a:t>
            </a:r>
            <a:r>
              <a:rPr dirty="0" sz="1900">
                <a:latin typeface="Calibri"/>
                <a:cs typeface="Calibri"/>
              </a:rPr>
              <a:t>a</a:t>
            </a:r>
            <a:r>
              <a:rPr dirty="0" sz="1900" spc="-10">
                <a:latin typeface="Calibri"/>
                <a:cs typeface="Calibri"/>
              </a:rPr>
              <a:t>ļ</a:t>
            </a:r>
            <a:r>
              <a:rPr dirty="0" sz="1900" spc="5">
                <a:latin typeface="Calibri"/>
                <a:cs typeface="Calibri"/>
              </a:rPr>
              <a:t>a</a:t>
            </a:r>
            <a:r>
              <a:rPr dirty="0" sz="1900" spc="-5">
                <a:latin typeface="Calibri"/>
                <a:cs typeface="Calibri"/>
              </a:rPr>
              <a:t>s</a:t>
            </a:r>
            <a:r>
              <a:rPr dirty="0" sz="1900">
                <a:latin typeface="Calibri"/>
                <a:cs typeface="Calibri"/>
              </a:rPr>
              <a:t>,	</a:t>
            </a:r>
            <a:r>
              <a:rPr dirty="0" sz="1900" spc="-25">
                <a:latin typeface="Calibri"/>
                <a:cs typeface="Calibri"/>
              </a:rPr>
              <a:t>r</a:t>
            </a:r>
            <a:r>
              <a:rPr dirty="0" sz="1900" spc="-5">
                <a:latin typeface="Calibri"/>
                <a:cs typeface="Calibri"/>
              </a:rPr>
              <a:t>o</a:t>
            </a:r>
            <a:r>
              <a:rPr dirty="0" sz="1900" spc="-30">
                <a:latin typeface="Calibri"/>
                <a:cs typeface="Calibri"/>
              </a:rPr>
              <a:t>t</a:t>
            </a:r>
            <a:r>
              <a:rPr dirty="0" sz="1900">
                <a:latin typeface="Calibri"/>
                <a:cs typeface="Calibri"/>
              </a:rPr>
              <a:t>ā</a:t>
            </a:r>
            <a:r>
              <a:rPr dirty="0" sz="1900" spc="-5">
                <a:latin typeface="Calibri"/>
                <a:cs typeface="Calibri"/>
              </a:rPr>
              <a:t>ju</a:t>
            </a:r>
            <a:r>
              <a:rPr dirty="0" sz="1900" spc="-10">
                <a:latin typeface="Calibri"/>
                <a:cs typeface="Calibri"/>
              </a:rPr>
              <a:t>m</a:t>
            </a:r>
            <a:r>
              <a:rPr dirty="0" sz="1900" spc="-5">
                <a:latin typeface="Calibri"/>
                <a:cs typeface="Calibri"/>
              </a:rPr>
              <a:t>us</a:t>
            </a:r>
            <a:r>
              <a:rPr dirty="0" sz="1900">
                <a:latin typeface="Calibri"/>
                <a:cs typeface="Calibri"/>
              </a:rPr>
              <a:t>,	</a:t>
            </a:r>
            <a:r>
              <a:rPr dirty="0" sz="1900" spc="-20">
                <a:latin typeface="Calibri"/>
                <a:cs typeface="Calibri"/>
              </a:rPr>
              <a:t>v</a:t>
            </a:r>
            <a:r>
              <a:rPr dirty="0" sz="1900">
                <a:latin typeface="Calibri"/>
                <a:cs typeface="Calibri"/>
              </a:rPr>
              <a:t>ē</a:t>
            </a:r>
            <a:r>
              <a:rPr dirty="0" sz="1900" spc="-25">
                <a:latin typeface="Calibri"/>
                <a:cs typeface="Calibri"/>
              </a:rPr>
              <a:t>s</a:t>
            </a:r>
            <a:r>
              <a:rPr dirty="0" sz="1900">
                <a:latin typeface="Calibri"/>
                <a:cs typeface="Calibri"/>
              </a:rPr>
              <a:t>t</a:t>
            </a:r>
            <a:r>
              <a:rPr dirty="0" sz="1900" spc="-10">
                <a:latin typeface="Calibri"/>
                <a:cs typeface="Calibri"/>
              </a:rPr>
              <a:t>u</a:t>
            </a:r>
            <a:r>
              <a:rPr dirty="0" sz="1900" spc="-5">
                <a:latin typeface="Calibri"/>
                <a:cs typeface="Calibri"/>
              </a:rPr>
              <a:t>r</a:t>
            </a:r>
            <a:r>
              <a:rPr dirty="0" sz="1900">
                <a:latin typeface="Calibri"/>
                <a:cs typeface="Calibri"/>
              </a:rPr>
              <a:t>i</a:t>
            </a:r>
            <a:r>
              <a:rPr dirty="0" sz="1900" spc="-5">
                <a:latin typeface="Calibri"/>
                <a:cs typeface="Calibri"/>
              </a:rPr>
              <a:t>s</a:t>
            </a:r>
            <a:r>
              <a:rPr dirty="0" sz="1900" spc="-35">
                <a:latin typeface="Calibri"/>
                <a:cs typeface="Calibri"/>
              </a:rPr>
              <a:t>k</a:t>
            </a:r>
            <a:r>
              <a:rPr dirty="0" sz="1900">
                <a:latin typeface="Calibri"/>
                <a:cs typeface="Calibri"/>
              </a:rPr>
              <a:t>ās  </a:t>
            </a:r>
            <a:r>
              <a:rPr dirty="0" sz="1900" spc="-10">
                <a:latin typeface="Calibri"/>
                <a:cs typeface="Calibri"/>
              </a:rPr>
              <a:t>iekārtas</a:t>
            </a:r>
            <a:r>
              <a:rPr dirty="0" sz="190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un </a:t>
            </a:r>
            <a:r>
              <a:rPr dirty="0" sz="1900" spc="-10">
                <a:latin typeface="Calibri"/>
                <a:cs typeface="Calibri"/>
              </a:rPr>
              <a:t>komunikācijas;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-355" y="25739"/>
            <a:ext cx="7524115" cy="899794"/>
          </a:xfrm>
          <a:custGeom>
            <a:avLst/>
            <a:gdLst/>
            <a:ahLst/>
            <a:cxnLst/>
            <a:rect l="l" t="t" r="r" b="b"/>
            <a:pathLst>
              <a:path w="7524115" h="899794">
                <a:moveTo>
                  <a:pt x="7523632" y="0"/>
                </a:moveTo>
                <a:lnTo>
                  <a:pt x="0" y="0"/>
                </a:lnTo>
                <a:lnTo>
                  <a:pt x="0" y="899642"/>
                </a:lnTo>
                <a:lnTo>
                  <a:pt x="3761994" y="899642"/>
                </a:lnTo>
                <a:lnTo>
                  <a:pt x="7523632" y="899642"/>
                </a:lnTo>
                <a:lnTo>
                  <a:pt x="7523632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395615" y="311476"/>
            <a:ext cx="4730750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125">
                <a:solidFill>
                  <a:srgbClr val="FFFFFF"/>
                </a:solidFill>
                <a:latin typeface="Trebuchet MS"/>
                <a:cs typeface="Trebuchet MS"/>
              </a:rPr>
              <a:t>Normatīvais</a:t>
            </a:r>
            <a:r>
              <a:rPr dirty="0" sz="20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20">
                <a:solidFill>
                  <a:srgbClr val="FFFFFF"/>
                </a:solidFill>
                <a:latin typeface="Trebuchet MS"/>
                <a:cs typeface="Trebuchet MS"/>
              </a:rPr>
              <a:t>regulējums</a:t>
            </a:r>
            <a:r>
              <a:rPr dirty="0" sz="20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25">
                <a:solidFill>
                  <a:srgbClr val="FFFFFF"/>
                </a:solidFill>
                <a:latin typeface="Trebuchet MS"/>
                <a:cs typeface="Trebuchet MS"/>
              </a:rPr>
              <a:t>valsts</a:t>
            </a:r>
            <a:r>
              <a:rPr dirty="0" sz="20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85">
                <a:solidFill>
                  <a:srgbClr val="FFFFFF"/>
                </a:solidFill>
                <a:latin typeface="Trebuchet MS"/>
                <a:cs typeface="Trebuchet MS"/>
              </a:rPr>
              <a:t>līmenī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0941" y="340440"/>
            <a:ext cx="8691880" cy="398526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30480">
              <a:lnSpc>
                <a:spcPct val="100000"/>
              </a:lnSpc>
              <a:spcBef>
                <a:spcPts val="380"/>
              </a:spcBef>
            </a:pPr>
            <a:r>
              <a:rPr dirty="0" sz="1250" spc="10" b="1">
                <a:latin typeface="Calibri"/>
                <a:cs typeface="Calibri"/>
              </a:rPr>
              <a:t>Ēku</a:t>
            </a:r>
            <a:r>
              <a:rPr dirty="0" sz="1250" spc="-10" b="1">
                <a:latin typeface="Calibri"/>
                <a:cs typeface="Calibri"/>
              </a:rPr>
              <a:t> </a:t>
            </a:r>
            <a:r>
              <a:rPr dirty="0" sz="1250" spc="5" b="1">
                <a:latin typeface="Calibri"/>
                <a:cs typeface="Calibri"/>
              </a:rPr>
              <a:t>energoefektivitātes</a:t>
            </a:r>
            <a:r>
              <a:rPr dirty="0" sz="1250" spc="-5" b="1">
                <a:latin typeface="Calibri"/>
                <a:cs typeface="Calibri"/>
              </a:rPr>
              <a:t> </a:t>
            </a:r>
            <a:r>
              <a:rPr dirty="0" sz="1250" spc="5" b="1">
                <a:latin typeface="Calibri"/>
                <a:cs typeface="Calibri"/>
              </a:rPr>
              <a:t>likums:</a:t>
            </a:r>
            <a:endParaRPr sz="12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250" spc="5">
                <a:latin typeface="Calibri"/>
                <a:cs typeface="Calibri"/>
              </a:rPr>
              <a:t>3.pants.</a:t>
            </a:r>
            <a:endParaRPr sz="12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dirty="0" sz="1250" spc="5">
                <a:latin typeface="Calibri"/>
                <a:cs typeface="Calibri"/>
              </a:rPr>
              <a:t>(2)</a:t>
            </a:r>
            <a:r>
              <a:rPr dirty="0" sz="1250" spc="-10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Šā</a:t>
            </a:r>
            <a:r>
              <a:rPr dirty="0" sz="1250" spc="-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likuma</a:t>
            </a:r>
            <a:r>
              <a:rPr dirty="0" sz="1250" spc="-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prasības</a:t>
            </a:r>
            <a:r>
              <a:rPr dirty="0" sz="1250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nepiemēro</a:t>
            </a:r>
            <a:r>
              <a:rPr dirty="0" sz="1250" spc="-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ēkām:</a:t>
            </a:r>
            <a:endParaRPr sz="1250">
              <a:latin typeface="Calibri"/>
              <a:cs typeface="Calibri"/>
            </a:endParaRPr>
          </a:p>
          <a:p>
            <a:pPr marL="12700" marR="229870">
              <a:lnSpc>
                <a:spcPts val="1530"/>
              </a:lnSpc>
              <a:spcBef>
                <a:spcPts val="55"/>
              </a:spcBef>
            </a:pPr>
            <a:r>
              <a:rPr dirty="0" sz="1250" spc="10">
                <a:latin typeface="Calibri"/>
                <a:cs typeface="Calibri"/>
              </a:rPr>
              <a:t>2)</a:t>
            </a:r>
            <a:r>
              <a:rPr dirty="0" sz="1250">
                <a:latin typeface="Calibri"/>
                <a:cs typeface="Calibri"/>
              </a:rPr>
              <a:t> kuras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ir kultūras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pieminekļi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>
                <a:latin typeface="Calibri"/>
                <a:cs typeface="Calibri"/>
              </a:rPr>
              <a:t>vai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>
                <a:latin typeface="Calibri"/>
                <a:cs typeface="Calibri"/>
              </a:rPr>
              <a:t>kurās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atrodas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kultūras</a:t>
            </a:r>
            <a:r>
              <a:rPr dirty="0" sz="1250" spc="10">
                <a:latin typeface="Calibri"/>
                <a:cs typeface="Calibri"/>
              </a:rPr>
              <a:t> pieminekļi, </a:t>
            </a:r>
            <a:r>
              <a:rPr dirty="0" sz="1250" spc="5">
                <a:latin typeface="Calibri"/>
                <a:cs typeface="Calibri"/>
              </a:rPr>
              <a:t>kā arī</a:t>
            </a:r>
            <a:r>
              <a:rPr dirty="0" sz="1250" spc="2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kultūras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pieminekļu</a:t>
            </a:r>
            <a:r>
              <a:rPr dirty="0" sz="1250" spc="5">
                <a:latin typeface="Calibri"/>
                <a:cs typeface="Calibri"/>
              </a:rPr>
              <a:t> teritorijās</a:t>
            </a:r>
            <a:r>
              <a:rPr dirty="0" sz="1250" spc="10">
                <a:latin typeface="Calibri"/>
                <a:cs typeface="Calibri"/>
              </a:rPr>
              <a:t> esošām</a:t>
            </a:r>
            <a:r>
              <a:rPr dirty="0" sz="1250" spc="5">
                <a:latin typeface="Calibri"/>
                <a:cs typeface="Calibri"/>
              </a:rPr>
              <a:t> ēkām,</a:t>
            </a:r>
            <a:r>
              <a:rPr dirty="0" sz="1250" spc="10">
                <a:latin typeface="Calibri"/>
                <a:cs typeface="Calibri"/>
              </a:rPr>
              <a:t> ja</a:t>
            </a:r>
            <a:r>
              <a:rPr dirty="0" sz="1250" spc="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likuma 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prasību</a:t>
            </a:r>
            <a:r>
              <a:rPr dirty="0" sz="1250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izpilde</a:t>
            </a:r>
            <a:r>
              <a:rPr dirty="0" sz="1250" spc="-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apdraud</a:t>
            </a:r>
            <a:r>
              <a:rPr dirty="0" sz="1250">
                <a:latin typeface="Calibri"/>
                <a:cs typeface="Calibri"/>
              </a:rPr>
              <a:t> </a:t>
            </a:r>
            <a:r>
              <a:rPr dirty="0" sz="1250" spc="15">
                <a:latin typeface="Calibri"/>
                <a:cs typeface="Calibri"/>
              </a:rPr>
              <a:t>šo</a:t>
            </a:r>
            <a:r>
              <a:rPr dirty="0" sz="1250" spc="5">
                <a:latin typeface="Calibri"/>
                <a:cs typeface="Calibri"/>
              </a:rPr>
              <a:t> kultūras </a:t>
            </a:r>
            <a:r>
              <a:rPr dirty="0" sz="1250" spc="10">
                <a:latin typeface="Calibri"/>
                <a:cs typeface="Calibri"/>
              </a:rPr>
              <a:t>pieminekļu</a:t>
            </a:r>
            <a:r>
              <a:rPr dirty="0" sz="1250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saglabāšanu</a:t>
            </a:r>
            <a:r>
              <a:rPr dirty="0" sz="1250" spc="5">
                <a:latin typeface="Calibri"/>
                <a:cs typeface="Calibri"/>
              </a:rPr>
              <a:t> vai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pazemina</a:t>
            </a:r>
            <a:r>
              <a:rPr dirty="0" sz="125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to</a:t>
            </a:r>
            <a:r>
              <a:rPr dirty="0" sz="125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kultūrvēsturisko vērtibu;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650">
              <a:latin typeface="Calibri"/>
              <a:cs typeface="Calibri"/>
            </a:endParaRPr>
          </a:p>
          <a:p>
            <a:pPr marL="48895">
              <a:lnSpc>
                <a:spcPct val="100000"/>
              </a:lnSpc>
            </a:pPr>
            <a:r>
              <a:rPr dirty="0" sz="1250" spc="10" b="1">
                <a:latin typeface="Calibri"/>
                <a:cs typeface="Calibri"/>
              </a:rPr>
              <a:t>Būvniecības</a:t>
            </a:r>
            <a:r>
              <a:rPr dirty="0" sz="1250" spc="-10" b="1">
                <a:latin typeface="Calibri"/>
                <a:cs typeface="Calibri"/>
              </a:rPr>
              <a:t> </a:t>
            </a:r>
            <a:r>
              <a:rPr dirty="0" sz="1250" spc="5" b="1">
                <a:latin typeface="Calibri"/>
                <a:cs typeface="Calibri"/>
              </a:rPr>
              <a:t>likums:</a:t>
            </a:r>
            <a:endParaRPr sz="1250">
              <a:latin typeface="Calibri"/>
              <a:cs typeface="Calibri"/>
            </a:endParaRPr>
          </a:p>
          <a:p>
            <a:pPr marL="12700" marR="339725">
              <a:lnSpc>
                <a:spcPct val="102299"/>
              </a:lnSpc>
              <a:spcBef>
                <a:spcPts val="259"/>
              </a:spcBef>
            </a:pPr>
            <a:r>
              <a:rPr dirty="0" sz="1250" spc="10">
                <a:latin typeface="Calibri"/>
                <a:cs typeface="Calibri"/>
              </a:rPr>
              <a:t>2. </a:t>
            </a:r>
            <a:r>
              <a:rPr dirty="0" sz="1250" spc="5">
                <a:latin typeface="Calibri"/>
                <a:cs typeface="Calibri"/>
              </a:rPr>
              <a:t>Pants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Likuma mērķis</a:t>
            </a:r>
            <a:r>
              <a:rPr dirty="0" sz="1250" spc="2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ir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kvalitativas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dzīves</a:t>
            </a:r>
            <a:r>
              <a:rPr dirty="0" sz="1250" spc="20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vides</a:t>
            </a:r>
            <a:r>
              <a:rPr dirty="0" sz="1250" spc="2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radīšana,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>
                <a:latin typeface="Calibri"/>
                <a:cs typeface="Calibri"/>
              </a:rPr>
              <a:t>nosakot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>
                <a:latin typeface="Calibri"/>
                <a:cs typeface="Calibri"/>
              </a:rPr>
              <a:t>efektivu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būvniecības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procesa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regulējumu,</a:t>
            </a:r>
            <a:r>
              <a:rPr dirty="0" sz="1250" spc="2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lai</a:t>
            </a:r>
            <a:r>
              <a:rPr dirty="0" sz="1250" spc="2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nodrošinātu 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ilgtspējīgu valsts</a:t>
            </a:r>
            <a:r>
              <a:rPr dirty="0" sz="1250" spc="20">
                <a:latin typeface="Calibri"/>
                <a:cs typeface="Calibri"/>
              </a:rPr>
              <a:t> </a:t>
            </a:r>
            <a:r>
              <a:rPr dirty="0" sz="1250">
                <a:latin typeface="Calibri"/>
                <a:cs typeface="Calibri"/>
              </a:rPr>
              <a:t>ekonomisko</a:t>
            </a:r>
            <a:r>
              <a:rPr dirty="0" sz="1250" spc="10">
                <a:latin typeface="Calibri"/>
                <a:cs typeface="Calibri"/>
              </a:rPr>
              <a:t> un sociālo </a:t>
            </a:r>
            <a:r>
              <a:rPr dirty="0" sz="1250">
                <a:latin typeface="Calibri"/>
                <a:cs typeface="Calibri"/>
              </a:rPr>
              <a:t>attistibu,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kultūrvēsturisko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15">
                <a:latin typeface="Calibri"/>
                <a:cs typeface="Calibri"/>
              </a:rPr>
              <a:t>un</a:t>
            </a:r>
            <a:r>
              <a:rPr dirty="0" sz="1250" spc="10">
                <a:latin typeface="Calibri"/>
                <a:cs typeface="Calibri"/>
              </a:rPr>
              <a:t> vides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vērtibu</a:t>
            </a:r>
            <a:r>
              <a:rPr dirty="0" sz="1250" spc="10">
                <a:latin typeface="Calibri"/>
                <a:cs typeface="Calibri"/>
              </a:rPr>
              <a:t> saglabāšanu, </a:t>
            </a:r>
            <a:r>
              <a:rPr dirty="0" sz="1250" spc="5">
                <a:latin typeface="Calibri"/>
                <a:cs typeface="Calibri"/>
              </a:rPr>
              <a:t>kā arī</a:t>
            </a:r>
            <a:r>
              <a:rPr dirty="0" sz="1250" spc="2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energoresursu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racionālu 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izmantošanu.</a:t>
            </a:r>
            <a:endParaRPr sz="1250">
              <a:latin typeface="Calibri"/>
              <a:cs typeface="Calibri"/>
            </a:endParaRPr>
          </a:p>
          <a:p>
            <a:pPr marL="12700" marR="5715">
              <a:lnSpc>
                <a:spcPct val="102200"/>
              </a:lnSpc>
              <a:spcBef>
                <a:spcPts val="245"/>
              </a:spcBef>
            </a:pPr>
            <a:r>
              <a:rPr dirty="0" sz="1250" spc="10">
                <a:latin typeface="Calibri"/>
                <a:cs typeface="Calibri"/>
              </a:rPr>
              <a:t>4.</a:t>
            </a:r>
            <a:r>
              <a:rPr dirty="0" sz="1250" spc="5">
                <a:latin typeface="Calibri"/>
                <a:cs typeface="Calibri"/>
              </a:rPr>
              <a:t> Pants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1)</a:t>
            </a:r>
            <a:r>
              <a:rPr dirty="0" sz="1250" spc="5">
                <a:latin typeface="Calibri"/>
                <a:cs typeface="Calibri"/>
              </a:rPr>
              <a:t> arhitektoniskās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kvalitātes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principu,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saskaņā ar</a:t>
            </a:r>
            <a:r>
              <a:rPr dirty="0" sz="1250" spc="2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kuru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būves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projektē,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>
                <a:latin typeface="Calibri"/>
                <a:cs typeface="Calibri"/>
              </a:rPr>
              <a:t>līdzsvarojot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būvniecības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funkcionālos,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>
                <a:latin typeface="Calibri"/>
                <a:cs typeface="Calibri"/>
              </a:rPr>
              <a:t>estētiskos, </a:t>
            </a:r>
            <a:r>
              <a:rPr dirty="0" sz="1250" spc="5">
                <a:latin typeface="Calibri"/>
                <a:cs typeface="Calibri"/>
              </a:rPr>
              <a:t> sociālos,</a:t>
            </a:r>
            <a:r>
              <a:rPr dirty="0" sz="1250" spc="2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kultūrvēsturiskos,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tehnoloģiskos</a:t>
            </a:r>
            <a:r>
              <a:rPr dirty="0" sz="1250" spc="20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un</a:t>
            </a:r>
            <a:r>
              <a:rPr dirty="0" sz="1250" spc="5">
                <a:latin typeface="Calibri"/>
                <a:cs typeface="Calibri"/>
              </a:rPr>
              <a:t> </a:t>
            </a:r>
            <a:r>
              <a:rPr dirty="0" sz="1250">
                <a:latin typeface="Calibri"/>
                <a:cs typeface="Calibri"/>
              </a:rPr>
              <a:t>ekonomiskos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aspektus,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>
                <a:latin typeface="Calibri"/>
                <a:cs typeface="Calibri"/>
              </a:rPr>
              <a:t>kā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arī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būvniecības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ierosinātāja</a:t>
            </a:r>
            <a:r>
              <a:rPr dirty="0" sz="1250" spc="10">
                <a:latin typeface="Calibri"/>
                <a:cs typeface="Calibri"/>
              </a:rPr>
              <a:t> un</a:t>
            </a:r>
            <a:r>
              <a:rPr dirty="0" sz="1250" spc="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sabiedrības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intereses,</a:t>
            </a:r>
            <a:r>
              <a:rPr dirty="0" sz="1250" spc="2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dabas 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vai </a:t>
            </a:r>
            <a:r>
              <a:rPr dirty="0" sz="1250" spc="10">
                <a:latin typeface="Calibri"/>
                <a:cs typeface="Calibri"/>
              </a:rPr>
              <a:t>pilsētas </a:t>
            </a:r>
            <a:r>
              <a:rPr dirty="0" sz="1250" spc="5">
                <a:latin typeface="Calibri"/>
                <a:cs typeface="Calibri"/>
              </a:rPr>
              <a:t>ainavas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individuālo</a:t>
            </a:r>
            <a:r>
              <a:rPr dirty="0" sz="1250" spc="5">
                <a:latin typeface="Calibri"/>
                <a:cs typeface="Calibri"/>
              </a:rPr>
              <a:t> identitāti</a:t>
            </a:r>
            <a:r>
              <a:rPr dirty="0" sz="1250" spc="2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izceļot</a:t>
            </a:r>
            <a:r>
              <a:rPr dirty="0" sz="1250" spc="10">
                <a:latin typeface="Calibri"/>
                <a:cs typeface="Calibri"/>
              </a:rPr>
              <a:t> un </a:t>
            </a:r>
            <a:r>
              <a:rPr dirty="0" sz="1250" spc="5">
                <a:latin typeface="Calibri"/>
                <a:cs typeface="Calibri"/>
              </a:rPr>
              <a:t>organiski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iekļaujot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kultūrvidē,</a:t>
            </a:r>
            <a:r>
              <a:rPr dirty="0" sz="1250" spc="10">
                <a:latin typeface="Calibri"/>
                <a:cs typeface="Calibri"/>
              </a:rPr>
              <a:t> tādējādi</a:t>
            </a:r>
            <a:r>
              <a:rPr dirty="0" sz="1250" spc="5">
                <a:latin typeface="Calibri"/>
                <a:cs typeface="Calibri"/>
              </a:rPr>
              <a:t> to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bagātinot</a:t>
            </a:r>
            <a:r>
              <a:rPr dirty="0" sz="1250" spc="10">
                <a:latin typeface="Calibri"/>
                <a:cs typeface="Calibri"/>
              </a:rPr>
              <a:t> un </a:t>
            </a:r>
            <a:r>
              <a:rPr dirty="0" sz="1250" spc="5">
                <a:latin typeface="Calibri"/>
                <a:cs typeface="Calibri"/>
              </a:rPr>
              <a:t>veidojot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kvalitativu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dzīves 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telpu;</a:t>
            </a:r>
            <a:endParaRPr sz="1250">
              <a:latin typeface="Calibri"/>
              <a:cs typeface="Calibri"/>
            </a:endParaRPr>
          </a:p>
          <a:p>
            <a:pPr marL="12700" marR="5080">
              <a:lnSpc>
                <a:spcPct val="102200"/>
              </a:lnSpc>
              <a:spcBef>
                <a:spcPts val="260"/>
              </a:spcBef>
            </a:pPr>
            <a:r>
              <a:rPr dirty="0" sz="1250" spc="10">
                <a:latin typeface="Calibri"/>
                <a:cs typeface="Calibri"/>
              </a:rPr>
              <a:t>9.</a:t>
            </a:r>
            <a:r>
              <a:rPr dirty="0" sz="1250" spc="5">
                <a:latin typeface="Calibri"/>
                <a:cs typeface="Calibri"/>
              </a:rPr>
              <a:t> Pants</a:t>
            </a:r>
            <a:r>
              <a:rPr dirty="0" sz="1250" spc="2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(4)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Atjaunošanas,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pārbūves</a:t>
            </a:r>
            <a:r>
              <a:rPr dirty="0" sz="1250" spc="20">
                <a:latin typeface="Calibri"/>
                <a:cs typeface="Calibri"/>
              </a:rPr>
              <a:t> </a:t>
            </a:r>
            <a:r>
              <a:rPr dirty="0" sz="1250">
                <a:latin typeface="Calibri"/>
                <a:cs typeface="Calibri"/>
              </a:rPr>
              <a:t>vai</a:t>
            </a:r>
            <a:r>
              <a:rPr dirty="0" sz="1250" spc="2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restaurācijas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gadījumā </a:t>
            </a:r>
            <a:r>
              <a:rPr dirty="0" sz="1250" spc="5">
                <a:latin typeface="Calibri"/>
                <a:cs typeface="Calibri"/>
              </a:rPr>
              <a:t>atkāpes</a:t>
            </a:r>
            <a:r>
              <a:rPr dirty="0" sz="1250" spc="15">
                <a:latin typeface="Calibri"/>
                <a:cs typeface="Calibri"/>
              </a:rPr>
              <a:t> no</a:t>
            </a:r>
            <a:r>
              <a:rPr dirty="0" sz="1250" spc="10">
                <a:latin typeface="Calibri"/>
                <a:cs typeface="Calibri"/>
              </a:rPr>
              <a:t> būvnormativu </a:t>
            </a:r>
            <a:r>
              <a:rPr dirty="0" sz="1250" spc="5">
                <a:latin typeface="Calibri"/>
                <a:cs typeface="Calibri"/>
              </a:rPr>
              <a:t>tehniskajām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prasībām</a:t>
            </a:r>
            <a:r>
              <a:rPr dirty="0" sz="1250" spc="10">
                <a:latin typeface="Calibri"/>
                <a:cs typeface="Calibri"/>
              </a:rPr>
              <a:t> (izņemot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atkāpes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no </a:t>
            </a:r>
            <a:r>
              <a:rPr dirty="0" sz="1250" spc="-270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mehāniskās </a:t>
            </a:r>
            <a:r>
              <a:rPr dirty="0" sz="1250" spc="5">
                <a:latin typeface="Calibri"/>
                <a:cs typeface="Calibri"/>
              </a:rPr>
              <a:t>stiprības </a:t>
            </a:r>
            <a:r>
              <a:rPr dirty="0" sz="1250" spc="10">
                <a:latin typeface="Calibri"/>
                <a:cs typeface="Calibri"/>
              </a:rPr>
              <a:t>un </a:t>
            </a:r>
            <a:r>
              <a:rPr dirty="0" sz="1250" spc="5">
                <a:latin typeface="Calibri"/>
                <a:cs typeface="Calibri"/>
              </a:rPr>
              <a:t>stabilitātes </a:t>
            </a:r>
            <a:r>
              <a:rPr dirty="0" sz="1250" spc="10">
                <a:latin typeface="Calibri"/>
                <a:cs typeface="Calibri"/>
              </a:rPr>
              <a:t>prasībām) </a:t>
            </a:r>
            <a:r>
              <a:rPr dirty="0" sz="1250" spc="5">
                <a:latin typeface="Calibri"/>
                <a:cs typeface="Calibri"/>
              </a:rPr>
              <a:t>ir </a:t>
            </a:r>
            <a:r>
              <a:rPr dirty="0" sz="1250" spc="10">
                <a:latin typeface="Calibri"/>
                <a:cs typeface="Calibri"/>
              </a:rPr>
              <a:t>pieļaujamas pēc </a:t>
            </a:r>
            <a:r>
              <a:rPr dirty="0" sz="1250">
                <a:latin typeface="Calibri"/>
                <a:cs typeface="Calibri"/>
              </a:rPr>
              <a:t>paredzēto </a:t>
            </a:r>
            <a:r>
              <a:rPr dirty="0" sz="1250" spc="5">
                <a:latin typeface="Calibri"/>
                <a:cs typeface="Calibri"/>
              </a:rPr>
              <a:t>atkāpju </a:t>
            </a:r>
            <a:r>
              <a:rPr dirty="0" sz="1250" spc="10">
                <a:latin typeface="Calibri"/>
                <a:cs typeface="Calibri"/>
              </a:rPr>
              <a:t>saskaņošanas </a:t>
            </a:r>
            <a:r>
              <a:rPr dirty="0" sz="1250" spc="5">
                <a:latin typeface="Calibri"/>
                <a:cs typeface="Calibri"/>
              </a:rPr>
              <a:t>vai </a:t>
            </a:r>
            <a:r>
              <a:rPr dirty="0" sz="1250" spc="10">
                <a:latin typeface="Calibri"/>
                <a:cs typeface="Calibri"/>
              </a:rPr>
              <a:t>pamatošanas </a:t>
            </a:r>
            <a:r>
              <a:rPr dirty="0" sz="1250" spc="15">
                <a:latin typeface="Calibri"/>
                <a:cs typeface="Calibri"/>
              </a:rPr>
              <a:t>šā </a:t>
            </a:r>
            <a:r>
              <a:rPr dirty="0" sz="1250" spc="5">
                <a:latin typeface="Calibri"/>
                <a:cs typeface="Calibri"/>
              </a:rPr>
              <a:t>panta 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septitajā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>
                <a:latin typeface="Calibri"/>
                <a:cs typeface="Calibri"/>
              </a:rPr>
              <a:t>vai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devītajā</a:t>
            </a:r>
            <a:r>
              <a:rPr dirty="0" sz="1250" spc="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daļā</a:t>
            </a:r>
            <a:r>
              <a:rPr dirty="0" sz="1250" spc="5">
                <a:latin typeface="Calibri"/>
                <a:cs typeface="Calibri"/>
              </a:rPr>
              <a:t> noteiktajā kārtibā,</a:t>
            </a:r>
            <a:r>
              <a:rPr dirty="0" sz="1250" spc="2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neparedzot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alternativos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tehniskos</a:t>
            </a:r>
            <a:r>
              <a:rPr dirty="0" sz="1250" spc="10">
                <a:latin typeface="Calibri"/>
                <a:cs typeface="Calibri"/>
              </a:rPr>
              <a:t> risinājumus,</a:t>
            </a:r>
            <a:r>
              <a:rPr dirty="0" sz="1250" spc="2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ciktāl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tās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nepasliktina</a:t>
            </a:r>
            <a:r>
              <a:rPr dirty="0" sz="1250" spc="5">
                <a:latin typeface="Calibri"/>
                <a:cs typeface="Calibri"/>
              </a:rPr>
              <a:t> būves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esošo 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>
                <a:latin typeface="Calibri"/>
                <a:cs typeface="Calibri"/>
              </a:rPr>
              <a:t>stāvokli,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ja:</a:t>
            </a:r>
            <a:endParaRPr sz="1250">
              <a:latin typeface="Calibri"/>
              <a:cs typeface="Calibri"/>
            </a:endParaRPr>
          </a:p>
          <a:p>
            <a:pPr marL="269240">
              <a:lnSpc>
                <a:spcPct val="100000"/>
              </a:lnSpc>
              <a:spcBef>
                <a:spcPts val="285"/>
              </a:spcBef>
            </a:pPr>
            <a:r>
              <a:rPr dirty="0" sz="1250" spc="5">
                <a:latin typeface="Calibri"/>
                <a:cs typeface="Calibri"/>
              </a:rPr>
              <a:t>2)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būve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ar </a:t>
            </a:r>
            <a:r>
              <a:rPr dirty="0" sz="1250" spc="5">
                <a:latin typeface="Calibri"/>
                <a:cs typeface="Calibri"/>
              </a:rPr>
              <a:t>kultūrvēsturisku</a:t>
            </a:r>
            <a:r>
              <a:rPr dirty="0" sz="125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vērtibu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>
                <a:latin typeface="Calibri"/>
                <a:cs typeface="Calibri"/>
              </a:rPr>
              <a:t>attiecīgo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prasību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ievērošanas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10">
                <a:latin typeface="Calibri"/>
                <a:cs typeface="Calibri"/>
              </a:rPr>
              <a:t>dēļ</a:t>
            </a:r>
            <a:r>
              <a:rPr dirty="0" sz="1250" spc="2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var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zaudēt</a:t>
            </a:r>
            <a:r>
              <a:rPr dirty="0" sz="1250" spc="15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savu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kultūrvēsturisko</a:t>
            </a:r>
            <a:r>
              <a:rPr dirty="0" sz="1250" spc="10">
                <a:latin typeface="Calibri"/>
                <a:cs typeface="Calibri"/>
              </a:rPr>
              <a:t> </a:t>
            </a:r>
            <a:r>
              <a:rPr dirty="0" sz="1250" spc="5">
                <a:latin typeface="Calibri"/>
                <a:cs typeface="Calibri"/>
              </a:rPr>
              <a:t>vērtibu.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2694" y="196998"/>
            <a:ext cx="5658485" cy="3126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765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latin typeface="Calibri"/>
                <a:cs typeface="Calibri"/>
              </a:rPr>
              <a:t>Ceļvedis</a:t>
            </a:r>
            <a:r>
              <a:rPr dirty="0" sz="2000" spc="5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“Siltuma </a:t>
            </a:r>
            <a:r>
              <a:rPr dirty="0" sz="2000" b="1">
                <a:latin typeface="Calibri"/>
                <a:cs typeface="Calibri"/>
              </a:rPr>
              <a:t>zudumu</a:t>
            </a:r>
            <a:r>
              <a:rPr dirty="0" sz="2000" spc="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novēršanas</a:t>
            </a:r>
            <a:r>
              <a:rPr dirty="0" sz="2000" spc="5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pasākumi </a:t>
            </a:r>
            <a:r>
              <a:rPr dirty="0" sz="200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vēsturiskās</a:t>
            </a:r>
            <a:r>
              <a:rPr dirty="0" sz="2000" spc="15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ēkās,</a:t>
            </a:r>
            <a:r>
              <a:rPr dirty="0" sz="2000" spc="2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izmantojot</a:t>
            </a:r>
            <a:r>
              <a:rPr dirty="0" sz="2000" spc="15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Baltijas</a:t>
            </a:r>
            <a:r>
              <a:rPr dirty="0" sz="2000" spc="2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un</a:t>
            </a:r>
            <a:r>
              <a:rPr dirty="0" sz="2000" spc="2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Skandināvijas </a:t>
            </a:r>
            <a:r>
              <a:rPr dirty="0" sz="2000" spc="-434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valstu</a:t>
            </a:r>
            <a:r>
              <a:rPr dirty="0" sz="2000" spc="5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pieredzi”</a:t>
            </a:r>
            <a:r>
              <a:rPr dirty="0" sz="2000" spc="5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2018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00">
              <a:latin typeface="Calibri"/>
              <a:cs typeface="Calibri"/>
            </a:endParaRPr>
          </a:p>
          <a:p>
            <a:pPr marL="12700" marR="2278380">
              <a:lnSpc>
                <a:spcPts val="2160"/>
              </a:lnSpc>
              <a:spcBef>
                <a:spcPts val="5"/>
              </a:spcBef>
              <a:tabLst>
                <a:tab pos="1292860" algn="l"/>
                <a:tab pos="1543685" algn="l"/>
                <a:tab pos="2314575" algn="l"/>
                <a:tab pos="2472690" algn="l"/>
                <a:tab pos="2998470" algn="l"/>
              </a:tabLst>
            </a:pPr>
            <a:r>
              <a:rPr dirty="0" sz="2000" spc="-5">
                <a:latin typeface="Calibri"/>
                <a:cs typeface="Calibri"/>
              </a:rPr>
              <a:t>Iedvesmojoties</a:t>
            </a:r>
            <a:r>
              <a:rPr dirty="0" sz="2000" spc="39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no</a:t>
            </a:r>
            <a:r>
              <a:rPr dirty="0" sz="2000" spc="395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atšķirīgajiem </a:t>
            </a:r>
            <a:r>
              <a:rPr dirty="0" sz="2000" spc="-44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pi</a:t>
            </a:r>
            <a:r>
              <a:rPr dirty="0" sz="2000">
                <a:latin typeface="Calibri"/>
                <a:cs typeface="Calibri"/>
              </a:rPr>
              <a:t>e</a:t>
            </a:r>
            <a:r>
              <a:rPr dirty="0" sz="2000" spc="-10">
                <a:latin typeface="Calibri"/>
                <a:cs typeface="Calibri"/>
              </a:rPr>
              <a:t>m</a:t>
            </a:r>
            <a:r>
              <a:rPr dirty="0" sz="2000">
                <a:latin typeface="Calibri"/>
                <a:cs typeface="Calibri"/>
              </a:rPr>
              <a:t>ē</a:t>
            </a:r>
            <a:r>
              <a:rPr dirty="0" sz="2000" spc="-10">
                <a:latin typeface="Calibri"/>
                <a:cs typeface="Calibri"/>
              </a:rPr>
              <a:t>r</a:t>
            </a:r>
            <a:r>
              <a:rPr dirty="0" sz="2000" spc="-5">
                <a:latin typeface="Calibri"/>
                <a:cs typeface="Calibri"/>
              </a:rPr>
              <a:t>i</a:t>
            </a:r>
            <a:r>
              <a:rPr dirty="0" sz="2000">
                <a:latin typeface="Calibri"/>
                <a:cs typeface="Calibri"/>
              </a:rPr>
              <a:t>em</a:t>
            </a:r>
            <a:r>
              <a:rPr dirty="0" sz="2000">
                <a:latin typeface="Calibri"/>
                <a:cs typeface="Calibri"/>
              </a:rPr>
              <a:t>		</a:t>
            </a:r>
            <a:r>
              <a:rPr dirty="0" sz="2000" spc="-15">
                <a:latin typeface="Calibri"/>
                <a:cs typeface="Calibri"/>
              </a:rPr>
              <a:t>v</a:t>
            </a:r>
            <a:r>
              <a:rPr dirty="0" sz="2000" spc="-10">
                <a:latin typeface="Calibri"/>
                <a:cs typeface="Calibri"/>
              </a:rPr>
              <a:t>ē</a:t>
            </a:r>
            <a:r>
              <a:rPr dirty="0" sz="2000" spc="-25">
                <a:latin typeface="Calibri"/>
                <a:cs typeface="Calibri"/>
              </a:rPr>
              <a:t>s</a:t>
            </a:r>
            <a:r>
              <a:rPr dirty="0" sz="2000" spc="-5">
                <a:latin typeface="Calibri"/>
                <a:cs typeface="Calibri"/>
              </a:rPr>
              <a:t>t</a:t>
            </a:r>
            <a:r>
              <a:rPr dirty="0" sz="2000" spc="5">
                <a:latin typeface="Calibri"/>
                <a:cs typeface="Calibri"/>
              </a:rPr>
              <a:t>u</a:t>
            </a:r>
            <a:r>
              <a:rPr dirty="0" sz="2000" spc="-10">
                <a:latin typeface="Calibri"/>
                <a:cs typeface="Calibri"/>
              </a:rPr>
              <a:t>r</a:t>
            </a:r>
            <a:r>
              <a:rPr dirty="0" sz="2000" spc="-5">
                <a:latin typeface="Calibri"/>
                <a:cs typeface="Calibri"/>
              </a:rPr>
              <a:t>is</a:t>
            </a:r>
            <a:r>
              <a:rPr dirty="0" sz="2000" spc="-20">
                <a:latin typeface="Calibri"/>
                <a:cs typeface="Calibri"/>
              </a:rPr>
              <a:t>k</a:t>
            </a:r>
            <a:r>
              <a:rPr dirty="0" sz="2000">
                <a:latin typeface="Calibri"/>
                <a:cs typeface="Calibri"/>
              </a:rPr>
              <a:t>u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>
                <a:latin typeface="Calibri"/>
                <a:cs typeface="Calibri"/>
              </a:rPr>
              <a:t>ē</a:t>
            </a:r>
            <a:r>
              <a:rPr dirty="0" sz="2000" spc="-20">
                <a:latin typeface="Calibri"/>
                <a:cs typeface="Calibri"/>
              </a:rPr>
              <a:t>k</a:t>
            </a:r>
            <a:r>
              <a:rPr dirty="0" sz="2000">
                <a:latin typeface="Calibri"/>
                <a:cs typeface="Calibri"/>
              </a:rPr>
              <a:t>u  </a:t>
            </a:r>
            <a:r>
              <a:rPr dirty="0" sz="2000" spc="-15">
                <a:latin typeface="Calibri"/>
                <a:cs typeface="Calibri"/>
              </a:rPr>
              <a:t>energoefektivitātes 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paa</a:t>
            </a:r>
            <a:r>
              <a:rPr dirty="0" sz="2000" spc="5">
                <a:latin typeface="Calibri"/>
                <a:cs typeface="Calibri"/>
              </a:rPr>
              <a:t>ug</a:t>
            </a:r>
            <a:r>
              <a:rPr dirty="0" sz="2000" spc="-35">
                <a:latin typeface="Calibri"/>
                <a:cs typeface="Calibri"/>
              </a:rPr>
              <a:t>s</a:t>
            </a:r>
            <a:r>
              <a:rPr dirty="0" sz="2000" spc="-10">
                <a:latin typeface="Calibri"/>
                <a:cs typeface="Calibri"/>
              </a:rPr>
              <a:t>ti</a:t>
            </a:r>
            <a:r>
              <a:rPr dirty="0" sz="2000" spc="5">
                <a:latin typeface="Calibri"/>
                <a:cs typeface="Calibri"/>
              </a:rPr>
              <a:t>n</a:t>
            </a:r>
            <a:r>
              <a:rPr dirty="0" sz="2000" spc="-10">
                <a:latin typeface="Calibri"/>
                <a:cs typeface="Calibri"/>
              </a:rPr>
              <a:t>ā</a:t>
            </a:r>
            <a:r>
              <a:rPr dirty="0" sz="2000" spc="5">
                <a:latin typeface="Calibri"/>
                <a:cs typeface="Calibri"/>
              </a:rPr>
              <a:t>š</a:t>
            </a:r>
            <a:r>
              <a:rPr dirty="0" sz="2000" spc="-10">
                <a:latin typeface="Calibri"/>
                <a:cs typeface="Calibri"/>
              </a:rPr>
              <a:t>a</a:t>
            </a:r>
            <a:r>
              <a:rPr dirty="0" sz="2000" spc="5">
                <a:latin typeface="Calibri"/>
                <a:cs typeface="Calibri"/>
              </a:rPr>
              <a:t>n</a:t>
            </a:r>
            <a:r>
              <a:rPr dirty="0" sz="2000">
                <a:latin typeface="Calibri"/>
                <a:cs typeface="Calibri"/>
              </a:rPr>
              <a:t>ā,</a:t>
            </a:r>
            <a:r>
              <a:rPr dirty="0" sz="2000">
                <a:latin typeface="Calibri"/>
                <a:cs typeface="Calibri"/>
              </a:rPr>
              <a:t>	</a:t>
            </a:r>
            <a:r>
              <a:rPr dirty="0" sz="2000" spc="5" b="1">
                <a:latin typeface="Calibri"/>
                <a:cs typeface="Calibri"/>
              </a:rPr>
              <a:t>i</a:t>
            </a:r>
            <a:r>
              <a:rPr dirty="0" sz="2000" spc="-10" b="1">
                <a:latin typeface="Calibri"/>
                <a:cs typeface="Calibri"/>
              </a:rPr>
              <a:t>e</a:t>
            </a:r>
            <a:r>
              <a:rPr dirty="0" sz="2000" spc="10" b="1">
                <a:latin typeface="Calibri"/>
                <a:cs typeface="Calibri"/>
              </a:rPr>
              <a:t>s</a:t>
            </a:r>
            <a:r>
              <a:rPr dirty="0" sz="2000" b="1">
                <a:latin typeface="Calibri"/>
                <a:cs typeface="Calibri"/>
              </a:rPr>
              <a:t>p</a:t>
            </a:r>
            <a:r>
              <a:rPr dirty="0" sz="2000" spc="-10" b="1">
                <a:latin typeface="Calibri"/>
                <a:cs typeface="Calibri"/>
              </a:rPr>
              <a:t>ē</a:t>
            </a:r>
            <a:r>
              <a:rPr dirty="0" sz="2000" spc="5" b="1">
                <a:latin typeface="Calibri"/>
                <a:cs typeface="Calibri"/>
              </a:rPr>
              <a:t>j</a:t>
            </a:r>
            <a:r>
              <a:rPr dirty="0" sz="2000" b="1">
                <a:latin typeface="Calibri"/>
                <a:cs typeface="Calibri"/>
              </a:rPr>
              <a:t>ams  </a:t>
            </a:r>
            <a:r>
              <a:rPr dirty="0" sz="2000" spc="-5" b="1">
                <a:latin typeface="Calibri"/>
                <a:cs typeface="Calibri"/>
              </a:rPr>
              <a:t>pieņemt</a:t>
            </a:r>
            <a:r>
              <a:rPr dirty="0" sz="200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izsvērtus,</a:t>
            </a:r>
            <a:r>
              <a:rPr dirty="0" sz="2000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atbildīgus</a:t>
            </a:r>
            <a:r>
              <a:rPr dirty="0" sz="2000" spc="10" b="1">
                <a:latin typeface="Calibri"/>
                <a:cs typeface="Calibri"/>
              </a:rPr>
              <a:t> </a:t>
            </a:r>
            <a:r>
              <a:rPr dirty="0" sz="2000" b="1">
                <a:latin typeface="Calibri"/>
                <a:cs typeface="Calibri"/>
              </a:rPr>
              <a:t>un </a:t>
            </a:r>
            <a:r>
              <a:rPr dirty="0" sz="2000" spc="-440" b="1">
                <a:latin typeface="Calibri"/>
                <a:cs typeface="Calibri"/>
              </a:rPr>
              <a:t> </a:t>
            </a:r>
            <a:r>
              <a:rPr dirty="0" sz="2000" spc="-25" b="1">
                <a:latin typeface="Calibri"/>
                <a:cs typeface="Calibri"/>
              </a:rPr>
              <a:t>t</a:t>
            </a:r>
            <a:r>
              <a:rPr dirty="0" sz="2000" spc="-10" b="1">
                <a:latin typeface="Calibri"/>
                <a:cs typeface="Calibri"/>
              </a:rPr>
              <a:t>ā</a:t>
            </a:r>
            <a:r>
              <a:rPr dirty="0" sz="2000" spc="5" b="1">
                <a:latin typeface="Calibri"/>
                <a:cs typeface="Calibri"/>
              </a:rPr>
              <a:t>l</a:t>
            </a:r>
            <a:r>
              <a:rPr dirty="0" sz="2000" spc="-35" b="1">
                <a:latin typeface="Calibri"/>
                <a:cs typeface="Calibri"/>
              </a:rPr>
              <a:t>r</a:t>
            </a:r>
            <a:r>
              <a:rPr dirty="0" sz="2000" b="1">
                <a:latin typeface="Calibri"/>
                <a:cs typeface="Calibri"/>
              </a:rPr>
              <a:t>ed</a:t>
            </a:r>
            <a:r>
              <a:rPr dirty="0" sz="2000" spc="-5" b="1">
                <a:latin typeface="Calibri"/>
                <a:cs typeface="Calibri"/>
              </a:rPr>
              <a:t>zīg</a:t>
            </a:r>
            <a:r>
              <a:rPr dirty="0" sz="2000" b="1">
                <a:latin typeface="Calibri"/>
                <a:cs typeface="Calibri"/>
              </a:rPr>
              <a:t>us</a:t>
            </a:r>
            <a:r>
              <a:rPr dirty="0" sz="2000" b="1">
                <a:latin typeface="Calibri"/>
                <a:cs typeface="Calibri"/>
              </a:rPr>
              <a:t>	</a:t>
            </a:r>
            <a:r>
              <a:rPr dirty="0" sz="2000" spc="-5" b="1">
                <a:latin typeface="Calibri"/>
                <a:cs typeface="Calibri"/>
              </a:rPr>
              <a:t>l</a:t>
            </a:r>
            <a:r>
              <a:rPr dirty="0" sz="2000" b="1">
                <a:latin typeface="Calibri"/>
                <a:cs typeface="Calibri"/>
              </a:rPr>
              <a:t>ēmu</a:t>
            </a:r>
            <a:r>
              <a:rPr dirty="0" sz="2000" spc="10" b="1">
                <a:latin typeface="Calibri"/>
                <a:cs typeface="Calibri"/>
              </a:rPr>
              <a:t>m</a:t>
            </a:r>
            <a:r>
              <a:rPr dirty="0" sz="2000" b="1">
                <a:latin typeface="Calibri"/>
                <a:cs typeface="Calibri"/>
              </a:rPr>
              <a:t>us,</a:t>
            </a:r>
            <a:r>
              <a:rPr dirty="0" sz="2000" b="1">
                <a:latin typeface="Calibri"/>
                <a:cs typeface="Calibri"/>
              </a:rPr>
              <a:t>	</a:t>
            </a:r>
            <a:r>
              <a:rPr dirty="0" sz="2000" b="1">
                <a:latin typeface="Calibri"/>
                <a:cs typeface="Calibri"/>
              </a:rPr>
              <a:t>domā</a:t>
            </a:r>
            <a:r>
              <a:rPr dirty="0" sz="2000" spc="5" b="1">
                <a:latin typeface="Calibri"/>
                <a:cs typeface="Calibri"/>
              </a:rPr>
              <a:t>j</a:t>
            </a:r>
            <a:r>
              <a:rPr dirty="0" sz="2000" b="1">
                <a:latin typeface="Calibri"/>
                <a:cs typeface="Calibri"/>
              </a:rPr>
              <a:t>ot  </a:t>
            </a:r>
            <a:r>
              <a:rPr dirty="0" sz="2000" b="1">
                <a:latin typeface="Calibri"/>
                <a:cs typeface="Calibri"/>
              </a:rPr>
              <a:t>ne</a:t>
            </a:r>
            <a:r>
              <a:rPr dirty="0" sz="2000" spc="25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tikai</a:t>
            </a:r>
            <a:r>
              <a:rPr dirty="0" sz="2000" spc="254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par</a:t>
            </a:r>
            <a:r>
              <a:rPr dirty="0" sz="2000" spc="254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šīs</a:t>
            </a:r>
            <a:r>
              <a:rPr dirty="0" sz="2000" spc="265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dienas</a:t>
            </a:r>
            <a:r>
              <a:rPr dirty="0" sz="2000" spc="245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sadzīves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2694" y="3266716"/>
            <a:ext cx="23736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4105" algn="l"/>
              </a:tabLst>
            </a:pPr>
            <a:r>
              <a:rPr dirty="0" sz="2000" spc="-10" b="1">
                <a:latin typeface="Calibri"/>
                <a:cs typeface="Calibri"/>
              </a:rPr>
              <a:t>apstākļu	</a:t>
            </a:r>
            <a:r>
              <a:rPr dirty="0" sz="2000" spc="-5" b="1">
                <a:latin typeface="Calibri"/>
                <a:cs typeface="Calibri"/>
              </a:rPr>
              <a:t>uzlabošanu,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2694" y="3541035"/>
            <a:ext cx="251777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8485" algn="l"/>
                <a:tab pos="1388110" algn="l"/>
                <a:tab pos="2141855" algn="l"/>
              </a:tabLst>
            </a:pPr>
            <a:r>
              <a:rPr dirty="0" sz="2000" b="1">
                <a:latin typeface="Calibri"/>
                <a:cs typeface="Calibri"/>
              </a:rPr>
              <a:t>p</a:t>
            </a:r>
            <a:r>
              <a:rPr dirty="0" sz="2000" spc="-10" b="1">
                <a:latin typeface="Calibri"/>
                <a:cs typeface="Calibri"/>
              </a:rPr>
              <a:t>a</a:t>
            </a:r>
            <a:r>
              <a:rPr dirty="0" sz="2000" b="1">
                <a:latin typeface="Calibri"/>
                <a:cs typeface="Calibri"/>
              </a:rPr>
              <a:t>r</a:t>
            </a:r>
            <a:r>
              <a:rPr dirty="0" sz="2000" b="1">
                <a:latin typeface="Calibri"/>
                <a:cs typeface="Calibri"/>
              </a:rPr>
              <a:t>	</a:t>
            </a:r>
            <a:r>
              <a:rPr dirty="0" sz="2000" spc="10" b="1">
                <a:latin typeface="Calibri"/>
                <a:cs typeface="Calibri"/>
              </a:rPr>
              <a:t>s</a:t>
            </a:r>
            <a:r>
              <a:rPr dirty="0" sz="2000" b="1">
                <a:latin typeface="Calibri"/>
                <a:cs typeface="Calibri"/>
              </a:rPr>
              <a:t>en</a:t>
            </a:r>
            <a:r>
              <a:rPr dirty="0" sz="2000" spc="-10" b="1">
                <a:latin typeface="Calibri"/>
                <a:cs typeface="Calibri"/>
              </a:rPr>
              <a:t>ā</a:t>
            </a:r>
            <a:r>
              <a:rPr dirty="0" sz="2000" b="1">
                <a:latin typeface="Calibri"/>
                <a:cs typeface="Calibri"/>
              </a:rPr>
              <a:t>s</a:t>
            </a:r>
            <a:r>
              <a:rPr dirty="0" sz="2000" b="1">
                <a:latin typeface="Calibri"/>
                <a:cs typeface="Calibri"/>
              </a:rPr>
              <a:t>	</a:t>
            </a:r>
            <a:r>
              <a:rPr dirty="0" sz="2000" b="1">
                <a:latin typeface="Calibri"/>
                <a:cs typeface="Calibri"/>
              </a:rPr>
              <a:t>ē</a:t>
            </a:r>
            <a:r>
              <a:rPr dirty="0" sz="2000" spc="-30" b="1">
                <a:latin typeface="Calibri"/>
                <a:cs typeface="Calibri"/>
              </a:rPr>
              <a:t>k</a:t>
            </a:r>
            <a:r>
              <a:rPr dirty="0" sz="2000" b="1">
                <a:latin typeface="Calibri"/>
                <a:cs typeface="Calibri"/>
              </a:rPr>
              <a:t>as,</a:t>
            </a:r>
            <a:r>
              <a:rPr dirty="0" sz="2000" b="1">
                <a:latin typeface="Calibri"/>
                <a:cs typeface="Calibri"/>
              </a:rPr>
              <a:t>	</a:t>
            </a:r>
            <a:r>
              <a:rPr dirty="0" sz="2000" spc="-5" b="1">
                <a:latin typeface="Calibri"/>
                <a:cs typeface="Calibri"/>
              </a:rPr>
              <a:t>lī</a:t>
            </a:r>
            <a:r>
              <a:rPr dirty="0" sz="2000" b="1">
                <a:latin typeface="Calibri"/>
                <a:cs typeface="Calibri"/>
              </a:rPr>
              <a:t>dz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11311" y="3266716"/>
            <a:ext cx="845819" cy="605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2280"/>
              </a:lnSpc>
              <a:spcBef>
                <a:spcPts val="100"/>
              </a:spcBef>
              <a:tabLst>
                <a:tab pos="542925" algn="l"/>
              </a:tabLst>
            </a:pPr>
            <a:r>
              <a:rPr dirty="0" sz="2000" b="1">
                <a:latin typeface="Calibri"/>
                <a:cs typeface="Calibri"/>
              </a:rPr>
              <a:t>b</a:t>
            </a:r>
            <a:r>
              <a:rPr dirty="0" sz="2000" spc="-10" b="1">
                <a:latin typeface="Calibri"/>
                <a:cs typeface="Calibri"/>
              </a:rPr>
              <a:t>e</a:t>
            </a:r>
            <a:r>
              <a:rPr dirty="0" sz="2000" b="1">
                <a:latin typeface="Calibri"/>
                <a:cs typeface="Calibri"/>
              </a:rPr>
              <a:t>t</a:t>
            </a:r>
            <a:r>
              <a:rPr dirty="0" sz="2000" b="1">
                <a:latin typeface="Calibri"/>
                <a:cs typeface="Calibri"/>
              </a:rPr>
              <a:t>	</a:t>
            </a:r>
            <a:r>
              <a:rPr dirty="0" sz="2000" spc="-10" b="1">
                <a:latin typeface="Calibri"/>
                <a:cs typeface="Calibri"/>
              </a:rPr>
              <a:t>a</a:t>
            </a:r>
            <a:r>
              <a:rPr dirty="0" sz="2000" spc="-5" b="1">
                <a:latin typeface="Calibri"/>
                <a:cs typeface="Calibri"/>
              </a:rPr>
              <a:t>rī</a:t>
            </a:r>
            <a:endParaRPr sz="2000">
              <a:latin typeface="Calibri"/>
              <a:cs typeface="Calibri"/>
            </a:endParaRPr>
          </a:p>
          <a:p>
            <a:pPr algn="r" marR="5715">
              <a:lnSpc>
                <a:spcPts val="2280"/>
              </a:lnSpc>
              <a:tabLst>
                <a:tab pos="428625" algn="l"/>
              </a:tabLst>
            </a:pPr>
            <a:r>
              <a:rPr dirty="0" sz="2000" spc="-5" b="1">
                <a:latin typeface="Calibri"/>
                <a:cs typeface="Calibri"/>
              </a:rPr>
              <a:t>ar	</a:t>
            </a:r>
            <a:r>
              <a:rPr dirty="0" sz="2000" spc="-15" b="1">
                <a:latin typeface="Calibri"/>
                <a:cs typeface="Calibri"/>
              </a:rPr>
              <a:t>to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43274" y="3815355"/>
            <a:ext cx="1314450" cy="60515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354330" marR="5080" indent="-342265">
              <a:lnSpc>
                <a:spcPts val="2160"/>
              </a:lnSpc>
              <a:spcBef>
                <a:spcPts val="370"/>
              </a:spcBef>
            </a:pPr>
            <a:r>
              <a:rPr dirty="0" sz="2000" b="1">
                <a:latin typeface="Calibri"/>
                <a:cs typeface="Calibri"/>
              </a:rPr>
              <a:t>ma</a:t>
            </a:r>
            <a:r>
              <a:rPr dirty="0" sz="2000" spc="-25" b="1">
                <a:latin typeface="Calibri"/>
                <a:cs typeface="Calibri"/>
              </a:rPr>
              <a:t>nt</a:t>
            </a:r>
            <a:r>
              <a:rPr dirty="0" sz="2000" b="1">
                <a:latin typeface="Calibri"/>
                <a:cs typeface="Calibri"/>
              </a:rPr>
              <a:t>o</a:t>
            </a:r>
            <a:r>
              <a:rPr dirty="0" sz="2000" spc="5" b="1">
                <a:latin typeface="Calibri"/>
                <a:cs typeface="Calibri"/>
              </a:rPr>
              <a:t>j</a:t>
            </a:r>
            <a:r>
              <a:rPr dirty="0" sz="2000" b="1">
                <a:latin typeface="Calibri"/>
                <a:cs typeface="Calibri"/>
              </a:rPr>
              <a:t>uma,  n</a:t>
            </a:r>
            <a:r>
              <a:rPr dirty="0" sz="2000" spc="-10" b="1">
                <a:latin typeface="Calibri"/>
                <a:cs typeface="Calibri"/>
              </a:rPr>
              <a:t>ā</a:t>
            </a:r>
            <a:r>
              <a:rPr dirty="0" sz="2000" spc="-60" b="1">
                <a:latin typeface="Calibri"/>
                <a:cs typeface="Calibri"/>
              </a:rPr>
              <a:t>k</a:t>
            </a:r>
            <a:r>
              <a:rPr dirty="0" sz="2000" b="1">
                <a:latin typeface="Calibri"/>
                <a:cs typeface="Calibri"/>
              </a:rPr>
              <a:t>ošām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2694" y="3815355"/>
            <a:ext cx="1730375" cy="87947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0"/>
              </a:spcBef>
            </a:pPr>
            <a:r>
              <a:rPr dirty="0" sz="2000" spc="-10" b="1">
                <a:latin typeface="Calibri"/>
                <a:cs typeface="Calibri"/>
              </a:rPr>
              <a:t>kultūrvēsturiskā </a:t>
            </a:r>
            <a:r>
              <a:rPr dirty="0" sz="2000" spc="-440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saglabāšanu </a:t>
            </a:r>
            <a:r>
              <a:rPr dirty="0" sz="2000" b="1">
                <a:latin typeface="Calibri"/>
                <a:cs typeface="Calibri"/>
              </a:rPr>
              <a:t> </a:t>
            </a:r>
            <a:r>
              <a:rPr dirty="0" sz="2000" spc="-10" b="1">
                <a:latin typeface="Calibri"/>
                <a:cs typeface="Calibri"/>
              </a:rPr>
              <a:t>paaudzēm.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8355" y="917114"/>
            <a:ext cx="5073116" cy="422747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355" y="25739"/>
            <a:ext cx="7524115" cy="899794"/>
          </a:xfrm>
          <a:custGeom>
            <a:avLst/>
            <a:gdLst/>
            <a:ahLst/>
            <a:cxnLst/>
            <a:rect l="l" t="t" r="r" b="b"/>
            <a:pathLst>
              <a:path w="7524115" h="899794">
                <a:moveTo>
                  <a:pt x="7523632" y="0"/>
                </a:moveTo>
                <a:lnTo>
                  <a:pt x="0" y="0"/>
                </a:lnTo>
                <a:lnTo>
                  <a:pt x="0" y="899642"/>
                </a:lnTo>
                <a:lnTo>
                  <a:pt x="3761994" y="899642"/>
                </a:lnTo>
                <a:lnTo>
                  <a:pt x="7523632" y="899642"/>
                </a:lnTo>
                <a:lnTo>
                  <a:pt x="7523632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7257" y="157755"/>
            <a:ext cx="5486400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10310" marR="5080" indent="-1198245">
              <a:lnSpc>
                <a:spcPct val="100000"/>
              </a:lnSpc>
              <a:spcBef>
                <a:spcPts val="100"/>
              </a:spcBef>
              <a:tabLst>
                <a:tab pos="1212850" algn="l"/>
              </a:tabLst>
            </a:pPr>
            <a:r>
              <a:rPr dirty="0" sz="2000" spc="100">
                <a:solidFill>
                  <a:srgbClr val="FFFFFF"/>
                </a:solidFill>
                <a:latin typeface="Trebuchet MS"/>
                <a:cs typeface="Trebuchet MS"/>
              </a:rPr>
              <a:t>Kultūras		</a:t>
            </a:r>
            <a:r>
              <a:rPr dirty="0" sz="2000" spc="140">
                <a:solidFill>
                  <a:srgbClr val="FFFFFF"/>
                </a:solidFill>
                <a:latin typeface="Trebuchet MS"/>
                <a:cs typeface="Trebuchet MS"/>
              </a:rPr>
              <a:t>mantojums</a:t>
            </a:r>
            <a:r>
              <a:rPr dirty="0" sz="2000" spc="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75">
                <a:solidFill>
                  <a:srgbClr val="FFFFFF"/>
                </a:solidFill>
                <a:latin typeface="Trebuchet MS"/>
                <a:cs typeface="Trebuchet MS"/>
              </a:rPr>
              <a:t>un</a:t>
            </a:r>
            <a:r>
              <a:rPr dirty="0" sz="2000" spc="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90">
                <a:solidFill>
                  <a:srgbClr val="FFFFFF"/>
                </a:solidFill>
                <a:latin typeface="Trebuchet MS"/>
                <a:cs typeface="Trebuchet MS"/>
              </a:rPr>
              <a:t>energoefektivitāte </a:t>
            </a:r>
            <a:r>
              <a:rPr dirty="0" sz="2000" spc="-5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55">
                <a:solidFill>
                  <a:srgbClr val="FFFFFF"/>
                </a:solidFill>
                <a:latin typeface="Trebuchet MS"/>
                <a:cs typeface="Trebuchet MS"/>
              </a:rPr>
              <a:t>2009,</a:t>
            </a:r>
            <a:r>
              <a:rPr dirty="0" sz="20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55">
                <a:solidFill>
                  <a:srgbClr val="FFFFFF"/>
                </a:solidFill>
                <a:latin typeface="Trebuchet MS"/>
                <a:cs typeface="Trebuchet MS"/>
              </a:rPr>
              <a:t>2012,</a:t>
            </a:r>
            <a:r>
              <a:rPr dirty="0" sz="20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155">
                <a:solidFill>
                  <a:srgbClr val="FFFFFF"/>
                </a:solidFill>
                <a:latin typeface="Trebuchet MS"/>
                <a:cs typeface="Trebuchet MS"/>
              </a:rPr>
              <a:t>2018,</a:t>
            </a:r>
            <a:r>
              <a:rPr dirty="0" sz="20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220">
                <a:solidFill>
                  <a:srgbClr val="FFFFFF"/>
                </a:solidFill>
                <a:latin typeface="Trebuchet MS"/>
                <a:cs typeface="Trebuchet MS"/>
              </a:rPr>
              <a:t>2022</a:t>
            </a:r>
            <a:endParaRPr sz="20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958840"/>
            <a:ext cx="8916035" cy="4185920"/>
            <a:chOff x="0" y="958840"/>
            <a:chExt cx="8916035" cy="41859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75999" y="958840"/>
              <a:ext cx="3840034" cy="24192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535578"/>
              <a:ext cx="3761638" cy="36089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24478" y="966060"/>
              <a:ext cx="1497596" cy="245196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31994" y="3561171"/>
              <a:ext cx="2904777" cy="14569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179" y="188362"/>
            <a:ext cx="6844665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0" b="1">
                <a:latin typeface="Calibri"/>
                <a:cs typeface="Calibri"/>
              </a:rPr>
              <a:t>Vēsturisku</a:t>
            </a:r>
            <a:r>
              <a:rPr dirty="0" sz="2400" spc="-3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ēku</a:t>
            </a:r>
            <a:r>
              <a:rPr dirty="0" sz="2400" spc="-2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saglabāšana,</a:t>
            </a:r>
            <a:r>
              <a:rPr dirty="0" sz="2400" spc="-2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atjaunošana,</a:t>
            </a:r>
            <a:r>
              <a:rPr dirty="0" sz="2400" spc="-1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pielāgošana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58707"/>
            <a:ext cx="9144000" cy="4380230"/>
            <a:chOff x="0" y="758707"/>
            <a:chExt cx="9144000" cy="43802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04845" y="758707"/>
              <a:ext cx="3333965" cy="221579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2921" y="2974501"/>
              <a:ext cx="3240709" cy="21592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40526" y="786431"/>
              <a:ext cx="2917075" cy="218771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795067"/>
              <a:ext cx="3234601" cy="43434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28479" y="2964062"/>
              <a:ext cx="3265195" cy="21700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1637" y="197100"/>
            <a:ext cx="8641080" cy="3619500"/>
          </a:xfrm>
          <a:custGeom>
            <a:avLst/>
            <a:gdLst/>
            <a:ahLst/>
            <a:cxnLst/>
            <a:rect l="l" t="t" r="r" b="b"/>
            <a:pathLst>
              <a:path w="8641080" h="3619500">
                <a:moveTo>
                  <a:pt x="8640724" y="0"/>
                </a:moveTo>
                <a:lnTo>
                  <a:pt x="0" y="0"/>
                </a:lnTo>
                <a:lnTo>
                  <a:pt x="0" y="3619436"/>
                </a:lnTo>
                <a:lnTo>
                  <a:pt x="4320362" y="3619436"/>
                </a:lnTo>
                <a:lnTo>
                  <a:pt x="8640724" y="3619436"/>
                </a:lnTo>
                <a:lnTo>
                  <a:pt x="86407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8942" y="228685"/>
            <a:ext cx="8055609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5" b="1">
                <a:latin typeface="Calibri"/>
                <a:cs typeface="Calibri"/>
              </a:rPr>
              <a:t>PAŠVALDĪBAS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FINANSIĀLS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35" b="1">
                <a:latin typeface="Calibri"/>
                <a:cs typeface="Calibri"/>
              </a:rPr>
              <a:t>ATBALSTS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30" b="1">
                <a:latin typeface="Calibri"/>
                <a:cs typeface="Calibri"/>
              </a:rPr>
              <a:t>IEDZĪVOTĀJIEM</a:t>
            </a:r>
            <a:r>
              <a:rPr dirty="0" sz="2400" b="1">
                <a:latin typeface="Calibri"/>
                <a:cs typeface="Calibri"/>
              </a:rPr>
              <a:t> – </a:t>
            </a:r>
            <a:r>
              <a:rPr dirty="0" sz="2400" spc="-15" b="1">
                <a:latin typeface="Calibri"/>
                <a:cs typeface="Calibri"/>
              </a:rPr>
              <a:t>kopējo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400" spc="-20" b="1">
                <a:latin typeface="Calibri"/>
                <a:cs typeface="Calibri"/>
              </a:rPr>
              <a:t>starptautisko</a:t>
            </a:r>
            <a:r>
              <a:rPr dirty="0" sz="2400" spc="1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un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nacionālās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nozīmes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kultūras</a:t>
            </a:r>
            <a:r>
              <a:rPr dirty="0" sz="2400" b="1">
                <a:latin typeface="Calibri"/>
                <a:cs typeface="Calibri"/>
              </a:rPr>
              <a:t> </a:t>
            </a:r>
            <a:r>
              <a:rPr dirty="0" sz="2400" spc="-10" b="1">
                <a:latin typeface="Calibri"/>
                <a:cs typeface="Calibri"/>
              </a:rPr>
              <a:t>vērtibas</a:t>
            </a:r>
            <a:r>
              <a:rPr dirty="0" sz="2400" spc="5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kopšanai: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8942" y="1370387"/>
            <a:ext cx="132715" cy="879475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40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240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8942" y="3382285"/>
            <a:ext cx="13271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1664" y="1387316"/>
            <a:ext cx="7804784" cy="3195320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575"/>
              </a:spcBef>
            </a:pPr>
            <a:r>
              <a:rPr dirty="0" sz="2400" spc="-5">
                <a:latin typeface="Calibri"/>
                <a:cs typeface="Calibri"/>
              </a:rPr>
              <a:t>Darīsim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paši</a:t>
            </a:r>
            <a:endParaRPr sz="24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  <a:spcBef>
                <a:spcPts val="480"/>
              </a:spcBef>
            </a:pPr>
            <a:r>
              <a:rPr dirty="0" sz="2400" spc="-20">
                <a:latin typeface="Calibri"/>
                <a:cs typeface="Calibri"/>
              </a:rPr>
              <a:t>Konkurss </a:t>
            </a:r>
            <a:r>
              <a:rPr dirty="0" sz="2400" spc="-60">
                <a:latin typeface="Calibri"/>
                <a:cs typeface="Calibri"/>
              </a:rPr>
              <a:t>„Valsts </a:t>
            </a:r>
            <a:r>
              <a:rPr dirty="0" sz="2400" spc="-5">
                <a:latin typeface="Calibri"/>
                <a:cs typeface="Calibri"/>
              </a:rPr>
              <a:t>nozīmes </a:t>
            </a:r>
            <a:r>
              <a:rPr dirty="0" sz="2400" spc="-15">
                <a:latin typeface="Calibri"/>
                <a:cs typeface="Calibri"/>
              </a:rPr>
              <a:t>kultūras </a:t>
            </a:r>
            <a:r>
              <a:rPr dirty="0" sz="2400" spc="-5">
                <a:latin typeface="Calibri"/>
                <a:cs typeface="Calibri"/>
              </a:rPr>
              <a:t>pieminekļa </a:t>
            </a:r>
            <a:r>
              <a:rPr dirty="0" sz="2400" spc="-15">
                <a:latin typeface="Calibri"/>
                <a:cs typeface="Calibri"/>
              </a:rPr>
              <a:t>„Kuldīgas </a:t>
            </a:r>
            <a:r>
              <a:rPr dirty="0" sz="2400" spc="-10">
                <a:latin typeface="Calibri"/>
                <a:cs typeface="Calibri"/>
              </a:rPr>
              <a:t>pilsētas </a:t>
            </a:r>
            <a:r>
              <a:rPr dirty="0" sz="2400" spc="-53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vēsturiskais </a:t>
            </a:r>
            <a:r>
              <a:rPr dirty="0" sz="2400" spc="-15">
                <a:latin typeface="Calibri"/>
                <a:cs typeface="Calibri"/>
              </a:rPr>
              <a:t>centrs” </a:t>
            </a:r>
            <a:r>
              <a:rPr dirty="0" sz="2400" spc="-10">
                <a:latin typeface="Calibri"/>
                <a:cs typeface="Calibri"/>
              </a:rPr>
              <a:t>teritorijā </a:t>
            </a:r>
            <a:r>
              <a:rPr dirty="0" sz="2400" spc="-5">
                <a:latin typeface="Calibri"/>
                <a:cs typeface="Calibri"/>
              </a:rPr>
              <a:t>esošo </a:t>
            </a:r>
            <a:r>
              <a:rPr dirty="0" sz="2400" spc="-15">
                <a:latin typeface="Calibri"/>
                <a:cs typeface="Calibri"/>
              </a:rPr>
              <a:t>ēku, </a:t>
            </a:r>
            <a:r>
              <a:rPr dirty="0" sz="2400" spc="-20">
                <a:latin typeface="Calibri"/>
                <a:cs typeface="Calibri"/>
              </a:rPr>
              <a:t>kā </a:t>
            </a:r>
            <a:r>
              <a:rPr dirty="0" sz="2400">
                <a:latin typeface="Calibri"/>
                <a:cs typeface="Calibri"/>
              </a:rPr>
              <a:t>arī </a:t>
            </a:r>
            <a:r>
              <a:rPr dirty="0" sz="2400" spc="-15">
                <a:latin typeface="Calibri"/>
                <a:cs typeface="Calibri"/>
              </a:rPr>
              <a:t>Kuldīgas </a:t>
            </a:r>
            <a:r>
              <a:rPr dirty="0" sz="2400" spc="-10">
                <a:latin typeface="Calibri"/>
                <a:cs typeface="Calibri"/>
              </a:rPr>
              <a:t>novadā </a:t>
            </a:r>
            <a:r>
              <a:rPr dirty="0" sz="2400" spc="-5">
                <a:latin typeface="Calibri"/>
                <a:cs typeface="Calibri"/>
              </a:rPr>
              <a:t> esošu Latvijas </a:t>
            </a:r>
            <a:r>
              <a:rPr dirty="0" sz="2400" spc="-15">
                <a:latin typeface="Calibri"/>
                <a:cs typeface="Calibri"/>
              </a:rPr>
              <a:t>valsts </a:t>
            </a:r>
            <a:r>
              <a:rPr dirty="0" sz="2400" spc="-10">
                <a:latin typeface="Calibri"/>
                <a:cs typeface="Calibri"/>
              </a:rPr>
              <a:t>aizsargājamo </a:t>
            </a:r>
            <a:r>
              <a:rPr dirty="0" sz="2400" spc="-15">
                <a:latin typeface="Calibri"/>
                <a:cs typeface="Calibri"/>
              </a:rPr>
              <a:t>kultūras </a:t>
            </a:r>
            <a:r>
              <a:rPr dirty="0" sz="2400" spc="-5">
                <a:latin typeface="Calibri"/>
                <a:cs typeface="Calibri"/>
              </a:rPr>
              <a:t>pieminekļu </a:t>
            </a:r>
            <a:r>
              <a:rPr dirty="0" sz="2400" spc="-20">
                <a:latin typeface="Calibri"/>
                <a:cs typeface="Calibri"/>
              </a:rPr>
              <a:t>sarakstā 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ietverto</a:t>
            </a:r>
            <a:r>
              <a:rPr dirty="0" sz="2400" spc="-15">
                <a:latin typeface="Calibri"/>
                <a:cs typeface="Calibri"/>
              </a:rPr>
              <a:t> ēku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restaurācija</a:t>
            </a:r>
            <a:r>
              <a:rPr dirty="0" sz="2400" spc="-5">
                <a:latin typeface="Calibri"/>
                <a:cs typeface="Calibri"/>
              </a:rPr>
              <a:t> un </a:t>
            </a:r>
            <a:r>
              <a:rPr dirty="0" sz="2400" spc="-10">
                <a:latin typeface="Calibri"/>
                <a:cs typeface="Calibri"/>
              </a:rPr>
              <a:t>konservācija”</a:t>
            </a:r>
            <a:endParaRPr sz="2400">
              <a:latin typeface="Calibri"/>
              <a:cs typeface="Calibri"/>
            </a:endParaRPr>
          </a:p>
          <a:p>
            <a:pPr algn="just" marL="12700" marR="1151890">
              <a:lnSpc>
                <a:spcPct val="100000"/>
              </a:lnSpc>
              <a:spcBef>
                <a:spcPts val="484"/>
              </a:spcBef>
            </a:pPr>
            <a:r>
              <a:rPr dirty="0" sz="2400" spc="-20">
                <a:latin typeface="Calibri"/>
                <a:cs typeface="Calibri"/>
              </a:rPr>
              <a:t>Konkurss </a:t>
            </a:r>
            <a:r>
              <a:rPr dirty="0" sz="2400" spc="-10">
                <a:latin typeface="Calibri"/>
                <a:cs typeface="Calibri"/>
              </a:rPr>
              <a:t>„Daudzdzīvokļu dzīvojamo </a:t>
            </a:r>
            <a:r>
              <a:rPr dirty="0" sz="2400">
                <a:latin typeface="Calibri"/>
                <a:cs typeface="Calibri"/>
              </a:rPr>
              <a:t>māju </a:t>
            </a:r>
            <a:r>
              <a:rPr dirty="0" sz="2400" spc="-5">
                <a:latin typeface="Calibri"/>
                <a:cs typeface="Calibri"/>
              </a:rPr>
              <a:t>un </a:t>
            </a:r>
            <a:r>
              <a:rPr dirty="0" sz="2400" spc="-10">
                <a:latin typeface="Calibri"/>
                <a:cs typeface="Calibri"/>
              </a:rPr>
              <a:t>pagalmu </a:t>
            </a:r>
            <a:r>
              <a:rPr dirty="0" sz="2400" spc="-53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labiekārtošana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Kuldīgas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novadā”</a:t>
            </a:r>
            <a:endParaRPr sz="24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475"/>
              </a:spcBef>
            </a:pPr>
            <a:r>
              <a:rPr dirty="0" sz="2400" spc="-5">
                <a:latin typeface="Calibri"/>
                <a:cs typeface="Calibri"/>
              </a:rPr>
              <a:t>Logu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restaurācijas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akcija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8942" y="4174651"/>
            <a:ext cx="13271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 MT"/>
                <a:cs typeface="Arial MT"/>
              </a:rPr>
              <a:t>•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845" y="156777"/>
            <a:ext cx="7087870" cy="824865"/>
          </a:xfrm>
          <a:custGeom>
            <a:avLst/>
            <a:gdLst/>
            <a:ahLst/>
            <a:cxnLst/>
            <a:rect l="l" t="t" r="r" b="b"/>
            <a:pathLst>
              <a:path w="7087870" h="824865">
                <a:moveTo>
                  <a:pt x="7087679" y="0"/>
                </a:moveTo>
                <a:lnTo>
                  <a:pt x="0" y="0"/>
                </a:lnTo>
                <a:lnTo>
                  <a:pt x="0" y="824763"/>
                </a:lnTo>
                <a:lnTo>
                  <a:pt x="3543833" y="824763"/>
                </a:lnTo>
                <a:lnTo>
                  <a:pt x="7087679" y="824763"/>
                </a:lnTo>
                <a:lnTo>
                  <a:pt x="7087679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13624" y="343163"/>
            <a:ext cx="437959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200">
                <a:solidFill>
                  <a:srgbClr val="FFFFFF"/>
                </a:solidFill>
                <a:latin typeface="Trebuchet MS"/>
                <a:cs typeface="Trebuchet MS"/>
              </a:rPr>
              <a:t>Plānošana</a:t>
            </a:r>
            <a:r>
              <a:rPr dirty="0" sz="28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240">
                <a:solidFill>
                  <a:srgbClr val="FFFFFF"/>
                </a:solidFill>
                <a:latin typeface="Trebuchet MS"/>
                <a:cs typeface="Trebuchet MS"/>
              </a:rPr>
              <a:t>un</a:t>
            </a:r>
            <a:r>
              <a:rPr dirty="0" sz="28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160">
                <a:solidFill>
                  <a:srgbClr val="FFFFFF"/>
                </a:solidFill>
                <a:latin typeface="Trebuchet MS"/>
                <a:cs typeface="Trebuchet MS"/>
              </a:rPr>
              <a:t>sabiedrība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70825" y="370082"/>
            <a:ext cx="1200150" cy="1182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5500"/>
              </a:lnSpc>
              <a:spcBef>
                <a:spcPts val="100"/>
              </a:spcBef>
            </a:pPr>
            <a:r>
              <a:rPr dirty="0" sz="1400" spc="85">
                <a:latin typeface="Trebuchet MS"/>
                <a:cs typeface="Trebuchet MS"/>
              </a:rPr>
              <a:t>Kopaina </a:t>
            </a:r>
            <a:r>
              <a:rPr dirty="0" sz="1400" spc="90">
                <a:latin typeface="Trebuchet MS"/>
                <a:cs typeface="Trebuchet MS"/>
              </a:rPr>
              <a:t> </a:t>
            </a:r>
            <a:r>
              <a:rPr dirty="0" sz="1400" spc="35">
                <a:latin typeface="Trebuchet MS"/>
                <a:cs typeface="Trebuchet MS"/>
              </a:rPr>
              <a:t>Jumtu</a:t>
            </a:r>
            <a:r>
              <a:rPr dirty="0" sz="1400" spc="-60">
                <a:latin typeface="Trebuchet MS"/>
                <a:cs typeface="Trebuchet MS"/>
              </a:rPr>
              <a:t> </a:t>
            </a:r>
            <a:r>
              <a:rPr dirty="0" sz="1400" spc="105">
                <a:latin typeface="Trebuchet MS"/>
                <a:cs typeface="Trebuchet MS"/>
              </a:rPr>
              <a:t>ainava </a:t>
            </a:r>
            <a:r>
              <a:rPr dirty="0" sz="1400" spc="-405">
                <a:latin typeface="Trebuchet MS"/>
                <a:cs typeface="Trebuchet MS"/>
              </a:rPr>
              <a:t> </a:t>
            </a:r>
            <a:r>
              <a:rPr dirty="0" sz="1400" spc="100">
                <a:latin typeface="Trebuchet MS"/>
                <a:cs typeface="Trebuchet MS"/>
              </a:rPr>
              <a:t>DetaIas </a:t>
            </a:r>
            <a:r>
              <a:rPr dirty="0" sz="1400" spc="105">
                <a:latin typeface="Trebuchet MS"/>
                <a:cs typeface="Trebuchet MS"/>
              </a:rPr>
              <a:t> </a:t>
            </a:r>
            <a:r>
              <a:rPr dirty="0" sz="1400" spc="85">
                <a:latin typeface="Trebuchet MS"/>
                <a:cs typeface="Trebuchet MS"/>
              </a:rPr>
              <a:t>Amatniecība</a:t>
            </a:r>
            <a:endParaRPr sz="14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44640" y="1610102"/>
            <a:ext cx="2610002" cy="1739518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74523" y="1052826"/>
            <a:ext cx="8870315" cy="4092575"/>
            <a:chOff x="74523" y="1052826"/>
            <a:chExt cx="8870315" cy="409257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87318" y="1053906"/>
              <a:ext cx="2272322" cy="29721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3799" y="3419471"/>
              <a:ext cx="2570759" cy="171395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95469" y="3801792"/>
              <a:ext cx="1724748" cy="97342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523" y="1052826"/>
              <a:ext cx="2642044" cy="404459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78760" y="3806097"/>
              <a:ext cx="1550162" cy="9694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99598" y="4402260"/>
              <a:ext cx="1140485" cy="742683"/>
            </a:xfrm>
            <a:prstGeom prst="rect">
              <a:avLst/>
            </a:prstGeom>
          </p:spPr>
        </p:pic>
      </p:grpSp>
    </p:spTree>
  </p:cSld>
  <p:clrMapOvr>
    <a:masterClrMapping/>
  </p:clrMapOvr>
  <p:transition spd="fast">
    <p:dissolv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5459" y="1656444"/>
            <a:ext cx="1060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7102" y="1531883"/>
            <a:ext cx="7485380" cy="2082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50000"/>
              </a:lnSpc>
              <a:spcBef>
                <a:spcPts val="100"/>
              </a:spcBef>
            </a:pPr>
            <a:r>
              <a:rPr dirty="0" sz="1800" spc="-10" b="1">
                <a:latin typeface="Calibri"/>
                <a:cs typeface="Calibri"/>
              </a:rPr>
              <a:t>Mantojuma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kopienu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iesaiste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caur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praktisku</a:t>
            </a:r>
            <a:r>
              <a:rPr dirty="0" sz="1800" spc="-10" b="1">
                <a:latin typeface="Calibri"/>
                <a:cs typeface="Calibri"/>
              </a:rPr>
              <a:t> mantojuma</a:t>
            </a:r>
            <a:r>
              <a:rPr dirty="0" sz="1800" spc="-5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kopšanu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ir</a:t>
            </a:r>
            <a:r>
              <a:rPr dirty="0" sz="1800" spc="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tieša 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starptautisko </a:t>
            </a:r>
            <a:r>
              <a:rPr dirty="0" sz="1800" spc="-5" b="1">
                <a:latin typeface="Calibri"/>
                <a:cs typeface="Calibri"/>
              </a:rPr>
              <a:t>doktrinālo </a:t>
            </a:r>
            <a:r>
              <a:rPr dirty="0" sz="1800" spc="-15" b="1">
                <a:latin typeface="Calibri"/>
                <a:cs typeface="Calibri"/>
              </a:rPr>
              <a:t>tekstu </a:t>
            </a:r>
            <a:r>
              <a:rPr dirty="0" sz="1800" spc="-5" b="1">
                <a:latin typeface="Calibri"/>
                <a:cs typeface="Calibri"/>
              </a:rPr>
              <a:t>un </a:t>
            </a:r>
            <a:r>
              <a:rPr dirty="0" sz="1800" spc="-10" b="1">
                <a:latin typeface="Calibri"/>
                <a:cs typeface="Calibri"/>
              </a:rPr>
              <a:t>politikas </a:t>
            </a:r>
            <a:r>
              <a:rPr dirty="0" sz="1800" spc="-5" b="1">
                <a:latin typeface="Calibri"/>
                <a:cs typeface="Calibri"/>
              </a:rPr>
              <a:t>ieviešanas </a:t>
            </a:r>
            <a:r>
              <a:rPr dirty="0" sz="1800" spc="-10" b="1">
                <a:latin typeface="Calibri"/>
                <a:cs typeface="Calibri"/>
              </a:rPr>
              <a:t>dokumentu īstenošana </a:t>
            </a:r>
            <a:r>
              <a:rPr dirty="0" sz="1800" spc="-5" b="1">
                <a:latin typeface="Calibri"/>
                <a:cs typeface="Calibri"/>
              </a:rPr>
              <a:t> tās </a:t>
            </a:r>
            <a:r>
              <a:rPr dirty="0" sz="1800" spc="-10" b="1">
                <a:latin typeface="Calibri"/>
                <a:cs typeface="Calibri"/>
              </a:rPr>
              <a:t>visdziļākajā </a:t>
            </a:r>
            <a:r>
              <a:rPr dirty="0" sz="1800" spc="-15" b="1">
                <a:latin typeface="Calibri"/>
                <a:cs typeface="Calibri"/>
              </a:rPr>
              <a:t>izpratnē </a:t>
            </a:r>
            <a:r>
              <a:rPr dirty="0" sz="1800" b="1">
                <a:latin typeface="Calibri"/>
                <a:cs typeface="Calibri"/>
              </a:rPr>
              <a:t>– </a:t>
            </a:r>
            <a:r>
              <a:rPr dirty="0" sz="1800" spc="-10" b="1">
                <a:latin typeface="Calibri"/>
                <a:cs typeface="Calibri"/>
              </a:rPr>
              <a:t>kas noved </a:t>
            </a:r>
            <a:r>
              <a:rPr dirty="0" sz="1800" spc="-5" b="1">
                <a:latin typeface="Calibri"/>
                <a:cs typeface="Calibri"/>
              </a:rPr>
              <a:t>pie secinājuma, </a:t>
            </a:r>
            <a:r>
              <a:rPr dirty="0" sz="1800" spc="-15" b="1">
                <a:latin typeface="Calibri"/>
                <a:cs typeface="Calibri"/>
              </a:rPr>
              <a:t>ka </a:t>
            </a:r>
            <a:r>
              <a:rPr dirty="0" sz="1800" spc="-5" b="1">
                <a:latin typeface="Calibri"/>
                <a:cs typeface="Calibri"/>
              </a:rPr>
              <a:t>sabiedrības </a:t>
            </a:r>
            <a:r>
              <a:rPr dirty="0" sz="1800" spc="-10" b="1">
                <a:latin typeface="Calibri"/>
                <a:cs typeface="Calibri"/>
              </a:rPr>
              <a:t>iesaistei </a:t>
            </a:r>
            <a:r>
              <a:rPr dirty="0" sz="1800" spc="-5" b="1">
                <a:latin typeface="Calibri"/>
                <a:cs typeface="Calibri"/>
              </a:rPr>
              <a:t>ir 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milzīgs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potenciāls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un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ieguvumi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arī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šajā</a:t>
            </a:r>
            <a:r>
              <a:rPr dirty="0" sz="1800" b="1">
                <a:latin typeface="Calibri"/>
                <a:cs typeface="Calibri"/>
              </a:rPr>
              <a:t> –</a:t>
            </a:r>
            <a:r>
              <a:rPr dirty="0" sz="1800" spc="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klimatam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draudzīgas</a:t>
            </a:r>
            <a:r>
              <a:rPr dirty="0" sz="1800" spc="38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vides 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saglabāšanā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un </a:t>
            </a:r>
            <a:r>
              <a:rPr dirty="0" sz="1800" spc="-10" b="1">
                <a:latin typeface="Calibri"/>
                <a:cs typeface="Calibri"/>
              </a:rPr>
              <a:t>veidošanā.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086610" marR="5080" indent="-2074545">
              <a:lnSpc>
                <a:spcPct val="100499"/>
              </a:lnSpc>
              <a:spcBef>
                <a:spcPts val="95"/>
              </a:spcBef>
            </a:pPr>
            <a:r>
              <a:rPr dirty="0" spc="-5"/>
              <a:t>Latvija.</a:t>
            </a:r>
            <a:r>
              <a:rPr dirty="0" spc="5"/>
              <a:t> </a:t>
            </a:r>
            <a:r>
              <a:rPr dirty="0"/>
              <a:t>Ziņojums</a:t>
            </a:r>
            <a:r>
              <a:rPr dirty="0" spc="15"/>
              <a:t> </a:t>
            </a:r>
            <a:r>
              <a:rPr dirty="0" spc="-5"/>
              <a:t>Apvienoto</a:t>
            </a:r>
            <a:r>
              <a:rPr dirty="0" spc="10"/>
              <a:t> </a:t>
            </a:r>
            <a:r>
              <a:rPr dirty="0"/>
              <a:t>Nāciju </a:t>
            </a:r>
            <a:r>
              <a:rPr dirty="0" spc="-5"/>
              <a:t>Organizācijai</a:t>
            </a:r>
            <a:r>
              <a:rPr dirty="0" spc="10"/>
              <a:t> </a:t>
            </a:r>
            <a:r>
              <a:rPr dirty="0" spc="-5"/>
              <a:t>par</a:t>
            </a:r>
            <a:r>
              <a:rPr dirty="0"/>
              <a:t> </a:t>
            </a:r>
            <a:r>
              <a:rPr dirty="0" spc="-5"/>
              <a:t>ilgtspējīgas</a:t>
            </a:r>
            <a:r>
              <a:rPr dirty="0" spc="5"/>
              <a:t> </a:t>
            </a:r>
            <a:r>
              <a:rPr dirty="0" spc="-15"/>
              <a:t>attistibas </a:t>
            </a:r>
            <a:r>
              <a:rPr dirty="0" spc="-400"/>
              <a:t> </a:t>
            </a:r>
            <a:r>
              <a:rPr dirty="0" spc="-5"/>
              <a:t>mērķu ieviešanu </a:t>
            </a:r>
            <a:r>
              <a:rPr dirty="0"/>
              <a:t>– </a:t>
            </a:r>
            <a:r>
              <a:rPr dirty="0" spc="5"/>
              <a:t>2022.</a:t>
            </a:r>
            <a:r>
              <a:rPr dirty="0"/>
              <a:t> </a:t>
            </a:r>
            <a:r>
              <a:rPr dirty="0" spc="-15"/>
              <a:t>gads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52623" y="659240"/>
            <a:ext cx="2515235" cy="224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latin typeface="Calibri"/>
                <a:cs typeface="Calibri"/>
              </a:rPr>
              <a:t>Kultūra:</a:t>
            </a:r>
            <a:r>
              <a:rPr dirty="0" sz="1300" spc="10" b="1">
                <a:latin typeface="Calibri"/>
                <a:cs typeface="Calibri"/>
              </a:rPr>
              <a:t> </a:t>
            </a:r>
            <a:r>
              <a:rPr dirty="0" sz="1300" spc="-25" b="1">
                <a:latin typeface="Calibri"/>
                <a:cs typeface="Calibri"/>
              </a:rPr>
              <a:t>Telpa</a:t>
            </a:r>
            <a:r>
              <a:rPr dirty="0" sz="1300" spc="15" b="1">
                <a:latin typeface="Calibri"/>
                <a:cs typeface="Calibri"/>
              </a:rPr>
              <a:t> </a:t>
            </a:r>
            <a:r>
              <a:rPr dirty="0" sz="1300" spc="-5" b="1">
                <a:latin typeface="Calibri"/>
                <a:cs typeface="Calibri"/>
              </a:rPr>
              <a:t>sarunai</a:t>
            </a:r>
            <a:r>
              <a:rPr dirty="0" sz="1300" spc="20" b="1">
                <a:latin typeface="Calibri"/>
                <a:cs typeface="Calibri"/>
              </a:rPr>
              <a:t> </a:t>
            </a:r>
            <a:r>
              <a:rPr dirty="0" sz="1300" spc="-5" b="1">
                <a:latin typeface="Calibri"/>
                <a:cs typeface="Calibri"/>
              </a:rPr>
              <a:t>un</a:t>
            </a:r>
            <a:r>
              <a:rPr dirty="0" sz="1300" spc="10" b="1">
                <a:latin typeface="Calibri"/>
                <a:cs typeface="Calibri"/>
              </a:rPr>
              <a:t> </a:t>
            </a:r>
            <a:r>
              <a:rPr dirty="0" sz="1300" spc="-5" b="1">
                <a:latin typeface="Calibri"/>
                <a:cs typeface="Calibri"/>
              </a:rPr>
              <a:t>izzināšanai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19258" y="785237"/>
            <a:ext cx="5340350" cy="294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354330" marR="5080" indent="-342265">
              <a:lnSpc>
                <a:spcPct val="998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dirty="0" sz="1200" spc="-5">
                <a:latin typeface="Calibri"/>
                <a:cs typeface="Calibri"/>
              </a:rPr>
              <a:t>KULDĪGAS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RESTAURĀCIJAS</a:t>
            </a:r>
            <a:r>
              <a:rPr dirty="0" sz="1200" spc="-1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CENTRS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Aprites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ekonomikas</a:t>
            </a:r>
            <a:r>
              <a:rPr dirty="0" sz="1200" spc="254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veicināšanai</a:t>
            </a:r>
            <a:r>
              <a:rPr dirty="0" sz="1200" spc="26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un </a:t>
            </a:r>
            <a:r>
              <a:rPr dirty="0" sz="1200" spc="5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patēriņa mazināšanai</a:t>
            </a:r>
            <a:r>
              <a:rPr dirty="0" sz="1200" b="1">
                <a:latin typeface="Calibri"/>
                <a:cs typeface="Calibri"/>
              </a:rPr>
              <a:t> noder </a:t>
            </a:r>
            <a:r>
              <a:rPr dirty="0" sz="1200" spc="-5" b="1">
                <a:latin typeface="Calibri"/>
                <a:cs typeface="Calibri"/>
              </a:rPr>
              <a:t>Latvijas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amatu</a:t>
            </a:r>
            <a:r>
              <a:rPr dirty="0" sz="1200" spc="-5" b="1">
                <a:latin typeface="Calibri"/>
                <a:cs typeface="Calibri"/>
              </a:rPr>
              <a:t> meistaru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10" b="1">
                <a:latin typeface="Calibri"/>
                <a:cs typeface="Calibri"/>
              </a:rPr>
              <a:t>prasmes</a:t>
            </a:r>
            <a:r>
              <a:rPr dirty="0" sz="1200" spc="250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un </a:t>
            </a:r>
            <a:r>
              <a:rPr dirty="0" sz="1200" spc="-15" b="1">
                <a:latin typeface="Calibri"/>
                <a:cs typeface="Calibri"/>
              </a:rPr>
              <a:t>attieksme 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pret </a:t>
            </a:r>
            <a:r>
              <a:rPr dirty="0" sz="1200" spc="-10" b="1">
                <a:latin typeface="Calibri"/>
                <a:cs typeface="Calibri"/>
              </a:rPr>
              <a:t>radīto. </a:t>
            </a:r>
            <a:r>
              <a:rPr dirty="0" sz="1200" spc="-5">
                <a:latin typeface="Calibri"/>
                <a:cs typeface="Calibri"/>
              </a:rPr>
              <a:t>Lai īstenotu </a:t>
            </a:r>
            <a:r>
              <a:rPr dirty="0" sz="1200" spc="-10">
                <a:latin typeface="Calibri"/>
                <a:cs typeface="Calibri"/>
              </a:rPr>
              <a:t>praktisku konservāciju </a:t>
            </a:r>
            <a:r>
              <a:rPr dirty="0" sz="1200">
                <a:latin typeface="Calibri"/>
                <a:cs typeface="Calibri"/>
              </a:rPr>
              <a:t>un </a:t>
            </a:r>
            <a:r>
              <a:rPr dirty="0" sz="1200" spc="-10">
                <a:latin typeface="Calibri"/>
                <a:cs typeface="Calibri"/>
              </a:rPr>
              <a:t>restaurāciju, kā </a:t>
            </a:r>
            <a:r>
              <a:rPr dirty="0" sz="1200" spc="-5">
                <a:latin typeface="Calibri"/>
                <a:cs typeface="Calibri"/>
              </a:rPr>
              <a:t>arī </a:t>
            </a:r>
            <a:r>
              <a:rPr dirty="0" sz="1200" spc="-10">
                <a:latin typeface="Calibri"/>
                <a:cs typeface="Calibri"/>
              </a:rPr>
              <a:t>konsultētu </a:t>
            </a:r>
            <a:r>
              <a:rPr dirty="0" sz="1200" spc="-5">
                <a:latin typeface="Calibri"/>
                <a:cs typeface="Calibri"/>
              </a:rPr>
              <a:t> iedzīvotājus </a:t>
            </a:r>
            <a:r>
              <a:rPr dirty="0" sz="1200">
                <a:latin typeface="Calibri"/>
                <a:cs typeface="Calibri"/>
              </a:rPr>
              <a:t>par </a:t>
            </a:r>
            <a:r>
              <a:rPr dirty="0" sz="1200" spc="-5">
                <a:latin typeface="Calibri"/>
                <a:cs typeface="Calibri"/>
              </a:rPr>
              <a:t>seno </a:t>
            </a:r>
            <a:r>
              <a:rPr dirty="0" sz="1200" spc="-10">
                <a:latin typeface="Calibri"/>
                <a:cs typeface="Calibri"/>
              </a:rPr>
              <a:t>ēku </a:t>
            </a:r>
            <a:r>
              <a:rPr dirty="0" sz="1200" spc="-5">
                <a:latin typeface="Calibri"/>
                <a:cs typeface="Calibri"/>
              </a:rPr>
              <a:t>saglabāšanu </a:t>
            </a:r>
            <a:r>
              <a:rPr dirty="0" sz="1200">
                <a:latin typeface="Calibri"/>
                <a:cs typeface="Calibri"/>
              </a:rPr>
              <a:t>un </a:t>
            </a:r>
            <a:r>
              <a:rPr dirty="0" sz="1200" spc="-5">
                <a:latin typeface="Calibri"/>
                <a:cs typeface="Calibri"/>
              </a:rPr>
              <a:t>uzturēšanu, </a:t>
            </a:r>
            <a:r>
              <a:rPr dirty="0" sz="1200" spc="-10">
                <a:latin typeface="Calibri"/>
                <a:cs typeface="Calibri"/>
              </a:rPr>
              <a:t>Kuldīgā </a:t>
            </a:r>
            <a:r>
              <a:rPr dirty="0" sz="1200" spc="-5">
                <a:latin typeface="Calibri"/>
                <a:cs typeface="Calibri"/>
              </a:rPr>
              <a:t>izveidots </a:t>
            </a:r>
            <a:r>
              <a:rPr dirty="0" sz="1200" spc="-10">
                <a:latin typeface="Calibri"/>
                <a:cs typeface="Calibri"/>
              </a:rPr>
              <a:t>Kuldīgas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Restaurācijas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centrs.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50">
                <a:latin typeface="Calibri"/>
                <a:cs typeface="Calibri"/>
              </a:rPr>
              <a:t>Tā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apmeklētāji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var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vērot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restaurācijas</a:t>
            </a:r>
            <a:r>
              <a:rPr dirty="0" sz="1200" spc="-5">
                <a:latin typeface="Calibri"/>
                <a:cs typeface="Calibri"/>
              </a:rPr>
              <a:t> procesu,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iepazīt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tradicionālās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ēku</a:t>
            </a:r>
            <a:r>
              <a:rPr dirty="0" sz="1200" spc="-5">
                <a:latin typeface="Calibri"/>
                <a:cs typeface="Calibri"/>
              </a:rPr>
              <a:t> atjaunošanas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metodes,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darbarīkus</a:t>
            </a:r>
            <a:r>
              <a:rPr dirty="0" sz="1200">
                <a:latin typeface="Calibri"/>
                <a:cs typeface="Calibri"/>
              </a:rPr>
              <a:t> un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materiālus.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Viens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populārākajiem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centra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rīkotajiem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pasākumiem</a:t>
            </a:r>
            <a:r>
              <a:rPr dirty="0" sz="1200" spc="16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ir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regulārā</a:t>
            </a:r>
            <a:r>
              <a:rPr dirty="0" sz="1200" spc="15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logu</a:t>
            </a:r>
            <a:r>
              <a:rPr dirty="0" sz="1200" spc="15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apkopes</a:t>
            </a:r>
            <a:r>
              <a:rPr dirty="0" sz="1200" spc="14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akcija. </a:t>
            </a:r>
            <a:r>
              <a:rPr dirty="0" sz="1200" spc="-254">
                <a:latin typeface="Calibri"/>
                <a:cs typeface="Calibri"/>
              </a:rPr>
              <a:t> </a:t>
            </a:r>
            <a:r>
              <a:rPr dirty="0" sz="1200" spc="-30">
                <a:latin typeface="Calibri"/>
                <a:cs typeface="Calibri"/>
              </a:rPr>
              <a:t>Tas </a:t>
            </a:r>
            <a:r>
              <a:rPr dirty="0" sz="1200">
                <a:latin typeface="Calibri"/>
                <a:cs typeface="Calibri"/>
              </a:rPr>
              <a:t>ir </a:t>
            </a:r>
            <a:r>
              <a:rPr dirty="0" sz="1200" spc="-10">
                <a:latin typeface="Calibri"/>
                <a:cs typeface="Calibri"/>
              </a:rPr>
              <a:t>praktisks </a:t>
            </a:r>
            <a:r>
              <a:rPr dirty="0" sz="1200" spc="-5">
                <a:latin typeface="Calibri"/>
                <a:cs typeface="Calibri"/>
              </a:rPr>
              <a:t>pasākums, </a:t>
            </a:r>
            <a:r>
              <a:rPr dirty="0" sz="1200" spc="-15">
                <a:latin typeface="Calibri"/>
                <a:cs typeface="Calibri"/>
              </a:rPr>
              <a:t>kura </a:t>
            </a:r>
            <a:r>
              <a:rPr dirty="0" sz="1200" spc="-10">
                <a:latin typeface="Calibri"/>
                <a:cs typeface="Calibri"/>
              </a:rPr>
              <a:t>ietvaros Kuldīgas vecpilsētas </a:t>
            </a:r>
            <a:r>
              <a:rPr dirty="0" sz="1200" spc="-5">
                <a:latin typeface="Calibri"/>
                <a:cs typeface="Calibri"/>
              </a:rPr>
              <a:t>iedzīvotājiem tiek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piedāvāta</a:t>
            </a:r>
            <a:r>
              <a:rPr dirty="0" sz="1200" spc="-5">
                <a:latin typeface="Calibri"/>
                <a:cs typeface="Calibri"/>
              </a:rPr>
              <a:t> iespēja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pašiem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uzturēt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sava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nama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logus.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Pašvaldība</a:t>
            </a:r>
            <a:r>
              <a:rPr dirty="0" sz="1200">
                <a:latin typeface="Calibri"/>
                <a:cs typeface="Calibri"/>
              </a:rPr>
              <a:t> sedz 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restauratora/konsultanta</a:t>
            </a:r>
            <a:r>
              <a:rPr dirty="0" sz="1200" spc="-5">
                <a:latin typeface="Calibri"/>
                <a:cs typeface="Calibri"/>
              </a:rPr>
              <a:t> izmaksas,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piedāvā</a:t>
            </a:r>
            <a:r>
              <a:rPr dirty="0" sz="1200" spc="-5">
                <a:latin typeface="Calibri"/>
                <a:cs typeface="Calibri"/>
              </a:rPr>
              <a:t> iespēju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bez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atlīdzības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izmantot </a:t>
            </a:r>
            <a:r>
              <a:rPr dirty="0" sz="1200">
                <a:latin typeface="Calibri"/>
                <a:cs typeface="Calibri"/>
              </a:rPr>
              <a:t> darbam </a:t>
            </a:r>
            <a:r>
              <a:rPr dirty="0" sz="1200" spc="-5">
                <a:latin typeface="Calibri"/>
                <a:cs typeface="Calibri"/>
              </a:rPr>
              <a:t>nepieciešamos instrumentus, sedz izdevumus </a:t>
            </a:r>
            <a:r>
              <a:rPr dirty="0" sz="1200">
                <a:latin typeface="Calibri"/>
                <a:cs typeface="Calibri"/>
              </a:rPr>
              <a:t>par </a:t>
            </a:r>
            <a:r>
              <a:rPr dirty="0" sz="1200" spc="-5">
                <a:latin typeface="Calibri"/>
                <a:cs typeface="Calibri"/>
              </a:rPr>
              <a:t>lineļļu, </a:t>
            </a:r>
            <a:r>
              <a:rPr dirty="0" sz="1200" spc="-10">
                <a:latin typeface="Calibri"/>
                <a:cs typeface="Calibri"/>
              </a:rPr>
              <a:t>ķiti </a:t>
            </a:r>
            <a:r>
              <a:rPr dirty="0" sz="1200">
                <a:latin typeface="Calibri"/>
                <a:cs typeface="Calibri"/>
              </a:rPr>
              <a:t>un </a:t>
            </a:r>
            <a:r>
              <a:rPr dirty="0" sz="1200" spc="-5">
                <a:latin typeface="Calibri"/>
                <a:cs typeface="Calibri"/>
              </a:rPr>
              <a:t>lineļļas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krāsu.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Savukārt</a:t>
            </a:r>
            <a:r>
              <a:rPr dirty="0" sz="1200" spc="-5">
                <a:latin typeface="Calibri"/>
                <a:cs typeface="Calibri"/>
              </a:rPr>
              <a:t> iedzīvotāji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vispirms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noklausās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restauratora</a:t>
            </a:r>
            <a:r>
              <a:rPr dirty="0" sz="1200" spc="-5">
                <a:latin typeface="Calibri"/>
                <a:cs typeface="Calibri"/>
              </a:rPr>
              <a:t> skaidrojumu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par 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veicamajiem </a:t>
            </a:r>
            <a:r>
              <a:rPr dirty="0" sz="1200">
                <a:latin typeface="Calibri"/>
                <a:cs typeface="Calibri"/>
              </a:rPr>
              <a:t>darbiem un </a:t>
            </a:r>
            <a:r>
              <a:rPr dirty="0" sz="1200" spc="-5">
                <a:latin typeface="Calibri"/>
                <a:cs typeface="Calibri"/>
              </a:rPr>
              <a:t>to nozīmi, </a:t>
            </a:r>
            <a:r>
              <a:rPr dirty="0" sz="1200" spc="-10">
                <a:latin typeface="Calibri"/>
                <a:cs typeface="Calibri"/>
              </a:rPr>
              <a:t>noskatās veicamo </a:t>
            </a:r>
            <a:r>
              <a:rPr dirty="0" sz="1200" spc="-5">
                <a:latin typeface="Calibri"/>
                <a:cs typeface="Calibri"/>
              </a:rPr>
              <a:t>darbu demonstrējumu un </a:t>
            </a:r>
            <a:r>
              <a:rPr dirty="0" sz="1200">
                <a:latin typeface="Calibri"/>
                <a:cs typeface="Calibri"/>
              </a:rPr>
              <a:t> pēc </a:t>
            </a:r>
            <a:r>
              <a:rPr dirty="0" sz="1200" spc="-10">
                <a:latin typeface="Calibri"/>
                <a:cs typeface="Calibri"/>
              </a:rPr>
              <a:t>tam </a:t>
            </a:r>
            <a:r>
              <a:rPr dirty="0" sz="1200" spc="-5">
                <a:latin typeface="Calibri"/>
                <a:cs typeface="Calibri"/>
              </a:rPr>
              <a:t>paši </a:t>
            </a:r>
            <a:r>
              <a:rPr dirty="0" sz="1200" spc="-10">
                <a:latin typeface="Calibri"/>
                <a:cs typeface="Calibri"/>
              </a:rPr>
              <a:t>praktiski </a:t>
            </a:r>
            <a:r>
              <a:rPr dirty="0" sz="1200" spc="-5">
                <a:latin typeface="Calibri"/>
                <a:cs typeface="Calibri"/>
              </a:rPr>
              <a:t>veic </a:t>
            </a:r>
            <a:r>
              <a:rPr dirty="0" sz="1200">
                <a:latin typeface="Calibri"/>
                <a:cs typeface="Calibri"/>
              </a:rPr>
              <a:t>logu </a:t>
            </a:r>
            <a:r>
              <a:rPr dirty="0" sz="1200" spc="-5">
                <a:latin typeface="Calibri"/>
                <a:cs typeface="Calibri"/>
              </a:rPr>
              <a:t>atjaunošanu. </a:t>
            </a:r>
            <a:r>
              <a:rPr dirty="0" sz="1200" spc="-5" b="1">
                <a:latin typeface="Calibri"/>
                <a:cs typeface="Calibri"/>
              </a:rPr>
              <a:t>Šo metodi </a:t>
            </a:r>
            <a:r>
              <a:rPr dirty="0" sz="1200" spc="-10" b="1">
                <a:latin typeface="Calibri"/>
                <a:cs typeface="Calibri"/>
              </a:rPr>
              <a:t>var </a:t>
            </a:r>
            <a:r>
              <a:rPr dirty="0" sz="1200" spc="-5" b="1">
                <a:latin typeface="Calibri"/>
                <a:cs typeface="Calibri"/>
              </a:rPr>
              <a:t>piemērot ikvienas 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mazpilsētas kultūrvēsturiskā mantojuma saglabāšanai </a:t>
            </a:r>
            <a:r>
              <a:rPr dirty="0" sz="1200" b="1">
                <a:latin typeface="Calibri"/>
                <a:cs typeface="Calibri"/>
              </a:rPr>
              <a:t>un </a:t>
            </a:r>
            <a:r>
              <a:rPr dirty="0" sz="1200" spc="-5" b="1">
                <a:latin typeface="Calibri"/>
                <a:cs typeface="Calibri"/>
              </a:rPr>
              <a:t>iedzīvotāju </a:t>
            </a:r>
            <a:r>
              <a:rPr dirty="0" sz="1200" spc="-10" b="1">
                <a:latin typeface="Calibri"/>
                <a:cs typeface="Calibri"/>
              </a:rPr>
              <a:t>izpratnes </a:t>
            </a:r>
            <a:r>
              <a:rPr dirty="0" sz="1200" spc="-5" b="1">
                <a:latin typeface="Calibri"/>
                <a:cs typeface="Calibri"/>
              </a:rPr>
              <a:t> veicināšanai</a:t>
            </a:r>
            <a:r>
              <a:rPr dirty="0" sz="1200" spc="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par</a:t>
            </a:r>
            <a:r>
              <a:rPr dirty="0" sz="1200" spc="5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mantojuma</a:t>
            </a:r>
            <a:r>
              <a:rPr dirty="0" sz="1200" spc="-1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lomu</a:t>
            </a:r>
            <a:r>
              <a:rPr dirty="0" sz="120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sabiedrībai.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314" y="863837"/>
            <a:ext cx="3115437" cy="411154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83998" y="3663920"/>
            <a:ext cx="1871992" cy="141190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01948" y="3663908"/>
            <a:ext cx="2198509" cy="143819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75710" cy="473346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017949" y="41233"/>
            <a:ext cx="5125720" cy="4287520"/>
            <a:chOff x="4017949" y="41233"/>
            <a:chExt cx="5125720" cy="42875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22237" y="41233"/>
              <a:ext cx="2921393" cy="15782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17949" y="1621989"/>
              <a:ext cx="5125669" cy="2706471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2751835" y="3349989"/>
            <a:ext cx="3569970" cy="1793875"/>
            <a:chOff x="2751835" y="3349989"/>
            <a:chExt cx="3569970" cy="179387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51835" y="4629794"/>
              <a:ext cx="3549954" cy="51407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64078" y="3349989"/>
              <a:ext cx="3557155" cy="1285557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22232" y="1634"/>
            <a:ext cx="3357359" cy="47843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84358" y="598741"/>
            <a:ext cx="2433434" cy="14772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7639" y="1634"/>
            <a:ext cx="8269605" cy="5144135"/>
            <a:chOff x="467639" y="1634"/>
            <a:chExt cx="8269605" cy="51441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7639" y="1086303"/>
              <a:ext cx="8269198" cy="40589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7639" y="1634"/>
              <a:ext cx="7378191" cy="10843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276" y="63547"/>
            <a:ext cx="7992745" cy="781685"/>
          </a:xfrm>
          <a:custGeom>
            <a:avLst/>
            <a:gdLst/>
            <a:ahLst/>
            <a:cxnLst/>
            <a:rect l="l" t="t" r="r" b="b"/>
            <a:pathLst>
              <a:path w="7992745" h="781685">
                <a:moveTo>
                  <a:pt x="7992364" y="0"/>
                </a:moveTo>
                <a:lnTo>
                  <a:pt x="0" y="0"/>
                </a:lnTo>
                <a:lnTo>
                  <a:pt x="0" y="781189"/>
                </a:lnTo>
                <a:lnTo>
                  <a:pt x="3996359" y="781189"/>
                </a:lnTo>
                <a:lnTo>
                  <a:pt x="7992364" y="781189"/>
                </a:lnTo>
                <a:lnTo>
                  <a:pt x="7992364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74535" y="229040"/>
            <a:ext cx="685355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155">
                <a:solidFill>
                  <a:srgbClr val="FFFFFF"/>
                </a:solidFill>
                <a:latin typeface="Trebuchet MS"/>
                <a:cs typeface="Trebuchet MS"/>
              </a:rPr>
              <a:t>Aicinājums</a:t>
            </a:r>
            <a:r>
              <a:rPr dirty="0" sz="28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370">
                <a:solidFill>
                  <a:srgbClr val="FFFFFF"/>
                </a:solidFill>
                <a:latin typeface="Trebuchet MS"/>
                <a:cs typeface="Trebuchet MS"/>
              </a:rPr>
              <a:t>–</a:t>
            </a:r>
            <a:r>
              <a:rPr dirty="0" sz="2800" spc="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225">
                <a:solidFill>
                  <a:srgbClr val="FFFFFF"/>
                </a:solidFill>
                <a:latin typeface="Trebuchet MS"/>
                <a:cs typeface="Trebuchet MS"/>
              </a:rPr>
              <a:t>no</a:t>
            </a:r>
            <a:r>
              <a:rPr dirty="0" sz="280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140">
                <a:solidFill>
                  <a:srgbClr val="FFFFFF"/>
                </a:solidFill>
                <a:latin typeface="Trebuchet MS"/>
                <a:cs typeface="Trebuchet MS"/>
              </a:rPr>
              <a:t>vispārējā</a:t>
            </a:r>
            <a:r>
              <a:rPr dirty="0" sz="28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190">
                <a:solidFill>
                  <a:srgbClr val="FFFFFF"/>
                </a:solidFill>
                <a:latin typeface="Trebuchet MS"/>
                <a:cs typeface="Trebuchet MS"/>
              </a:rPr>
              <a:t>uz</a:t>
            </a:r>
            <a:r>
              <a:rPr dirty="0" sz="28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800" spc="120">
                <a:solidFill>
                  <a:srgbClr val="FFFFFF"/>
                </a:solidFill>
                <a:latin typeface="Trebuchet MS"/>
                <a:cs typeface="Trebuchet MS"/>
              </a:rPr>
              <a:t>konkrēto:</a:t>
            </a:r>
            <a:endParaRPr sz="28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just" marL="12700" marR="4445">
              <a:lnSpc>
                <a:spcPct val="100000"/>
              </a:lnSpc>
              <a:spcBef>
                <a:spcPts val="95"/>
              </a:spcBef>
            </a:pPr>
            <a:r>
              <a:rPr dirty="0" spc="60"/>
              <a:t>Kultūra</a:t>
            </a:r>
            <a:r>
              <a:rPr dirty="0" spc="605"/>
              <a:t> </a:t>
            </a:r>
            <a:r>
              <a:rPr dirty="0" spc="5"/>
              <a:t>ir</a:t>
            </a:r>
            <a:r>
              <a:rPr dirty="0" spc="10"/>
              <a:t> </a:t>
            </a:r>
            <a:r>
              <a:rPr dirty="0" spc="70"/>
              <a:t>cilvēka</a:t>
            </a:r>
            <a:r>
              <a:rPr dirty="0" spc="75"/>
              <a:t> </a:t>
            </a:r>
            <a:r>
              <a:rPr dirty="0" spc="100"/>
              <a:t>ienestās</a:t>
            </a:r>
            <a:r>
              <a:rPr dirty="0" spc="105"/>
              <a:t> izmaiņas</a:t>
            </a:r>
            <a:r>
              <a:rPr dirty="0" spc="110"/>
              <a:t> </a:t>
            </a:r>
            <a:r>
              <a:rPr dirty="0" spc="135"/>
              <a:t>dabas</a:t>
            </a:r>
            <a:r>
              <a:rPr dirty="0" spc="140"/>
              <a:t> </a:t>
            </a:r>
            <a:r>
              <a:rPr dirty="0" spc="90"/>
              <a:t>vidē</a:t>
            </a:r>
            <a:r>
              <a:rPr dirty="0" spc="95"/>
              <a:t> </a:t>
            </a:r>
            <a:r>
              <a:rPr dirty="0" spc="210"/>
              <a:t>– </a:t>
            </a:r>
            <a:r>
              <a:rPr dirty="0" spc="215"/>
              <a:t> </a:t>
            </a:r>
            <a:r>
              <a:rPr dirty="0" spc="80"/>
              <a:t>kultūrvēsturiskais</a:t>
            </a:r>
            <a:r>
              <a:rPr dirty="0" spc="85"/>
              <a:t> </a:t>
            </a:r>
            <a:r>
              <a:rPr dirty="0" spc="110"/>
              <a:t>mantojums</a:t>
            </a:r>
            <a:r>
              <a:rPr dirty="0" spc="705"/>
              <a:t> </a:t>
            </a:r>
            <a:r>
              <a:rPr dirty="0" spc="210"/>
              <a:t>–</a:t>
            </a:r>
            <a:r>
              <a:rPr dirty="0" spc="215"/>
              <a:t> </a:t>
            </a:r>
            <a:r>
              <a:rPr dirty="0" spc="114"/>
              <a:t>esošas,</a:t>
            </a:r>
            <a:r>
              <a:rPr dirty="0" spc="120"/>
              <a:t> </a:t>
            </a:r>
            <a:r>
              <a:rPr dirty="0" spc="70"/>
              <a:t>atzītas</a:t>
            </a:r>
            <a:r>
              <a:rPr dirty="0" spc="75"/>
              <a:t> </a:t>
            </a:r>
            <a:r>
              <a:rPr dirty="0" spc="135"/>
              <a:t>un </a:t>
            </a:r>
            <a:r>
              <a:rPr dirty="0" spc="140"/>
              <a:t> </a:t>
            </a:r>
            <a:r>
              <a:rPr dirty="0" spc="100"/>
              <a:t>atzīstamas</a:t>
            </a:r>
            <a:r>
              <a:rPr dirty="0" spc="5"/>
              <a:t> </a:t>
            </a:r>
            <a:r>
              <a:rPr dirty="0" spc="85"/>
              <a:t>vērtības</a:t>
            </a:r>
            <a:r>
              <a:rPr dirty="0" spc="10"/>
              <a:t> </a:t>
            </a:r>
            <a:r>
              <a:rPr dirty="0" spc="135"/>
              <a:t>dabas</a:t>
            </a:r>
            <a:r>
              <a:rPr dirty="0" spc="10"/>
              <a:t> </a:t>
            </a:r>
            <a:r>
              <a:rPr dirty="0" spc="60"/>
              <a:t>vidē;</a:t>
            </a:r>
          </a:p>
          <a:p>
            <a:pPr algn="just" marL="298450" marR="5080" indent="-286385">
              <a:lnSpc>
                <a:spcPct val="99700"/>
              </a:lnSpc>
              <a:spcBef>
                <a:spcPts val="600"/>
              </a:spcBef>
              <a:buFont typeface="Wingdings"/>
              <a:buChar char=""/>
              <a:tabLst>
                <a:tab pos="299085" algn="l"/>
              </a:tabLst>
            </a:pPr>
            <a:r>
              <a:rPr dirty="0" sz="1600" spc="100"/>
              <a:t>Normatīvu </a:t>
            </a:r>
            <a:r>
              <a:rPr dirty="0" sz="1600" spc="95"/>
              <a:t>aktualizēšana </a:t>
            </a:r>
            <a:r>
              <a:rPr dirty="0" sz="1600" spc="85"/>
              <a:t>pilsētbūvniecības pieminekIu </a:t>
            </a:r>
            <a:r>
              <a:rPr dirty="0" sz="1600" spc="-470"/>
              <a:t> </a:t>
            </a:r>
            <a:r>
              <a:rPr dirty="0" sz="1600" spc="120"/>
              <a:t>saglabāšanai</a:t>
            </a:r>
            <a:r>
              <a:rPr dirty="0" sz="1600" spc="125"/>
              <a:t> </a:t>
            </a:r>
            <a:r>
              <a:rPr dirty="0" sz="1600" spc="135"/>
              <a:t>un</a:t>
            </a:r>
            <a:r>
              <a:rPr dirty="0" sz="1600" spc="140"/>
              <a:t> </a:t>
            </a:r>
            <a:r>
              <a:rPr dirty="0" sz="1600" spc="85"/>
              <a:t>vienlaikus</a:t>
            </a:r>
            <a:r>
              <a:rPr dirty="0" sz="1600" spc="655"/>
              <a:t> </a:t>
            </a:r>
            <a:r>
              <a:rPr dirty="0" sz="1600" spc="75"/>
              <a:t>alternatīvās</a:t>
            </a:r>
            <a:r>
              <a:rPr dirty="0" sz="1600" spc="80"/>
              <a:t> enerģijas </a:t>
            </a:r>
            <a:r>
              <a:rPr dirty="0" sz="1600" spc="85"/>
              <a:t> </a:t>
            </a:r>
            <a:r>
              <a:rPr dirty="0" sz="1600" spc="100"/>
              <a:t>ražošanai</a:t>
            </a:r>
            <a:r>
              <a:rPr dirty="0" sz="1600" spc="10"/>
              <a:t> </a:t>
            </a:r>
            <a:r>
              <a:rPr dirty="0" sz="1600" spc="120"/>
              <a:t>ārpus</a:t>
            </a:r>
            <a:r>
              <a:rPr dirty="0" sz="1600" spc="20"/>
              <a:t> </a:t>
            </a:r>
            <a:r>
              <a:rPr dirty="0" sz="1600" spc="75"/>
              <a:t>tiem</a:t>
            </a:r>
            <a:r>
              <a:rPr dirty="0" sz="1600" spc="15"/>
              <a:t> </a:t>
            </a:r>
            <a:r>
              <a:rPr dirty="0" sz="1600" spc="135"/>
              <a:t>un</a:t>
            </a:r>
            <a:r>
              <a:rPr dirty="0" sz="1600" spc="10"/>
              <a:t> </a:t>
            </a:r>
            <a:r>
              <a:rPr dirty="0" sz="1600" spc="75"/>
              <a:t>attiecināšanai</a:t>
            </a:r>
            <a:r>
              <a:rPr dirty="0" sz="1600" spc="20"/>
              <a:t> </a:t>
            </a:r>
            <a:r>
              <a:rPr dirty="0" sz="1600" spc="35"/>
              <a:t>tajos;</a:t>
            </a:r>
            <a:endParaRPr sz="1600"/>
          </a:p>
          <a:p>
            <a:pPr algn="just" marL="298450" indent="-28638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299085" algn="l"/>
              </a:tabLst>
            </a:pPr>
            <a:r>
              <a:rPr dirty="0" sz="1600" spc="105"/>
              <a:t>Nepieciešama </a:t>
            </a:r>
            <a:r>
              <a:rPr dirty="0" sz="1600" spc="445"/>
              <a:t> </a:t>
            </a:r>
            <a:r>
              <a:rPr dirty="0" sz="1600" spc="105"/>
              <a:t>kopainas </a:t>
            </a:r>
            <a:r>
              <a:rPr dirty="0" sz="1600" spc="434"/>
              <a:t> </a:t>
            </a:r>
            <a:r>
              <a:rPr dirty="0" sz="1600" spc="105"/>
              <a:t>vērtēšana </a:t>
            </a:r>
            <a:r>
              <a:rPr dirty="0" sz="1600" spc="445"/>
              <a:t> </a:t>
            </a:r>
            <a:r>
              <a:rPr dirty="0" sz="1600" spc="100"/>
              <a:t>vēsturiskā </a:t>
            </a:r>
            <a:r>
              <a:rPr dirty="0" sz="1600" spc="445"/>
              <a:t> </a:t>
            </a:r>
            <a:r>
              <a:rPr dirty="0" sz="1600" spc="90"/>
              <a:t>vidē</a:t>
            </a:r>
            <a:endParaRPr sz="1600"/>
          </a:p>
        </p:txBody>
      </p:sp>
      <p:sp>
        <p:nvSpPr>
          <p:cNvPr id="5" name="object 5"/>
          <p:cNvSpPr txBox="1"/>
          <p:nvPr/>
        </p:nvSpPr>
        <p:spPr>
          <a:xfrm>
            <a:off x="181698" y="3357088"/>
            <a:ext cx="1187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7537" y="2804842"/>
            <a:ext cx="5607685" cy="10756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75">
                <a:latin typeface="Trebuchet MS"/>
                <a:cs typeface="Trebuchet MS"/>
              </a:rPr>
              <a:t>klimata</a:t>
            </a:r>
            <a:r>
              <a:rPr dirty="0" sz="1600" spc="80">
                <a:latin typeface="Trebuchet MS"/>
                <a:cs typeface="Trebuchet MS"/>
              </a:rPr>
              <a:t> </a:t>
            </a:r>
            <a:r>
              <a:rPr dirty="0" sz="1600" spc="130">
                <a:latin typeface="Trebuchet MS"/>
                <a:cs typeface="Trebuchet MS"/>
              </a:rPr>
              <a:t>un </a:t>
            </a:r>
            <a:r>
              <a:rPr dirty="0" sz="1600" spc="75">
                <a:latin typeface="Trebuchet MS"/>
                <a:cs typeface="Trebuchet MS"/>
              </a:rPr>
              <a:t>kultūras</a:t>
            </a:r>
            <a:r>
              <a:rPr dirty="0" sz="1600" spc="80">
                <a:latin typeface="Trebuchet MS"/>
                <a:cs typeface="Trebuchet MS"/>
              </a:rPr>
              <a:t> </a:t>
            </a:r>
            <a:r>
              <a:rPr dirty="0" sz="1600" spc="135">
                <a:latin typeface="Trebuchet MS"/>
                <a:cs typeface="Trebuchet MS"/>
              </a:rPr>
              <a:t>un </a:t>
            </a:r>
            <a:r>
              <a:rPr dirty="0" sz="1600" spc="75">
                <a:latin typeface="Trebuchet MS"/>
                <a:cs typeface="Trebuchet MS"/>
              </a:rPr>
              <a:t>fiziskās</a:t>
            </a:r>
            <a:r>
              <a:rPr dirty="0" sz="1600" spc="80">
                <a:latin typeface="Trebuchet MS"/>
                <a:cs typeface="Trebuchet MS"/>
              </a:rPr>
              <a:t> </a:t>
            </a:r>
            <a:r>
              <a:rPr dirty="0" sz="1600" spc="110">
                <a:latin typeface="Trebuchet MS"/>
                <a:cs typeface="Trebuchet MS"/>
              </a:rPr>
              <a:t>vides </a:t>
            </a:r>
            <a:r>
              <a:rPr dirty="0" sz="1600" spc="85">
                <a:latin typeface="Trebuchet MS"/>
                <a:cs typeface="Trebuchet MS"/>
              </a:rPr>
              <a:t>kontekstā</a:t>
            </a:r>
            <a:r>
              <a:rPr dirty="0" sz="1600" spc="90">
                <a:latin typeface="Trebuchet MS"/>
                <a:cs typeface="Trebuchet MS"/>
              </a:rPr>
              <a:t> </a:t>
            </a:r>
            <a:r>
              <a:rPr dirty="0" sz="1600" spc="210">
                <a:latin typeface="Trebuchet MS"/>
                <a:cs typeface="Trebuchet MS"/>
              </a:rPr>
              <a:t>– </a:t>
            </a:r>
            <a:r>
              <a:rPr dirty="0" sz="1600" spc="120">
                <a:latin typeface="Trebuchet MS"/>
                <a:cs typeface="Trebuchet MS"/>
              </a:rPr>
              <a:t>ne </a:t>
            </a:r>
            <a:r>
              <a:rPr dirty="0" sz="1600" spc="-470">
                <a:latin typeface="Trebuchet MS"/>
                <a:cs typeface="Trebuchet MS"/>
              </a:rPr>
              <a:t> </a:t>
            </a:r>
            <a:r>
              <a:rPr dirty="0" sz="1600" spc="85">
                <a:latin typeface="Trebuchet MS"/>
                <a:cs typeface="Trebuchet MS"/>
              </a:rPr>
              <a:t>fragmentāra,</a:t>
            </a:r>
            <a:r>
              <a:rPr dirty="0" sz="1600">
                <a:latin typeface="Trebuchet MS"/>
                <a:cs typeface="Trebuchet MS"/>
              </a:rPr>
              <a:t> </a:t>
            </a:r>
            <a:r>
              <a:rPr dirty="0" sz="1600" spc="95">
                <a:latin typeface="Trebuchet MS"/>
                <a:cs typeface="Trebuchet MS"/>
              </a:rPr>
              <a:t>punktveida</a:t>
            </a:r>
            <a:r>
              <a:rPr dirty="0" sz="1600" spc="20">
                <a:latin typeface="Trebuchet MS"/>
                <a:cs typeface="Trebuchet MS"/>
              </a:rPr>
              <a:t> </a:t>
            </a:r>
            <a:r>
              <a:rPr dirty="0" sz="1600" spc="30">
                <a:latin typeface="Trebuchet MS"/>
                <a:cs typeface="Trebuchet MS"/>
              </a:rPr>
              <a:t>pieeja;</a:t>
            </a:r>
            <a:endParaRPr sz="1600">
              <a:latin typeface="Trebuchet MS"/>
              <a:cs typeface="Trebuchet MS"/>
            </a:endParaRPr>
          </a:p>
          <a:p>
            <a:pPr marL="12700" marR="6350">
              <a:lnSpc>
                <a:spcPct val="100000"/>
              </a:lnSpc>
              <a:spcBef>
                <a:spcPts val="600"/>
              </a:spcBef>
            </a:pPr>
            <a:r>
              <a:rPr dirty="0" sz="1600" spc="105">
                <a:latin typeface="Trebuchet MS"/>
                <a:cs typeface="Trebuchet MS"/>
              </a:rPr>
              <a:t>Mantojuma</a:t>
            </a:r>
            <a:r>
              <a:rPr dirty="0" sz="1600" spc="409">
                <a:latin typeface="Trebuchet MS"/>
                <a:cs typeface="Trebuchet MS"/>
              </a:rPr>
              <a:t> </a:t>
            </a:r>
            <a:r>
              <a:rPr dirty="0" sz="1600" spc="90">
                <a:latin typeface="Trebuchet MS"/>
                <a:cs typeface="Trebuchet MS"/>
              </a:rPr>
              <a:t>kopiena</a:t>
            </a:r>
            <a:r>
              <a:rPr dirty="0" sz="1600" spc="409">
                <a:latin typeface="Trebuchet MS"/>
                <a:cs typeface="Trebuchet MS"/>
              </a:rPr>
              <a:t> </a:t>
            </a:r>
            <a:r>
              <a:rPr dirty="0" sz="1600" spc="210">
                <a:latin typeface="Trebuchet MS"/>
                <a:cs typeface="Trebuchet MS"/>
              </a:rPr>
              <a:t>–</a:t>
            </a:r>
            <a:r>
              <a:rPr dirty="0" sz="1600" spc="409">
                <a:latin typeface="Trebuchet MS"/>
                <a:cs typeface="Trebuchet MS"/>
              </a:rPr>
              <a:t> </a:t>
            </a:r>
            <a:r>
              <a:rPr dirty="0" sz="1600" spc="55">
                <a:latin typeface="Trebuchet MS"/>
                <a:cs typeface="Trebuchet MS"/>
              </a:rPr>
              <a:t>atbildīgie</a:t>
            </a:r>
            <a:r>
              <a:rPr dirty="0" sz="1600" spc="415">
                <a:latin typeface="Trebuchet MS"/>
                <a:cs typeface="Trebuchet MS"/>
              </a:rPr>
              <a:t> </a:t>
            </a:r>
            <a:r>
              <a:rPr dirty="0" sz="1600" spc="70">
                <a:latin typeface="Trebuchet MS"/>
                <a:cs typeface="Trebuchet MS"/>
              </a:rPr>
              <a:t>vērtību</a:t>
            </a:r>
            <a:r>
              <a:rPr dirty="0" sz="1600" spc="405">
                <a:latin typeface="Trebuchet MS"/>
                <a:cs typeface="Trebuchet MS"/>
              </a:rPr>
              <a:t> </a:t>
            </a:r>
            <a:r>
              <a:rPr dirty="0" sz="1600" spc="75">
                <a:latin typeface="Trebuchet MS"/>
                <a:cs typeface="Trebuchet MS"/>
              </a:rPr>
              <a:t>saglabātāji</a:t>
            </a:r>
            <a:r>
              <a:rPr dirty="0" sz="1600" spc="405">
                <a:latin typeface="Trebuchet MS"/>
                <a:cs typeface="Trebuchet MS"/>
              </a:rPr>
              <a:t> </a:t>
            </a:r>
            <a:r>
              <a:rPr dirty="0" sz="1600" spc="210">
                <a:latin typeface="Trebuchet MS"/>
                <a:cs typeface="Trebuchet MS"/>
              </a:rPr>
              <a:t>– </a:t>
            </a:r>
            <a:r>
              <a:rPr dirty="0" sz="1600" spc="-465">
                <a:latin typeface="Trebuchet MS"/>
                <a:cs typeface="Trebuchet MS"/>
              </a:rPr>
              <a:t> </a:t>
            </a:r>
            <a:r>
              <a:rPr dirty="0" sz="1600" spc="105">
                <a:latin typeface="Trebuchet MS"/>
                <a:cs typeface="Trebuchet MS"/>
              </a:rPr>
              <a:t>nepieciešama</a:t>
            </a:r>
            <a:r>
              <a:rPr dirty="0" sz="1600" spc="15">
                <a:latin typeface="Trebuchet MS"/>
                <a:cs typeface="Trebuchet MS"/>
              </a:rPr>
              <a:t> </a:t>
            </a:r>
            <a:r>
              <a:rPr dirty="0" sz="1600" spc="85">
                <a:latin typeface="Trebuchet MS"/>
                <a:cs typeface="Trebuchet MS"/>
              </a:rPr>
              <a:t>regulāra</a:t>
            </a:r>
            <a:r>
              <a:rPr dirty="0" sz="1600" spc="20">
                <a:latin typeface="Trebuchet MS"/>
                <a:cs typeface="Trebuchet MS"/>
              </a:rPr>
              <a:t> </a:t>
            </a:r>
            <a:r>
              <a:rPr dirty="0" sz="1600" spc="55">
                <a:latin typeface="Trebuchet MS"/>
                <a:cs typeface="Trebuchet MS"/>
              </a:rPr>
              <a:t>rīcība</a:t>
            </a:r>
            <a:r>
              <a:rPr dirty="0" sz="1600" spc="20">
                <a:latin typeface="Trebuchet MS"/>
                <a:cs typeface="Trebuchet MS"/>
              </a:rPr>
              <a:t> </a:t>
            </a:r>
            <a:r>
              <a:rPr dirty="0" sz="1600" spc="75">
                <a:latin typeface="Trebuchet MS"/>
                <a:cs typeface="Trebuchet MS"/>
              </a:rPr>
              <a:t>iesaistīšanai;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698" y="3919762"/>
            <a:ext cx="1187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7537" y="4175007"/>
            <a:ext cx="41967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29080" algn="l"/>
                <a:tab pos="2432685" algn="l"/>
                <a:tab pos="3053080" algn="l"/>
              </a:tabLst>
            </a:pPr>
            <a:r>
              <a:rPr dirty="0" sz="1600" spc="110">
                <a:latin typeface="Trebuchet MS"/>
                <a:cs typeface="Trebuchet MS"/>
              </a:rPr>
              <a:t>vēsturiskām	</a:t>
            </a:r>
            <a:r>
              <a:rPr dirty="0" sz="1600" spc="95">
                <a:latin typeface="Trebuchet MS"/>
                <a:cs typeface="Trebuchet MS"/>
              </a:rPr>
              <a:t>ēkām,	</a:t>
            </a:r>
            <a:r>
              <a:rPr dirty="0" sz="1600" spc="135">
                <a:latin typeface="Trebuchet MS"/>
                <a:cs typeface="Trebuchet MS"/>
              </a:rPr>
              <a:t>kas	</a:t>
            </a:r>
            <a:r>
              <a:rPr dirty="0" sz="1600" spc="110">
                <a:latin typeface="Trebuchet MS"/>
                <a:cs typeface="Trebuchet MS"/>
              </a:rPr>
              <a:t>nesasniedz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7537" y="3931281"/>
            <a:ext cx="560895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95"/>
              </a:spcBef>
              <a:tabLst>
                <a:tab pos="913765" algn="l"/>
                <a:tab pos="2268220" algn="l"/>
                <a:tab pos="4429125" algn="l"/>
              </a:tabLst>
            </a:pPr>
            <a:r>
              <a:rPr dirty="0" sz="1600" spc="10">
                <a:latin typeface="Trebuchet MS"/>
                <a:cs typeface="Trebuchet MS"/>
              </a:rPr>
              <a:t>I</a:t>
            </a:r>
            <a:r>
              <a:rPr dirty="0" sz="1600" spc="110">
                <a:latin typeface="Trebuchet MS"/>
                <a:cs typeface="Trebuchet MS"/>
              </a:rPr>
              <a:t>e</a:t>
            </a:r>
            <a:r>
              <a:rPr dirty="0" sz="1600" spc="170">
                <a:latin typeface="Trebuchet MS"/>
                <a:cs typeface="Trebuchet MS"/>
              </a:rPr>
              <a:t>s</a:t>
            </a:r>
            <a:r>
              <a:rPr dirty="0" sz="1600" spc="110">
                <a:latin typeface="Trebuchet MS"/>
                <a:cs typeface="Trebuchet MS"/>
              </a:rPr>
              <a:t>p</a:t>
            </a:r>
            <a:r>
              <a:rPr dirty="0" sz="1600" spc="110">
                <a:latin typeface="Trebuchet MS"/>
                <a:cs typeface="Trebuchet MS"/>
              </a:rPr>
              <a:t>ē</a:t>
            </a:r>
            <a:r>
              <a:rPr dirty="0" sz="1600" spc="-150">
                <a:latin typeface="Trebuchet MS"/>
                <a:cs typeface="Trebuchet MS"/>
              </a:rPr>
              <a:t>j</a:t>
            </a:r>
            <a:r>
              <a:rPr dirty="0" sz="1600" spc="135">
                <a:latin typeface="Trebuchet MS"/>
                <a:cs typeface="Trebuchet MS"/>
              </a:rPr>
              <a:t>a</a:t>
            </a:r>
            <a:r>
              <a:rPr dirty="0" sz="1600">
                <a:latin typeface="Trebuchet MS"/>
                <a:cs typeface="Trebuchet MS"/>
              </a:rPr>
              <a:t>	</a:t>
            </a:r>
            <a:r>
              <a:rPr dirty="0" sz="1600" spc="-35">
                <a:latin typeface="Trebuchet MS"/>
                <a:cs typeface="Trebuchet MS"/>
              </a:rPr>
              <a:t>l</a:t>
            </a:r>
            <a:r>
              <a:rPr dirty="0" sz="1600" spc="-20">
                <a:latin typeface="Trebuchet MS"/>
                <a:cs typeface="Trebuchet MS"/>
              </a:rPr>
              <a:t>ī</a:t>
            </a:r>
            <a:r>
              <a:rPr dirty="0" sz="1600" spc="110">
                <a:latin typeface="Trebuchet MS"/>
                <a:cs typeface="Trebuchet MS"/>
              </a:rPr>
              <a:t>d</a:t>
            </a:r>
            <a:r>
              <a:rPr dirty="0" sz="1600" spc="70">
                <a:latin typeface="Trebuchet MS"/>
                <a:cs typeface="Trebuchet MS"/>
              </a:rPr>
              <a:t>z</a:t>
            </a:r>
            <a:r>
              <a:rPr dirty="0" sz="1600" spc="-30">
                <a:latin typeface="Trebuchet MS"/>
                <a:cs typeface="Trebuchet MS"/>
              </a:rPr>
              <a:t>f</a:t>
            </a:r>
            <a:r>
              <a:rPr dirty="0" sz="1600" spc="-20">
                <a:latin typeface="Trebuchet MS"/>
                <a:cs typeface="Trebuchet MS"/>
              </a:rPr>
              <a:t>i</a:t>
            </a:r>
            <a:r>
              <a:rPr dirty="0" sz="1600" spc="130">
                <a:latin typeface="Trebuchet MS"/>
                <a:cs typeface="Trebuchet MS"/>
              </a:rPr>
              <a:t>n</a:t>
            </a:r>
            <a:r>
              <a:rPr dirty="0" sz="1600" spc="130">
                <a:latin typeface="Trebuchet MS"/>
                <a:cs typeface="Trebuchet MS"/>
              </a:rPr>
              <a:t>an</a:t>
            </a:r>
            <a:r>
              <a:rPr dirty="0" sz="1600" spc="180">
                <a:latin typeface="Trebuchet MS"/>
                <a:cs typeface="Trebuchet MS"/>
              </a:rPr>
              <a:t>s</a:t>
            </a:r>
            <a:r>
              <a:rPr dirty="0" sz="1600" spc="100">
                <a:latin typeface="Trebuchet MS"/>
                <a:cs typeface="Trebuchet MS"/>
              </a:rPr>
              <a:t>ē</a:t>
            </a:r>
            <a:r>
              <a:rPr dirty="0" sz="1600" spc="-10">
                <a:latin typeface="Trebuchet MS"/>
                <a:cs typeface="Trebuchet MS"/>
              </a:rPr>
              <a:t>t</a:t>
            </a:r>
            <a:r>
              <a:rPr dirty="0" sz="1600">
                <a:latin typeface="Trebuchet MS"/>
                <a:cs typeface="Trebuchet MS"/>
              </a:rPr>
              <a:t>	</a:t>
            </a:r>
            <a:r>
              <a:rPr dirty="0" sz="1600" spc="110">
                <a:latin typeface="Trebuchet MS"/>
                <a:cs typeface="Trebuchet MS"/>
              </a:rPr>
              <a:t>e</a:t>
            </a:r>
            <a:r>
              <a:rPr dirty="0" sz="1600" spc="130">
                <a:latin typeface="Trebuchet MS"/>
                <a:cs typeface="Trebuchet MS"/>
              </a:rPr>
              <a:t>n</a:t>
            </a:r>
            <a:r>
              <a:rPr dirty="0" sz="1600" spc="100">
                <a:latin typeface="Trebuchet MS"/>
                <a:cs typeface="Trebuchet MS"/>
              </a:rPr>
              <a:t>e</a:t>
            </a:r>
            <a:r>
              <a:rPr dirty="0" sz="1600" spc="-5">
                <a:latin typeface="Trebuchet MS"/>
                <a:cs typeface="Trebuchet MS"/>
              </a:rPr>
              <a:t>r</a:t>
            </a:r>
            <a:r>
              <a:rPr dirty="0" sz="1600" spc="200">
                <a:latin typeface="Trebuchet MS"/>
                <a:cs typeface="Trebuchet MS"/>
              </a:rPr>
              <a:t>g</a:t>
            </a:r>
            <a:r>
              <a:rPr dirty="0" sz="1600" spc="105">
                <a:latin typeface="Trebuchet MS"/>
                <a:cs typeface="Trebuchet MS"/>
              </a:rPr>
              <a:t>o</a:t>
            </a:r>
            <a:r>
              <a:rPr dirty="0" sz="1600" spc="110">
                <a:latin typeface="Trebuchet MS"/>
                <a:cs typeface="Trebuchet MS"/>
              </a:rPr>
              <a:t>e</a:t>
            </a:r>
            <a:r>
              <a:rPr dirty="0" sz="1600" spc="-35">
                <a:latin typeface="Trebuchet MS"/>
                <a:cs typeface="Trebuchet MS"/>
              </a:rPr>
              <a:t>f</a:t>
            </a:r>
            <a:r>
              <a:rPr dirty="0" sz="1600" spc="110">
                <a:latin typeface="Trebuchet MS"/>
                <a:cs typeface="Trebuchet MS"/>
              </a:rPr>
              <a:t>e</a:t>
            </a:r>
            <a:r>
              <a:rPr dirty="0" sz="1600" spc="105">
                <a:latin typeface="Trebuchet MS"/>
                <a:cs typeface="Trebuchet MS"/>
              </a:rPr>
              <a:t>k</a:t>
            </a:r>
            <a:r>
              <a:rPr dirty="0" sz="1600" spc="-20">
                <a:latin typeface="Trebuchet MS"/>
                <a:cs typeface="Trebuchet MS"/>
              </a:rPr>
              <a:t>t</a:t>
            </a:r>
            <a:r>
              <a:rPr dirty="0" sz="1600" spc="-15">
                <a:latin typeface="Trebuchet MS"/>
                <a:cs typeface="Trebuchet MS"/>
              </a:rPr>
              <a:t>i</a:t>
            </a:r>
            <a:r>
              <a:rPr dirty="0" sz="1600" spc="160">
                <a:latin typeface="Trebuchet MS"/>
                <a:cs typeface="Trebuchet MS"/>
              </a:rPr>
              <a:t>v</a:t>
            </a:r>
            <a:r>
              <a:rPr dirty="0" sz="1600" spc="-20">
                <a:latin typeface="Trebuchet MS"/>
                <a:cs typeface="Trebuchet MS"/>
              </a:rPr>
              <a:t>i</a:t>
            </a:r>
            <a:r>
              <a:rPr dirty="0" sz="1600" spc="-20">
                <a:latin typeface="Trebuchet MS"/>
                <a:cs typeface="Trebuchet MS"/>
              </a:rPr>
              <a:t>t</a:t>
            </a:r>
            <a:r>
              <a:rPr dirty="0" sz="1600" spc="140">
                <a:latin typeface="Trebuchet MS"/>
                <a:cs typeface="Trebuchet MS"/>
              </a:rPr>
              <a:t>ā</a:t>
            </a:r>
            <a:r>
              <a:rPr dirty="0" sz="1600" spc="-20">
                <a:latin typeface="Trebuchet MS"/>
                <a:cs typeface="Trebuchet MS"/>
              </a:rPr>
              <a:t>t</a:t>
            </a:r>
            <a:r>
              <a:rPr dirty="0" sz="1600" spc="110">
                <a:latin typeface="Trebuchet MS"/>
                <a:cs typeface="Trebuchet MS"/>
              </a:rPr>
              <a:t>e</a:t>
            </a:r>
            <a:r>
              <a:rPr dirty="0" sz="1600" spc="185">
                <a:latin typeface="Trebuchet MS"/>
                <a:cs typeface="Trebuchet MS"/>
              </a:rPr>
              <a:t>s</a:t>
            </a:r>
            <a:r>
              <a:rPr dirty="0" sz="1600">
                <a:latin typeface="Trebuchet MS"/>
                <a:cs typeface="Trebuchet MS"/>
              </a:rPr>
              <a:t>	</a:t>
            </a:r>
            <a:r>
              <a:rPr dirty="0" sz="1600" spc="110">
                <a:latin typeface="Trebuchet MS"/>
                <a:cs typeface="Trebuchet MS"/>
              </a:rPr>
              <a:t>p</a:t>
            </a:r>
            <a:r>
              <a:rPr dirty="0" sz="1600" spc="155">
                <a:latin typeface="Trebuchet MS"/>
                <a:cs typeface="Trebuchet MS"/>
              </a:rPr>
              <a:t>as</a:t>
            </a:r>
            <a:r>
              <a:rPr dirty="0" sz="1600" spc="140">
                <a:latin typeface="Trebuchet MS"/>
                <a:cs typeface="Trebuchet MS"/>
              </a:rPr>
              <a:t>ā</a:t>
            </a:r>
            <a:r>
              <a:rPr dirty="0" sz="1600" spc="55">
                <a:latin typeface="Trebuchet MS"/>
                <a:cs typeface="Trebuchet MS"/>
              </a:rPr>
              <a:t>k</a:t>
            </a:r>
            <a:r>
              <a:rPr dirty="0" sz="1600" spc="130">
                <a:latin typeface="Trebuchet MS"/>
                <a:cs typeface="Trebuchet MS"/>
              </a:rPr>
              <a:t>u</a:t>
            </a:r>
            <a:r>
              <a:rPr dirty="0" sz="1600" spc="175">
                <a:latin typeface="Trebuchet MS"/>
                <a:cs typeface="Trebuchet MS"/>
              </a:rPr>
              <a:t>mu</a:t>
            </a:r>
            <a:r>
              <a:rPr dirty="0" sz="1600" spc="185">
                <a:latin typeface="Trebuchet MS"/>
                <a:cs typeface="Trebuchet MS"/>
              </a:rPr>
              <a:t>s</a:t>
            </a:r>
            <a:endParaRPr sz="1600">
              <a:latin typeface="Trebuchet MS"/>
              <a:cs typeface="Trebuchet MS"/>
            </a:endParaRPr>
          </a:p>
          <a:p>
            <a:pPr algn="r" marR="5080">
              <a:lnSpc>
                <a:spcPct val="100000"/>
              </a:lnSpc>
            </a:pPr>
            <a:r>
              <a:rPr dirty="0" sz="1600" spc="100">
                <a:latin typeface="Trebuchet MS"/>
                <a:cs typeface="Trebuchet MS"/>
              </a:rPr>
              <a:t>normatīvos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537" y="4417653"/>
            <a:ext cx="5607050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85">
                <a:latin typeface="Trebuchet MS"/>
                <a:cs typeface="Trebuchet MS"/>
              </a:rPr>
              <a:t>norādītos </a:t>
            </a:r>
            <a:r>
              <a:rPr dirty="0" sz="1600" spc="45">
                <a:latin typeface="Trebuchet MS"/>
                <a:cs typeface="Trebuchet MS"/>
              </a:rPr>
              <a:t>rādītājus, </a:t>
            </a:r>
            <a:r>
              <a:rPr dirty="0" sz="1600" spc="65">
                <a:latin typeface="Trebuchet MS"/>
                <a:cs typeface="Trebuchet MS"/>
              </a:rPr>
              <a:t>bet </a:t>
            </a:r>
            <a:r>
              <a:rPr dirty="0" sz="1600" spc="114">
                <a:latin typeface="Trebuchet MS"/>
                <a:cs typeface="Trebuchet MS"/>
              </a:rPr>
              <a:t>dod </a:t>
            </a:r>
            <a:r>
              <a:rPr dirty="0" sz="1600" spc="65">
                <a:latin typeface="Trebuchet MS"/>
                <a:cs typeface="Trebuchet MS"/>
              </a:rPr>
              <a:t>efektu </a:t>
            </a:r>
            <a:r>
              <a:rPr dirty="0" sz="1600" spc="70">
                <a:latin typeface="Trebuchet MS"/>
                <a:cs typeface="Trebuchet MS"/>
              </a:rPr>
              <a:t>ilgtermiņā </a:t>
            </a:r>
            <a:r>
              <a:rPr dirty="0" sz="1600" spc="135">
                <a:latin typeface="Trebuchet MS"/>
                <a:cs typeface="Trebuchet MS"/>
              </a:rPr>
              <a:t>un </a:t>
            </a:r>
            <a:r>
              <a:rPr dirty="0" sz="1600" spc="10">
                <a:latin typeface="Trebuchet MS"/>
                <a:cs typeface="Trebuchet MS"/>
              </a:rPr>
              <a:t>ir </a:t>
            </a:r>
            <a:r>
              <a:rPr dirty="0" sz="1600" spc="15">
                <a:latin typeface="Trebuchet MS"/>
                <a:cs typeface="Trebuchet MS"/>
              </a:rPr>
              <a:t> </a:t>
            </a:r>
            <a:r>
              <a:rPr dirty="0" sz="1600" spc="80">
                <a:latin typeface="Trebuchet MS"/>
                <a:cs typeface="Trebuchet MS"/>
              </a:rPr>
              <a:t>draudzīgi</a:t>
            </a:r>
            <a:r>
              <a:rPr dirty="0" sz="1600" spc="85">
                <a:latin typeface="Trebuchet MS"/>
                <a:cs typeface="Trebuchet MS"/>
              </a:rPr>
              <a:t> </a:t>
            </a:r>
            <a:r>
              <a:rPr dirty="0" sz="1600" spc="60">
                <a:latin typeface="Trebuchet MS"/>
                <a:cs typeface="Trebuchet MS"/>
              </a:rPr>
              <a:t>materiāli</a:t>
            </a:r>
            <a:r>
              <a:rPr dirty="0" sz="1600" spc="65">
                <a:latin typeface="Trebuchet MS"/>
                <a:cs typeface="Trebuchet MS"/>
              </a:rPr>
              <a:t> videi</a:t>
            </a:r>
            <a:r>
              <a:rPr dirty="0" sz="1600" spc="70">
                <a:latin typeface="Trebuchet MS"/>
                <a:cs typeface="Trebuchet MS"/>
              </a:rPr>
              <a:t> </a:t>
            </a:r>
            <a:r>
              <a:rPr dirty="0" sz="1600" spc="130">
                <a:latin typeface="Trebuchet MS"/>
                <a:cs typeface="Trebuchet MS"/>
              </a:rPr>
              <a:t>un</a:t>
            </a:r>
            <a:r>
              <a:rPr dirty="0" sz="1600" spc="135">
                <a:latin typeface="Trebuchet MS"/>
                <a:cs typeface="Trebuchet MS"/>
              </a:rPr>
              <a:t> </a:t>
            </a:r>
            <a:r>
              <a:rPr dirty="0" sz="1600" spc="45">
                <a:latin typeface="Trebuchet MS"/>
                <a:cs typeface="Trebuchet MS"/>
              </a:rPr>
              <a:t>ēkai,</a:t>
            </a:r>
            <a:r>
              <a:rPr dirty="0" sz="1600" spc="50">
                <a:latin typeface="Trebuchet MS"/>
                <a:cs typeface="Trebuchet MS"/>
              </a:rPr>
              <a:t> </a:t>
            </a:r>
            <a:r>
              <a:rPr dirty="0" sz="1600" spc="35">
                <a:latin typeface="Trebuchet MS"/>
                <a:cs typeface="Trebuchet MS"/>
              </a:rPr>
              <a:t>tai</a:t>
            </a:r>
            <a:r>
              <a:rPr dirty="0" sz="1600" spc="40">
                <a:latin typeface="Trebuchet MS"/>
                <a:cs typeface="Trebuchet MS"/>
              </a:rPr>
              <a:t> </a:t>
            </a:r>
            <a:r>
              <a:rPr dirty="0" sz="1600" spc="85">
                <a:latin typeface="Trebuchet MS"/>
                <a:cs typeface="Trebuchet MS"/>
              </a:rPr>
              <a:t>skaitā</a:t>
            </a:r>
            <a:r>
              <a:rPr dirty="0" sz="1600" spc="90">
                <a:latin typeface="Trebuchet MS"/>
                <a:cs typeface="Trebuchet MS"/>
              </a:rPr>
              <a:t> </a:t>
            </a:r>
            <a:r>
              <a:rPr dirty="0" sz="1600" spc="125">
                <a:latin typeface="Trebuchet MS"/>
                <a:cs typeface="Trebuchet MS"/>
              </a:rPr>
              <a:t>ēkas </a:t>
            </a:r>
            <a:r>
              <a:rPr dirty="0" sz="1600" spc="130">
                <a:latin typeface="Trebuchet MS"/>
                <a:cs typeface="Trebuchet MS"/>
              </a:rPr>
              <a:t> </a:t>
            </a:r>
            <a:r>
              <a:rPr dirty="0" sz="1600" spc="80">
                <a:latin typeface="Trebuchet MS"/>
                <a:cs typeface="Trebuchet MS"/>
              </a:rPr>
              <a:t>mikroklimatam.</a:t>
            </a:r>
            <a:endParaRPr sz="1600">
              <a:latin typeface="Trebuchet MS"/>
              <a:cs typeface="Trebuchet MS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094438" y="651773"/>
            <a:ext cx="3049270" cy="4493260"/>
            <a:chOff x="6094438" y="651773"/>
            <a:chExt cx="3049270" cy="449326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4438" y="651773"/>
              <a:ext cx="3049193" cy="44931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87757" y="844737"/>
              <a:ext cx="2855874" cy="4299483"/>
            </a:xfrm>
            <a:prstGeom prst="rect">
              <a:avLst/>
            </a:prstGeom>
          </p:spPr>
        </p:pic>
      </p:grpSp>
    </p:spTree>
  </p:cSld>
  <p:clrMapOvr>
    <a:masterClrMapping/>
  </p:clrMapOvr>
  <p:transition spd="fast">
    <p:dissolv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55" y="1266"/>
            <a:ext cx="9144000" cy="5144135"/>
            <a:chOff x="-355" y="1266"/>
            <a:chExt cx="9144000" cy="5144135"/>
          </a:xfrm>
        </p:grpSpPr>
        <p:sp>
          <p:nvSpPr>
            <p:cNvPr id="3" name="object 3"/>
            <p:cNvSpPr/>
            <p:nvPr/>
          </p:nvSpPr>
          <p:spPr>
            <a:xfrm>
              <a:off x="-355" y="1266"/>
              <a:ext cx="9144000" cy="5143500"/>
            </a:xfrm>
            <a:custGeom>
              <a:avLst/>
              <a:gdLst/>
              <a:ahLst/>
              <a:cxnLst/>
              <a:rect l="l" t="t" r="r" b="b"/>
              <a:pathLst>
                <a:path w="9144000" h="5143500">
                  <a:moveTo>
                    <a:pt x="9143631" y="0"/>
                  </a:moveTo>
                  <a:lnTo>
                    <a:pt x="0" y="0"/>
                  </a:lnTo>
                  <a:lnTo>
                    <a:pt x="0" y="5143309"/>
                  </a:lnTo>
                  <a:lnTo>
                    <a:pt x="4572000" y="5143309"/>
                  </a:lnTo>
                  <a:lnTo>
                    <a:pt x="9143631" y="5143309"/>
                  </a:lnTo>
                  <a:lnTo>
                    <a:pt x="9143631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15959" y="936888"/>
              <a:ext cx="6727672" cy="42080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09278" y="1129864"/>
              <a:ext cx="6530403" cy="401184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687777"/>
              <a:ext cx="6516370" cy="1052830"/>
            </a:xfrm>
            <a:custGeom>
              <a:avLst/>
              <a:gdLst/>
              <a:ahLst/>
              <a:cxnLst/>
              <a:rect l="l" t="t" r="r" b="b"/>
              <a:pathLst>
                <a:path w="6516370" h="1052830">
                  <a:moveTo>
                    <a:pt x="6516001" y="0"/>
                  </a:moveTo>
                  <a:lnTo>
                    <a:pt x="0" y="0"/>
                  </a:lnTo>
                  <a:lnTo>
                    <a:pt x="0" y="1052283"/>
                  </a:lnTo>
                  <a:lnTo>
                    <a:pt x="6516001" y="1052283"/>
                  </a:lnTo>
                  <a:lnTo>
                    <a:pt x="65160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4694" y="843555"/>
            <a:ext cx="5227955" cy="81978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0"/>
              </a:spcBef>
            </a:pPr>
            <a:r>
              <a:rPr dirty="0" sz="2600" spc="235" b="1">
                <a:latin typeface="Trebuchet MS"/>
                <a:cs typeface="Trebuchet MS"/>
              </a:rPr>
              <a:t>Vietpiederība.</a:t>
            </a:r>
            <a:r>
              <a:rPr dirty="0" sz="2600" spc="60" b="1">
                <a:latin typeface="Trebuchet MS"/>
                <a:cs typeface="Trebuchet MS"/>
              </a:rPr>
              <a:t> </a:t>
            </a:r>
            <a:r>
              <a:rPr dirty="0" sz="2600" spc="229" b="1">
                <a:latin typeface="Trebuchet MS"/>
                <a:cs typeface="Trebuchet MS"/>
              </a:rPr>
              <a:t>Atbildība.</a:t>
            </a:r>
            <a:endParaRPr sz="2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2600" spc="229" b="1">
                <a:latin typeface="Trebuchet MS"/>
                <a:cs typeface="Trebuchet MS"/>
              </a:rPr>
              <a:t>Kultūrvide.</a:t>
            </a:r>
            <a:r>
              <a:rPr dirty="0" sz="2600" spc="90" b="1">
                <a:latin typeface="Trebuchet MS"/>
                <a:cs typeface="Trebuchet MS"/>
              </a:rPr>
              <a:t> </a:t>
            </a:r>
            <a:r>
              <a:rPr dirty="0" sz="2600" spc="270" b="1">
                <a:latin typeface="Trebuchet MS"/>
                <a:cs typeface="Trebuchet MS"/>
              </a:rPr>
              <a:t>Laika</a:t>
            </a:r>
            <a:r>
              <a:rPr dirty="0" sz="2600" spc="95" b="1">
                <a:latin typeface="Trebuchet MS"/>
                <a:cs typeface="Trebuchet MS"/>
              </a:rPr>
              <a:t> </a:t>
            </a:r>
            <a:r>
              <a:rPr dirty="0" sz="2600" spc="235" b="1">
                <a:latin typeface="Trebuchet MS"/>
                <a:cs typeface="Trebuchet MS"/>
              </a:rPr>
              <a:t>dimensija.</a:t>
            </a:r>
            <a:endParaRPr sz="260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91334" y="187384"/>
            <a:ext cx="8761095" cy="459105"/>
            <a:chOff x="191334" y="187384"/>
            <a:chExt cx="8761095" cy="459105"/>
          </a:xfrm>
        </p:grpSpPr>
        <p:sp>
          <p:nvSpPr>
            <p:cNvPr id="9" name="object 9"/>
            <p:cNvSpPr/>
            <p:nvPr/>
          </p:nvSpPr>
          <p:spPr>
            <a:xfrm>
              <a:off x="204114" y="534056"/>
              <a:ext cx="2160270" cy="635"/>
            </a:xfrm>
            <a:custGeom>
              <a:avLst/>
              <a:gdLst/>
              <a:ahLst/>
              <a:cxnLst/>
              <a:rect l="l" t="t" r="r" b="b"/>
              <a:pathLst>
                <a:path w="2160270" h="634">
                  <a:moveTo>
                    <a:pt x="0" y="0"/>
                  </a:moveTo>
                  <a:lnTo>
                    <a:pt x="2160003" y="368"/>
                  </a:lnTo>
                </a:path>
              </a:pathLst>
            </a:custGeom>
            <a:ln w="2555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35482" y="198548"/>
              <a:ext cx="852843" cy="39923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02803" y="187384"/>
              <a:ext cx="412915" cy="45863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39200" y="210791"/>
              <a:ext cx="412915" cy="41291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70624" y="199881"/>
            <a:ext cx="185737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5">
                <a:solidFill>
                  <a:srgbClr val="FFFFFF"/>
                </a:solidFill>
                <a:latin typeface="Calibri"/>
                <a:cs typeface="Calibri"/>
              </a:rPr>
              <a:t>Dr.arch.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Jana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Jākobsone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Richs</dc:creator>
  <dc:title>PowerPoint Presentation</dc:title>
  <dcterms:created xsi:type="dcterms:W3CDTF">2023-02-14T06:51:04Z</dcterms:created>
  <dcterms:modified xsi:type="dcterms:W3CDTF">2023-02-14T06:51:04Z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2023-02-10T00:00:00Z</vt:filetime>
  </property>
  <property fmtid="{D5CDD505-2E9C-101B-9397-08002B2CF9AE}" pid="3" name="Creator">
    <vt:lpwstr>Impress</vt:lpwstr>
  </property>
  <property fmtid="{D5CDD505-2E9C-101B-9397-08002B2CF9AE}" pid="4" name="LastSaved">
    <vt:filetime>2023-02-10T00:00:00Z</vt:filetime>
  </property>
</Properties>
</file>